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5"/>
  </p:notesMasterIdLst>
  <p:handoutMasterIdLst>
    <p:handoutMasterId r:id="rId36"/>
  </p:handoutMasterIdLst>
  <p:sldIdLst>
    <p:sldId id="265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9" r:id="rId30"/>
    <p:sldId id="300" r:id="rId31"/>
    <p:sldId id="301" r:id="rId32"/>
    <p:sldId id="302" r:id="rId33"/>
    <p:sldId id="27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746" autoAdjust="0"/>
  </p:normalViewPr>
  <p:slideViewPr>
    <p:cSldViewPr>
      <p:cViewPr varScale="1">
        <p:scale>
          <a:sx n="91" d="100"/>
          <a:sy n="91" d="100"/>
        </p:scale>
        <p:origin x="131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D51BE-CF1C-4F11-AAD2-453C1B638B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787A43-62AF-46D8-B926-E9D562EE48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6FAD5-DDCA-4654-93B6-DBD29433097C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DF6F5-1C99-4B6A-AC45-DDD6F7377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ECF2A-32D0-4276-8956-589BA28243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95301-4204-4F3F-ACA4-B38DAA633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65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How does it work?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348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 request must not change anything at server side (it must</a:t>
            </a:r>
            <a:r>
              <a:rPr lang="en-US" baseline="0" dirty="0"/>
              <a:t> be nullipotent). We may just show a confirmation form with pre-filled data and use POST for confirmation.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066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Some Important Attributes.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085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152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application/x-www-form-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urlencoded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Default. Characters are encoded,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 they can be safely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 as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query part of an URL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(spaces are converted to "+" symbols, and special characters are converted to ASCII HEX values, …).</a:t>
            </a:r>
          </a:p>
          <a:p>
            <a:pPr marL="171450" indent="-171450">
              <a:buFontTx/>
              <a:buChar char="-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multipart/form-data</a:t>
            </a:r>
          </a:p>
          <a:p>
            <a:pPr marL="17145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characters are encoded. This value is required when you are using forms that have a file upload control.</a:t>
            </a:r>
          </a:p>
          <a:p>
            <a:pPr marL="171450" indent="-171450">
              <a:buFontTx/>
              <a:buChar char="-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text/plain</a:t>
            </a:r>
          </a:p>
          <a:p>
            <a:pPr marL="171450" indent="-171450">
              <a:buFontTx/>
              <a:buChar char="-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special characters are encoded. Problem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newlines.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0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1277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35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 that http-</a:t>
            </a:r>
            <a:r>
              <a:rPr lang="en-US" dirty="0" err="1"/>
              <a:t>equiv</a:t>
            </a:r>
            <a:r>
              <a:rPr lang="en-US" dirty="0"/>
              <a:t> is rather special construct.</a:t>
            </a:r>
            <a:r>
              <a:rPr lang="en-US" baseline="0" dirty="0"/>
              <a:t> It should only hold information that cannot be transferred over HTTP (e.g., if the HTML document is saved on your local disk).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9239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HTML: you should know how to create and be able </a:t>
            </a:r>
            <a:r>
              <a:rPr lang="en-US"/>
              <a:t>to understand examples of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046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IRI 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 RFC 3987 from 2005</a:t>
            </a:r>
          </a:p>
          <a:p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54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method also defines semantics of the request.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467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https://developer.mozilla.org/en-US/docs/Web/HTTP/Content_negotiation</a:t>
            </a:r>
          </a:p>
          <a:p>
            <a:endParaRPr lang="en-US" dirty="0"/>
          </a:p>
          <a:p>
            <a:r>
              <a:rPr lang="en-US" dirty="0"/>
              <a:t>Accept header: </a:t>
            </a:r>
            <a:r>
              <a:rPr lang="en-US" b="0" i="0" dirty="0">
                <a:solidFill>
                  <a:srgbClr val="1B1B1B"/>
                </a:solidFill>
                <a:effectLst/>
                <a:latin typeface="arial" panose="020B0604020202020204" pitchFamily="34" charset="0"/>
              </a:rPr>
              <a:t> is comma-separated lists of MIME types, each combined with a quality factor, a parameter indicating the relative degree of preference between the different MIME types.</a:t>
            </a:r>
            <a:endParaRPr lang="en-US" dirty="0"/>
          </a:p>
          <a:p>
            <a:endParaRPr lang="en-US" dirty="0"/>
          </a:p>
          <a:p>
            <a:r>
              <a:rPr lang="en-US" dirty="0"/>
              <a:t>Server-driven content negotiation : user send preferences using headers, if no suitable representation is found 406 (Not Acceptable) or  415 (Unsupported Media Type). We need to send a lots of headers for multiple parameters.</a:t>
            </a:r>
          </a:p>
          <a:p>
            <a:endParaRPr lang="en-US" dirty="0"/>
          </a:p>
          <a:p>
            <a:r>
              <a:rPr lang="en-US" dirty="0"/>
              <a:t>Agent-driven negotiation or reactive negotiation : server returns list of links to representations and client fetch the proper one. There is no standard for the response.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984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https://pics.me.me/quick-guide-to-http-status-codes-1xx-wait-a-sec-46822529.png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13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778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</a:t>
            </a:r>
            <a:r>
              <a:rPr lang="en-US" baseline="0" dirty="0"/>
              <a:t> more details about the outline algorithm, check out the following links:</a:t>
            </a:r>
          </a:p>
          <a:p>
            <a:r>
              <a:rPr lang="cs-CZ" dirty="0"/>
              <a:t>https://developer.mozilla.org/en-US/docs/Web/Guide/HTML/Sections_and_Outlines_of_an_HTML5_document#Defining_Headings_in_HTML5</a:t>
            </a:r>
            <a:endParaRPr lang="en-US" dirty="0"/>
          </a:p>
          <a:p>
            <a:r>
              <a:rPr lang="cs-CZ" dirty="0"/>
              <a:t>http://www.w3.org/TR/html5/sections.html#outline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670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Never use tables</a:t>
            </a:r>
            <a:r>
              <a:rPr lang="en-US" baseline="0" dirty="0"/>
              <a:t> for layout. Use CSS instead! Use tables only for statistical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631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note</a:t>
            </a:r>
            <a:r>
              <a:rPr lang="en-US" baseline="0" dirty="0"/>
              <a:t> that alt attribute is mandatory (even though many HTML coders fail to include it).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29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2070"/>
            <a:ext cx="9448800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AACF2F9B-24EE-49CD-8927-DCF5303F77EB}" type="datetime1">
              <a:rPr lang="cs-CZ" smtClean="0"/>
              <a:pPr/>
              <a:t>05.10.2021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846823F-F779-42B6-8699-C94A374E678D}"/>
              </a:ext>
            </a:extLst>
          </p:cNvPr>
          <p:cNvSpPr txBox="1"/>
          <p:nvPr userDrawn="1"/>
        </p:nvSpPr>
        <p:spPr>
          <a:xfrm>
            <a:off x="2207568" y="4776651"/>
            <a:ext cx="4416491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1800" dirty="0">
                <a:ln>
                  <a:noFill/>
                </a:ln>
                <a:solidFill>
                  <a:schemeClr val="accent5"/>
                </a:solidFill>
              </a:rPr>
              <a:t>https://www.ksi.mff.cuni.cz/</a:t>
            </a:r>
          </a:p>
        </p:txBody>
      </p:sp>
    </p:spTree>
    <p:extLst>
      <p:ext uri="{BB962C8B-B14F-4D97-AF65-F5344CB8AC3E}">
        <p14:creationId xmlns:p14="http://schemas.microsoft.com/office/powerpoint/2010/main" val="406453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459629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CA125F0-E602-409F-8C54-EE50939C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0CE1F92-6668-4B91-8D94-7368CA20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757589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352" y="1844824"/>
            <a:ext cx="5763187" cy="459629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467" y="1844824"/>
            <a:ext cx="5763183" cy="459629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E9948CD-A3DC-404F-921B-D94627D2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E69095-5CD4-4F20-BC94-B1548971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59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EC0B12E-FDCA-4F98-8B47-5C783F99B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5CFE9A2-29D3-4863-AC98-B8BC3D358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15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43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2286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30" r:id="rId2"/>
    <p:sldLayoutId id="2147483728" r:id="rId3"/>
    <p:sldLayoutId id="2147483688" r:id="rId4"/>
    <p:sldLayoutId id="2147483689" r:id="rId5"/>
    <p:sldLayoutId id="2147483729" r:id="rId6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BF0C-FB22-4A1B-AC3A-523B899CB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dirty="0"/>
              <a:t>Hyper-Text Transfer Protocol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4FC05-8409-4069-A177-C4DE126B2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D27CE-CCCA-473C-AEB6-7B30BA5DA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2F9B-24EE-49CD-8927-DCF5303F77EB}" type="datetime1">
              <a:rPr lang="cs-CZ" smtClean="0"/>
              <a:t>05.10.2021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C9182-70D7-4EF1-B78E-EB0BFC3C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sp>
        <p:nvSpPr>
          <p:cNvPr id="6" name="Zástupný symbol pro datum 2">
            <a:extLst>
              <a:ext uri="{FF2B5EF4-FFF2-40B4-BE49-F238E27FC236}">
                <a16:creationId xmlns:a16="http://schemas.microsoft.com/office/drawing/2014/main" id="{BF8992C4-F6F2-4A47-B943-5A40C0F43498}"/>
              </a:ext>
            </a:extLst>
          </p:cNvPr>
          <p:cNvSpPr txBox="1">
            <a:spLocks/>
          </p:cNvSpPr>
          <p:nvPr/>
        </p:nvSpPr>
        <p:spPr>
          <a:xfrm>
            <a:off x="8040216" y="6381328"/>
            <a:ext cx="347730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special thanks to</a:t>
            </a:r>
            <a:r>
              <a:rPr lang="cs-CZ" dirty="0"/>
              <a:t> Martin Kruliš </a:t>
            </a:r>
          </a:p>
        </p:txBody>
      </p:sp>
    </p:spTree>
    <p:extLst>
      <p:ext uri="{BB962C8B-B14F-4D97-AF65-F5344CB8AC3E}">
        <p14:creationId xmlns:p14="http://schemas.microsoft.com/office/powerpoint/2010/main" val="124034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16A9CE-F365-4870-A735-6A36D1807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  <a:p>
            <a:pPr lvl="1"/>
            <a:r>
              <a:rPr lang="en-US" dirty="0"/>
              <a:t>Additional layer that maintains session</a:t>
            </a:r>
          </a:p>
          <a:p>
            <a:pPr lvl="1"/>
            <a:r>
              <a:rPr lang="en-US" dirty="0"/>
              <a:t>Session identification must be stored at both ends</a:t>
            </a:r>
          </a:p>
          <a:p>
            <a:endParaRPr lang="en-US" dirty="0"/>
          </a:p>
          <a:p>
            <a:r>
              <a:rPr lang="en-US" dirty="0"/>
              <a:t>Session Support</a:t>
            </a:r>
          </a:p>
          <a:p>
            <a:pPr lvl="1"/>
            <a:r>
              <a:rPr lang="en-US" dirty="0"/>
              <a:t>Cookies</a:t>
            </a:r>
            <a:br>
              <a:rPr lang="en-US" dirty="0"/>
            </a:br>
            <a:r>
              <a:rPr lang="en-US" dirty="0"/>
              <a:t>Text key-value pairs stored in browser</a:t>
            </a:r>
          </a:p>
          <a:p>
            <a:pPr lvl="1"/>
            <a:r>
              <a:rPr lang="en-US" dirty="0"/>
              <a:t>Browser Storage</a:t>
            </a:r>
            <a:br>
              <a:rPr lang="en-US" dirty="0"/>
            </a:br>
            <a:r>
              <a:rPr lang="en-US" dirty="0" err="1"/>
              <a:t>Javascript</a:t>
            </a:r>
            <a:r>
              <a:rPr lang="en-US" dirty="0"/>
              <a:t> APIs </a:t>
            </a:r>
            <a:r>
              <a:rPr lang="en-US" dirty="0" err="1"/>
              <a:t>sessionStorage</a:t>
            </a:r>
            <a:r>
              <a:rPr lang="en-US" dirty="0"/>
              <a:t> and </a:t>
            </a:r>
            <a:r>
              <a:rPr lang="en-US" dirty="0" err="1"/>
              <a:t>localStorage</a:t>
            </a:r>
            <a:endParaRPr lang="en-US" dirty="0"/>
          </a:p>
          <a:p>
            <a:pPr lvl="1"/>
            <a:r>
              <a:rPr lang="en-US" dirty="0"/>
              <a:t>PHP Sessions API</a:t>
            </a:r>
            <a:br>
              <a:rPr lang="en-US" dirty="0"/>
            </a:br>
            <a:r>
              <a:rPr lang="en-US" dirty="0"/>
              <a:t>Long-held HTTP, WebSocket, WebRTC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4EDC21-61FE-43D8-B1A5-5F0D7997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Application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5713E-442D-49F5-BA11-A47D1CC19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92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8E9EE7-E3FA-49E6-A43B-4BFFB9D3E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HTTP/2</a:t>
            </a:r>
          </a:p>
          <a:p>
            <a:pPr lvl="1"/>
            <a:r>
              <a:rPr lang="en-US" dirty="0"/>
              <a:t>Advanced multiplexing over TCP</a:t>
            </a:r>
          </a:p>
          <a:p>
            <a:pPr lvl="1"/>
            <a:r>
              <a:rPr lang="en-US" dirty="0"/>
              <a:t>Intensive compression (including headers)</a:t>
            </a:r>
          </a:p>
          <a:p>
            <a:pPr lvl="1"/>
            <a:r>
              <a:rPr lang="en-US" dirty="0"/>
              <a:t>Server may push content in advance</a:t>
            </a:r>
          </a:p>
          <a:p>
            <a:pPr lvl="1"/>
            <a:r>
              <a:rPr lang="en-US" dirty="0"/>
              <a:t>Emphasis on encryption (most implementations support only </a:t>
            </a:r>
            <a:r>
              <a:rPr lang="en-US" dirty="0">
                <a:solidFill>
                  <a:schemeClr val="accent1"/>
                </a:solidFill>
              </a:rPr>
              <a:t>HTTPS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HTTP/3 QUIC</a:t>
            </a:r>
          </a:p>
          <a:p>
            <a:pPr lvl="1"/>
            <a:r>
              <a:rPr lang="en-US" dirty="0"/>
              <a:t>QUIC is a transport layer over UDP</a:t>
            </a:r>
          </a:p>
          <a:p>
            <a:pPr lvl="1"/>
            <a:r>
              <a:rPr lang="en-US" dirty="0"/>
              <a:t>Very fresh, not widely supported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684C97-4BDE-495C-9D12-EB5CFDA1D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HTTP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A639E-589E-4CC6-BA00-868697FE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60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4CB66-CE98-483A-8F46-ED5786AE81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/>
              <a:t>Hyper-Text Markup Language Revision</a:t>
            </a:r>
          </a:p>
        </p:txBody>
      </p:sp>
    </p:spTree>
    <p:extLst>
      <p:ext uri="{BB962C8B-B14F-4D97-AF65-F5344CB8AC3E}">
        <p14:creationId xmlns:p14="http://schemas.microsoft.com/office/powerpoint/2010/main" val="1925156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FDB2-32A6-4C17-ABEE-1FD56DDF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Example</a:t>
            </a:r>
          </a:p>
        </p:txBody>
      </p:sp>
      <p:sp>
        <p:nvSpPr>
          <p:cNvPr id="3" name="Rectangle: Single Corner Snipped 2">
            <a:extLst>
              <a:ext uri="{FF2B5EF4-FFF2-40B4-BE49-F238E27FC236}">
                <a16:creationId xmlns:a16="http://schemas.microsoft.com/office/drawing/2014/main" id="{82BFC7B2-F5B7-4ACE-A12C-7099A5D61B34}"/>
              </a:ext>
            </a:extLst>
          </p:cNvPr>
          <p:cNvSpPr/>
          <p:nvPr/>
        </p:nvSpPr>
        <p:spPr>
          <a:xfrm>
            <a:off x="659396" y="1748379"/>
            <a:ext cx="10873208" cy="3840861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t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 lang="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&lt;title&gt;Simple web page&lt;/title&gt;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&lt;h1&gt;Simple web page&lt;/h1&gt;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&lt;p&gt;This is a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&gt;web page&lt;/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with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&lt;a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="http://whatwg.org/html"&gt;HTML5&lt;/a&gt;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markup.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&lt;/p&gt;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DAEFC109-684A-4D30-AE7F-D43E060EE1CD}"/>
              </a:ext>
            </a:extLst>
          </p:cNvPr>
          <p:cNvSpPr txBox="1">
            <a:spLocks/>
          </p:cNvSpPr>
          <p:nvPr/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2BA717-4DED-4A38-BDE4-30D0F0A142DB}" type="slidenum">
              <a:rPr lang="cs-CZ" smtClean="0"/>
              <a:pPr algn="r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489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FDB2-32A6-4C17-ABEE-1FD56DDF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Example</a:t>
            </a:r>
          </a:p>
        </p:txBody>
      </p:sp>
      <p:sp>
        <p:nvSpPr>
          <p:cNvPr id="4" name="Rectangle: Single Corner Snipped 3">
            <a:extLst>
              <a:ext uri="{FF2B5EF4-FFF2-40B4-BE49-F238E27FC236}">
                <a16:creationId xmlns:a16="http://schemas.microsoft.com/office/drawing/2014/main" id="{6E52B188-FA38-4EE0-9C49-313DCF44D981}"/>
              </a:ext>
            </a:extLst>
          </p:cNvPr>
          <p:cNvSpPr/>
          <p:nvPr/>
        </p:nvSpPr>
        <p:spPr>
          <a:xfrm>
            <a:off x="534312" y="1802120"/>
            <a:ext cx="6444716" cy="2958141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t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&lt;html&gt;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&lt;body&gt;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&lt;h1&gt;DOM Example&lt;/h1&gt;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&lt;p&gt;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Document Object Model is an API …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&lt;/p&gt;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alt="text"&gt;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...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&lt;/body&gt;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&lt;/html&gt;</a:t>
            </a:r>
          </a:p>
        </p:txBody>
      </p:sp>
      <p:grpSp>
        <p:nvGrpSpPr>
          <p:cNvPr id="5" name="Skupina 45">
            <a:extLst>
              <a:ext uri="{FF2B5EF4-FFF2-40B4-BE49-F238E27FC236}">
                <a16:creationId xmlns:a16="http://schemas.microsoft.com/office/drawing/2014/main" id="{9D8DC25F-30F0-423C-BA5D-877B7768E887}"/>
              </a:ext>
            </a:extLst>
          </p:cNvPr>
          <p:cNvGrpSpPr/>
          <p:nvPr/>
        </p:nvGrpSpPr>
        <p:grpSpPr>
          <a:xfrm>
            <a:off x="7070621" y="1807933"/>
            <a:ext cx="4733819" cy="4861427"/>
            <a:chOff x="4139952" y="1107187"/>
            <a:chExt cx="4733819" cy="4861427"/>
          </a:xfrm>
        </p:grpSpPr>
        <p:sp>
          <p:nvSpPr>
            <p:cNvPr id="6" name="Zaoblený obdélník 6">
              <a:extLst>
                <a:ext uri="{FF2B5EF4-FFF2-40B4-BE49-F238E27FC236}">
                  <a16:creationId xmlns:a16="http://schemas.microsoft.com/office/drawing/2014/main" id="{AC7A3FB0-CCB8-4D8B-96B1-F719D04DAB3D}"/>
                </a:ext>
              </a:extLst>
            </p:cNvPr>
            <p:cNvSpPr/>
            <p:nvPr/>
          </p:nvSpPr>
          <p:spPr>
            <a:xfrm>
              <a:off x="6589948" y="2930192"/>
              <a:ext cx="914400" cy="457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body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Zaoblený obdélník 8">
              <a:extLst>
                <a:ext uri="{FF2B5EF4-FFF2-40B4-BE49-F238E27FC236}">
                  <a16:creationId xmlns:a16="http://schemas.microsoft.com/office/drawing/2014/main" id="{8796E27A-FDA0-48FA-80D0-B91AEF7D7E6D}"/>
                </a:ext>
              </a:extLst>
            </p:cNvPr>
            <p:cNvSpPr/>
            <p:nvPr/>
          </p:nvSpPr>
          <p:spPr>
            <a:xfrm>
              <a:off x="5220072" y="3850387"/>
              <a:ext cx="914400" cy="457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h1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Zaoblený obdélník 9">
              <a:extLst>
                <a:ext uri="{FF2B5EF4-FFF2-40B4-BE49-F238E27FC236}">
                  <a16:creationId xmlns:a16="http://schemas.microsoft.com/office/drawing/2014/main" id="{787FC3EA-585F-4785-80FD-13B2F4B895AE}"/>
                </a:ext>
              </a:extLst>
            </p:cNvPr>
            <p:cNvSpPr/>
            <p:nvPr/>
          </p:nvSpPr>
          <p:spPr>
            <a:xfrm>
              <a:off x="6330241" y="3850387"/>
              <a:ext cx="914400" cy="457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Zaoblený obdélník 10">
              <a:extLst>
                <a:ext uri="{FF2B5EF4-FFF2-40B4-BE49-F238E27FC236}">
                  <a16:creationId xmlns:a16="http://schemas.microsoft.com/office/drawing/2014/main" id="{5A4BA391-3979-437C-9496-57EE51B32495}"/>
                </a:ext>
              </a:extLst>
            </p:cNvPr>
            <p:cNvSpPr/>
            <p:nvPr/>
          </p:nvSpPr>
          <p:spPr>
            <a:xfrm>
              <a:off x="7652303" y="3850387"/>
              <a:ext cx="914400" cy="457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img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Zaoblený obdélník 11">
              <a:extLst>
                <a:ext uri="{FF2B5EF4-FFF2-40B4-BE49-F238E27FC236}">
                  <a16:creationId xmlns:a16="http://schemas.microsoft.com/office/drawing/2014/main" id="{D2B3CF39-EA5B-46B5-B9E5-39385FF68A9C}"/>
                </a:ext>
              </a:extLst>
            </p:cNvPr>
            <p:cNvSpPr/>
            <p:nvPr/>
          </p:nvSpPr>
          <p:spPr>
            <a:xfrm>
              <a:off x="6375648" y="1107187"/>
              <a:ext cx="1343000" cy="4572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cs typeface="Courier New" panose="02070309020205020404" pitchFamily="49" charset="0"/>
                </a:rPr>
                <a:t>Document</a:t>
              </a:r>
              <a:endParaRPr lang="cs-CZ" dirty="0">
                <a:cs typeface="Courier New" panose="02070309020205020404" pitchFamily="49" charset="0"/>
              </a:endParaRPr>
            </a:p>
          </p:txBody>
        </p:sp>
        <p:sp>
          <p:nvSpPr>
            <p:cNvPr id="11" name="Zaoblený obdélník 12">
              <a:extLst>
                <a:ext uri="{FF2B5EF4-FFF2-40B4-BE49-F238E27FC236}">
                  <a16:creationId xmlns:a16="http://schemas.microsoft.com/office/drawing/2014/main" id="{768F0309-5B45-478E-B18A-E1DBA3BD3666}"/>
                </a:ext>
              </a:extLst>
            </p:cNvPr>
            <p:cNvSpPr/>
            <p:nvPr/>
          </p:nvSpPr>
          <p:spPr>
            <a:xfrm>
              <a:off x="7379944" y="4509120"/>
              <a:ext cx="677408" cy="35165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src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Zaoblený obdélník 13">
              <a:extLst>
                <a:ext uri="{FF2B5EF4-FFF2-40B4-BE49-F238E27FC236}">
                  <a16:creationId xmlns:a16="http://schemas.microsoft.com/office/drawing/2014/main" id="{311CFA59-179D-47B6-969C-529CF02781A7}"/>
                </a:ext>
              </a:extLst>
            </p:cNvPr>
            <p:cNvSpPr/>
            <p:nvPr/>
          </p:nvSpPr>
          <p:spPr>
            <a:xfrm>
              <a:off x="4139952" y="5169906"/>
              <a:ext cx="1846918" cy="4572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DOM Example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" name="Zaoblený obdélník 14">
              <a:extLst>
                <a:ext uri="{FF2B5EF4-FFF2-40B4-BE49-F238E27FC236}">
                  <a16:creationId xmlns:a16="http://schemas.microsoft.com/office/drawing/2014/main" id="{03AA9DE8-CA90-4A52-A4C9-92F3D2D9970F}"/>
                </a:ext>
              </a:extLst>
            </p:cNvPr>
            <p:cNvSpPr/>
            <p:nvPr/>
          </p:nvSpPr>
          <p:spPr>
            <a:xfrm>
              <a:off x="6134472" y="5151375"/>
              <a:ext cx="1798476" cy="81723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Document Object Model …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Zaoblený obdélník 15">
              <a:extLst>
                <a:ext uri="{FF2B5EF4-FFF2-40B4-BE49-F238E27FC236}">
                  <a16:creationId xmlns:a16="http://schemas.microsoft.com/office/drawing/2014/main" id="{BD5E0C00-2972-48BD-A074-00B89627EDB0}"/>
                </a:ext>
              </a:extLst>
            </p:cNvPr>
            <p:cNvSpPr/>
            <p:nvPr/>
          </p:nvSpPr>
          <p:spPr>
            <a:xfrm>
              <a:off x="8219078" y="4509120"/>
              <a:ext cx="654693" cy="35165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alt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5" name="Přímá spojnice 17">
              <a:extLst>
                <a:ext uri="{FF2B5EF4-FFF2-40B4-BE49-F238E27FC236}">
                  <a16:creationId xmlns:a16="http://schemas.microsoft.com/office/drawing/2014/main" id="{D20CC053-8709-45B6-943C-70BE50E570DA}"/>
                </a:ext>
              </a:extLst>
            </p:cNvPr>
            <p:cNvCxnSpPr>
              <a:cxnSpLocks/>
              <a:stCxn id="9" idx="2"/>
              <a:endCxn id="11" idx="0"/>
            </p:cNvCxnSpPr>
            <p:nvPr/>
          </p:nvCxnSpPr>
          <p:spPr>
            <a:xfrm flipH="1">
              <a:off x="7718648" y="4307587"/>
              <a:ext cx="390855" cy="20153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20">
              <a:extLst>
                <a:ext uri="{FF2B5EF4-FFF2-40B4-BE49-F238E27FC236}">
                  <a16:creationId xmlns:a16="http://schemas.microsoft.com/office/drawing/2014/main" id="{C6D3DFCC-E04F-4C67-BED5-CD8C0598BDFF}"/>
                </a:ext>
              </a:extLst>
            </p:cNvPr>
            <p:cNvCxnSpPr>
              <a:cxnSpLocks/>
              <a:stCxn id="9" idx="2"/>
              <a:endCxn id="14" idx="0"/>
            </p:cNvCxnSpPr>
            <p:nvPr/>
          </p:nvCxnSpPr>
          <p:spPr>
            <a:xfrm>
              <a:off x="8109503" y="4307587"/>
              <a:ext cx="436922" cy="20153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21">
              <a:extLst>
                <a:ext uri="{FF2B5EF4-FFF2-40B4-BE49-F238E27FC236}">
                  <a16:creationId xmlns:a16="http://schemas.microsoft.com/office/drawing/2014/main" id="{46BEB1BD-0094-419C-8A28-ED62EEF0A26C}"/>
                </a:ext>
              </a:extLst>
            </p:cNvPr>
            <p:cNvCxnSpPr>
              <a:cxnSpLocks/>
              <a:stCxn id="6" idx="2"/>
              <a:endCxn id="9" idx="0"/>
            </p:cNvCxnSpPr>
            <p:nvPr/>
          </p:nvCxnSpPr>
          <p:spPr>
            <a:xfrm>
              <a:off x="7047148" y="3387392"/>
              <a:ext cx="1062355" cy="4629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24">
              <a:extLst>
                <a:ext uri="{FF2B5EF4-FFF2-40B4-BE49-F238E27FC236}">
                  <a16:creationId xmlns:a16="http://schemas.microsoft.com/office/drawing/2014/main" id="{7C92BDA9-498E-490A-A295-DF770766BAA0}"/>
                </a:ext>
              </a:extLst>
            </p:cNvPr>
            <p:cNvCxnSpPr>
              <a:cxnSpLocks/>
              <a:stCxn id="6" idx="2"/>
              <a:endCxn id="8" idx="0"/>
            </p:cNvCxnSpPr>
            <p:nvPr/>
          </p:nvCxnSpPr>
          <p:spPr>
            <a:xfrm flipH="1">
              <a:off x="6787441" y="3387392"/>
              <a:ext cx="259707" cy="4629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27">
              <a:extLst>
                <a:ext uri="{FF2B5EF4-FFF2-40B4-BE49-F238E27FC236}">
                  <a16:creationId xmlns:a16="http://schemas.microsoft.com/office/drawing/2014/main" id="{B2A44FF5-4EB0-42E4-9BF2-4B41EF155870}"/>
                </a:ext>
              </a:extLst>
            </p:cNvPr>
            <p:cNvCxnSpPr>
              <a:cxnSpLocks/>
              <a:stCxn id="6" idx="2"/>
              <a:endCxn id="7" idx="0"/>
            </p:cNvCxnSpPr>
            <p:nvPr/>
          </p:nvCxnSpPr>
          <p:spPr>
            <a:xfrm flipH="1">
              <a:off x="5677272" y="3387392"/>
              <a:ext cx="1369876" cy="4629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30">
              <a:extLst>
                <a:ext uri="{FF2B5EF4-FFF2-40B4-BE49-F238E27FC236}">
                  <a16:creationId xmlns:a16="http://schemas.microsoft.com/office/drawing/2014/main" id="{BF8C8CA3-2482-46A4-9227-8BC536C91222}"/>
                </a:ext>
              </a:extLst>
            </p:cNvPr>
            <p:cNvCxnSpPr>
              <a:cxnSpLocks/>
              <a:stCxn id="8" idx="2"/>
              <a:endCxn id="13" idx="0"/>
            </p:cNvCxnSpPr>
            <p:nvPr/>
          </p:nvCxnSpPr>
          <p:spPr>
            <a:xfrm>
              <a:off x="6787441" y="4307587"/>
              <a:ext cx="246269" cy="8437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33">
              <a:extLst>
                <a:ext uri="{FF2B5EF4-FFF2-40B4-BE49-F238E27FC236}">
                  <a16:creationId xmlns:a16="http://schemas.microsoft.com/office/drawing/2014/main" id="{290E1C04-50CC-4B24-871B-3DB2CED0D612}"/>
                </a:ext>
              </a:extLst>
            </p:cNvPr>
            <p:cNvCxnSpPr>
              <a:cxnSpLocks/>
              <a:stCxn id="7" idx="2"/>
              <a:endCxn id="12" idx="0"/>
            </p:cNvCxnSpPr>
            <p:nvPr/>
          </p:nvCxnSpPr>
          <p:spPr>
            <a:xfrm flipH="1">
              <a:off x="5063411" y="4307587"/>
              <a:ext cx="613861" cy="8623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aoblený obdélník 36">
              <a:extLst>
                <a:ext uri="{FF2B5EF4-FFF2-40B4-BE49-F238E27FC236}">
                  <a16:creationId xmlns:a16="http://schemas.microsoft.com/office/drawing/2014/main" id="{DFBA25C5-4632-4781-BE87-3190CF27D1D8}"/>
                </a:ext>
              </a:extLst>
            </p:cNvPr>
            <p:cNvSpPr/>
            <p:nvPr/>
          </p:nvSpPr>
          <p:spPr>
            <a:xfrm>
              <a:off x="6589948" y="2021587"/>
              <a:ext cx="914400" cy="457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html</a:t>
              </a:r>
              <a:endParaRPr lang="cs-CZ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3" name="Přímá spojnice 38">
              <a:extLst>
                <a:ext uri="{FF2B5EF4-FFF2-40B4-BE49-F238E27FC236}">
                  <a16:creationId xmlns:a16="http://schemas.microsoft.com/office/drawing/2014/main" id="{6FCE5B14-1A99-4130-B343-92FB706AE5E9}"/>
                </a:ext>
              </a:extLst>
            </p:cNvPr>
            <p:cNvCxnSpPr>
              <a:cxnSpLocks/>
              <a:stCxn id="22" idx="2"/>
              <a:endCxn id="6" idx="0"/>
            </p:cNvCxnSpPr>
            <p:nvPr/>
          </p:nvCxnSpPr>
          <p:spPr>
            <a:xfrm>
              <a:off x="7047148" y="2478787"/>
              <a:ext cx="0" cy="451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41">
              <a:extLst>
                <a:ext uri="{FF2B5EF4-FFF2-40B4-BE49-F238E27FC236}">
                  <a16:creationId xmlns:a16="http://schemas.microsoft.com/office/drawing/2014/main" id="{528F84DA-76AE-43E4-A5E9-79B3D4A44CEA}"/>
                </a:ext>
              </a:extLst>
            </p:cNvPr>
            <p:cNvCxnSpPr>
              <a:cxnSpLocks/>
              <a:stCxn id="10" idx="2"/>
              <a:endCxn id="22" idx="0"/>
            </p:cNvCxnSpPr>
            <p:nvPr/>
          </p:nvCxnSpPr>
          <p:spPr>
            <a:xfrm>
              <a:off x="7047148" y="1564387"/>
              <a:ext cx="0" cy="457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Slide Number Placeholder 4">
            <a:extLst>
              <a:ext uri="{FF2B5EF4-FFF2-40B4-BE49-F238E27FC236}">
                <a16:creationId xmlns:a16="http://schemas.microsoft.com/office/drawing/2014/main" id="{72B06A57-0D11-4B47-92B3-EA099B67B2B1}"/>
              </a:ext>
            </a:extLst>
          </p:cNvPr>
          <p:cNvSpPr txBox="1">
            <a:spLocks/>
          </p:cNvSpPr>
          <p:nvPr/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2BA717-4DED-4A38-BDE4-30D0F0A142DB}" type="slidenum">
              <a:rPr lang="cs-CZ" smtClean="0"/>
              <a:pPr algn="r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3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35D296-ADCC-4A13-B728-5B0699D9A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Twofold Nature of HTML</a:t>
            </a:r>
          </a:p>
          <a:p>
            <a:pPr lvl="1"/>
            <a:r>
              <a:rPr lang="en-US" dirty="0"/>
              <a:t>Current World Wide Web is sometimes referred to as Web of Documents</a:t>
            </a:r>
          </a:p>
          <a:p>
            <a:pPr lvl="1"/>
            <a:r>
              <a:rPr lang="en-US" dirty="0"/>
              <a:t>HTML as a format for representing documents published on the Web</a:t>
            </a:r>
          </a:p>
          <a:p>
            <a:pPr lvl="1"/>
            <a:r>
              <a:rPr lang="en-US" dirty="0"/>
              <a:t>URLs as unique global identifiers of documents</a:t>
            </a:r>
          </a:p>
          <a:p>
            <a:pPr lvl="1"/>
            <a:r>
              <a:rPr lang="en-US" dirty="0"/>
              <a:t>Hyperlinks between documents to link related documents on the Web</a:t>
            </a:r>
          </a:p>
          <a:p>
            <a:r>
              <a:rPr lang="en-US" dirty="0"/>
              <a:t>Presentation format for UI of web applications</a:t>
            </a:r>
          </a:p>
          <a:p>
            <a:pPr lvl="1"/>
            <a:r>
              <a:rPr lang="en-US" dirty="0"/>
              <a:t>Hyperlinks, forms – user controls</a:t>
            </a:r>
          </a:p>
          <a:p>
            <a:pPr lvl="1"/>
            <a:r>
              <a:rPr lang="en-US" dirty="0"/>
              <a:t>URL as a holder of (partial) application state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0F14FA-F21B-499F-9754-2EE63F0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3681E-E1BB-4106-B605-8C72864A7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926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38C28-71F2-4F44-BEA4-5D7A3114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of Documents</a:t>
            </a:r>
          </a:p>
        </p:txBody>
      </p:sp>
      <p:sp>
        <p:nvSpPr>
          <p:cNvPr id="3" name="Mrak 38">
            <a:extLst>
              <a:ext uri="{FF2B5EF4-FFF2-40B4-BE49-F238E27FC236}">
                <a16:creationId xmlns:a16="http://schemas.microsoft.com/office/drawing/2014/main" id="{4075C689-75B4-4FED-8886-8EBB4AC38EE9}"/>
              </a:ext>
            </a:extLst>
          </p:cNvPr>
          <p:cNvSpPr/>
          <p:nvPr/>
        </p:nvSpPr>
        <p:spPr>
          <a:xfrm>
            <a:off x="1838980" y="1340768"/>
            <a:ext cx="8145452" cy="5061263"/>
          </a:xfrm>
          <a:prstGeom prst="cloud">
            <a:avLst/>
          </a:prstGeom>
          <a:gradFill>
            <a:gsLst>
              <a:gs pos="0">
                <a:schemeClr val="accent3">
                  <a:tint val="62000"/>
                  <a:satMod val="180000"/>
                  <a:alpha val="20000"/>
                </a:schemeClr>
              </a:gs>
              <a:gs pos="65000">
                <a:schemeClr val="accent3">
                  <a:tint val="32000"/>
                  <a:satMod val="250000"/>
                  <a:alpha val="20000"/>
                </a:schemeClr>
              </a:gs>
              <a:gs pos="100000">
                <a:schemeClr val="accent3">
                  <a:tint val="23000"/>
                  <a:satMod val="300000"/>
                  <a:alpha val="20000"/>
                </a:schemeClr>
              </a:gs>
            </a:gsLst>
          </a:gradFill>
          <a:ln>
            <a:solidFill>
              <a:schemeClr val="accent3">
                <a:alpha val="21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hnutý roh 6">
            <a:extLst>
              <a:ext uri="{FF2B5EF4-FFF2-40B4-BE49-F238E27FC236}">
                <a16:creationId xmlns:a16="http://schemas.microsoft.com/office/drawing/2014/main" id="{1B20D026-20FE-417B-BEB4-4FB46133B40F}"/>
              </a:ext>
            </a:extLst>
          </p:cNvPr>
          <p:cNvSpPr/>
          <p:nvPr/>
        </p:nvSpPr>
        <p:spPr>
          <a:xfrm>
            <a:off x="5231904" y="3282719"/>
            <a:ext cx="1025974" cy="1368152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sz="1400" dirty="0"/>
          </a:p>
          <a:p>
            <a:pPr algn="ctr"/>
            <a:endParaRPr lang="en-US" sz="1400" dirty="0"/>
          </a:p>
          <a:p>
            <a:pPr algn="ctr"/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Web Page</a:t>
            </a:r>
            <a:endParaRPr lang="cs-CZ" sz="1400" dirty="0"/>
          </a:p>
        </p:txBody>
      </p:sp>
      <p:sp>
        <p:nvSpPr>
          <p:cNvPr id="5" name="TextovéPole 7">
            <a:extLst>
              <a:ext uri="{FF2B5EF4-FFF2-40B4-BE49-F238E27FC236}">
                <a16:creationId xmlns:a16="http://schemas.microsoft.com/office/drawing/2014/main" id="{3E8B6DA5-53E0-4797-81AF-E432CF47DA0B}"/>
              </a:ext>
            </a:extLst>
          </p:cNvPr>
          <p:cNvSpPr txBox="1"/>
          <p:nvPr/>
        </p:nvSpPr>
        <p:spPr>
          <a:xfrm>
            <a:off x="4966794" y="3051252"/>
            <a:ext cx="15561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pc="-110" dirty="0"/>
              <a:t>http://example.com/page.html</a:t>
            </a:r>
            <a:endParaRPr lang="cs-CZ" sz="900" spc="-110" dirty="0"/>
          </a:p>
        </p:txBody>
      </p:sp>
      <p:grpSp>
        <p:nvGrpSpPr>
          <p:cNvPr id="6" name="Skupina 10">
            <a:extLst>
              <a:ext uri="{FF2B5EF4-FFF2-40B4-BE49-F238E27FC236}">
                <a16:creationId xmlns:a16="http://schemas.microsoft.com/office/drawing/2014/main" id="{E3A8480D-43B9-4C1C-88FE-4EA03664CBA4}"/>
              </a:ext>
            </a:extLst>
          </p:cNvPr>
          <p:cNvGrpSpPr/>
          <p:nvPr/>
        </p:nvGrpSpPr>
        <p:grpSpPr>
          <a:xfrm>
            <a:off x="3092410" y="2284412"/>
            <a:ext cx="684803" cy="878904"/>
            <a:chOff x="917230" y="2838128"/>
            <a:chExt cx="684803" cy="878904"/>
          </a:xfrm>
        </p:grpSpPr>
        <p:sp>
          <p:nvSpPr>
            <p:cNvPr id="7" name="Ohnutý roh 8">
              <a:extLst>
                <a:ext uri="{FF2B5EF4-FFF2-40B4-BE49-F238E27FC236}">
                  <a16:creationId xmlns:a16="http://schemas.microsoft.com/office/drawing/2014/main" id="{BB6E45AF-8951-4978-8CD4-DB446245C548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8" name="TextovéPole 9">
              <a:extLst>
                <a:ext uri="{FF2B5EF4-FFF2-40B4-BE49-F238E27FC236}">
                  <a16:creationId xmlns:a16="http://schemas.microsoft.com/office/drawing/2014/main" id="{BA1A749F-CFEC-464B-B90B-70B41745F104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9" name="Skupina 11">
            <a:extLst>
              <a:ext uri="{FF2B5EF4-FFF2-40B4-BE49-F238E27FC236}">
                <a16:creationId xmlns:a16="http://schemas.microsoft.com/office/drawing/2014/main" id="{FA6BA319-808A-44A9-B964-DE864069D22E}"/>
              </a:ext>
            </a:extLst>
          </p:cNvPr>
          <p:cNvGrpSpPr/>
          <p:nvPr/>
        </p:nvGrpSpPr>
        <p:grpSpPr>
          <a:xfrm>
            <a:off x="2222218" y="3866187"/>
            <a:ext cx="684803" cy="878904"/>
            <a:chOff x="917230" y="2838128"/>
            <a:chExt cx="684803" cy="878904"/>
          </a:xfrm>
        </p:grpSpPr>
        <p:sp>
          <p:nvSpPr>
            <p:cNvPr id="10" name="Ohnutý roh 12">
              <a:extLst>
                <a:ext uri="{FF2B5EF4-FFF2-40B4-BE49-F238E27FC236}">
                  <a16:creationId xmlns:a16="http://schemas.microsoft.com/office/drawing/2014/main" id="{A7AE32EA-F664-4FFD-8074-6CE32FED08E6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11" name="TextovéPole 13">
              <a:extLst>
                <a:ext uri="{FF2B5EF4-FFF2-40B4-BE49-F238E27FC236}">
                  <a16:creationId xmlns:a16="http://schemas.microsoft.com/office/drawing/2014/main" id="{EB62F750-8B75-4C27-A76E-FCC44F61AA50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12" name="Skupina 14">
            <a:extLst>
              <a:ext uri="{FF2B5EF4-FFF2-40B4-BE49-F238E27FC236}">
                <a16:creationId xmlns:a16="http://schemas.microsoft.com/office/drawing/2014/main" id="{7EDDBF97-52FD-4DF5-88DA-356CA52DB55B}"/>
              </a:ext>
            </a:extLst>
          </p:cNvPr>
          <p:cNvGrpSpPr/>
          <p:nvPr/>
        </p:nvGrpSpPr>
        <p:grpSpPr>
          <a:xfrm>
            <a:off x="3782925" y="4305639"/>
            <a:ext cx="684803" cy="878904"/>
            <a:chOff x="917230" y="2838128"/>
            <a:chExt cx="684803" cy="878904"/>
          </a:xfrm>
        </p:grpSpPr>
        <p:sp>
          <p:nvSpPr>
            <p:cNvPr id="13" name="Ohnutý roh 15">
              <a:extLst>
                <a:ext uri="{FF2B5EF4-FFF2-40B4-BE49-F238E27FC236}">
                  <a16:creationId xmlns:a16="http://schemas.microsoft.com/office/drawing/2014/main" id="{BBFEC9FE-2493-40CF-8424-CC9DCC534D99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14" name="TextovéPole 16">
              <a:extLst>
                <a:ext uri="{FF2B5EF4-FFF2-40B4-BE49-F238E27FC236}">
                  <a16:creationId xmlns:a16="http://schemas.microsoft.com/office/drawing/2014/main" id="{24B8E65D-966C-4278-869C-6292F6C714BF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15" name="Skupina 17">
            <a:extLst>
              <a:ext uri="{FF2B5EF4-FFF2-40B4-BE49-F238E27FC236}">
                <a16:creationId xmlns:a16="http://schemas.microsoft.com/office/drawing/2014/main" id="{01E89FC7-85D0-4571-936F-700F63306E36}"/>
              </a:ext>
            </a:extLst>
          </p:cNvPr>
          <p:cNvGrpSpPr/>
          <p:nvPr/>
        </p:nvGrpSpPr>
        <p:grpSpPr>
          <a:xfrm>
            <a:off x="7079413" y="1621359"/>
            <a:ext cx="684803" cy="878904"/>
            <a:chOff x="917230" y="2838128"/>
            <a:chExt cx="684803" cy="878904"/>
          </a:xfrm>
        </p:grpSpPr>
        <p:sp>
          <p:nvSpPr>
            <p:cNvPr id="16" name="Ohnutý roh 18">
              <a:extLst>
                <a:ext uri="{FF2B5EF4-FFF2-40B4-BE49-F238E27FC236}">
                  <a16:creationId xmlns:a16="http://schemas.microsoft.com/office/drawing/2014/main" id="{DF49D9F9-EDF2-49D0-9C84-7B7A6D11CA43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17" name="TextovéPole 19">
              <a:extLst>
                <a:ext uri="{FF2B5EF4-FFF2-40B4-BE49-F238E27FC236}">
                  <a16:creationId xmlns:a16="http://schemas.microsoft.com/office/drawing/2014/main" id="{D5F23C64-D5A5-4AFE-B209-AFCA827F550C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18" name="Skupina 20">
            <a:extLst>
              <a:ext uri="{FF2B5EF4-FFF2-40B4-BE49-F238E27FC236}">
                <a16:creationId xmlns:a16="http://schemas.microsoft.com/office/drawing/2014/main" id="{1A1A2449-CCBD-42C3-8A6C-333B4F394FF4}"/>
              </a:ext>
            </a:extLst>
          </p:cNvPr>
          <p:cNvGrpSpPr/>
          <p:nvPr/>
        </p:nvGrpSpPr>
        <p:grpSpPr>
          <a:xfrm>
            <a:off x="9120337" y="2507841"/>
            <a:ext cx="684803" cy="878904"/>
            <a:chOff x="917230" y="2838128"/>
            <a:chExt cx="684803" cy="878904"/>
          </a:xfrm>
        </p:grpSpPr>
        <p:sp>
          <p:nvSpPr>
            <p:cNvPr id="19" name="Ohnutý roh 21">
              <a:extLst>
                <a:ext uri="{FF2B5EF4-FFF2-40B4-BE49-F238E27FC236}">
                  <a16:creationId xmlns:a16="http://schemas.microsoft.com/office/drawing/2014/main" id="{976D7C21-2880-4F52-B8D5-4EA01384895E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20" name="TextovéPole 22">
              <a:extLst>
                <a:ext uri="{FF2B5EF4-FFF2-40B4-BE49-F238E27FC236}">
                  <a16:creationId xmlns:a16="http://schemas.microsoft.com/office/drawing/2014/main" id="{6E1131D3-B1C4-4DF1-AB13-FF8556512F17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21" name="Skupina 23">
            <a:extLst>
              <a:ext uri="{FF2B5EF4-FFF2-40B4-BE49-F238E27FC236}">
                <a16:creationId xmlns:a16="http://schemas.microsoft.com/office/drawing/2014/main" id="{38384A2A-7B83-4E05-B47F-E9114D5A0DC9}"/>
              </a:ext>
            </a:extLst>
          </p:cNvPr>
          <p:cNvGrpSpPr/>
          <p:nvPr/>
        </p:nvGrpSpPr>
        <p:grpSpPr>
          <a:xfrm>
            <a:off x="7764216" y="3245261"/>
            <a:ext cx="684803" cy="878904"/>
            <a:chOff x="917230" y="2838128"/>
            <a:chExt cx="684803" cy="878904"/>
          </a:xfrm>
        </p:grpSpPr>
        <p:sp>
          <p:nvSpPr>
            <p:cNvPr id="22" name="Ohnutý roh 24">
              <a:extLst>
                <a:ext uri="{FF2B5EF4-FFF2-40B4-BE49-F238E27FC236}">
                  <a16:creationId xmlns:a16="http://schemas.microsoft.com/office/drawing/2014/main" id="{9EC26A34-9AC7-466F-935D-6F4CBC15A3BF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23" name="TextovéPole 25">
              <a:extLst>
                <a:ext uri="{FF2B5EF4-FFF2-40B4-BE49-F238E27FC236}">
                  <a16:creationId xmlns:a16="http://schemas.microsoft.com/office/drawing/2014/main" id="{ABD3D23A-08E4-46CD-AA27-FFCB26F0C1EE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24" name="Skupina 26">
            <a:extLst>
              <a:ext uri="{FF2B5EF4-FFF2-40B4-BE49-F238E27FC236}">
                <a16:creationId xmlns:a16="http://schemas.microsoft.com/office/drawing/2014/main" id="{55E0E548-095A-41C9-9D4D-B74E6715F29E}"/>
              </a:ext>
            </a:extLst>
          </p:cNvPr>
          <p:cNvGrpSpPr/>
          <p:nvPr/>
        </p:nvGrpSpPr>
        <p:grpSpPr>
          <a:xfrm>
            <a:off x="6791381" y="4871702"/>
            <a:ext cx="684803" cy="878904"/>
            <a:chOff x="917230" y="2838128"/>
            <a:chExt cx="684803" cy="878904"/>
          </a:xfrm>
        </p:grpSpPr>
        <p:sp>
          <p:nvSpPr>
            <p:cNvPr id="25" name="Ohnutý roh 27">
              <a:extLst>
                <a:ext uri="{FF2B5EF4-FFF2-40B4-BE49-F238E27FC236}">
                  <a16:creationId xmlns:a16="http://schemas.microsoft.com/office/drawing/2014/main" id="{7CE6A428-BB58-41DC-9D65-1F22F3BC5F72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26" name="TextovéPole 28">
              <a:extLst>
                <a:ext uri="{FF2B5EF4-FFF2-40B4-BE49-F238E27FC236}">
                  <a16:creationId xmlns:a16="http://schemas.microsoft.com/office/drawing/2014/main" id="{85BB53A3-005D-4CA1-8895-531FA8BFE923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27" name="Skupina 29">
            <a:extLst>
              <a:ext uri="{FF2B5EF4-FFF2-40B4-BE49-F238E27FC236}">
                <a16:creationId xmlns:a16="http://schemas.microsoft.com/office/drawing/2014/main" id="{D4EAE42C-3036-491B-9937-0345A24F2429}"/>
              </a:ext>
            </a:extLst>
          </p:cNvPr>
          <p:cNvGrpSpPr/>
          <p:nvPr/>
        </p:nvGrpSpPr>
        <p:grpSpPr>
          <a:xfrm>
            <a:off x="5057218" y="5311154"/>
            <a:ext cx="684803" cy="878904"/>
            <a:chOff x="917230" y="2838128"/>
            <a:chExt cx="684803" cy="878904"/>
          </a:xfrm>
        </p:grpSpPr>
        <p:sp>
          <p:nvSpPr>
            <p:cNvPr id="28" name="Ohnutý roh 30">
              <a:extLst>
                <a:ext uri="{FF2B5EF4-FFF2-40B4-BE49-F238E27FC236}">
                  <a16:creationId xmlns:a16="http://schemas.microsoft.com/office/drawing/2014/main" id="{C05CABDF-C3D8-4A64-8E8B-1535EE59A806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29" name="TextovéPole 31">
              <a:extLst>
                <a:ext uri="{FF2B5EF4-FFF2-40B4-BE49-F238E27FC236}">
                  <a16:creationId xmlns:a16="http://schemas.microsoft.com/office/drawing/2014/main" id="{D6D5DD9A-6911-4FAA-A93F-C229839DF24F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30" name="Skupina 32">
            <a:extLst>
              <a:ext uri="{FF2B5EF4-FFF2-40B4-BE49-F238E27FC236}">
                <a16:creationId xmlns:a16="http://schemas.microsoft.com/office/drawing/2014/main" id="{D7DAF5D7-E248-4030-BB58-0CC70E6AED80}"/>
              </a:ext>
            </a:extLst>
          </p:cNvPr>
          <p:cNvGrpSpPr/>
          <p:nvPr/>
        </p:nvGrpSpPr>
        <p:grpSpPr>
          <a:xfrm>
            <a:off x="5056964" y="1484784"/>
            <a:ext cx="684803" cy="878904"/>
            <a:chOff x="917230" y="2838128"/>
            <a:chExt cx="684803" cy="878904"/>
          </a:xfrm>
        </p:grpSpPr>
        <p:sp>
          <p:nvSpPr>
            <p:cNvPr id="31" name="Ohnutý roh 33">
              <a:extLst>
                <a:ext uri="{FF2B5EF4-FFF2-40B4-BE49-F238E27FC236}">
                  <a16:creationId xmlns:a16="http://schemas.microsoft.com/office/drawing/2014/main" id="{2D79CF62-6BDB-4AFD-A5E9-B7421621CB74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32" name="TextovéPole 34">
              <a:extLst>
                <a:ext uri="{FF2B5EF4-FFF2-40B4-BE49-F238E27FC236}">
                  <a16:creationId xmlns:a16="http://schemas.microsoft.com/office/drawing/2014/main" id="{E051EC4D-AE01-41A4-8158-B205CDD11368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33" name="Skupina 35">
            <a:extLst>
              <a:ext uri="{FF2B5EF4-FFF2-40B4-BE49-F238E27FC236}">
                <a16:creationId xmlns:a16="http://schemas.microsoft.com/office/drawing/2014/main" id="{E5530BD2-A085-433D-9EB2-38C83B504B3F}"/>
              </a:ext>
            </a:extLst>
          </p:cNvPr>
          <p:cNvGrpSpPr/>
          <p:nvPr/>
        </p:nvGrpSpPr>
        <p:grpSpPr>
          <a:xfrm>
            <a:off x="8432286" y="4650871"/>
            <a:ext cx="684803" cy="878904"/>
            <a:chOff x="917230" y="2838128"/>
            <a:chExt cx="684803" cy="878904"/>
          </a:xfrm>
        </p:grpSpPr>
        <p:sp>
          <p:nvSpPr>
            <p:cNvPr id="34" name="Ohnutý roh 36">
              <a:extLst>
                <a:ext uri="{FF2B5EF4-FFF2-40B4-BE49-F238E27FC236}">
                  <a16:creationId xmlns:a16="http://schemas.microsoft.com/office/drawing/2014/main" id="{60E96A33-F8C9-4358-A790-4C6BEE24397E}"/>
                </a:ext>
              </a:extLst>
            </p:cNvPr>
            <p:cNvSpPr/>
            <p:nvPr/>
          </p:nvSpPr>
          <p:spPr>
            <a:xfrm>
              <a:off x="971600" y="3068960"/>
              <a:ext cx="576064" cy="648072"/>
            </a:xfrm>
            <a:prstGeom prst="foldedCorner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sz="1000" dirty="0"/>
                <a:t>Web Page</a:t>
              </a:r>
              <a:endParaRPr lang="cs-CZ" sz="1000" dirty="0"/>
            </a:p>
          </p:txBody>
        </p:sp>
        <p:sp>
          <p:nvSpPr>
            <p:cNvPr id="35" name="TextovéPole 37">
              <a:extLst>
                <a:ext uri="{FF2B5EF4-FFF2-40B4-BE49-F238E27FC236}">
                  <a16:creationId xmlns:a16="http://schemas.microsoft.com/office/drawing/2014/main" id="{8BDE6096-E41B-40D1-A2C4-B3DCE575D897}"/>
                </a:ext>
              </a:extLst>
            </p:cNvPr>
            <p:cNvSpPr txBox="1"/>
            <p:nvPr/>
          </p:nvSpPr>
          <p:spPr>
            <a:xfrm>
              <a:off x="917230" y="2838128"/>
              <a:ext cx="684803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900" dirty="0"/>
                <a:t>http://...</a:t>
              </a:r>
              <a:endParaRPr lang="cs-CZ" sz="900" dirty="0"/>
            </a:p>
          </p:txBody>
        </p:sp>
      </p:grpSp>
      <p:grpSp>
        <p:nvGrpSpPr>
          <p:cNvPr id="36" name="Skupina 61">
            <a:extLst>
              <a:ext uri="{FF2B5EF4-FFF2-40B4-BE49-F238E27FC236}">
                <a16:creationId xmlns:a16="http://schemas.microsoft.com/office/drawing/2014/main" id="{08E916E9-99C2-4BFE-9617-2F061B1ED3E0}"/>
              </a:ext>
            </a:extLst>
          </p:cNvPr>
          <p:cNvGrpSpPr/>
          <p:nvPr/>
        </p:nvGrpSpPr>
        <p:grpSpPr>
          <a:xfrm>
            <a:off x="3722844" y="2839280"/>
            <a:ext cx="4095742" cy="1977487"/>
            <a:chOff x="2198844" y="2839280"/>
            <a:chExt cx="4095742" cy="1977487"/>
          </a:xfrm>
        </p:grpSpPr>
        <p:cxnSp>
          <p:nvCxnSpPr>
            <p:cNvPr id="37" name="Přímá spojnice se šipkou 40">
              <a:extLst>
                <a:ext uri="{FF2B5EF4-FFF2-40B4-BE49-F238E27FC236}">
                  <a16:creationId xmlns:a16="http://schemas.microsoft.com/office/drawing/2014/main" id="{AE86C0C8-D754-411C-8B69-4BA69374EBC4}"/>
                </a:ext>
              </a:extLst>
            </p:cNvPr>
            <p:cNvCxnSpPr>
              <a:stCxn id="38" idx="1"/>
              <a:endCxn id="7" idx="3"/>
            </p:cNvCxnSpPr>
            <p:nvPr/>
          </p:nvCxnSpPr>
          <p:spPr>
            <a:xfrm flipH="1" flipV="1">
              <a:off x="2198844" y="2839280"/>
              <a:ext cx="1731278" cy="553829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ál 41">
              <a:extLst>
                <a:ext uri="{FF2B5EF4-FFF2-40B4-BE49-F238E27FC236}">
                  <a16:creationId xmlns:a16="http://schemas.microsoft.com/office/drawing/2014/main" id="{62F25A39-463D-48C0-82A6-2802D47874E4}"/>
                </a:ext>
              </a:extLst>
            </p:cNvPr>
            <p:cNvSpPr/>
            <p:nvPr/>
          </p:nvSpPr>
          <p:spPr>
            <a:xfrm>
              <a:off x="3887941" y="3384640"/>
              <a:ext cx="288032" cy="57833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Ovál 42">
              <a:extLst>
                <a:ext uri="{FF2B5EF4-FFF2-40B4-BE49-F238E27FC236}">
                  <a16:creationId xmlns:a16="http://schemas.microsoft.com/office/drawing/2014/main" id="{376351F0-9AC4-4A37-96E7-4729DB2ABFB8}"/>
                </a:ext>
              </a:extLst>
            </p:cNvPr>
            <p:cNvSpPr/>
            <p:nvPr/>
          </p:nvSpPr>
          <p:spPr>
            <a:xfrm>
              <a:off x="4134351" y="3565241"/>
              <a:ext cx="288032" cy="57833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Ovál 43">
              <a:extLst>
                <a:ext uri="{FF2B5EF4-FFF2-40B4-BE49-F238E27FC236}">
                  <a16:creationId xmlns:a16="http://schemas.microsoft.com/office/drawing/2014/main" id="{D20046F7-4A4C-46B6-A424-A4770E3B60CA}"/>
                </a:ext>
              </a:extLst>
            </p:cNvPr>
            <p:cNvSpPr/>
            <p:nvPr/>
          </p:nvSpPr>
          <p:spPr>
            <a:xfrm>
              <a:off x="3842795" y="3873951"/>
              <a:ext cx="288032" cy="57833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Ovál 44">
              <a:extLst>
                <a:ext uri="{FF2B5EF4-FFF2-40B4-BE49-F238E27FC236}">
                  <a16:creationId xmlns:a16="http://schemas.microsoft.com/office/drawing/2014/main" id="{07A0783A-CA88-4F09-B25A-353E86DE2AF8}"/>
                </a:ext>
              </a:extLst>
            </p:cNvPr>
            <p:cNvSpPr/>
            <p:nvPr/>
          </p:nvSpPr>
          <p:spPr>
            <a:xfrm>
              <a:off x="4288089" y="4023654"/>
              <a:ext cx="288032" cy="57833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2" name="Přímá spojnice se šipkou 49">
              <a:extLst>
                <a:ext uri="{FF2B5EF4-FFF2-40B4-BE49-F238E27FC236}">
                  <a16:creationId xmlns:a16="http://schemas.microsoft.com/office/drawing/2014/main" id="{03EB8633-80B6-4C76-B675-051A4A72E4D4}"/>
                </a:ext>
              </a:extLst>
            </p:cNvPr>
            <p:cNvCxnSpPr>
              <a:stCxn id="40" idx="3"/>
            </p:cNvCxnSpPr>
            <p:nvPr/>
          </p:nvCxnSpPr>
          <p:spPr>
            <a:xfrm flipH="1">
              <a:off x="2909901" y="3923315"/>
              <a:ext cx="975075" cy="624051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52">
              <a:extLst>
                <a:ext uri="{FF2B5EF4-FFF2-40B4-BE49-F238E27FC236}">
                  <a16:creationId xmlns:a16="http://schemas.microsoft.com/office/drawing/2014/main" id="{43ED3ABC-A2FC-4B37-A2D9-B3016813A857}"/>
                </a:ext>
              </a:extLst>
            </p:cNvPr>
            <p:cNvCxnSpPr>
              <a:stCxn id="41" idx="4"/>
            </p:cNvCxnSpPr>
            <p:nvPr/>
          </p:nvCxnSpPr>
          <p:spPr>
            <a:xfrm>
              <a:off x="4432105" y="4081487"/>
              <a:ext cx="889644" cy="735280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se šipkou 55">
              <a:extLst>
                <a:ext uri="{FF2B5EF4-FFF2-40B4-BE49-F238E27FC236}">
                  <a16:creationId xmlns:a16="http://schemas.microsoft.com/office/drawing/2014/main" id="{06628F4A-1633-43EE-81A2-4F60BA4912CA}"/>
                </a:ext>
              </a:extLst>
            </p:cNvPr>
            <p:cNvCxnSpPr>
              <a:stCxn id="39" idx="6"/>
              <a:endCxn id="22" idx="1"/>
            </p:cNvCxnSpPr>
            <p:nvPr/>
          </p:nvCxnSpPr>
          <p:spPr>
            <a:xfrm>
              <a:off x="4422383" y="3594158"/>
              <a:ext cx="1872203" cy="205971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Skupina 114">
            <a:extLst>
              <a:ext uri="{FF2B5EF4-FFF2-40B4-BE49-F238E27FC236}">
                <a16:creationId xmlns:a16="http://schemas.microsoft.com/office/drawing/2014/main" id="{89CB0C5F-568D-4CAE-BA45-C9B860B1F233}"/>
              </a:ext>
            </a:extLst>
          </p:cNvPr>
          <p:cNvGrpSpPr/>
          <p:nvPr/>
        </p:nvGrpSpPr>
        <p:grpSpPr>
          <a:xfrm>
            <a:off x="2572928" y="1827971"/>
            <a:ext cx="6898119" cy="4044204"/>
            <a:chOff x="1040619" y="1821818"/>
            <a:chExt cx="6898119" cy="4044204"/>
          </a:xfrm>
        </p:grpSpPr>
        <p:cxnSp>
          <p:nvCxnSpPr>
            <p:cNvPr id="46" name="Přímá spojnice se šipkou 60">
              <a:extLst>
                <a:ext uri="{FF2B5EF4-FFF2-40B4-BE49-F238E27FC236}">
                  <a16:creationId xmlns:a16="http://schemas.microsoft.com/office/drawing/2014/main" id="{3FEC2783-FAFD-4F07-A469-B96D1DEE2188}"/>
                </a:ext>
              </a:extLst>
            </p:cNvPr>
            <p:cNvCxnSpPr>
              <a:endCxn id="19" idx="1"/>
            </p:cNvCxnSpPr>
            <p:nvPr/>
          </p:nvCxnSpPr>
          <p:spPr>
            <a:xfrm flipV="1">
              <a:off x="6870649" y="3062709"/>
              <a:ext cx="780057" cy="434045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se šipkou 64">
              <a:extLst>
                <a:ext uri="{FF2B5EF4-FFF2-40B4-BE49-F238E27FC236}">
                  <a16:creationId xmlns:a16="http://schemas.microsoft.com/office/drawing/2014/main" id="{C9131F0D-6CDF-4C18-9D45-8F790F482EF8}"/>
                </a:ext>
              </a:extLst>
            </p:cNvPr>
            <p:cNvCxnSpPr>
              <a:stCxn id="22" idx="2"/>
            </p:cNvCxnSpPr>
            <p:nvPr/>
          </p:nvCxnSpPr>
          <p:spPr>
            <a:xfrm>
              <a:off x="6582617" y="4124165"/>
              <a:ext cx="380038" cy="756903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se šipkou 67">
              <a:extLst>
                <a:ext uri="{FF2B5EF4-FFF2-40B4-BE49-F238E27FC236}">
                  <a16:creationId xmlns:a16="http://schemas.microsoft.com/office/drawing/2014/main" id="{E25EC692-FFE7-430E-8911-84FB2DA66E38}"/>
                </a:ext>
              </a:extLst>
            </p:cNvPr>
            <p:cNvCxnSpPr>
              <a:endCxn id="16" idx="3"/>
            </p:cNvCxnSpPr>
            <p:nvPr/>
          </p:nvCxnSpPr>
          <p:spPr>
            <a:xfrm flipH="1" flipV="1">
              <a:off x="6185846" y="2176227"/>
              <a:ext cx="1463681" cy="575167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nice se šipkou 70">
              <a:extLst>
                <a:ext uri="{FF2B5EF4-FFF2-40B4-BE49-F238E27FC236}">
                  <a16:creationId xmlns:a16="http://schemas.microsoft.com/office/drawing/2014/main" id="{5E0F333C-C1A6-4398-86E3-94C48612A44E}"/>
                </a:ext>
              </a:extLst>
            </p:cNvPr>
            <p:cNvCxnSpPr>
              <a:stCxn id="16" idx="2"/>
            </p:cNvCxnSpPr>
            <p:nvPr/>
          </p:nvCxnSpPr>
          <p:spPr>
            <a:xfrm>
              <a:off x="5897814" y="2500263"/>
              <a:ext cx="405452" cy="975195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se šipkou 74">
              <a:extLst>
                <a:ext uri="{FF2B5EF4-FFF2-40B4-BE49-F238E27FC236}">
                  <a16:creationId xmlns:a16="http://schemas.microsoft.com/office/drawing/2014/main" id="{861DBC52-C5BE-450E-8FED-942217CB11E7}"/>
                </a:ext>
              </a:extLst>
            </p:cNvPr>
            <p:cNvCxnSpPr/>
            <p:nvPr/>
          </p:nvCxnSpPr>
          <p:spPr>
            <a:xfrm flipH="1">
              <a:off x="4743356" y="2222074"/>
              <a:ext cx="866425" cy="771890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se šipkou 77">
              <a:extLst>
                <a:ext uri="{FF2B5EF4-FFF2-40B4-BE49-F238E27FC236}">
                  <a16:creationId xmlns:a16="http://schemas.microsoft.com/office/drawing/2014/main" id="{146C24F8-5A0A-4EB3-8D47-637DDA495764}"/>
                </a:ext>
              </a:extLst>
            </p:cNvPr>
            <p:cNvCxnSpPr>
              <a:stCxn id="16" idx="1"/>
              <a:endCxn id="31" idx="3"/>
            </p:cNvCxnSpPr>
            <p:nvPr/>
          </p:nvCxnSpPr>
          <p:spPr>
            <a:xfrm flipH="1" flipV="1">
              <a:off x="4163397" y="1821818"/>
              <a:ext cx="1446385" cy="136575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se šipkou 80">
              <a:extLst>
                <a:ext uri="{FF2B5EF4-FFF2-40B4-BE49-F238E27FC236}">
                  <a16:creationId xmlns:a16="http://schemas.microsoft.com/office/drawing/2014/main" id="{F6F27E04-7DE5-4DEF-AAFA-EA484715FECC}"/>
                </a:ext>
              </a:extLst>
            </p:cNvPr>
            <p:cNvCxnSpPr>
              <a:stCxn id="35" idx="2"/>
              <a:endCxn id="19" idx="2"/>
            </p:cNvCxnSpPr>
            <p:nvPr/>
          </p:nvCxnSpPr>
          <p:spPr>
            <a:xfrm flipV="1">
              <a:off x="7250687" y="3168911"/>
              <a:ext cx="688051" cy="1494958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se šipkou 83">
              <a:extLst>
                <a:ext uri="{FF2B5EF4-FFF2-40B4-BE49-F238E27FC236}">
                  <a16:creationId xmlns:a16="http://schemas.microsoft.com/office/drawing/2014/main" id="{C4B1A10B-4193-4162-B4D3-B3A9C5A67CB3}"/>
                </a:ext>
              </a:extLst>
            </p:cNvPr>
            <p:cNvCxnSpPr>
              <a:stCxn id="34" idx="1"/>
              <a:endCxn id="25" idx="3"/>
            </p:cNvCxnSpPr>
            <p:nvPr/>
          </p:nvCxnSpPr>
          <p:spPr>
            <a:xfrm flipH="1">
              <a:off x="5897814" y="4987905"/>
              <a:ext cx="1064841" cy="220831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se šipkou 86">
              <a:extLst>
                <a:ext uri="{FF2B5EF4-FFF2-40B4-BE49-F238E27FC236}">
                  <a16:creationId xmlns:a16="http://schemas.microsoft.com/office/drawing/2014/main" id="{C2EA0EF1-FB21-4BCC-8CF8-E73459680B8F}"/>
                </a:ext>
              </a:extLst>
            </p:cNvPr>
            <p:cNvCxnSpPr/>
            <p:nvPr/>
          </p:nvCxnSpPr>
          <p:spPr>
            <a:xfrm flipV="1">
              <a:off x="5897814" y="3848457"/>
              <a:ext cx="396771" cy="979398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se šipkou 89">
              <a:extLst>
                <a:ext uri="{FF2B5EF4-FFF2-40B4-BE49-F238E27FC236}">
                  <a16:creationId xmlns:a16="http://schemas.microsoft.com/office/drawing/2014/main" id="{C77E32EE-7D91-46E8-80D9-AE6ED9E2690F}"/>
                </a:ext>
              </a:extLst>
            </p:cNvPr>
            <p:cNvCxnSpPr>
              <a:stCxn id="28" idx="3"/>
            </p:cNvCxnSpPr>
            <p:nvPr/>
          </p:nvCxnSpPr>
          <p:spPr>
            <a:xfrm flipV="1">
              <a:off x="4163651" y="5433417"/>
              <a:ext cx="1133511" cy="432605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92">
              <a:extLst>
                <a:ext uri="{FF2B5EF4-FFF2-40B4-BE49-F238E27FC236}">
                  <a16:creationId xmlns:a16="http://schemas.microsoft.com/office/drawing/2014/main" id="{8C604D91-FEC4-4452-B02F-C93F59945CF4}"/>
                </a:ext>
              </a:extLst>
            </p:cNvPr>
            <p:cNvCxnSpPr>
              <a:cxnSpLocks/>
              <a:stCxn id="29" idx="2"/>
            </p:cNvCxnSpPr>
            <p:nvPr/>
          </p:nvCxnSpPr>
          <p:spPr>
            <a:xfrm flipV="1">
              <a:off x="3867311" y="4642673"/>
              <a:ext cx="192324" cy="893160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se šipkou 95">
              <a:extLst>
                <a:ext uri="{FF2B5EF4-FFF2-40B4-BE49-F238E27FC236}">
                  <a16:creationId xmlns:a16="http://schemas.microsoft.com/office/drawing/2014/main" id="{50F29618-033B-4B5A-84BE-BDBD8356E5A6}"/>
                </a:ext>
              </a:extLst>
            </p:cNvPr>
            <p:cNvCxnSpPr/>
            <p:nvPr/>
          </p:nvCxnSpPr>
          <p:spPr>
            <a:xfrm flipH="1" flipV="1">
              <a:off x="2846303" y="4864033"/>
              <a:ext cx="741030" cy="392186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se šipkou 98">
              <a:extLst>
                <a:ext uri="{FF2B5EF4-FFF2-40B4-BE49-F238E27FC236}">
                  <a16:creationId xmlns:a16="http://schemas.microsoft.com/office/drawing/2014/main" id="{F2ABC7C6-0379-4C67-9DA8-3A034C7C0AF6}"/>
                </a:ext>
              </a:extLst>
            </p:cNvPr>
            <p:cNvCxnSpPr>
              <a:stCxn id="13" idx="1"/>
              <a:endCxn id="10" idx="3"/>
            </p:cNvCxnSpPr>
            <p:nvPr/>
          </p:nvCxnSpPr>
          <p:spPr>
            <a:xfrm flipH="1" flipV="1">
              <a:off x="1328651" y="4203221"/>
              <a:ext cx="984643" cy="439452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se šipkou 101">
              <a:extLst>
                <a:ext uri="{FF2B5EF4-FFF2-40B4-BE49-F238E27FC236}">
                  <a16:creationId xmlns:a16="http://schemas.microsoft.com/office/drawing/2014/main" id="{03BEEDBF-6151-4170-A714-D91C79C85B27}"/>
                </a:ext>
              </a:extLst>
            </p:cNvPr>
            <p:cNvCxnSpPr>
              <a:stCxn id="13" idx="0"/>
              <a:endCxn id="7" idx="2"/>
            </p:cNvCxnSpPr>
            <p:nvPr/>
          </p:nvCxnSpPr>
          <p:spPr>
            <a:xfrm flipH="1" flipV="1">
              <a:off x="1910811" y="2945482"/>
              <a:ext cx="690515" cy="1373155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se šipkou 104">
              <a:extLst>
                <a:ext uri="{FF2B5EF4-FFF2-40B4-BE49-F238E27FC236}">
                  <a16:creationId xmlns:a16="http://schemas.microsoft.com/office/drawing/2014/main" id="{041F5FC1-B85C-45A3-B5A1-CA6B09232D81}"/>
                </a:ext>
              </a:extLst>
            </p:cNvPr>
            <p:cNvCxnSpPr>
              <a:stCxn id="11" idx="2"/>
            </p:cNvCxnSpPr>
            <p:nvPr/>
          </p:nvCxnSpPr>
          <p:spPr>
            <a:xfrm flipV="1">
              <a:off x="1040619" y="3163316"/>
              <a:ext cx="590841" cy="933703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se šipkou 107">
              <a:extLst>
                <a:ext uri="{FF2B5EF4-FFF2-40B4-BE49-F238E27FC236}">
                  <a16:creationId xmlns:a16="http://schemas.microsoft.com/office/drawing/2014/main" id="{E0563D27-DCE3-4D36-88C0-BBBED83DAD6C}"/>
                </a:ext>
              </a:extLst>
            </p:cNvPr>
            <p:cNvCxnSpPr>
              <a:stCxn id="10" idx="3"/>
              <a:endCxn id="4" idx="1"/>
            </p:cNvCxnSpPr>
            <p:nvPr/>
          </p:nvCxnSpPr>
          <p:spPr>
            <a:xfrm flipV="1">
              <a:off x="1328651" y="3748961"/>
              <a:ext cx="2379252" cy="454260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111">
              <a:extLst>
                <a:ext uri="{FF2B5EF4-FFF2-40B4-BE49-F238E27FC236}">
                  <a16:creationId xmlns:a16="http://schemas.microsoft.com/office/drawing/2014/main" id="{71CE988F-7865-4040-BFB3-966D0ECD8DC7}"/>
                </a:ext>
              </a:extLst>
            </p:cNvPr>
            <p:cNvCxnSpPr>
              <a:stCxn id="7" idx="3"/>
            </p:cNvCxnSpPr>
            <p:nvPr/>
          </p:nvCxnSpPr>
          <p:spPr>
            <a:xfrm flipV="1">
              <a:off x="2198843" y="2361341"/>
              <a:ext cx="1377603" cy="477939"/>
            </a:xfrm>
            <a:prstGeom prst="straightConnector1">
              <a:avLst/>
            </a:prstGeom>
            <a:ln w="19050" cap="rnd">
              <a:solidFill>
                <a:schemeClr val="tx1">
                  <a:lumMod val="65000"/>
                  <a:lumOff val="3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Slide Number Placeholder 4">
            <a:extLst>
              <a:ext uri="{FF2B5EF4-FFF2-40B4-BE49-F238E27FC236}">
                <a16:creationId xmlns:a16="http://schemas.microsoft.com/office/drawing/2014/main" id="{488A3738-1CAB-4D5F-B7BF-C0BD08AE380E}"/>
              </a:ext>
            </a:extLst>
          </p:cNvPr>
          <p:cNvSpPr txBox="1">
            <a:spLocks/>
          </p:cNvSpPr>
          <p:nvPr/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2BA717-4DED-4A38-BDE4-30D0F0A142DB}" type="slidenum">
              <a:rPr lang="cs-CZ" smtClean="0"/>
              <a:pPr algn="r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82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1E94EB-EA52-45DC-A2BA-FAB57780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Hyperlink Elements</a:t>
            </a:r>
          </a:p>
          <a:p>
            <a:r>
              <a:rPr lang="en-US" dirty="0"/>
              <a:t>Links to external resources, which are exposed to user of the current document as means to browse (change what user sees)</a:t>
            </a:r>
          </a:p>
          <a:p>
            <a:endParaRPr lang="en-US" dirty="0"/>
          </a:p>
          <a:p>
            <a:r>
              <a:rPr lang="en-US" dirty="0"/>
              <a:t>Attribute </a:t>
            </a:r>
            <a:r>
              <a:rPr lang="en-US" dirty="0" err="1"/>
              <a:t>href</a:t>
            </a:r>
            <a:r>
              <a:rPr lang="en-US" dirty="0"/>
              <a:t> specifies URL of linked resource</a:t>
            </a:r>
          </a:p>
          <a:p>
            <a:r>
              <a:rPr lang="en-US" dirty="0"/>
              <a:t>Content is visible to user (text or any inline elements)</a:t>
            </a:r>
          </a:p>
          <a:p>
            <a:r>
              <a:rPr lang="en-US" dirty="0"/>
              <a:t>Identifying fragment of a web page</a:t>
            </a:r>
          </a:p>
          <a:p>
            <a:endParaRPr lang="en-US" dirty="0"/>
          </a:p>
          <a:p>
            <a:pPr lvl="1"/>
            <a:r>
              <a:rPr lang="en-US" dirty="0"/>
              <a:t>Is then referenced by fragment part of an URL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C7D476-BD9B-411E-99B5-B23D23687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63478-2D80-4442-98A9-531B3393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839A7CE6-1C70-4E26-B766-30CFC41C8CA3}"/>
              </a:ext>
            </a:extLst>
          </p:cNvPr>
          <p:cNvSpPr/>
          <p:nvPr/>
        </p:nvSpPr>
        <p:spPr>
          <a:xfrm>
            <a:off x="551384" y="2996952"/>
            <a:ext cx="6195784" cy="432048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 href="http://www.google.com"&gt;Google&lt;/a&gt;</a:t>
            </a:r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90490ED7-D01F-47F1-8FEA-3EAF87B5825B}"/>
              </a:ext>
            </a:extLst>
          </p:cNvPr>
          <p:cNvSpPr/>
          <p:nvPr/>
        </p:nvSpPr>
        <p:spPr>
          <a:xfrm>
            <a:off x="983432" y="4653136"/>
            <a:ext cx="3888432" cy="432048"/>
          </a:xfrm>
          <a:prstGeom prst="snip1Rect">
            <a:avLst>
              <a:gd name="adj" fmla="val 3117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 id="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Para2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 ... &lt;/p&gt;</a:t>
            </a:r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85DBD7DC-084E-41AE-9E63-2E605FEDAB7A}"/>
              </a:ext>
            </a:extLst>
          </p:cNvPr>
          <p:cNvSpPr/>
          <p:nvPr/>
        </p:nvSpPr>
        <p:spPr>
          <a:xfrm>
            <a:off x="911424" y="5546162"/>
            <a:ext cx="6444716" cy="1054452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pt-BR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 href="#</a:t>
            </a:r>
            <a:r>
              <a:rPr lang="pt-B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Para2</a:t>
            </a:r>
            <a:r>
              <a:rPr lang="pt-BR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"&gt;...&lt;/a&gt;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 href="http://www.page.com#</a:t>
            </a:r>
            <a:r>
              <a:rPr lang="pt-BR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Para2</a:t>
            </a:r>
            <a:r>
              <a:rPr lang="pt-BR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"&gt;...&lt;/a&gt;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56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4BC1C8-5E45-4BA1-ACA2-041CDDA91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Heading Elements h1 – h6</a:t>
            </a:r>
          </a:p>
          <a:p>
            <a:r>
              <a:rPr lang="en-US" dirty="0"/>
              <a:t>Before HTML5</a:t>
            </a:r>
          </a:p>
          <a:p>
            <a:pPr lvl="1"/>
            <a:r>
              <a:rPr lang="en-US" dirty="0"/>
              <a:t>Six levels of importance (rank)</a:t>
            </a:r>
          </a:p>
          <a:p>
            <a:pPr lvl="1"/>
            <a:r>
              <a:rPr lang="en-US" dirty="0"/>
              <a:t>&lt;h1&gt; most important (highest), &lt;h6&gt; least important</a:t>
            </a:r>
          </a:p>
          <a:p>
            <a:r>
              <a:rPr lang="en-US" dirty="0"/>
              <a:t>Headings in HTML5</a:t>
            </a:r>
          </a:p>
          <a:p>
            <a:pPr lvl="1"/>
            <a:r>
              <a:rPr lang="en-US" dirty="0"/>
              <a:t>Combined with sectioning &lt;section&gt;, &lt;article&gt;, …</a:t>
            </a:r>
          </a:p>
          <a:p>
            <a:pPr lvl="1"/>
            <a:r>
              <a:rPr lang="en-US" dirty="0"/>
              <a:t>Each section has its own heading hierarchy</a:t>
            </a:r>
          </a:p>
          <a:p>
            <a:pPr lvl="1"/>
            <a:r>
              <a:rPr lang="en-US" dirty="0"/>
              <a:t>Outline algorithm</a:t>
            </a:r>
          </a:p>
          <a:p>
            <a:pPr lvl="1"/>
            <a:r>
              <a:rPr lang="en-US" dirty="0"/>
              <a:t>First heading element in a section is the main heading of that section</a:t>
            </a:r>
            <a:br>
              <a:rPr lang="en-US" dirty="0"/>
            </a:br>
            <a:r>
              <a:rPr lang="en-US" dirty="0"/>
              <a:t>(no matter its rank)</a:t>
            </a:r>
          </a:p>
          <a:p>
            <a:pPr lvl="1"/>
            <a:r>
              <a:rPr lang="en-US" dirty="0"/>
              <a:t>Subsequent headings create new implicit sections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C1295F-672F-4EB9-AAC9-8A8514B3D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CA0C57-8175-4655-9488-99C271E09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812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F7D929-219D-4BE8-95E0-8FE2092ED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17854-87C7-4ABD-97A1-5186E2CE0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462314BD-D5BD-4D2A-8F8F-3E8395F61DA9}"/>
              </a:ext>
            </a:extLst>
          </p:cNvPr>
          <p:cNvSpPr/>
          <p:nvPr/>
        </p:nvSpPr>
        <p:spPr>
          <a:xfrm>
            <a:off x="659396" y="1761656"/>
            <a:ext cx="10873208" cy="4979712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t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thead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&lt;tr&gt;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&gt;Name&lt;/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&gt;Email&lt;/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&gt;Address&lt;/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&lt;/tr&gt;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thead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tbody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&lt;tr&gt;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&lt;td&gt;Joe White&lt;/td&gt; &lt;td&gt;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joe@white.abc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&lt;/td&gt;&lt;td&gt;Lloyd Ave, Boston&lt;/td&gt;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&lt;/tr&gt;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&lt;tr&gt;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&lt;td&gt;Bill Black&lt;/td&gt;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&lt;td&gt;bill@black.def&lt;/td&gt;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&lt;td&gt;---&lt;/td&gt;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&lt;/tr&gt;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tbody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&lt;/table&gt;</a:t>
            </a:r>
          </a:p>
        </p:txBody>
      </p:sp>
      <p:graphicFrame>
        <p:nvGraphicFramePr>
          <p:cNvPr id="6" name="Tabulka 8">
            <a:extLst>
              <a:ext uri="{FF2B5EF4-FFF2-40B4-BE49-F238E27FC236}">
                <a16:creationId xmlns:a16="http://schemas.microsoft.com/office/drawing/2014/main" id="{6909FE8D-7074-41BA-9BD7-857CB2BEE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898299"/>
              </p:ext>
            </p:extLst>
          </p:nvPr>
        </p:nvGraphicFramePr>
        <p:xfrm>
          <a:off x="6528046" y="5013176"/>
          <a:ext cx="4896543" cy="1624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9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Name</a:t>
                      </a:r>
                      <a:endParaRPr lang="cs-CZ" sz="16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Email</a:t>
                      </a:r>
                      <a:endParaRPr lang="cs-CZ" sz="16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Address</a:t>
                      </a:r>
                      <a:endParaRPr lang="cs-CZ" sz="16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843">
                <a:tc>
                  <a:txBody>
                    <a:bodyPr/>
                    <a:lstStyle/>
                    <a:p>
                      <a:r>
                        <a:rPr lang="cs-CZ" sz="1600" dirty="0" err="1">
                          <a:ln>
                            <a:noFill/>
                          </a:ln>
                        </a:rPr>
                        <a:t>Joe</a:t>
                      </a:r>
                      <a:r>
                        <a:rPr lang="cs-CZ" sz="1600" dirty="0">
                          <a:ln>
                            <a:noFill/>
                          </a:ln>
                        </a:rPr>
                        <a:t> </a:t>
                      </a:r>
                      <a:r>
                        <a:rPr lang="cs-CZ" sz="1600" dirty="0" err="1">
                          <a:ln>
                            <a:noFill/>
                          </a:ln>
                        </a:rPr>
                        <a:t>White</a:t>
                      </a:r>
                      <a:endParaRPr lang="cs-CZ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err="1">
                          <a:ln>
                            <a:noFill/>
                          </a:ln>
                        </a:rPr>
                        <a:t>joe@white.abc</a:t>
                      </a:r>
                      <a:endParaRPr lang="cs-CZ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Lloyd Ave, Boston</a:t>
                      </a:r>
                      <a:endParaRPr lang="cs-CZ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115"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Bill Black</a:t>
                      </a:r>
                      <a:endParaRPr lang="cs-CZ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bill@black.def</a:t>
                      </a:r>
                      <a:endParaRPr lang="cs-CZ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n>
                            <a:noFill/>
                          </a:ln>
                        </a:rPr>
                        <a:t>---</a:t>
                      </a:r>
                      <a:endParaRPr lang="cs-CZ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C9E245C8-E744-419C-A2B0-840073CFAC9D}"/>
              </a:ext>
            </a:extLst>
          </p:cNvPr>
          <p:cNvSpPr/>
          <p:nvPr/>
        </p:nvSpPr>
        <p:spPr>
          <a:xfrm>
            <a:off x="6918090" y="3109843"/>
            <a:ext cx="4116457" cy="8485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Of course, not forgetting irregular tables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colspan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rowspan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2653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AF6965A-9AEE-4E55-845F-3C20232D7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Web Pages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1365CC-2715-4B56-8440-718F5F18C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Volný tvar 32">
            <a:extLst>
              <a:ext uri="{FF2B5EF4-FFF2-40B4-BE49-F238E27FC236}">
                <a16:creationId xmlns:a16="http://schemas.microsoft.com/office/drawing/2014/main" id="{93D87FF0-3ADA-4A86-BB19-3E3787014467}"/>
              </a:ext>
            </a:extLst>
          </p:cNvPr>
          <p:cNvSpPr/>
          <p:nvPr/>
        </p:nvSpPr>
        <p:spPr>
          <a:xfrm>
            <a:off x="5942692" y="2575153"/>
            <a:ext cx="1240749" cy="1896534"/>
          </a:xfrm>
          <a:custGeom>
            <a:avLst/>
            <a:gdLst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22437 w 725171"/>
              <a:gd name="connsiteY0" fmla="*/ 425656 h 425656"/>
              <a:gd name="connsiteX1" fmla="*/ 132504 w 725171"/>
              <a:gd name="connsiteY1" fmla="*/ 36189 h 425656"/>
              <a:gd name="connsiteX2" fmla="*/ 725171 w 725171"/>
              <a:gd name="connsiteY2" fmla="*/ 36190 h 425656"/>
              <a:gd name="connsiteX0" fmla="*/ 26699 w 864899"/>
              <a:gd name="connsiteY0" fmla="*/ 425656 h 425656"/>
              <a:gd name="connsiteX1" fmla="*/ 136766 w 864899"/>
              <a:gd name="connsiteY1" fmla="*/ 36189 h 425656"/>
              <a:gd name="connsiteX2" fmla="*/ 864899 w 864899"/>
              <a:gd name="connsiteY2" fmla="*/ 36190 h 425656"/>
              <a:gd name="connsiteX0" fmla="*/ 26699 w 864899"/>
              <a:gd name="connsiteY0" fmla="*/ 417103 h 417103"/>
              <a:gd name="connsiteX1" fmla="*/ 136766 w 864899"/>
              <a:gd name="connsiteY1" fmla="*/ 27636 h 417103"/>
              <a:gd name="connsiteX2" fmla="*/ 864899 w 864899"/>
              <a:gd name="connsiteY2" fmla="*/ 27637 h 417103"/>
              <a:gd name="connsiteX0" fmla="*/ 458 w 838658"/>
              <a:gd name="connsiteY0" fmla="*/ 417103 h 417103"/>
              <a:gd name="connsiteX1" fmla="*/ 110525 w 838658"/>
              <a:gd name="connsiteY1" fmla="*/ 27636 h 417103"/>
              <a:gd name="connsiteX2" fmla="*/ 838658 w 838658"/>
              <a:gd name="connsiteY2" fmla="*/ 27637 h 417103"/>
              <a:gd name="connsiteX0" fmla="*/ 0 w 838200"/>
              <a:gd name="connsiteY0" fmla="*/ 417103 h 417103"/>
              <a:gd name="connsiteX1" fmla="*/ 177800 w 838200"/>
              <a:gd name="connsiteY1" fmla="*/ 27636 h 417103"/>
              <a:gd name="connsiteX2" fmla="*/ 838200 w 838200"/>
              <a:gd name="connsiteY2" fmla="*/ 27637 h 417103"/>
              <a:gd name="connsiteX0" fmla="*/ 0 w 838200"/>
              <a:gd name="connsiteY0" fmla="*/ 390874 h 390874"/>
              <a:gd name="connsiteX1" fmla="*/ 203200 w 838200"/>
              <a:gd name="connsiteY1" fmla="*/ 43740 h 390874"/>
              <a:gd name="connsiteX2" fmla="*/ 838200 w 838200"/>
              <a:gd name="connsiteY2" fmla="*/ 1408 h 390874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2563681 w 2563698"/>
              <a:gd name="connsiteY0" fmla="*/ 118398 h 236945"/>
              <a:gd name="connsiteX1" fmla="*/ 57548 w 2563698"/>
              <a:gd name="connsiteY1" fmla="*/ 236932 h 236945"/>
              <a:gd name="connsiteX0" fmla="*/ 2538718 w 2538735"/>
              <a:gd name="connsiteY0" fmla="*/ 32359 h 1928895"/>
              <a:gd name="connsiteX1" fmla="*/ 57985 w 2538735"/>
              <a:gd name="connsiteY1" fmla="*/ 1928893 h 1928895"/>
              <a:gd name="connsiteX0" fmla="*/ 2539441 w 2539441"/>
              <a:gd name="connsiteY0" fmla="*/ 0 h 1896538"/>
              <a:gd name="connsiteX1" fmla="*/ 58708 w 2539441"/>
              <a:gd name="connsiteY1" fmla="*/ 1896534 h 1896538"/>
              <a:gd name="connsiteX0" fmla="*/ 2481498 w 2481498"/>
              <a:gd name="connsiteY0" fmla="*/ 0 h 1896534"/>
              <a:gd name="connsiteX1" fmla="*/ 765 w 2481498"/>
              <a:gd name="connsiteY1" fmla="*/ 1896534 h 189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81498" h="1896534">
                <a:moveTo>
                  <a:pt x="2481498" y="0"/>
                </a:moveTo>
                <a:cubicBezTo>
                  <a:pt x="2447631" y="691444"/>
                  <a:pt x="-50035" y="273756"/>
                  <a:pt x="765" y="1896534"/>
                </a:cubicBezTo>
              </a:path>
            </a:pathLst>
          </a:custGeom>
          <a:noFill/>
          <a:ln w="38100" cap="rnd" cmpd="sng">
            <a:solidFill>
              <a:srgbClr val="E69400"/>
            </a:solidFill>
            <a:prstDash val="sys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6" name="Skupina 14">
            <a:extLst>
              <a:ext uri="{FF2B5EF4-FFF2-40B4-BE49-F238E27FC236}">
                <a16:creationId xmlns:a16="http://schemas.microsoft.com/office/drawing/2014/main" id="{A216B179-A07D-490D-8DAA-34BD233F1AA8}"/>
              </a:ext>
            </a:extLst>
          </p:cNvPr>
          <p:cNvGrpSpPr/>
          <p:nvPr/>
        </p:nvGrpSpPr>
        <p:grpSpPr>
          <a:xfrm>
            <a:off x="2206650" y="4345860"/>
            <a:ext cx="1274934" cy="1265151"/>
            <a:chOff x="682650" y="4388719"/>
            <a:chExt cx="1274934" cy="1265151"/>
          </a:xfrm>
        </p:grpSpPr>
        <p:pic>
          <p:nvPicPr>
            <p:cNvPr id="7" name="Picture 4" descr="j0285750">
              <a:extLst>
                <a:ext uri="{FF2B5EF4-FFF2-40B4-BE49-F238E27FC236}">
                  <a16:creationId xmlns:a16="http://schemas.microsoft.com/office/drawing/2014/main" id="{EF2BDD7D-927A-4A9C-BA09-6772C924C9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650" y="4388719"/>
              <a:ext cx="1274934" cy="783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CE7282E0-906F-4657-AA91-0A84A5BFA0B9}"/>
                </a:ext>
              </a:extLst>
            </p:cNvPr>
            <p:cNvSpPr txBox="1"/>
            <p:nvPr/>
          </p:nvSpPr>
          <p:spPr>
            <a:xfrm>
              <a:off x="873685" y="5284538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Client</a:t>
              </a:r>
              <a:endParaRPr lang="cs-CZ" dirty="0"/>
            </a:p>
          </p:txBody>
        </p:sp>
      </p:grpSp>
      <p:grpSp>
        <p:nvGrpSpPr>
          <p:cNvPr id="9" name="Skupina 8">
            <a:extLst>
              <a:ext uri="{FF2B5EF4-FFF2-40B4-BE49-F238E27FC236}">
                <a16:creationId xmlns:a16="http://schemas.microsoft.com/office/drawing/2014/main" id="{626662E6-5F3C-4F0B-893B-1AB973309D41}"/>
              </a:ext>
            </a:extLst>
          </p:cNvPr>
          <p:cNvGrpSpPr/>
          <p:nvPr/>
        </p:nvGrpSpPr>
        <p:grpSpPr>
          <a:xfrm>
            <a:off x="8625097" y="3644945"/>
            <a:ext cx="1800225" cy="1960000"/>
            <a:chOff x="6372199" y="3093244"/>
            <a:chExt cx="1800225" cy="1960000"/>
          </a:xfrm>
        </p:grpSpPr>
        <p:pic>
          <p:nvPicPr>
            <p:cNvPr id="10" name="Picture 5" descr="Medion Home Server">
              <a:extLst>
                <a:ext uri="{FF2B5EF4-FFF2-40B4-BE49-F238E27FC236}">
                  <a16:creationId xmlns:a16="http://schemas.microsoft.com/office/drawing/2014/main" id="{737FAB45-7E1D-487D-AF2C-11E46C544D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199" y="3093244"/>
              <a:ext cx="1800225" cy="1349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</p:pic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D6C9FFC7-B6F0-459F-9CA5-8613E2FE67E3}"/>
                </a:ext>
              </a:extLst>
            </p:cNvPr>
            <p:cNvSpPr txBox="1"/>
            <p:nvPr/>
          </p:nvSpPr>
          <p:spPr>
            <a:xfrm>
              <a:off x="6469847" y="4468469"/>
              <a:ext cx="16049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Server</a:t>
              </a:r>
              <a:br>
                <a:rPr lang="en-US" dirty="0"/>
              </a:br>
              <a:r>
                <a:rPr lang="en-US" sz="1400" dirty="0"/>
                <a:t>195.113.20.128</a:t>
              </a:r>
              <a:endParaRPr lang="cs-CZ" sz="1400" dirty="0"/>
            </a:p>
          </p:txBody>
        </p:sp>
      </p:grpSp>
      <p:grpSp>
        <p:nvGrpSpPr>
          <p:cNvPr id="12" name="Skupina 16">
            <a:extLst>
              <a:ext uri="{FF2B5EF4-FFF2-40B4-BE49-F238E27FC236}">
                <a16:creationId xmlns:a16="http://schemas.microsoft.com/office/drawing/2014/main" id="{1D52E528-8F79-49AF-82E0-EE3A33468F05}"/>
              </a:ext>
            </a:extLst>
          </p:cNvPr>
          <p:cNvGrpSpPr/>
          <p:nvPr/>
        </p:nvGrpSpPr>
        <p:grpSpPr>
          <a:xfrm>
            <a:off x="2275806" y="2713820"/>
            <a:ext cx="1136622" cy="1389442"/>
            <a:chOff x="723920" y="2638696"/>
            <a:chExt cx="1136622" cy="1389442"/>
          </a:xfrm>
        </p:grpSpPr>
        <p:pic>
          <p:nvPicPr>
            <p:cNvPr id="13" name="Picture 3">
              <a:extLst>
                <a:ext uri="{FF2B5EF4-FFF2-40B4-BE49-F238E27FC236}">
                  <a16:creationId xmlns:a16="http://schemas.microsoft.com/office/drawing/2014/main" id="{4CFA0DEC-5598-43E1-ABA2-01C3A4F609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20" y="3018782"/>
              <a:ext cx="1136622" cy="1009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26C1F87F-A26E-433D-9E61-88F344889163}"/>
                </a:ext>
              </a:extLst>
            </p:cNvPr>
            <p:cNvSpPr txBox="1"/>
            <p:nvPr/>
          </p:nvSpPr>
          <p:spPr>
            <a:xfrm>
              <a:off x="756667" y="2638696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Browser</a:t>
              </a:r>
              <a:endParaRPr lang="cs-CZ" dirty="0"/>
            </a:p>
          </p:txBody>
        </p:sp>
      </p:grpSp>
      <p:grpSp>
        <p:nvGrpSpPr>
          <p:cNvPr id="15" name="Skupina 12">
            <a:extLst>
              <a:ext uri="{FF2B5EF4-FFF2-40B4-BE49-F238E27FC236}">
                <a16:creationId xmlns:a16="http://schemas.microsoft.com/office/drawing/2014/main" id="{04FB728F-D087-4792-813C-ACCA91C64C77}"/>
              </a:ext>
            </a:extLst>
          </p:cNvPr>
          <p:cNvGrpSpPr/>
          <p:nvPr/>
        </p:nvGrpSpPr>
        <p:grpSpPr>
          <a:xfrm>
            <a:off x="3719737" y="1838313"/>
            <a:ext cx="4104455" cy="674514"/>
            <a:chOff x="2069397" y="1964182"/>
            <a:chExt cx="4104455" cy="674514"/>
          </a:xfrm>
        </p:grpSpPr>
        <p:sp>
          <p:nvSpPr>
            <p:cNvPr id="16" name="Obdélník 11">
              <a:extLst>
                <a:ext uri="{FF2B5EF4-FFF2-40B4-BE49-F238E27FC236}">
                  <a16:creationId xmlns:a16="http://schemas.microsoft.com/office/drawing/2014/main" id="{A18C378A-9ED8-4FBA-AFB4-B5B6B3852453}"/>
                </a:ext>
              </a:extLst>
            </p:cNvPr>
            <p:cNvSpPr/>
            <p:nvPr/>
          </p:nvSpPr>
          <p:spPr>
            <a:xfrm>
              <a:off x="2069397" y="2241181"/>
              <a:ext cx="4104455" cy="397515"/>
            </a:xfrm>
            <a:prstGeom prst="rect">
              <a:avLst/>
            </a:prstGeom>
            <a:noFill/>
            <a:ln w="12700" cap="rnd" cmpd="sng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http://www.ksi.mff.cuni.cz/cs/lide.php</a:t>
              </a:r>
              <a:endParaRPr lang="cs-CZ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ovéPole 15">
              <a:extLst>
                <a:ext uri="{FF2B5EF4-FFF2-40B4-BE49-F238E27FC236}">
                  <a16:creationId xmlns:a16="http://schemas.microsoft.com/office/drawing/2014/main" id="{9606B38F-33A3-4A52-9610-8A4DA9797F6B}"/>
                </a:ext>
              </a:extLst>
            </p:cNvPr>
            <p:cNvSpPr txBox="1"/>
            <p:nvPr/>
          </p:nvSpPr>
          <p:spPr>
            <a:xfrm>
              <a:off x="3586060" y="1964182"/>
              <a:ext cx="10711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Address Bar</a:t>
              </a:r>
              <a:endParaRPr lang="cs-CZ" sz="1200" dirty="0"/>
            </a:p>
          </p:txBody>
        </p:sp>
      </p:grpSp>
      <p:sp>
        <p:nvSpPr>
          <p:cNvPr id="18" name="Mrak 17">
            <a:extLst>
              <a:ext uri="{FF2B5EF4-FFF2-40B4-BE49-F238E27FC236}">
                <a16:creationId xmlns:a16="http://schemas.microsoft.com/office/drawing/2014/main" id="{7523069D-3857-406D-B8E9-9416C4C20C5A}"/>
              </a:ext>
            </a:extLst>
          </p:cNvPr>
          <p:cNvSpPr/>
          <p:nvPr/>
        </p:nvSpPr>
        <p:spPr>
          <a:xfrm>
            <a:off x="8472264" y="1783391"/>
            <a:ext cx="1728193" cy="106135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DNS</a:t>
            </a:r>
            <a:br>
              <a:rPr lang="en-US" dirty="0"/>
            </a:br>
            <a:r>
              <a:rPr lang="en-US" dirty="0"/>
              <a:t>Server</a:t>
            </a:r>
            <a:endParaRPr lang="cs-CZ" dirty="0"/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AFE47631-A2BC-4F70-9263-995AD2DABFC1}"/>
              </a:ext>
            </a:extLst>
          </p:cNvPr>
          <p:cNvSpPr/>
          <p:nvPr/>
        </p:nvSpPr>
        <p:spPr>
          <a:xfrm>
            <a:off x="4439816" y="2115313"/>
            <a:ext cx="1944216" cy="397515"/>
          </a:xfrm>
          <a:prstGeom prst="ellipse">
            <a:avLst/>
          </a:prstGeom>
          <a:gradFill>
            <a:gsLst>
              <a:gs pos="0">
                <a:schemeClr val="accent3">
                  <a:shade val="15000"/>
                  <a:satMod val="180000"/>
                  <a:alpha val="25000"/>
                </a:schemeClr>
              </a:gs>
              <a:gs pos="50000">
                <a:schemeClr val="accent3">
                  <a:shade val="45000"/>
                  <a:satMod val="170000"/>
                  <a:alpha val="25000"/>
                </a:schemeClr>
              </a:gs>
              <a:gs pos="70000">
                <a:schemeClr val="accent3">
                  <a:tint val="99000"/>
                  <a:shade val="65000"/>
                  <a:satMod val="155000"/>
                  <a:alpha val="25000"/>
                </a:schemeClr>
              </a:gs>
              <a:gs pos="100000">
                <a:schemeClr val="accent3">
                  <a:tint val="95500"/>
                  <a:shade val="100000"/>
                  <a:satMod val="155000"/>
                  <a:alpha val="2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Volný tvar 19">
            <a:extLst>
              <a:ext uri="{FF2B5EF4-FFF2-40B4-BE49-F238E27FC236}">
                <a16:creationId xmlns:a16="http://schemas.microsoft.com/office/drawing/2014/main" id="{6BBAE147-75F0-4BE8-85A1-FFD6634C015F}"/>
              </a:ext>
            </a:extLst>
          </p:cNvPr>
          <p:cNvSpPr/>
          <p:nvPr/>
        </p:nvSpPr>
        <p:spPr>
          <a:xfrm>
            <a:off x="2810934" y="2309500"/>
            <a:ext cx="838200" cy="389466"/>
          </a:xfrm>
          <a:custGeom>
            <a:avLst/>
            <a:gdLst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22437 w 725171"/>
              <a:gd name="connsiteY0" fmla="*/ 425656 h 425656"/>
              <a:gd name="connsiteX1" fmla="*/ 132504 w 725171"/>
              <a:gd name="connsiteY1" fmla="*/ 36189 h 425656"/>
              <a:gd name="connsiteX2" fmla="*/ 725171 w 725171"/>
              <a:gd name="connsiteY2" fmla="*/ 36190 h 425656"/>
              <a:gd name="connsiteX0" fmla="*/ 26699 w 864899"/>
              <a:gd name="connsiteY0" fmla="*/ 425656 h 425656"/>
              <a:gd name="connsiteX1" fmla="*/ 136766 w 864899"/>
              <a:gd name="connsiteY1" fmla="*/ 36189 h 425656"/>
              <a:gd name="connsiteX2" fmla="*/ 864899 w 864899"/>
              <a:gd name="connsiteY2" fmla="*/ 36190 h 425656"/>
              <a:gd name="connsiteX0" fmla="*/ 26699 w 864899"/>
              <a:gd name="connsiteY0" fmla="*/ 417103 h 417103"/>
              <a:gd name="connsiteX1" fmla="*/ 136766 w 864899"/>
              <a:gd name="connsiteY1" fmla="*/ 27636 h 417103"/>
              <a:gd name="connsiteX2" fmla="*/ 864899 w 864899"/>
              <a:gd name="connsiteY2" fmla="*/ 27637 h 417103"/>
              <a:gd name="connsiteX0" fmla="*/ 458 w 838658"/>
              <a:gd name="connsiteY0" fmla="*/ 417103 h 417103"/>
              <a:gd name="connsiteX1" fmla="*/ 110525 w 838658"/>
              <a:gd name="connsiteY1" fmla="*/ 27636 h 417103"/>
              <a:gd name="connsiteX2" fmla="*/ 838658 w 838658"/>
              <a:gd name="connsiteY2" fmla="*/ 27637 h 417103"/>
              <a:gd name="connsiteX0" fmla="*/ 0 w 838200"/>
              <a:gd name="connsiteY0" fmla="*/ 417103 h 417103"/>
              <a:gd name="connsiteX1" fmla="*/ 177800 w 838200"/>
              <a:gd name="connsiteY1" fmla="*/ 27636 h 417103"/>
              <a:gd name="connsiteX2" fmla="*/ 838200 w 838200"/>
              <a:gd name="connsiteY2" fmla="*/ 27637 h 417103"/>
              <a:gd name="connsiteX0" fmla="*/ 0 w 838200"/>
              <a:gd name="connsiteY0" fmla="*/ 390874 h 390874"/>
              <a:gd name="connsiteX1" fmla="*/ 203200 w 838200"/>
              <a:gd name="connsiteY1" fmla="*/ 43740 h 390874"/>
              <a:gd name="connsiteX2" fmla="*/ 838200 w 838200"/>
              <a:gd name="connsiteY2" fmla="*/ 1408 h 390874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8200" h="389466">
                <a:moveTo>
                  <a:pt x="0" y="389466"/>
                </a:moveTo>
                <a:cubicBezTo>
                  <a:pt x="8467" y="64910"/>
                  <a:pt x="330200" y="2822"/>
                  <a:pt x="838200" y="0"/>
                </a:cubicBezTo>
              </a:path>
            </a:pathLst>
          </a:custGeom>
          <a:noFill/>
          <a:ln w="38100" cap="rnd" cmpd="sng">
            <a:solidFill>
              <a:srgbClr val="E69400"/>
            </a:solidFill>
            <a:prstDash val="sys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1" name="Volný tvar 22">
            <a:extLst>
              <a:ext uri="{FF2B5EF4-FFF2-40B4-BE49-F238E27FC236}">
                <a16:creationId xmlns:a16="http://schemas.microsoft.com/office/drawing/2014/main" id="{15EFB643-21BC-4A4E-914E-D576BE25B17C}"/>
              </a:ext>
            </a:extLst>
          </p:cNvPr>
          <p:cNvSpPr/>
          <p:nvPr/>
        </p:nvSpPr>
        <p:spPr>
          <a:xfrm>
            <a:off x="6273659" y="1735858"/>
            <a:ext cx="2338265" cy="379455"/>
          </a:xfrm>
          <a:custGeom>
            <a:avLst/>
            <a:gdLst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22437 w 725171"/>
              <a:gd name="connsiteY0" fmla="*/ 425656 h 425656"/>
              <a:gd name="connsiteX1" fmla="*/ 132504 w 725171"/>
              <a:gd name="connsiteY1" fmla="*/ 36189 h 425656"/>
              <a:gd name="connsiteX2" fmla="*/ 725171 w 725171"/>
              <a:gd name="connsiteY2" fmla="*/ 36190 h 425656"/>
              <a:gd name="connsiteX0" fmla="*/ 26699 w 864899"/>
              <a:gd name="connsiteY0" fmla="*/ 425656 h 425656"/>
              <a:gd name="connsiteX1" fmla="*/ 136766 w 864899"/>
              <a:gd name="connsiteY1" fmla="*/ 36189 h 425656"/>
              <a:gd name="connsiteX2" fmla="*/ 864899 w 864899"/>
              <a:gd name="connsiteY2" fmla="*/ 36190 h 425656"/>
              <a:gd name="connsiteX0" fmla="*/ 26699 w 864899"/>
              <a:gd name="connsiteY0" fmla="*/ 417103 h 417103"/>
              <a:gd name="connsiteX1" fmla="*/ 136766 w 864899"/>
              <a:gd name="connsiteY1" fmla="*/ 27636 h 417103"/>
              <a:gd name="connsiteX2" fmla="*/ 864899 w 864899"/>
              <a:gd name="connsiteY2" fmla="*/ 27637 h 417103"/>
              <a:gd name="connsiteX0" fmla="*/ 458 w 838658"/>
              <a:gd name="connsiteY0" fmla="*/ 417103 h 417103"/>
              <a:gd name="connsiteX1" fmla="*/ 110525 w 838658"/>
              <a:gd name="connsiteY1" fmla="*/ 27636 h 417103"/>
              <a:gd name="connsiteX2" fmla="*/ 838658 w 838658"/>
              <a:gd name="connsiteY2" fmla="*/ 27637 h 417103"/>
              <a:gd name="connsiteX0" fmla="*/ 0 w 838200"/>
              <a:gd name="connsiteY0" fmla="*/ 417103 h 417103"/>
              <a:gd name="connsiteX1" fmla="*/ 177800 w 838200"/>
              <a:gd name="connsiteY1" fmla="*/ 27636 h 417103"/>
              <a:gd name="connsiteX2" fmla="*/ 838200 w 838200"/>
              <a:gd name="connsiteY2" fmla="*/ 27637 h 417103"/>
              <a:gd name="connsiteX0" fmla="*/ 0 w 838200"/>
              <a:gd name="connsiteY0" fmla="*/ 390874 h 390874"/>
              <a:gd name="connsiteX1" fmla="*/ 203200 w 838200"/>
              <a:gd name="connsiteY1" fmla="*/ 43740 h 390874"/>
              <a:gd name="connsiteX2" fmla="*/ 838200 w 838200"/>
              <a:gd name="connsiteY2" fmla="*/ 1408 h 390874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51765"/>
              <a:gd name="connsiteY0" fmla="*/ 389466 h 389466"/>
              <a:gd name="connsiteX1" fmla="*/ 851765 w 851765"/>
              <a:gd name="connsiteY1" fmla="*/ 0 h 389466"/>
              <a:gd name="connsiteX0" fmla="*/ 0 w 851765"/>
              <a:gd name="connsiteY0" fmla="*/ 389466 h 389466"/>
              <a:gd name="connsiteX1" fmla="*/ 851765 w 851765"/>
              <a:gd name="connsiteY1" fmla="*/ 0 h 389466"/>
              <a:gd name="connsiteX0" fmla="*/ 0 w 936544"/>
              <a:gd name="connsiteY0" fmla="*/ 170522 h 170522"/>
              <a:gd name="connsiteX1" fmla="*/ 936544 w 936544"/>
              <a:gd name="connsiteY1" fmla="*/ 39692 h 170522"/>
              <a:gd name="connsiteX0" fmla="*/ 0 w 936544"/>
              <a:gd name="connsiteY0" fmla="*/ 313281 h 313281"/>
              <a:gd name="connsiteX1" fmla="*/ 936544 w 936544"/>
              <a:gd name="connsiteY1" fmla="*/ 182451 h 313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36544" h="313281">
                <a:moveTo>
                  <a:pt x="0" y="313281"/>
                </a:moveTo>
                <a:cubicBezTo>
                  <a:pt x="59334" y="30666"/>
                  <a:pt x="676098" y="-157245"/>
                  <a:pt x="936544" y="182451"/>
                </a:cubicBezTo>
              </a:path>
            </a:pathLst>
          </a:custGeom>
          <a:noFill/>
          <a:ln w="38100" cap="rnd" cmpd="sng">
            <a:solidFill>
              <a:srgbClr val="E69400"/>
            </a:solidFill>
            <a:prstDash val="sys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0">
            <a:extLst>
              <a:ext uri="{FF2B5EF4-FFF2-40B4-BE49-F238E27FC236}">
                <a16:creationId xmlns:a16="http://schemas.microsoft.com/office/drawing/2014/main" id="{7232E9E0-E4DD-4244-9BC7-1D1795B7C824}"/>
              </a:ext>
            </a:extLst>
          </p:cNvPr>
          <p:cNvSpPr txBox="1"/>
          <p:nvPr/>
        </p:nvSpPr>
        <p:spPr>
          <a:xfrm>
            <a:off x="6064093" y="2935535"/>
            <a:ext cx="20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195.113.20.128</a:t>
            </a:r>
            <a:endParaRPr lang="cs-CZ" dirty="0"/>
          </a:p>
        </p:txBody>
      </p:sp>
      <p:sp>
        <p:nvSpPr>
          <p:cNvPr id="23" name="Obousměrná vodorovná šipka 21">
            <a:extLst>
              <a:ext uri="{FF2B5EF4-FFF2-40B4-BE49-F238E27FC236}">
                <a16:creationId xmlns:a16="http://schemas.microsoft.com/office/drawing/2014/main" id="{E50D2AFB-5998-4C00-A7B1-F05D4F031659}"/>
              </a:ext>
            </a:extLst>
          </p:cNvPr>
          <p:cNvSpPr/>
          <p:nvPr/>
        </p:nvSpPr>
        <p:spPr>
          <a:xfrm>
            <a:off x="3897867" y="4254648"/>
            <a:ext cx="4536502" cy="1016914"/>
          </a:xfrm>
          <a:prstGeom prst="left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HTTP Protocol</a:t>
            </a:r>
            <a:endParaRPr lang="cs-CZ" dirty="0"/>
          </a:p>
        </p:txBody>
      </p:sp>
      <p:cxnSp>
        <p:nvCxnSpPr>
          <p:cNvPr id="24" name="Přímá spojnice se šipkou 24">
            <a:extLst>
              <a:ext uri="{FF2B5EF4-FFF2-40B4-BE49-F238E27FC236}">
                <a16:creationId xmlns:a16="http://schemas.microsoft.com/office/drawing/2014/main" id="{75A9022B-655F-463B-83B0-92BCB2B16CB0}"/>
              </a:ext>
            </a:extLst>
          </p:cNvPr>
          <p:cNvCxnSpPr/>
          <p:nvPr/>
        </p:nvCxnSpPr>
        <p:spPr>
          <a:xfrm>
            <a:off x="3889258" y="3956720"/>
            <a:ext cx="4536502" cy="0"/>
          </a:xfrm>
          <a:prstGeom prst="straightConnector1">
            <a:avLst/>
          </a:prstGeom>
          <a:ln w="38100" cap="rnd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6">
            <a:extLst>
              <a:ext uri="{FF2B5EF4-FFF2-40B4-BE49-F238E27FC236}">
                <a16:creationId xmlns:a16="http://schemas.microsoft.com/office/drawing/2014/main" id="{8441D5B1-0760-4838-A0F6-ED062E745364}"/>
              </a:ext>
            </a:extLst>
          </p:cNvPr>
          <p:cNvSpPr txBox="1"/>
          <p:nvPr/>
        </p:nvSpPr>
        <p:spPr>
          <a:xfrm>
            <a:off x="4725825" y="3556030"/>
            <a:ext cx="2880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Creates TCP Connection</a:t>
            </a:r>
            <a:endParaRPr lang="cs-CZ" dirty="0"/>
          </a:p>
        </p:txBody>
      </p:sp>
      <p:sp>
        <p:nvSpPr>
          <p:cNvPr id="26" name="Volný tvar 29">
            <a:extLst>
              <a:ext uri="{FF2B5EF4-FFF2-40B4-BE49-F238E27FC236}">
                <a16:creationId xmlns:a16="http://schemas.microsoft.com/office/drawing/2014/main" id="{78A03F8D-EB5A-4C21-8075-2531F9B0A1F7}"/>
              </a:ext>
            </a:extLst>
          </p:cNvPr>
          <p:cNvSpPr/>
          <p:nvPr/>
        </p:nvSpPr>
        <p:spPr>
          <a:xfrm rot="11188935">
            <a:off x="8192777" y="2845658"/>
            <a:ext cx="856171" cy="306296"/>
          </a:xfrm>
          <a:custGeom>
            <a:avLst/>
            <a:gdLst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22437 w 725171"/>
              <a:gd name="connsiteY0" fmla="*/ 425656 h 425656"/>
              <a:gd name="connsiteX1" fmla="*/ 132504 w 725171"/>
              <a:gd name="connsiteY1" fmla="*/ 36189 h 425656"/>
              <a:gd name="connsiteX2" fmla="*/ 725171 w 725171"/>
              <a:gd name="connsiteY2" fmla="*/ 36190 h 425656"/>
              <a:gd name="connsiteX0" fmla="*/ 26699 w 864899"/>
              <a:gd name="connsiteY0" fmla="*/ 425656 h 425656"/>
              <a:gd name="connsiteX1" fmla="*/ 136766 w 864899"/>
              <a:gd name="connsiteY1" fmla="*/ 36189 h 425656"/>
              <a:gd name="connsiteX2" fmla="*/ 864899 w 864899"/>
              <a:gd name="connsiteY2" fmla="*/ 36190 h 425656"/>
              <a:gd name="connsiteX0" fmla="*/ 26699 w 864899"/>
              <a:gd name="connsiteY0" fmla="*/ 417103 h 417103"/>
              <a:gd name="connsiteX1" fmla="*/ 136766 w 864899"/>
              <a:gd name="connsiteY1" fmla="*/ 27636 h 417103"/>
              <a:gd name="connsiteX2" fmla="*/ 864899 w 864899"/>
              <a:gd name="connsiteY2" fmla="*/ 27637 h 417103"/>
              <a:gd name="connsiteX0" fmla="*/ 458 w 838658"/>
              <a:gd name="connsiteY0" fmla="*/ 417103 h 417103"/>
              <a:gd name="connsiteX1" fmla="*/ 110525 w 838658"/>
              <a:gd name="connsiteY1" fmla="*/ 27636 h 417103"/>
              <a:gd name="connsiteX2" fmla="*/ 838658 w 838658"/>
              <a:gd name="connsiteY2" fmla="*/ 27637 h 417103"/>
              <a:gd name="connsiteX0" fmla="*/ 0 w 838200"/>
              <a:gd name="connsiteY0" fmla="*/ 417103 h 417103"/>
              <a:gd name="connsiteX1" fmla="*/ 177800 w 838200"/>
              <a:gd name="connsiteY1" fmla="*/ 27636 h 417103"/>
              <a:gd name="connsiteX2" fmla="*/ 838200 w 838200"/>
              <a:gd name="connsiteY2" fmla="*/ 27637 h 417103"/>
              <a:gd name="connsiteX0" fmla="*/ 0 w 838200"/>
              <a:gd name="connsiteY0" fmla="*/ 390874 h 390874"/>
              <a:gd name="connsiteX1" fmla="*/ 203200 w 838200"/>
              <a:gd name="connsiteY1" fmla="*/ 43740 h 390874"/>
              <a:gd name="connsiteX2" fmla="*/ 838200 w 838200"/>
              <a:gd name="connsiteY2" fmla="*/ 1408 h 390874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56171"/>
              <a:gd name="connsiteY0" fmla="*/ 306296 h 306296"/>
              <a:gd name="connsiteX1" fmla="*/ 856171 w 856171"/>
              <a:gd name="connsiteY1" fmla="*/ 0 h 306296"/>
              <a:gd name="connsiteX0" fmla="*/ 0 w 856171"/>
              <a:gd name="connsiteY0" fmla="*/ 306296 h 306296"/>
              <a:gd name="connsiteX1" fmla="*/ 856171 w 856171"/>
              <a:gd name="connsiteY1" fmla="*/ 0 h 306296"/>
              <a:gd name="connsiteX0" fmla="*/ 0 w 856171"/>
              <a:gd name="connsiteY0" fmla="*/ 306296 h 306296"/>
              <a:gd name="connsiteX1" fmla="*/ 856171 w 856171"/>
              <a:gd name="connsiteY1" fmla="*/ 0 h 30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6171" h="306296">
                <a:moveTo>
                  <a:pt x="0" y="306296"/>
                </a:moveTo>
                <a:cubicBezTo>
                  <a:pt x="58177" y="44262"/>
                  <a:pt x="430574" y="53109"/>
                  <a:pt x="856171" y="0"/>
                </a:cubicBezTo>
              </a:path>
            </a:pathLst>
          </a:custGeom>
          <a:noFill/>
          <a:ln w="38100" cap="rnd" cmpd="sng">
            <a:solidFill>
              <a:srgbClr val="E69400"/>
            </a:solidFill>
            <a:prstDash val="sys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olný tvar 30">
            <a:extLst>
              <a:ext uri="{FF2B5EF4-FFF2-40B4-BE49-F238E27FC236}">
                <a16:creationId xmlns:a16="http://schemas.microsoft.com/office/drawing/2014/main" id="{9AE2131F-1275-417C-8F62-F72F658DD332}"/>
              </a:ext>
            </a:extLst>
          </p:cNvPr>
          <p:cNvSpPr/>
          <p:nvPr/>
        </p:nvSpPr>
        <p:spPr>
          <a:xfrm>
            <a:off x="4467162" y="3083855"/>
            <a:ext cx="1484823" cy="475719"/>
          </a:xfrm>
          <a:custGeom>
            <a:avLst/>
            <a:gdLst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22437 w 725171"/>
              <a:gd name="connsiteY0" fmla="*/ 425656 h 425656"/>
              <a:gd name="connsiteX1" fmla="*/ 132504 w 725171"/>
              <a:gd name="connsiteY1" fmla="*/ 36189 h 425656"/>
              <a:gd name="connsiteX2" fmla="*/ 725171 w 725171"/>
              <a:gd name="connsiteY2" fmla="*/ 36190 h 425656"/>
              <a:gd name="connsiteX0" fmla="*/ 26699 w 864899"/>
              <a:gd name="connsiteY0" fmla="*/ 425656 h 425656"/>
              <a:gd name="connsiteX1" fmla="*/ 136766 w 864899"/>
              <a:gd name="connsiteY1" fmla="*/ 36189 h 425656"/>
              <a:gd name="connsiteX2" fmla="*/ 864899 w 864899"/>
              <a:gd name="connsiteY2" fmla="*/ 36190 h 425656"/>
              <a:gd name="connsiteX0" fmla="*/ 26699 w 864899"/>
              <a:gd name="connsiteY0" fmla="*/ 417103 h 417103"/>
              <a:gd name="connsiteX1" fmla="*/ 136766 w 864899"/>
              <a:gd name="connsiteY1" fmla="*/ 27636 h 417103"/>
              <a:gd name="connsiteX2" fmla="*/ 864899 w 864899"/>
              <a:gd name="connsiteY2" fmla="*/ 27637 h 417103"/>
              <a:gd name="connsiteX0" fmla="*/ 458 w 838658"/>
              <a:gd name="connsiteY0" fmla="*/ 417103 h 417103"/>
              <a:gd name="connsiteX1" fmla="*/ 110525 w 838658"/>
              <a:gd name="connsiteY1" fmla="*/ 27636 h 417103"/>
              <a:gd name="connsiteX2" fmla="*/ 838658 w 838658"/>
              <a:gd name="connsiteY2" fmla="*/ 27637 h 417103"/>
              <a:gd name="connsiteX0" fmla="*/ 0 w 838200"/>
              <a:gd name="connsiteY0" fmla="*/ 417103 h 417103"/>
              <a:gd name="connsiteX1" fmla="*/ 177800 w 838200"/>
              <a:gd name="connsiteY1" fmla="*/ 27636 h 417103"/>
              <a:gd name="connsiteX2" fmla="*/ 838200 w 838200"/>
              <a:gd name="connsiteY2" fmla="*/ 27637 h 417103"/>
              <a:gd name="connsiteX0" fmla="*/ 0 w 838200"/>
              <a:gd name="connsiteY0" fmla="*/ 390874 h 390874"/>
              <a:gd name="connsiteX1" fmla="*/ 203200 w 838200"/>
              <a:gd name="connsiteY1" fmla="*/ 43740 h 390874"/>
              <a:gd name="connsiteX2" fmla="*/ 838200 w 838200"/>
              <a:gd name="connsiteY2" fmla="*/ 1408 h 390874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1151271 w 1151305"/>
              <a:gd name="connsiteY0" fmla="*/ 214406 h 214406"/>
              <a:gd name="connsiteX1" fmla="*/ 101404 w 1151305"/>
              <a:gd name="connsiteY1" fmla="*/ 28140 h 214406"/>
              <a:gd name="connsiteX0" fmla="*/ 1597076 w 1597102"/>
              <a:gd name="connsiteY0" fmla="*/ 66401 h 709874"/>
              <a:gd name="connsiteX1" fmla="*/ 81542 w 1597102"/>
              <a:gd name="connsiteY1" fmla="*/ 709868 h 709874"/>
              <a:gd name="connsiteX0" fmla="*/ 1474680 w 1474708"/>
              <a:gd name="connsiteY0" fmla="*/ 77383 h 551524"/>
              <a:gd name="connsiteX1" fmla="*/ 86146 w 1474708"/>
              <a:gd name="connsiteY1" fmla="*/ 551517 h 551524"/>
              <a:gd name="connsiteX0" fmla="*/ 1537813 w 1537838"/>
              <a:gd name="connsiteY0" fmla="*/ 145872 h 620006"/>
              <a:gd name="connsiteX1" fmla="*/ 149279 w 1537838"/>
              <a:gd name="connsiteY1" fmla="*/ 620006 h 620006"/>
              <a:gd name="connsiteX0" fmla="*/ 1611944 w 1611944"/>
              <a:gd name="connsiteY0" fmla="*/ 5388 h 479522"/>
              <a:gd name="connsiteX1" fmla="*/ 223410 w 1611944"/>
              <a:gd name="connsiteY1" fmla="*/ 479522 h 479522"/>
              <a:gd name="connsiteX0" fmla="*/ 1479465 w 1479465"/>
              <a:gd name="connsiteY0" fmla="*/ 5388 h 479522"/>
              <a:gd name="connsiteX1" fmla="*/ 243331 w 1479465"/>
              <a:gd name="connsiteY1" fmla="*/ 479522 h 479522"/>
              <a:gd name="connsiteX0" fmla="*/ 1575227 w 1575227"/>
              <a:gd name="connsiteY0" fmla="*/ 1585 h 475719"/>
              <a:gd name="connsiteX1" fmla="*/ 339093 w 1575227"/>
              <a:gd name="connsiteY1" fmla="*/ 475719 h 47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75227" h="475719">
                <a:moveTo>
                  <a:pt x="1575227" y="1585"/>
                </a:moveTo>
                <a:cubicBezTo>
                  <a:pt x="635428" y="-1238"/>
                  <a:pt x="-609174" y="-37926"/>
                  <a:pt x="339093" y="475719"/>
                </a:cubicBezTo>
              </a:path>
            </a:pathLst>
          </a:custGeom>
          <a:noFill/>
          <a:ln w="38100" cap="rnd" cmpd="sng">
            <a:solidFill>
              <a:srgbClr val="E69400"/>
            </a:solidFill>
            <a:prstDash val="sys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31">
            <a:extLst>
              <a:ext uri="{FF2B5EF4-FFF2-40B4-BE49-F238E27FC236}">
                <a16:creationId xmlns:a16="http://schemas.microsoft.com/office/drawing/2014/main" id="{2DEF5606-38CC-4C14-A205-9469936DF4BF}"/>
              </a:ext>
            </a:extLst>
          </p:cNvPr>
          <p:cNvSpPr/>
          <p:nvPr/>
        </p:nvSpPr>
        <p:spPr>
          <a:xfrm>
            <a:off x="6384032" y="2115441"/>
            <a:ext cx="1296144" cy="397515"/>
          </a:xfrm>
          <a:prstGeom prst="ellipse">
            <a:avLst/>
          </a:prstGeom>
          <a:gradFill>
            <a:gsLst>
              <a:gs pos="0">
                <a:schemeClr val="accent1">
                  <a:shade val="15000"/>
                  <a:satMod val="180000"/>
                  <a:alpha val="25000"/>
                </a:schemeClr>
              </a:gs>
              <a:gs pos="50000">
                <a:schemeClr val="accent1">
                  <a:shade val="45000"/>
                  <a:satMod val="170000"/>
                  <a:alpha val="25000"/>
                </a:schemeClr>
              </a:gs>
              <a:gs pos="70000">
                <a:schemeClr val="accent1">
                  <a:tint val="99000"/>
                  <a:shade val="65000"/>
                  <a:satMod val="155000"/>
                  <a:alpha val="2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  <a:alpha val="23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9" name="Picture 4" descr="http://www.weterede.com/wp-content/uploads/2010/11/logo-apache.png">
            <a:extLst>
              <a:ext uri="{FF2B5EF4-FFF2-40B4-BE49-F238E27FC236}">
                <a16:creationId xmlns:a16="http://schemas.microsoft.com/office/drawing/2014/main" id="{0A77B75F-93FE-4529-99BA-FA9C94635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9553" y="3140323"/>
            <a:ext cx="771309" cy="562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Volný tvar 35">
            <a:extLst>
              <a:ext uri="{FF2B5EF4-FFF2-40B4-BE49-F238E27FC236}">
                <a16:creationId xmlns:a16="http://schemas.microsoft.com/office/drawing/2014/main" id="{6B90862A-627B-47A8-A653-743083D92A5B}"/>
              </a:ext>
            </a:extLst>
          </p:cNvPr>
          <p:cNvSpPr/>
          <p:nvPr/>
        </p:nvSpPr>
        <p:spPr>
          <a:xfrm>
            <a:off x="4018547" y="2452265"/>
            <a:ext cx="700255" cy="1253067"/>
          </a:xfrm>
          <a:custGeom>
            <a:avLst/>
            <a:gdLst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61163 w 763897"/>
              <a:gd name="connsiteY0" fmla="*/ 420538 h 420538"/>
              <a:gd name="connsiteX1" fmla="*/ 69630 w 763897"/>
              <a:gd name="connsiteY1" fmla="*/ 39538 h 420538"/>
              <a:gd name="connsiteX2" fmla="*/ 763897 w 763897"/>
              <a:gd name="connsiteY2" fmla="*/ 31072 h 420538"/>
              <a:gd name="connsiteX0" fmla="*/ 22437 w 725171"/>
              <a:gd name="connsiteY0" fmla="*/ 425656 h 425656"/>
              <a:gd name="connsiteX1" fmla="*/ 132504 w 725171"/>
              <a:gd name="connsiteY1" fmla="*/ 36189 h 425656"/>
              <a:gd name="connsiteX2" fmla="*/ 725171 w 725171"/>
              <a:gd name="connsiteY2" fmla="*/ 36190 h 425656"/>
              <a:gd name="connsiteX0" fmla="*/ 26699 w 864899"/>
              <a:gd name="connsiteY0" fmla="*/ 425656 h 425656"/>
              <a:gd name="connsiteX1" fmla="*/ 136766 w 864899"/>
              <a:gd name="connsiteY1" fmla="*/ 36189 h 425656"/>
              <a:gd name="connsiteX2" fmla="*/ 864899 w 864899"/>
              <a:gd name="connsiteY2" fmla="*/ 36190 h 425656"/>
              <a:gd name="connsiteX0" fmla="*/ 26699 w 864899"/>
              <a:gd name="connsiteY0" fmla="*/ 417103 h 417103"/>
              <a:gd name="connsiteX1" fmla="*/ 136766 w 864899"/>
              <a:gd name="connsiteY1" fmla="*/ 27636 h 417103"/>
              <a:gd name="connsiteX2" fmla="*/ 864899 w 864899"/>
              <a:gd name="connsiteY2" fmla="*/ 27637 h 417103"/>
              <a:gd name="connsiteX0" fmla="*/ 458 w 838658"/>
              <a:gd name="connsiteY0" fmla="*/ 417103 h 417103"/>
              <a:gd name="connsiteX1" fmla="*/ 110525 w 838658"/>
              <a:gd name="connsiteY1" fmla="*/ 27636 h 417103"/>
              <a:gd name="connsiteX2" fmla="*/ 838658 w 838658"/>
              <a:gd name="connsiteY2" fmla="*/ 27637 h 417103"/>
              <a:gd name="connsiteX0" fmla="*/ 0 w 838200"/>
              <a:gd name="connsiteY0" fmla="*/ 417103 h 417103"/>
              <a:gd name="connsiteX1" fmla="*/ 177800 w 838200"/>
              <a:gd name="connsiteY1" fmla="*/ 27636 h 417103"/>
              <a:gd name="connsiteX2" fmla="*/ 838200 w 838200"/>
              <a:gd name="connsiteY2" fmla="*/ 27637 h 417103"/>
              <a:gd name="connsiteX0" fmla="*/ 0 w 838200"/>
              <a:gd name="connsiteY0" fmla="*/ 390874 h 390874"/>
              <a:gd name="connsiteX1" fmla="*/ 203200 w 838200"/>
              <a:gd name="connsiteY1" fmla="*/ 43740 h 390874"/>
              <a:gd name="connsiteX2" fmla="*/ 838200 w 838200"/>
              <a:gd name="connsiteY2" fmla="*/ 1408 h 390874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838200"/>
              <a:gd name="connsiteY0" fmla="*/ 389466 h 389466"/>
              <a:gd name="connsiteX1" fmla="*/ 838200 w 838200"/>
              <a:gd name="connsiteY1" fmla="*/ 0 h 389466"/>
              <a:gd name="connsiteX0" fmla="*/ 0 w 533400"/>
              <a:gd name="connsiteY0" fmla="*/ 92695 h 397505"/>
              <a:gd name="connsiteX1" fmla="*/ 533400 w 533400"/>
              <a:gd name="connsiteY1" fmla="*/ 397496 h 397505"/>
              <a:gd name="connsiteX0" fmla="*/ 0 w 533400"/>
              <a:gd name="connsiteY0" fmla="*/ 0 h 307239"/>
              <a:gd name="connsiteX1" fmla="*/ 533400 w 533400"/>
              <a:gd name="connsiteY1" fmla="*/ 304801 h 307239"/>
              <a:gd name="connsiteX0" fmla="*/ 0 w 694266"/>
              <a:gd name="connsiteY0" fmla="*/ 0 h 1202273"/>
              <a:gd name="connsiteX1" fmla="*/ 694266 w 694266"/>
              <a:gd name="connsiteY1" fmla="*/ 1202267 h 1202273"/>
              <a:gd name="connsiteX0" fmla="*/ 0 w 694266"/>
              <a:gd name="connsiteY0" fmla="*/ 0 h 1202267"/>
              <a:gd name="connsiteX1" fmla="*/ 694266 w 694266"/>
              <a:gd name="connsiteY1" fmla="*/ 1202267 h 1202267"/>
              <a:gd name="connsiteX0" fmla="*/ 0 w 694266"/>
              <a:gd name="connsiteY0" fmla="*/ 0 h 1253067"/>
              <a:gd name="connsiteX1" fmla="*/ 694266 w 694266"/>
              <a:gd name="connsiteY1" fmla="*/ 1253067 h 1253067"/>
              <a:gd name="connsiteX0" fmla="*/ 5989 w 700255"/>
              <a:gd name="connsiteY0" fmla="*/ 0 h 1253067"/>
              <a:gd name="connsiteX1" fmla="*/ 700255 w 700255"/>
              <a:gd name="connsiteY1" fmla="*/ 1253067 h 1253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0255" h="1253067">
                <a:moveTo>
                  <a:pt x="5989" y="0"/>
                </a:moveTo>
                <a:cubicBezTo>
                  <a:pt x="-19411" y="479778"/>
                  <a:pt x="5988" y="1111956"/>
                  <a:pt x="700255" y="1253067"/>
                </a:cubicBezTo>
              </a:path>
            </a:pathLst>
          </a:custGeom>
          <a:noFill/>
          <a:ln w="38100" cap="rnd" cmpd="sng">
            <a:solidFill>
              <a:srgbClr val="E69400"/>
            </a:solidFill>
            <a:prstDash val="sys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1" name="TextovéPole 27">
            <a:extLst>
              <a:ext uri="{FF2B5EF4-FFF2-40B4-BE49-F238E27FC236}">
                <a16:creationId xmlns:a16="http://schemas.microsoft.com/office/drawing/2014/main" id="{8D7E3107-7F83-418B-B338-B19147F79B9A}"/>
              </a:ext>
            </a:extLst>
          </p:cNvPr>
          <p:cNvSpPr txBox="1"/>
          <p:nvPr/>
        </p:nvSpPr>
        <p:spPr>
          <a:xfrm>
            <a:off x="3619862" y="2687287"/>
            <a:ext cx="91082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Port 80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486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5" grpId="0"/>
      <p:bldP spid="26" grpId="0" animBg="1"/>
      <p:bldP spid="27" grpId="0" animBg="1"/>
      <p:bldP spid="28" grpId="0" animBg="1"/>
      <p:bldP spid="30" grpId="0" animBg="1"/>
      <p:bldP spid="3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729FBE-7BC8-4F7C-B480-D2F779BB9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</a:t>
            </a:r>
            <a:r>
              <a:rPr lang="en-US" b="1" dirty="0"/>
              <a:t>&lt;</a:t>
            </a:r>
            <a:r>
              <a:rPr lang="en-US" b="1" dirty="0" err="1"/>
              <a:t>img</a:t>
            </a:r>
            <a:r>
              <a:rPr lang="en-US" b="1" dirty="0"/>
              <a:t>&gt;</a:t>
            </a:r>
            <a:br>
              <a:rPr lang="en-US" dirty="0"/>
            </a:br>
            <a:r>
              <a:rPr lang="en-US" dirty="0"/>
              <a:t>Include image in the document contents</a:t>
            </a:r>
          </a:p>
          <a:p>
            <a:r>
              <a:rPr lang="en-US" dirty="0"/>
              <a:t>Attribute </a:t>
            </a:r>
            <a:r>
              <a:rPr lang="en-US" b="1" dirty="0" err="1"/>
              <a:t>src</a:t>
            </a:r>
            <a:r>
              <a:rPr lang="en-US" dirty="0"/>
              <a:t> – the URL of an image to be loaded</a:t>
            </a:r>
          </a:p>
          <a:p>
            <a:r>
              <a:rPr lang="en-US" dirty="0"/>
              <a:t>Attributes </a:t>
            </a:r>
            <a:r>
              <a:rPr lang="en-US" b="1" dirty="0"/>
              <a:t>width</a:t>
            </a:r>
            <a:r>
              <a:rPr lang="en-US" dirty="0"/>
              <a:t> and </a:t>
            </a:r>
            <a:r>
              <a:rPr lang="en-US" b="1" dirty="0"/>
              <a:t>height</a:t>
            </a:r>
            <a:r>
              <a:rPr lang="en-US" dirty="0"/>
              <a:t> - image size in pixels</a:t>
            </a:r>
            <a:br>
              <a:rPr lang="en-US" dirty="0"/>
            </a:br>
            <a:r>
              <a:rPr lang="en-US" dirty="0"/>
              <a:t>It is a good practice to let the browser know the size before the image is loaded </a:t>
            </a:r>
            <a:br>
              <a:rPr lang="en-US" dirty="0"/>
            </a:br>
            <a:r>
              <a:rPr lang="en-US" dirty="0"/>
              <a:t>(or if it fails).</a:t>
            </a:r>
          </a:p>
          <a:p>
            <a:r>
              <a:rPr lang="en-US" dirty="0"/>
              <a:t>Attribute </a:t>
            </a:r>
            <a:r>
              <a:rPr lang="en-US" b="1" dirty="0"/>
              <a:t>alt</a:t>
            </a:r>
            <a:r>
              <a:rPr lang="en-US" dirty="0"/>
              <a:t> – alternative textual representation</a:t>
            </a:r>
          </a:p>
          <a:p>
            <a:pPr lvl="1"/>
            <a:r>
              <a:rPr lang="en-US" dirty="0"/>
              <a:t>Briefly describes, what the image shows</a:t>
            </a:r>
          </a:p>
          <a:p>
            <a:pPr lvl="1"/>
            <a:r>
              <a:rPr lang="en-US" dirty="0"/>
              <a:t>Used, when the image loading fails</a:t>
            </a:r>
          </a:p>
          <a:p>
            <a:r>
              <a:rPr lang="en-US" dirty="0"/>
              <a:t>Attribute </a:t>
            </a:r>
            <a:r>
              <a:rPr lang="en-US" b="1" dirty="0"/>
              <a:t>title</a:t>
            </a:r>
            <a:r>
              <a:rPr lang="en-US" dirty="0"/>
              <a:t> – same as in form controls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1DEFCC-8B3E-4446-A389-1ACE82C6C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8923A-B267-4B09-9E29-C827AA02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701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C3F5D0-ECF6-4B59-BC2D-4D2A8B4BA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Component of web page composed of UI controls</a:t>
            </a:r>
          </a:p>
          <a:p>
            <a:r>
              <a:rPr lang="en-US" dirty="0"/>
              <a:t>User can interact with form controls</a:t>
            </a:r>
          </a:p>
          <a:p>
            <a:pPr lvl="1"/>
            <a:r>
              <a:rPr lang="en-US" dirty="0"/>
              <a:t>Adding text, selecting options, clicking on buttons, …</a:t>
            </a:r>
          </a:p>
          <a:p>
            <a:pPr lvl="1"/>
            <a:r>
              <a:rPr lang="en-US" dirty="0"/>
              <a:t>Data provided by user can be processed by a script (client or server side).</a:t>
            </a:r>
          </a:p>
          <a:p>
            <a:r>
              <a:rPr lang="en-US" dirty="0"/>
              <a:t>Element </a:t>
            </a:r>
            <a:r>
              <a:rPr lang="en-US" b="1" dirty="0"/>
              <a:t>&lt;form&gt;</a:t>
            </a:r>
          </a:p>
          <a:p>
            <a:pPr lvl="1"/>
            <a:r>
              <a:rPr lang="en-US" dirty="0"/>
              <a:t>Attribute method – HTTP method used for transfer</a:t>
            </a:r>
          </a:p>
          <a:p>
            <a:pPr lvl="2"/>
            <a:r>
              <a:rPr lang="en-US" b="1" dirty="0"/>
              <a:t>post</a:t>
            </a:r>
            <a:r>
              <a:rPr lang="en-US" dirty="0"/>
              <a:t> – data are transferred in HTTP request body</a:t>
            </a:r>
          </a:p>
          <a:p>
            <a:pPr lvl="2"/>
            <a:r>
              <a:rPr lang="en-US" b="1" dirty="0"/>
              <a:t>get</a:t>
            </a:r>
            <a:r>
              <a:rPr lang="en-US" dirty="0"/>
              <a:t> – data are encoded in URL (query part)</a:t>
            </a:r>
          </a:p>
          <a:p>
            <a:pPr lvl="1"/>
            <a:r>
              <a:rPr lang="en-US" dirty="0"/>
              <a:t>Attribute </a:t>
            </a:r>
            <a:r>
              <a:rPr lang="en-US" b="1" dirty="0"/>
              <a:t>action</a:t>
            </a:r>
            <a:r>
              <a:rPr lang="en-US" dirty="0"/>
              <a:t> – URL where the data are sent 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0AE58C-9F84-4D0D-9482-11856079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  <a:br>
              <a:rPr lang="en-US" dirty="0"/>
            </a:br>
            <a:r>
              <a:rPr lang="en-US" dirty="0"/>
              <a:t>HTML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3691C-9B17-43CA-9AE1-32B8300E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358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C3F5D0-ECF6-4B59-BC2D-4D2A8B4BA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input</a:t>
            </a:r>
            <a:br>
              <a:rPr lang="en-US" b="1" dirty="0"/>
            </a:br>
            <a:r>
              <a:rPr lang="en-US" dirty="0"/>
              <a:t>Various controls based on </a:t>
            </a:r>
            <a:r>
              <a:rPr lang="en-US" b="1" dirty="0"/>
              <a:t>type</a:t>
            </a:r>
            <a:r>
              <a:rPr lang="en-US" dirty="0"/>
              <a:t> attribute</a:t>
            </a:r>
          </a:p>
          <a:p>
            <a:r>
              <a:rPr lang="en-US" b="1" dirty="0" err="1"/>
              <a:t>textarea</a:t>
            </a:r>
            <a:endParaRPr lang="en-US" b="1" dirty="0"/>
          </a:p>
          <a:p>
            <a:r>
              <a:rPr lang="en-US" b="1" dirty="0"/>
              <a:t>select</a:t>
            </a:r>
          </a:p>
          <a:p>
            <a:r>
              <a:rPr lang="en-US" b="1" dirty="0"/>
              <a:t>button</a:t>
            </a:r>
            <a:br>
              <a:rPr lang="en-US" dirty="0"/>
            </a:br>
            <a:r>
              <a:rPr lang="en-US" dirty="0"/>
              <a:t>Submit or reset button</a:t>
            </a:r>
          </a:p>
          <a:p>
            <a:r>
              <a:rPr lang="en-US" dirty="0"/>
              <a:t>Important attributes</a:t>
            </a:r>
          </a:p>
          <a:p>
            <a:pPr lvl="1"/>
            <a:r>
              <a:rPr lang="en-US" b="1" dirty="0"/>
              <a:t>name</a:t>
            </a:r>
            <a:r>
              <a:rPr lang="en-US" dirty="0"/>
              <a:t> – control identification within the form</a:t>
            </a:r>
          </a:p>
          <a:p>
            <a:pPr lvl="1"/>
            <a:r>
              <a:rPr lang="en-US" b="1" dirty="0"/>
              <a:t>value</a:t>
            </a:r>
            <a:r>
              <a:rPr lang="en-US" dirty="0"/>
              <a:t> – predefined value </a:t>
            </a:r>
            <a:br>
              <a:rPr lang="en-US" dirty="0"/>
            </a:br>
            <a:r>
              <a:rPr lang="en-US" dirty="0"/>
              <a:t>	          (quite important for controls like checkboxes or radio buttons)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0AE58C-9F84-4D0D-9482-11856079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  <a:br>
              <a:rPr lang="en-US" dirty="0"/>
            </a:br>
            <a:r>
              <a:rPr lang="en-US" dirty="0"/>
              <a:t>Form Controls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3691C-9B17-43CA-9AE1-32B8300E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040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FDB2-32A6-4C17-ABEE-1FD56DDF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  <a:r>
              <a:rPr lang="cs-CZ" dirty="0"/>
              <a:t> </a:t>
            </a:r>
            <a:r>
              <a:rPr lang="en-US" dirty="0"/>
              <a:t>Example</a:t>
            </a:r>
          </a:p>
        </p:txBody>
      </p:sp>
      <p:sp>
        <p:nvSpPr>
          <p:cNvPr id="3" name="Rectangle: Single Corner Snipped 2">
            <a:extLst>
              <a:ext uri="{FF2B5EF4-FFF2-40B4-BE49-F238E27FC236}">
                <a16:creationId xmlns:a16="http://schemas.microsoft.com/office/drawing/2014/main" id="{82BFC7B2-F5B7-4ACE-A12C-7099A5D61B34}"/>
              </a:ext>
            </a:extLst>
          </p:cNvPr>
          <p:cNvSpPr/>
          <p:nvPr/>
        </p:nvSpPr>
        <p:spPr>
          <a:xfrm>
            <a:off x="659396" y="1811289"/>
            <a:ext cx="10873208" cy="2337791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 method="get" action="http://www.example.org/newcustomer.php"&gt;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Name: &lt;input name="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fullname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... 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Phone: &lt;input name="phone" ... 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Preferred delivery time: &lt;input name="time" ... 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Comments: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name="comments"&gt;&lt;/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&lt;button type="submit"&gt;Submit Order&lt;/button&gt;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  <p:sp>
        <p:nvSpPr>
          <p:cNvPr id="4" name="Zaoblený obdélník 7">
            <a:extLst>
              <a:ext uri="{FF2B5EF4-FFF2-40B4-BE49-F238E27FC236}">
                <a16:creationId xmlns:a16="http://schemas.microsoft.com/office/drawing/2014/main" id="{AD859711-D474-4B0C-9C97-B6E29DEF9C24}"/>
              </a:ext>
            </a:extLst>
          </p:cNvPr>
          <p:cNvSpPr/>
          <p:nvPr/>
        </p:nvSpPr>
        <p:spPr>
          <a:xfrm>
            <a:off x="2927648" y="4140999"/>
            <a:ext cx="8856984" cy="11361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0" rtlCol="0" anchor="ctr" anchorCtr="0"/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  <a:cs typeface="Courier New" panose="02070309020205020404" pitchFamily="49" charset="0"/>
              </a:rPr>
              <a:t>Submit button works as a link to an assembled URL: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http://www.example.org/newcustomer.php?fullname=</a:t>
            </a:r>
            <a:r>
              <a:rPr lang="en-US" b="1" u="sng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John+Smith</a:t>
            </a:r>
            <a:br>
              <a:rPr lang="en-US" b="1" u="sng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&amp;phone=</a:t>
            </a:r>
            <a:r>
              <a:rPr lang="en-US" b="1" u="sng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555-1234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&amp;time=</a:t>
            </a:r>
            <a:r>
              <a:rPr lang="en-US" b="1" u="sng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5pm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&amp;comments=</a:t>
            </a:r>
            <a:r>
              <a:rPr lang="en-US" b="1" u="sng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unleashed+dog+at+house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0C885-6EF6-4842-BCE3-ED9B24E1993F}"/>
              </a:ext>
            </a:extLst>
          </p:cNvPr>
          <p:cNvSpPr txBox="1">
            <a:spLocks/>
          </p:cNvSpPr>
          <p:nvPr/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2BA717-4DED-4A38-BDE4-30D0F0A142DB}" type="slidenum">
              <a:rPr lang="cs-CZ" smtClean="0"/>
              <a:pPr algn="r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17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FC8AB7-243A-4746-9E1D-D8EDAE9F4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maxlength</a:t>
            </a:r>
            <a:r>
              <a:rPr lang="en-US" dirty="0"/>
              <a:t> attribute</a:t>
            </a:r>
            <a:br>
              <a:rPr lang="en-US" dirty="0"/>
            </a:br>
            <a:r>
              <a:rPr lang="en-US" dirty="0"/>
              <a:t>Maximum number of characters allowed in a text field</a:t>
            </a:r>
          </a:p>
          <a:p>
            <a:r>
              <a:rPr lang="en-US" b="1" dirty="0"/>
              <a:t>pattern</a:t>
            </a:r>
            <a:r>
              <a:rPr lang="en-US" dirty="0"/>
              <a:t> attribute</a:t>
            </a:r>
            <a:br>
              <a:rPr lang="en-US" dirty="0"/>
            </a:br>
            <a:r>
              <a:rPr lang="en-US" dirty="0"/>
              <a:t>Regular expression for field value validation</a:t>
            </a:r>
          </a:p>
          <a:p>
            <a:r>
              <a:rPr lang="en-US" b="1" dirty="0"/>
              <a:t>required</a:t>
            </a:r>
            <a:r>
              <a:rPr lang="en-US" dirty="0"/>
              <a:t> attribute</a:t>
            </a:r>
            <a:br>
              <a:rPr lang="en-US" dirty="0"/>
            </a:br>
            <a:r>
              <a:rPr lang="en-US" dirty="0"/>
              <a:t>Field value is mandatory for form submission</a:t>
            </a:r>
          </a:p>
          <a:p>
            <a:r>
              <a:rPr lang="en-US" b="1" dirty="0"/>
              <a:t>placeholder</a:t>
            </a:r>
            <a:r>
              <a:rPr lang="en-US" dirty="0"/>
              <a:t> attribute</a:t>
            </a:r>
            <a:br>
              <a:rPr lang="en-US" dirty="0"/>
            </a:br>
            <a:r>
              <a:rPr lang="en-US" dirty="0"/>
              <a:t>Hint for the user to help with filling the field</a:t>
            </a:r>
          </a:p>
          <a:p>
            <a:r>
              <a:rPr lang="en-US" b="1" dirty="0"/>
              <a:t>autocomplete</a:t>
            </a:r>
            <a:r>
              <a:rPr lang="en-US" dirty="0"/>
              <a:t> attribute</a:t>
            </a:r>
            <a:br>
              <a:rPr lang="en-US" dirty="0"/>
            </a:br>
            <a:r>
              <a:rPr lang="en-US" dirty="0"/>
              <a:t>Turns automatic completion of a field on/off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709B48-8A52-43EC-AA8F-CD2EF759A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Element Attributes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124972-EB84-40E1-9449-7583FD6B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883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FDB2-32A6-4C17-ABEE-1FD56DDF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Attributes Example</a:t>
            </a:r>
          </a:p>
        </p:txBody>
      </p:sp>
      <p:sp>
        <p:nvSpPr>
          <p:cNvPr id="3" name="Rectangle: Single Corner Snipped 2">
            <a:extLst>
              <a:ext uri="{FF2B5EF4-FFF2-40B4-BE49-F238E27FC236}">
                <a16:creationId xmlns:a16="http://schemas.microsoft.com/office/drawing/2014/main" id="{82BFC7B2-F5B7-4ACE-A12C-7099A5D61B34}"/>
              </a:ext>
            </a:extLst>
          </p:cNvPr>
          <p:cNvSpPr/>
          <p:nvPr/>
        </p:nvSpPr>
        <p:spPr>
          <a:xfrm>
            <a:off x="659396" y="1811289"/>
            <a:ext cx="10873208" cy="2985863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t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 ... 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&lt;input name="phone"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maxlength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="9"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autocomplete="off"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autofocus="autofocus"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pattern="[0-9]{9}"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placeholder="Fill in your 9-digit phone number"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required="required"&gt;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&lt;button&gt;Submit&lt;/button&gt;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  <a:p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49381-ECD6-4296-B443-442E81A68F61}"/>
              </a:ext>
            </a:extLst>
          </p:cNvPr>
          <p:cNvSpPr txBox="1">
            <a:spLocks/>
          </p:cNvSpPr>
          <p:nvPr/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2BA717-4DED-4A38-BDE4-30D0F0A142DB}" type="slidenum">
              <a:rPr lang="cs-CZ" smtClean="0"/>
              <a:pPr algn="r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158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C3F5D0-ECF6-4B59-BC2D-4D2A8B4BA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the form structured and better readable</a:t>
            </a:r>
          </a:p>
          <a:p>
            <a:r>
              <a:rPr lang="en-US" b="1" dirty="0"/>
              <a:t>&lt;</a:t>
            </a:r>
            <a:r>
              <a:rPr lang="en-US" b="1" dirty="0" err="1"/>
              <a:t>fieldset</a:t>
            </a:r>
            <a:r>
              <a:rPr lang="en-US" b="1" dirty="0"/>
              <a:t>&gt;</a:t>
            </a:r>
            <a:r>
              <a:rPr lang="en-US" dirty="0"/>
              <a:t> element</a:t>
            </a:r>
            <a:br>
              <a:rPr lang="en-US" dirty="0"/>
            </a:br>
            <a:r>
              <a:rPr lang="en-US" dirty="0"/>
              <a:t>Groups logically related fields</a:t>
            </a:r>
          </a:p>
          <a:p>
            <a:r>
              <a:rPr lang="en-US" b="1" dirty="0"/>
              <a:t>&lt;legend&gt;</a:t>
            </a:r>
            <a:r>
              <a:rPr lang="en-US" dirty="0"/>
              <a:t> element</a:t>
            </a:r>
            <a:br>
              <a:rPr lang="en-US" dirty="0"/>
            </a:br>
            <a:r>
              <a:rPr lang="en-US" dirty="0"/>
              <a:t>Caption for a </a:t>
            </a:r>
            <a:r>
              <a:rPr lang="en-US" b="1" dirty="0"/>
              <a:t>&lt;</a:t>
            </a:r>
            <a:r>
              <a:rPr lang="en-US" b="1" dirty="0" err="1"/>
              <a:t>fieldset</a:t>
            </a:r>
            <a:r>
              <a:rPr lang="en-US" b="1" dirty="0"/>
              <a:t>&gt;</a:t>
            </a:r>
            <a:r>
              <a:rPr lang="en-US" dirty="0"/>
              <a:t> element</a:t>
            </a:r>
          </a:p>
          <a:p>
            <a:r>
              <a:rPr lang="en-US" b="1" dirty="0"/>
              <a:t>&lt;label&gt;</a:t>
            </a:r>
            <a:r>
              <a:rPr lang="en-US" dirty="0"/>
              <a:t> element</a:t>
            </a:r>
            <a:br>
              <a:rPr lang="en-US" dirty="0"/>
            </a:br>
            <a:r>
              <a:rPr lang="en-US" dirty="0"/>
              <a:t>Caption for a control element (e.g., </a:t>
            </a:r>
            <a:r>
              <a:rPr lang="en-US" b="1" dirty="0"/>
              <a:t>&lt;input&gt;</a:t>
            </a:r>
            <a:r>
              <a:rPr lang="en-US" dirty="0"/>
              <a:t> element)</a:t>
            </a:r>
          </a:p>
          <a:p>
            <a:r>
              <a:rPr lang="en-US" b="1" dirty="0"/>
              <a:t>title</a:t>
            </a:r>
            <a:r>
              <a:rPr lang="en-US" dirty="0"/>
              <a:t> attribute</a:t>
            </a:r>
            <a:br>
              <a:rPr lang="en-US" dirty="0"/>
            </a:br>
            <a:r>
              <a:rPr lang="en-US" dirty="0"/>
              <a:t>Balloon tip hint for a field</a:t>
            </a:r>
            <a:br>
              <a:rPr lang="en-US" dirty="0"/>
            </a:br>
            <a:r>
              <a:rPr lang="en-US" dirty="0"/>
              <a:t>(This attribute may be used with any HTML element)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0AE58C-9F84-4D0D-9482-11856079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Form Elements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3691C-9B17-43CA-9AE1-32B8300E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83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C3F5D0-ECF6-4B59-BC2D-4D2A8B4BA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Form Is Submitted …</a:t>
            </a:r>
          </a:p>
          <a:p>
            <a:r>
              <a:rPr lang="en-US" dirty="0"/>
              <a:t>Data are encoded into HTTP request made for selected URL using given method (GET/POST)</a:t>
            </a:r>
          </a:p>
          <a:p>
            <a:r>
              <a:rPr lang="en-US" dirty="0"/>
              <a:t>In case of GET request, the data are encoded to URL</a:t>
            </a:r>
          </a:p>
          <a:p>
            <a:r>
              <a:rPr lang="en-US" b="1" dirty="0" err="1"/>
              <a:t>enctype</a:t>
            </a:r>
            <a:r>
              <a:rPr lang="en-US" dirty="0"/>
              <a:t> attribute of element </a:t>
            </a:r>
            <a:r>
              <a:rPr lang="en-US" b="1" dirty="0"/>
              <a:t>&lt;form&gt;</a:t>
            </a:r>
            <a:r>
              <a:rPr lang="en-US" dirty="0"/>
              <a:t> specifies the format of the encoded data </a:t>
            </a:r>
            <a:br>
              <a:rPr lang="en-US" dirty="0"/>
            </a:br>
            <a:r>
              <a:rPr lang="en-US" dirty="0"/>
              <a:t>(for POST requests)</a:t>
            </a:r>
          </a:p>
          <a:p>
            <a:pPr lvl="1"/>
            <a:r>
              <a:rPr lang="en-US" dirty="0"/>
              <a:t>application/x-www-form-</a:t>
            </a:r>
            <a:r>
              <a:rPr lang="en-US" dirty="0" err="1"/>
              <a:t>urlencoded</a:t>
            </a:r>
            <a:endParaRPr lang="en-US" dirty="0"/>
          </a:p>
          <a:p>
            <a:pPr lvl="1"/>
            <a:r>
              <a:rPr lang="en-US" dirty="0"/>
              <a:t>multipart/form-data</a:t>
            </a:r>
          </a:p>
          <a:p>
            <a:pPr lvl="1"/>
            <a:r>
              <a:rPr lang="en-US" dirty="0"/>
              <a:t>text/plain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0AE58C-9F84-4D0D-9482-11856079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Forms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3691C-9B17-43CA-9AE1-32B8300E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4612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FDB2-32A6-4C17-ABEE-1FD56DDF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Forms Example</a:t>
            </a:r>
          </a:p>
        </p:txBody>
      </p:sp>
      <p:sp>
        <p:nvSpPr>
          <p:cNvPr id="3" name="Rectangle: Single Corner Snipped 2">
            <a:extLst>
              <a:ext uri="{FF2B5EF4-FFF2-40B4-BE49-F238E27FC236}">
                <a16:creationId xmlns:a16="http://schemas.microsoft.com/office/drawing/2014/main" id="{82BFC7B2-F5B7-4ACE-A12C-7099A5D61B34}"/>
              </a:ext>
            </a:extLst>
          </p:cNvPr>
          <p:cNvSpPr/>
          <p:nvPr/>
        </p:nvSpPr>
        <p:spPr>
          <a:xfrm>
            <a:off x="659396" y="1811289"/>
            <a:ext cx="10873208" cy="2697831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t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 method="post" action="?"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enctype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="..."&gt;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Full Name: &lt;input name="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fullname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type="text"&gt;&lt;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Gender: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&lt;input name="gender" type="radio" value="M"&gt; male,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&lt;input name="gender" type="radio" value="F"&gt; female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&lt;input name="student" type="checkbox" value="1"&gt; student &lt;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&lt;input type="hidden" name="tag" value="#a&amp;amp;Hx9%"&gt;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&lt;button type="submit"&gt;Submit&lt;/button&gt;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  <a:p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CF98A02A-6815-450C-9AB3-6879F500A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120" y="4293096"/>
            <a:ext cx="4129865" cy="178798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D82716-A5AE-49EF-884C-6E1FAD751397}"/>
              </a:ext>
            </a:extLst>
          </p:cNvPr>
          <p:cNvSpPr txBox="1">
            <a:spLocks/>
          </p:cNvSpPr>
          <p:nvPr/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2BA717-4DED-4A38-BDE4-30D0F0A142DB}" type="slidenum">
              <a:rPr lang="cs-CZ" smtClean="0"/>
              <a:pPr algn="r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28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FF013B-3F23-47DA-8B46-6EF9687F00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application/x-www-form-urlencoded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text/plain</a:t>
            </a:r>
          </a:p>
          <a:p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09E4D-E323-4477-AD60-7ED8762D9F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multipart</a:t>
            </a:r>
            <a:r>
              <a:rPr lang="cs-CZ" dirty="0"/>
              <a:t>/</a:t>
            </a:r>
            <a:r>
              <a:rPr lang="cs-CZ" dirty="0" err="1"/>
              <a:t>form</a:t>
            </a:r>
            <a:r>
              <a:rPr lang="cs-CZ" dirty="0"/>
              <a:t>-data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5836AF-9A95-4DE2-920E-EE48B9F5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Forms Example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F05D2-6A77-43BA-9DA7-D50340FC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1CAAC47E-6318-4873-A4BF-31C8F49CEA0C}"/>
              </a:ext>
            </a:extLst>
          </p:cNvPr>
          <p:cNvSpPr/>
          <p:nvPr/>
        </p:nvSpPr>
        <p:spPr>
          <a:xfrm>
            <a:off x="551384" y="2401764"/>
            <a:ext cx="4752528" cy="1014219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sv-S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fullname=Martin+Kruli%C5%A1&amp;gender=M&amp;student=1&amp;tag=%23a%26Hx9%25</a:t>
            </a:r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78518F30-9624-47C1-A99F-EEC2FF3F912D}"/>
              </a:ext>
            </a:extLst>
          </p:cNvPr>
          <p:cNvSpPr/>
          <p:nvPr/>
        </p:nvSpPr>
        <p:spPr>
          <a:xfrm>
            <a:off x="551384" y="4509120"/>
            <a:ext cx="4752528" cy="1440160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sv-S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fullname=Martin Kruliš</a:t>
            </a:r>
          </a:p>
          <a:p>
            <a:r>
              <a:rPr lang="sv-S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gender=M</a:t>
            </a:r>
          </a:p>
          <a:p>
            <a:r>
              <a:rPr lang="sv-S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student=1</a:t>
            </a:r>
          </a:p>
          <a:p>
            <a:r>
              <a:rPr lang="sv-S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tag=#a&amp;Hx9%</a:t>
            </a:r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4853B9B9-0AC3-4944-9CC5-7685D62F59EF}"/>
              </a:ext>
            </a:extLst>
          </p:cNvPr>
          <p:cNvSpPr/>
          <p:nvPr/>
        </p:nvSpPr>
        <p:spPr>
          <a:xfrm>
            <a:off x="6189467" y="2401763"/>
            <a:ext cx="5595165" cy="4039359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-----------------------------88242493723271</a:t>
            </a: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Content-Disposition: form-data; name="fullname"</a:t>
            </a:r>
          </a:p>
          <a:p>
            <a:endParaRPr lang="sv-SE" sz="1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Martin Kruliš</a:t>
            </a: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-----------------------------88242493723271</a:t>
            </a: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Content-Disposition: form-data; name="gender"</a:t>
            </a:r>
          </a:p>
          <a:p>
            <a:endParaRPr lang="sv-SE" sz="1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-----------------------------88242493723271</a:t>
            </a: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Content-Disposition: form-data; name="student"</a:t>
            </a:r>
          </a:p>
          <a:p>
            <a:endParaRPr lang="sv-SE" sz="1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-----------------------------88242493723271</a:t>
            </a: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Content-Disposition: form-data; name="tag"</a:t>
            </a:r>
          </a:p>
          <a:p>
            <a:endParaRPr lang="sv-SE" sz="1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#a&amp;Hx9%</a:t>
            </a:r>
          </a:p>
          <a:p>
            <a:r>
              <a:rPr lang="sv-SE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-----------------------------88242493723271--</a:t>
            </a:r>
          </a:p>
        </p:txBody>
      </p:sp>
    </p:spTree>
    <p:extLst>
      <p:ext uri="{BB962C8B-B14F-4D97-AF65-F5344CB8AC3E}">
        <p14:creationId xmlns:p14="http://schemas.microsoft.com/office/powerpoint/2010/main" val="308603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AC1A29-2FCA-4092-AA0F-FC27993BE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3816424"/>
          </a:xfrm>
        </p:spPr>
        <p:txBody>
          <a:bodyPr/>
          <a:lstStyle/>
          <a:p>
            <a:r>
              <a:rPr lang="en-US" dirty="0"/>
              <a:t>Uniform Resource Identifier (URI) / Internationalized Resource Identifier (IRI)</a:t>
            </a:r>
          </a:p>
          <a:p>
            <a:pPr lvl="1"/>
            <a:r>
              <a:rPr lang="en-US" dirty="0"/>
              <a:t>Identification string with specific format</a:t>
            </a:r>
            <a:br>
              <a:rPr lang="en-US" dirty="0"/>
            </a:br>
            <a:r>
              <a:rPr lang="en-US" dirty="0"/>
              <a:t>&lt;schema&gt;:&lt;</a:t>
            </a:r>
            <a:r>
              <a:rPr lang="en-US" dirty="0" err="1"/>
              <a:t>hierarchical_part</a:t>
            </a:r>
            <a:r>
              <a:rPr lang="en-US" dirty="0"/>
              <a:t>&gt;?&lt;query&gt;#&lt;fragment&gt;</a:t>
            </a:r>
          </a:p>
          <a:p>
            <a:pPr lvl="1"/>
            <a:r>
              <a:rPr lang="en-US" dirty="0"/>
              <a:t>Query and fragment parts are optional</a:t>
            </a:r>
          </a:p>
          <a:p>
            <a:endParaRPr lang="en-US" dirty="0"/>
          </a:p>
          <a:p>
            <a:r>
              <a:rPr lang="en-US" dirty="0"/>
              <a:t>Uniform Resource Locator (URL)</a:t>
            </a:r>
          </a:p>
          <a:p>
            <a:pPr lvl="1"/>
            <a:r>
              <a:rPr lang="en-US" dirty="0"/>
              <a:t>An URI that describes a location of a resource</a:t>
            </a:r>
            <a:br>
              <a:rPr lang="en-US" dirty="0"/>
            </a:br>
            <a:r>
              <a:rPr lang="en-US" dirty="0"/>
              <a:t>protocol://username:password@domain:port/path?p1=v1&amp;p2=v2#fragment</a:t>
            </a:r>
          </a:p>
          <a:p>
            <a:pPr lvl="1"/>
            <a:r>
              <a:rPr lang="en-US" dirty="0"/>
              <a:t>Real world example</a:t>
            </a:r>
            <a:br>
              <a:rPr lang="en-US" dirty="0"/>
            </a:br>
            <a:r>
              <a:rPr lang="en-US" dirty="0"/>
              <a:t>http://webik.ms.mff.cuni.cz/~krulis#last_part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F68BE8-564D-4503-BE22-261C8E74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Identification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084AB-7DA9-44D7-A564-84E098297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C5BC16-F3B2-425D-8209-FF6F0FC58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32" y="5692800"/>
            <a:ext cx="3358028" cy="576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0FA620-FFBF-4F4E-9F82-1349ED44F8A0}"/>
              </a:ext>
            </a:extLst>
          </p:cNvPr>
          <p:cNvSpPr txBox="1"/>
          <p:nvPr/>
        </p:nvSpPr>
        <p:spPr>
          <a:xfrm>
            <a:off x="5447928" y="5796166"/>
            <a:ext cx="50405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https://data.gov.cz/datov%C3%A1-kvalita/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BB06A62-A4E1-4F32-B46A-D1E663D1A588}"/>
              </a:ext>
            </a:extLst>
          </p:cNvPr>
          <p:cNvSpPr/>
          <p:nvPr/>
        </p:nvSpPr>
        <p:spPr>
          <a:xfrm>
            <a:off x="4655840" y="5832741"/>
            <a:ext cx="576064" cy="36933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49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FDB2-32A6-4C17-ABEE-1FD56DDF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Metadata</a:t>
            </a:r>
          </a:p>
        </p:txBody>
      </p:sp>
      <p:sp>
        <p:nvSpPr>
          <p:cNvPr id="3" name="Rectangle: Single Corner Snipped 2">
            <a:extLst>
              <a:ext uri="{FF2B5EF4-FFF2-40B4-BE49-F238E27FC236}">
                <a16:creationId xmlns:a16="http://schemas.microsoft.com/office/drawing/2014/main" id="{82BFC7B2-F5B7-4ACE-A12C-7099A5D61B34}"/>
              </a:ext>
            </a:extLst>
          </p:cNvPr>
          <p:cNvSpPr/>
          <p:nvPr/>
        </p:nvSpPr>
        <p:spPr>
          <a:xfrm>
            <a:off x="659396" y="1811289"/>
            <a:ext cx="10873208" cy="4354015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t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&lt;title&gt;Technologies for …&lt;/title&gt;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&lt;base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="http://www.ksi.mff.cuni.cz/index.html"&gt;</a:t>
            </a:r>
          </a:p>
          <a:p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&lt;link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="stylesheet"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="default.css"&gt;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&lt;style type="text/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body { font-size: 12pt; }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&lt;/style&gt;</a:t>
            </a:r>
          </a:p>
          <a:p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&lt;meta name="keywords" content="html, example"&gt;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&lt;meta 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http-</a:t>
            </a:r>
            <a:r>
              <a:rPr lang="en-US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equiv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="content-type"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content="text/html; charset=utf-8"&gt;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49381-ECD6-4296-B443-442E81A68F61}"/>
              </a:ext>
            </a:extLst>
          </p:cNvPr>
          <p:cNvSpPr txBox="1">
            <a:spLocks/>
          </p:cNvSpPr>
          <p:nvPr/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52BA717-4DED-4A38-BDE4-30D0F0A142DB}" type="slidenum">
              <a:rPr lang="cs-CZ" smtClean="0"/>
              <a:pPr algn="r"/>
              <a:t>30</a:t>
            </a:fld>
            <a:endParaRPr lang="cs-CZ" dirty="0"/>
          </a:p>
        </p:txBody>
      </p:sp>
      <p:sp>
        <p:nvSpPr>
          <p:cNvPr id="6" name="Zaoblený obdélníkový bublinový popisek 1">
            <a:extLst>
              <a:ext uri="{FF2B5EF4-FFF2-40B4-BE49-F238E27FC236}">
                <a16:creationId xmlns:a16="http://schemas.microsoft.com/office/drawing/2014/main" id="{BADD0CA2-90F3-4D74-BAEA-493ABA51C1B5}"/>
              </a:ext>
            </a:extLst>
          </p:cNvPr>
          <p:cNvSpPr/>
          <p:nvPr/>
        </p:nvSpPr>
        <p:spPr>
          <a:xfrm>
            <a:off x="6912091" y="5551910"/>
            <a:ext cx="5040560" cy="890077"/>
          </a:xfrm>
          <a:prstGeom prst="wedgeRoundRectCallout">
            <a:avLst>
              <a:gd name="adj1" fmla="val -41838"/>
              <a:gd name="adj2" fmla="val -8673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In HTML5, this particular construct can be shorten to </a:t>
            </a:r>
            <a:r>
              <a:rPr lang="cs-CZ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&lt;meta </a:t>
            </a:r>
            <a:r>
              <a:rPr lang="cs-CZ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cs-CZ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utf</a:t>
            </a:r>
            <a:r>
              <a:rPr lang="cs-CZ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-8"&gt;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9293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E28E97-894C-4C11-B47E-85D9CFCD9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Markups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9A97D-CADC-42DD-A53A-C114DF2EE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31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DA2AD66B-E735-4EB1-BBF9-3488B385AE2E}"/>
              </a:ext>
            </a:extLst>
          </p:cNvPr>
          <p:cNvSpPr/>
          <p:nvPr/>
        </p:nvSpPr>
        <p:spPr>
          <a:xfrm>
            <a:off x="659396" y="1811289"/>
            <a:ext cx="10873208" cy="4786063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t"/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Slim Example</a:t>
            </a:r>
          </a:p>
          <a:p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doctype html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head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title Slim Examples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meta name="keywords" content="template language"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meta name="author" content=author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alert('Slim supports embedded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!')</a:t>
            </a:r>
          </a:p>
          <a:p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body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h1 Markup examples</a:t>
            </a:r>
          </a:p>
          <a:p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#content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 This example shows you what a basic Slim file looks like.</a:t>
            </a:r>
          </a:p>
        </p:txBody>
      </p:sp>
    </p:spTree>
    <p:extLst>
      <p:ext uri="{BB962C8B-B14F-4D97-AF65-F5344CB8AC3E}">
        <p14:creationId xmlns:p14="http://schemas.microsoft.com/office/powerpoint/2010/main" val="1661038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7C149D-F8BC-4F8C-B4A0-AD0CAA197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W3 School HTML Tutorial</a:t>
            </a:r>
            <a:br>
              <a:rPr lang="en-US" dirty="0"/>
            </a:br>
            <a:r>
              <a:rPr lang="en-US" dirty="0"/>
              <a:t>https://www.w3schools.com/html/</a:t>
            </a:r>
          </a:p>
          <a:p>
            <a:endParaRPr lang="en-US" dirty="0"/>
          </a:p>
          <a:p>
            <a:r>
              <a:rPr lang="en-US" dirty="0"/>
              <a:t>Mozilla MDN HTML Reference</a:t>
            </a:r>
            <a:br>
              <a:rPr lang="en-US" dirty="0"/>
            </a:br>
            <a:r>
              <a:rPr lang="en-US" dirty="0"/>
              <a:t>https://developer.mozilla.org/en-US/docs/Web/HTML</a:t>
            </a:r>
          </a:p>
          <a:p>
            <a:endParaRPr lang="en-US" dirty="0"/>
          </a:p>
          <a:p>
            <a:r>
              <a:rPr lang="en-US" dirty="0"/>
              <a:t>HTML Living Standard</a:t>
            </a:r>
            <a:br>
              <a:rPr lang="en-US" dirty="0"/>
            </a:br>
            <a:r>
              <a:rPr lang="en-US" dirty="0"/>
              <a:t>https://html.spec.whatwg.org/multipage/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F49E99-CCEF-4A11-BA7F-9C879BD60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C61F34-7EB9-4AC3-A588-BE02D6B44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900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1A344-7F25-44C6-ABC0-B9F25AE3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 of HTTP / HTTPS</a:t>
            </a:r>
          </a:p>
          <a:p>
            <a:pPr lvl="1"/>
            <a:r>
              <a:rPr lang="en-US" dirty="0"/>
              <a:t>IRI / URL</a:t>
            </a:r>
          </a:p>
          <a:p>
            <a:r>
              <a:rPr lang="en-US" dirty="0"/>
              <a:t>HTML</a:t>
            </a:r>
          </a:p>
          <a:p>
            <a:pPr lvl="1"/>
            <a:r>
              <a:rPr lang="en-US" dirty="0"/>
              <a:t>DOM</a:t>
            </a:r>
          </a:p>
          <a:p>
            <a:pPr lvl="1"/>
            <a:r>
              <a:rPr lang="en-US" dirty="0"/>
              <a:t>Hyperlinks</a:t>
            </a:r>
          </a:p>
          <a:p>
            <a:pPr lvl="1"/>
            <a:r>
              <a:rPr lang="en-US" dirty="0"/>
              <a:t>Headings</a:t>
            </a:r>
          </a:p>
          <a:p>
            <a:pPr lvl="1"/>
            <a:r>
              <a:rPr lang="en-US" dirty="0"/>
              <a:t>Tables</a:t>
            </a:r>
          </a:p>
          <a:p>
            <a:pPr lvl="1"/>
            <a:r>
              <a:rPr lang="en-US" dirty="0"/>
              <a:t>Forms</a:t>
            </a:r>
          </a:p>
          <a:p>
            <a:pPr lvl="1"/>
            <a:r>
              <a:rPr lang="en-US" dirty="0"/>
              <a:t>Submitting Forms</a:t>
            </a:r>
          </a:p>
          <a:p>
            <a:pPr lvl="1"/>
            <a:endParaRPr lang="en-US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89658F0-1A6F-4BB9-A157-1A684DCA0669}"/>
              </a:ext>
            </a:extLst>
          </p:cNvPr>
          <p:cNvSpPr txBox="1">
            <a:spLocks/>
          </p:cNvSpPr>
          <p:nvPr/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takeaway </a:t>
            </a:r>
          </a:p>
        </p:txBody>
      </p:sp>
    </p:spTree>
    <p:extLst>
      <p:ext uri="{BB962C8B-B14F-4D97-AF65-F5344CB8AC3E}">
        <p14:creationId xmlns:p14="http://schemas.microsoft.com/office/powerpoint/2010/main" val="252943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41D56-A709-4D4D-BECB-31138BCFA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 line (1st line)</a:t>
            </a:r>
            <a:br>
              <a:rPr lang="en-US" dirty="0"/>
            </a:br>
            <a:r>
              <a:rPr lang="en-US" i="1" dirty="0"/>
              <a:t>Method Request-URI HTTP-version</a:t>
            </a:r>
            <a:endParaRPr lang="en-US" dirty="0"/>
          </a:p>
          <a:p>
            <a:r>
              <a:rPr lang="en-US" dirty="0"/>
              <a:t>Method</a:t>
            </a:r>
          </a:p>
          <a:p>
            <a:pPr lvl="1"/>
            <a:r>
              <a:rPr lang="en-US" dirty="0"/>
              <a:t>GET – retrieve data from server, must be nullipotent</a:t>
            </a:r>
          </a:p>
          <a:p>
            <a:pPr lvl="1"/>
            <a:r>
              <a:rPr lang="en-US" dirty="0"/>
              <a:t>POST – send data to server</a:t>
            </a:r>
          </a:p>
          <a:p>
            <a:pPr lvl="1"/>
            <a:r>
              <a:rPr lang="en-US" dirty="0"/>
              <a:t>HEAD – retrieve response headers only</a:t>
            </a:r>
          </a:p>
          <a:p>
            <a:pPr lvl="1"/>
            <a:r>
              <a:rPr lang="en-US" dirty="0"/>
              <a:t>PUT, DELETE, … - used in special cases</a:t>
            </a:r>
          </a:p>
          <a:p>
            <a:r>
              <a:rPr lang="en-US" dirty="0"/>
              <a:t>Request URI</a:t>
            </a:r>
          </a:p>
          <a:p>
            <a:pPr lvl="1"/>
            <a:r>
              <a:rPr lang="en-US" dirty="0"/>
              <a:t>A path (possibly with query) of absolute URI</a:t>
            </a:r>
          </a:p>
          <a:p>
            <a:pPr lvl="1"/>
            <a:r>
              <a:rPr lang="en-US" dirty="0"/>
              <a:t>Specifying the requested content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D16EE2-143B-4A73-97C6-CF60DC7B5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Details</a:t>
            </a:r>
            <a:br>
              <a:rPr lang="en-US" dirty="0"/>
            </a:br>
            <a:r>
              <a:rPr lang="en-US" dirty="0"/>
              <a:t>HTTP Request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4FCD5-CD5C-479C-BDB5-FCE37630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1368B61E-867D-4555-8947-2EA994FC33E1}"/>
              </a:ext>
            </a:extLst>
          </p:cNvPr>
          <p:cNvSpPr/>
          <p:nvPr/>
        </p:nvSpPr>
        <p:spPr>
          <a:xfrm>
            <a:off x="5663952" y="1988840"/>
            <a:ext cx="4608512" cy="566966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/index.html HTTP/1.1</a:t>
            </a:r>
          </a:p>
        </p:txBody>
      </p:sp>
    </p:spTree>
    <p:extLst>
      <p:ext uri="{BB962C8B-B14F-4D97-AF65-F5344CB8AC3E}">
        <p14:creationId xmlns:p14="http://schemas.microsoft.com/office/powerpoint/2010/main" val="44200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596387-7FA0-4AE5-916D-2BA3A80F4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Host – the host domain name</a:t>
            </a:r>
          </a:p>
          <a:p>
            <a:r>
              <a:rPr lang="en-US" dirty="0"/>
              <a:t>Accept</a:t>
            </a:r>
          </a:p>
          <a:p>
            <a:pPr lvl="1"/>
            <a:r>
              <a:rPr lang="en-US" dirty="0"/>
              <a:t>What is acceptable data type (for a response)</a:t>
            </a:r>
          </a:p>
          <a:p>
            <a:pPr lvl="1"/>
            <a:r>
              <a:rPr lang="en-US" dirty="0"/>
              <a:t>Accept-Charset, Accept-Encoding, Accept-Language</a:t>
            </a:r>
          </a:p>
          <a:p>
            <a:r>
              <a:rPr lang="en-US" dirty="0"/>
              <a:t>If – request conditional</a:t>
            </a:r>
          </a:p>
          <a:p>
            <a:pPr lvl="1"/>
            <a:r>
              <a:rPr lang="en-US" dirty="0"/>
              <a:t>If-Modified-Since, If-Range, …</a:t>
            </a:r>
          </a:p>
          <a:p>
            <a:r>
              <a:rPr lang="en-US" dirty="0"/>
              <a:t>User-Agent – browser information</a:t>
            </a:r>
          </a:p>
          <a:p>
            <a:r>
              <a:rPr lang="en-US" dirty="0"/>
              <a:t>Authentication – user credentials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CD5F88-86A4-4F76-BAA6-55489D09E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Details</a:t>
            </a:r>
            <a:br>
              <a:rPr lang="en-US" dirty="0"/>
            </a:br>
            <a:r>
              <a:rPr lang="en-US" dirty="0"/>
              <a:t>HTTP Request Headers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8F4B8-57A8-41BA-A413-6495F771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91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C0CE98-3B38-448C-B142-01A68D4F16A1}"/>
              </a:ext>
            </a:extLst>
          </p:cNvPr>
          <p:cNvSpPr/>
          <p:nvPr/>
        </p:nvSpPr>
        <p:spPr>
          <a:xfrm>
            <a:off x="7899296" y="1844824"/>
            <a:ext cx="3093248" cy="2337274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EE3170-9C48-4789-81C2-C8DD6F23A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Details</a:t>
            </a:r>
            <a:br>
              <a:rPr lang="en-US" dirty="0"/>
            </a:br>
            <a:r>
              <a:rPr lang="en-US" dirty="0"/>
              <a:t>Content negotiation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786C7-6CB1-40B0-89DA-F7CF3EAA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80C342-F390-4C85-BC15-3E9A063F2248}"/>
              </a:ext>
            </a:extLst>
          </p:cNvPr>
          <p:cNvSpPr/>
          <p:nvPr/>
        </p:nvSpPr>
        <p:spPr>
          <a:xfrm>
            <a:off x="479376" y="2564904"/>
            <a:ext cx="2016224" cy="8640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</a:t>
            </a:r>
          </a:p>
        </p:txBody>
      </p:sp>
      <p:sp>
        <p:nvSpPr>
          <p:cNvPr id="7" name="Flowchart: Off-page Connector 6">
            <a:extLst>
              <a:ext uri="{FF2B5EF4-FFF2-40B4-BE49-F238E27FC236}">
                <a16:creationId xmlns:a16="http://schemas.microsoft.com/office/drawing/2014/main" id="{C1B5A3BE-249E-40E2-88FB-15D745D6DE55}"/>
              </a:ext>
            </a:extLst>
          </p:cNvPr>
          <p:cNvSpPr/>
          <p:nvPr/>
        </p:nvSpPr>
        <p:spPr>
          <a:xfrm rot="16200000">
            <a:off x="6150006" y="2564904"/>
            <a:ext cx="468052" cy="864096"/>
          </a:xfrm>
          <a:prstGeom prst="flowChartOffpageConnector">
            <a:avLst/>
          </a:prstGeom>
          <a:solidFill>
            <a:schemeClr val="dk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URL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9A85E2-7CDC-4DDA-8BC8-7760841C6E00}"/>
              </a:ext>
            </a:extLst>
          </p:cNvPr>
          <p:cNvSpPr/>
          <p:nvPr/>
        </p:nvSpPr>
        <p:spPr>
          <a:xfrm>
            <a:off x="8437808" y="2556791"/>
            <a:ext cx="2016224" cy="417168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text/html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CDD530-A049-42C5-A01F-7CBB0452A790}"/>
              </a:ext>
            </a:extLst>
          </p:cNvPr>
          <p:cNvSpPr/>
          <p:nvPr/>
        </p:nvSpPr>
        <p:spPr>
          <a:xfrm>
            <a:off x="8437808" y="3045967"/>
            <a:ext cx="2016224" cy="417168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application/json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876C26-E69E-4F81-85A2-EB129AD41222}"/>
              </a:ext>
            </a:extLst>
          </p:cNvPr>
          <p:cNvSpPr/>
          <p:nvPr/>
        </p:nvSpPr>
        <p:spPr>
          <a:xfrm>
            <a:off x="8437808" y="3535143"/>
            <a:ext cx="2016224" cy="417168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text/pdf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218F8A-F83C-4399-8F6F-6A45B85C59C1}"/>
              </a:ext>
            </a:extLst>
          </p:cNvPr>
          <p:cNvSpPr txBox="1"/>
          <p:nvPr/>
        </p:nvSpPr>
        <p:spPr>
          <a:xfrm>
            <a:off x="8041764" y="187930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Resource on the server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073827C-6C04-4CAB-89AA-7F8C2821FDE9}"/>
              </a:ext>
            </a:extLst>
          </p:cNvPr>
          <p:cNvCxnSpPr>
            <a:stCxn id="5" idx="3"/>
            <a:endCxn id="7" idx="0"/>
          </p:cNvCxnSpPr>
          <p:nvPr/>
        </p:nvCxnSpPr>
        <p:spPr>
          <a:xfrm>
            <a:off x="2495600" y="2996952"/>
            <a:ext cx="345638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A358C9E-439C-4CB1-B0D5-FEBFEF928951}"/>
              </a:ext>
            </a:extLst>
          </p:cNvPr>
          <p:cNvCxnSpPr>
            <a:stCxn id="7" idx="2"/>
            <a:endCxn id="12" idx="1"/>
          </p:cNvCxnSpPr>
          <p:nvPr/>
        </p:nvCxnSpPr>
        <p:spPr>
          <a:xfrm>
            <a:off x="6816080" y="2996952"/>
            <a:ext cx="1083216" cy="16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98842CCE-C1B7-4155-AAC4-AB0146D5DB85}"/>
              </a:ext>
            </a:extLst>
          </p:cNvPr>
          <p:cNvCxnSpPr>
            <a:stCxn id="12" idx="2"/>
            <a:endCxn id="5" idx="2"/>
          </p:cNvCxnSpPr>
          <p:nvPr/>
        </p:nvCxnSpPr>
        <p:spPr>
          <a:xfrm rot="5400000" flipH="1">
            <a:off x="5090155" y="-173667"/>
            <a:ext cx="753098" cy="7958432"/>
          </a:xfrm>
          <a:prstGeom prst="bentConnector3">
            <a:avLst>
              <a:gd name="adj1" fmla="val -10085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0A4717F-A793-438E-BA47-DAE4DC383BC8}"/>
              </a:ext>
            </a:extLst>
          </p:cNvPr>
          <p:cNvSpPr txBox="1"/>
          <p:nvPr/>
        </p:nvSpPr>
        <p:spPr>
          <a:xfrm>
            <a:off x="2927648" y="3140968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/URL HTTP/1.1</a:t>
            </a:r>
          </a:p>
          <a:p>
            <a:r>
              <a:rPr lang="en-US" dirty="0"/>
              <a:t>Accept: text/*</a:t>
            </a:r>
          </a:p>
          <a:p>
            <a:r>
              <a:rPr lang="en-US" dirty="0"/>
              <a:t>Accept-Language: </a:t>
            </a:r>
            <a:r>
              <a:rPr lang="en-US" dirty="0" err="1"/>
              <a:t>en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8455F3-5C76-42F3-8208-050E410024F4}"/>
              </a:ext>
            </a:extLst>
          </p:cNvPr>
          <p:cNvSpPr txBox="1"/>
          <p:nvPr/>
        </p:nvSpPr>
        <p:spPr>
          <a:xfrm>
            <a:off x="2927648" y="5046195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HTTP/1.1 200 OK</a:t>
            </a:r>
          </a:p>
          <a:p>
            <a:r>
              <a:rPr lang="en-US" dirty="0"/>
              <a:t>Content-Type: text/html</a:t>
            </a:r>
          </a:p>
          <a:p>
            <a:r>
              <a:rPr lang="en-US" dirty="0"/>
              <a:t>Content-Language: </a:t>
            </a:r>
            <a:r>
              <a:rPr lang="en-US" dirty="0" err="1"/>
              <a:t>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2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5B4C9C-D6A0-482D-9333-B573525C4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 line (1st line)</a:t>
            </a:r>
            <a:br>
              <a:rPr lang="en-US" dirty="0"/>
            </a:br>
            <a:r>
              <a:rPr lang="en-US" dirty="0"/>
              <a:t>HTTP-version Status-code Reason-phrase</a:t>
            </a:r>
          </a:p>
          <a:p>
            <a:r>
              <a:rPr lang="en-US" dirty="0"/>
              <a:t>Status Codes</a:t>
            </a:r>
          </a:p>
          <a:p>
            <a:pPr lvl="1"/>
            <a:r>
              <a:rPr lang="en-US" dirty="0"/>
              <a:t>1xx – Informational</a:t>
            </a:r>
          </a:p>
          <a:p>
            <a:pPr lvl="1"/>
            <a:r>
              <a:rPr lang="en-US" dirty="0"/>
              <a:t>2xx – Success</a:t>
            </a:r>
          </a:p>
          <a:p>
            <a:pPr lvl="2"/>
            <a:r>
              <a:rPr lang="en-US" dirty="0"/>
              <a:t>200 OK, 204 No Content</a:t>
            </a:r>
          </a:p>
          <a:p>
            <a:pPr lvl="2"/>
            <a:r>
              <a:rPr lang="en-US" dirty="0"/>
              <a:t>206 Partial Content</a:t>
            </a:r>
          </a:p>
          <a:p>
            <a:pPr lvl="1"/>
            <a:r>
              <a:rPr lang="en-US" dirty="0"/>
              <a:t>3xx – Redirections</a:t>
            </a:r>
          </a:p>
          <a:p>
            <a:pPr lvl="2"/>
            <a:r>
              <a:rPr lang="en-US" dirty="0"/>
              <a:t>301 Permanently Moved</a:t>
            </a:r>
          </a:p>
          <a:p>
            <a:pPr lvl="2"/>
            <a:r>
              <a:rPr lang="en-US" dirty="0"/>
              <a:t>307 Temporary Redirect</a:t>
            </a:r>
          </a:p>
          <a:p>
            <a:pPr lvl="1"/>
            <a:r>
              <a:rPr lang="en-US" dirty="0"/>
              <a:t>4xx – Client-side errors</a:t>
            </a:r>
          </a:p>
          <a:p>
            <a:pPr lvl="1"/>
            <a:r>
              <a:rPr lang="en-US" dirty="0"/>
              <a:t>5xx – Server-side errors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AE3D6A-53F4-4AC2-ABAE-733FE9A9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Details</a:t>
            </a:r>
            <a:br>
              <a:rPr lang="en-US" dirty="0"/>
            </a:br>
            <a:r>
              <a:rPr lang="en-US" dirty="0"/>
              <a:t>HTTP Response</a:t>
            </a: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2FD55-E391-479B-A601-AA38C043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BFE46E2C-1DE3-42D7-889E-13510D117E15}"/>
              </a:ext>
            </a:extLst>
          </p:cNvPr>
          <p:cNvSpPr/>
          <p:nvPr/>
        </p:nvSpPr>
        <p:spPr>
          <a:xfrm>
            <a:off x="7032104" y="1988840"/>
            <a:ext cx="4608512" cy="566966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HTTP/1.1 404 Not Found</a:t>
            </a:r>
          </a:p>
        </p:txBody>
      </p:sp>
    </p:spTree>
    <p:extLst>
      <p:ext uri="{BB962C8B-B14F-4D97-AF65-F5344CB8AC3E}">
        <p14:creationId xmlns:p14="http://schemas.microsoft.com/office/powerpoint/2010/main" val="15835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9889BD-6DC1-4B8D-ABCA-496C449D2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Content-Type – type of the data in the body (MIME)</a:t>
            </a:r>
          </a:p>
          <a:p>
            <a:r>
              <a:rPr lang="en-US" dirty="0"/>
              <a:t>Content-Encoding – how is the content transferred</a:t>
            </a:r>
          </a:p>
          <a:p>
            <a:r>
              <a:rPr lang="en-US" dirty="0"/>
              <a:t>Content-Length – body length in bytes</a:t>
            </a:r>
          </a:p>
          <a:p>
            <a:r>
              <a:rPr lang="en-US" dirty="0"/>
              <a:t>Cache-Control – rules for caching the content</a:t>
            </a:r>
          </a:p>
          <a:p>
            <a:r>
              <a:rPr lang="en-US" dirty="0"/>
              <a:t>Expires – when does the content cease to be valid</a:t>
            </a:r>
          </a:p>
          <a:p>
            <a:r>
              <a:rPr lang="en-US" dirty="0"/>
              <a:t>Location – new URL (in case of 3xx Redirects)</a:t>
            </a:r>
          </a:p>
          <a:p>
            <a:r>
              <a:rPr lang="en-US" dirty="0"/>
              <a:t>Connection – rules for maintaining TCP connection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3F3A47-921A-4EB7-AA78-FC20F60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Details</a:t>
            </a:r>
            <a:br>
              <a:rPr lang="en-US" dirty="0"/>
            </a:br>
            <a:r>
              <a:rPr lang="en-US" dirty="0"/>
              <a:t>HTTP Response Headers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87712-1FE9-40E3-A4FA-FFC02542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462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36DF00-757F-44EB-B159-BBC48C949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 Expected Usage</a:t>
            </a:r>
          </a:p>
          <a:p>
            <a:pPr lvl="1"/>
            <a:r>
              <a:rPr lang="en-US" dirty="0"/>
              <a:t>Downloading contents from the server</a:t>
            </a:r>
          </a:p>
          <a:p>
            <a:pPr lvl="1"/>
            <a:r>
              <a:rPr lang="en-US" dirty="0"/>
              <a:t>Uploading small amounts of data to the server</a:t>
            </a:r>
          </a:p>
          <a:p>
            <a:endParaRPr lang="en-US" dirty="0"/>
          </a:p>
          <a:p>
            <a:r>
              <a:rPr lang="en-US" dirty="0"/>
              <a:t>The Most Problematic Issues</a:t>
            </a:r>
          </a:p>
          <a:p>
            <a:pPr lvl="1"/>
            <a:r>
              <a:rPr lang="en-US" dirty="0"/>
              <a:t>Stateless communication</a:t>
            </a:r>
            <a:br>
              <a:rPr lang="en-US" dirty="0"/>
            </a:br>
            <a:r>
              <a:rPr lang="en-US" dirty="0"/>
              <a:t>Each request is treated without a context</a:t>
            </a:r>
          </a:p>
          <a:p>
            <a:pPr lvl="1"/>
            <a:r>
              <a:rPr lang="en-US" dirty="0"/>
              <a:t>Client-initiated protocol</a:t>
            </a:r>
            <a:br>
              <a:rPr lang="en-US" dirty="0"/>
            </a:br>
            <a:r>
              <a:rPr lang="en-US" dirty="0"/>
              <a:t>Server cannot initiate dialog (e.g., send updates)</a:t>
            </a:r>
          </a:p>
          <a:p>
            <a:pPr lvl="1"/>
            <a:r>
              <a:rPr lang="en-US" dirty="0"/>
              <a:t>Non-persistent connections</a:t>
            </a:r>
            <a:br>
              <a:rPr lang="en-US" dirty="0"/>
            </a:br>
            <a:r>
              <a:rPr lang="en-US" dirty="0"/>
              <a:t>A HTTP (TCP) connection is not maintained for long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55FC07-8F9C-4A4F-A0B8-C932561F4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Problematic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F9853-D13E-4A4E-8980-48A6B73CB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1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3984</TotalTime>
  <Words>2798</Words>
  <Application>Microsoft Office PowerPoint</Application>
  <PresentationFormat>Widescreen</PresentationFormat>
  <Paragraphs>465</Paragraphs>
  <Slides>33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Arial</vt:lpstr>
      <vt:lpstr>Calibri</vt:lpstr>
      <vt:lpstr>Century Gothic</vt:lpstr>
      <vt:lpstr>Courier New</vt:lpstr>
      <vt:lpstr>Vapor Trail</vt:lpstr>
      <vt:lpstr>Hyper-Text Transfer Protocol Revision</vt:lpstr>
      <vt:lpstr>Accessing Web Pages</vt:lpstr>
      <vt:lpstr>Resource Identification</vt:lpstr>
      <vt:lpstr>HTTP Details HTTP Request</vt:lpstr>
      <vt:lpstr>HTTP Details HTTP Request Headers</vt:lpstr>
      <vt:lpstr>HTTP Details Content negotiation</vt:lpstr>
      <vt:lpstr>HTTP Details HTTP Response</vt:lpstr>
      <vt:lpstr>HTTP Details HTTP Response Headers</vt:lpstr>
      <vt:lpstr>HTTP Problematic Issues</vt:lpstr>
      <vt:lpstr>Maintaining Application State</vt:lpstr>
      <vt:lpstr>Modern HTTP</vt:lpstr>
      <vt:lpstr>Hyper-Text Markup Language Revision</vt:lpstr>
      <vt:lpstr>HTML Example</vt:lpstr>
      <vt:lpstr>DOM Example</vt:lpstr>
      <vt:lpstr>HTML</vt:lpstr>
      <vt:lpstr>Web of Documents</vt:lpstr>
      <vt:lpstr>Hyperlinks</vt:lpstr>
      <vt:lpstr>Headings</vt:lpstr>
      <vt:lpstr>Table Example</vt:lpstr>
      <vt:lpstr>Images</vt:lpstr>
      <vt:lpstr>FORMS HTML Form</vt:lpstr>
      <vt:lpstr>FORMS Form Controls</vt:lpstr>
      <vt:lpstr>Forms Example</vt:lpstr>
      <vt:lpstr>Form Element Attributes</vt:lpstr>
      <vt:lpstr>Input Attributes Example</vt:lpstr>
      <vt:lpstr>Additional Form Elements</vt:lpstr>
      <vt:lpstr>Submitting Forms</vt:lpstr>
      <vt:lpstr>Submitting Forms Example</vt:lpstr>
      <vt:lpstr>Submitting Forms Example</vt:lpstr>
      <vt:lpstr>Document Metadata</vt:lpstr>
      <vt:lpstr>Other Markups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Petr Škoda</cp:lastModifiedBy>
  <cp:revision>287</cp:revision>
  <dcterms:created xsi:type="dcterms:W3CDTF">2011-06-05T13:18:40Z</dcterms:created>
  <dcterms:modified xsi:type="dcterms:W3CDTF">2021-10-05T09:22:13Z</dcterms:modified>
</cp:coreProperties>
</file>