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40"/>
  </p:notesMasterIdLst>
  <p:handoutMasterIdLst>
    <p:handoutMasterId r:id="rId41"/>
  </p:handoutMasterIdLst>
  <p:sldIdLst>
    <p:sldId id="265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5" r:id="rId32"/>
    <p:sldId id="300" r:id="rId33"/>
    <p:sldId id="301" r:id="rId34"/>
    <p:sldId id="302" r:id="rId35"/>
    <p:sldId id="306" r:id="rId36"/>
    <p:sldId id="303" r:id="rId37"/>
    <p:sldId id="304" r:id="rId38"/>
    <p:sldId id="27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832"/>
    <a:srgbClr val="83C937"/>
    <a:srgbClr val="E69400"/>
    <a:srgbClr val="934757"/>
    <a:srgbClr val="823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46" autoAdjust="0"/>
  </p:normalViewPr>
  <p:slideViewPr>
    <p:cSldViewPr>
      <p:cViewPr varScale="1">
        <p:scale>
          <a:sx n="91" d="100"/>
          <a:sy n="91" d="100"/>
        </p:scale>
        <p:origin x="13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D51BE-CF1C-4F11-AAD2-453C1B638B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87A43-62AF-46D8-B926-E9D562EE48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6FAD5-DDCA-4654-93B6-DBD29433097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DF6F5-1C99-4B6A-AC45-DDD6F7377C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ECF2A-32D0-4276-8956-589BA28243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95301-4204-4F3F-ACA4-B38DAA633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65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62FB9-24EC-482A-A27C-5C03C0816037}" type="datetimeFigureOut">
              <a:rPr lang="cs-CZ" smtClean="0"/>
              <a:t>06.10.2021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869DF-6110-41A2-A008-13AD35443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465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Styles are assigned to visible elements </a:t>
            </a:r>
            <a:r>
              <a:rPr lang="en-US" dirty="0" err="1"/>
              <a:t>nd</a:t>
            </a:r>
            <a:r>
              <a:rPr lang="en-US" dirty="0"/>
              <a:t> affect page rendering.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816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is : 1 2 3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843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 in div</a:t>
            </a:r>
            <a:r>
              <a:rPr lang="en-US" baseline="0" dirty="0"/>
              <a:t> – blue</a:t>
            </a:r>
          </a:p>
          <a:p>
            <a:r>
              <a:rPr lang="en-US" baseline="0" dirty="0"/>
              <a:t>p – green</a:t>
            </a:r>
          </a:p>
          <a:p>
            <a:r>
              <a:rPr lang="en-US" baseline="0" dirty="0"/>
              <a:t>Item 1 and 2 – magenta</a:t>
            </a:r>
          </a:p>
          <a:p>
            <a:r>
              <a:rPr lang="en-US" baseline="0" dirty="0"/>
              <a:t>subitems – black</a:t>
            </a:r>
          </a:p>
          <a:p>
            <a:r>
              <a:rPr lang="en-US" baseline="0" dirty="0"/>
              <a:t>Item 3 - yellow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706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 all browsers</a:t>
            </a:r>
            <a:r>
              <a:rPr lang="en-US" baseline="0" dirty="0"/>
              <a:t> support all formats (http://www.w3schools.com/cssref/css3_pr_font-face_rule.asp), its better to provide multiple </a:t>
            </a:r>
            <a:r>
              <a:rPr lang="en-US" baseline="0" dirty="0" err="1"/>
              <a:t>src</a:t>
            </a:r>
            <a:r>
              <a:rPr lang="en-US" baseline="0" dirty="0"/>
              <a:t> properties with the same font in different formats.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527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CSS3</a:t>
            </a:r>
            <a:r>
              <a:rPr lang="en-US" baseline="0" dirty="0"/>
              <a:t> introduced flex and inline-flex values along with flex* properties. We will get to that later…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970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https://developer.mozilla.org/cs/docs/Web/CSS/CSS_Box_Model/Mastering_margin_collapsing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041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626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</a:t>
            </a:r>
            <a:r>
              <a:rPr lang="en-US" baseline="0" dirty="0"/>
              <a:t> to use perspective() BEFORE rotate():</a:t>
            </a:r>
          </a:p>
          <a:p>
            <a:r>
              <a:rPr lang="en-US" baseline="0" dirty="0"/>
              <a:t>transform: perspective(600px) </a:t>
            </a:r>
            <a:r>
              <a:rPr lang="en-US" baseline="0" dirty="0" err="1"/>
              <a:t>rotateY</a:t>
            </a:r>
            <a:r>
              <a:rPr lang="en-US" baseline="0" dirty="0"/>
              <a:t>(30deg);  -- GOOD</a:t>
            </a:r>
          </a:p>
          <a:p>
            <a:r>
              <a:rPr lang="en-US" baseline="0" dirty="0"/>
              <a:t>transform: </a:t>
            </a:r>
            <a:r>
              <a:rPr lang="en-US" baseline="0" dirty="0" err="1"/>
              <a:t>rotateX</a:t>
            </a:r>
            <a:r>
              <a:rPr lang="en-US" baseline="0" dirty="0"/>
              <a:t>(25deg) perspective(300px);  -- WILL NOT WORK PROPERLY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472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248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</a:t>
            </a:r>
            <a:r>
              <a:rPr lang="en-US" baseline="0" dirty="0"/>
              <a:t> that it is not easy to restart animations once they have concluded. See https://css-tricks.com/restart-css-animation/.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635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552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Critical-CSS.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785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810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combinations</a:t>
            </a:r>
            <a:r>
              <a:rPr lang="en-US" baseline="0" dirty="0"/>
              <a:t> may concatenate more than 2 selectors.</a:t>
            </a:r>
          </a:p>
          <a:p>
            <a:r>
              <a:rPr lang="en-US" baseline="0" dirty="0"/>
              <a:t>The only limitation is that it does not make sense to place more than 1 tag name and the tag name should be the first one (if present), to avoid syntax ambiguity.</a:t>
            </a:r>
          </a:p>
          <a:p>
            <a:r>
              <a:rPr lang="en-US" baseline="0" dirty="0"/>
              <a:t>E.g., </a:t>
            </a:r>
            <a:r>
              <a:rPr lang="en-US" baseline="0" dirty="0" err="1"/>
              <a:t>div.info.warning:hover</a:t>
            </a:r>
            <a:r>
              <a:rPr lang="en-US" baseline="0" dirty="0"/>
              <a:t> is a correct selector.</a:t>
            </a:r>
            <a:endParaRPr lang="en-US" dirty="0"/>
          </a:p>
          <a:p>
            <a:r>
              <a:rPr lang="en-US" dirty="0"/>
              <a:t>A nice training for CSS selectors may be</a:t>
            </a:r>
            <a:r>
              <a:rPr lang="en-US" baseline="0" dirty="0"/>
              <a:t> found at http://flukeout.github.io/</a:t>
            </a:r>
            <a:endParaRPr lang="cs-CZ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081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also :enabled.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328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839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333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 and 6 will be explained later</a:t>
            </a:r>
            <a:r>
              <a:rPr lang="cs-CZ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https://www.w3.org/TR/css-cascade-3/</a:t>
            </a: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62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352" y="1159182"/>
            <a:ext cx="11521280" cy="182509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72070"/>
            <a:ext cx="94488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ACF2F9B-24EE-49CD-8927-DCF5303F77EB}" type="datetime1">
              <a:rPr lang="cs-CZ" smtClean="0"/>
              <a:pPr/>
              <a:t>06.10.2021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by Škoda Petr (v1.0)</a:t>
            </a:r>
            <a:endParaRPr lang="cs-CZ" dirty="0"/>
          </a:p>
        </p:txBody>
      </p:sp>
      <p:pic>
        <p:nvPicPr>
          <p:cNvPr id="8" name="Picture 7" descr="C0-HD-TOP.png">
            <a:extLst>
              <a:ext uri="{FF2B5EF4-FFF2-40B4-BE49-F238E27FC236}">
                <a16:creationId xmlns:a16="http://schemas.microsoft.com/office/drawing/2014/main" id="{3B485478-7769-44A4-A391-52F617AC1A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10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46823F-F779-42B6-8699-C94A374E678D}"/>
              </a:ext>
            </a:extLst>
          </p:cNvPr>
          <p:cNvSpPr txBox="1"/>
          <p:nvPr userDrawn="1"/>
        </p:nvSpPr>
        <p:spPr>
          <a:xfrm>
            <a:off x="2207568" y="4776651"/>
            <a:ext cx="4416491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1800" dirty="0">
                <a:ln>
                  <a:noFill/>
                </a:ln>
                <a:solidFill>
                  <a:schemeClr val="accent5"/>
                </a:solidFill>
              </a:rPr>
              <a:t>https://www.ksi.mff.cuni.cz/</a:t>
            </a:r>
          </a:p>
        </p:txBody>
      </p:sp>
    </p:spTree>
    <p:extLst>
      <p:ext uri="{BB962C8B-B14F-4D97-AF65-F5344CB8AC3E}">
        <p14:creationId xmlns:p14="http://schemas.microsoft.com/office/powerpoint/2010/main" val="406453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352" y="1159182"/>
            <a:ext cx="11521280" cy="182509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C0-HD-TOP.png">
            <a:extLst>
              <a:ext uri="{FF2B5EF4-FFF2-40B4-BE49-F238E27FC236}">
                <a16:creationId xmlns:a16="http://schemas.microsoft.com/office/drawing/2014/main" id="{3B485478-7769-44A4-A391-52F617AC1A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4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4596298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buClr>
                <a:schemeClr val="tx1"/>
              </a:buClr>
              <a:defRPr sz="2200"/>
            </a:lvl2pPr>
            <a:lvl3pPr>
              <a:buClr>
                <a:schemeClr val="tx1"/>
              </a:buClr>
              <a:defRPr sz="2200"/>
            </a:lvl3pPr>
            <a:lvl4pPr>
              <a:buClr>
                <a:schemeClr val="tx1"/>
              </a:buClr>
              <a:defRPr sz="2200"/>
            </a:lvl4pPr>
            <a:lvl5pPr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A125F0-E602-409F-8C54-EE50939CD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2" y="416878"/>
            <a:ext cx="11713299" cy="129302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0CE1F92-6668-4B91-8D94-7368CA20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757589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352" y="1844824"/>
            <a:ext cx="5763187" cy="4596298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buClr>
                <a:schemeClr val="tx1"/>
              </a:buClr>
              <a:defRPr sz="2200"/>
            </a:lvl2pPr>
            <a:lvl3pPr>
              <a:buClr>
                <a:schemeClr val="tx1"/>
              </a:buClr>
              <a:defRPr sz="2200"/>
            </a:lvl3pPr>
            <a:lvl4pPr>
              <a:buClr>
                <a:schemeClr val="tx1"/>
              </a:buClr>
              <a:defRPr sz="2200"/>
            </a:lvl4pPr>
            <a:lvl5pPr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467" y="1844824"/>
            <a:ext cx="5763183" cy="4596298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buClr>
                <a:schemeClr val="tx1"/>
              </a:buClr>
              <a:defRPr sz="2200"/>
            </a:lvl2pPr>
            <a:lvl3pPr>
              <a:buClr>
                <a:schemeClr val="tx1"/>
              </a:buClr>
              <a:defRPr sz="2200"/>
            </a:lvl3pPr>
            <a:lvl4pPr>
              <a:buClr>
                <a:schemeClr val="tx1"/>
              </a:buClr>
              <a:defRPr sz="2200"/>
            </a:lvl4pPr>
            <a:lvl5pPr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E9948CD-A3DC-404F-921B-D94627D2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2" y="416878"/>
            <a:ext cx="11713299" cy="129302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E69095-5CD4-4F20-BC94-B1548971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59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C0B12E-FDCA-4F98-8B47-5C783F99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2" y="416878"/>
            <a:ext cx="11713299" cy="129302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1A53B8-589A-48E4-A9D3-A151BE7BD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157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2C029DF-361E-4AFB-ADC3-F7F0279F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535DF1-3CEE-4FC7-9E2D-6DF64CF095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9650" y="2133600"/>
            <a:ext cx="7561263" cy="86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cap="all" baseline="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999B4DE-4528-497E-83DE-B439F1DB2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5480" y="3140968"/>
            <a:ext cx="9217023" cy="187220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Click to edit sub heading</a:t>
            </a:r>
          </a:p>
        </p:txBody>
      </p:sp>
    </p:spTree>
    <p:extLst>
      <p:ext uri="{BB962C8B-B14F-4D97-AF65-F5344CB8AC3E}">
        <p14:creationId xmlns:p14="http://schemas.microsoft.com/office/powerpoint/2010/main" val="73397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43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228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30" r:id="rId2"/>
    <p:sldLayoutId id="2147483728" r:id="rId3"/>
    <p:sldLayoutId id="2147483688" r:id="rId4"/>
    <p:sldLayoutId id="2147483689" r:id="rId5"/>
    <p:sldLayoutId id="2147483731" r:id="rId6"/>
    <p:sldLayoutId id="2147483729" r:id="rId7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9BF0C-FB22-4A1B-AC3A-523B899CB8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5400" dirty="0"/>
              <a:t>Cascading Style Sheets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B4FC05-8409-4069-A177-C4DE126B23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D27CE-CCCA-473C-AEB6-7B30BA5DA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2F9B-24EE-49CD-8927-DCF5303F77EB}" type="datetime1">
              <a:rPr lang="cs-CZ" smtClean="0"/>
              <a:t>06.10.2021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C9182-70D7-4EF1-B78E-EB0BFC3CB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by Škoda Petr (v1.0)</a:t>
            </a:r>
            <a:endParaRPr lang="cs-CZ" dirty="0"/>
          </a:p>
        </p:txBody>
      </p:sp>
      <p:sp>
        <p:nvSpPr>
          <p:cNvPr id="6" name="Zástupný symbol pro datum 2">
            <a:extLst>
              <a:ext uri="{FF2B5EF4-FFF2-40B4-BE49-F238E27FC236}">
                <a16:creationId xmlns:a16="http://schemas.microsoft.com/office/drawing/2014/main" id="{BF8992C4-F6F2-4A47-B943-5A40C0F43498}"/>
              </a:ext>
            </a:extLst>
          </p:cNvPr>
          <p:cNvSpPr txBox="1">
            <a:spLocks/>
          </p:cNvSpPr>
          <p:nvPr/>
        </p:nvSpPr>
        <p:spPr>
          <a:xfrm>
            <a:off x="8040216" y="6381328"/>
            <a:ext cx="347730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special thanks to</a:t>
            </a:r>
            <a:r>
              <a:rPr lang="cs-CZ" dirty="0"/>
              <a:t> Martin Kruliš </a:t>
            </a:r>
          </a:p>
        </p:txBody>
      </p:sp>
    </p:spTree>
    <p:extLst>
      <p:ext uri="{BB962C8B-B14F-4D97-AF65-F5344CB8AC3E}">
        <p14:creationId xmlns:p14="http://schemas.microsoft.com/office/powerpoint/2010/main" val="1240343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29E93B-7BCF-4D4E-AC87-50C17B5D5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Selectors</a:t>
            </a:r>
            <a:br>
              <a:rPr lang="en-US" dirty="0"/>
            </a:br>
            <a:r>
              <a:rPr lang="en-US" dirty="0"/>
              <a:t>Pseudo-classes Selectors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DA039-1F88-4864-8FAD-060ABD7D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10</a:t>
            </a:fld>
            <a:endParaRPr lang="cs-CZ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3E5332C-E780-4BAA-B19F-99075E552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353921"/>
              </p:ext>
            </p:extLst>
          </p:nvPr>
        </p:nvGraphicFramePr>
        <p:xfrm>
          <a:off x="1631504" y="2348880"/>
          <a:ext cx="9001000" cy="37084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41429">
                  <a:extLst>
                    <a:ext uri="{9D8B030D-6E8A-4147-A177-3AD203B41FA5}">
                      <a16:colId xmlns:a16="http://schemas.microsoft.com/office/drawing/2014/main" val="3916845475"/>
                    </a:ext>
                  </a:extLst>
                </a:gridCol>
                <a:gridCol w="6459571">
                  <a:extLst>
                    <a:ext uri="{9D8B030D-6E8A-4147-A177-3AD203B41FA5}">
                      <a16:colId xmlns:a16="http://schemas.microsoft.com/office/drawing/2014/main" val="325136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:first-child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Element which is the first child of its parent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02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:last-child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Element which is the last child of its parent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796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:only-child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Element which is the only child of its parent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334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:first-of-type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b="0" dirty="0"/>
                        <a:t>Element which is the first/last/only sibling of its type (e.g., p:first-of-type selects the first p within its parent </a:t>
                      </a:r>
                      <a:r>
                        <a:rPr lang="en-US" b="1" dirty="0"/>
                        <a:t>no matter</a:t>
                      </a:r>
                      <a:r>
                        <a:rPr lang="en-US" b="0" dirty="0"/>
                        <a:t> other element types)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851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:last-of-type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33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:only-of-type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333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:nth-child(</a:t>
                      </a:r>
                      <a:r>
                        <a:rPr lang="en-US" b="0" i="1" dirty="0"/>
                        <a:t>e</a:t>
                      </a:r>
                      <a:r>
                        <a:rPr lang="en-US" b="0" dirty="0"/>
                        <a:t>)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b="0" dirty="0"/>
                        <a:t>The expression </a:t>
                      </a:r>
                      <a:r>
                        <a:rPr lang="en-US" b="0" i="1" dirty="0"/>
                        <a:t>e</a:t>
                      </a:r>
                      <a:r>
                        <a:rPr lang="en-US" b="0" dirty="0"/>
                        <a:t> in the parenthesis can be </a:t>
                      </a:r>
                      <a:r>
                        <a:rPr lang="en-US" b="0" i="1" dirty="0"/>
                        <a:t>B</a:t>
                      </a:r>
                      <a:r>
                        <a:rPr lang="en-US" b="0" dirty="0"/>
                        <a:t>, An, or </a:t>
                      </a:r>
                      <a:r>
                        <a:rPr lang="en-US" b="0" i="1" dirty="0" err="1"/>
                        <a:t>An+B</a:t>
                      </a:r>
                      <a:r>
                        <a:rPr lang="en-US" b="0" dirty="0"/>
                        <a:t>, where </a:t>
                      </a:r>
                      <a:r>
                        <a:rPr lang="en-US" b="0" i="1" dirty="0"/>
                        <a:t>A</a:t>
                      </a:r>
                      <a:r>
                        <a:rPr lang="en-US" b="0" dirty="0"/>
                        <a:t> and </a:t>
                      </a:r>
                      <a:r>
                        <a:rPr lang="en-US" b="0" i="1" dirty="0"/>
                        <a:t>B</a:t>
                      </a:r>
                      <a:r>
                        <a:rPr lang="en-US" b="0" dirty="0"/>
                        <a:t> are numeric literals. </a:t>
                      </a:r>
                      <a:br>
                        <a:rPr lang="en-US" b="0" dirty="0"/>
                      </a:br>
                      <a:r>
                        <a:rPr lang="en-US" b="0" dirty="0"/>
                        <a:t>It selects elements that have exactly An+B-1 preceding children/type-siblings for any n ≥ 0.</a:t>
                      </a:r>
                    </a:p>
                    <a:p>
                      <a:r>
                        <a:rPr lang="en-US" b="0" dirty="0"/>
                        <a:t>E.g., 2n selects even items, 2n+1 odd items,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696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:nth-of-type(</a:t>
                      </a:r>
                      <a:r>
                        <a:rPr lang="en-US" b="0" i="1" dirty="0"/>
                        <a:t>e</a:t>
                      </a:r>
                      <a:r>
                        <a:rPr lang="en-US" b="0" dirty="0"/>
                        <a:t>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004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:nth-last-child(</a:t>
                      </a:r>
                      <a:r>
                        <a:rPr lang="en-US" b="0" i="1" dirty="0"/>
                        <a:t>e</a:t>
                      </a:r>
                      <a:r>
                        <a:rPr lang="en-US" b="0" dirty="0"/>
                        <a:t>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853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:nth-last-of-type(</a:t>
                      </a:r>
                      <a:r>
                        <a:rPr lang="en-US" b="0" i="1" dirty="0"/>
                        <a:t>e</a:t>
                      </a:r>
                      <a:r>
                        <a:rPr lang="en-US" b="0" dirty="0"/>
                        <a:t>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6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498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29E93B-7BCF-4D4E-AC87-50C17B5D5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Selectors</a:t>
            </a:r>
            <a:br>
              <a:rPr lang="en-US" dirty="0"/>
            </a:br>
            <a:r>
              <a:rPr lang="en-US" dirty="0"/>
              <a:t>Pseudo-classes Selectors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DA039-1F88-4864-8FAD-060ABD7D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11</a:t>
            </a:fld>
            <a:endParaRPr lang="cs-CZ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3E5332C-E780-4BAA-B19F-99075E552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396070"/>
              </p:ext>
            </p:extLst>
          </p:nvPr>
        </p:nvGraphicFramePr>
        <p:xfrm>
          <a:off x="1631504" y="2348880"/>
          <a:ext cx="9001000" cy="30226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41430">
                  <a:extLst>
                    <a:ext uri="{9D8B030D-6E8A-4147-A177-3AD203B41FA5}">
                      <a16:colId xmlns:a16="http://schemas.microsoft.com/office/drawing/2014/main" val="3916845475"/>
                    </a:ext>
                  </a:extLst>
                </a:gridCol>
                <a:gridCol w="6459570">
                  <a:extLst>
                    <a:ext uri="{9D8B030D-6E8A-4147-A177-3AD203B41FA5}">
                      <a16:colId xmlns:a16="http://schemas.microsoft.com/office/drawing/2014/main" val="325136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:not(X)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Negation pseudo-class selects elements that does not match simple selector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02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::selection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Part of the text selected by user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796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::before</a:t>
                      </a:r>
                    </a:p>
                    <a:p>
                      <a:r>
                        <a:rPr lang="en-US" b="0" dirty="0"/>
                        <a:t>::after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Inserts additional content before/after selected element. An example that inserts Q.E.D. at the end of each proof:</a:t>
                      </a:r>
                    </a:p>
                    <a:p>
                      <a:r>
                        <a:rPr lang="en-US" b="0" i="0" dirty="0" err="1">
                          <a:solidFill>
                            <a:schemeClr val="accent6"/>
                          </a:solidFill>
                        </a:rPr>
                        <a:t>p.proof</a:t>
                      </a:r>
                      <a:r>
                        <a:rPr lang="en-US" b="0" i="0" dirty="0">
                          <a:solidFill>
                            <a:schemeClr val="accent6"/>
                          </a:solidFill>
                        </a:rPr>
                        <a:t>::after</a:t>
                      </a:r>
                    </a:p>
                    <a:p>
                      <a:r>
                        <a:rPr lang="en-US" b="0" i="0" dirty="0">
                          <a:solidFill>
                            <a:schemeClr val="accent6"/>
                          </a:solidFill>
                        </a:rPr>
                        <a:t>{</a:t>
                      </a:r>
                    </a:p>
                    <a:p>
                      <a:r>
                        <a:rPr lang="en-US" b="0" i="0" dirty="0">
                          <a:solidFill>
                            <a:schemeClr val="accent6"/>
                          </a:solidFill>
                        </a:rPr>
                        <a:t>  content: "Q.E.D.";</a:t>
                      </a:r>
                    </a:p>
                    <a:p>
                      <a:r>
                        <a:rPr lang="en-US" b="0" i="0" dirty="0">
                          <a:solidFill>
                            <a:schemeClr val="accent6"/>
                          </a:solidFill>
                        </a:rPr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334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317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95F4DD-CC24-4C07-A5D0-46006A58D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elements with given attribute(s)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[</a:t>
            </a:r>
            <a:r>
              <a:rPr lang="en-US" dirty="0" err="1">
                <a:solidFill>
                  <a:schemeClr val="accent6"/>
                </a:solidFill>
              </a:rPr>
              <a:t>attr</a:t>
            </a:r>
            <a:r>
              <a:rPr lang="en-US" dirty="0">
                <a:solidFill>
                  <a:schemeClr val="accent6"/>
                </a:solidFill>
              </a:rPr>
              <a:t>]</a:t>
            </a:r>
            <a:r>
              <a:rPr lang="en-US" dirty="0"/>
              <a:t>  selects elements with attribute </a:t>
            </a:r>
            <a:r>
              <a:rPr lang="en-US" i="1" dirty="0" err="1"/>
              <a:t>attr</a:t>
            </a:r>
            <a:r>
              <a:rPr lang="en-US" dirty="0"/>
              <a:t> (its value does not matter)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[</a:t>
            </a:r>
            <a:r>
              <a:rPr lang="en-US" dirty="0" err="1">
                <a:solidFill>
                  <a:schemeClr val="accent6"/>
                </a:solidFill>
              </a:rPr>
              <a:t>attr</a:t>
            </a:r>
            <a:r>
              <a:rPr lang="en-US" dirty="0">
                <a:solidFill>
                  <a:schemeClr val="accent6"/>
                </a:solidFill>
              </a:rPr>
              <a:t>=</a:t>
            </a:r>
            <a:r>
              <a:rPr lang="en-US" dirty="0" err="1">
                <a:solidFill>
                  <a:schemeClr val="accent6"/>
                </a:solidFill>
              </a:rPr>
              <a:t>val</a:t>
            </a:r>
            <a:r>
              <a:rPr lang="en-US" dirty="0">
                <a:solidFill>
                  <a:schemeClr val="accent6"/>
                </a:solidFill>
              </a:rPr>
              <a:t>]</a:t>
            </a:r>
            <a:r>
              <a:rPr lang="en-US" dirty="0"/>
              <a:t>  attribute </a:t>
            </a:r>
            <a:r>
              <a:rPr lang="en-US" i="1" dirty="0" err="1"/>
              <a:t>attr</a:t>
            </a:r>
            <a:r>
              <a:rPr lang="en-US" dirty="0"/>
              <a:t> with exact value </a:t>
            </a:r>
            <a:r>
              <a:rPr lang="en-US" i="1" dirty="0" err="1"/>
              <a:t>val</a:t>
            </a:r>
            <a:endParaRPr lang="en-US" i="1" dirty="0"/>
          </a:p>
          <a:p>
            <a:pPr lvl="1"/>
            <a:r>
              <a:rPr lang="en-US" dirty="0">
                <a:solidFill>
                  <a:schemeClr val="accent6"/>
                </a:solidFill>
              </a:rPr>
              <a:t>[</a:t>
            </a:r>
            <a:r>
              <a:rPr lang="en-US" dirty="0" err="1">
                <a:solidFill>
                  <a:schemeClr val="accent6"/>
                </a:solidFill>
              </a:rPr>
              <a:t>attr</a:t>
            </a:r>
            <a:r>
              <a:rPr lang="en-US" dirty="0">
                <a:solidFill>
                  <a:schemeClr val="accent6"/>
                </a:solidFill>
              </a:rPr>
              <a:t>^=</a:t>
            </a:r>
            <a:r>
              <a:rPr lang="en-US" dirty="0" err="1">
                <a:solidFill>
                  <a:schemeClr val="accent6"/>
                </a:solidFill>
              </a:rPr>
              <a:t>val</a:t>
            </a:r>
            <a:r>
              <a:rPr lang="en-US" dirty="0">
                <a:solidFill>
                  <a:schemeClr val="accent6"/>
                </a:solidFill>
              </a:rPr>
              <a:t>]</a:t>
            </a:r>
            <a:r>
              <a:rPr lang="en-US" dirty="0"/>
              <a:t>  attribute that starts with given </a:t>
            </a:r>
            <a:r>
              <a:rPr lang="en-US" i="1" dirty="0" err="1"/>
              <a:t>val</a:t>
            </a:r>
            <a:br>
              <a:rPr lang="en-US" dirty="0"/>
            </a:br>
            <a:r>
              <a:rPr lang="en-US" dirty="0"/>
              <a:t>(e.g., a[</a:t>
            </a:r>
            <a:r>
              <a:rPr lang="en-US" dirty="0" err="1"/>
              <a:t>href</a:t>
            </a:r>
            <a:r>
              <a:rPr lang="en-US" dirty="0"/>
              <a:t>^="https"] selects links to secured pages)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[</a:t>
            </a:r>
            <a:r>
              <a:rPr lang="en-US" dirty="0" err="1">
                <a:solidFill>
                  <a:schemeClr val="accent6"/>
                </a:solidFill>
              </a:rPr>
              <a:t>attr</a:t>
            </a:r>
            <a:r>
              <a:rPr lang="en-US" dirty="0">
                <a:solidFill>
                  <a:schemeClr val="accent6"/>
                </a:solidFill>
              </a:rPr>
              <a:t>$=</a:t>
            </a:r>
            <a:r>
              <a:rPr lang="en-US" dirty="0" err="1">
                <a:solidFill>
                  <a:schemeClr val="accent6"/>
                </a:solidFill>
              </a:rPr>
              <a:t>val</a:t>
            </a:r>
            <a:r>
              <a:rPr lang="en-US" dirty="0">
                <a:solidFill>
                  <a:schemeClr val="accent6"/>
                </a:solidFill>
              </a:rPr>
              <a:t>]</a:t>
            </a:r>
            <a:r>
              <a:rPr lang="en-US" dirty="0"/>
              <a:t>  attribute that ends with given </a:t>
            </a:r>
            <a:r>
              <a:rPr lang="en-US" i="1" dirty="0" err="1"/>
              <a:t>val</a:t>
            </a:r>
            <a:endParaRPr lang="en-US" i="1" dirty="0"/>
          </a:p>
          <a:p>
            <a:pPr lvl="1"/>
            <a:r>
              <a:rPr lang="en-US" dirty="0">
                <a:solidFill>
                  <a:schemeClr val="accent6"/>
                </a:solidFill>
              </a:rPr>
              <a:t>[</a:t>
            </a:r>
            <a:r>
              <a:rPr lang="en-US" dirty="0" err="1">
                <a:solidFill>
                  <a:schemeClr val="accent6"/>
                </a:solidFill>
              </a:rPr>
              <a:t>attr</a:t>
            </a:r>
            <a:r>
              <a:rPr lang="en-US" dirty="0">
                <a:solidFill>
                  <a:schemeClr val="accent6"/>
                </a:solidFill>
              </a:rPr>
              <a:t>*=</a:t>
            </a:r>
            <a:r>
              <a:rPr lang="en-US" dirty="0" err="1">
                <a:solidFill>
                  <a:schemeClr val="accent6"/>
                </a:solidFill>
              </a:rPr>
              <a:t>val</a:t>
            </a:r>
            <a:r>
              <a:rPr lang="en-US" dirty="0">
                <a:solidFill>
                  <a:schemeClr val="accent6"/>
                </a:solidFill>
              </a:rPr>
              <a:t>]</a:t>
            </a:r>
            <a:r>
              <a:rPr lang="en-US" dirty="0"/>
              <a:t>  attribute that contains a </a:t>
            </a:r>
            <a:r>
              <a:rPr lang="en-US" i="1" dirty="0" err="1"/>
              <a:t>val</a:t>
            </a:r>
            <a:r>
              <a:rPr lang="en-US" dirty="0"/>
              <a:t> as a substring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[</a:t>
            </a:r>
            <a:r>
              <a:rPr lang="en-US" dirty="0" err="1">
                <a:solidFill>
                  <a:schemeClr val="accent6"/>
                </a:solidFill>
              </a:rPr>
              <a:t>attr</a:t>
            </a:r>
            <a:r>
              <a:rPr lang="en-US" dirty="0">
                <a:solidFill>
                  <a:schemeClr val="accent6"/>
                </a:solidFill>
              </a:rPr>
              <a:t>~=</a:t>
            </a:r>
            <a:r>
              <a:rPr lang="en-US" dirty="0" err="1">
                <a:solidFill>
                  <a:schemeClr val="accent6"/>
                </a:solidFill>
              </a:rPr>
              <a:t>val</a:t>
            </a:r>
            <a:r>
              <a:rPr lang="en-US" dirty="0">
                <a:solidFill>
                  <a:schemeClr val="accent6"/>
                </a:solidFill>
              </a:rPr>
              <a:t>]</a:t>
            </a:r>
            <a:r>
              <a:rPr lang="en-US" dirty="0"/>
              <a:t>  attribute with list of whitespace-separated values </a:t>
            </a:r>
            <a:br>
              <a:rPr lang="en-US" dirty="0"/>
            </a:br>
            <a:r>
              <a:rPr lang="en-US" dirty="0"/>
              <a:t>where </a:t>
            </a:r>
            <a:r>
              <a:rPr lang="en-US" i="1" dirty="0" err="1"/>
              <a:t>val</a:t>
            </a:r>
            <a:r>
              <a:rPr lang="en-US" dirty="0"/>
              <a:t> matches one of the items on the list 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[</a:t>
            </a:r>
            <a:r>
              <a:rPr lang="en-US" dirty="0" err="1">
                <a:solidFill>
                  <a:schemeClr val="accent6"/>
                </a:solidFill>
              </a:rPr>
              <a:t>attr</a:t>
            </a:r>
            <a:r>
              <a:rPr lang="en-US" dirty="0">
                <a:solidFill>
                  <a:schemeClr val="accent6"/>
                </a:solidFill>
              </a:rPr>
              <a:t>|=</a:t>
            </a:r>
            <a:r>
              <a:rPr lang="en-US" dirty="0" err="1">
                <a:solidFill>
                  <a:schemeClr val="accent6"/>
                </a:solidFill>
              </a:rPr>
              <a:t>val</a:t>
            </a:r>
            <a:r>
              <a:rPr lang="en-US" dirty="0">
                <a:solidFill>
                  <a:schemeClr val="accent6"/>
                </a:solidFill>
              </a:rPr>
              <a:t>]</a:t>
            </a:r>
            <a:r>
              <a:rPr lang="en-US" dirty="0"/>
              <a:t>  attribute with value </a:t>
            </a:r>
            <a:r>
              <a:rPr lang="en-US" i="1" dirty="0" err="1"/>
              <a:t>val</a:t>
            </a:r>
            <a:r>
              <a:rPr lang="en-US" dirty="0"/>
              <a:t> or beginning with </a:t>
            </a:r>
            <a:r>
              <a:rPr lang="en-US" i="1" dirty="0" err="1"/>
              <a:t>val</a:t>
            </a:r>
            <a:r>
              <a:rPr lang="en-US" dirty="0"/>
              <a:t> immediately </a:t>
            </a:r>
            <a:br>
              <a:rPr lang="en-US" dirty="0"/>
            </a:br>
            <a:r>
              <a:rPr lang="en-US" dirty="0"/>
              <a:t>followed by ‘-’ (intended for lang)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FA75CF-2B8A-42C4-97F2-A7730D55D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Selectors</a:t>
            </a:r>
            <a:br>
              <a:rPr lang="en-US" dirty="0"/>
            </a:br>
            <a:r>
              <a:rPr lang="en-US" dirty="0"/>
              <a:t>Attribute Selectors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D22D2-C22C-4793-BF19-01AB5BC10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387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76FD09-AFEE-4270-9960-7F274C580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properties inherit their values from parent HTML elements</a:t>
            </a:r>
          </a:p>
          <a:p>
            <a:pPr lvl="1"/>
            <a:r>
              <a:rPr lang="en-US" dirty="0"/>
              <a:t>These properties have inherit value as default</a:t>
            </a:r>
            <a:br>
              <a:rPr lang="en-US" dirty="0"/>
            </a:br>
            <a:r>
              <a:rPr lang="en-US" dirty="0"/>
              <a:t>E.g., font properties</a:t>
            </a:r>
            <a:br>
              <a:rPr lang="en-US" dirty="0"/>
            </a:br>
            <a:r>
              <a:rPr lang="en-US" dirty="0"/>
              <a:t>Setting font at body selector changes entire document</a:t>
            </a:r>
          </a:p>
          <a:p>
            <a:pPr lvl="1"/>
            <a:r>
              <a:rPr lang="en-US" dirty="0"/>
              <a:t>Relative numerical values implicitly use inheritance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body { font-size: 10pt; }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h1 { font-size: 150%; }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/>
              <a:t>Makes </a:t>
            </a:r>
            <a:r>
              <a:rPr lang="en-US" dirty="0">
                <a:solidFill>
                  <a:schemeClr val="accent6"/>
                </a:solidFill>
              </a:rPr>
              <a:t>h1</a:t>
            </a:r>
            <a:r>
              <a:rPr lang="en-US" dirty="0"/>
              <a:t> 15pt large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6AC29C-2109-4B5B-9665-AD2046D22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0FBB6-E7C7-4C43-8698-3CB1779C4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792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92F96F-BF4F-4157-86EB-9A3274106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8520945" cy="4596298"/>
          </a:xfrm>
        </p:spPr>
        <p:txBody>
          <a:bodyPr/>
          <a:lstStyle/>
          <a:p>
            <a:r>
              <a:rPr lang="en-US" dirty="0"/>
              <a:t>Descending order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Transition declarations 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Important user agent declarations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Important user declarations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Important author declarations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Animation declarations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Normal author declarations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Normal user declarations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Normal user agent declarations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913D8A-F8EE-4A1B-A4BD-DA4D25D5E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Cascading</a:t>
            </a:r>
            <a:br>
              <a:rPr lang="en-US" dirty="0"/>
            </a:br>
            <a:r>
              <a:rPr lang="en-US" dirty="0"/>
              <a:t>Origin Precedence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2A115-B84C-4AE4-9C6C-A50B3D0E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AA4FB1-66B7-4E59-BE6C-CAF7B44B7ACD}"/>
              </a:ext>
            </a:extLst>
          </p:cNvPr>
          <p:cNvSpPr/>
          <p:nvPr/>
        </p:nvSpPr>
        <p:spPr>
          <a:xfrm>
            <a:off x="2096306" y="3130169"/>
            <a:ext cx="2880320" cy="324000"/>
          </a:xfrm>
          <a:prstGeom prst="roundRect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DA5BA16-EEE8-4845-A71D-E2DF4CD2BBC4}"/>
              </a:ext>
            </a:extLst>
          </p:cNvPr>
          <p:cNvSpPr/>
          <p:nvPr/>
        </p:nvSpPr>
        <p:spPr>
          <a:xfrm>
            <a:off x="1835721" y="4419762"/>
            <a:ext cx="2736304" cy="324000"/>
          </a:xfrm>
          <a:prstGeom prst="roundRect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877386-E7B8-401A-8B10-167BFBE49730}"/>
              </a:ext>
            </a:extLst>
          </p:cNvPr>
          <p:cNvSpPr/>
          <p:nvPr/>
        </p:nvSpPr>
        <p:spPr>
          <a:xfrm>
            <a:off x="1816921" y="4888118"/>
            <a:ext cx="2448272" cy="324000"/>
          </a:xfrm>
          <a:prstGeom prst="roundRect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4D87B3-CEF1-4906-956D-4253EB119FFA}"/>
              </a:ext>
            </a:extLst>
          </p:cNvPr>
          <p:cNvSpPr/>
          <p:nvPr/>
        </p:nvSpPr>
        <p:spPr>
          <a:xfrm>
            <a:off x="1934881" y="5340620"/>
            <a:ext cx="3246860" cy="324000"/>
          </a:xfrm>
          <a:prstGeom prst="roundRect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585578-FBD7-47CE-BCDE-69B61303BA07}"/>
              </a:ext>
            </a:extLst>
          </p:cNvPr>
          <p:cNvSpPr txBox="1"/>
          <p:nvPr/>
        </p:nvSpPr>
        <p:spPr>
          <a:xfrm>
            <a:off x="8688288" y="3773641"/>
            <a:ext cx="2458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!important suffix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AACEA2-840D-445F-93D5-00ED6669A8F9}"/>
              </a:ext>
            </a:extLst>
          </p:cNvPr>
          <p:cNvSpPr txBox="1"/>
          <p:nvPr/>
        </p:nvSpPr>
        <p:spPr>
          <a:xfrm>
            <a:off x="8788015" y="4510861"/>
            <a:ext cx="3034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Styles in HTML document</a:t>
            </a:r>
            <a:br>
              <a:rPr lang="en-US" dirty="0"/>
            </a:br>
            <a:r>
              <a:rPr lang="en-US" dirty="0"/>
              <a:t>or in linked CSS file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C66A5F-7864-4DF6-A250-1BEA466A2B86}"/>
              </a:ext>
            </a:extLst>
          </p:cNvPr>
          <p:cNvSpPr txBox="1"/>
          <p:nvPr/>
        </p:nvSpPr>
        <p:spPr>
          <a:xfrm>
            <a:off x="8788015" y="5198432"/>
            <a:ext cx="3466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Styles provided by browser</a:t>
            </a:r>
          </a:p>
          <a:p>
            <a:r>
              <a:rPr lang="en-US" dirty="0"/>
              <a:t>user (e.g., via configuration)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F6F20C-57E5-485F-9299-4E3F65076F5A}"/>
              </a:ext>
            </a:extLst>
          </p:cNvPr>
          <p:cNvSpPr txBox="1"/>
          <p:nvPr/>
        </p:nvSpPr>
        <p:spPr>
          <a:xfrm>
            <a:off x="8788015" y="6002169"/>
            <a:ext cx="36082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Browser (default) style sheets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8501B42-2037-4FB4-8BE3-E406CD3C64A7}"/>
              </a:ext>
            </a:extLst>
          </p:cNvPr>
          <p:cNvCxnSpPr>
            <a:stCxn id="8" idx="3"/>
            <a:endCxn id="15" idx="1"/>
          </p:cNvCxnSpPr>
          <p:nvPr/>
        </p:nvCxnSpPr>
        <p:spPr>
          <a:xfrm>
            <a:off x="4976626" y="3292169"/>
            <a:ext cx="3711662" cy="66613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1C8B658-BE4C-4DBF-A75A-79F496873936}"/>
              </a:ext>
            </a:extLst>
          </p:cNvPr>
          <p:cNvCxnSpPr>
            <a:cxnSpLocks/>
            <a:stCxn id="9" idx="3"/>
            <a:endCxn id="19" idx="1"/>
          </p:cNvCxnSpPr>
          <p:nvPr/>
        </p:nvCxnSpPr>
        <p:spPr>
          <a:xfrm>
            <a:off x="4572025" y="4581762"/>
            <a:ext cx="4215990" cy="25226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C753FFB-F427-4870-ACD4-4D444483C099}"/>
              </a:ext>
            </a:extLst>
          </p:cNvPr>
          <p:cNvCxnSpPr>
            <a:cxnSpLocks/>
            <a:stCxn id="10" idx="3"/>
            <a:endCxn id="23" idx="1"/>
          </p:cNvCxnSpPr>
          <p:nvPr/>
        </p:nvCxnSpPr>
        <p:spPr>
          <a:xfrm>
            <a:off x="4265193" y="5050118"/>
            <a:ext cx="4522822" cy="47148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7637BEF-823E-4662-9638-EA94BDC1F199}"/>
              </a:ext>
            </a:extLst>
          </p:cNvPr>
          <p:cNvCxnSpPr>
            <a:stCxn id="11" idx="3"/>
            <a:endCxn id="27" idx="1"/>
          </p:cNvCxnSpPr>
          <p:nvPr/>
        </p:nvCxnSpPr>
        <p:spPr>
          <a:xfrm>
            <a:off x="5181741" y="5502620"/>
            <a:ext cx="3606274" cy="68421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49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/>
      <p:bldP spid="19" grpId="0"/>
      <p:bldP spid="23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B0BDC0-2DD1-40EF-A411-198851E0E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Defines priority for selectors from </a:t>
            </a:r>
            <a:r>
              <a:rPr lang="en-US" dirty="0">
                <a:solidFill>
                  <a:schemeClr val="accent1"/>
                </a:solidFill>
              </a:rPr>
              <a:t>the same origin</a:t>
            </a:r>
          </a:p>
          <a:p>
            <a:r>
              <a:rPr lang="en-US" dirty="0"/>
              <a:t>For given selector 𝑆, let</a:t>
            </a:r>
          </a:p>
          <a:p>
            <a:pPr lvl="1"/>
            <a:r>
              <a:rPr lang="en-US" dirty="0"/>
              <a:t>𝐴 = number of ID sub-selectors of 𝑆</a:t>
            </a:r>
          </a:p>
          <a:p>
            <a:pPr lvl="1"/>
            <a:r>
              <a:rPr lang="en-US" dirty="0"/>
              <a:t>𝐵 = number of class, pseudo-class, and attribute sub-selectors of 𝑆</a:t>
            </a:r>
          </a:p>
          <a:p>
            <a:pPr lvl="1"/>
            <a:r>
              <a:rPr lang="en-US" dirty="0"/>
              <a:t>𝐶 = number of type sub-selectors in 𝑆</a:t>
            </a:r>
          </a:p>
          <a:p>
            <a:pPr lvl="1"/>
            <a:r>
              <a:rPr lang="en-US" dirty="0"/>
              <a:t>Concatenation 𝐴𝐵𝐶 (in sufficiently high base) gives selector specificity</a:t>
            </a:r>
          </a:p>
          <a:p>
            <a:r>
              <a:rPr lang="en-US" dirty="0"/>
              <a:t>For example, </a:t>
            </a:r>
            <a:r>
              <a:rPr lang="en-US" dirty="0">
                <a:solidFill>
                  <a:schemeClr val="accent6"/>
                </a:solidFill>
              </a:rPr>
              <a:t>#d1 ul </a:t>
            </a:r>
            <a:r>
              <a:rPr lang="en-US" dirty="0" err="1">
                <a:solidFill>
                  <a:schemeClr val="accent6"/>
                </a:solidFill>
              </a:rPr>
              <a:t>li.new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span:hover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/>
              <a:t>If two selectors have the same specificity, latter overrides former</a:t>
            </a:r>
            <a:br>
              <a:rPr lang="en-US" dirty="0"/>
            </a:br>
            <a:r>
              <a:rPr lang="en-US" dirty="0"/>
              <a:t>(in the document order)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7CB325-9680-46ED-A2B4-DC7C37631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Cascading</a:t>
            </a:r>
            <a:br>
              <a:rPr lang="en-US" dirty="0"/>
            </a:br>
            <a:r>
              <a:rPr lang="en-US" dirty="0"/>
              <a:t>Selector Specificity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CBEEA-5EF2-40C6-8240-5737E4729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885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F59D2B-C57D-4D2F-B488-FD8FC4F22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Selector Specificity Examples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22B20-EDA7-45AD-92D4-9BF503702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FC990453-5F34-4701-8352-716B3551A90F}"/>
              </a:ext>
            </a:extLst>
          </p:cNvPr>
          <p:cNvSpPr/>
          <p:nvPr/>
        </p:nvSpPr>
        <p:spPr>
          <a:xfrm>
            <a:off x="479376" y="1782315"/>
            <a:ext cx="5328592" cy="4094957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t"/>
          <a:lstStyle/>
          <a:p>
            <a:pPr marL="109728" indent="0">
              <a:buNone/>
            </a:pP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&lt;div class="bluetext"&gt;</a:t>
            </a:r>
          </a:p>
          <a:p>
            <a:pPr marL="109728" indent="0">
              <a:buNone/>
            </a:pP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  Text in div</a:t>
            </a:r>
          </a:p>
          <a:p>
            <a:pPr marL="109728" indent="0">
              <a:buNone/>
            </a:pP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&lt;p&gt;Paragraph inside div&lt;/p&gt;</a:t>
            </a:r>
          </a:p>
          <a:p>
            <a:pPr marL="109728" indent="0">
              <a:buNone/>
            </a:pP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&lt;ul&gt;</a:t>
            </a:r>
          </a:p>
          <a:p>
            <a:pPr marL="109728" indent="0">
              <a:buNone/>
            </a:pP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&lt;li&gt;item 1&lt;/li&gt;</a:t>
            </a:r>
          </a:p>
          <a:p>
            <a:pPr marL="109728" indent="0">
              <a:buNone/>
            </a:pP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&lt;li&gt;item 2</a:t>
            </a:r>
          </a:p>
          <a:p>
            <a:pPr marL="109728" indent="0">
              <a:buNone/>
            </a:pP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&lt;ol&gt;</a:t>
            </a:r>
          </a:p>
          <a:p>
            <a:pPr marL="109728" indent="0">
              <a:buNone/>
            </a:pP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&lt;li&gt;subitem A&lt;/li&gt;</a:t>
            </a:r>
          </a:p>
          <a:p>
            <a:pPr marL="109728" indent="0">
              <a:buNone/>
            </a:pP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&lt;li&gt;subitem B&lt;/li&gt;</a:t>
            </a:r>
          </a:p>
          <a:p>
            <a:pPr marL="109728" indent="0">
              <a:buNone/>
            </a:pP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&lt;/ol&gt;</a:t>
            </a:r>
          </a:p>
          <a:p>
            <a:pPr marL="109728" indent="0">
              <a:buNone/>
            </a:pP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&lt;/li&gt;</a:t>
            </a:r>
          </a:p>
          <a:p>
            <a:pPr marL="109728" indent="0">
              <a:buNone/>
            </a:pP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&lt;li id="item3"&gt;item 3&lt;/li&gt;</a:t>
            </a:r>
          </a:p>
          <a:p>
            <a:pPr marL="109728" indent="0">
              <a:buNone/>
            </a:pP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&lt;/ul&gt;</a:t>
            </a:r>
          </a:p>
          <a:p>
            <a:pPr marL="109728" indent="0">
              <a:buNone/>
            </a:pP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&lt;/div&gt;</a:t>
            </a:r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196A23A0-26C4-4160-B713-CABFAC988F7D}"/>
              </a:ext>
            </a:extLst>
          </p:cNvPr>
          <p:cNvSpPr/>
          <p:nvPr/>
        </p:nvSpPr>
        <p:spPr>
          <a:xfrm>
            <a:off x="6384032" y="1786949"/>
            <a:ext cx="5328592" cy="3442252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t"/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#item3 { color: yellow; }</a:t>
            </a:r>
          </a:p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bluetext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color: blue; }</a:t>
            </a:r>
          </a:p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{ color: red; }</a:t>
            </a:r>
          </a:p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 p { color: green; }</a:t>
            </a:r>
          </a:p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ul&gt;li { color: magenta; }</a:t>
            </a:r>
          </a:p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 { color: black; }</a:t>
            </a:r>
          </a:p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Zaoblený obdélníkový bublinový popisek 6">
            <a:extLst>
              <a:ext uri="{FF2B5EF4-FFF2-40B4-BE49-F238E27FC236}">
                <a16:creationId xmlns:a16="http://schemas.microsoft.com/office/drawing/2014/main" id="{9F076719-4365-4CFC-9446-AD3CCF69CD79}"/>
              </a:ext>
            </a:extLst>
          </p:cNvPr>
          <p:cNvSpPr/>
          <p:nvPr/>
        </p:nvSpPr>
        <p:spPr>
          <a:xfrm>
            <a:off x="767408" y="2204864"/>
            <a:ext cx="288032" cy="401540"/>
          </a:xfrm>
          <a:prstGeom prst="wedgeRoundRectCallout">
            <a:avLst>
              <a:gd name="adj1" fmla="val 92122"/>
              <a:gd name="adj2" fmla="val -3387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  <a:endParaRPr lang="cs-CZ" dirty="0"/>
          </a:p>
        </p:txBody>
      </p:sp>
      <p:sp>
        <p:nvSpPr>
          <p:cNvPr id="10" name="Zaoblený obdélníkový bublinový popisek 6">
            <a:extLst>
              <a:ext uri="{FF2B5EF4-FFF2-40B4-BE49-F238E27FC236}">
                <a16:creationId xmlns:a16="http://schemas.microsoft.com/office/drawing/2014/main" id="{456CEE5E-22E2-440F-9D4F-A9F6C8819EB4}"/>
              </a:ext>
            </a:extLst>
          </p:cNvPr>
          <p:cNvSpPr/>
          <p:nvPr/>
        </p:nvSpPr>
        <p:spPr>
          <a:xfrm>
            <a:off x="5087888" y="2606404"/>
            <a:ext cx="288032" cy="401540"/>
          </a:xfrm>
          <a:prstGeom prst="wedgeRoundRectCallout">
            <a:avLst>
              <a:gd name="adj1" fmla="val -99039"/>
              <a:gd name="adj2" fmla="val -461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  <a:endParaRPr lang="cs-CZ" dirty="0"/>
          </a:p>
        </p:txBody>
      </p:sp>
      <p:sp>
        <p:nvSpPr>
          <p:cNvPr id="11" name="Zaoblený obdélníkový bublinový popisek 6">
            <a:extLst>
              <a:ext uri="{FF2B5EF4-FFF2-40B4-BE49-F238E27FC236}">
                <a16:creationId xmlns:a16="http://schemas.microsoft.com/office/drawing/2014/main" id="{4E5602E8-3BCC-4979-95B7-08F5B9E70870}"/>
              </a:ext>
            </a:extLst>
          </p:cNvPr>
          <p:cNvSpPr/>
          <p:nvPr/>
        </p:nvSpPr>
        <p:spPr>
          <a:xfrm>
            <a:off x="1055440" y="3228230"/>
            <a:ext cx="288032" cy="401540"/>
          </a:xfrm>
          <a:prstGeom prst="wedgeRoundRectCallout">
            <a:avLst>
              <a:gd name="adj1" fmla="val 92122"/>
              <a:gd name="adj2" fmla="val -3387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  <a:endParaRPr lang="cs-CZ" dirty="0"/>
          </a:p>
        </p:txBody>
      </p:sp>
      <p:sp>
        <p:nvSpPr>
          <p:cNvPr id="12" name="Zaoblený obdélníkový bublinový popisek 6">
            <a:extLst>
              <a:ext uri="{FF2B5EF4-FFF2-40B4-BE49-F238E27FC236}">
                <a16:creationId xmlns:a16="http://schemas.microsoft.com/office/drawing/2014/main" id="{0E89BC5C-481B-4F3C-8F4A-4D43B413C97B}"/>
              </a:ext>
            </a:extLst>
          </p:cNvPr>
          <p:cNvSpPr/>
          <p:nvPr/>
        </p:nvSpPr>
        <p:spPr>
          <a:xfrm>
            <a:off x="911424" y="5028431"/>
            <a:ext cx="288032" cy="401540"/>
          </a:xfrm>
          <a:prstGeom prst="wedgeRoundRectCallout">
            <a:avLst>
              <a:gd name="adj1" fmla="val 92122"/>
              <a:gd name="adj2" fmla="val -3387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  <a:endParaRPr lang="cs-CZ" dirty="0"/>
          </a:p>
        </p:txBody>
      </p:sp>
      <p:sp>
        <p:nvSpPr>
          <p:cNvPr id="13" name="Zaoblený obdélníkový bublinový popisek 6">
            <a:extLst>
              <a:ext uri="{FF2B5EF4-FFF2-40B4-BE49-F238E27FC236}">
                <a16:creationId xmlns:a16="http://schemas.microsoft.com/office/drawing/2014/main" id="{566AB4D6-E804-49D2-A1CD-BD15A0D074FA}"/>
              </a:ext>
            </a:extLst>
          </p:cNvPr>
          <p:cNvSpPr/>
          <p:nvPr/>
        </p:nvSpPr>
        <p:spPr>
          <a:xfrm>
            <a:off x="1559496" y="3933056"/>
            <a:ext cx="288032" cy="401540"/>
          </a:xfrm>
          <a:prstGeom prst="wedgeRoundRectCallout">
            <a:avLst>
              <a:gd name="adj1" fmla="val 92122"/>
              <a:gd name="adj2" fmla="val -3387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337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34DD63-67AA-4696-AE92-2ACDB0989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3744416"/>
          </a:xfrm>
        </p:spPr>
        <p:txBody>
          <a:bodyPr/>
          <a:lstStyle/>
          <a:p>
            <a:r>
              <a:rPr lang="en-US" dirty="0"/>
              <a:t>Numerical values (size, angle, duration, …)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font-size: 12pt;</a:t>
            </a:r>
          </a:p>
          <a:p>
            <a:r>
              <a:rPr lang="en-US" dirty="0"/>
              <a:t>Color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background-color: #666;</a:t>
            </a:r>
          </a:p>
          <a:p>
            <a:r>
              <a:rPr lang="en-US" dirty="0"/>
              <a:t>Link to external source (e.g., an image)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background-image: </a:t>
            </a:r>
            <a:r>
              <a:rPr lang="en-US" dirty="0" err="1">
                <a:solidFill>
                  <a:schemeClr val="accent6"/>
                </a:solidFill>
              </a:rPr>
              <a:t>url</a:t>
            </a:r>
            <a:r>
              <a:rPr lang="en-US" dirty="0">
                <a:solidFill>
                  <a:schemeClr val="accent6"/>
                </a:solidFill>
              </a:rPr>
              <a:t>("paper-texture.png");</a:t>
            </a:r>
          </a:p>
          <a:p>
            <a:r>
              <a:rPr lang="en-US" dirty="0"/>
              <a:t>Strings and identifiers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font-family: "Courier New";</a:t>
            </a:r>
          </a:p>
          <a:p>
            <a:r>
              <a:rPr lang="en-US" dirty="0"/>
              <a:t>Specific value enumerated in property definition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border-style: solid;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31AD7C-0863-4E4F-A63A-16AA5C356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Properties</a:t>
            </a:r>
            <a:br>
              <a:rPr lang="en-US" dirty="0"/>
            </a:br>
            <a:r>
              <a:rPr lang="en-US" dirty="0"/>
              <a:t>Property Values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ABFB7-E79E-4F34-9C53-9031CABB7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017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CB6961-3688-486C-B34D-B95773E59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2808312"/>
          </a:xfrm>
        </p:spPr>
        <p:txBody>
          <a:bodyPr/>
          <a:lstStyle/>
          <a:p>
            <a:r>
              <a:rPr lang="en-US" dirty="0"/>
              <a:t>Font</a:t>
            </a:r>
            <a:br>
              <a:rPr lang="en-US" dirty="0"/>
            </a:br>
            <a:r>
              <a:rPr lang="en-US" dirty="0" err="1">
                <a:solidFill>
                  <a:schemeClr val="accent6"/>
                </a:solidFill>
              </a:rPr>
              <a:t>font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font-family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font-size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font-weight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font-style</a:t>
            </a:r>
          </a:p>
          <a:p>
            <a:r>
              <a:rPr lang="en-US" dirty="0"/>
              <a:t>Text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text-align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text-indent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line-height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letter-spacing</a:t>
            </a:r>
            <a:r>
              <a:rPr lang="en-US" dirty="0"/>
              <a:t>, …</a:t>
            </a:r>
          </a:p>
          <a:p>
            <a:r>
              <a:rPr lang="en-US" dirty="0"/>
              <a:t>Controlling Whitespace (</a:t>
            </a:r>
            <a:r>
              <a:rPr lang="en-US" dirty="0">
                <a:solidFill>
                  <a:schemeClr val="accent6"/>
                </a:solidFill>
              </a:rPr>
              <a:t>whitespace</a:t>
            </a:r>
            <a:r>
              <a:rPr lang="en-US" dirty="0"/>
              <a:t> property)</a:t>
            </a:r>
            <a:br>
              <a:rPr lang="en-US" dirty="0"/>
            </a:br>
            <a:r>
              <a:rPr lang="en-US" dirty="0"/>
              <a:t>Whether whitespace is pre-</a:t>
            </a:r>
            <a:r>
              <a:rPr lang="en-US" dirty="0" err="1"/>
              <a:t>formated</a:t>
            </a:r>
            <a:r>
              <a:rPr lang="en-US" dirty="0"/>
              <a:t>, no-breaking, …</a:t>
            </a:r>
          </a:p>
          <a:p>
            <a:r>
              <a:rPr lang="en-US" dirty="0"/>
              <a:t>Importing Fonts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9D4BCC-30ED-46A7-95F2-460467BE7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CSS Properties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5BDB1-18DF-4433-8312-6B53F5962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35B11F5B-C836-4AAC-9B64-68BC4D9D5A8D}"/>
              </a:ext>
            </a:extLst>
          </p:cNvPr>
          <p:cNvSpPr/>
          <p:nvPr/>
        </p:nvSpPr>
        <p:spPr>
          <a:xfrm>
            <a:off x="551384" y="4632306"/>
            <a:ext cx="5328592" cy="1293028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t"/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@font-face {</a:t>
            </a:r>
            <a:b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  font-family: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myCustomFont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 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myCustomFont.tff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26119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A1675E-281E-417D-A020-FE2362E1D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Color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color</a:t>
            </a:r>
            <a:r>
              <a:rPr lang="en-US" dirty="0"/>
              <a:t> – foreground color (text)</a:t>
            </a:r>
          </a:p>
          <a:p>
            <a:r>
              <a:rPr lang="en-US" dirty="0"/>
              <a:t>Background Images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background-color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background-image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background-position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background-repeat</a:t>
            </a:r>
            <a:r>
              <a:rPr lang="en-US" dirty="0"/>
              <a:t>, …</a:t>
            </a:r>
          </a:p>
          <a:p>
            <a:pPr lvl="1"/>
            <a:r>
              <a:rPr lang="en-US" dirty="0"/>
              <a:t>Special values for background property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chemeClr val="accent6"/>
                </a:solidFill>
              </a:rPr>
              <a:t>linear-gradient(direction, color1, color2, …)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chemeClr val="accent6"/>
                </a:solidFill>
              </a:rPr>
              <a:t>radial-gradient(shape, color1, color2, …)</a:t>
            </a:r>
          </a:p>
          <a:p>
            <a:r>
              <a:rPr lang="en-US" dirty="0"/>
              <a:t>Shadows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box-shadow: x y blur spread color;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text-shadow: x y blur color;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14F583-7FE6-4E2D-8964-BD04591A2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Properties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46736-B69D-43F4-9CC9-192D8DB1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652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821E0-F06B-4F97-AE63-C2314B14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Cascading Style Sheets</a:t>
            </a:r>
          </a:p>
        </p:txBody>
      </p:sp>
      <p:grpSp>
        <p:nvGrpSpPr>
          <p:cNvPr id="3" name="Skupina 39">
            <a:extLst>
              <a:ext uri="{FF2B5EF4-FFF2-40B4-BE49-F238E27FC236}">
                <a16:creationId xmlns:a16="http://schemas.microsoft.com/office/drawing/2014/main" id="{1931A909-7FD1-4166-89A0-C24FB1A0FD8D}"/>
              </a:ext>
            </a:extLst>
          </p:cNvPr>
          <p:cNvGrpSpPr/>
          <p:nvPr/>
        </p:nvGrpSpPr>
        <p:grpSpPr>
          <a:xfrm>
            <a:off x="6528048" y="2132856"/>
            <a:ext cx="3605172" cy="3816424"/>
            <a:chOff x="4999276" y="1556792"/>
            <a:chExt cx="3605172" cy="3816424"/>
          </a:xfrm>
        </p:grpSpPr>
        <p:sp>
          <p:nvSpPr>
            <p:cNvPr id="4" name="Zaoblený obdélník 6">
              <a:extLst>
                <a:ext uri="{FF2B5EF4-FFF2-40B4-BE49-F238E27FC236}">
                  <a16:creationId xmlns:a16="http://schemas.microsoft.com/office/drawing/2014/main" id="{E0BAB901-31E0-4C70-A613-92D077C5C137}"/>
                </a:ext>
              </a:extLst>
            </p:cNvPr>
            <p:cNvSpPr/>
            <p:nvPr/>
          </p:nvSpPr>
          <p:spPr>
            <a:xfrm>
              <a:off x="6228184" y="1556792"/>
              <a:ext cx="1152128" cy="5040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400" dirty="0"/>
                <a:t>Document</a:t>
              </a:r>
              <a:endParaRPr lang="cs-CZ" sz="1400" dirty="0"/>
            </a:p>
          </p:txBody>
        </p:sp>
        <p:sp>
          <p:nvSpPr>
            <p:cNvPr id="5" name="Zaoblený obdélník 7">
              <a:extLst>
                <a:ext uri="{FF2B5EF4-FFF2-40B4-BE49-F238E27FC236}">
                  <a16:creationId xmlns:a16="http://schemas.microsoft.com/office/drawing/2014/main" id="{A2ABDA56-6CA7-4123-9858-F991B5C12381}"/>
                </a:ext>
              </a:extLst>
            </p:cNvPr>
            <p:cNvSpPr/>
            <p:nvPr/>
          </p:nvSpPr>
          <p:spPr>
            <a:xfrm>
              <a:off x="6228184" y="2348880"/>
              <a:ext cx="1152128" cy="5040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400" b="1" dirty="0">
                  <a:latin typeface="Courier New" pitchFamily="49" charset="0"/>
                  <a:cs typeface="Courier New" pitchFamily="49" charset="0"/>
                </a:rPr>
                <a:t>body</a:t>
              </a:r>
              <a:endParaRPr lang="cs-CZ" sz="1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" name="Zaoblený obdélník 8">
              <a:extLst>
                <a:ext uri="{FF2B5EF4-FFF2-40B4-BE49-F238E27FC236}">
                  <a16:creationId xmlns:a16="http://schemas.microsoft.com/office/drawing/2014/main" id="{A4090066-87E8-49A6-B483-21CF44E29D0E}"/>
                </a:ext>
              </a:extLst>
            </p:cNvPr>
            <p:cNvSpPr/>
            <p:nvPr/>
          </p:nvSpPr>
          <p:spPr>
            <a:xfrm>
              <a:off x="5092445" y="3140968"/>
              <a:ext cx="486792" cy="5040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400" b="1" dirty="0">
                  <a:latin typeface="Courier New" pitchFamily="49" charset="0"/>
                  <a:cs typeface="Courier New" pitchFamily="49" charset="0"/>
                </a:rPr>
                <a:t>h1</a:t>
              </a:r>
              <a:endParaRPr lang="cs-CZ" sz="1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" name="Zaoblený obdélník 9">
              <a:extLst>
                <a:ext uri="{FF2B5EF4-FFF2-40B4-BE49-F238E27FC236}">
                  <a16:creationId xmlns:a16="http://schemas.microsoft.com/office/drawing/2014/main" id="{FDE7907D-344B-4678-86F8-93431EB08A19}"/>
                </a:ext>
              </a:extLst>
            </p:cNvPr>
            <p:cNvSpPr/>
            <p:nvPr/>
          </p:nvSpPr>
          <p:spPr>
            <a:xfrm>
              <a:off x="6560852" y="3140968"/>
              <a:ext cx="486792" cy="5040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400" b="1" dirty="0">
                  <a:latin typeface="Courier New" pitchFamily="49" charset="0"/>
                  <a:cs typeface="Courier New" pitchFamily="49" charset="0"/>
                </a:rPr>
                <a:t>p</a:t>
              </a:r>
              <a:endParaRPr lang="cs-CZ" sz="1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" name="Zaoblený obdélník 10">
              <a:extLst>
                <a:ext uri="{FF2B5EF4-FFF2-40B4-BE49-F238E27FC236}">
                  <a16:creationId xmlns:a16="http://schemas.microsoft.com/office/drawing/2014/main" id="{FCCDF144-7B4F-47FF-AA78-D4636D227409}"/>
                </a:ext>
              </a:extLst>
            </p:cNvPr>
            <p:cNvSpPr/>
            <p:nvPr/>
          </p:nvSpPr>
          <p:spPr>
            <a:xfrm>
              <a:off x="4999276" y="4077072"/>
              <a:ext cx="673130" cy="5040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400" dirty="0">
                  <a:cs typeface="Courier New" pitchFamily="49" charset="0"/>
                </a:rPr>
                <a:t>Text</a:t>
              </a:r>
              <a:endParaRPr lang="cs-CZ" sz="1400" dirty="0">
                <a:cs typeface="Courier New" pitchFamily="49" charset="0"/>
              </a:endParaRPr>
            </a:p>
          </p:txBody>
        </p:sp>
        <p:sp>
          <p:nvSpPr>
            <p:cNvPr id="9" name="Zaoblený obdélník 11">
              <a:extLst>
                <a:ext uri="{FF2B5EF4-FFF2-40B4-BE49-F238E27FC236}">
                  <a16:creationId xmlns:a16="http://schemas.microsoft.com/office/drawing/2014/main" id="{8BCF1F77-2FE4-4E79-A444-408F2A3E62E2}"/>
                </a:ext>
              </a:extLst>
            </p:cNvPr>
            <p:cNvSpPr/>
            <p:nvPr/>
          </p:nvSpPr>
          <p:spPr>
            <a:xfrm>
              <a:off x="5833297" y="4077072"/>
              <a:ext cx="789774" cy="5040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400" dirty="0">
                  <a:cs typeface="Courier New" pitchFamily="49" charset="0"/>
                </a:rPr>
                <a:t>Some</a:t>
              </a:r>
              <a:endParaRPr lang="cs-CZ" sz="1400" dirty="0">
                <a:cs typeface="Courier New" pitchFamily="49" charset="0"/>
              </a:endParaRPr>
            </a:p>
          </p:txBody>
        </p:sp>
        <p:sp>
          <p:nvSpPr>
            <p:cNvPr id="10" name="Zaoblený obdélník 12">
              <a:extLst>
                <a:ext uri="{FF2B5EF4-FFF2-40B4-BE49-F238E27FC236}">
                  <a16:creationId xmlns:a16="http://schemas.microsoft.com/office/drawing/2014/main" id="{831B45B9-0B96-4CC6-925F-0AEB9B0B7FD2}"/>
                </a:ext>
              </a:extLst>
            </p:cNvPr>
            <p:cNvSpPr/>
            <p:nvPr/>
          </p:nvSpPr>
          <p:spPr>
            <a:xfrm>
              <a:off x="7308304" y="4077072"/>
              <a:ext cx="1296144" cy="5040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400" dirty="0">
                  <a:cs typeface="Courier New" pitchFamily="49" charset="0"/>
                </a:rPr>
                <a:t>and some plain text.</a:t>
              </a:r>
              <a:endParaRPr lang="cs-CZ" sz="1400" dirty="0">
                <a:cs typeface="Courier New" pitchFamily="49" charset="0"/>
              </a:endParaRPr>
            </a:p>
          </p:txBody>
        </p:sp>
        <p:sp>
          <p:nvSpPr>
            <p:cNvPr id="11" name="Zaoblený obdélník 13">
              <a:extLst>
                <a:ext uri="{FF2B5EF4-FFF2-40B4-BE49-F238E27FC236}">
                  <a16:creationId xmlns:a16="http://schemas.microsoft.com/office/drawing/2014/main" id="{182A025F-E83C-4A21-ACAC-B5AFBB883CDB}"/>
                </a:ext>
              </a:extLst>
            </p:cNvPr>
            <p:cNvSpPr/>
            <p:nvPr/>
          </p:nvSpPr>
          <p:spPr>
            <a:xfrm>
              <a:off x="6706108" y="4077072"/>
              <a:ext cx="486792" cy="5040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400" b="1" dirty="0">
                  <a:latin typeface="Courier New" pitchFamily="49" charset="0"/>
                  <a:cs typeface="Courier New" pitchFamily="49" charset="0"/>
                </a:rPr>
                <a:t>b</a:t>
              </a:r>
              <a:endParaRPr lang="cs-CZ" sz="1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2" name="Zaoblený obdélník 14">
              <a:extLst>
                <a:ext uri="{FF2B5EF4-FFF2-40B4-BE49-F238E27FC236}">
                  <a16:creationId xmlns:a16="http://schemas.microsoft.com/office/drawing/2014/main" id="{AB7552CF-C395-4FFC-9203-DA505BA6C1F8}"/>
                </a:ext>
              </a:extLst>
            </p:cNvPr>
            <p:cNvSpPr/>
            <p:nvPr/>
          </p:nvSpPr>
          <p:spPr>
            <a:xfrm>
              <a:off x="6571975" y="4869160"/>
              <a:ext cx="789774" cy="5040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400" dirty="0">
                  <a:cs typeface="Courier New" pitchFamily="49" charset="0"/>
                </a:rPr>
                <a:t>bold</a:t>
              </a:r>
              <a:endParaRPr lang="cs-CZ" sz="1400" dirty="0">
                <a:cs typeface="Courier New" pitchFamily="49" charset="0"/>
              </a:endParaRPr>
            </a:p>
          </p:txBody>
        </p:sp>
        <p:cxnSp>
          <p:nvCxnSpPr>
            <p:cNvPr id="13" name="Přímá spojnice 16">
              <a:extLst>
                <a:ext uri="{FF2B5EF4-FFF2-40B4-BE49-F238E27FC236}">
                  <a16:creationId xmlns:a16="http://schemas.microsoft.com/office/drawing/2014/main" id="{50CDA432-7A94-4B7B-ACAC-470D1ADD1D43}"/>
                </a:ext>
              </a:extLst>
            </p:cNvPr>
            <p:cNvCxnSpPr>
              <a:stCxn id="4" idx="2"/>
              <a:endCxn id="5" idx="0"/>
            </p:cNvCxnSpPr>
            <p:nvPr/>
          </p:nvCxnSpPr>
          <p:spPr>
            <a:xfrm>
              <a:off x="6804248" y="2060848"/>
              <a:ext cx="0" cy="28803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7">
              <a:extLst>
                <a:ext uri="{FF2B5EF4-FFF2-40B4-BE49-F238E27FC236}">
                  <a16:creationId xmlns:a16="http://schemas.microsoft.com/office/drawing/2014/main" id="{0F148399-7E65-405B-B53D-6CC4B4952F45}"/>
                </a:ext>
              </a:extLst>
            </p:cNvPr>
            <p:cNvCxnSpPr/>
            <p:nvPr/>
          </p:nvCxnSpPr>
          <p:spPr>
            <a:xfrm>
              <a:off x="6804248" y="2852936"/>
              <a:ext cx="0" cy="28803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8">
              <a:extLst>
                <a:ext uri="{FF2B5EF4-FFF2-40B4-BE49-F238E27FC236}">
                  <a16:creationId xmlns:a16="http://schemas.microsoft.com/office/drawing/2014/main" id="{B4E67FCA-BC84-4D6D-8659-F5224C50FF52}"/>
                </a:ext>
              </a:extLst>
            </p:cNvPr>
            <p:cNvCxnSpPr>
              <a:stCxn id="5" idx="2"/>
              <a:endCxn id="6" idx="0"/>
            </p:cNvCxnSpPr>
            <p:nvPr/>
          </p:nvCxnSpPr>
          <p:spPr>
            <a:xfrm flipH="1">
              <a:off x="5335841" y="2852936"/>
              <a:ext cx="1468407" cy="28803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22">
              <a:extLst>
                <a:ext uri="{FF2B5EF4-FFF2-40B4-BE49-F238E27FC236}">
                  <a16:creationId xmlns:a16="http://schemas.microsoft.com/office/drawing/2014/main" id="{EBB69006-E7D7-4968-8DA6-654F190D03DA}"/>
                </a:ext>
              </a:extLst>
            </p:cNvPr>
            <p:cNvCxnSpPr>
              <a:endCxn id="8" idx="0"/>
            </p:cNvCxnSpPr>
            <p:nvPr/>
          </p:nvCxnSpPr>
          <p:spPr>
            <a:xfrm>
              <a:off x="5335841" y="3645024"/>
              <a:ext cx="0" cy="43204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24">
              <a:extLst>
                <a:ext uri="{FF2B5EF4-FFF2-40B4-BE49-F238E27FC236}">
                  <a16:creationId xmlns:a16="http://schemas.microsoft.com/office/drawing/2014/main" id="{14A841F1-6BA3-43BA-9402-AF9BC2C02300}"/>
                </a:ext>
              </a:extLst>
            </p:cNvPr>
            <p:cNvCxnSpPr>
              <a:endCxn id="11" idx="0"/>
            </p:cNvCxnSpPr>
            <p:nvPr/>
          </p:nvCxnSpPr>
          <p:spPr>
            <a:xfrm>
              <a:off x="6804248" y="3645024"/>
              <a:ext cx="145256" cy="43204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26">
              <a:extLst>
                <a:ext uri="{FF2B5EF4-FFF2-40B4-BE49-F238E27FC236}">
                  <a16:creationId xmlns:a16="http://schemas.microsoft.com/office/drawing/2014/main" id="{8336ADA2-9C28-4183-A4D3-6C14CE0B849F}"/>
                </a:ext>
              </a:extLst>
            </p:cNvPr>
            <p:cNvCxnSpPr>
              <a:endCxn id="10" idx="0"/>
            </p:cNvCxnSpPr>
            <p:nvPr/>
          </p:nvCxnSpPr>
          <p:spPr>
            <a:xfrm>
              <a:off x="6804248" y="3645024"/>
              <a:ext cx="1152128" cy="43204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28">
              <a:extLst>
                <a:ext uri="{FF2B5EF4-FFF2-40B4-BE49-F238E27FC236}">
                  <a16:creationId xmlns:a16="http://schemas.microsoft.com/office/drawing/2014/main" id="{D059F073-95D0-4BE8-A585-7E0FA7DD901B}"/>
                </a:ext>
              </a:extLst>
            </p:cNvPr>
            <p:cNvCxnSpPr>
              <a:endCxn id="9" idx="0"/>
            </p:cNvCxnSpPr>
            <p:nvPr/>
          </p:nvCxnSpPr>
          <p:spPr>
            <a:xfrm flipH="1">
              <a:off x="6228184" y="3645024"/>
              <a:ext cx="593422" cy="43204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30">
              <a:extLst>
                <a:ext uri="{FF2B5EF4-FFF2-40B4-BE49-F238E27FC236}">
                  <a16:creationId xmlns:a16="http://schemas.microsoft.com/office/drawing/2014/main" id="{4B26905F-BA3C-4A0F-8F7F-E79B62D35EEC}"/>
                </a:ext>
              </a:extLst>
            </p:cNvPr>
            <p:cNvCxnSpPr/>
            <p:nvPr/>
          </p:nvCxnSpPr>
          <p:spPr>
            <a:xfrm>
              <a:off x="6966862" y="4581128"/>
              <a:ext cx="0" cy="28803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ovéPole 31">
              <a:extLst>
                <a:ext uri="{FF2B5EF4-FFF2-40B4-BE49-F238E27FC236}">
                  <a16:creationId xmlns:a16="http://schemas.microsoft.com/office/drawing/2014/main" id="{42AD9D7F-FBD3-4CA1-AFD1-8ACFB210D853}"/>
                </a:ext>
              </a:extLst>
            </p:cNvPr>
            <p:cNvSpPr txBox="1"/>
            <p:nvPr/>
          </p:nvSpPr>
          <p:spPr>
            <a:xfrm>
              <a:off x="7956376" y="320833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  <a:endParaRPr lang="cs-CZ" dirty="0"/>
            </a:p>
          </p:txBody>
        </p:sp>
        <p:cxnSp>
          <p:nvCxnSpPr>
            <p:cNvPr id="22" name="Přímá spojnice 34">
              <a:extLst>
                <a:ext uri="{FF2B5EF4-FFF2-40B4-BE49-F238E27FC236}">
                  <a16:creationId xmlns:a16="http://schemas.microsoft.com/office/drawing/2014/main" id="{22EB3950-E9A1-43F7-BAB1-873A45E666FB}"/>
                </a:ext>
              </a:extLst>
            </p:cNvPr>
            <p:cNvCxnSpPr/>
            <p:nvPr/>
          </p:nvCxnSpPr>
          <p:spPr>
            <a:xfrm>
              <a:off x="6804248" y="2852936"/>
              <a:ext cx="792088" cy="35539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37">
              <a:extLst>
                <a:ext uri="{FF2B5EF4-FFF2-40B4-BE49-F238E27FC236}">
                  <a16:creationId xmlns:a16="http://schemas.microsoft.com/office/drawing/2014/main" id="{617C4FA8-6773-46B8-BD2A-0176A17AF36E}"/>
                </a:ext>
              </a:extLst>
            </p:cNvPr>
            <p:cNvCxnSpPr>
              <a:endCxn id="21" idx="0"/>
            </p:cNvCxnSpPr>
            <p:nvPr/>
          </p:nvCxnSpPr>
          <p:spPr>
            <a:xfrm>
              <a:off x="6821606" y="2852936"/>
              <a:ext cx="1342519" cy="35539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Skupina 48">
            <a:extLst>
              <a:ext uri="{FF2B5EF4-FFF2-40B4-BE49-F238E27FC236}">
                <a16:creationId xmlns:a16="http://schemas.microsoft.com/office/drawing/2014/main" id="{72CA2310-AE73-4699-896C-69E0A9610186}"/>
              </a:ext>
            </a:extLst>
          </p:cNvPr>
          <p:cNvGrpSpPr/>
          <p:nvPr/>
        </p:nvGrpSpPr>
        <p:grpSpPr>
          <a:xfrm>
            <a:off x="2521887" y="2458200"/>
            <a:ext cx="2938286" cy="3757405"/>
            <a:chOff x="1174294" y="1990149"/>
            <a:chExt cx="2938286" cy="3299466"/>
          </a:xfrm>
        </p:grpSpPr>
        <p:sp>
          <p:nvSpPr>
            <p:cNvPr id="25" name="Zaoblený obdélník 15">
              <a:extLst>
                <a:ext uri="{FF2B5EF4-FFF2-40B4-BE49-F238E27FC236}">
                  <a16:creationId xmlns:a16="http://schemas.microsoft.com/office/drawing/2014/main" id="{A0B03C1A-9D67-4A5D-AC20-48C838F217E9}"/>
                </a:ext>
              </a:extLst>
            </p:cNvPr>
            <p:cNvSpPr/>
            <p:nvPr/>
          </p:nvSpPr>
          <p:spPr>
            <a:xfrm>
              <a:off x="1220015" y="1990149"/>
              <a:ext cx="2880320" cy="79077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cs-CZ" sz="1400" dirty="0">
                  <a:latin typeface="Courier New" pitchFamily="49" charset="0"/>
                  <a:cs typeface="Courier New" pitchFamily="49" charset="0"/>
                </a:rPr>
                <a:t>font: 12pt </a:t>
              </a:r>
              <a:r>
                <a:rPr lang="cs-CZ" sz="1400" dirty="0" err="1">
                  <a:latin typeface="Courier New" pitchFamily="49" charset="0"/>
                  <a:cs typeface="Courier New" pitchFamily="49" charset="0"/>
                </a:rPr>
                <a:t>Arial</a:t>
              </a: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;</a:t>
              </a:r>
            </a:p>
            <a:p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background-color: #</a:t>
              </a:r>
              <a:r>
                <a:rPr lang="en-US" sz="1400" dirty="0" err="1">
                  <a:latin typeface="Courier New" pitchFamily="49" charset="0"/>
                  <a:cs typeface="Courier New" pitchFamily="49" charset="0"/>
                </a:rPr>
                <a:t>fff</a:t>
              </a: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;</a:t>
              </a:r>
              <a:endParaRPr lang="cs-CZ" sz="1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6" name="Zaoblený obdélník 32">
              <a:extLst>
                <a:ext uri="{FF2B5EF4-FFF2-40B4-BE49-F238E27FC236}">
                  <a16:creationId xmlns:a16="http://schemas.microsoft.com/office/drawing/2014/main" id="{43BA92B6-1845-495C-AD89-F0EBDA6BFAE1}"/>
                </a:ext>
              </a:extLst>
            </p:cNvPr>
            <p:cNvSpPr/>
            <p:nvPr/>
          </p:nvSpPr>
          <p:spPr>
            <a:xfrm>
              <a:off x="1213666" y="3244492"/>
              <a:ext cx="2898914" cy="79077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cs-CZ" sz="1400" dirty="0">
                  <a:latin typeface="Courier New" pitchFamily="49" charset="0"/>
                  <a:cs typeface="Courier New" pitchFamily="49" charset="0"/>
                </a:rPr>
                <a:t>font</a:t>
              </a: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-size</a:t>
              </a:r>
              <a:r>
                <a:rPr lang="cs-CZ" sz="1400" dirty="0">
                  <a:latin typeface="Courier New" pitchFamily="49" charset="0"/>
                  <a:cs typeface="Courier New" pitchFamily="49" charset="0"/>
                </a:rPr>
                <a:t>: </a:t>
              </a: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24</a:t>
              </a:r>
              <a:r>
                <a:rPr lang="cs-CZ" sz="1400" dirty="0" err="1">
                  <a:latin typeface="Courier New" pitchFamily="49" charset="0"/>
                  <a:cs typeface="Courier New" pitchFamily="49" charset="0"/>
                </a:rPr>
                <a:t>pt</a:t>
              </a: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;</a:t>
              </a:r>
            </a:p>
            <a:p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margin: 10px 0;</a:t>
              </a:r>
              <a:endParaRPr lang="cs-CZ" sz="1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7" name="Zaoblený obdélník 33">
              <a:extLst>
                <a:ext uri="{FF2B5EF4-FFF2-40B4-BE49-F238E27FC236}">
                  <a16:creationId xmlns:a16="http://schemas.microsoft.com/office/drawing/2014/main" id="{8BC5DEB4-282A-41F7-B1B8-BAA57F9F6612}"/>
                </a:ext>
              </a:extLst>
            </p:cNvPr>
            <p:cNvSpPr/>
            <p:nvPr/>
          </p:nvSpPr>
          <p:spPr>
            <a:xfrm>
              <a:off x="1174294" y="4498836"/>
              <a:ext cx="2880320" cy="79077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text-align</a:t>
              </a:r>
              <a:r>
                <a:rPr lang="cs-CZ" sz="1400" dirty="0">
                  <a:latin typeface="Courier New" pitchFamily="49" charset="0"/>
                  <a:cs typeface="Courier New" pitchFamily="49" charset="0"/>
                </a:rPr>
                <a:t>: </a:t>
              </a: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justify;</a:t>
              </a:r>
            </a:p>
            <a:p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padding: 5px;</a:t>
              </a:r>
              <a:endParaRPr lang="cs-CZ" sz="14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909E13-0C3B-4789-BE44-390E74E06FD0}"/>
              </a:ext>
            </a:extLst>
          </p:cNvPr>
          <p:cNvGrpSpPr/>
          <p:nvPr/>
        </p:nvGrpSpPr>
        <p:grpSpPr>
          <a:xfrm>
            <a:off x="5402207" y="2908467"/>
            <a:ext cx="4290690" cy="2856872"/>
            <a:chOff x="3878207" y="2908467"/>
            <a:chExt cx="4290690" cy="2856872"/>
          </a:xfrm>
        </p:grpSpPr>
        <p:cxnSp>
          <p:nvCxnSpPr>
            <p:cNvPr id="29" name="Přímá spojnice 20">
              <a:extLst>
                <a:ext uri="{FF2B5EF4-FFF2-40B4-BE49-F238E27FC236}">
                  <a16:creationId xmlns:a16="http://schemas.microsoft.com/office/drawing/2014/main" id="{2D6379C7-F960-4AC6-84D5-5EC45B9DBF2F}"/>
                </a:ext>
              </a:extLst>
            </p:cNvPr>
            <p:cNvCxnSpPr>
              <a:stCxn id="25" idx="3"/>
              <a:endCxn id="5" idx="1"/>
            </p:cNvCxnSpPr>
            <p:nvPr/>
          </p:nvCxnSpPr>
          <p:spPr>
            <a:xfrm>
              <a:off x="3923928" y="2908467"/>
              <a:ext cx="2309028" cy="268505"/>
            </a:xfrm>
            <a:prstGeom prst="line">
              <a:avLst/>
            </a:prstGeom>
            <a:ln w="38100" cap="rnd">
              <a:solidFill>
                <a:srgbClr val="E694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38">
              <a:extLst>
                <a:ext uri="{FF2B5EF4-FFF2-40B4-BE49-F238E27FC236}">
                  <a16:creationId xmlns:a16="http://schemas.microsoft.com/office/drawing/2014/main" id="{C5DACB1E-B769-4343-BCF6-BEC44F73357C}"/>
                </a:ext>
              </a:extLst>
            </p:cNvPr>
            <p:cNvCxnSpPr>
              <a:cxnSpLocks/>
              <a:stCxn id="26" idx="3"/>
              <a:endCxn id="6" idx="1"/>
            </p:cNvCxnSpPr>
            <p:nvPr/>
          </p:nvCxnSpPr>
          <p:spPr>
            <a:xfrm flipV="1">
              <a:off x="3936173" y="3969060"/>
              <a:ext cx="1161044" cy="367843"/>
            </a:xfrm>
            <a:prstGeom prst="line">
              <a:avLst/>
            </a:prstGeom>
            <a:ln w="38100" cap="rnd">
              <a:solidFill>
                <a:srgbClr val="E694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40">
              <a:extLst>
                <a:ext uri="{FF2B5EF4-FFF2-40B4-BE49-F238E27FC236}">
                  <a16:creationId xmlns:a16="http://schemas.microsoft.com/office/drawing/2014/main" id="{A3363566-E017-4120-88EC-CD7F39E62783}"/>
                </a:ext>
              </a:extLst>
            </p:cNvPr>
            <p:cNvCxnSpPr>
              <a:cxnSpLocks/>
              <a:stCxn id="27" idx="3"/>
              <a:endCxn id="7" idx="1"/>
            </p:cNvCxnSpPr>
            <p:nvPr/>
          </p:nvCxnSpPr>
          <p:spPr>
            <a:xfrm flipV="1">
              <a:off x="3878207" y="3969060"/>
              <a:ext cx="2687417" cy="1796279"/>
            </a:xfrm>
            <a:prstGeom prst="line">
              <a:avLst/>
            </a:prstGeom>
            <a:ln w="38100" cap="rnd">
              <a:solidFill>
                <a:srgbClr val="E694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44">
              <a:extLst>
                <a:ext uri="{FF2B5EF4-FFF2-40B4-BE49-F238E27FC236}">
                  <a16:creationId xmlns:a16="http://schemas.microsoft.com/office/drawing/2014/main" id="{139552A1-CC15-402F-BB73-3D8B5EE384FE}"/>
                </a:ext>
              </a:extLst>
            </p:cNvPr>
            <p:cNvCxnSpPr/>
            <p:nvPr/>
          </p:nvCxnSpPr>
          <p:spPr>
            <a:xfrm flipV="1">
              <a:off x="4179569" y="3969060"/>
              <a:ext cx="3416767" cy="1547518"/>
            </a:xfrm>
            <a:prstGeom prst="line">
              <a:avLst/>
            </a:prstGeom>
            <a:ln w="38100" cap="rnd">
              <a:solidFill>
                <a:srgbClr val="E694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47">
              <a:extLst>
                <a:ext uri="{FF2B5EF4-FFF2-40B4-BE49-F238E27FC236}">
                  <a16:creationId xmlns:a16="http://schemas.microsoft.com/office/drawing/2014/main" id="{40238A58-B927-48B7-BC8A-9EEF5EA24ADC}"/>
                </a:ext>
              </a:extLst>
            </p:cNvPr>
            <p:cNvCxnSpPr>
              <a:endCxn id="21" idx="2"/>
            </p:cNvCxnSpPr>
            <p:nvPr/>
          </p:nvCxnSpPr>
          <p:spPr>
            <a:xfrm flipV="1">
              <a:off x="4204266" y="4153726"/>
              <a:ext cx="3964631" cy="1439625"/>
            </a:xfrm>
            <a:prstGeom prst="line">
              <a:avLst/>
            </a:prstGeom>
            <a:ln w="38100" cap="rnd">
              <a:solidFill>
                <a:srgbClr val="E694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Zaoblený obdélníkový bublinový popisek 16">
            <a:extLst>
              <a:ext uri="{FF2B5EF4-FFF2-40B4-BE49-F238E27FC236}">
                <a16:creationId xmlns:a16="http://schemas.microsoft.com/office/drawing/2014/main" id="{7BF5FD50-B329-4374-9A8D-ACE17C830948}"/>
              </a:ext>
            </a:extLst>
          </p:cNvPr>
          <p:cNvSpPr/>
          <p:nvPr/>
        </p:nvSpPr>
        <p:spPr>
          <a:xfrm>
            <a:off x="213818" y="2488512"/>
            <a:ext cx="1817244" cy="1083945"/>
          </a:xfrm>
          <a:prstGeom prst="wedgeRoundRectCallout">
            <a:avLst>
              <a:gd name="adj1" fmla="val 84328"/>
              <a:gd name="adj2" fmla="val -2537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Sometimes, inheritance is involved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755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27AF2-276E-46B3-AEE9-A5F17E7D0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1872208"/>
          </a:xfrm>
        </p:spPr>
        <p:txBody>
          <a:bodyPr/>
          <a:lstStyle/>
          <a:p>
            <a:r>
              <a:rPr lang="en-US" dirty="0"/>
              <a:t>Element Display Modes</a:t>
            </a:r>
          </a:p>
          <a:p>
            <a:pPr lvl="1"/>
            <a:r>
              <a:rPr lang="en-US" dirty="0"/>
              <a:t>Elements have specific ways of rendering</a:t>
            </a:r>
          </a:p>
          <a:p>
            <a:pPr lvl="1"/>
            <a:r>
              <a:rPr lang="en-US" dirty="0"/>
              <a:t>Inline elements (</a:t>
            </a:r>
            <a:r>
              <a:rPr lang="en-US" dirty="0">
                <a:solidFill>
                  <a:schemeClr val="accent6"/>
                </a:solidFill>
              </a:rPr>
              <a:t>&lt;</a:t>
            </a:r>
            <a:r>
              <a:rPr lang="en-US" dirty="0" err="1">
                <a:solidFill>
                  <a:schemeClr val="accent6"/>
                </a:solidFill>
              </a:rPr>
              <a:t>em</a:t>
            </a:r>
            <a:r>
              <a:rPr lang="en-US" dirty="0">
                <a:solidFill>
                  <a:schemeClr val="accent6"/>
                </a:solidFill>
              </a:rPr>
              <a:t>&gt;</a:t>
            </a:r>
            <a:r>
              <a:rPr lang="en-US" dirty="0"/>
              <a:t>), block elements (</a:t>
            </a:r>
            <a:r>
              <a:rPr lang="en-US" dirty="0">
                <a:solidFill>
                  <a:schemeClr val="accent6"/>
                </a:solidFill>
              </a:rPr>
              <a:t>&lt;p&gt;</a:t>
            </a:r>
            <a:r>
              <a:rPr lang="en-US" dirty="0"/>
              <a:t>), table elements, lists, …</a:t>
            </a:r>
          </a:p>
          <a:p>
            <a:pPr lvl="1"/>
            <a:r>
              <a:rPr lang="en-US" dirty="0"/>
              <a:t>Display property can override default behavior</a:t>
            </a:r>
            <a:br>
              <a:rPr lang="en-US" dirty="0"/>
            </a:br>
            <a:r>
              <a:rPr lang="en-US" dirty="0"/>
              <a:t>Most common values are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74C30E-FC86-42BD-9C4B-BA5666F1A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B28EF-797B-46AD-81A2-6376A45F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20</a:t>
            </a:fld>
            <a:endParaRPr lang="cs-CZ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FD834A9-87A5-4B72-91BA-BF10EE1E6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251303"/>
              </p:ext>
            </p:extLst>
          </p:nvPr>
        </p:nvGraphicFramePr>
        <p:xfrm>
          <a:off x="1631504" y="3868256"/>
          <a:ext cx="9001000" cy="22250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41430">
                  <a:extLst>
                    <a:ext uri="{9D8B030D-6E8A-4147-A177-3AD203B41FA5}">
                      <a16:colId xmlns:a16="http://schemas.microsoft.com/office/drawing/2014/main" val="3916845475"/>
                    </a:ext>
                  </a:extLst>
                </a:gridCol>
                <a:gridCol w="6459570">
                  <a:extLst>
                    <a:ext uri="{9D8B030D-6E8A-4147-A177-3AD203B41FA5}">
                      <a16:colId xmlns:a16="http://schemas.microsoft.com/office/drawing/2014/main" val="325136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Standard block element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02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inline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Element rendered inline with the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796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inline-block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Small block inserted in text flow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334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Hidden element (no effect on layout)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851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list-item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Default for &lt;li&gt; elements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33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table, table-*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Tables rows and cells have specialized formatting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333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796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FB8E1C-2D97-4B13-85A9-FC7CB319B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Applied to all block (and inline block) elements</a:t>
            </a:r>
          </a:p>
          <a:p>
            <a:r>
              <a:rPr lang="en-US" dirty="0"/>
              <a:t>Border – visible bounding box around contents</a:t>
            </a:r>
          </a:p>
          <a:p>
            <a:pPr lvl="1"/>
            <a:r>
              <a:rPr lang="en-US" dirty="0"/>
              <a:t>Have width, color, and style (solid, dotted, …)</a:t>
            </a:r>
          </a:p>
          <a:p>
            <a:pPr lvl="1"/>
            <a:r>
              <a:rPr lang="en-US" dirty="0"/>
              <a:t>Can be replaced by custom image (like background)</a:t>
            </a:r>
          </a:p>
          <a:p>
            <a:pPr lvl="1"/>
            <a:r>
              <a:rPr lang="en-US" dirty="0"/>
              <a:t>Corners may be rounded (</a:t>
            </a:r>
            <a:r>
              <a:rPr lang="en-US" dirty="0">
                <a:solidFill>
                  <a:schemeClr val="accent6"/>
                </a:solidFill>
              </a:rPr>
              <a:t>border-radius</a:t>
            </a:r>
            <a:r>
              <a:rPr lang="en-US" dirty="0"/>
              <a:t>)</a:t>
            </a:r>
          </a:p>
          <a:p>
            <a:r>
              <a:rPr lang="en-US" dirty="0"/>
              <a:t>Padding – space between content and border</a:t>
            </a:r>
          </a:p>
          <a:p>
            <a:r>
              <a:rPr lang="en-US" dirty="0"/>
              <a:t>Margin – minimal space to nearest border of another element</a:t>
            </a:r>
          </a:p>
          <a:p>
            <a:r>
              <a:rPr lang="en-US" dirty="0"/>
              <a:t>Properties can be set for each side separately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*-left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*-right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*-top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*-bottom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5756D7-9E99-4288-92E0-A3F09D49E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34C0E-5C52-4D01-BF57-DE7D7510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951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C67BB1-7E91-4ED6-865E-654BA012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41F72-941D-4C80-A783-4E5AA40B6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22</a:t>
            </a:fld>
            <a:endParaRPr lang="cs-CZ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9D5749-BCB0-4F07-A5A0-6F1BAFFD1021}"/>
              </a:ext>
            </a:extLst>
          </p:cNvPr>
          <p:cNvGrpSpPr/>
          <p:nvPr/>
        </p:nvGrpSpPr>
        <p:grpSpPr>
          <a:xfrm>
            <a:off x="2279576" y="1912710"/>
            <a:ext cx="6314579" cy="2092354"/>
            <a:chOff x="827584" y="2174136"/>
            <a:chExt cx="6314579" cy="2092354"/>
          </a:xfrm>
        </p:grpSpPr>
        <p:grpSp>
          <p:nvGrpSpPr>
            <p:cNvPr id="6" name="Skupina 9">
              <a:extLst>
                <a:ext uri="{FF2B5EF4-FFF2-40B4-BE49-F238E27FC236}">
                  <a16:creationId xmlns:a16="http://schemas.microsoft.com/office/drawing/2014/main" id="{43041E94-DB0E-4B45-A91D-8E675CB7DA54}"/>
                </a:ext>
              </a:extLst>
            </p:cNvPr>
            <p:cNvGrpSpPr/>
            <p:nvPr/>
          </p:nvGrpSpPr>
          <p:grpSpPr>
            <a:xfrm>
              <a:off x="827584" y="2174136"/>
              <a:ext cx="4845087" cy="2092354"/>
              <a:chOff x="4625805" y="3320988"/>
              <a:chExt cx="2396815" cy="1800200"/>
            </a:xfrm>
          </p:grpSpPr>
          <p:sp>
            <p:nvSpPr>
              <p:cNvPr id="16" name="Obdélník 7">
                <a:extLst>
                  <a:ext uri="{FF2B5EF4-FFF2-40B4-BE49-F238E27FC236}">
                    <a16:creationId xmlns:a16="http://schemas.microsoft.com/office/drawing/2014/main" id="{CF44665D-6132-4364-AC09-E45AA51722C7}"/>
                  </a:ext>
                </a:extLst>
              </p:cNvPr>
              <p:cNvSpPr/>
              <p:nvPr/>
            </p:nvSpPr>
            <p:spPr>
              <a:xfrm>
                <a:off x="4625805" y="3320988"/>
                <a:ext cx="2396815" cy="1800200"/>
              </a:xfrm>
              <a:prstGeom prst="rect">
                <a:avLst/>
              </a:prstGeom>
              <a:noFill/>
              <a:ln w="12700" cap="rnd" cmpd="sng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7" name="Obdélník 8">
                <a:extLst>
                  <a:ext uri="{FF2B5EF4-FFF2-40B4-BE49-F238E27FC236}">
                    <a16:creationId xmlns:a16="http://schemas.microsoft.com/office/drawing/2014/main" id="{89573F79-2213-4A71-BD65-BC7A780847FE}"/>
                  </a:ext>
                </a:extLst>
              </p:cNvPr>
              <p:cNvSpPr/>
              <p:nvPr/>
            </p:nvSpPr>
            <p:spPr>
              <a:xfrm>
                <a:off x="4953381" y="3650464"/>
                <a:ext cx="1741664" cy="114124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63500" cap="rnd" cmpd="sng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" name="Obdélník 6">
                <a:extLst>
                  <a:ext uri="{FF2B5EF4-FFF2-40B4-BE49-F238E27FC236}">
                    <a16:creationId xmlns:a16="http://schemas.microsoft.com/office/drawing/2014/main" id="{09341A06-4A34-4FB6-9BFA-352522781D0A}"/>
                  </a:ext>
                </a:extLst>
              </p:cNvPr>
              <p:cNvSpPr/>
              <p:nvPr/>
            </p:nvSpPr>
            <p:spPr>
              <a:xfrm>
                <a:off x="5212145" y="4005064"/>
                <a:ext cx="1224136" cy="432048"/>
              </a:xfrm>
              <a:prstGeom prst="rect">
                <a:avLst/>
              </a:prstGeom>
              <a:noFill/>
              <a:ln w="12700" cap="rnd" cmpd="sng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Content</a:t>
                </a:r>
                <a:endParaRPr lang="cs-CZ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752D249-9C11-44AF-B828-87C69595BC2E}"/>
                </a:ext>
              </a:extLst>
            </p:cNvPr>
            <p:cNvGrpSpPr/>
            <p:nvPr/>
          </p:nvGrpSpPr>
          <p:grpSpPr>
            <a:xfrm>
              <a:off x="4744719" y="2622207"/>
              <a:ext cx="2397444" cy="369332"/>
              <a:chOff x="5124627" y="2480492"/>
              <a:chExt cx="1623983" cy="369332"/>
            </a:xfrm>
          </p:grpSpPr>
          <p:cxnSp>
            <p:nvCxnSpPr>
              <p:cNvPr id="14" name="Přímá spojnice 11">
                <a:extLst>
                  <a:ext uri="{FF2B5EF4-FFF2-40B4-BE49-F238E27FC236}">
                    <a16:creationId xmlns:a16="http://schemas.microsoft.com/office/drawing/2014/main" id="{37A66684-4ED7-47CB-B385-A557FDFB7AB9}"/>
                  </a:ext>
                </a:extLst>
              </p:cNvPr>
              <p:cNvCxnSpPr/>
              <p:nvPr/>
            </p:nvCxnSpPr>
            <p:spPr>
              <a:xfrm flipV="1">
                <a:off x="5124627" y="2665682"/>
                <a:ext cx="875620" cy="8741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ovéPole 13">
                <a:extLst>
                  <a:ext uri="{FF2B5EF4-FFF2-40B4-BE49-F238E27FC236}">
                    <a16:creationId xmlns:a16="http://schemas.microsoft.com/office/drawing/2014/main" id="{B4808810-A759-4237-A614-2C175867712E}"/>
                  </a:ext>
                </a:extLst>
              </p:cNvPr>
              <p:cNvSpPr txBox="1"/>
              <p:nvPr/>
            </p:nvSpPr>
            <p:spPr>
              <a:xfrm>
                <a:off x="6000246" y="2480492"/>
                <a:ext cx="748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padding</a:t>
                </a:r>
                <a:endParaRPr lang="cs-CZ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90BD276-6609-4CCC-A72D-2CA553636B14}"/>
                </a:ext>
              </a:extLst>
            </p:cNvPr>
            <p:cNvGrpSpPr/>
            <p:nvPr/>
          </p:nvGrpSpPr>
          <p:grpSpPr>
            <a:xfrm>
              <a:off x="5018412" y="3066452"/>
              <a:ext cx="1970042" cy="369332"/>
              <a:chOff x="5342248" y="2913514"/>
              <a:chExt cx="1252248" cy="369332"/>
            </a:xfrm>
          </p:grpSpPr>
          <p:sp>
            <p:nvSpPr>
              <p:cNvPr id="12" name="TextovéPole 14">
                <a:extLst>
                  <a:ext uri="{FF2B5EF4-FFF2-40B4-BE49-F238E27FC236}">
                    <a16:creationId xmlns:a16="http://schemas.microsoft.com/office/drawing/2014/main" id="{C6FBBCCF-FABB-4ADD-8F61-BC3B71AEB69A}"/>
                  </a:ext>
                </a:extLst>
              </p:cNvPr>
              <p:cNvSpPr txBox="1"/>
              <p:nvPr/>
            </p:nvSpPr>
            <p:spPr>
              <a:xfrm>
                <a:off x="6000250" y="2913514"/>
                <a:ext cx="5942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border</a:t>
                </a:r>
                <a:endParaRPr lang="cs-CZ" dirty="0"/>
              </a:p>
            </p:txBody>
          </p:sp>
          <p:cxnSp>
            <p:nvCxnSpPr>
              <p:cNvPr id="13" name="Přímá spojnice 16">
                <a:extLst>
                  <a:ext uri="{FF2B5EF4-FFF2-40B4-BE49-F238E27FC236}">
                    <a16:creationId xmlns:a16="http://schemas.microsoft.com/office/drawing/2014/main" id="{9D5FF572-BDBC-48E5-BA9D-D28C0B653436}"/>
                  </a:ext>
                </a:extLst>
              </p:cNvPr>
              <p:cNvCxnSpPr/>
              <p:nvPr/>
            </p:nvCxnSpPr>
            <p:spPr>
              <a:xfrm>
                <a:off x="5342248" y="3066335"/>
                <a:ext cx="658000" cy="7901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768AA94-C54D-4013-BF38-4C5E64EB8DD2}"/>
                </a:ext>
              </a:extLst>
            </p:cNvPr>
            <p:cNvGrpSpPr/>
            <p:nvPr/>
          </p:nvGrpSpPr>
          <p:grpSpPr>
            <a:xfrm>
              <a:off x="5342245" y="3532049"/>
              <a:ext cx="1673604" cy="369332"/>
              <a:chOff x="5541865" y="3360789"/>
              <a:chExt cx="1100558" cy="369332"/>
            </a:xfrm>
          </p:grpSpPr>
          <p:sp>
            <p:nvSpPr>
              <p:cNvPr id="10" name="TextovéPole 15">
                <a:extLst>
                  <a:ext uri="{FF2B5EF4-FFF2-40B4-BE49-F238E27FC236}">
                    <a16:creationId xmlns:a16="http://schemas.microsoft.com/office/drawing/2014/main" id="{20054C9F-8776-4695-9660-9480F47E6843}"/>
                  </a:ext>
                </a:extLst>
              </p:cNvPr>
              <p:cNvSpPr txBox="1"/>
              <p:nvPr/>
            </p:nvSpPr>
            <p:spPr>
              <a:xfrm>
                <a:off x="6000247" y="3360789"/>
                <a:ext cx="642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margin</a:t>
                </a:r>
                <a:endParaRPr lang="cs-CZ" dirty="0"/>
              </a:p>
            </p:txBody>
          </p:sp>
          <p:cxnSp>
            <p:nvCxnSpPr>
              <p:cNvPr id="11" name="Přímá spojnice 18">
                <a:extLst>
                  <a:ext uri="{FF2B5EF4-FFF2-40B4-BE49-F238E27FC236}">
                    <a16:creationId xmlns:a16="http://schemas.microsoft.com/office/drawing/2014/main" id="{B6AC663E-F8B5-46BD-8025-45DF4A07CB86}"/>
                  </a:ext>
                </a:extLst>
              </p:cNvPr>
              <p:cNvCxnSpPr/>
              <p:nvPr/>
            </p:nvCxnSpPr>
            <p:spPr>
              <a:xfrm>
                <a:off x="5541865" y="3517179"/>
                <a:ext cx="458382" cy="4342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9A7508-4AEA-406C-96A2-CAF42CE5A1FC}"/>
              </a:ext>
            </a:extLst>
          </p:cNvPr>
          <p:cNvGrpSpPr/>
          <p:nvPr/>
        </p:nvGrpSpPr>
        <p:grpSpPr>
          <a:xfrm>
            <a:off x="2207568" y="4005064"/>
            <a:ext cx="5341171" cy="2202066"/>
            <a:chOff x="579541" y="4266490"/>
            <a:chExt cx="5341171" cy="2202066"/>
          </a:xfrm>
        </p:grpSpPr>
        <p:sp>
          <p:nvSpPr>
            <p:cNvPr id="20" name="Obdélník 38">
              <a:extLst>
                <a:ext uri="{FF2B5EF4-FFF2-40B4-BE49-F238E27FC236}">
                  <a16:creationId xmlns:a16="http://schemas.microsoft.com/office/drawing/2014/main" id="{5AD4BBC3-C961-4E83-8D2B-02F53357A966}"/>
                </a:ext>
              </a:extLst>
            </p:cNvPr>
            <p:cNvSpPr/>
            <p:nvPr/>
          </p:nvSpPr>
          <p:spPr>
            <a:xfrm>
              <a:off x="579541" y="4266490"/>
              <a:ext cx="5341171" cy="2202066"/>
            </a:xfrm>
            <a:prstGeom prst="rect">
              <a:avLst/>
            </a:prstGeom>
            <a:noFill/>
            <a:ln w="12700" cap="rnd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Obdélník 39">
              <a:extLst>
                <a:ext uri="{FF2B5EF4-FFF2-40B4-BE49-F238E27FC236}">
                  <a16:creationId xmlns:a16="http://schemas.microsoft.com/office/drawing/2014/main" id="{EA7B4D03-F71F-41B3-BCCE-37C579C6BC54}"/>
                </a:ext>
              </a:extLst>
            </p:cNvPr>
            <p:cNvSpPr/>
            <p:nvPr/>
          </p:nvSpPr>
          <p:spPr>
            <a:xfrm>
              <a:off x="1487389" y="4872421"/>
              <a:ext cx="3581363" cy="943571"/>
            </a:xfrm>
            <a:prstGeom prst="rect">
              <a:avLst/>
            </a:prstGeom>
            <a:solidFill>
              <a:srgbClr val="D6EDBD"/>
            </a:solidFill>
            <a:ln w="63500" cap="rnd" cmpd="sng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" name="Obdélník 40">
              <a:extLst>
                <a:ext uri="{FF2B5EF4-FFF2-40B4-BE49-F238E27FC236}">
                  <a16:creationId xmlns:a16="http://schemas.microsoft.com/office/drawing/2014/main" id="{D742423D-EAE3-458B-9557-F875F4A564CB}"/>
                </a:ext>
              </a:extLst>
            </p:cNvPr>
            <p:cNvSpPr/>
            <p:nvPr/>
          </p:nvSpPr>
          <p:spPr>
            <a:xfrm>
              <a:off x="1729778" y="5053744"/>
              <a:ext cx="3096587" cy="580926"/>
            </a:xfrm>
            <a:prstGeom prst="rect">
              <a:avLst/>
            </a:prstGeom>
            <a:noFill/>
            <a:ln w="12700" cap="rnd" cmpd="sng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Another Content</a:t>
              </a:r>
              <a:endParaRPr lang="cs-CZ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Zaoblený obdélníkový bublinový popisek 17">
            <a:extLst>
              <a:ext uri="{FF2B5EF4-FFF2-40B4-BE49-F238E27FC236}">
                <a16:creationId xmlns:a16="http://schemas.microsoft.com/office/drawing/2014/main" id="{F5B3A9A5-1B60-4924-BE6A-3ADC31401FCE}"/>
              </a:ext>
            </a:extLst>
          </p:cNvPr>
          <p:cNvSpPr/>
          <p:nvPr/>
        </p:nvSpPr>
        <p:spPr>
          <a:xfrm>
            <a:off x="7879508" y="4309084"/>
            <a:ext cx="2960984" cy="1083945"/>
          </a:xfrm>
          <a:prstGeom prst="wedgeRoundRectCallout">
            <a:avLst>
              <a:gd name="adj1" fmla="val -80084"/>
              <a:gd name="adj2" fmla="val -9238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Margins (typically) collapse – i.e., adjacent margins overlap</a:t>
            </a:r>
          </a:p>
        </p:txBody>
      </p:sp>
    </p:spTree>
    <p:extLst>
      <p:ext uri="{BB962C8B-B14F-4D97-AF65-F5344CB8AC3E}">
        <p14:creationId xmlns:p14="http://schemas.microsoft.com/office/powerpoint/2010/main" val="99885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-0.00052 -0.04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A4E9ED-160E-4DE6-9DDB-B179994D8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5856649" cy="1293028"/>
          </a:xfrm>
        </p:spPr>
        <p:txBody>
          <a:bodyPr/>
          <a:lstStyle/>
          <a:p>
            <a:r>
              <a:rPr lang="en-US" dirty="0"/>
              <a:t>Box Model Related Properties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width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height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max-*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min-*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box-sizing: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content-box</a:t>
            </a:r>
            <a:r>
              <a:rPr lang="en-US" dirty="0"/>
              <a:t> | </a:t>
            </a:r>
            <a:r>
              <a:rPr lang="en-US" dirty="0">
                <a:solidFill>
                  <a:schemeClr val="accent6"/>
                </a:solidFill>
              </a:rPr>
              <a:t>border-box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6EFD78-29DF-48B0-BA04-80544101E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 Model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DA0BE-DC73-4039-A36F-5F15714D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5" name="Zaoblený obdélníkový bublinový popisek 17">
            <a:extLst>
              <a:ext uri="{FF2B5EF4-FFF2-40B4-BE49-F238E27FC236}">
                <a16:creationId xmlns:a16="http://schemas.microsoft.com/office/drawing/2014/main" id="{C77680CE-2155-4993-AC09-F807038772FA}"/>
              </a:ext>
            </a:extLst>
          </p:cNvPr>
          <p:cNvSpPr/>
          <p:nvPr/>
        </p:nvSpPr>
        <p:spPr>
          <a:xfrm>
            <a:off x="6600056" y="2078436"/>
            <a:ext cx="4649003" cy="1083945"/>
          </a:xfrm>
          <a:prstGeom prst="wedgeRoundRectCallout">
            <a:avLst>
              <a:gd name="adj1" fmla="val -88543"/>
              <a:gd name="adj2" fmla="val -1346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When the contents does not fit width/height constraints, it will overflow (see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overflow</a:t>
            </a:r>
            <a:r>
              <a:rPr lang="en-US" dirty="0"/>
              <a:t> property)</a:t>
            </a:r>
          </a:p>
        </p:txBody>
      </p:sp>
      <p:sp>
        <p:nvSpPr>
          <p:cNvPr id="6" name="Obdélník 7">
            <a:extLst>
              <a:ext uri="{FF2B5EF4-FFF2-40B4-BE49-F238E27FC236}">
                <a16:creationId xmlns:a16="http://schemas.microsoft.com/office/drawing/2014/main" id="{A2205277-E2FD-41EA-B8FD-9CE9AEE27FAF}"/>
              </a:ext>
            </a:extLst>
          </p:cNvPr>
          <p:cNvSpPr/>
          <p:nvPr/>
        </p:nvSpPr>
        <p:spPr>
          <a:xfrm>
            <a:off x="3273576" y="3734737"/>
            <a:ext cx="4845087" cy="2506283"/>
          </a:xfrm>
          <a:prstGeom prst="rect">
            <a:avLst/>
          </a:prstGeom>
          <a:noFill/>
          <a:ln w="12700" cap="rnd" cmpd="sng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Obdélník 8">
            <a:extLst>
              <a:ext uri="{FF2B5EF4-FFF2-40B4-BE49-F238E27FC236}">
                <a16:creationId xmlns:a16="http://schemas.microsoft.com/office/drawing/2014/main" id="{9E95314C-5C01-457E-9C8A-04D3E06BA818}"/>
              </a:ext>
            </a:extLst>
          </p:cNvPr>
          <p:cNvSpPr/>
          <p:nvPr/>
        </p:nvSpPr>
        <p:spPr>
          <a:xfrm>
            <a:off x="3935760" y="4360985"/>
            <a:ext cx="3520720" cy="1326461"/>
          </a:xfrm>
          <a:prstGeom prst="rect">
            <a:avLst/>
          </a:prstGeom>
          <a:solidFill>
            <a:schemeClr val="bg2">
              <a:lumMod val="90000"/>
            </a:schemeClr>
          </a:solidFill>
          <a:ln w="63500" cap="rnd" cmpd="sng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Obdélník 6">
            <a:extLst>
              <a:ext uri="{FF2B5EF4-FFF2-40B4-BE49-F238E27FC236}">
                <a16:creationId xmlns:a16="http://schemas.microsoft.com/office/drawing/2014/main" id="{A752DA4B-DCF6-4FF8-B034-B3A741187C9F}"/>
              </a:ext>
            </a:extLst>
          </p:cNvPr>
          <p:cNvSpPr/>
          <p:nvPr/>
        </p:nvSpPr>
        <p:spPr>
          <a:xfrm>
            <a:off x="4458844" y="4773133"/>
            <a:ext cx="2474553" cy="502165"/>
          </a:xfrm>
          <a:prstGeom prst="rect">
            <a:avLst/>
          </a:prstGeom>
          <a:noFill/>
          <a:ln w="12700" cap="rnd" cmpd="sng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Content</a:t>
            </a:r>
            <a:endParaRPr lang="cs-CZ" sz="1600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16C6992-E4AB-47EF-9099-D19FFBC11E25}"/>
              </a:ext>
            </a:extLst>
          </p:cNvPr>
          <p:cNvGrpSpPr/>
          <p:nvPr/>
        </p:nvGrpSpPr>
        <p:grpSpPr>
          <a:xfrm>
            <a:off x="7190707" y="4426108"/>
            <a:ext cx="2442329" cy="369332"/>
            <a:chOff x="5124627" y="2480492"/>
            <a:chExt cx="1654388" cy="369332"/>
          </a:xfrm>
        </p:grpSpPr>
        <p:cxnSp>
          <p:nvCxnSpPr>
            <p:cNvPr id="10" name="Přímá spojnice 11">
              <a:extLst>
                <a:ext uri="{FF2B5EF4-FFF2-40B4-BE49-F238E27FC236}">
                  <a16:creationId xmlns:a16="http://schemas.microsoft.com/office/drawing/2014/main" id="{76375043-9CBE-4782-AF12-7C805BD50C65}"/>
                </a:ext>
              </a:extLst>
            </p:cNvPr>
            <p:cNvCxnSpPr/>
            <p:nvPr/>
          </p:nvCxnSpPr>
          <p:spPr>
            <a:xfrm flipV="1">
              <a:off x="5124627" y="2665682"/>
              <a:ext cx="875620" cy="8741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ovéPole 13">
              <a:extLst>
                <a:ext uri="{FF2B5EF4-FFF2-40B4-BE49-F238E27FC236}">
                  <a16:creationId xmlns:a16="http://schemas.microsoft.com/office/drawing/2014/main" id="{5FA7C6B7-3D49-41F8-B816-9CE908F797CB}"/>
                </a:ext>
              </a:extLst>
            </p:cNvPr>
            <p:cNvSpPr txBox="1"/>
            <p:nvPr/>
          </p:nvSpPr>
          <p:spPr>
            <a:xfrm>
              <a:off x="6000247" y="2480492"/>
              <a:ext cx="778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padding</a:t>
              </a:r>
              <a:endParaRPr lang="cs-CZ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CF2868-27CC-48C1-9F86-B498346F41AF}"/>
              </a:ext>
            </a:extLst>
          </p:cNvPr>
          <p:cNvGrpSpPr/>
          <p:nvPr/>
        </p:nvGrpSpPr>
        <p:grpSpPr>
          <a:xfrm>
            <a:off x="7464407" y="4870353"/>
            <a:ext cx="2046984" cy="369332"/>
            <a:chOff x="5342247" y="2913514"/>
            <a:chExt cx="1301155" cy="369332"/>
          </a:xfrm>
        </p:grpSpPr>
        <p:sp>
          <p:nvSpPr>
            <p:cNvPr id="13" name="TextovéPole 14">
              <a:extLst>
                <a:ext uri="{FF2B5EF4-FFF2-40B4-BE49-F238E27FC236}">
                  <a16:creationId xmlns:a16="http://schemas.microsoft.com/office/drawing/2014/main" id="{CE34F286-134A-4F2F-B9E8-14921548D959}"/>
                </a:ext>
              </a:extLst>
            </p:cNvPr>
            <p:cNvSpPr txBox="1"/>
            <p:nvPr/>
          </p:nvSpPr>
          <p:spPr>
            <a:xfrm>
              <a:off x="6000247" y="2913514"/>
              <a:ext cx="643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border</a:t>
              </a:r>
              <a:endParaRPr lang="cs-CZ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4" name="Přímá spojnice 16">
              <a:extLst>
                <a:ext uri="{FF2B5EF4-FFF2-40B4-BE49-F238E27FC236}">
                  <a16:creationId xmlns:a16="http://schemas.microsoft.com/office/drawing/2014/main" id="{42C069F5-D63A-409B-8337-6004693BB9A2}"/>
                </a:ext>
              </a:extLst>
            </p:cNvPr>
            <p:cNvCxnSpPr/>
            <p:nvPr/>
          </p:nvCxnSpPr>
          <p:spPr>
            <a:xfrm>
              <a:off x="5342247" y="3066335"/>
              <a:ext cx="658000" cy="7901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054E0C-4871-44E9-8D1E-5D47080A01B5}"/>
              </a:ext>
            </a:extLst>
          </p:cNvPr>
          <p:cNvGrpSpPr/>
          <p:nvPr/>
        </p:nvGrpSpPr>
        <p:grpSpPr>
          <a:xfrm>
            <a:off x="7788241" y="5335950"/>
            <a:ext cx="1708871" cy="369332"/>
            <a:chOff x="5541865" y="3360789"/>
            <a:chExt cx="1123749" cy="369332"/>
          </a:xfrm>
        </p:grpSpPr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AF8B2B0B-684F-453B-8DE8-2BEEC666D9EE}"/>
                </a:ext>
              </a:extLst>
            </p:cNvPr>
            <p:cNvSpPr txBox="1"/>
            <p:nvPr/>
          </p:nvSpPr>
          <p:spPr>
            <a:xfrm>
              <a:off x="6000247" y="3360789"/>
              <a:ext cx="665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margin</a:t>
              </a:r>
              <a:endParaRPr lang="cs-CZ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7" name="Přímá spojnice 18">
              <a:extLst>
                <a:ext uri="{FF2B5EF4-FFF2-40B4-BE49-F238E27FC236}">
                  <a16:creationId xmlns:a16="http://schemas.microsoft.com/office/drawing/2014/main" id="{488CB0EF-32E1-4BF9-9D99-25FD405E575F}"/>
                </a:ext>
              </a:extLst>
            </p:cNvPr>
            <p:cNvCxnSpPr/>
            <p:nvPr/>
          </p:nvCxnSpPr>
          <p:spPr>
            <a:xfrm>
              <a:off x="5541865" y="3517179"/>
              <a:ext cx="458382" cy="4342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Přímá spojnice 18">
            <a:extLst>
              <a:ext uri="{FF2B5EF4-FFF2-40B4-BE49-F238E27FC236}">
                <a16:creationId xmlns:a16="http://schemas.microsoft.com/office/drawing/2014/main" id="{A1F1D065-178D-496E-A146-3801B512A415}"/>
              </a:ext>
            </a:extLst>
          </p:cNvPr>
          <p:cNvCxnSpPr/>
          <p:nvPr/>
        </p:nvCxnSpPr>
        <p:spPr>
          <a:xfrm>
            <a:off x="4458844" y="5275297"/>
            <a:ext cx="2474553" cy="0"/>
          </a:xfrm>
          <a:prstGeom prst="line">
            <a:avLst/>
          </a:prstGeom>
          <a:ln w="317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9">
            <a:extLst>
              <a:ext uri="{FF2B5EF4-FFF2-40B4-BE49-F238E27FC236}">
                <a16:creationId xmlns:a16="http://schemas.microsoft.com/office/drawing/2014/main" id="{0299E2CE-2719-4990-9E25-EBE15762E34C}"/>
              </a:ext>
            </a:extLst>
          </p:cNvPr>
          <p:cNvSpPr txBox="1"/>
          <p:nvPr/>
        </p:nvSpPr>
        <p:spPr>
          <a:xfrm>
            <a:off x="5259140" y="5218761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endParaRPr lang="cs-CZ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0" name="Přímá spojnice 18">
            <a:extLst>
              <a:ext uri="{FF2B5EF4-FFF2-40B4-BE49-F238E27FC236}">
                <a16:creationId xmlns:a16="http://schemas.microsoft.com/office/drawing/2014/main" id="{312C1B37-8FFD-445C-8A41-40F8208BE3E3}"/>
              </a:ext>
            </a:extLst>
          </p:cNvPr>
          <p:cNvCxnSpPr/>
          <p:nvPr/>
        </p:nvCxnSpPr>
        <p:spPr>
          <a:xfrm flipV="1">
            <a:off x="3935761" y="4231191"/>
            <a:ext cx="3528647" cy="5136"/>
          </a:xfrm>
          <a:prstGeom prst="line">
            <a:avLst/>
          </a:prstGeom>
          <a:ln w="317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9">
            <a:extLst>
              <a:ext uri="{FF2B5EF4-FFF2-40B4-BE49-F238E27FC236}">
                <a16:creationId xmlns:a16="http://schemas.microsoft.com/office/drawing/2014/main" id="{9975D91B-C842-4E8F-810A-FF4713CAA95B}"/>
              </a:ext>
            </a:extLst>
          </p:cNvPr>
          <p:cNvSpPr txBox="1"/>
          <p:nvPr/>
        </p:nvSpPr>
        <p:spPr>
          <a:xfrm>
            <a:off x="5259139" y="3876268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endParaRPr lang="cs-CZ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Zaoblený obdélníkový bublinový popisek 26">
            <a:extLst>
              <a:ext uri="{FF2B5EF4-FFF2-40B4-BE49-F238E27FC236}">
                <a16:creationId xmlns:a16="http://schemas.microsoft.com/office/drawing/2014/main" id="{48E91BEC-C9C3-4C0B-BB46-1123944A89F0}"/>
              </a:ext>
            </a:extLst>
          </p:cNvPr>
          <p:cNvSpPr/>
          <p:nvPr/>
        </p:nvSpPr>
        <p:spPr>
          <a:xfrm>
            <a:off x="2158262" y="5777462"/>
            <a:ext cx="3100876" cy="708288"/>
          </a:xfrm>
          <a:prstGeom prst="wedgeRoundRectCallout">
            <a:avLst>
              <a:gd name="adj1" fmla="val 43089"/>
              <a:gd name="adj2" fmla="val -10746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box-sizing: content-box</a:t>
            </a:r>
          </a:p>
          <a:p>
            <a:pPr algn="ctr"/>
            <a:r>
              <a:rPr lang="en-US" sz="1600" dirty="0">
                <a:cs typeface="Courier New" panose="02070309020205020404" pitchFamily="49" charset="0"/>
              </a:rPr>
              <a:t>(default)</a:t>
            </a:r>
            <a:endParaRPr lang="cs-CZ" sz="1600" dirty="0"/>
          </a:p>
        </p:txBody>
      </p:sp>
      <p:sp>
        <p:nvSpPr>
          <p:cNvPr id="23" name="Zaoblený obdélníkový bublinový popisek 26">
            <a:extLst>
              <a:ext uri="{FF2B5EF4-FFF2-40B4-BE49-F238E27FC236}">
                <a16:creationId xmlns:a16="http://schemas.microsoft.com/office/drawing/2014/main" id="{45586329-26FC-443C-8BFD-DB9DE87D9B48}"/>
              </a:ext>
            </a:extLst>
          </p:cNvPr>
          <p:cNvSpPr/>
          <p:nvPr/>
        </p:nvSpPr>
        <p:spPr>
          <a:xfrm>
            <a:off x="6773539" y="3356992"/>
            <a:ext cx="3100876" cy="516615"/>
          </a:xfrm>
          <a:prstGeom prst="wedgeRoundRectCallout">
            <a:avLst>
              <a:gd name="adj1" fmla="val -39233"/>
              <a:gd name="adj2" fmla="val 10833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box-sizing: </a:t>
            </a:r>
            <a:r>
              <a:rPr lang="cs-CZ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-box</a:t>
            </a:r>
          </a:p>
        </p:txBody>
      </p:sp>
    </p:spTree>
    <p:extLst>
      <p:ext uri="{BB962C8B-B14F-4D97-AF65-F5344CB8AC3E}">
        <p14:creationId xmlns:p14="http://schemas.microsoft.com/office/powerpoint/2010/main" val="134100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0A52E0-C4D8-440F-AE3A-1BB5B378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E3E663BE-BE8F-433D-8B8C-F5262217423D}"/>
              </a:ext>
            </a:extLst>
          </p:cNvPr>
          <p:cNvSpPr txBox="1">
            <a:spLocks/>
          </p:cNvSpPr>
          <p:nvPr/>
        </p:nvSpPr>
        <p:spPr>
          <a:xfrm>
            <a:off x="239352" y="416878"/>
            <a:ext cx="11713299" cy="129302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Floating Elements Example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32B9F71A-C4F1-4BEC-A14B-64CDBEF3D6F3}"/>
              </a:ext>
            </a:extLst>
          </p:cNvPr>
          <p:cNvSpPr txBox="1">
            <a:spLocks/>
          </p:cNvSpPr>
          <p:nvPr/>
        </p:nvSpPr>
        <p:spPr>
          <a:xfrm>
            <a:off x="2010614" y="1268760"/>
            <a:ext cx="8229600" cy="475252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Arial" panose="020B0604020202020204" pitchFamily="34" charset="0"/>
              <a:buNone/>
            </a:pPr>
            <a:r>
              <a:rPr lang="en-US" sz="1600" dirty="0"/>
              <a:t>			Lorem ipsum dolor sit </a:t>
            </a:r>
            <a:r>
              <a:rPr lang="en-US" sz="1600" dirty="0" err="1"/>
              <a:t>amet</a:t>
            </a:r>
            <a:r>
              <a:rPr lang="en-US" sz="1600" dirty="0"/>
              <a:t> </a:t>
            </a:r>
            <a:r>
              <a:rPr lang="en-US" sz="1600" dirty="0" err="1"/>
              <a:t>consectetuer</a:t>
            </a:r>
            <a:r>
              <a:rPr lang="en-US" sz="1600" dirty="0"/>
              <a:t> </a:t>
            </a:r>
            <a:r>
              <a:rPr lang="en-US" sz="1600" dirty="0" err="1"/>
              <a:t>Quisque</a:t>
            </a:r>
            <a:br>
              <a:rPr lang="en-US" sz="1600" dirty="0"/>
            </a:br>
            <a:r>
              <a:rPr lang="en-US" sz="1600" dirty="0"/>
              <a:t>			lacinia </a:t>
            </a:r>
            <a:r>
              <a:rPr lang="en-US" sz="1600" dirty="0" err="1"/>
              <a:t>pretium</a:t>
            </a:r>
            <a:r>
              <a:rPr lang="en-US" sz="1600" dirty="0"/>
              <a:t> In </a:t>
            </a:r>
            <a:r>
              <a:rPr lang="en-US" sz="1600" dirty="0" err="1"/>
              <a:t>eget</a:t>
            </a:r>
            <a:r>
              <a:rPr lang="en-US" sz="1600" dirty="0"/>
              <a:t>. Sit at </a:t>
            </a:r>
            <a:r>
              <a:rPr lang="en-US" sz="1600" dirty="0" err="1"/>
              <a:t>est</a:t>
            </a:r>
            <a:r>
              <a:rPr lang="en-US" sz="1600" dirty="0"/>
              <a:t> In In ipsum fames</a:t>
            </a:r>
            <a:br>
              <a:rPr lang="en-US" sz="1600" dirty="0"/>
            </a:br>
            <a:r>
              <a:rPr lang="en-US" sz="1600" dirty="0"/>
              <a:t>			ipsum </a:t>
            </a:r>
            <a:r>
              <a:rPr lang="en-US" sz="1600" dirty="0" err="1"/>
              <a:t>tellus</a:t>
            </a:r>
            <a:r>
              <a:rPr lang="en-US" sz="1600" dirty="0"/>
              <a:t> </a:t>
            </a:r>
            <a:r>
              <a:rPr lang="en-US" sz="1600" dirty="0" err="1"/>
              <a:t>pretium</a:t>
            </a:r>
            <a:r>
              <a:rPr lang="en-US" sz="1600" dirty="0"/>
              <a:t> </a:t>
            </a:r>
            <a:r>
              <a:rPr lang="en-US" sz="1600" dirty="0" err="1"/>
              <a:t>pellentesque</a:t>
            </a:r>
            <a:r>
              <a:rPr lang="en-US" sz="1600" dirty="0"/>
              <a:t>. Sit </a:t>
            </a:r>
            <a:r>
              <a:rPr lang="en-US" sz="1600" dirty="0" err="1"/>
              <a:t>ut</a:t>
            </a:r>
            <a:r>
              <a:rPr lang="en-US" sz="1600" dirty="0"/>
              <a:t> cursus 				</a:t>
            </a:r>
            <a:r>
              <a:rPr lang="en-US" sz="1600" dirty="0" err="1"/>
              <a:t>Curabitur</a:t>
            </a:r>
            <a:r>
              <a:rPr lang="en-US" sz="1600" dirty="0"/>
              <a:t> vitae </a:t>
            </a:r>
            <a:r>
              <a:rPr lang="en-US" sz="1600" dirty="0" err="1"/>
              <a:t>tellus</a:t>
            </a:r>
            <a:r>
              <a:rPr lang="en-US" sz="1600" dirty="0"/>
              <a:t> </a:t>
            </a:r>
            <a:r>
              <a:rPr lang="en-US" sz="1600" dirty="0" err="1"/>
              <a:t>felis</a:t>
            </a:r>
            <a:r>
              <a:rPr lang="en-US" sz="1600" dirty="0"/>
              <a:t> </a:t>
            </a:r>
            <a:r>
              <a:rPr lang="en-US" sz="1600" dirty="0" err="1"/>
              <a:t>metus</a:t>
            </a:r>
            <a:r>
              <a:rPr lang="en-US" sz="1600" dirty="0"/>
              <a:t> </a:t>
            </a:r>
            <a:r>
              <a:rPr lang="en-US" sz="1600" dirty="0" err="1"/>
              <a:t>Curabitur</a:t>
            </a:r>
            <a:r>
              <a:rPr lang="en-US" sz="1600" dirty="0"/>
              <a:t> </a:t>
            </a:r>
            <a:r>
              <a:rPr lang="en-US" sz="1600" dirty="0" err="1"/>
              <a:t>Nulla</a:t>
            </a:r>
            <a:br>
              <a:rPr lang="en-US" sz="1600" dirty="0"/>
            </a:br>
            <a:r>
              <a:rPr lang="en-US" sz="1600" dirty="0"/>
              <a:t>			</a:t>
            </a:r>
            <a:r>
              <a:rPr lang="en-US" sz="1600" dirty="0" err="1"/>
              <a:t>egestas</a:t>
            </a:r>
            <a:r>
              <a:rPr lang="en-US" sz="1600" dirty="0"/>
              <a:t>. Tempus </a:t>
            </a:r>
            <a:r>
              <a:rPr lang="en-US" sz="1600" dirty="0" err="1"/>
              <a:t>tellus</a:t>
            </a:r>
            <a:r>
              <a:rPr lang="en-US" sz="1600" dirty="0"/>
              <a:t> Vestibulum </a:t>
            </a:r>
            <a:r>
              <a:rPr lang="en-US" sz="1600" dirty="0" err="1"/>
              <a:t>pellentesque</a:t>
            </a:r>
            <a:br>
              <a:rPr lang="en-US" sz="1600" dirty="0"/>
            </a:br>
            <a:r>
              <a:rPr lang="en-US" sz="1600" dirty="0"/>
              <a:t>			dolor id </a:t>
            </a:r>
            <a:r>
              <a:rPr lang="en-US" sz="1600" dirty="0" err="1"/>
              <a:t>sem</a:t>
            </a:r>
            <a:r>
              <a:rPr lang="en-US" sz="1600" dirty="0"/>
              <a:t> </a:t>
            </a:r>
            <a:r>
              <a:rPr lang="en-US" sz="1600" dirty="0" err="1"/>
              <a:t>dapibus</a:t>
            </a:r>
            <a:r>
              <a:rPr lang="en-US" sz="1600" dirty="0"/>
              <a:t> ligula at </a:t>
            </a:r>
            <a:r>
              <a:rPr lang="en-US" sz="1600" dirty="0" err="1"/>
              <a:t>at</a:t>
            </a:r>
            <a:r>
              <a:rPr lang="en-US" sz="1600" dirty="0"/>
              <a:t>. Et Proin libero vitae</a:t>
            </a:r>
            <a:br>
              <a:rPr lang="en-US" sz="1600" dirty="0"/>
            </a:br>
            <a:r>
              <a:rPr lang="en-US" sz="1600" dirty="0"/>
              <a:t>			</a:t>
            </a:r>
            <a:r>
              <a:rPr lang="en-US" sz="1600" dirty="0" err="1"/>
              <a:t>Curabitur</a:t>
            </a:r>
            <a:r>
              <a:rPr lang="en-US" sz="1600" dirty="0"/>
              <a:t> ac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Fusce</a:t>
            </a:r>
            <a:r>
              <a:rPr lang="en-US" sz="1600" dirty="0"/>
              <a:t> lorem </a:t>
            </a:r>
            <a:r>
              <a:rPr lang="en-US" sz="1600" dirty="0" err="1"/>
              <a:t>urna</a:t>
            </a:r>
            <a:r>
              <a:rPr lang="en-US" sz="1600" dirty="0"/>
              <a:t> </a:t>
            </a:r>
            <a:r>
              <a:rPr lang="en-US" sz="1600" dirty="0" err="1"/>
              <a:t>hendrerit</a:t>
            </a:r>
            <a:r>
              <a:rPr lang="en-US" sz="1600" dirty="0"/>
              <a:t>. </a:t>
            </a:r>
            <a:r>
              <a:rPr lang="en-US" sz="1600" dirty="0" err="1"/>
              <a:t>Rutrum</a:t>
            </a:r>
            <a:br>
              <a:rPr lang="en-US" sz="1600" dirty="0"/>
            </a:br>
            <a:r>
              <a:rPr lang="en-US" sz="1600" dirty="0"/>
              <a:t>			</a:t>
            </a:r>
            <a:r>
              <a:rPr lang="en-US" sz="1600" dirty="0" err="1"/>
              <a:t>elit</a:t>
            </a:r>
            <a:r>
              <a:rPr lang="en-US" sz="1600" dirty="0"/>
              <a:t> Vestibulum ante Sed </a:t>
            </a:r>
            <a:r>
              <a:rPr lang="en-US" sz="1600" dirty="0" err="1"/>
              <a:t>orci</a:t>
            </a:r>
            <a:r>
              <a:rPr lang="en-US" sz="1600" dirty="0"/>
              <a:t>.</a:t>
            </a:r>
          </a:p>
          <a:p>
            <a:pPr marL="109728" indent="0" algn="just">
              <a:buFont typeface="Arial" panose="020B0604020202020204" pitchFamily="34" charset="0"/>
              <a:buNone/>
            </a:pPr>
            <a:endParaRPr lang="en-US" sz="1600" dirty="0"/>
          </a:p>
          <a:p>
            <a:pPr marL="109728" indent="0">
              <a:buFont typeface="Arial" panose="020B0604020202020204" pitchFamily="34" charset="0"/>
              <a:buNone/>
            </a:pPr>
            <a:r>
              <a:rPr lang="en-US" sz="1600" dirty="0"/>
              <a:t>In </a:t>
            </a:r>
            <a:r>
              <a:rPr lang="en-US" sz="1600" dirty="0" err="1"/>
              <a:t>accumsan</a:t>
            </a:r>
            <a:r>
              <a:rPr lang="en-US" sz="1600" dirty="0"/>
              <a:t> </a:t>
            </a:r>
            <a:r>
              <a:rPr lang="en-US" sz="1600" dirty="0" err="1"/>
              <a:t>mauris</a:t>
            </a:r>
            <a:r>
              <a:rPr lang="en-US" sz="1600" dirty="0"/>
              <a:t> </a:t>
            </a:r>
            <a:r>
              <a:rPr lang="en-US" sz="1600" dirty="0" err="1"/>
              <a:t>nulla</a:t>
            </a:r>
            <a:r>
              <a:rPr lang="en-US" sz="1600" dirty="0"/>
              <a:t> </a:t>
            </a:r>
            <a:r>
              <a:rPr lang="en-US" sz="1600" dirty="0" err="1"/>
              <a:t>consequat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lobortis</a:t>
            </a:r>
            <a:br>
              <a:rPr lang="en-US" sz="1600" dirty="0"/>
            </a:br>
            <a:r>
              <a:rPr lang="en-US" sz="1600" dirty="0"/>
              <a:t>convallis </a:t>
            </a:r>
            <a:r>
              <a:rPr lang="en-US" sz="1600" dirty="0" err="1"/>
              <a:t>orci</a:t>
            </a:r>
            <a:r>
              <a:rPr lang="en-US" sz="1600" dirty="0"/>
              <a:t> </a:t>
            </a:r>
            <a:r>
              <a:rPr lang="en-US" sz="1600" dirty="0" err="1"/>
              <a:t>porttitor</a:t>
            </a:r>
            <a:r>
              <a:rPr lang="en-US" sz="1600" dirty="0"/>
              <a:t> </a:t>
            </a:r>
            <a:r>
              <a:rPr lang="en-US" sz="1600" dirty="0" err="1"/>
              <a:t>felis</a:t>
            </a:r>
            <a:r>
              <a:rPr lang="en-US" sz="1600" dirty="0"/>
              <a:t>. </a:t>
            </a:r>
            <a:r>
              <a:rPr lang="en-US" sz="1600" dirty="0" err="1"/>
              <a:t>Curabitur</a:t>
            </a:r>
            <a:r>
              <a:rPr lang="en-US" sz="1600" dirty="0"/>
              <a:t> In </a:t>
            </a:r>
            <a:r>
              <a:rPr lang="en-US" sz="1600" dirty="0" err="1"/>
              <a:t>justo</a:t>
            </a:r>
            <a:r>
              <a:rPr lang="en-US" sz="1600" dirty="0"/>
              <a:t> id eros</a:t>
            </a:r>
            <a:br>
              <a:rPr lang="en-US" sz="1600" dirty="0"/>
            </a:br>
            <a:r>
              <a:rPr lang="en-US" sz="1600" dirty="0"/>
              <a:t>Donec </a:t>
            </a:r>
            <a:r>
              <a:rPr lang="en-US" sz="1600" dirty="0" err="1"/>
              <a:t>Curabitur</a:t>
            </a:r>
            <a:r>
              <a:rPr lang="en-US" sz="1600" dirty="0"/>
              <a:t> tempus </a:t>
            </a:r>
            <a:r>
              <a:rPr lang="en-US" sz="1600" dirty="0" err="1"/>
              <a:t>Aliquam</a:t>
            </a:r>
            <a:r>
              <a:rPr lang="en-US" sz="1600" dirty="0"/>
              <a:t> </a:t>
            </a:r>
            <a:r>
              <a:rPr lang="en-US" sz="1600" dirty="0" err="1"/>
              <a:t>eu</a:t>
            </a:r>
            <a:r>
              <a:rPr lang="en-US" sz="1600" dirty="0"/>
              <a:t> ligula et </a:t>
            </a:r>
            <a:r>
              <a:rPr lang="en-US" sz="1600" dirty="0" err="1"/>
              <a:t>textio</a:t>
            </a:r>
            <a:br>
              <a:rPr lang="en-US" sz="1600" dirty="0"/>
            </a:br>
            <a:r>
              <a:rPr lang="en-US" sz="1600" dirty="0" err="1"/>
              <a:t>cojugratore</a:t>
            </a:r>
            <a:r>
              <a:rPr lang="en-US" sz="1600" dirty="0"/>
              <a:t> at </a:t>
            </a:r>
            <a:r>
              <a:rPr lang="en-US" sz="1600" dirty="0" err="1"/>
              <a:t>metoda</a:t>
            </a:r>
            <a:r>
              <a:rPr lang="en-US" sz="1600" dirty="0"/>
              <a:t> Sugo </a:t>
            </a:r>
            <a:r>
              <a:rPr lang="en-US" sz="1600" dirty="0" err="1"/>
              <a:t>Digitus</a:t>
            </a:r>
            <a:endParaRPr lang="en-US" sz="1600" dirty="0"/>
          </a:p>
          <a:p>
            <a:pPr marL="109728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109728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109728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109728" indent="0" algn="just">
              <a:buFont typeface="Arial" panose="020B0604020202020204" pitchFamily="34" charset="0"/>
              <a:buNone/>
            </a:pPr>
            <a:r>
              <a:rPr lang="en-US" sz="2800" dirty="0" err="1"/>
              <a:t>Novam</a:t>
            </a:r>
            <a:r>
              <a:rPr lang="en-US" sz="2800" dirty="0"/>
              <a:t> </a:t>
            </a:r>
            <a:r>
              <a:rPr lang="en-US" sz="2800" dirty="0" err="1"/>
              <a:t>sectionem</a:t>
            </a:r>
            <a:endParaRPr lang="en-US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1B8833-BA5E-4E86-BD89-F406F7B064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1326342"/>
            <a:ext cx="2448272" cy="19076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865158-E259-49E8-9D54-731052D4CE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3531741"/>
            <a:ext cx="2304256" cy="172819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AB8F6B-B9DA-49A9-92D3-FE928D719AA9}"/>
              </a:ext>
            </a:extLst>
          </p:cNvPr>
          <p:cNvCxnSpPr/>
          <p:nvPr/>
        </p:nvCxnSpPr>
        <p:spPr>
          <a:xfrm>
            <a:off x="2279576" y="5373216"/>
            <a:ext cx="770485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aoblený obdélníkový bublinový popisek 32">
            <a:extLst>
              <a:ext uri="{FF2B5EF4-FFF2-40B4-BE49-F238E27FC236}">
                <a16:creationId xmlns:a16="http://schemas.microsoft.com/office/drawing/2014/main" id="{B3F0896F-5889-4C33-B8CC-D6627409631B}"/>
              </a:ext>
            </a:extLst>
          </p:cNvPr>
          <p:cNvSpPr/>
          <p:nvPr/>
        </p:nvSpPr>
        <p:spPr>
          <a:xfrm>
            <a:off x="1093144" y="2995277"/>
            <a:ext cx="2055849" cy="477440"/>
          </a:xfrm>
          <a:prstGeom prst="wedgeRoundRectCallout">
            <a:avLst>
              <a:gd name="adj1" fmla="val 13137"/>
              <a:gd name="adj2" fmla="val -11276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float: left</a:t>
            </a:r>
            <a:endParaRPr lang="cs-CZ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Zaoblený obdélníkový bublinový popisek 32">
            <a:extLst>
              <a:ext uri="{FF2B5EF4-FFF2-40B4-BE49-F238E27FC236}">
                <a16:creationId xmlns:a16="http://schemas.microsoft.com/office/drawing/2014/main" id="{FA4D2DBF-0B74-427B-AB6F-CFCC7BBEE1B0}"/>
              </a:ext>
            </a:extLst>
          </p:cNvPr>
          <p:cNvSpPr/>
          <p:nvPr/>
        </p:nvSpPr>
        <p:spPr>
          <a:xfrm>
            <a:off x="5499831" y="4702448"/>
            <a:ext cx="2055849" cy="477440"/>
          </a:xfrm>
          <a:prstGeom prst="wedgeRoundRectCallout">
            <a:avLst>
              <a:gd name="adj1" fmla="val 62025"/>
              <a:gd name="adj2" fmla="val -3893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float: right</a:t>
            </a:r>
            <a:endParaRPr lang="cs-CZ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Zaoblený obdélníkový bublinový popisek 32">
            <a:extLst>
              <a:ext uri="{FF2B5EF4-FFF2-40B4-BE49-F238E27FC236}">
                <a16:creationId xmlns:a16="http://schemas.microsoft.com/office/drawing/2014/main" id="{D3702C85-724E-483F-ACDD-04B97F2C59AD}"/>
              </a:ext>
            </a:extLst>
          </p:cNvPr>
          <p:cNvSpPr/>
          <p:nvPr/>
        </p:nvSpPr>
        <p:spPr>
          <a:xfrm>
            <a:off x="1955528" y="4963865"/>
            <a:ext cx="2055849" cy="477440"/>
          </a:xfrm>
          <a:prstGeom prst="wedgeRoundRectCallout">
            <a:avLst>
              <a:gd name="adj1" fmla="val 20184"/>
              <a:gd name="adj2" fmla="val 8649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clear: both</a:t>
            </a:r>
            <a:endParaRPr lang="cs-CZ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5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F90852-9654-4FC4-930A-40F4335E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756096"/>
          </a:xfrm>
        </p:spPr>
        <p:txBody>
          <a:bodyPr/>
          <a:lstStyle/>
          <a:p>
            <a:r>
              <a:rPr lang="en-US" dirty="0"/>
              <a:t>Rendering effects performed on the element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filter</a:t>
            </a:r>
            <a:r>
              <a:rPr lang="en-US" dirty="0"/>
              <a:t>: filter_fnc1(…) filter_fnc2(…) 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29E93B-7BCF-4D4E-AC87-50C17B5D5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Filters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DA039-1F88-4864-8FAD-060ABD7D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25</a:t>
            </a:fld>
            <a:endParaRPr lang="cs-CZ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3E5332C-E780-4BAA-B19F-99075E552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791920"/>
              </p:ext>
            </p:extLst>
          </p:nvPr>
        </p:nvGraphicFramePr>
        <p:xfrm>
          <a:off x="1631504" y="2683728"/>
          <a:ext cx="9001000" cy="33375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41430">
                  <a:extLst>
                    <a:ext uri="{9D8B030D-6E8A-4147-A177-3AD203B41FA5}">
                      <a16:colId xmlns:a16="http://schemas.microsoft.com/office/drawing/2014/main" val="3916845475"/>
                    </a:ext>
                  </a:extLst>
                </a:gridCol>
                <a:gridCol w="6459570">
                  <a:extLst>
                    <a:ext uri="{9D8B030D-6E8A-4147-A177-3AD203B41FA5}">
                      <a16:colId xmlns:a16="http://schemas.microsoft.com/office/drawing/2014/main" val="325136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blur(radius)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Gaussian blur effect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02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brightness(%)</a:t>
                      </a:r>
                      <a:endParaRPr lang="cs-CZ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Applies</a:t>
                      </a:r>
                      <a:r>
                        <a:rPr lang="en-US" sz="1600" baseline="0" dirty="0"/>
                        <a:t> linear multiplier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796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contrast(%)</a:t>
                      </a:r>
                      <a:endParaRPr lang="cs-CZ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n-lt"/>
                          <a:cs typeface="Courier New" panose="02070309020205020404" pitchFamily="49" charset="0"/>
                        </a:rPr>
                        <a:t>Adjusts</a:t>
                      </a:r>
                      <a:r>
                        <a:rPr lang="en-US" sz="1600" b="0" baseline="0" dirty="0">
                          <a:latin typeface="+mn-lt"/>
                          <a:cs typeface="Courier New" panose="02070309020205020404" pitchFamily="49" charset="0"/>
                        </a:rPr>
                        <a:t> contrast of the image</a:t>
                      </a:r>
                      <a:endParaRPr lang="cs-CZ" sz="1600" b="0" dirty="0">
                        <a:latin typeface="+mn-lt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334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drop-shadow(…)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Creates shadow given particular direction, color,</a:t>
                      </a:r>
                      <a:r>
                        <a:rPr lang="en-US" sz="1600" baseline="0" dirty="0"/>
                        <a:t> …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851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grayscale(%)</a:t>
                      </a:r>
                      <a:endParaRPr lang="cs-CZ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Unifies</a:t>
                      </a:r>
                      <a:r>
                        <a:rPr lang="en-US" sz="1600" baseline="0" dirty="0"/>
                        <a:t> color components into greyscale output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33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hue-rotate(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deg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)</a:t>
                      </a:r>
                      <a:endParaRPr lang="cs-CZ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Adjusts hue</a:t>
                      </a:r>
                      <a:r>
                        <a:rPr lang="en-US" sz="1600" baseline="0" dirty="0"/>
                        <a:t> component of HSB/HSL color space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333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invert(%)</a:t>
                      </a:r>
                      <a:endParaRPr lang="cs-CZ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Performs color inversion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696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saturate(%)</a:t>
                      </a:r>
                      <a:endParaRPr lang="cs-CZ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Linearly</a:t>
                      </a:r>
                      <a:r>
                        <a:rPr lang="en-US" sz="1600" baseline="0" dirty="0"/>
                        <a:t> multiplies the saturation color component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004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sepia(%)</a:t>
                      </a:r>
                      <a:endParaRPr lang="cs-CZ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Creates sepia (old photograph) effect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853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836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E605FE3-C14C-43D2-9E07-C76DF4B1DF96}"/>
              </a:ext>
            </a:extLst>
          </p:cNvPr>
          <p:cNvSpPr/>
          <p:nvPr/>
        </p:nvSpPr>
        <p:spPr>
          <a:xfrm>
            <a:off x="2924552" y="1196752"/>
            <a:ext cx="6627832" cy="547260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EDAB03-CFFE-42F9-B48B-114A22A28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Filters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2322E8-EDBB-4EDE-BAA6-0636A3747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26</a:t>
            </a:fld>
            <a:endParaRPr lang="cs-C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A48FF-EF2C-4B6E-918C-254673D27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352" y="1484784"/>
            <a:ext cx="6019800" cy="4810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7811F8-AE5B-48F9-93A9-03E31C86038A}"/>
              </a:ext>
            </a:extLst>
          </p:cNvPr>
          <p:cNvSpPr txBox="1"/>
          <p:nvPr/>
        </p:nvSpPr>
        <p:spPr>
          <a:xfrm>
            <a:off x="3329532" y="3573016"/>
            <a:ext cx="2406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filter: blur(4px);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DD99CF-B85E-4C75-A4C6-E785739736B1}"/>
              </a:ext>
            </a:extLst>
          </p:cNvPr>
          <p:cNvSpPr txBox="1"/>
          <p:nvPr/>
        </p:nvSpPr>
        <p:spPr>
          <a:xfrm>
            <a:off x="6312024" y="3573016"/>
            <a:ext cx="31683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filter:brightness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(200%);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2E6510-4CD7-450E-8657-C8A5351F8E36}"/>
              </a:ext>
            </a:extLst>
          </p:cNvPr>
          <p:cNvSpPr txBox="1"/>
          <p:nvPr/>
        </p:nvSpPr>
        <p:spPr>
          <a:xfrm>
            <a:off x="6629597" y="6125632"/>
            <a:ext cx="25308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filter: sepia(100%)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DE4944-180D-46A7-9790-CCC5557B51E7}"/>
              </a:ext>
            </a:extLst>
          </p:cNvPr>
          <p:cNvSpPr txBox="1"/>
          <p:nvPr/>
        </p:nvSpPr>
        <p:spPr>
          <a:xfrm>
            <a:off x="3126245" y="6087160"/>
            <a:ext cx="35684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filter: contrast(200%)</a:t>
            </a:r>
          </a:p>
          <a:p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hue-rotate(180deg);</a:t>
            </a:r>
          </a:p>
        </p:txBody>
      </p:sp>
    </p:spTree>
    <p:extLst>
      <p:ext uri="{BB962C8B-B14F-4D97-AF65-F5344CB8AC3E}">
        <p14:creationId xmlns:p14="http://schemas.microsoft.com/office/powerpoint/2010/main" val="3348314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F90852-9654-4FC4-930A-40F4335E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1728192"/>
          </a:xfrm>
        </p:spPr>
        <p:txBody>
          <a:bodyPr/>
          <a:lstStyle/>
          <a:p>
            <a:r>
              <a:rPr lang="fr-FR" dirty="0" err="1"/>
              <a:t>Linear</a:t>
            </a:r>
            <a:r>
              <a:rPr lang="fr-FR" dirty="0"/>
              <a:t> transformations of projection matrix</a:t>
            </a:r>
          </a:p>
          <a:p>
            <a:pPr lvl="1"/>
            <a:r>
              <a:rPr lang="fr-FR" dirty="0" err="1">
                <a:solidFill>
                  <a:schemeClr val="accent6"/>
                </a:solidFill>
              </a:rPr>
              <a:t>transform</a:t>
            </a:r>
            <a:r>
              <a:rPr lang="fr-FR" dirty="0"/>
              <a:t>: func1(…) func2(…) …</a:t>
            </a:r>
          </a:p>
          <a:p>
            <a:r>
              <a:rPr lang="fr-FR" dirty="0"/>
              <a:t>2D transformations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29E93B-7BCF-4D4E-AC87-50C17B5D5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Transformations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DA039-1F88-4864-8FAD-060ABD7D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27</a:t>
            </a:fld>
            <a:endParaRPr lang="cs-CZ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3E5332C-E780-4BAA-B19F-99075E552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255766"/>
              </p:ext>
            </p:extLst>
          </p:nvPr>
        </p:nvGraphicFramePr>
        <p:xfrm>
          <a:off x="1631504" y="3642960"/>
          <a:ext cx="9001000" cy="23063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41430">
                  <a:extLst>
                    <a:ext uri="{9D8B030D-6E8A-4147-A177-3AD203B41FA5}">
                      <a16:colId xmlns:a16="http://schemas.microsoft.com/office/drawing/2014/main" val="3916845475"/>
                    </a:ext>
                  </a:extLst>
                </a:gridCol>
                <a:gridCol w="6459570">
                  <a:extLst>
                    <a:ext uri="{9D8B030D-6E8A-4147-A177-3AD203B41FA5}">
                      <a16:colId xmlns:a16="http://schemas.microsoft.com/office/drawing/2014/main" val="325136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translate(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x,y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Translate by vector (</a:t>
                      </a:r>
                      <a:r>
                        <a:rPr lang="en-US" b="0" dirty="0" err="1"/>
                        <a:t>x,y</a:t>
                      </a:r>
                      <a:r>
                        <a:rPr lang="en-US" b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02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rotate</a:t>
                      </a:r>
                      <a:r>
                        <a:rPr lang="cs-CZ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cs-CZ" sz="16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deg</a:t>
                      </a:r>
                      <a:r>
                        <a:rPr lang="cs-CZ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Rotation around z-axis (perpendicular to screen)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796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scale</a:t>
                      </a:r>
                      <a:r>
                        <a:rPr lang="cs-CZ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cs-CZ" sz="16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x,y</a:t>
                      </a:r>
                      <a:r>
                        <a:rPr lang="cs-CZ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n-lt"/>
                          <a:cs typeface="Courier New" panose="02070309020205020404" pitchFamily="49" charset="0"/>
                        </a:rPr>
                        <a:t>Enlarge or shrink by given factor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334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skew(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xdeg,ydeg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skewX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(deg)</a:t>
                      </a:r>
                    </a:p>
                    <a:p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skewY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(deg)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Create a skew effect (asymmetrical rotation)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851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matrix(…)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/>
                        <a:t>Specify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linear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transformation</a:t>
                      </a:r>
                      <a:r>
                        <a:rPr lang="cs-CZ" sz="1600" dirty="0"/>
                        <a:t> matrix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33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319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DCB4F0-7CA1-4F7D-A552-5CA3D54D8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3D transformations</a:t>
            </a:r>
          </a:p>
          <a:p>
            <a:pPr lvl="1"/>
            <a:r>
              <a:rPr lang="en-US" dirty="0"/>
              <a:t>Analogical to 2D case (except for </a:t>
            </a:r>
            <a:r>
              <a:rPr lang="en-US" dirty="0">
                <a:solidFill>
                  <a:schemeClr val="accent6"/>
                </a:solidFill>
              </a:rPr>
              <a:t>skew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rotate</a:t>
            </a:r>
            <a:r>
              <a:rPr lang="en-US" dirty="0"/>
              <a:t> -&gt; </a:t>
            </a:r>
            <a:r>
              <a:rPr lang="en-US" dirty="0">
                <a:solidFill>
                  <a:schemeClr val="accent6"/>
                </a:solidFill>
              </a:rPr>
              <a:t>rotate3d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6"/>
                </a:solidFill>
              </a:rPr>
              <a:t>rotateX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6"/>
                </a:solidFill>
              </a:rPr>
              <a:t>rotateY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6"/>
                </a:solidFill>
              </a:rPr>
              <a:t>rotateZ</a:t>
            </a:r>
            <a:endParaRPr lang="en-US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chemeClr val="accent6"/>
                </a:solidFill>
              </a:rPr>
              <a:t>matrix</a:t>
            </a:r>
            <a:r>
              <a:rPr lang="en-US" dirty="0"/>
              <a:t>(6 </a:t>
            </a:r>
            <a:r>
              <a:rPr lang="en-US" dirty="0" err="1"/>
              <a:t>vals</a:t>
            </a:r>
            <a:r>
              <a:rPr lang="en-US" dirty="0"/>
              <a:t>) -&gt; </a:t>
            </a:r>
            <a:r>
              <a:rPr lang="en-US" dirty="0">
                <a:solidFill>
                  <a:schemeClr val="accent6"/>
                </a:solidFill>
              </a:rPr>
              <a:t>matrix3d</a:t>
            </a:r>
            <a:r>
              <a:rPr lang="en-US" dirty="0"/>
              <a:t>(16 </a:t>
            </a:r>
            <a:r>
              <a:rPr lang="en-US" dirty="0" err="1"/>
              <a:t>vals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perspective</a:t>
            </a:r>
            <a:r>
              <a:rPr lang="en-US" dirty="0"/>
              <a:t>() – distance between z-plane and user</a:t>
            </a:r>
          </a:p>
          <a:p>
            <a:endParaRPr lang="en-US" dirty="0"/>
          </a:p>
          <a:p>
            <a:r>
              <a:rPr lang="en-US" dirty="0"/>
              <a:t>Additional properties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transform-origin</a:t>
            </a:r>
            <a:r>
              <a:rPr lang="en-US" dirty="0"/>
              <a:t> – center of transformation (rotate)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transform-style</a:t>
            </a:r>
            <a:r>
              <a:rPr lang="en-US" dirty="0"/>
              <a:t> – flat or preserve-3d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transform-box</a:t>
            </a:r>
            <a:r>
              <a:rPr lang="en-US" dirty="0"/>
              <a:t> –bounding box for the transformation</a:t>
            </a:r>
            <a:br>
              <a:rPr lang="en-US" dirty="0"/>
            </a:br>
            <a:r>
              <a:rPr lang="en-US" dirty="0"/>
              <a:t>Values </a:t>
            </a:r>
            <a:r>
              <a:rPr lang="en-US" dirty="0">
                <a:solidFill>
                  <a:schemeClr val="accent6"/>
                </a:solidFill>
              </a:rPr>
              <a:t>border-box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fill-box</a:t>
            </a:r>
            <a:r>
              <a:rPr lang="en-US" dirty="0"/>
              <a:t>, or </a:t>
            </a:r>
            <a:r>
              <a:rPr lang="en-US" dirty="0">
                <a:solidFill>
                  <a:schemeClr val="accent6"/>
                </a:solidFill>
              </a:rPr>
              <a:t>view-box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9294CA-DA2D-4481-A63B-E9043997D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Transformations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590CE-51AC-4BEA-A944-D499F095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430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0E6488-A19D-4DF0-8B36-78FEF2682302}"/>
              </a:ext>
            </a:extLst>
          </p:cNvPr>
          <p:cNvSpPr/>
          <p:nvPr/>
        </p:nvSpPr>
        <p:spPr>
          <a:xfrm>
            <a:off x="3200969" y="1556792"/>
            <a:ext cx="6074998" cy="501613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F50E49-5231-48FF-B017-6E11FC9F3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Transformations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CF300-5268-4C53-9D9C-BFD47C4AF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29</a:t>
            </a:fld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1C1A10-5BB4-4C69-87CE-344556D0C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810" y="1916832"/>
            <a:ext cx="4875470" cy="451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51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99E115-D6F9-4903-8A1B-DD9D441D5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2016224"/>
          </a:xfrm>
        </p:spPr>
        <p:txBody>
          <a:bodyPr/>
          <a:lstStyle/>
          <a:p>
            <a:r>
              <a:rPr lang="en-US" dirty="0"/>
              <a:t>Global Attribute </a:t>
            </a:r>
            <a:r>
              <a:rPr lang="en-US" b="1" dirty="0"/>
              <a:t>style</a:t>
            </a:r>
          </a:p>
          <a:p>
            <a:pPr lvl="1"/>
            <a:r>
              <a:rPr lang="en-US" dirty="0"/>
              <a:t>HTML attribute applicable for all visual elements</a:t>
            </a:r>
          </a:p>
          <a:p>
            <a:pPr lvl="1"/>
            <a:r>
              <a:rPr lang="en-US" dirty="0"/>
              <a:t>Contains CSS properties only (without selector)</a:t>
            </a:r>
          </a:p>
          <a:p>
            <a:pPr lvl="1"/>
            <a:r>
              <a:rPr lang="en-US" dirty="0"/>
              <a:t>Associated with the element of the style attribute</a:t>
            </a:r>
          </a:p>
          <a:p>
            <a:pPr lvl="1"/>
            <a:r>
              <a:rPr lang="en-US" dirty="0"/>
              <a:t>Used in rare cases (usually by scripts)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90D15E-E2EB-4785-BF82-A9461BEA0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Inline CSS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43314-AD43-4834-BA74-BFDB95262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683CFD8F-CBC4-466C-B562-79CC5784811B}"/>
              </a:ext>
            </a:extLst>
          </p:cNvPr>
          <p:cNvSpPr/>
          <p:nvPr/>
        </p:nvSpPr>
        <p:spPr>
          <a:xfrm>
            <a:off x="659396" y="4077072"/>
            <a:ext cx="10873208" cy="1944216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t"/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&lt;!DOCTYPE HTML&gt;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&lt;html&gt;</a:t>
            </a:r>
          </a:p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&lt;body&gt;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&lt;h1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style="color: red;"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&gt;Red Heading&lt;/h1&gt;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819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F90852-9654-4FC4-930A-40F4335E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1944216"/>
          </a:xfrm>
        </p:spPr>
        <p:txBody>
          <a:bodyPr/>
          <a:lstStyle/>
          <a:p>
            <a:r>
              <a:rPr lang="en-US" dirty="0"/>
              <a:t>Modifications of CSS properties are not instantaneous, but they are interpolated over given time period</a:t>
            </a:r>
          </a:p>
          <a:p>
            <a:pPr lvl="1"/>
            <a:r>
              <a:rPr lang="en-US" dirty="0"/>
              <a:t>When pseudo-class changes (e.g., :hover or :target)</a:t>
            </a:r>
          </a:p>
          <a:p>
            <a:pPr lvl="1"/>
            <a:r>
              <a:rPr lang="en-US" dirty="0"/>
              <a:t>Client-side script changes classes, style attribute, …</a:t>
            </a:r>
          </a:p>
          <a:p>
            <a:r>
              <a:rPr lang="en-US" dirty="0"/>
              <a:t>Properties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29E93B-7BCF-4D4E-AC87-50C17B5D5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Transitions</a:t>
            </a:r>
            <a:br>
              <a:rPr lang="en-US" dirty="0"/>
            </a:br>
            <a:r>
              <a:rPr lang="en-US" dirty="0"/>
              <a:t>CSS Property Transitions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DA039-1F88-4864-8FAD-060ABD7D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30</a:t>
            </a:fld>
            <a:endParaRPr lang="cs-CZ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3E5332C-E780-4BAA-B19F-99075E552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368020"/>
              </p:ext>
            </p:extLst>
          </p:nvPr>
        </p:nvGraphicFramePr>
        <p:xfrm>
          <a:off x="1631504" y="3858984"/>
          <a:ext cx="9001000" cy="20624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3916845475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325136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transition-property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Which CSS properties are animated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02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transition-duration</a:t>
                      </a:r>
                      <a:endParaRPr lang="cs-CZ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How long should each animation last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796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transition-timing-function</a:t>
                      </a:r>
                      <a:endParaRPr lang="cs-CZ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n-lt"/>
                          <a:cs typeface="Courier New" panose="02070309020205020404" pitchFamily="49" charset="0"/>
                        </a:rPr>
                        <a:t>Interpolation function used for the animation </a:t>
                      </a:r>
                      <a:br>
                        <a:rPr lang="en-US" sz="1600" b="0" dirty="0">
                          <a:latin typeface="+mn-lt"/>
                          <a:cs typeface="Courier New" panose="02070309020205020404" pitchFamily="49" charset="0"/>
                        </a:rPr>
                      </a:br>
                      <a:r>
                        <a:rPr lang="en-US" sz="1600" b="0" dirty="0">
                          <a:latin typeface="+mn-lt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600" b="0" dirty="0">
                          <a:solidFill>
                            <a:schemeClr val="accent6"/>
                          </a:solidFill>
                          <a:latin typeface="+mn-lt"/>
                          <a:cs typeface="Courier New" panose="02070309020205020404" pitchFamily="49" charset="0"/>
                        </a:rPr>
                        <a:t>linear</a:t>
                      </a:r>
                      <a:r>
                        <a:rPr lang="en-US" sz="1600" b="0" dirty="0">
                          <a:latin typeface="+mn-lt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600" b="0" dirty="0">
                          <a:solidFill>
                            <a:schemeClr val="accent6"/>
                          </a:solidFill>
                          <a:latin typeface="+mn-lt"/>
                          <a:cs typeface="Courier New" panose="02070309020205020404" pitchFamily="49" charset="0"/>
                        </a:rPr>
                        <a:t>ease</a:t>
                      </a:r>
                      <a:r>
                        <a:rPr lang="en-US" sz="1600" b="0" dirty="0">
                          <a:latin typeface="+mn-lt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600" b="0" dirty="0">
                          <a:solidFill>
                            <a:schemeClr val="accent6"/>
                          </a:solidFill>
                          <a:latin typeface="+mn-lt"/>
                          <a:cs typeface="Courier New" panose="02070309020205020404" pitchFamily="49" charset="0"/>
                        </a:rPr>
                        <a:t>ease-in</a:t>
                      </a:r>
                      <a:r>
                        <a:rPr lang="en-US" sz="1600" b="0" dirty="0">
                          <a:latin typeface="+mn-lt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600" b="0" dirty="0">
                          <a:solidFill>
                            <a:schemeClr val="accent6"/>
                          </a:solidFill>
                          <a:latin typeface="+mn-lt"/>
                          <a:cs typeface="Courier New" panose="02070309020205020404" pitchFamily="49" charset="0"/>
                        </a:rPr>
                        <a:t>ease-out</a:t>
                      </a:r>
                      <a:r>
                        <a:rPr lang="en-US" sz="1600" b="0" dirty="0">
                          <a:latin typeface="+mn-lt"/>
                          <a:cs typeface="Courier New" panose="02070309020205020404" pitchFamily="49" charset="0"/>
                        </a:rPr>
                        <a:t>, 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334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transition-delay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Delay before the change is started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851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transition</a:t>
                      </a:r>
                      <a:endParaRPr lang="cs-CZ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Sets all previous properties at once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33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693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0A52E0-C4D8-440F-AE3A-1BB5B378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EA235-4636-4866-A05D-B193ED03D9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E25EA3-3AB2-43B4-AB39-31796D4A70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01-transitions</a:t>
            </a:r>
          </a:p>
        </p:txBody>
      </p:sp>
    </p:spTree>
    <p:extLst>
      <p:ext uri="{BB962C8B-B14F-4D97-AF65-F5344CB8AC3E}">
        <p14:creationId xmlns:p14="http://schemas.microsoft.com/office/powerpoint/2010/main" val="704727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1B524D-45F6-4965-9ED3-9F3197D42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Transitions</a:t>
            </a:r>
          </a:p>
          <a:p>
            <a:pPr lvl="1"/>
            <a:r>
              <a:rPr lang="en-US" dirty="0"/>
              <a:t>Limited way to describe property interpolations</a:t>
            </a:r>
          </a:p>
          <a:p>
            <a:pPr lvl="1"/>
            <a:r>
              <a:rPr lang="en-US" dirty="0"/>
              <a:t>Always interpolating between two exact states</a:t>
            </a:r>
          </a:p>
          <a:p>
            <a:pPr lvl="1"/>
            <a:r>
              <a:rPr lang="en-US" dirty="0"/>
              <a:t>Time function may be non-linear</a:t>
            </a:r>
          </a:p>
          <a:p>
            <a:endParaRPr lang="en-US" dirty="0"/>
          </a:p>
          <a:p>
            <a:r>
              <a:rPr lang="en-US" dirty="0"/>
              <a:t>Animations</a:t>
            </a:r>
          </a:p>
          <a:p>
            <a:pPr lvl="1"/>
            <a:r>
              <a:rPr lang="en-US" dirty="0"/>
              <a:t>A more complex mechanism of interpolation</a:t>
            </a:r>
          </a:p>
          <a:p>
            <a:pPr lvl="1"/>
            <a:r>
              <a:rPr lang="en-US" dirty="0"/>
              <a:t>Define a set of states between which the values are interpolated</a:t>
            </a:r>
          </a:p>
          <a:p>
            <a:pPr lvl="1"/>
            <a:r>
              <a:rPr lang="en-US" dirty="0"/>
              <a:t>Additional features</a:t>
            </a:r>
            <a:br>
              <a:rPr lang="en-US" dirty="0"/>
            </a:br>
            <a:r>
              <a:rPr lang="en-US" dirty="0"/>
              <a:t>Timing, pausing, repetition, alternation, …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6705E4-C46A-49EA-8FEE-ABEA844B2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56F19-6D04-4BAA-B0D4-209F21276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537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C4DFF-38D3-4F3A-A623-749A081EE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Animations</a:t>
            </a:r>
            <a:br>
              <a:rPr lang="en-US" dirty="0"/>
            </a:br>
            <a:r>
              <a:rPr lang="en-US" dirty="0"/>
              <a:t>Syntax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281124-DE9C-4CA1-A8F8-4E8C1D0F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C6F51E46-5398-4005-B276-27FCA2EFD3F8}"/>
              </a:ext>
            </a:extLst>
          </p:cNvPr>
          <p:cNvSpPr/>
          <p:nvPr/>
        </p:nvSpPr>
        <p:spPr>
          <a:xfrm>
            <a:off x="479376" y="2214363"/>
            <a:ext cx="5328592" cy="3302869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t"/>
          <a:lstStyle/>
          <a:p>
            <a:pPr marL="109728" indent="0"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@keyframes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colorize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109728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0%   { color: black; }</a:t>
            </a:r>
          </a:p>
          <a:p>
            <a:pPr marL="109728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30%  { color: red; }</a:t>
            </a:r>
          </a:p>
          <a:p>
            <a:pPr marL="109728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100% { color: blue; }</a:t>
            </a:r>
          </a:p>
          <a:p>
            <a:pPr marL="109728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109728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9728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#something {</a:t>
            </a:r>
          </a:p>
          <a:p>
            <a:pPr marL="109728" indent="0"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animation-name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colorize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109728" indent="0"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animation-duration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5s;</a:t>
            </a:r>
          </a:p>
          <a:p>
            <a:pPr marL="109728" indent="0"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animation-iteration-count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3;</a:t>
            </a:r>
          </a:p>
          <a:p>
            <a:pPr marL="109728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Zaoblený obdélníkový bublinový popisek 7">
            <a:extLst>
              <a:ext uri="{FF2B5EF4-FFF2-40B4-BE49-F238E27FC236}">
                <a16:creationId xmlns:a16="http://schemas.microsoft.com/office/drawing/2014/main" id="{D82561B3-1B09-4D02-91F4-DB9A873F9E30}"/>
              </a:ext>
            </a:extLst>
          </p:cNvPr>
          <p:cNvSpPr/>
          <p:nvPr/>
        </p:nvSpPr>
        <p:spPr>
          <a:xfrm>
            <a:off x="6384034" y="1967070"/>
            <a:ext cx="2808312" cy="494586"/>
          </a:xfrm>
          <a:prstGeom prst="wedgeRoundRectCallout">
            <a:avLst>
              <a:gd name="adj1" fmla="val -135849"/>
              <a:gd name="adj2" fmla="val 4637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Named set of </a:t>
            </a:r>
            <a:r>
              <a:rPr lang="en-US" sz="1600" dirty="0" err="1"/>
              <a:t>keyframes</a:t>
            </a:r>
            <a:endParaRPr lang="cs-CZ" sz="1600" dirty="0"/>
          </a:p>
        </p:txBody>
      </p:sp>
      <p:sp>
        <p:nvSpPr>
          <p:cNvPr id="6" name="Zaoblený obdélníkový bublinový popisek 8">
            <a:extLst>
              <a:ext uri="{FF2B5EF4-FFF2-40B4-BE49-F238E27FC236}">
                <a16:creationId xmlns:a16="http://schemas.microsoft.com/office/drawing/2014/main" id="{B04F2787-A20B-4A60-B22A-569FAAADBEE5}"/>
              </a:ext>
            </a:extLst>
          </p:cNvPr>
          <p:cNvSpPr/>
          <p:nvPr/>
        </p:nvSpPr>
        <p:spPr>
          <a:xfrm>
            <a:off x="6384034" y="2752586"/>
            <a:ext cx="4789004" cy="976642"/>
          </a:xfrm>
          <a:prstGeom prst="wedgeRoundRectCallout">
            <a:avLst>
              <a:gd name="adj1" fmla="val -93937"/>
              <a:gd name="adj2" fmla="val -5105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Each </a:t>
            </a:r>
            <a:r>
              <a:rPr lang="en-US" sz="1600" dirty="0" err="1"/>
              <a:t>keyframe</a:t>
            </a:r>
            <a:r>
              <a:rPr lang="en-US" sz="1600" dirty="0"/>
              <a:t> holds a state of the element at a particular phase of the animation</a:t>
            </a:r>
            <a:endParaRPr lang="cs-CZ" sz="1600" dirty="0"/>
          </a:p>
        </p:txBody>
      </p:sp>
      <p:sp>
        <p:nvSpPr>
          <p:cNvPr id="7" name="Zaoblený obdélníkový bublinový popisek 9">
            <a:extLst>
              <a:ext uri="{FF2B5EF4-FFF2-40B4-BE49-F238E27FC236}">
                <a16:creationId xmlns:a16="http://schemas.microsoft.com/office/drawing/2014/main" id="{29ED51EB-4326-458B-BC62-5534377E3E13}"/>
              </a:ext>
            </a:extLst>
          </p:cNvPr>
          <p:cNvSpPr/>
          <p:nvPr/>
        </p:nvSpPr>
        <p:spPr>
          <a:xfrm>
            <a:off x="6352305" y="4396527"/>
            <a:ext cx="4820733" cy="616649"/>
          </a:xfrm>
          <a:prstGeom prst="wedgeRoundRectCallout">
            <a:avLst>
              <a:gd name="adj1" fmla="val -83660"/>
              <a:gd name="adj2" fmla="val -6014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Animation is then applied using CSS properties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4003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D58062-0039-4573-80D6-2242C0B84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animation-timing-function</a:t>
            </a:r>
            <a:br>
              <a:rPr lang="en-US" dirty="0"/>
            </a:br>
            <a:r>
              <a:rPr lang="en-US" dirty="0"/>
              <a:t>Similarly to transitions – time interpolation function</a:t>
            </a:r>
          </a:p>
          <a:p>
            <a:r>
              <a:rPr lang="en-US" dirty="0">
                <a:solidFill>
                  <a:schemeClr val="accent6"/>
                </a:solidFill>
              </a:rPr>
              <a:t>animation-direction</a:t>
            </a:r>
            <a:br>
              <a:rPr lang="en-US" dirty="0"/>
            </a:br>
            <a:r>
              <a:rPr lang="en-US" dirty="0"/>
              <a:t>normal, reverse, alternate</a:t>
            </a:r>
          </a:p>
          <a:p>
            <a:r>
              <a:rPr lang="en-US" dirty="0">
                <a:solidFill>
                  <a:schemeClr val="accent6"/>
                </a:solidFill>
              </a:rPr>
              <a:t>animation-iteration-count</a:t>
            </a:r>
            <a:br>
              <a:rPr lang="en-US" dirty="0"/>
            </a:br>
            <a:r>
              <a:rPr lang="en-US" dirty="0"/>
              <a:t>Number of iterations or infinite</a:t>
            </a:r>
          </a:p>
          <a:p>
            <a:r>
              <a:rPr lang="en-US" dirty="0">
                <a:solidFill>
                  <a:schemeClr val="accent6"/>
                </a:solidFill>
              </a:rPr>
              <a:t>animation-play-state</a:t>
            </a:r>
            <a:br>
              <a:rPr lang="en-US" dirty="0"/>
            </a:br>
            <a:r>
              <a:rPr lang="en-US" dirty="0"/>
              <a:t>paused or running – useful for stopping/resuming</a:t>
            </a:r>
          </a:p>
          <a:p>
            <a:r>
              <a:rPr lang="en-US" dirty="0">
                <a:solidFill>
                  <a:schemeClr val="accent6"/>
                </a:solidFill>
              </a:rPr>
              <a:t>animation-fill-mode</a:t>
            </a:r>
            <a:br>
              <a:rPr lang="en-US" dirty="0"/>
            </a:br>
            <a:r>
              <a:rPr lang="en-US" dirty="0"/>
              <a:t>How are the CSS animation styles applied to target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42ECD-63B9-4218-9007-BE7A7FC1B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Animations</a:t>
            </a:r>
            <a:br>
              <a:rPr lang="en-US" dirty="0"/>
            </a:br>
            <a:r>
              <a:rPr lang="en-US" dirty="0"/>
              <a:t>Animation Properties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7AC08-3BF1-47FB-ACC5-14692A7E0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3394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0A52E0-C4D8-440F-AE3A-1BB5B378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EA235-4636-4866-A05D-B193ED03D9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E25EA3-3AB2-43B4-AB39-31796D4A70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01-</a:t>
            </a:r>
            <a:r>
              <a:rPr lang="cs-CZ" dirty="0" err="1"/>
              <a:t>clock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8602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E0D108-82B7-4F40-A356-462684B4B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Media Limitations</a:t>
            </a:r>
          </a:p>
          <a:p>
            <a:pPr lvl="1"/>
            <a:r>
              <a:rPr lang="en-US" dirty="0"/>
              <a:t>Restricting styles for particular visualization medium</a:t>
            </a:r>
          </a:p>
          <a:p>
            <a:endParaRPr lang="en-US" dirty="0"/>
          </a:p>
          <a:p>
            <a:r>
              <a:rPr lang="en-US" dirty="0"/>
              <a:t>Media Types</a:t>
            </a:r>
          </a:p>
          <a:p>
            <a:pPr lvl="1"/>
            <a:r>
              <a:rPr lang="en-US" dirty="0"/>
              <a:t>Select style sheets for particular media</a:t>
            </a:r>
          </a:p>
          <a:p>
            <a:pPr lvl="1"/>
            <a:r>
              <a:rPr lang="en-US" dirty="0"/>
              <a:t>screen, print, speech, …</a:t>
            </a:r>
          </a:p>
          <a:p>
            <a:endParaRPr lang="en-US" dirty="0"/>
          </a:p>
          <a:p>
            <a:r>
              <a:rPr lang="en-US" dirty="0"/>
              <a:t>Media Features (Properties)</a:t>
            </a:r>
          </a:p>
          <a:p>
            <a:pPr lvl="1"/>
            <a:r>
              <a:rPr lang="en-US" dirty="0"/>
              <a:t>Add additional conditions to the types</a:t>
            </a:r>
          </a:p>
          <a:p>
            <a:pPr lvl="2"/>
            <a:r>
              <a:rPr lang="en-US" dirty="0"/>
              <a:t>width, height</a:t>
            </a:r>
          </a:p>
          <a:p>
            <a:pPr lvl="2"/>
            <a:r>
              <a:rPr lang="en-US" dirty="0"/>
              <a:t>device-width, device-height</a:t>
            </a:r>
          </a:p>
          <a:p>
            <a:pPr lvl="2"/>
            <a:r>
              <a:rPr lang="en-US" dirty="0"/>
              <a:t>orientation, aspect-ratio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CD438A-0CDB-4BDA-85D3-F49F868E6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8DFD7-05EE-48CE-A47E-78DA34C90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7997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91DED8-EC92-406B-82DF-8BAEB3902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Attribute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Inside CSS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AC218D-8363-4E52-906C-9D50A81F5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</a:t>
            </a:r>
            <a:br>
              <a:rPr lang="en-US" dirty="0"/>
            </a:br>
            <a:r>
              <a:rPr lang="en-US" dirty="0"/>
              <a:t>Syntax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29F80-754D-408E-B25E-4AEFEEF00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F593C47A-0EF2-4793-818F-114432D75C69}"/>
              </a:ext>
            </a:extLst>
          </p:cNvPr>
          <p:cNvSpPr/>
          <p:nvPr/>
        </p:nvSpPr>
        <p:spPr>
          <a:xfrm>
            <a:off x="479376" y="2276872"/>
            <a:ext cx="7848872" cy="992376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pPr marL="109728" indent="0">
              <a:buNone/>
            </a:pP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&lt;style media="print"&gt;</a:t>
            </a:r>
          </a:p>
          <a:p>
            <a:pPr marL="109728" indent="0">
              <a:buNone/>
            </a:pP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body { color: black; background-color: white; }</a:t>
            </a:r>
            <a:b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&lt;/style&gt;</a:t>
            </a:r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C80334CF-0E2C-4204-B002-A9794AD50B61}"/>
              </a:ext>
            </a:extLst>
          </p:cNvPr>
          <p:cNvSpPr/>
          <p:nvPr/>
        </p:nvSpPr>
        <p:spPr>
          <a:xfrm>
            <a:off x="497753" y="4143504"/>
            <a:ext cx="7848872" cy="1589752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t"/>
          <a:lstStyle/>
          <a:p>
            <a:r>
              <a:rPr lang="en-US" dirty="0"/>
              <a:t>body { font-size: 14pt; }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@media screen and (max-width: 450px) {</a:t>
            </a:r>
          </a:p>
          <a:p>
            <a:r>
              <a:rPr lang="en-US" dirty="0"/>
              <a:t>    body { font-size: 0.8em; }</a:t>
            </a:r>
          </a:p>
          <a:p>
            <a:r>
              <a:rPr lang="en-US" dirty="0"/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926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8574-935F-4138-8425-82AAC9056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r>
              <a:rPr lang="en-US" dirty="0"/>
              <a:t>takeaway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1A344-7F25-44C6-ABC0-B9F25AE3F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4596298"/>
          </a:xfrm>
        </p:spPr>
        <p:txBody>
          <a:bodyPr/>
          <a:lstStyle/>
          <a:p>
            <a:r>
              <a:rPr lang="en-US" dirty="0"/>
              <a:t>CSS properties</a:t>
            </a:r>
          </a:p>
          <a:p>
            <a:r>
              <a:rPr lang="cs-CZ" dirty="0"/>
              <a:t>CSS </a:t>
            </a:r>
            <a:r>
              <a:rPr lang="en-US" dirty="0"/>
              <a:t>selectors</a:t>
            </a:r>
            <a:endParaRPr lang="cs-CZ" dirty="0"/>
          </a:p>
          <a:p>
            <a:r>
              <a:rPr lang="en-US" dirty="0"/>
              <a:t>CSS pseudo-classes </a:t>
            </a:r>
            <a:r>
              <a:rPr lang="cs-CZ" dirty="0"/>
              <a:t>s</a:t>
            </a:r>
            <a:r>
              <a:rPr lang="en-US" dirty="0"/>
              <a:t>electors</a:t>
            </a:r>
            <a:r>
              <a:rPr lang="cs-CZ" dirty="0"/>
              <a:t> </a:t>
            </a:r>
            <a:endParaRPr lang="en-US" dirty="0"/>
          </a:p>
          <a:p>
            <a:r>
              <a:rPr lang="en-US" dirty="0"/>
              <a:t>CSS attribute-based selectors</a:t>
            </a:r>
          </a:p>
          <a:p>
            <a:r>
              <a:rPr lang="en-US" dirty="0"/>
              <a:t>Display property &amp; box model</a:t>
            </a:r>
          </a:p>
          <a:p>
            <a:r>
              <a:rPr lang="en-US" dirty="0"/>
              <a:t>Floating elements</a:t>
            </a:r>
          </a:p>
          <a:p>
            <a:r>
              <a:rPr lang="en-US" dirty="0"/>
              <a:t>Transitions</a:t>
            </a:r>
          </a:p>
          <a:p>
            <a:r>
              <a:rPr lang="en-US" dirty="0"/>
              <a:t>Media</a:t>
            </a:r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9433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99E115-D6F9-4903-8A1B-DD9D441D5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6432713" cy="2448272"/>
          </a:xfrm>
        </p:spPr>
        <p:txBody>
          <a:bodyPr/>
          <a:lstStyle/>
          <a:p>
            <a:r>
              <a:rPr lang="en-US" dirty="0"/>
              <a:t>Element </a:t>
            </a:r>
            <a:r>
              <a:rPr lang="en-US" b="1" dirty="0"/>
              <a:t>&lt;style&gt;</a:t>
            </a:r>
          </a:p>
          <a:p>
            <a:pPr lvl="1"/>
            <a:r>
              <a:rPr lang="en-US" dirty="0"/>
              <a:t>Embedded CSS within HTML document</a:t>
            </a:r>
          </a:p>
          <a:p>
            <a:pPr lvl="1"/>
            <a:r>
              <a:rPr lang="en-US" dirty="0"/>
              <a:t>Placed in header</a:t>
            </a:r>
          </a:p>
          <a:p>
            <a:pPr lvl="1"/>
            <a:r>
              <a:rPr lang="en-US" dirty="0"/>
              <a:t>Element contents must be in CSS syntax</a:t>
            </a:r>
          </a:p>
          <a:p>
            <a:pPr lvl="1"/>
            <a:r>
              <a:rPr lang="en-US" dirty="0"/>
              <a:t>Useful for single-file pages and for faster loading via HTTP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90D15E-E2EB-4785-BF82-A9461BEA0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 CSS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43314-AD43-4834-BA74-BFDB95262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683CFD8F-CBC4-466C-B562-79CC5784811B}"/>
              </a:ext>
            </a:extLst>
          </p:cNvPr>
          <p:cNvSpPr/>
          <p:nvPr/>
        </p:nvSpPr>
        <p:spPr>
          <a:xfrm>
            <a:off x="7392144" y="1781914"/>
            <a:ext cx="4560504" cy="4659208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t"/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&lt;!DOCTYPE HTML&gt;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&lt;html&gt;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&lt;head&gt;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&lt;title&gt;CSS Example&lt;/title&gt;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&lt;style type="text/</a:t>
            </a:r>
            <a:r>
              <a:rPr lang="en-US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css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body {</a:t>
            </a:r>
          </a:p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font: 12pt Calibri;</a:t>
            </a:r>
          </a:p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 {</a:t>
            </a:r>
          </a:p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margin: 10px;</a:t>
            </a:r>
          </a:p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&lt;/style&gt;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&lt;/head&gt;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&lt;body&gt;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105183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FF021-A8F2-4F46-98A3-A8D7564D2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6288697" cy="1152128"/>
          </a:xfrm>
        </p:spPr>
        <p:txBody>
          <a:bodyPr/>
          <a:lstStyle/>
          <a:p>
            <a:r>
              <a:rPr lang="en-US" dirty="0"/>
              <a:t>Linking External Style Sheet File</a:t>
            </a:r>
          </a:p>
          <a:p>
            <a:pPr lvl="1"/>
            <a:r>
              <a:rPr lang="en-US" dirty="0"/>
              <a:t>Separate files for separate languages</a:t>
            </a:r>
          </a:p>
          <a:p>
            <a:pPr lvl="1"/>
            <a:r>
              <a:rPr lang="en-US" dirty="0"/>
              <a:t>Better code (style sheet) reusability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BE9FBE-C2C4-47F5-A818-DD31B268E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CSS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7C4DC-0EDB-427C-B889-7FE9FAFE3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47C48946-B2FC-4A5A-AAD2-39D9D852BB96}"/>
              </a:ext>
            </a:extLst>
          </p:cNvPr>
          <p:cNvSpPr/>
          <p:nvPr/>
        </p:nvSpPr>
        <p:spPr>
          <a:xfrm>
            <a:off x="7896199" y="3147274"/>
            <a:ext cx="4056451" cy="2278913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t"/>
          <a:lstStyle/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 {</a:t>
            </a:r>
          </a:p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font: 12pt Calibri;</a:t>
            </a:r>
          </a:p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{</a:t>
            </a:r>
          </a:p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margin: 10px;</a:t>
            </a:r>
          </a:p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E35DD655-23A5-4238-8DE0-C64C37B76B57}"/>
              </a:ext>
            </a:extLst>
          </p:cNvPr>
          <p:cNvSpPr/>
          <p:nvPr/>
        </p:nvSpPr>
        <p:spPr>
          <a:xfrm>
            <a:off x="594747" y="3147275"/>
            <a:ext cx="4925189" cy="2920970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t"/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&lt;!DOCTYPE HTML&gt;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&lt;html&gt;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&lt;head&gt;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&lt;title&gt;CSS Example&lt;/title&gt;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&lt;link </a:t>
            </a:r>
            <a:r>
              <a:rPr lang="en-US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="stylesheet"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type="text/</a:t>
            </a:r>
            <a:r>
              <a:rPr lang="en-US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css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="styles.css"&gt;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&lt;/head&gt;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&lt;body&gt;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D05F205-C057-4E7B-91E4-9EFA6DA64B27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4583832" y="2965594"/>
            <a:ext cx="3240360" cy="198188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48850EE-E7B7-46B1-A459-7B5D8B845DBC}"/>
              </a:ext>
            </a:extLst>
          </p:cNvPr>
          <p:cNvSpPr txBox="1"/>
          <p:nvPr/>
        </p:nvSpPr>
        <p:spPr>
          <a:xfrm>
            <a:off x="7824192" y="2780928"/>
            <a:ext cx="412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styles.css</a:t>
            </a:r>
          </a:p>
        </p:txBody>
      </p:sp>
    </p:spTree>
    <p:extLst>
      <p:ext uri="{BB962C8B-B14F-4D97-AF65-F5344CB8AC3E}">
        <p14:creationId xmlns:p14="http://schemas.microsoft.com/office/powerpoint/2010/main" val="76946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21552E-2307-4435-9AA3-AB0460A13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declarative query-like language</a:t>
            </a:r>
          </a:p>
          <a:p>
            <a:r>
              <a:rPr lang="en-US" dirty="0"/>
              <a:t>Basic selector types</a:t>
            </a:r>
          </a:p>
          <a:p>
            <a:pPr lvl="1"/>
            <a:r>
              <a:rPr lang="en-US" dirty="0"/>
              <a:t>Element name selector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p</a:t>
            </a:r>
            <a:r>
              <a:rPr lang="en-US" dirty="0"/>
              <a:t>  selects all elements p (paragraphs)</a:t>
            </a:r>
          </a:p>
          <a:p>
            <a:pPr lvl="1"/>
            <a:r>
              <a:rPr lang="en-US" dirty="0"/>
              <a:t>Selecting single element of given ID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#myId</a:t>
            </a:r>
            <a:r>
              <a:rPr lang="en-US" dirty="0"/>
              <a:t>  selects an element with attribute </a:t>
            </a:r>
            <a:r>
              <a:rPr lang="en-US" dirty="0">
                <a:solidFill>
                  <a:schemeClr val="accent6"/>
                </a:solidFill>
              </a:rPr>
              <a:t>id="</a:t>
            </a:r>
            <a:r>
              <a:rPr lang="en-US" dirty="0" err="1">
                <a:solidFill>
                  <a:schemeClr val="accent6"/>
                </a:solidFill>
              </a:rPr>
              <a:t>myId</a:t>
            </a:r>
            <a:r>
              <a:rPr lang="en-US" dirty="0">
                <a:solidFill>
                  <a:schemeClr val="accent6"/>
                </a:solidFill>
              </a:rPr>
              <a:t>"</a:t>
            </a:r>
          </a:p>
          <a:p>
            <a:pPr lvl="1"/>
            <a:r>
              <a:rPr lang="en-US" dirty="0"/>
              <a:t>Selecting elements with assigned class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.</a:t>
            </a:r>
            <a:r>
              <a:rPr lang="en-US" dirty="0" err="1">
                <a:solidFill>
                  <a:schemeClr val="accent6"/>
                </a:solidFill>
              </a:rPr>
              <a:t>myClass</a:t>
            </a:r>
            <a:r>
              <a:rPr lang="en-US" dirty="0"/>
              <a:t>  selects all elements with </a:t>
            </a:r>
            <a:r>
              <a:rPr lang="en-US" dirty="0">
                <a:solidFill>
                  <a:schemeClr val="accent6"/>
                </a:solidFill>
              </a:rPr>
              <a:t>class="</a:t>
            </a:r>
            <a:r>
              <a:rPr lang="en-US" dirty="0" err="1">
                <a:solidFill>
                  <a:schemeClr val="accent6"/>
                </a:solidFill>
              </a:rPr>
              <a:t>myClass</a:t>
            </a:r>
            <a:r>
              <a:rPr lang="en-US" dirty="0">
                <a:solidFill>
                  <a:schemeClr val="accent6"/>
                </a:solidFill>
              </a:rPr>
              <a:t>"</a:t>
            </a:r>
          </a:p>
          <a:p>
            <a:pPr lvl="1"/>
            <a:r>
              <a:rPr lang="en-US" dirty="0"/>
              <a:t>One element may have multiple classes assigned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&lt;li class="</a:t>
            </a:r>
            <a:r>
              <a:rPr lang="en-US" dirty="0" err="1">
                <a:solidFill>
                  <a:schemeClr val="accent6"/>
                </a:solidFill>
              </a:rPr>
              <a:t>specialOffer</a:t>
            </a:r>
            <a:r>
              <a:rPr lang="en-US" dirty="0">
                <a:solidFill>
                  <a:schemeClr val="accent6"/>
                </a:solidFill>
              </a:rPr>
              <a:t> discount"&gt;Great Deal!…</a:t>
            </a:r>
          </a:p>
          <a:p>
            <a:pPr lvl="1"/>
            <a:r>
              <a:rPr lang="en-US" dirty="0"/>
              <a:t>Universal selector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*</a:t>
            </a:r>
            <a:r>
              <a:rPr lang="en-US" dirty="0"/>
              <a:t> selects all elements</a:t>
            </a:r>
            <a:endParaRPr lang="en-US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C878AB-AA03-4430-B943-7EB36B63C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Selectors</a:t>
            </a:r>
            <a:br>
              <a:rPr lang="en-US" dirty="0"/>
            </a:br>
            <a:r>
              <a:rPr lang="en-US" dirty="0" err="1"/>
              <a:t>Selectors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B478D-865D-431E-879A-6B8627A0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370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1DFD32-3701-4DFE-9D11-552740F63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combinations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div.info</a:t>
            </a:r>
            <a:r>
              <a:rPr lang="en-US" dirty="0"/>
              <a:t>    select all div elements with info class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h1#main</a:t>
            </a:r>
            <a:r>
              <a:rPr lang="en-US" dirty="0"/>
              <a:t>  selects h1 element with </a:t>
            </a:r>
            <a:r>
              <a:rPr lang="en-US" dirty="0">
                <a:solidFill>
                  <a:schemeClr val="accent6"/>
                </a:solidFill>
              </a:rPr>
              <a:t>id="main"</a:t>
            </a:r>
          </a:p>
          <a:p>
            <a:endParaRPr lang="en-US" dirty="0"/>
          </a:p>
          <a:p>
            <a:r>
              <a:rPr lang="en-US" dirty="0"/>
              <a:t>Using relative positions in the document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E F</a:t>
            </a:r>
            <a:r>
              <a:rPr lang="en-US" dirty="0"/>
              <a:t>     selects elements F which have ancestor E 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E &gt; F  </a:t>
            </a:r>
            <a:r>
              <a:rPr lang="en-US" dirty="0"/>
              <a:t>selects elements F which have parent E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E + F  </a:t>
            </a:r>
            <a:r>
              <a:rPr lang="en-US" dirty="0"/>
              <a:t>selects elements F which are immediately preceded by E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E ~ F  </a:t>
            </a:r>
            <a:r>
              <a:rPr lang="en-US" dirty="0"/>
              <a:t>selects elements F which are preceded by E</a:t>
            </a:r>
          </a:p>
          <a:p>
            <a:pPr lvl="1"/>
            <a:r>
              <a:rPr lang="en-US" dirty="0"/>
              <a:t>We can use any other selectors instead of E and F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2C0756-D013-4476-95A2-C037C92A2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Selectors</a:t>
            </a:r>
            <a:br>
              <a:rPr lang="en-US" dirty="0"/>
            </a:br>
            <a:r>
              <a:rPr lang="en-US" dirty="0"/>
              <a:t>Combining Selectors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9A56E-FDD6-428A-A5F0-7B4E55FD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751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4FD562-A32C-4DC4-9915-078ED10B0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Aggregating Rules</a:t>
            </a:r>
            <a:br>
              <a:rPr lang="en-US" dirty="0"/>
            </a:br>
            <a:r>
              <a:rPr lang="en-US" dirty="0"/>
              <a:t>One block can be used with multiple selectors separated by comma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Selector Syntax Pitfalls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ul li</a:t>
            </a:r>
            <a:br>
              <a:rPr lang="en-US" dirty="0"/>
            </a:br>
            <a:r>
              <a:rPr lang="en-US" dirty="0"/>
              <a:t>consider </a:t>
            </a:r>
            <a:r>
              <a:rPr lang="en-US" dirty="0">
                <a:solidFill>
                  <a:schemeClr val="accent6"/>
                </a:solidFill>
              </a:rPr>
              <a:t>&lt;ul&gt;&lt;li&gt;&lt;</a:t>
            </a:r>
            <a:r>
              <a:rPr lang="en-US" dirty="0" err="1">
                <a:solidFill>
                  <a:schemeClr val="accent6"/>
                </a:solidFill>
              </a:rPr>
              <a:t>ol</a:t>
            </a:r>
            <a:r>
              <a:rPr lang="en-US" dirty="0">
                <a:solidFill>
                  <a:schemeClr val="accent6"/>
                </a:solidFill>
              </a:rPr>
              <a:t>&gt;&lt;li&gt;</a:t>
            </a:r>
            <a:r>
              <a:rPr lang="en-US" dirty="0"/>
              <a:t> structure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p.info</a:t>
            </a:r>
            <a:r>
              <a:rPr lang="en-US" dirty="0"/>
              <a:t> vs. </a:t>
            </a:r>
            <a:r>
              <a:rPr lang="en-US" dirty="0">
                <a:solidFill>
                  <a:schemeClr val="accent6"/>
                </a:solidFill>
              </a:rPr>
              <a:t>p .info</a:t>
            </a:r>
            <a:br>
              <a:rPr lang="en-US" dirty="0"/>
            </a:br>
            <a:r>
              <a:rPr lang="en-US" dirty="0"/>
              <a:t>careful with whitespace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main ul, </a:t>
            </a:r>
            <a:r>
              <a:rPr lang="en-US" dirty="0" err="1">
                <a:solidFill>
                  <a:schemeClr val="accent6"/>
                </a:solidFill>
              </a:rPr>
              <a:t>ol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main</a:t>
            </a:r>
            <a:r>
              <a:rPr lang="en-US" dirty="0"/>
              <a:t> belongs only to the first selector (</a:t>
            </a:r>
            <a:r>
              <a:rPr lang="en-US" dirty="0" err="1">
                <a:solidFill>
                  <a:schemeClr val="accent6"/>
                </a:solidFill>
              </a:rPr>
              <a:t>ol</a:t>
            </a:r>
            <a:r>
              <a:rPr lang="en-US" dirty="0"/>
              <a:t> stands alone)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BB0E7B-D856-49CB-813A-B49446556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Syntax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F6263-81A2-49F5-BBA3-C2945DEC3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AE654264-050F-4BDF-AF2B-19C75DD5AA66}"/>
              </a:ext>
            </a:extLst>
          </p:cNvPr>
          <p:cNvSpPr/>
          <p:nvPr/>
        </p:nvSpPr>
        <p:spPr>
          <a:xfrm>
            <a:off x="551384" y="2636912"/>
            <a:ext cx="6144682" cy="425742"/>
          </a:xfrm>
          <a:prstGeom prst="snip1Rect">
            <a:avLst>
              <a:gd name="adj" fmla="val 2166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s1, s2 { properties used for s1 and s2 }</a:t>
            </a:r>
          </a:p>
        </p:txBody>
      </p:sp>
    </p:spTree>
    <p:extLst>
      <p:ext uri="{BB962C8B-B14F-4D97-AF65-F5344CB8AC3E}">
        <p14:creationId xmlns:p14="http://schemas.microsoft.com/office/powerpoint/2010/main" val="343563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F90852-9654-4FC4-930A-40F4335E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504056"/>
          </a:xfrm>
        </p:spPr>
        <p:txBody>
          <a:bodyPr/>
          <a:lstStyle/>
          <a:p>
            <a:r>
              <a:rPr lang="en-US" dirty="0"/>
              <a:t>Usually used in with another selector (e.g., </a:t>
            </a:r>
            <a:r>
              <a:rPr lang="en-US" dirty="0">
                <a:solidFill>
                  <a:schemeClr val="accent6"/>
                </a:solidFill>
              </a:rPr>
              <a:t>a:visited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29E93B-7BCF-4D4E-AC87-50C17B5D5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Selectors</a:t>
            </a:r>
            <a:br>
              <a:rPr lang="en-US" dirty="0"/>
            </a:br>
            <a:r>
              <a:rPr lang="en-US" dirty="0"/>
              <a:t>Pseudo-classes Selectors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DA039-1F88-4864-8FAD-060ABD7D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9</a:t>
            </a:fld>
            <a:endParaRPr lang="cs-CZ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3E5332C-E780-4BAA-B19F-99075E552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715598"/>
              </p:ext>
            </p:extLst>
          </p:nvPr>
        </p:nvGraphicFramePr>
        <p:xfrm>
          <a:off x="1631504" y="2348880"/>
          <a:ext cx="9001000" cy="40792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41430">
                  <a:extLst>
                    <a:ext uri="{9D8B030D-6E8A-4147-A177-3AD203B41FA5}">
                      <a16:colId xmlns:a16="http://schemas.microsoft.com/office/drawing/2014/main" val="3916845475"/>
                    </a:ext>
                  </a:extLst>
                </a:gridCol>
                <a:gridCol w="6459570">
                  <a:extLst>
                    <a:ext uri="{9D8B030D-6E8A-4147-A177-3AD203B41FA5}">
                      <a16:colId xmlns:a16="http://schemas.microsoft.com/office/drawing/2014/main" val="325136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Unvisited hyperlink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02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Active (currently clicked on) hyperlink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796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:visited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Visited hyperlink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334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::first-line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First line of the text inside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851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::first-letter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First letter of the text inside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33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:disabled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Disabled (e.g., input with disabled attribute)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333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:checked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Checked input checkbox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696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Element which has focus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004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:hover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Element over which a mouse cursor hovers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853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Element that matches fragment part of current URL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6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Root element of the document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208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19286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5119</TotalTime>
  <Words>2983</Words>
  <Application>Microsoft Office PowerPoint</Application>
  <PresentationFormat>Widescreen</PresentationFormat>
  <Paragraphs>524</Paragraphs>
  <Slides>38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Century Gothic</vt:lpstr>
      <vt:lpstr>Courier New</vt:lpstr>
      <vt:lpstr>Vapor Trail</vt:lpstr>
      <vt:lpstr>Cascading Style Sheets</vt:lpstr>
      <vt:lpstr>Cascading Style Sheets</vt:lpstr>
      <vt:lpstr>Inline CSS</vt:lpstr>
      <vt:lpstr>Embedding CSS</vt:lpstr>
      <vt:lpstr>Linking CSS</vt:lpstr>
      <vt:lpstr>CSS Selectors Selectors</vt:lpstr>
      <vt:lpstr>CSS Selectors Combining Selectors</vt:lpstr>
      <vt:lpstr>CSS Syntax</vt:lpstr>
      <vt:lpstr>CSS Selectors Pseudo-classes Selectors</vt:lpstr>
      <vt:lpstr>CSS Selectors Pseudo-classes Selectors</vt:lpstr>
      <vt:lpstr>CSS Selectors Pseudo-classes Selectors</vt:lpstr>
      <vt:lpstr>CSS Selectors Attribute Selectors</vt:lpstr>
      <vt:lpstr>Inheritance</vt:lpstr>
      <vt:lpstr>Cascading Origin Precedence</vt:lpstr>
      <vt:lpstr>Cascading Selector Specificity</vt:lpstr>
      <vt:lpstr>Selector Specificity Examples</vt:lpstr>
      <vt:lpstr>CSS Properties Property Values</vt:lpstr>
      <vt:lpstr>More on CSS Properties</vt:lpstr>
      <vt:lpstr>CSS Properties</vt:lpstr>
      <vt:lpstr>Display</vt:lpstr>
      <vt:lpstr>Box Model</vt:lpstr>
      <vt:lpstr>Box Model</vt:lpstr>
      <vt:lpstr>Box Model </vt:lpstr>
      <vt:lpstr>PowerPoint Presentation</vt:lpstr>
      <vt:lpstr>Graphical Filters</vt:lpstr>
      <vt:lpstr>Filters Examples</vt:lpstr>
      <vt:lpstr>Projection Transformations</vt:lpstr>
      <vt:lpstr>Projection Transformations</vt:lpstr>
      <vt:lpstr>Transformations Examples</vt:lpstr>
      <vt:lpstr>Transitions CSS Property Transitions</vt:lpstr>
      <vt:lpstr>PowerPoint Presentation</vt:lpstr>
      <vt:lpstr>Animations</vt:lpstr>
      <vt:lpstr>Animations Syntax</vt:lpstr>
      <vt:lpstr>Animations Animation Properties</vt:lpstr>
      <vt:lpstr>PowerPoint Presentation</vt:lpstr>
      <vt:lpstr>Media</vt:lpstr>
      <vt:lpstr>Media Syntax</vt:lpstr>
      <vt:lpstr>takeaway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Beaver</dc:creator>
  <cp:lastModifiedBy>Petr Škoda</cp:lastModifiedBy>
  <cp:revision>280</cp:revision>
  <dcterms:created xsi:type="dcterms:W3CDTF">2011-06-05T13:18:40Z</dcterms:created>
  <dcterms:modified xsi:type="dcterms:W3CDTF">2021-10-06T11:49:54Z</dcterms:modified>
</cp:coreProperties>
</file>