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6"/>
  </p:notesMasterIdLst>
  <p:handoutMasterIdLst>
    <p:handoutMasterId r:id="rId37"/>
  </p:handoutMasterIdLst>
  <p:sldIdLst>
    <p:sldId id="265" r:id="rId2"/>
    <p:sldId id="273" r:id="rId3"/>
    <p:sldId id="274" r:id="rId4"/>
    <p:sldId id="275" r:id="rId5"/>
    <p:sldId id="278" r:id="rId6"/>
    <p:sldId id="279" r:id="rId7"/>
    <p:sldId id="280" r:id="rId8"/>
    <p:sldId id="281" r:id="rId9"/>
    <p:sldId id="282" r:id="rId10"/>
    <p:sldId id="306" r:id="rId11"/>
    <p:sldId id="283" r:id="rId12"/>
    <p:sldId id="284" r:id="rId13"/>
    <p:sldId id="285" r:id="rId14"/>
    <p:sldId id="286" r:id="rId15"/>
    <p:sldId id="288" r:id="rId16"/>
    <p:sldId id="287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307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27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832"/>
    <a:srgbClr val="83C937"/>
    <a:srgbClr val="E69400"/>
    <a:srgbClr val="934757"/>
    <a:srgbClr val="823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746" autoAdjust="0"/>
  </p:normalViewPr>
  <p:slideViewPr>
    <p:cSldViewPr>
      <p:cViewPr varScale="1">
        <p:scale>
          <a:sx n="91" d="100"/>
          <a:sy n="91" d="100"/>
        </p:scale>
        <p:origin x="13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D51BE-CF1C-4F11-AAD2-453C1B638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87A43-62AF-46D8-B926-E9D562EE48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6FAD5-DDCA-4654-93B6-DBD29433097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DF6F5-1C99-4B6A-AC45-DDD6F7377C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ECF2A-32D0-4276-8956-589BA28243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95301-4204-4F3F-ACA4-B38DAA633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6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62FB9-24EC-482A-A27C-5C03C0816037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869DF-6110-41A2-A008-13AD35443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46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Note: var() can be used inside calc() and calc() can be used to initialize a variable value.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https://developer.mozilla.org/en-US/docs/Web/CSS/var</a:t>
            </a:r>
          </a:p>
          <a:p>
            <a:r>
              <a:rPr lang="en-US" dirty="0"/>
              <a:t>https://developer.mozilla.org/en-US/docs/Web/CSS/calc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591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</a:t>
            </a:r>
            <a:r>
              <a:rPr lang="en-US" baseline="0" dirty="0"/>
              <a:t> use SCSS syntax in our examples since it is more convenient for people who never saw SASS before. It is also the preferred syntax now and the </a:t>
            </a:r>
            <a:r>
              <a:rPr lang="en-US" b="1" baseline="0" dirty="0"/>
              <a:t>original syntax is considered obsolete.</a:t>
            </a:r>
          </a:p>
          <a:p>
            <a:endParaRPr lang="en-US" dirty="0"/>
          </a:p>
          <a:p>
            <a:r>
              <a:rPr lang="en-US" dirty="0"/>
              <a:t>$size: 300px</a:t>
            </a:r>
          </a:p>
          <a:p>
            <a:r>
              <a:rPr lang="en-US" dirty="0"/>
              <a:t>=</a:t>
            </a:r>
            <a:r>
              <a:rPr lang="en-US" dirty="0" err="1"/>
              <a:t>mybox</a:t>
            </a:r>
            <a:r>
              <a:rPr lang="en-US" dirty="0"/>
              <a:t>($width)</a:t>
            </a:r>
          </a:p>
          <a:p>
            <a:r>
              <a:rPr lang="en-US" dirty="0"/>
              <a:t>    width: $width</a:t>
            </a:r>
          </a:p>
          <a:p>
            <a:endParaRPr lang="en-US" dirty="0"/>
          </a:p>
          <a:p>
            <a:r>
              <a:rPr lang="en-US" dirty="0"/>
              <a:t>#div1</a:t>
            </a:r>
          </a:p>
          <a:p>
            <a:r>
              <a:rPr lang="en-US" dirty="0"/>
              <a:t>    +</a:t>
            </a:r>
            <a:r>
              <a:rPr lang="en-US" dirty="0" err="1"/>
              <a:t>mybox</a:t>
            </a:r>
            <a:r>
              <a:rPr lang="en-US" dirty="0"/>
              <a:t>($size)</a:t>
            </a:r>
          </a:p>
          <a:p>
            <a:endParaRPr lang="en-US" dirty="0"/>
          </a:p>
          <a:p>
            <a:r>
              <a:rPr lang="en-US" dirty="0"/>
              <a:t>Like YAML, for humans to write structures quickly.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35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607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Note: var() can be used inside calc() and calc() can be used to initialize a variable value.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https://developer.mozilla.org/en-US/docs/Web/CSS/var</a:t>
            </a:r>
          </a:p>
          <a:p>
            <a:r>
              <a:rPr lang="en-US" dirty="0"/>
              <a:t>https://developer.mozilla.org/en-US/docs/Web/CSS/calc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745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https://developer.mozilla.org/en-US/docs/Web/CSS/position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328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Remember the width sets either the width of content or width of border depending of property </a:t>
            </a:r>
            <a:r>
              <a:rPr lang="cs-CZ" dirty="0"/>
              <a:t>box-</a:t>
            </a:r>
            <a:r>
              <a:rPr lang="cs-CZ" dirty="0" err="1"/>
              <a:t>sizing</a:t>
            </a:r>
            <a:r>
              <a:rPr lang="cs-CZ" dirty="0"/>
              <a:t>: </a:t>
            </a:r>
            <a:r>
              <a:rPr lang="cs-CZ" dirty="0" err="1"/>
              <a:t>content</a:t>
            </a:r>
            <a:r>
              <a:rPr lang="cs-CZ" dirty="0"/>
              <a:t>-box | </a:t>
            </a:r>
            <a:r>
              <a:rPr lang="cs-CZ" dirty="0" err="1"/>
              <a:t>border</a:t>
            </a:r>
            <a:r>
              <a:rPr lang="cs-CZ" dirty="0"/>
              <a:t>-box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461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</a:t>
            </a:r>
            <a:r>
              <a:rPr lang="en-US" baseline="0" dirty="0"/>
              <a:t> was take from </a:t>
            </a:r>
            <a:r>
              <a:rPr lang="en-US" dirty="0"/>
              <a:t>https://css-tricks.com/snippets/css/a-guide-to-flexbox/ , which is</a:t>
            </a:r>
            <a:r>
              <a:rPr lang="en-US" baseline="0" dirty="0"/>
              <a:t> a very good tutorial for flex </a:t>
            </a:r>
            <a:r>
              <a:rPr lang="cs-CZ" baseline="0" dirty="0"/>
              <a:t>layout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120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</a:t>
            </a:r>
            <a:r>
              <a:rPr lang="en-US" baseline="0" dirty="0"/>
              <a:t> was taken from </a:t>
            </a:r>
            <a:r>
              <a:rPr lang="en-US" dirty="0"/>
              <a:t>https://css-tricks.com/snippets/css/a-guide-to-flexbox/ , which is</a:t>
            </a:r>
            <a:r>
              <a:rPr lang="en-US" baseline="0" dirty="0"/>
              <a:t> a very good tutorial for flex </a:t>
            </a:r>
            <a:r>
              <a:rPr lang="cs-CZ" baseline="0" dirty="0"/>
              <a:t>layout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937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good</a:t>
            </a:r>
            <a:r>
              <a:rPr lang="en-US" baseline="0" dirty="0"/>
              <a:t> tutorial can be found here: </a:t>
            </a:r>
            <a:r>
              <a:rPr lang="en-US" dirty="0"/>
              <a:t>https://css-tricks.com/snippets/css/complete-guide-grid/</a:t>
            </a:r>
          </a:p>
          <a:p>
            <a:r>
              <a:rPr lang="en-US" dirty="0"/>
              <a:t>Fr unit works</a:t>
            </a:r>
            <a:r>
              <a:rPr lang="en-US" baseline="0" dirty="0"/>
              <a:t> as follows: it divides the rest of the space (after removing slots with non-flexible sizes). E.g., </a:t>
            </a:r>
            <a:r>
              <a:rPr lang="en-US" dirty="0"/>
              <a:t>grid-template-columns: 1fr 2fr 50px 3fr; divides</a:t>
            </a:r>
            <a:r>
              <a:rPr lang="en-US" baseline="0" dirty="0"/>
              <a:t> the rest of the space (without 50px) in ratio 1/6, 1/3, and ½.</a:t>
            </a:r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542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Grids</a:t>
            </a:r>
            <a:r>
              <a:rPr lang="cs-CZ" dirty="0"/>
              <a:t> are much more </a:t>
            </a:r>
            <a:r>
              <a:rPr lang="cs-CZ" dirty="0" err="1"/>
              <a:t>complex</a:t>
            </a:r>
            <a:r>
              <a:rPr lang="cs-CZ" dirty="0"/>
              <a:t>.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en-US" dirty="0"/>
              <a:t>https://css-tricks.com/snippets/css/complete-guide-grid/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36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SASS is recommended</a:t>
            </a:r>
            <a:r>
              <a:rPr lang="en-US" baseline="0" dirty="0"/>
              <a:t> over LESS by multiple individual sources on the Internet, so we have selected this preprocessor as a representative. Some of the following examples are inspired by SASS basic guide: http://sass-lang.com/guide</a:t>
            </a:r>
            <a:endParaRPr lang="cs-CZ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39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352" y="1159182"/>
            <a:ext cx="11521280" cy="18250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72070"/>
            <a:ext cx="94488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ACF2F9B-24EE-49CD-8927-DCF5303F77EB}" type="datetime1">
              <a:rPr lang="cs-CZ" smtClean="0"/>
              <a:pPr/>
              <a:t>13.10.2021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by Škoda Petr (v1.0)</a:t>
            </a:r>
            <a:endParaRPr lang="cs-CZ" dirty="0"/>
          </a:p>
        </p:txBody>
      </p:sp>
      <p:pic>
        <p:nvPicPr>
          <p:cNvPr id="8" name="Picture 7" descr="C0-HD-TOP.png">
            <a:extLst>
              <a:ext uri="{FF2B5EF4-FFF2-40B4-BE49-F238E27FC236}">
                <a16:creationId xmlns:a16="http://schemas.microsoft.com/office/drawing/2014/main" id="{3B485478-7769-44A4-A391-52F617AC1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0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46823F-F779-42B6-8699-C94A374E678D}"/>
              </a:ext>
            </a:extLst>
          </p:cNvPr>
          <p:cNvSpPr txBox="1"/>
          <p:nvPr userDrawn="1"/>
        </p:nvSpPr>
        <p:spPr>
          <a:xfrm>
            <a:off x="2207568" y="4776651"/>
            <a:ext cx="4416491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1800" dirty="0">
                <a:ln>
                  <a:noFill/>
                </a:ln>
                <a:solidFill>
                  <a:schemeClr val="accent5"/>
                </a:solidFill>
              </a:rPr>
              <a:t>https://www.ksi.mff.cuni.cz/</a:t>
            </a:r>
          </a:p>
        </p:txBody>
      </p:sp>
    </p:spTree>
    <p:extLst>
      <p:ext uri="{BB962C8B-B14F-4D97-AF65-F5344CB8AC3E}">
        <p14:creationId xmlns:p14="http://schemas.microsoft.com/office/powerpoint/2010/main" val="406453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352" y="1159182"/>
            <a:ext cx="11521280" cy="18250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C0-HD-TOP.png">
            <a:extLst>
              <a:ext uri="{FF2B5EF4-FFF2-40B4-BE49-F238E27FC236}">
                <a16:creationId xmlns:a16="http://schemas.microsoft.com/office/drawing/2014/main" id="{3B485478-7769-44A4-A391-52F617AC1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4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459629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200"/>
            </a:lvl2pPr>
            <a:lvl3pPr>
              <a:buClr>
                <a:schemeClr val="tx1"/>
              </a:buClr>
              <a:defRPr sz="2200"/>
            </a:lvl3pPr>
            <a:lvl4pPr>
              <a:buClr>
                <a:schemeClr val="tx1"/>
              </a:buClr>
              <a:defRPr sz="2200"/>
            </a:lvl4pPr>
            <a:lvl5pPr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A125F0-E602-409F-8C54-EE50939CD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2" y="416878"/>
            <a:ext cx="11713299" cy="12930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CE1F92-6668-4B91-8D94-7368CA20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757589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352" y="1844824"/>
            <a:ext cx="5763187" cy="459629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200"/>
            </a:lvl2pPr>
            <a:lvl3pPr>
              <a:buClr>
                <a:schemeClr val="tx1"/>
              </a:buClr>
              <a:defRPr sz="2200"/>
            </a:lvl3pPr>
            <a:lvl4pPr>
              <a:buClr>
                <a:schemeClr val="tx1"/>
              </a:buClr>
              <a:defRPr sz="2200"/>
            </a:lvl4pPr>
            <a:lvl5pPr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467" y="1844824"/>
            <a:ext cx="5763183" cy="459629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200"/>
            </a:lvl2pPr>
            <a:lvl3pPr>
              <a:buClr>
                <a:schemeClr val="tx1"/>
              </a:buClr>
              <a:defRPr sz="2200"/>
            </a:lvl3pPr>
            <a:lvl4pPr>
              <a:buClr>
                <a:schemeClr val="tx1"/>
              </a:buClr>
              <a:defRPr sz="2200"/>
            </a:lvl4pPr>
            <a:lvl5pPr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9948CD-A3DC-404F-921B-D94627D2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2" y="416878"/>
            <a:ext cx="11713299" cy="12930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E69095-5CD4-4F20-BC94-B1548971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59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C0B12E-FDCA-4F98-8B47-5C783F99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2" y="416878"/>
            <a:ext cx="11713299" cy="12930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1A53B8-589A-48E4-A9D3-A151BE7BD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57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2C029DF-361E-4AFB-ADC3-F7F0279F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535DF1-3CEE-4FC7-9E2D-6DF64CF09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9650" y="2133600"/>
            <a:ext cx="7561263" cy="86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cap="all" baseline="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99B4DE-4528-497E-83DE-B439F1DB2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5480" y="3140968"/>
            <a:ext cx="9217023" cy="187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sub heading</a:t>
            </a:r>
          </a:p>
        </p:txBody>
      </p:sp>
    </p:spTree>
    <p:extLst>
      <p:ext uri="{BB962C8B-B14F-4D97-AF65-F5344CB8AC3E}">
        <p14:creationId xmlns:p14="http://schemas.microsoft.com/office/powerpoint/2010/main" val="73397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4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228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30" r:id="rId2"/>
    <p:sldLayoutId id="2147483728" r:id="rId3"/>
    <p:sldLayoutId id="2147483688" r:id="rId4"/>
    <p:sldLayoutId id="2147483689" r:id="rId5"/>
    <p:sldLayoutId id="2147483731" r:id="rId6"/>
    <p:sldLayoutId id="2147483729" r:id="rId7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9BF0C-FB22-4A1B-AC3A-523B899CB8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5400" dirty="0"/>
              <a:t>Cascading Style Sheets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4FC05-8409-4069-A177-C4DE126B23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D27CE-CCCA-473C-AEB6-7B30BA5DA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2F9B-24EE-49CD-8927-DCF5303F77EB}" type="datetime1">
              <a:rPr lang="cs-CZ" smtClean="0"/>
              <a:t>13.10.2021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C9182-70D7-4EF1-B78E-EB0BFC3CB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by Škoda Petr (v1.0)</a:t>
            </a:r>
            <a:endParaRPr lang="cs-CZ" dirty="0"/>
          </a:p>
        </p:txBody>
      </p:sp>
      <p:sp>
        <p:nvSpPr>
          <p:cNvPr id="6" name="Zástupný symbol pro datum 2">
            <a:extLst>
              <a:ext uri="{FF2B5EF4-FFF2-40B4-BE49-F238E27FC236}">
                <a16:creationId xmlns:a16="http://schemas.microsoft.com/office/drawing/2014/main" id="{BF8992C4-F6F2-4A47-B943-5A40C0F43498}"/>
              </a:ext>
            </a:extLst>
          </p:cNvPr>
          <p:cNvSpPr txBox="1">
            <a:spLocks/>
          </p:cNvSpPr>
          <p:nvPr/>
        </p:nvSpPr>
        <p:spPr>
          <a:xfrm>
            <a:off x="8040216" y="6381328"/>
            <a:ext cx="347730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special thanks to</a:t>
            </a:r>
            <a:r>
              <a:rPr lang="cs-CZ" dirty="0"/>
              <a:t> Martin Kruliš </a:t>
            </a:r>
          </a:p>
        </p:txBody>
      </p:sp>
    </p:spTree>
    <p:extLst>
      <p:ext uri="{BB962C8B-B14F-4D97-AF65-F5344CB8AC3E}">
        <p14:creationId xmlns:p14="http://schemas.microsoft.com/office/powerpoint/2010/main" val="124034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F37E9F-1E75-489F-A22F-953E27CC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95EE8-0AEE-49FB-B160-422ADC819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981B10-15BA-4349-80A7-EDAD580EE4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02-sticky</a:t>
            </a:r>
          </a:p>
        </p:txBody>
      </p:sp>
    </p:spTree>
    <p:extLst>
      <p:ext uri="{BB962C8B-B14F-4D97-AF65-F5344CB8AC3E}">
        <p14:creationId xmlns:p14="http://schemas.microsoft.com/office/powerpoint/2010/main" val="197707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090888-262B-4205-9A9D-899F8CA8C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 positioning-related Properties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z-index</a:t>
            </a:r>
            <a:r>
              <a:rPr lang="en-US" dirty="0"/>
              <a:t> – depth in the stack of positioned elements</a:t>
            </a:r>
            <a:br>
              <a:rPr lang="en-US" dirty="0"/>
            </a:br>
            <a:r>
              <a:rPr lang="en-US" dirty="0"/>
              <a:t>Higher number ~ closer to the top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opacity</a:t>
            </a:r>
            <a:r>
              <a:rPr lang="en-US" dirty="0"/>
              <a:t> – useful (not only) for overlapping elements</a:t>
            </a:r>
            <a:br>
              <a:rPr lang="en-US" dirty="0"/>
            </a:br>
            <a:r>
              <a:rPr lang="en-US" dirty="0"/>
              <a:t>0 ~ fully transparent, 1 ~ opaque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overflow</a:t>
            </a:r>
            <a:r>
              <a:rPr lang="en-US" dirty="0"/>
              <a:t> – when contents does not fit its explicitly-sized element</a:t>
            </a:r>
          </a:p>
          <a:p>
            <a:pPr lvl="2"/>
            <a:r>
              <a:rPr lang="en-US" dirty="0">
                <a:solidFill>
                  <a:schemeClr val="accent6"/>
                </a:solidFill>
              </a:rPr>
              <a:t>visible</a:t>
            </a:r>
            <a:r>
              <a:rPr lang="en-US" dirty="0"/>
              <a:t> – content overflows and may overlap</a:t>
            </a:r>
          </a:p>
          <a:p>
            <a:pPr lvl="2"/>
            <a:r>
              <a:rPr lang="en-US" dirty="0">
                <a:solidFill>
                  <a:schemeClr val="accent6"/>
                </a:solidFill>
              </a:rPr>
              <a:t>hidden</a:t>
            </a:r>
            <a:r>
              <a:rPr lang="en-US" dirty="0"/>
              <a:t> – content is cropped to the element boundaries</a:t>
            </a:r>
          </a:p>
          <a:p>
            <a:pPr lvl="2"/>
            <a:r>
              <a:rPr lang="en-US" dirty="0">
                <a:solidFill>
                  <a:schemeClr val="accent6"/>
                </a:solidFill>
              </a:rPr>
              <a:t>scroll</a:t>
            </a:r>
            <a:r>
              <a:rPr lang="en-US" dirty="0"/>
              <a:t> – scroll bars are added and the element has its own viewport in which the whole content is displayed</a:t>
            </a:r>
          </a:p>
          <a:p>
            <a:pPr lvl="2"/>
            <a:r>
              <a:rPr lang="en-US" dirty="0">
                <a:solidFill>
                  <a:schemeClr val="accent6"/>
                </a:solidFill>
              </a:rPr>
              <a:t>auto</a:t>
            </a:r>
            <a:r>
              <a:rPr lang="en-US" dirty="0"/>
              <a:t> – similar to scroll, but scroll bars are initially hidden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1DD34E-6968-4172-9097-2ECB19FA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Positioning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696E2-D061-4B9D-863E-43DE6042D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947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22B4D5-350B-412C-A47D-0E758D929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3312368"/>
          </a:xfrm>
        </p:spPr>
        <p:txBody>
          <a:bodyPr/>
          <a:lstStyle/>
          <a:p>
            <a:r>
              <a:rPr lang="en-US" dirty="0"/>
              <a:t>Visual structure of the content blocks of the whole page or its logical part</a:t>
            </a:r>
          </a:p>
          <a:p>
            <a:pPr lvl="1"/>
            <a:r>
              <a:rPr lang="en-US" dirty="0"/>
              <a:t>Placement of menu-bar, additional sidebar, page header and footer, …</a:t>
            </a:r>
          </a:p>
          <a:p>
            <a:pPr lvl="1"/>
            <a:r>
              <a:rPr lang="en-US" dirty="0"/>
              <a:t>Placement of items in navigation, offered goods in e-shop, …</a:t>
            </a:r>
          </a:p>
          <a:p>
            <a:r>
              <a:rPr lang="en-US" dirty="0"/>
              <a:t>Many different approaches</a:t>
            </a:r>
          </a:p>
          <a:p>
            <a:pPr lvl="1"/>
            <a:r>
              <a:rPr lang="en-US" dirty="0"/>
              <a:t>Whether the page scrolls</a:t>
            </a:r>
            <a:br>
              <a:rPr lang="en-US" dirty="0"/>
            </a:br>
            <a:r>
              <a:rPr lang="en-US" dirty="0"/>
              <a:t>as whole or not</a:t>
            </a:r>
          </a:p>
          <a:p>
            <a:pPr lvl="1"/>
            <a:r>
              <a:rPr lang="en-US" dirty="0"/>
              <a:t>How each container handle</a:t>
            </a:r>
            <a:br>
              <a:rPr lang="en-US" dirty="0"/>
            </a:br>
            <a:r>
              <a:rPr lang="en-US" dirty="0"/>
              <a:t>content overflows</a:t>
            </a:r>
          </a:p>
          <a:p>
            <a:pPr lvl="1"/>
            <a:r>
              <a:rPr lang="en-US" dirty="0"/>
              <a:t>…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E67895-B6E0-44EA-AEDF-A07AA32BB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A5F95-4BFF-45FF-B67D-DD396D72B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12</a:t>
            </a:fld>
            <a:endParaRPr lang="cs-CZ"/>
          </a:p>
        </p:txBody>
      </p:sp>
      <p:grpSp>
        <p:nvGrpSpPr>
          <p:cNvPr id="5" name="Skupina 11">
            <a:extLst>
              <a:ext uri="{FF2B5EF4-FFF2-40B4-BE49-F238E27FC236}">
                <a16:creationId xmlns:a16="http://schemas.microsoft.com/office/drawing/2014/main" id="{5294B9EA-EE4E-45B5-B90E-33D61900056B}"/>
              </a:ext>
            </a:extLst>
          </p:cNvPr>
          <p:cNvGrpSpPr/>
          <p:nvPr/>
        </p:nvGrpSpPr>
        <p:grpSpPr>
          <a:xfrm>
            <a:off x="8208932" y="3859778"/>
            <a:ext cx="2999636" cy="2305526"/>
            <a:chOff x="5508104" y="3356039"/>
            <a:chExt cx="2999636" cy="2305526"/>
          </a:xfrm>
        </p:grpSpPr>
        <p:sp>
          <p:nvSpPr>
            <p:cNvPr id="6" name="Obdélník 6">
              <a:extLst>
                <a:ext uri="{FF2B5EF4-FFF2-40B4-BE49-F238E27FC236}">
                  <a16:creationId xmlns:a16="http://schemas.microsoft.com/office/drawing/2014/main" id="{17626D79-7381-4501-BE38-21D27F9DDF5A}"/>
                </a:ext>
              </a:extLst>
            </p:cNvPr>
            <p:cNvSpPr/>
            <p:nvPr/>
          </p:nvSpPr>
          <p:spPr>
            <a:xfrm>
              <a:off x="5508104" y="3356992"/>
              <a:ext cx="2999636" cy="2304256"/>
            </a:xfrm>
            <a:prstGeom prst="rect">
              <a:avLst/>
            </a:prstGeom>
            <a:noFill/>
            <a:ln w="25400" cap="rnd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content</a:t>
              </a:r>
              <a:endParaRPr lang="cs-CZ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Obdélník 7">
              <a:extLst>
                <a:ext uri="{FF2B5EF4-FFF2-40B4-BE49-F238E27FC236}">
                  <a16:creationId xmlns:a16="http://schemas.microsoft.com/office/drawing/2014/main" id="{D4669EEA-8525-4B66-9731-3FF087A9B982}"/>
                </a:ext>
              </a:extLst>
            </p:cNvPr>
            <p:cNvSpPr/>
            <p:nvPr/>
          </p:nvSpPr>
          <p:spPr>
            <a:xfrm>
              <a:off x="5508104" y="3356039"/>
              <a:ext cx="2999636" cy="428592"/>
            </a:xfrm>
            <a:prstGeom prst="rect">
              <a:avLst/>
            </a:prstGeom>
            <a:noFill/>
            <a:ln w="25400" cap="rnd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header</a:t>
              </a:r>
              <a:endParaRPr lang="cs-CZ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Obdélník 8">
              <a:extLst>
                <a:ext uri="{FF2B5EF4-FFF2-40B4-BE49-F238E27FC236}">
                  <a16:creationId xmlns:a16="http://schemas.microsoft.com/office/drawing/2014/main" id="{0F075D66-0C37-4D64-8C67-46EC2366ACAC}"/>
                </a:ext>
              </a:extLst>
            </p:cNvPr>
            <p:cNvSpPr/>
            <p:nvPr/>
          </p:nvSpPr>
          <p:spPr>
            <a:xfrm>
              <a:off x="5508104" y="5369442"/>
              <a:ext cx="2999636" cy="292123"/>
            </a:xfrm>
            <a:prstGeom prst="rect">
              <a:avLst/>
            </a:prstGeom>
            <a:noFill/>
            <a:ln w="25400" cap="rnd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footer</a:t>
              </a:r>
              <a:endParaRPr lang="cs-CZ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Obdélník 9">
              <a:extLst>
                <a:ext uri="{FF2B5EF4-FFF2-40B4-BE49-F238E27FC236}">
                  <a16:creationId xmlns:a16="http://schemas.microsoft.com/office/drawing/2014/main" id="{5AC9B6F8-47F1-417F-9A5A-8BF7C0D9C937}"/>
                </a:ext>
              </a:extLst>
            </p:cNvPr>
            <p:cNvSpPr/>
            <p:nvPr/>
          </p:nvSpPr>
          <p:spPr>
            <a:xfrm>
              <a:off x="5508104" y="3784948"/>
              <a:ext cx="563714" cy="1583859"/>
            </a:xfrm>
            <a:prstGeom prst="rect">
              <a:avLst/>
            </a:prstGeom>
            <a:noFill/>
            <a:ln w="25400" cap="rnd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menu bar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10" name="Obdélník 10">
              <a:extLst>
                <a:ext uri="{FF2B5EF4-FFF2-40B4-BE49-F238E27FC236}">
                  <a16:creationId xmlns:a16="http://schemas.microsoft.com/office/drawing/2014/main" id="{98A37C61-BE5E-4B0A-99E1-5723D694C436}"/>
                </a:ext>
              </a:extLst>
            </p:cNvPr>
            <p:cNvSpPr/>
            <p:nvPr/>
          </p:nvSpPr>
          <p:spPr>
            <a:xfrm>
              <a:off x="7944026" y="3784948"/>
              <a:ext cx="563714" cy="1583859"/>
            </a:xfrm>
            <a:prstGeom prst="rect">
              <a:avLst/>
            </a:prstGeom>
            <a:noFill/>
            <a:ln w="25400" cap="rnd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side bar</a:t>
              </a:r>
              <a:endParaRPr lang="cs-CZ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41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3C0858-A178-484C-92BC-46152F186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Creating Layout with Sidebars</a:t>
            </a:r>
          </a:p>
          <a:p>
            <a:r>
              <a:rPr lang="en-US" dirty="0"/>
              <a:t>Tables</a:t>
            </a:r>
          </a:p>
          <a:p>
            <a:r>
              <a:rPr lang="en-US" dirty="0"/>
              <a:t>Floating Sidebars</a:t>
            </a:r>
          </a:p>
          <a:p>
            <a:pPr lvl="1"/>
            <a:r>
              <a:rPr lang="en-US" dirty="0"/>
              <a:t>Quite easy to design, but</a:t>
            </a:r>
          </a:p>
          <a:p>
            <a:pPr lvl="1"/>
            <a:r>
              <a:rPr lang="en-US" dirty="0"/>
              <a:t>The sidebars must precede main content</a:t>
            </a:r>
          </a:p>
          <a:p>
            <a:pPr lvl="1"/>
            <a:r>
              <a:rPr lang="en-US" dirty="0"/>
              <a:t>It is a little bit tricky to ensure correct sidebar height</a:t>
            </a:r>
          </a:p>
          <a:p>
            <a:r>
              <a:rPr lang="en-US" dirty="0"/>
              <a:t>Absolute/Fixed Sidebars</a:t>
            </a:r>
          </a:p>
          <a:p>
            <a:pPr lvl="1"/>
            <a:r>
              <a:rPr lang="en-US" dirty="0"/>
              <a:t>Cover the contents underneath</a:t>
            </a:r>
          </a:p>
          <a:p>
            <a:pPr lvl="1"/>
            <a:r>
              <a:rPr lang="en-US" dirty="0"/>
              <a:t>Sidebars can be almost anywhere in the document</a:t>
            </a:r>
          </a:p>
          <a:p>
            <a:pPr lvl="1"/>
            <a:r>
              <a:rPr lang="en-US" dirty="0"/>
              <a:t>More modern approach, which can be used for more complex situations than floating sidebars</a:t>
            </a:r>
          </a:p>
          <a:p>
            <a:pPr lvl="1"/>
            <a:r>
              <a:rPr lang="en-US" dirty="0"/>
              <a:t>Slightly more difficult to design and code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686BD3-26FA-4AB0-98E0-A3BD1BA8E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08131-C011-401E-B76E-8FC02C40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D328B3-0327-4FAC-BBD6-06E634D679C1}"/>
              </a:ext>
            </a:extLst>
          </p:cNvPr>
          <p:cNvSpPr/>
          <p:nvPr/>
        </p:nvSpPr>
        <p:spPr>
          <a:xfrm>
            <a:off x="479376" y="2420888"/>
            <a:ext cx="100811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7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3CC69D-B7DE-417E-8DAC-54355EC24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504056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A way to create flexible smaller layouts (e.g., flow of UI controls)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13E10E-FBB0-4409-ACA7-C7179D40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Layout</a:t>
            </a:r>
            <a:br>
              <a:rPr lang="en-US" dirty="0"/>
            </a:br>
            <a:r>
              <a:rPr lang="en-US" dirty="0"/>
              <a:t>Flex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CD367-BEC5-452B-B92A-CCEDD50C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93334-F9B4-4C16-BF1E-3256DF2DA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278" y="2780928"/>
            <a:ext cx="7128792" cy="334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50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A2322D-E78B-430A-A62C-30F4CB0CD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Flex 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display</a:t>
            </a:r>
            <a:r>
              <a:rPr lang="en-US" dirty="0"/>
              <a:t>: </a:t>
            </a:r>
            <a:r>
              <a:rPr lang="en-US" dirty="0">
                <a:solidFill>
                  <a:schemeClr val="accent6"/>
                </a:solidFill>
              </a:rPr>
              <a:t>flex</a:t>
            </a:r>
            <a:r>
              <a:rPr lang="en-US" dirty="0"/>
              <a:t>;</a:t>
            </a:r>
            <a:br>
              <a:rPr lang="en-US" dirty="0"/>
            </a:br>
            <a:endParaRPr lang="en-US" dirty="0"/>
          </a:p>
          <a:p>
            <a:r>
              <a:rPr lang="en-US" dirty="0"/>
              <a:t>Flex - Container Properties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flex-direction</a:t>
            </a:r>
            <a:r>
              <a:rPr lang="en-US" dirty="0"/>
              <a:t> – direction of main axis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flex-wrap</a:t>
            </a:r>
            <a:r>
              <a:rPr lang="en-US" dirty="0"/>
              <a:t> – whether wrapping is allowed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justify-content</a:t>
            </a:r>
            <a:r>
              <a:rPr lang="en-US" dirty="0"/>
              <a:t> – alignment and spacing along the main axis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align-items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align-content</a:t>
            </a:r>
            <a:br>
              <a:rPr lang="en-US" dirty="0"/>
            </a:br>
            <a:r>
              <a:rPr lang="en-US" dirty="0"/>
              <a:t>Alignment, spacing, and padding along the cross axis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DB88E1-0EF6-4537-8762-8C01FD982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EB68F-5323-40BA-9647-362A24CE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297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A2322D-E78B-430A-A62C-30F4CB0CD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Flex – Item Properties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order</a:t>
            </a:r>
            <a:br>
              <a:rPr lang="en-US" dirty="0"/>
            </a:br>
            <a:r>
              <a:rPr lang="en-US" dirty="0"/>
              <a:t>Items are sorted by their order values</a:t>
            </a:r>
            <a:br>
              <a:rPr lang="en-US" dirty="0"/>
            </a:br>
            <a:r>
              <a:rPr lang="en-US" dirty="0"/>
              <a:t>Items with the same order are sorted by HTML positions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flex-grow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flex-shrink</a:t>
            </a:r>
            <a:br>
              <a:rPr lang="en-US" dirty="0"/>
            </a:br>
            <a:r>
              <a:rPr lang="en-US" dirty="0"/>
              <a:t>How much should the item grow/shrink if there is space left or not enough space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flex-basis</a:t>
            </a:r>
            <a:br>
              <a:rPr lang="en-US" dirty="0"/>
            </a:br>
            <a:r>
              <a:rPr lang="en-US" dirty="0"/>
              <a:t>Default size of the item (before growing or shrinking)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DB88E1-0EF6-4537-8762-8C01FD982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EB68F-5323-40BA-9647-362A24CE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108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91E7B0-7541-49BF-82DF-98A0A5B5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Layout</a:t>
            </a:r>
            <a:br>
              <a:rPr lang="en-US" dirty="0"/>
            </a:br>
            <a:r>
              <a:rPr lang="en-US" dirty="0"/>
              <a:t>Flex - Examples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02F2A-2B66-4269-88D5-A2C8EE39B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20C256-1D1E-45A8-A94E-543E164BE4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94" r="21007"/>
          <a:stretch/>
        </p:blipFill>
        <p:spPr>
          <a:xfrm>
            <a:off x="2187365" y="2276873"/>
            <a:ext cx="2088000" cy="3261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DB8AF4-3403-44BF-AF28-F9AD183F2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366" y="2276555"/>
            <a:ext cx="3600611" cy="3261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BAE327-FB7B-41EB-A68D-8A34AE34EC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855" r="15890"/>
          <a:stretch/>
        </p:blipFill>
        <p:spPr>
          <a:xfrm>
            <a:off x="7704121" y="2276554"/>
            <a:ext cx="2529964" cy="32617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C21D4C-AAE8-4D70-9CF0-673F7F8BA145}"/>
              </a:ext>
            </a:extLst>
          </p:cNvPr>
          <p:cNvSpPr txBox="1"/>
          <p:nvPr/>
        </p:nvSpPr>
        <p:spPr>
          <a:xfrm>
            <a:off x="8074467" y="5659271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align-content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AB5445-6919-4E93-B294-5F06A6EBDE13}"/>
              </a:ext>
            </a:extLst>
          </p:cNvPr>
          <p:cNvSpPr/>
          <p:nvPr/>
        </p:nvSpPr>
        <p:spPr>
          <a:xfrm>
            <a:off x="5324795" y="5659271"/>
            <a:ext cx="1542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align-items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7382F8-D303-4BC0-A6E9-309D63CE2A40}"/>
              </a:ext>
            </a:extLst>
          </p:cNvPr>
          <p:cNvSpPr/>
          <p:nvPr/>
        </p:nvSpPr>
        <p:spPr>
          <a:xfrm>
            <a:off x="2187366" y="5659271"/>
            <a:ext cx="2036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justify-content</a:t>
            </a:r>
          </a:p>
        </p:txBody>
      </p:sp>
    </p:spTree>
    <p:extLst>
      <p:ext uri="{BB962C8B-B14F-4D97-AF65-F5344CB8AC3E}">
        <p14:creationId xmlns:p14="http://schemas.microsoft.com/office/powerpoint/2010/main" val="316511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DF2B15-EC2A-4065-9A2D-1AA7492A1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larger regular layouts (e.g., entire page)</a:t>
            </a:r>
          </a:p>
          <a:p>
            <a:r>
              <a:rPr lang="en-US" dirty="0"/>
              <a:t>Container</a:t>
            </a:r>
          </a:p>
          <a:p>
            <a:pPr lvl="1"/>
            <a:r>
              <a:rPr lang="en-US" dirty="0"/>
              <a:t>Defines rectangular grid where items can be placed</a:t>
            </a:r>
          </a:p>
          <a:p>
            <a:pPr lvl="1"/>
            <a:r>
              <a:rPr lang="en-US" dirty="0"/>
              <a:t>Column/row sizes can be specified using various units</a:t>
            </a:r>
            <a:br>
              <a:rPr lang="en-US" dirty="0"/>
            </a:br>
            <a:r>
              <a:rPr lang="en-US" dirty="0"/>
              <a:t>Including new </a:t>
            </a:r>
            <a:r>
              <a:rPr lang="en-US" dirty="0" err="1"/>
              <a:t>fr</a:t>
            </a:r>
            <a:r>
              <a:rPr lang="en-US" dirty="0"/>
              <a:t> unit (fraction)</a:t>
            </a:r>
          </a:p>
          <a:p>
            <a:r>
              <a:rPr lang="en-US" dirty="0"/>
              <a:t>Items</a:t>
            </a:r>
          </a:p>
          <a:p>
            <a:pPr lvl="1"/>
            <a:r>
              <a:rPr lang="en-US" dirty="0"/>
              <a:t>Direct descendants (children) of the container</a:t>
            </a:r>
          </a:p>
          <a:p>
            <a:pPr lvl="1"/>
            <a:r>
              <a:rPr lang="en-US" dirty="0"/>
              <a:t>Aligned within grid lines (i.e., inside a rectangle)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A16AF1-B09A-40AA-A0DA-8029B3F6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Layout</a:t>
            </a:r>
            <a:br>
              <a:rPr lang="en-US" dirty="0"/>
            </a:br>
            <a:r>
              <a:rPr lang="en-US" dirty="0"/>
              <a:t>Grid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0FDED-7CA2-4309-81BB-5E63D383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784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3D7DE0-5AA7-4950-9FD9-DD7B8360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C36DC-0684-482E-890E-18E99FD2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ACB3B026-CC58-42D7-B816-347CBA0718D2}"/>
              </a:ext>
            </a:extLst>
          </p:cNvPr>
          <p:cNvSpPr/>
          <p:nvPr/>
        </p:nvSpPr>
        <p:spPr>
          <a:xfrm>
            <a:off x="5159896" y="2517679"/>
            <a:ext cx="4248472" cy="1935117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&lt;div class="container"&gt;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&lt;div class="item1"&gt;…&lt;/div&gt;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&lt;div class="item2"&gt;…&lt;/div&gt;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&lt;div class="item3"&gt;…&lt;/div&gt;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&lt;div class="item4"&gt;…&lt;/div&gt;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&lt;/div&gt;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F69FA3E7-68AF-4869-BDA6-31AAC52E3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056" y="1844824"/>
            <a:ext cx="4961392" cy="428028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Grids</a:t>
            </a:r>
            <a:r>
              <a:rPr lang="en-US" dirty="0"/>
              <a:t> – Template Areas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AA0DEE0-B32F-4898-9594-3DEDE4003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617720"/>
              </p:ext>
            </p:extLst>
          </p:nvPr>
        </p:nvGraphicFramePr>
        <p:xfrm>
          <a:off x="5251375" y="4725821"/>
          <a:ext cx="4229001" cy="15553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027">
                  <a:extLst>
                    <a:ext uri="{9D8B030D-6E8A-4147-A177-3AD203B41FA5}">
                      <a16:colId xmlns:a16="http://schemas.microsoft.com/office/drawing/2014/main" val="341073248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236353867"/>
                    </a:ext>
                  </a:extLst>
                </a:gridCol>
                <a:gridCol w="1196726">
                  <a:extLst>
                    <a:ext uri="{9D8B030D-6E8A-4147-A177-3AD203B41FA5}">
                      <a16:colId xmlns:a16="http://schemas.microsoft.com/office/drawing/2014/main" val="2562033107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491598"/>
                  </a:ext>
                </a:extLst>
              </a:tr>
              <a:tr h="9793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887757"/>
                  </a:ext>
                </a:extLst>
              </a:tr>
            </a:tbl>
          </a:graphicData>
        </a:graphic>
      </p:graphicFrame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4A8106B6-90E5-4295-9418-1570D5EBD3C6}"/>
              </a:ext>
            </a:extLst>
          </p:cNvPr>
          <p:cNvSpPr/>
          <p:nvPr/>
        </p:nvSpPr>
        <p:spPr>
          <a:xfrm>
            <a:off x="5277745" y="4768765"/>
            <a:ext cx="756000" cy="147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item1</a:t>
            </a: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A4CC0570-1C24-4B96-8D9C-6BEA37DEA80E}"/>
              </a:ext>
            </a:extLst>
          </p:cNvPr>
          <p:cNvSpPr/>
          <p:nvPr/>
        </p:nvSpPr>
        <p:spPr>
          <a:xfrm>
            <a:off x="6087745" y="5335901"/>
            <a:ext cx="2160000" cy="9088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item2</a:t>
            </a: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90ED238C-8C3A-42C1-A50C-81ABBA1143D1}"/>
              </a:ext>
            </a:extLst>
          </p:cNvPr>
          <p:cNvSpPr/>
          <p:nvPr/>
        </p:nvSpPr>
        <p:spPr>
          <a:xfrm>
            <a:off x="8319745" y="5335266"/>
            <a:ext cx="1134000" cy="9095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item3</a:t>
            </a: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2E6ED359-992C-46E7-BCEC-F857B450252B}"/>
              </a:ext>
            </a:extLst>
          </p:cNvPr>
          <p:cNvSpPr/>
          <p:nvPr/>
        </p:nvSpPr>
        <p:spPr>
          <a:xfrm>
            <a:off x="6087745" y="4750765"/>
            <a:ext cx="3366000" cy="52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item4</a:t>
            </a:r>
          </a:p>
        </p:txBody>
      </p:sp>
      <p:sp>
        <p:nvSpPr>
          <p:cNvPr id="19" name="Rectangle: Single Corner Snipped 18">
            <a:extLst>
              <a:ext uri="{FF2B5EF4-FFF2-40B4-BE49-F238E27FC236}">
                <a16:creationId xmlns:a16="http://schemas.microsoft.com/office/drawing/2014/main" id="{3A41E7BD-2D38-4114-9CCB-590D01AA702E}"/>
              </a:ext>
            </a:extLst>
          </p:cNvPr>
          <p:cNvSpPr/>
          <p:nvPr/>
        </p:nvSpPr>
        <p:spPr>
          <a:xfrm>
            <a:off x="239349" y="908720"/>
            <a:ext cx="4110097" cy="5818382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t"/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.container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display: grid;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grid-template-columns: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50px auto 30vh;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grid-template-rows: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40px 80px;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.item1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grid-column: 1 / 2;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grid-row: 1 / 3;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.item2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grid-column: 2 / 3;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grid-row: 2 / 3;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.item3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grid-column: 3 / -1;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grid-row: 2 / 3;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.item4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grid-column: 1 / 2;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grid-row: 2 / 4;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9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59151-8ABA-4810-8750-7529A3ED5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32403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Dynamic Computations in CSS</a:t>
            </a:r>
          </a:p>
          <a:p>
            <a:r>
              <a:rPr lang="en-US" dirty="0">
                <a:solidFill>
                  <a:schemeClr val="accent6"/>
                </a:solidFill>
              </a:rPr>
              <a:t>var()</a:t>
            </a:r>
          </a:p>
          <a:p>
            <a:pPr lvl="1"/>
            <a:r>
              <a:rPr lang="en-US" dirty="0"/>
              <a:t>Reads value of a custom property (CSS variable)</a:t>
            </a:r>
          </a:p>
          <a:p>
            <a:pPr lvl="1"/>
            <a:r>
              <a:rPr lang="en-US" dirty="0"/>
              <a:t>Custom properties must start with --</a:t>
            </a:r>
          </a:p>
          <a:p>
            <a:r>
              <a:rPr lang="en-US" dirty="0">
                <a:solidFill>
                  <a:schemeClr val="accent6"/>
                </a:solidFill>
              </a:rPr>
              <a:t>calc()</a:t>
            </a:r>
          </a:p>
          <a:p>
            <a:pPr lvl="1"/>
            <a:r>
              <a:rPr lang="en-US" dirty="0"/>
              <a:t>A function which can be used to compute CSS values</a:t>
            </a:r>
          </a:p>
          <a:p>
            <a:pPr lvl="1"/>
            <a:r>
              <a:rPr lang="en-US" dirty="0"/>
              <a:t>Works for numeric values only</a:t>
            </a:r>
          </a:p>
          <a:p>
            <a:pPr lvl="1"/>
            <a:r>
              <a:rPr lang="en-US" dirty="0"/>
              <a:t>Limited to basic operators +, -, *, and /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D07BD4-1029-431C-ADAC-BF69D2A1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A3FBB-8262-40B6-B399-3DB5CBF6F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06AB5613-316F-492F-AB97-EDCE72D8E894}"/>
              </a:ext>
            </a:extLst>
          </p:cNvPr>
          <p:cNvSpPr/>
          <p:nvPr/>
        </p:nvSpPr>
        <p:spPr>
          <a:xfrm>
            <a:off x="550120" y="5229200"/>
            <a:ext cx="11091759" cy="1080120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:root    {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--gap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20px; }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     { padding: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--gap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}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#somediv { width: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calc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(100vh – 2 *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--gap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 }</a:t>
            </a:r>
          </a:p>
        </p:txBody>
      </p:sp>
    </p:spTree>
    <p:extLst>
      <p:ext uri="{BB962C8B-B14F-4D97-AF65-F5344CB8AC3E}">
        <p14:creationId xmlns:p14="http://schemas.microsoft.com/office/powerpoint/2010/main" val="1823565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3D7DE0-5AA7-4950-9FD9-DD7B8360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C36DC-0684-482E-890E-18E99FD2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323B6C34-9A29-4445-99F0-F2C326531E16}"/>
              </a:ext>
            </a:extLst>
          </p:cNvPr>
          <p:cNvSpPr/>
          <p:nvPr/>
        </p:nvSpPr>
        <p:spPr>
          <a:xfrm>
            <a:off x="239349" y="908721"/>
            <a:ext cx="4110097" cy="5818382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t"/>
          <a:lstStyle/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.container {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display: grid;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grid-template-columns: ...</a:t>
            </a:r>
            <a:b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grid-template-rows: ...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grid-template-areas: 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"header </a:t>
            </a:r>
            <a:r>
              <a:rPr lang="en-US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"main . sidebar"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"footer </a:t>
            </a:r>
            <a:r>
              <a:rPr lang="en-US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footer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footer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.item1 {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grid-area: header;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.item2 {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grid-area: main;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.item3 {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grid-area: sidebar;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.item4 {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grid-area: footer;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ACB3B026-CC58-42D7-B816-347CBA0718D2}"/>
              </a:ext>
            </a:extLst>
          </p:cNvPr>
          <p:cNvSpPr/>
          <p:nvPr/>
        </p:nvSpPr>
        <p:spPr>
          <a:xfrm>
            <a:off x="5188431" y="2517679"/>
            <a:ext cx="4248472" cy="1935117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&lt;div class="container"&gt;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&lt;div class="item1"&gt;…&lt;/div&gt;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&lt;div class="item2"&gt;…&lt;/div&gt;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&lt;div class="item3"&gt;…&lt;/div&gt;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&lt;div class="item4"&gt;…&lt;/div&gt;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&lt;/div&gt;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F69FA3E7-68AF-4869-BDA6-31AAC52E3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432" y="1844824"/>
            <a:ext cx="4248472" cy="428028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Grids</a:t>
            </a:r>
            <a:r>
              <a:rPr lang="en-US" dirty="0"/>
              <a:t> – Template Areas</a:t>
            </a:r>
          </a:p>
          <a:p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ADB403D-96CB-4FFF-9D66-29C5E27F0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046770"/>
              </p:ext>
            </p:extLst>
          </p:nvPr>
        </p:nvGraphicFramePr>
        <p:xfrm>
          <a:off x="5459525" y="4672679"/>
          <a:ext cx="3791364" cy="18242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81">
                  <a:extLst>
                    <a:ext uri="{9D8B030D-6E8A-4147-A177-3AD203B41FA5}">
                      <a16:colId xmlns:a16="http://schemas.microsoft.com/office/drawing/2014/main" val="3410732481"/>
                    </a:ext>
                  </a:extLst>
                </a:gridCol>
                <a:gridCol w="337971">
                  <a:extLst>
                    <a:ext uri="{9D8B030D-6E8A-4147-A177-3AD203B41FA5}">
                      <a16:colId xmlns:a16="http://schemas.microsoft.com/office/drawing/2014/main" val="29794478"/>
                    </a:ext>
                  </a:extLst>
                </a:gridCol>
                <a:gridCol w="933112">
                  <a:extLst>
                    <a:ext uri="{9D8B030D-6E8A-4147-A177-3AD203B41FA5}">
                      <a16:colId xmlns:a16="http://schemas.microsoft.com/office/drawing/2014/main" val="2562033107"/>
                    </a:ext>
                  </a:extLst>
                </a:gridCol>
              </a:tblGrid>
              <a:tr h="3249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491598"/>
                  </a:ext>
                </a:extLst>
              </a:tr>
              <a:tr h="10485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887757"/>
                  </a:ext>
                </a:extLst>
              </a:tr>
              <a:tr h="4099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276057"/>
                  </a:ext>
                </a:extLst>
              </a:tr>
            </a:tbl>
          </a:graphicData>
        </a:graphic>
      </p:graphicFrame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3E3EA290-4920-4C1E-95FE-C379EB89B16F}"/>
              </a:ext>
            </a:extLst>
          </p:cNvPr>
          <p:cNvSpPr/>
          <p:nvPr/>
        </p:nvSpPr>
        <p:spPr>
          <a:xfrm>
            <a:off x="5495934" y="4697623"/>
            <a:ext cx="3726000" cy="30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item1</a:t>
            </a:r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75C09C02-4E1D-4DB1-BE08-42CED83939CF}"/>
              </a:ext>
            </a:extLst>
          </p:cNvPr>
          <p:cNvSpPr/>
          <p:nvPr/>
        </p:nvSpPr>
        <p:spPr>
          <a:xfrm>
            <a:off x="5495934" y="5067314"/>
            <a:ext cx="2448000" cy="97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item2</a:t>
            </a:r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A52AA57C-65B4-4DA8-8D07-950971C6467B}"/>
              </a:ext>
            </a:extLst>
          </p:cNvPr>
          <p:cNvSpPr/>
          <p:nvPr/>
        </p:nvSpPr>
        <p:spPr>
          <a:xfrm>
            <a:off x="8357935" y="5067314"/>
            <a:ext cx="864000" cy="9720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item3</a:t>
            </a:r>
          </a:p>
        </p:txBody>
      </p:sp>
      <p:sp>
        <p:nvSpPr>
          <p:cNvPr id="22" name="Rounded Rectangle 11">
            <a:extLst>
              <a:ext uri="{FF2B5EF4-FFF2-40B4-BE49-F238E27FC236}">
                <a16:creationId xmlns:a16="http://schemas.microsoft.com/office/drawing/2014/main" id="{AC4AC9A1-DC9E-45F4-AD8A-011F783D12D2}"/>
              </a:ext>
            </a:extLst>
          </p:cNvPr>
          <p:cNvSpPr/>
          <p:nvPr/>
        </p:nvSpPr>
        <p:spPr>
          <a:xfrm>
            <a:off x="5495935" y="6119623"/>
            <a:ext cx="3726000" cy="34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item4</a:t>
            </a:r>
          </a:p>
        </p:txBody>
      </p:sp>
    </p:spTree>
    <p:extLst>
      <p:ext uri="{BB962C8B-B14F-4D97-AF65-F5344CB8AC3E}">
        <p14:creationId xmlns:p14="http://schemas.microsoft.com/office/powerpoint/2010/main" val="131749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4C1E13-C9C8-41FB-9CA8-8EB4A2BF1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1293028"/>
          </a:xfrm>
        </p:spPr>
        <p:txBody>
          <a:bodyPr/>
          <a:lstStyle/>
          <a:p>
            <a:r>
              <a:rPr lang="en-US" dirty="0"/>
              <a:t>Grids – Gaps and Alignment</a:t>
            </a:r>
          </a:p>
          <a:p>
            <a:pPr lvl="1"/>
            <a:r>
              <a:rPr lang="en-US" dirty="0"/>
              <a:t>Spacing and alignment can be set for items within the cells as well as for cells themselves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D8AE97-11FA-4E04-9456-E26E7535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A05C0-C547-4C8C-9A38-3EFE89282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C7F8ED-8DF1-4874-AA2A-2368214AB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796" y="3432286"/>
            <a:ext cx="2448272" cy="10777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6E9C2D-FCDC-4FB1-AE2C-913D19292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796" y="4928645"/>
            <a:ext cx="2448272" cy="1596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27352F-AD46-44C7-A54E-CB5BCB1B7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56" y="4928644"/>
            <a:ext cx="2448272" cy="15966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8B5D32-D800-4D1A-8E54-AC8D80A5F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8415" y="3432286"/>
            <a:ext cx="2448272" cy="1077772"/>
          </a:xfrm>
          <a:prstGeom prst="rect">
            <a:avLst/>
          </a:prstGeom>
        </p:spPr>
      </p:pic>
      <p:sp>
        <p:nvSpPr>
          <p:cNvPr id="9" name="Zaoblený obdélníkový bublinový popisek 7">
            <a:extLst>
              <a:ext uri="{FF2B5EF4-FFF2-40B4-BE49-F238E27FC236}">
                <a16:creationId xmlns:a16="http://schemas.microsoft.com/office/drawing/2014/main" id="{0F515BA3-B7AC-4127-AAAC-BA21C2E0C84B}"/>
              </a:ext>
            </a:extLst>
          </p:cNvPr>
          <p:cNvSpPr/>
          <p:nvPr/>
        </p:nvSpPr>
        <p:spPr>
          <a:xfrm>
            <a:off x="1661811" y="3209075"/>
            <a:ext cx="2181988" cy="727366"/>
          </a:xfrm>
          <a:prstGeom prst="wedgeRoundRectCallout">
            <a:avLst>
              <a:gd name="adj1" fmla="val 68493"/>
              <a:gd name="adj2" fmla="val 1872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Items can be smaller than cells</a:t>
            </a:r>
            <a:endParaRPr lang="cs-CZ" sz="1600" dirty="0"/>
          </a:p>
        </p:txBody>
      </p:sp>
      <p:sp>
        <p:nvSpPr>
          <p:cNvPr id="10" name="Zaoblený obdélníkový bublinový popisek 7">
            <a:extLst>
              <a:ext uri="{FF2B5EF4-FFF2-40B4-BE49-F238E27FC236}">
                <a16:creationId xmlns:a16="http://schemas.microsoft.com/office/drawing/2014/main" id="{6649D699-80DF-4139-AF26-42DE1ED93663}"/>
              </a:ext>
            </a:extLst>
          </p:cNvPr>
          <p:cNvSpPr/>
          <p:nvPr/>
        </p:nvSpPr>
        <p:spPr>
          <a:xfrm>
            <a:off x="8238053" y="3002478"/>
            <a:ext cx="2181988" cy="727366"/>
          </a:xfrm>
          <a:prstGeom prst="wedgeRoundRectCallout">
            <a:avLst>
              <a:gd name="adj1" fmla="val -63844"/>
              <a:gd name="adj2" fmla="val 3328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Both horizontally and vertically</a:t>
            </a:r>
            <a:endParaRPr lang="cs-CZ" sz="1600" dirty="0"/>
          </a:p>
        </p:txBody>
      </p:sp>
      <p:sp>
        <p:nvSpPr>
          <p:cNvPr id="11" name="Zaoblený obdélníkový bublinový popisek 7">
            <a:extLst>
              <a:ext uri="{FF2B5EF4-FFF2-40B4-BE49-F238E27FC236}">
                <a16:creationId xmlns:a16="http://schemas.microsoft.com/office/drawing/2014/main" id="{48696F8D-6E0D-4DBC-867F-680C9DB6137D}"/>
              </a:ext>
            </a:extLst>
          </p:cNvPr>
          <p:cNvSpPr/>
          <p:nvPr/>
        </p:nvSpPr>
        <p:spPr>
          <a:xfrm>
            <a:off x="1981200" y="4733269"/>
            <a:ext cx="2181988" cy="1010959"/>
          </a:xfrm>
          <a:prstGeom prst="wedgeRoundRectCallout">
            <a:avLst>
              <a:gd name="adj1" fmla="val 54377"/>
              <a:gd name="adj2" fmla="val 6470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And the grid may be smaller than container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7007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3C3209-D995-4996-A15D-76F235748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1293028"/>
          </a:xfrm>
        </p:spPr>
        <p:txBody>
          <a:bodyPr/>
          <a:lstStyle/>
          <a:p>
            <a:r>
              <a:rPr lang="en-US" dirty="0"/>
              <a:t>Grids – Automatic Placement</a:t>
            </a:r>
          </a:p>
          <a:p>
            <a:pPr lvl="1"/>
            <a:r>
              <a:rPr lang="en-US" dirty="0"/>
              <a:t>Automatic placement of items, which has no explicit coordinates</a:t>
            </a:r>
          </a:p>
          <a:p>
            <a:pPr lvl="1"/>
            <a:r>
              <a:rPr lang="en-US" dirty="0"/>
              <a:t>Example (item-a and item-e are placed explicitly)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403D18-1E22-4430-A619-2C02C968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6AA2D-5B18-4EDC-812F-C94AA905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D2ADBF-A0DA-4643-9BC4-1AD097017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852" y="3554300"/>
            <a:ext cx="3756932" cy="1470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8E48CC-40F6-4748-AC41-42D7976E9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609" y="3554300"/>
            <a:ext cx="3756932" cy="14701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B12E45-0ABA-4D36-970F-FEB25BBCDEE4}"/>
              </a:ext>
            </a:extLst>
          </p:cNvPr>
          <p:cNvSpPr txBox="1"/>
          <p:nvPr/>
        </p:nvSpPr>
        <p:spPr>
          <a:xfrm>
            <a:off x="2708673" y="5106670"/>
            <a:ext cx="2653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grid-auto-flow: row;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9646E9-679F-4EBA-90B8-B2EA922FCAC9}"/>
              </a:ext>
            </a:extLst>
          </p:cNvPr>
          <p:cNvSpPr txBox="1"/>
          <p:nvPr/>
        </p:nvSpPr>
        <p:spPr>
          <a:xfrm>
            <a:off x="6584283" y="5106670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grid-auto-flow: column;</a:t>
            </a:r>
          </a:p>
        </p:txBody>
      </p:sp>
    </p:spTree>
    <p:extLst>
      <p:ext uri="{BB962C8B-B14F-4D97-AF65-F5344CB8AC3E}">
        <p14:creationId xmlns:p14="http://schemas.microsoft.com/office/powerpoint/2010/main" val="715260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8FF1D2-5E5B-4505-B0F8-8F4CE18DD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Center floating or absolutely positioned elements with fixed width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A0F26E-105A-4892-98E4-0E11E7E64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C9477-35AE-40A8-9DFF-FF5D9C530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A7EB377C-3469-4DB7-9554-D683B17C317D}"/>
              </a:ext>
            </a:extLst>
          </p:cNvPr>
          <p:cNvSpPr/>
          <p:nvPr/>
        </p:nvSpPr>
        <p:spPr>
          <a:xfrm>
            <a:off x="1055440" y="2348880"/>
            <a:ext cx="5616624" cy="563850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margin-left: auto;  margin-right: auto;</a:t>
            </a:r>
          </a:p>
        </p:txBody>
      </p:sp>
    </p:spTree>
    <p:extLst>
      <p:ext uri="{BB962C8B-B14F-4D97-AF65-F5344CB8AC3E}">
        <p14:creationId xmlns:p14="http://schemas.microsoft.com/office/powerpoint/2010/main" val="3860113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0A72DD-7C1A-490F-A846-E0E975E73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Predefined styles (and possibly scripts) which automatically handle various screen sizes</a:t>
            </a:r>
          </a:p>
          <a:p>
            <a:pPr lvl="1"/>
            <a:r>
              <a:rPr lang="en-US" dirty="0"/>
              <a:t>Developed intensively in last few years</a:t>
            </a:r>
          </a:p>
          <a:p>
            <a:r>
              <a:rPr lang="en-US" dirty="0"/>
              <a:t>Many frameworks currently available</a:t>
            </a:r>
          </a:p>
          <a:p>
            <a:pPr lvl="1"/>
            <a:r>
              <a:rPr lang="en-US" dirty="0"/>
              <a:t>Twitter Bootstrap</a:t>
            </a:r>
          </a:p>
          <a:p>
            <a:pPr lvl="1"/>
            <a:r>
              <a:rPr lang="en-US" dirty="0"/>
              <a:t>W3.CSS</a:t>
            </a:r>
          </a:p>
          <a:p>
            <a:pPr lvl="1"/>
            <a:r>
              <a:rPr lang="en-US" dirty="0"/>
              <a:t>Skeleton</a:t>
            </a:r>
          </a:p>
          <a:p>
            <a:pPr lvl="1"/>
            <a:r>
              <a:rPr lang="en-US" dirty="0"/>
              <a:t>Foundation</a:t>
            </a:r>
          </a:p>
          <a:p>
            <a:pPr lvl="1"/>
            <a:r>
              <a:rPr lang="en-US" dirty="0"/>
              <a:t>HTML5 Boilerplate</a:t>
            </a:r>
          </a:p>
          <a:p>
            <a:pPr lvl="1"/>
            <a:r>
              <a:rPr lang="en-US" dirty="0"/>
              <a:t>HTML </a:t>
            </a:r>
            <a:r>
              <a:rPr lang="en-US" dirty="0" err="1"/>
              <a:t>KickStart</a:t>
            </a:r>
            <a:endParaRPr lang="en-US" dirty="0"/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470727-4797-4DE9-821E-CA421655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Responsive Frameworks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32C89-38C6-4709-B872-4C670F48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980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6F3FAA-B0E2-4A10-B93C-60086D1F5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4673E-1B07-4F63-A1FF-4EA54D1245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DEmo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3F4C3-AB5D-4C1C-A185-7737ADD765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03-responsive-design</a:t>
            </a:r>
          </a:p>
        </p:txBody>
      </p:sp>
    </p:spTree>
    <p:extLst>
      <p:ext uri="{BB962C8B-B14F-4D97-AF65-F5344CB8AC3E}">
        <p14:creationId xmlns:p14="http://schemas.microsoft.com/office/powerpoint/2010/main" val="2333928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07089A-5B13-403C-9F37-0F1E2D0B4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CSS Issues</a:t>
            </a:r>
          </a:p>
          <a:p>
            <a:pPr lvl="1"/>
            <a:r>
              <a:rPr lang="en-US" dirty="0"/>
              <a:t>Selectors are quite powerful but possibly tedious</a:t>
            </a:r>
          </a:p>
          <a:p>
            <a:pPr lvl="1"/>
            <a:r>
              <a:rPr lang="en-US" dirty="0"/>
              <a:t>Limited possibilities of using variables/calculations</a:t>
            </a:r>
          </a:p>
          <a:p>
            <a:pPr lvl="1"/>
            <a:r>
              <a:rPr lang="en-US" dirty="0"/>
              <a:t>Not particularly DRY-friendly</a:t>
            </a:r>
          </a:p>
          <a:p>
            <a:endParaRPr lang="en-US" dirty="0"/>
          </a:p>
          <a:p>
            <a:r>
              <a:rPr lang="en-US" dirty="0"/>
              <a:t>CSS Preprocessing</a:t>
            </a:r>
          </a:p>
          <a:p>
            <a:pPr lvl="1"/>
            <a:r>
              <a:rPr lang="en-US" dirty="0"/>
              <a:t>Styles are written in preprocessing language and generated into CSS files</a:t>
            </a:r>
          </a:p>
          <a:p>
            <a:pPr lvl="1"/>
            <a:r>
              <a:rPr lang="en-US" dirty="0"/>
              <a:t>Several languages/tools available (LESS, SASS)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61BC64-5615-417C-8F84-42DB74B8E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Preprocessing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19B2F-658B-4AA9-984F-34223522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23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7F40DD-DC26-46A2-9326-9D3D45BFA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Syntactically Awesome Stylesheets</a:t>
            </a:r>
          </a:p>
          <a:p>
            <a:r>
              <a:rPr lang="en-US" dirty="0"/>
              <a:t>A style sheet language that extends CSS</a:t>
            </a:r>
          </a:p>
          <a:p>
            <a:r>
              <a:rPr lang="en-US" dirty="0"/>
              <a:t>It is interpreted into CSS files</a:t>
            </a:r>
          </a:p>
          <a:p>
            <a:r>
              <a:rPr lang="en-US" dirty="0"/>
              <a:t>The most important features are</a:t>
            </a:r>
          </a:p>
          <a:p>
            <a:pPr lvl="1"/>
            <a:r>
              <a:rPr lang="en-US" dirty="0"/>
              <a:t>Variables – allow single definition of a value</a:t>
            </a:r>
          </a:p>
          <a:p>
            <a:pPr lvl="1"/>
            <a:r>
              <a:rPr lang="en-US" dirty="0"/>
              <a:t>Nesting – more logical organization of the styles</a:t>
            </a:r>
          </a:p>
          <a:p>
            <a:pPr lvl="1"/>
            <a:r>
              <a:rPr lang="en-US" dirty="0" err="1"/>
              <a:t>Mixins</a:t>
            </a:r>
            <a:r>
              <a:rPr lang="en-US" dirty="0"/>
              <a:t> – CSS templates that can be reused</a:t>
            </a:r>
          </a:p>
          <a:p>
            <a:pPr lvl="1"/>
            <a:r>
              <a:rPr lang="en-US" dirty="0"/>
              <a:t>Selector inheritance – simplifies selector construction</a:t>
            </a:r>
          </a:p>
          <a:p>
            <a:pPr lvl="1"/>
            <a:r>
              <a:rPr lang="en-US" dirty="0"/>
              <a:t>Scripting (loops, conditions, expressions, …)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A61807-03D9-456F-B71E-3920BE5EE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C7914-9014-49A9-A7F4-7C399549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076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7F40DD-DC26-46A2-9326-9D3D45BFA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15841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SASS Syntax(es)</a:t>
            </a:r>
          </a:p>
          <a:p>
            <a:pPr lvl="1"/>
            <a:r>
              <a:rPr lang="en-US" dirty="0"/>
              <a:t>Original SASS is based on </a:t>
            </a:r>
            <a:r>
              <a:rPr lang="en-US" dirty="0" err="1"/>
              <a:t>Haml</a:t>
            </a:r>
            <a:r>
              <a:rPr lang="en-US" dirty="0"/>
              <a:t> language</a:t>
            </a:r>
          </a:p>
          <a:p>
            <a:pPr lvl="1"/>
            <a:r>
              <a:rPr lang="en-US" dirty="0"/>
              <a:t>Newer SCSS syntax is more similar to CSS</a:t>
            </a:r>
            <a:br>
              <a:rPr lang="en-US" dirty="0"/>
            </a:br>
            <a:r>
              <a:rPr lang="en-US" dirty="0"/>
              <a:t>Actually, CSS file is also valid SCSS file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A61807-03D9-456F-B71E-3920BE5EE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C7914-9014-49A9-A7F4-7C399549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1ECFA5FC-D77B-4A7D-A430-D468C6F6A7CC}"/>
              </a:ext>
            </a:extLst>
          </p:cNvPr>
          <p:cNvSpPr/>
          <p:nvPr/>
        </p:nvSpPr>
        <p:spPr>
          <a:xfrm>
            <a:off x="1055440" y="3534937"/>
            <a:ext cx="4248472" cy="2160240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$size: 300px;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@mixin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mybox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($width)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width: $width;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#div1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@include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mybox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($size);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49117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7F40DD-DC26-46A2-9326-9D3D45BFA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9361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Variables and Expressions</a:t>
            </a:r>
          </a:p>
          <a:p>
            <a:r>
              <a:rPr lang="en-US" dirty="0"/>
              <a:t>Allow definition of values which can be used in the whole stylesheet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A61807-03D9-456F-B71E-3920BE5EE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C7914-9014-49A9-A7F4-7C399549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1ECFA5FC-D77B-4A7D-A430-D468C6F6A7CC}"/>
              </a:ext>
            </a:extLst>
          </p:cNvPr>
          <p:cNvSpPr/>
          <p:nvPr/>
        </p:nvSpPr>
        <p:spPr>
          <a:xfrm>
            <a:off x="1055440" y="3280435"/>
            <a:ext cx="4680520" cy="2601386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$width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900px;</a:t>
            </a:r>
          </a:p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$space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20px;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width: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$width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– 2 *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$space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padding: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$space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div.box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width: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$width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 2 -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$space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Zaoblený obdélníkový bublinový popisek 7">
            <a:extLst>
              <a:ext uri="{FF2B5EF4-FFF2-40B4-BE49-F238E27FC236}">
                <a16:creationId xmlns:a16="http://schemas.microsoft.com/office/drawing/2014/main" id="{0CFDE1FD-423A-4E80-B74F-59CAB53DE384}"/>
              </a:ext>
            </a:extLst>
          </p:cNvPr>
          <p:cNvSpPr/>
          <p:nvPr/>
        </p:nvSpPr>
        <p:spPr>
          <a:xfrm>
            <a:off x="5883072" y="4581128"/>
            <a:ext cx="3672408" cy="864096"/>
          </a:xfrm>
          <a:prstGeom prst="wedgeRoundRectCallout">
            <a:avLst>
              <a:gd name="adj1" fmla="val -61193"/>
              <a:gd name="adj2" fmla="val 3773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Creating boxes organized in two columns (half size of the main)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82369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59151-8ABA-4810-8750-7529A3ED5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28803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Automated Numbering</a:t>
            </a:r>
          </a:p>
          <a:p>
            <a:r>
              <a:rPr lang="en-US" dirty="0"/>
              <a:t>CSS counters are operated by two properties</a:t>
            </a:r>
          </a:p>
          <a:p>
            <a:pPr lvl="1"/>
            <a:r>
              <a:rPr lang="en-US" dirty="0"/>
              <a:t>counter-reset: </a:t>
            </a:r>
            <a:r>
              <a:rPr lang="en-US" dirty="0" err="1"/>
              <a:t>counterID</a:t>
            </a:r>
            <a:r>
              <a:rPr lang="en-US" dirty="0"/>
              <a:t> [ number ];</a:t>
            </a:r>
            <a:br>
              <a:rPr lang="en-US" dirty="0"/>
            </a:br>
            <a:r>
              <a:rPr lang="en-US" dirty="0"/>
              <a:t>Initialize given counter (with default or specified number)</a:t>
            </a:r>
          </a:p>
          <a:p>
            <a:pPr lvl="1"/>
            <a:r>
              <a:rPr lang="en-US" dirty="0"/>
              <a:t>counter-increment: </a:t>
            </a:r>
            <a:r>
              <a:rPr lang="en-US" dirty="0" err="1"/>
              <a:t>counterID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Increments selected counter by 1</a:t>
            </a:r>
          </a:p>
          <a:p>
            <a:pPr lvl="1"/>
            <a:r>
              <a:rPr lang="en-US" dirty="0"/>
              <a:t>The counter values may be used in ::before and ::after rules in the content property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D07BD4-1029-431C-ADAC-BF69D2A1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A3FBB-8262-40B6-B399-3DB5CBF6F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06AB5613-316F-492F-AB97-EDCE72D8E894}"/>
              </a:ext>
            </a:extLst>
          </p:cNvPr>
          <p:cNvSpPr/>
          <p:nvPr/>
        </p:nvSpPr>
        <p:spPr>
          <a:xfrm>
            <a:off x="550120" y="4869160"/>
            <a:ext cx="11091759" cy="1656184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 {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counter-reset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chapter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h1::before {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content: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counter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chapter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". ";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counter-increment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chapter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98430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DBE04D-4431-4611-A118-2EFF45940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9361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Nesting</a:t>
            </a:r>
          </a:p>
          <a:p>
            <a:r>
              <a:rPr lang="en-US" dirty="0"/>
              <a:t>More logical division of styles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955918-B020-4D12-925B-88E305E21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F5940-E1CA-44EE-BA96-4678E74F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1583C048-9C82-4E45-87C3-8DED3386A21D}"/>
              </a:ext>
            </a:extLst>
          </p:cNvPr>
          <p:cNvSpPr/>
          <p:nvPr/>
        </p:nvSpPr>
        <p:spPr>
          <a:xfrm>
            <a:off x="1055440" y="2915846"/>
            <a:ext cx="4320480" cy="3681505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nav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ul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margin: 0;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li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display: inline-block;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a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color: green;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FB2DC57E-003C-4175-8A97-F445DEFE0230}"/>
              </a:ext>
            </a:extLst>
          </p:cNvPr>
          <p:cNvSpPr/>
          <p:nvPr/>
        </p:nvSpPr>
        <p:spPr>
          <a:xfrm>
            <a:off x="7248128" y="2915846"/>
            <a:ext cx="3096344" cy="3681505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nav ul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margin...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nav ul li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display...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nav a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color...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Šipka doprava 7">
            <a:extLst>
              <a:ext uri="{FF2B5EF4-FFF2-40B4-BE49-F238E27FC236}">
                <a16:creationId xmlns:a16="http://schemas.microsoft.com/office/drawing/2014/main" id="{AABE6C4F-C03B-48B8-BE45-6ACD86E8FF8A}"/>
              </a:ext>
            </a:extLst>
          </p:cNvPr>
          <p:cNvSpPr/>
          <p:nvPr/>
        </p:nvSpPr>
        <p:spPr>
          <a:xfrm>
            <a:off x="6074206" y="4576578"/>
            <a:ext cx="475635" cy="36004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88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C47C6F-DB35-42D8-8E9E-9AD537587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1080120"/>
          </a:xfrm>
        </p:spPr>
        <p:txBody>
          <a:bodyPr/>
          <a:lstStyle/>
          <a:p>
            <a:r>
              <a:rPr lang="en-US" dirty="0"/>
              <a:t>Selector Inheritance</a:t>
            </a:r>
          </a:p>
          <a:p>
            <a:pPr lvl="1"/>
            <a:r>
              <a:rPr lang="en-US" dirty="0"/>
              <a:t>Shifts the inheritance from base selectors to derived styles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EA65E3-405A-47FA-9903-B734D217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8FE49-6FAF-42D8-BB1A-DAF351FB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BFEDB58A-B267-44E6-ADE1-1BBF21E902B0}"/>
              </a:ext>
            </a:extLst>
          </p:cNvPr>
          <p:cNvSpPr/>
          <p:nvPr/>
        </p:nvSpPr>
        <p:spPr>
          <a:xfrm>
            <a:off x="1055440" y="2915847"/>
            <a:ext cx="4320480" cy="2961426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.message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padding: 10px;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border: 3px solid yellow;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.error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@extend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.message;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border-color: red;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Zaoblený obdélníkový bublinový popisek 6">
            <a:extLst>
              <a:ext uri="{FF2B5EF4-FFF2-40B4-BE49-F238E27FC236}">
                <a16:creationId xmlns:a16="http://schemas.microsoft.com/office/drawing/2014/main" id="{5C00F47F-4606-4F94-98E7-B551BB26D310}"/>
              </a:ext>
            </a:extLst>
          </p:cNvPr>
          <p:cNvSpPr/>
          <p:nvPr/>
        </p:nvSpPr>
        <p:spPr>
          <a:xfrm>
            <a:off x="4907870" y="4725144"/>
            <a:ext cx="3816424" cy="544594"/>
          </a:xfrm>
          <a:prstGeom prst="wedgeRoundRectCallout">
            <a:avLst>
              <a:gd name="adj1" fmla="val -66761"/>
              <a:gd name="adj2" fmla="val -491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Nothing is actually modified here</a:t>
            </a:r>
            <a:endParaRPr lang="cs-CZ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Zaoblený obdélníkový bublinový popisek 6">
            <a:extLst>
              <a:ext uri="{FF2B5EF4-FFF2-40B4-BE49-F238E27FC236}">
                <a16:creationId xmlns:a16="http://schemas.microsoft.com/office/drawing/2014/main" id="{6EF44B59-CF21-4F36-9B60-132CAE95EB3E}"/>
              </a:ext>
            </a:extLst>
          </p:cNvPr>
          <p:cNvSpPr/>
          <p:nvPr/>
        </p:nvSpPr>
        <p:spPr>
          <a:xfrm>
            <a:off x="4367808" y="3059862"/>
            <a:ext cx="4608512" cy="544594"/>
          </a:xfrm>
          <a:prstGeom prst="wedgeRoundRectCallout">
            <a:avLst>
              <a:gd name="adj1" fmla="val -84670"/>
              <a:gd name="adj2" fmla="val -491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Selector is updated to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.message, .error</a:t>
            </a:r>
            <a:endParaRPr lang="cs-CZ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1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AAD8F0-B931-4446-BDEE-7B67EF2D5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Partials and Includes</a:t>
            </a:r>
          </a:p>
          <a:p>
            <a:pPr lvl="1"/>
            <a:r>
              <a:rPr lang="en-US" dirty="0"/>
              <a:t>Partial files are meant for including only</a:t>
            </a:r>
          </a:p>
          <a:p>
            <a:pPr lvl="1"/>
            <a:r>
              <a:rPr lang="en-US" dirty="0"/>
              <a:t>Naming convention – partial files start with underscore</a:t>
            </a:r>
            <a:br>
              <a:rPr lang="en-US" dirty="0"/>
            </a:br>
            <a:r>
              <a:rPr lang="en-US" dirty="0"/>
              <a:t>E.g., _</a:t>
            </a:r>
            <a:r>
              <a:rPr lang="en-US" dirty="0" err="1"/>
              <a:t>partial.scss</a:t>
            </a:r>
            <a:endParaRPr lang="en-US" dirty="0"/>
          </a:p>
          <a:p>
            <a:endParaRPr lang="en-US" dirty="0"/>
          </a:p>
          <a:p>
            <a:r>
              <a:rPr lang="en-US" dirty="0"/>
              <a:t>Import directive </a:t>
            </a:r>
            <a:r>
              <a:rPr lang="en-US" dirty="0">
                <a:solidFill>
                  <a:schemeClr val="accent6"/>
                </a:solidFill>
              </a:rPr>
              <a:t>@import</a:t>
            </a:r>
            <a:r>
              <a:rPr lang="en-US" dirty="0"/>
              <a:t> is preprocessed</a:t>
            </a:r>
          </a:p>
          <a:p>
            <a:pPr lvl="1"/>
            <a:r>
              <a:rPr lang="en-US" dirty="0"/>
              <a:t>CSS @import leads to another HTTP request</a:t>
            </a:r>
          </a:p>
          <a:p>
            <a:pPr lvl="1"/>
            <a:r>
              <a:rPr lang="en-US" dirty="0"/>
              <a:t>SASS @import works like include in C/C++/PHP</a:t>
            </a:r>
          </a:p>
          <a:p>
            <a:pPr lvl="1"/>
            <a:r>
              <a:rPr lang="en-US" dirty="0"/>
              <a:t>Typically used with partial files @import '_</a:t>
            </a:r>
            <a:r>
              <a:rPr lang="en-US" dirty="0" err="1"/>
              <a:t>part.scss</a:t>
            </a:r>
            <a:r>
              <a:rPr lang="en-US" dirty="0"/>
              <a:t>'</a:t>
            </a:r>
          </a:p>
          <a:p>
            <a:r>
              <a:rPr lang="en-US" dirty="0"/>
              <a:t>Import is also used for including </a:t>
            </a:r>
            <a:r>
              <a:rPr lang="en-US" dirty="0" err="1"/>
              <a:t>mixins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7830BA-226A-40C1-8A05-27BC4E637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4D475-7550-4F02-B544-7EF794007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553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F48E65-38EC-437F-B2B1-762D94E20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108012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Mixins</a:t>
            </a:r>
            <a:endParaRPr lang="en-US" dirty="0"/>
          </a:p>
          <a:p>
            <a:r>
              <a:rPr lang="en-US" dirty="0"/>
              <a:t>Parametrized fragments of code which can be reused (similar to C macros)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5A64E4-C5D0-4F99-ACA3-00A7F212E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94C3D-EB79-46BC-A1A9-8B27BEF7F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F4E33F46-CAB4-400A-81C6-9A48ACAB4137}"/>
              </a:ext>
            </a:extLst>
          </p:cNvPr>
          <p:cNvSpPr/>
          <p:nvPr/>
        </p:nvSpPr>
        <p:spPr>
          <a:xfrm>
            <a:off x="1055440" y="3280434"/>
            <a:ext cx="7056784" cy="3160687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@mixin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shadow(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$blur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$color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</a:t>
            </a:r>
            <a:r>
              <a:rPr lang="en-US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moz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-box-shadow: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$blur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$color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</a:t>
            </a:r>
            <a:r>
              <a:rPr lang="en-US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webkit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-box-shadow: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$blur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$color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</a:t>
            </a:r>
            <a:r>
              <a:rPr lang="en-US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-box-shadow: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$blur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$color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box-shadow: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$blur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$color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#mydiv {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@include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shadow(5px, 3px, #999);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29765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8574-935F-4138-8425-82AAC9056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en-US" dirty="0"/>
              <a:t>takeaway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1A344-7F25-44C6-ABC0-B9F25AE3F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4596298"/>
          </a:xfrm>
        </p:spPr>
        <p:txBody>
          <a:bodyPr/>
          <a:lstStyle/>
          <a:p>
            <a:r>
              <a:rPr lang="en-US" dirty="0"/>
              <a:t>Dynamic computations in CSS</a:t>
            </a:r>
          </a:p>
          <a:p>
            <a:r>
              <a:rPr lang="en-US" dirty="0"/>
              <a:t>Flex layout</a:t>
            </a:r>
          </a:p>
          <a:p>
            <a:r>
              <a:rPr lang="en-US" dirty="0"/>
              <a:t>Grid layout</a:t>
            </a:r>
          </a:p>
          <a:p>
            <a:r>
              <a:rPr lang="en-US" dirty="0"/>
              <a:t>CSS preprocessing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43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3D7DE0-5AA7-4950-9FD9-DD7B8360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C36DC-0684-482E-890E-18E99FD2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F5A8E6-C484-444F-8DCB-E863CD241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948776"/>
            <a:ext cx="4464496" cy="57205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323B6C34-9A29-4445-99F0-F2C326531E16}"/>
              </a:ext>
            </a:extLst>
          </p:cNvPr>
          <p:cNvSpPr/>
          <p:nvPr/>
        </p:nvSpPr>
        <p:spPr>
          <a:xfrm>
            <a:off x="4943872" y="2132856"/>
            <a:ext cx="7008779" cy="4542233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 { counter-reset: chapter; }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h1 { counter-reset: section; }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h2 { counter-reset: subsection; }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h1::before {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content: "Chapter " counter(chapter) ": ";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counter-increment: chapter;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color: #900;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h2::before {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content: counter(chapter) "."counter(section) " ";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counter-increment: section;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h3::before {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content: counter(chapter) "." counter(section) "." counter(subsection) " ";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counter-increment: subsection;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0516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F90852-9654-4FC4-930A-40F4335E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25922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Page Rendering Algorithm</a:t>
            </a:r>
          </a:p>
          <a:p>
            <a:r>
              <a:rPr lang="en-US" dirty="0"/>
              <a:t>The elements and their content are processed from the beginning to the end</a:t>
            </a:r>
          </a:p>
          <a:p>
            <a:r>
              <a:rPr lang="en-US" dirty="0"/>
              <a:t>Each element is positioned according to its size, margins, and display properties (block, inline, …)</a:t>
            </a:r>
            <a:br>
              <a:rPr lang="en-US" dirty="0"/>
            </a:br>
            <a:r>
              <a:rPr lang="en-US" dirty="0"/>
              <a:t>Except for the floating elements mentioned before</a:t>
            </a:r>
          </a:p>
          <a:p>
            <a:r>
              <a:rPr lang="en-US" dirty="0"/>
              <a:t>This behavior can be modified by </a:t>
            </a:r>
            <a:r>
              <a:rPr lang="en-US" b="1" dirty="0"/>
              <a:t>position</a:t>
            </a:r>
            <a:r>
              <a:rPr lang="en-US" dirty="0"/>
              <a:t> property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29E93B-7BCF-4D4E-AC87-50C17B5D5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Positioning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DA039-1F88-4864-8FAD-060ABD7D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5</a:t>
            </a:fld>
            <a:endParaRPr lang="cs-CZ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3E5332C-E780-4BAA-B19F-99075E552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415658"/>
              </p:ext>
            </p:extLst>
          </p:nvPr>
        </p:nvGraphicFramePr>
        <p:xfrm>
          <a:off x="1631504" y="4599136"/>
          <a:ext cx="9001000" cy="21234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41430">
                  <a:extLst>
                    <a:ext uri="{9D8B030D-6E8A-4147-A177-3AD203B41FA5}">
                      <a16:colId xmlns:a16="http://schemas.microsoft.com/office/drawing/2014/main" val="3916845475"/>
                    </a:ext>
                  </a:extLst>
                </a:gridCol>
                <a:gridCol w="6459570">
                  <a:extLst>
                    <a:ext uri="{9D8B030D-6E8A-4147-A177-3AD203B41FA5}">
                      <a16:colId xmlns:a16="http://schemas.microsoft.com/office/drawing/2014/main" val="325136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Static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Default page rendering algorithm is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02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relative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Like static, but element is moved relative to its computed position after the layout is created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79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absolute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Element is positioned inside closest positioning context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33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fixed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Element is fixed within the browser viewport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851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sticky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Sticks to ancestor viewport when scrolling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33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192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AB30C3-6CE9-4D9B-BFC0-03ED0FA95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28803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Positioning-related Properties</a:t>
            </a:r>
          </a:p>
          <a:p>
            <a:r>
              <a:rPr lang="en-US" dirty="0"/>
              <a:t>Size properties (related to box model)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width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height</a:t>
            </a:r>
            <a:r>
              <a:rPr lang="en-US" dirty="0"/>
              <a:t> – size of the element contents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min-</a:t>
            </a:r>
            <a:r>
              <a:rPr lang="en-US" dirty="0"/>
              <a:t>/</a:t>
            </a:r>
            <a:r>
              <a:rPr lang="en-US" dirty="0">
                <a:solidFill>
                  <a:schemeClr val="accent6"/>
                </a:solidFill>
              </a:rPr>
              <a:t>max-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width</a:t>
            </a:r>
            <a:r>
              <a:rPr lang="en-US" dirty="0"/>
              <a:t>/</a:t>
            </a:r>
            <a:r>
              <a:rPr lang="en-US" dirty="0">
                <a:solidFill>
                  <a:schemeClr val="accent6"/>
                </a:solidFill>
              </a:rPr>
              <a:t>height</a:t>
            </a:r>
            <a:r>
              <a:rPr lang="en-US" dirty="0"/>
              <a:t> – size limits</a:t>
            </a:r>
          </a:p>
          <a:p>
            <a:r>
              <a:rPr lang="en-US" dirty="0"/>
              <a:t>Location properties (for positioned elements only)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top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bottom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left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right</a:t>
            </a:r>
          </a:p>
          <a:p>
            <a:pPr lvl="1"/>
            <a:r>
              <a:rPr lang="en-US" dirty="0"/>
              <a:t>Distance from the edge at the corresponding side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511B4C-070F-4683-970E-25D120E68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Positioning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824C3-4B60-4C09-B0AB-CC3E5F51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6</a:t>
            </a:fld>
            <a:endParaRPr lang="cs-CZ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2EC72F-0DB0-441D-A9ED-F70F3FFA1B7F}"/>
              </a:ext>
            </a:extLst>
          </p:cNvPr>
          <p:cNvGrpSpPr/>
          <p:nvPr/>
        </p:nvGrpSpPr>
        <p:grpSpPr>
          <a:xfrm>
            <a:off x="1807903" y="4797152"/>
            <a:ext cx="7816489" cy="1800200"/>
            <a:chOff x="1807903" y="4385330"/>
            <a:chExt cx="7816489" cy="1800200"/>
          </a:xfrm>
        </p:grpSpPr>
        <p:grpSp>
          <p:nvGrpSpPr>
            <p:cNvPr id="6" name="Skupina 21">
              <a:extLst>
                <a:ext uri="{FF2B5EF4-FFF2-40B4-BE49-F238E27FC236}">
                  <a16:creationId xmlns:a16="http://schemas.microsoft.com/office/drawing/2014/main" id="{4D0C90B3-8F0A-4D40-84F7-C8505458CB13}"/>
                </a:ext>
              </a:extLst>
            </p:cNvPr>
            <p:cNvGrpSpPr/>
            <p:nvPr/>
          </p:nvGrpSpPr>
          <p:grpSpPr>
            <a:xfrm>
              <a:off x="5062235" y="4385330"/>
              <a:ext cx="3260911" cy="1800200"/>
              <a:chOff x="2555776" y="4385330"/>
              <a:chExt cx="3260911" cy="1800200"/>
            </a:xfrm>
          </p:grpSpPr>
          <p:grpSp>
            <p:nvGrpSpPr>
              <p:cNvPr id="16" name="Skupina 7">
                <a:extLst>
                  <a:ext uri="{FF2B5EF4-FFF2-40B4-BE49-F238E27FC236}">
                    <a16:creationId xmlns:a16="http://schemas.microsoft.com/office/drawing/2014/main" id="{9B2A55BE-6225-4443-A118-559B1CB34606}"/>
                  </a:ext>
                </a:extLst>
              </p:cNvPr>
              <p:cNvGrpSpPr/>
              <p:nvPr/>
            </p:nvGrpSpPr>
            <p:grpSpPr>
              <a:xfrm>
                <a:off x="2555776" y="4385330"/>
                <a:ext cx="3260911" cy="1800200"/>
                <a:chOff x="4625805" y="3320988"/>
                <a:chExt cx="2396815" cy="1800200"/>
              </a:xfrm>
            </p:grpSpPr>
            <p:sp>
              <p:nvSpPr>
                <p:cNvPr id="19" name="Obdélník 14">
                  <a:extLst>
                    <a:ext uri="{FF2B5EF4-FFF2-40B4-BE49-F238E27FC236}">
                      <a16:creationId xmlns:a16="http://schemas.microsoft.com/office/drawing/2014/main" id="{57F6E0BF-0DF3-4CEA-94AD-FA69406C56DF}"/>
                    </a:ext>
                  </a:extLst>
                </p:cNvPr>
                <p:cNvSpPr/>
                <p:nvPr/>
              </p:nvSpPr>
              <p:spPr>
                <a:xfrm>
                  <a:off x="4625805" y="3320988"/>
                  <a:ext cx="2396815" cy="1800200"/>
                </a:xfrm>
                <a:prstGeom prst="rect">
                  <a:avLst/>
                </a:prstGeom>
                <a:noFill/>
                <a:ln w="12700" cap="rnd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1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20" name="Obdélník 15">
                  <a:extLst>
                    <a:ext uri="{FF2B5EF4-FFF2-40B4-BE49-F238E27FC236}">
                      <a16:creationId xmlns:a16="http://schemas.microsoft.com/office/drawing/2014/main" id="{825B44A4-5EC0-43E5-8404-0691A5EFB56B}"/>
                    </a:ext>
                  </a:extLst>
                </p:cNvPr>
                <p:cNvSpPr/>
                <p:nvPr/>
              </p:nvSpPr>
              <p:spPr>
                <a:xfrm>
                  <a:off x="4953381" y="3650464"/>
                  <a:ext cx="1741664" cy="114124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63500" cap="rnd" cmpd="sng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1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21" name="Obdélník 16">
                  <a:extLst>
                    <a:ext uri="{FF2B5EF4-FFF2-40B4-BE49-F238E27FC236}">
                      <a16:creationId xmlns:a16="http://schemas.microsoft.com/office/drawing/2014/main" id="{AA89FFFB-9B4B-4980-8F61-261A20905D64}"/>
                    </a:ext>
                  </a:extLst>
                </p:cNvPr>
                <p:cNvSpPr/>
                <p:nvPr/>
              </p:nvSpPr>
              <p:spPr>
                <a:xfrm>
                  <a:off x="5212145" y="4005064"/>
                  <a:ext cx="1224136" cy="432048"/>
                </a:xfrm>
                <a:prstGeom prst="rect">
                  <a:avLst/>
                </a:prstGeom>
                <a:noFill/>
                <a:ln w="12700" cap="rnd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1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Content</a:t>
                  </a:r>
                  <a:endParaRPr lang="cs-CZ" sz="16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" name="TextovéPole 9">
                <a:extLst>
                  <a:ext uri="{FF2B5EF4-FFF2-40B4-BE49-F238E27FC236}">
                    <a16:creationId xmlns:a16="http://schemas.microsoft.com/office/drawing/2014/main" id="{5CC5F251-4925-4761-802A-62D535974A87}"/>
                  </a:ext>
                </a:extLst>
              </p:cNvPr>
              <p:cNvSpPr txBox="1"/>
              <p:nvPr/>
            </p:nvSpPr>
            <p:spPr>
              <a:xfrm>
                <a:off x="3785979" y="4753557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6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width</a:t>
                </a:r>
                <a:endParaRPr lang="cs-CZ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18" name="Přímá spojnice 18">
                <a:extLst>
                  <a:ext uri="{FF2B5EF4-FFF2-40B4-BE49-F238E27FC236}">
                    <a16:creationId xmlns:a16="http://schemas.microsoft.com/office/drawing/2014/main" id="{45B4F096-C239-4F62-B3C2-BA1F66B1E5B1}"/>
                  </a:ext>
                </a:extLst>
              </p:cNvPr>
              <p:cNvCxnSpPr/>
              <p:nvPr/>
            </p:nvCxnSpPr>
            <p:spPr>
              <a:xfrm>
                <a:off x="3353502" y="5069406"/>
                <a:ext cx="1665460" cy="0"/>
              </a:xfrm>
              <a:prstGeom prst="line">
                <a:avLst/>
              </a:prstGeom>
              <a:ln w="31750">
                <a:solidFill>
                  <a:schemeClr val="tx1"/>
                </a:solidFill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C46C617-8953-4146-BD14-9F8B7F0D9803}"/>
                </a:ext>
              </a:extLst>
            </p:cNvPr>
            <p:cNvGrpSpPr/>
            <p:nvPr/>
          </p:nvGrpSpPr>
          <p:grpSpPr>
            <a:xfrm>
              <a:off x="8318742" y="4385330"/>
              <a:ext cx="1305650" cy="1800200"/>
              <a:chOff x="6794742" y="4385330"/>
              <a:chExt cx="1305650" cy="1800200"/>
            </a:xfrm>
          </p:grpSpPr>
          <p:cxnSp>
            <p:nvCxnSpPr>
              <p:cNvPr id="11" name="Přímá spojnice 19">
                <a:extLst>
                  <a:ext uri="{FF2B5EF4-FFF2-40B4-BE49-F238E27FC236}">
                    <a16:creationId xmlns:a16="http://schemas.microsoft.com/office/drawing/2014/main" id="{5DF68618-1996-4C9D-9C06-B82E0FDA3934}"/>
                  </a:ext>
                </a:extLst>
              </p:cNvPr>
              <p:cNvCxnSpPr/>
              <p:nvPr/>
            </p:nvCxnSpPr>
            <p:spPr>
              <a:xfrm>
                <a:off x="6794742" y="5661248"/>
                <a:ext cx="1233642" cy="0"/>
              </a:xfrm>
              <a:prstGeom prst="line">
                <a:avLst/>
              </a:prstGeom>
              <a:ln w="31750">
                <a:solidFill>
                  <a:schemeClr val="tx1"/>
                </a:solidFill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ovéPole 22">
                <a:extLst>
                  <a:ext uri="{FF2B5EF4-FFF2-40B4-BE49-F238E27FC236}">
                    <a16:creationId xmlns:a16="http://schemas.microsoft.com/office/drawing/2014/main" id="{AF108461-AA44-41E2-B656-B6539172C1F2}"/>
                  </a:ext>
                </a:extLst>
              </p:cNvPr>
              <p:cNvSpPr txBox="1"/>
              <p:nvPr/>
            </p:nvSpPr>
            <p:spPr>
              <a:xfrm>
                <a:off x="7007962" y="5310277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right</a:t>
                </a:r>
                <a:endParaRPr lang="cs-CZ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grpSp>
            <p:nvGrpSpPr>
              <p:cNvPr id="13" name="Skupina 31">
                <a:extLst>
                  <a:ext uri="{FF2B5EF4-FFF2-40B4-BE49-F238E27FC236}">
                    <a16:creationId xmlns:a16="http://schemas.microsoft.com/office/drawing/2014/main" id="{4037B663-9836-4595-B19D-BB77F839719E}"/>
                  </a:ext>
                </a:extLst>
              </p:cNvPr>
              <p:cNvGrpSpPr/>
              <p:nvPr/>
            </p:nvGrpSpPr>
            <p:grpSpPr>
              <a:xfrm>
                <a:off x="8028384" y="4385330"/>
                <a:ext cx="72008" cy="1800200"/>
                <a:chOff x="8028384" y="4385330"/>
                <a:chExt cx="72008" cy="1800200"/>
              </a:xfrm>
            </p:grpSpPr>
            <p:sp>
              <p:nvSpPr>
                <p:cNvPr id="14" name="Obdélník 20">
                  <a:extLst>
                    <a:ext uri="{FF2B5EF4-FFF2-40B4-BE49-F238E27FC236}">
                      <a16:creationId xmlns:a16="http://schemas.microsoft.com/office/drawing/2014/main" id="{7BEF4E07-485F-4D8F-B541-B701809434A4}"/>
                    </a:ext>
                  </a:extLst>
                </p:cNvPr>
                <p:cNvSpPr/>
                <p:nvPr/>
              </p:nvSpPr>
              <p:spPr>
                <a:xfrm>
                  <a:off x="8028384" y="4385330"/>
                  <a:ext cx="72008" cy="1800200"/>
                </a:xfrm>
                <a:prstGeom prst="rect">
                  <a:avLst/>
                </a:prstGeom>
                <a:pattFill prst="wdDnDiag">
                  <a:fgClr>
                    <a:schemeClr val="tx1"/>
                  </a:fgClr>
                  <a:bgClr>
                    <a:schemeClr val="bg1"/>
                  </a:bgClr>
                </a:pattFill>
                <a:ln w="12700" cmpd="sng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15" name="Přímá spojnice 24">
                  <a:extLst>
                    <a:ext uri="{FF2B5EF4-FFF2-40B4-BE49-F238E27FC236}">
                      <a16:creationId xmlns:a16="http://schemas.microsoft.com/office/drawing/2014/main" id="{2874FF4C-4AE7-42B0-87AB-97B259FA7242}"/>
                    </a:ext>
                  </a:extLst>
                </p:cNvPr>
                <p:cNvCxnSpPr/>
                <p:nvPr/>
              </p:nvCxnSpPr>
              <p:spPr>
                <a:xfrm>
                  <a:off x="8028384" y="4385330"/>
                  <a:ext cx="0" cy="18002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Zaoblený obdélníkový bublinový popisek 32">
              <a:extLst>
                <a:ext uri="{FF2B5EF4-FFF2-40B4-BE49-F238E27FC236}">
                  <a16:creationId xmlns:a16="http://schemas.microsoft.com/office/drawing/2014/main" id="{65191741-BE72-475A-B812-58435B42296D}"/>
                </a:ext>
              </a:extLst>
            </p:cNvPr>
            <p:cNvSpPr/>
            <p:nvPr/>
          </p:nvSpPr>
          <p:spPr>
            <a:xfrm>
              <a:off x="1807903" y="4509120"/>
              <a:ext cx="3113596" cy="1238324"/>
            </a:xfrm>
            <a:prstGeom prst="wedgeRoundRectCallout">
              <a:avLst>
                <a:gd name="adj1" fmla="val 61068"/>
                <a:gd name="adj2" fmla="val -12167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It does not make sense to set </a:t>
              </a:r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left</a:t>
              </a:r>
              <a:r>
                <a:rPr lang="en-US" dirty="0"/>
                <a:t>, </a:t>
              </a:r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width</a:t>
              </a:r>
              <a:r>
                <a:rPr lang="en-US" dirty="0"/>
                <a:t>, and </a:t>
              </a:r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right</a:t>
              </a:r>
              <a:r>
                <a:rPr lang="en-US" dirty="0"/>
                <a:t> simultaneously</a:t>
              </a:r>
              <a:endParaRPr lang="cs-CZ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FC0144-A1AD-4995-807A-574FF831620D}"/>
                </a:ext>
              </a:extLst>
            </p:cNvPr>
            <p:cNvSpPr txBox="1"/>
            <p:nvPr/>
          </p:nvSpPr>
          <p:spPr>
            <a:xfrm>
              <a:off x="6292438" y="5540255"/>
              <a:ext cx="8354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padding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B4D47A-4E52-45E3-9B62-3575C0B2BDF0}"/>
                </a:ext>
              </a:extLst>
            </p:cNvPr>
            <p:cNvSpPr txBox="1"/>
            <p:nvPr/>
          </p:nvSpPr>
          <p:spPr>
            <a:xfrm>
              <a:off x="6333314" y="5894806"/>
              <a:ext cx="7136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margin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731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63AF75-098B-4DC9-BAAB-AE6207A52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Positioning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66E9B-79B1-4831-AE23-40357A0D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FAA99387-9BF3-4A49-A71E-9D31B7D831C5}"/>
              </a:ext>
            </a:extLst>
          </p:cNvPr>
          <p:cNvSpPr/>
          <p:nvPr/>
        </p:nvSpPr>
        <p:spPr>
          <a:xfrm>
            <a:off x="663346" y="2408675"/>
            <a:ext cx="3673397" cy="2232248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pPr indent="-64008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#absDiv {</a:t>
            </a:r>
          </a:p>
          <a:p>
            <a:pPr indent="-64008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position: absolute;</a:t>
            </a:r>
          </a:p>
          <a:p>
            <a:pPr indent="-64008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left: 10px;</a:t>
            </a:r>
          </a:p>
          <a:p>
            <a:pPr indent="-64008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right: 20px;</a:t>
            </a:r>
          </a:p>
          <a:p>
            <a:pPr indent="-64008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top: 30px;</a:t>
            </a:r>
          </a:p>
          <a:p>
            <a:pPr indent="-64008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height: 50px;</a:t>
            </a:r>
          </a:p>
          <a:p>
            <a:pPr indent="-64008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" name="Skupina 27">
            <a:extLst>
              <a:ext uri="{FF2B5EF4-FFF2-40B4-BE49-F238E27FC236}">
                <a16:creationId xmlns:a16="http://schemas.microsoft.com/office/drawing/2014/main" id="{7CC5CC1E-7320-4A51-927A-3EE5875CCD1B}"/>
              </a:ext>
            </a:extLst>
          </p:cNvPr>
          <p:cNvGrpSpPr/>
          <p:nvPr/>
        </p:nvGrpSpPr>
        <p:grpSpPr>
          <a:xfrm>
            <a:off x="6960096" y="2276872"/>
            <a:ext cx="3672408" cy="3730419"/>
            <a:chOff x="4890828" y="2276871"/>
            <a:chExt cx="3672408" cy="3730419"/>
          </a:xfrm>
          <a:solidFill>
            <a:schemeClr val="tx1">
              <a:lumMod val="65000"/>
            </a:schemeClr>
          </a:solidFill>
        </p:grpSpPr>
        <p:sp>
          <p:nvSpPr>
            <p:cNvPr id="9" name="Vývojový diagram: dokument 6">
              <a:extLst>
                <a:ext uri="{FF2B5EF4-FFF2-40B4-BE49-F238E27FC236}">
                  <a16:creationId xmlns:a16="http://schemas.microsoft.com/office/drawing/2014/main" id="{DABE54FA-E3F8-4D1B-99E9-7F5486A9BF4B}"/>
                </a:ext>
              </a:extLst>
            </p:cNvPr>
            <p:cNvSpPr/>
            <p:nvPr/>
          </p:nvSpPr>
          <p:spPr>
            <a:xfrm>
              <a:off x="4890828" y="2276871"/>
              <a:ext cx="3672408" cy="3730419"/>
            </a:xfrm>
            <a:prstGeom prst="flowChartDocumen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216000" tIns="252000" rIns="144000" rtlCol="0" anchor="t" anchorCtr="0"/>
            <a:lstStyle/>
            <a:p>
              <a:endParaRPr lang="cs-CZ" sz="2000" dirty="0"/>
            </a:p>
          </p:txBody>
        </p:sp>
        <p:sp>
          <p:nvSpPr>
            <p:cNvPr id="10" name="Obdélník 7">
              <a:extLst>
                <a:ext uri="{FF2B5EF4-FFF2-40B4-BE49-F238E27FC236}">
                  <a16:creationId xmlns:a16="http://schemas.microsoft.com/office/drawing/2014/main" id="{BA5ED39F-5829-4D5B-B83B-16EA9E155C84}"/>
                </a:ext>
              </a:extLst>
            </p:cNvPr>
            <p:cNvSpPr/>
            <p:nvPr/>
          </p:nvSpPr>
          <p:spPr>
            <a:xfrm>
              <a:off x="5148064" y="2852935"/>
              <a:ext cx="3024336" cy="100811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absDiv</a:t>
              </a:r>
              <a:endParaRPr lang="cs-CZ" dirty="0"/>
            </a:p>
          </p:txBody>
        </p:sp>
      </p:grpSp>
      <p:grpSp>
        <p:nvGrpSpPr>
          <p:cNvPr id="11" name="Skupina 28">
            <a:extLst>
              <a:ext uri="{FF2B5EF4-FFF2-40B4-BE49-F238E27FC236}">
                <a16:creationId xmlns:a16="http://schemas.microsoft.com/office/drawing/2014/main" id="{E34FC9B6-9457-4D4F-A32B-8833C32ECF76}"/>
              </a:ext>
            </a:extLst>
          </p:cNvPr>
          <p:cNvGrpSpPr/>
          <p:nvPr/>
        </p:nvGrpSpPr>
        <p:grpSpPr>
          <a:xfrm>
            <a:off x="5826817" y="3176972"/>
            <a:ext cx="1398979" cy="468052"/>
            <a:chOff x="3749085" y="3176972"/>
            <a:chExt cx="1398979" cy="468052"/>
          </a:xfrm>
        </p:grpSpPr>
        <p:cxnSp>
          <p:nvCxnSpPr>
            <p:cNvPr id="12" name="Přímá spojnice 8">
              <a:extLst>
                <a:ext uri="{FF2B5EF4-FFF2-40B4-BE49-F238E27FC236}">
                  <a16:creationId xmlns:a16="http://schemas.microsoft.com/office/drawing/2014/main" id="{F524E47A-8FAB-438E-B68A-95F132D6F368}"/>
                </a:ext>
              </a:extLst>
            </p:cNvPr>
            <p:cNvCxnSpPr/>
            <p:nvPr/>
          </p:nvCxnSpPr>
          <p:spPr>
            <a:xfrm>
              <a:off x="4890828" y="3645024"/>
              <a:ext cx="257236" cy="0"/>
            </a:xfrm>
            <a:prstGeom prst="line">
              <a:avLst/>
            </a:prstGeom>
            <a:ln w="31750">
              <a:solidFill>
                <a:schemeClr val="bg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aoblený obdélníkový bublinový popisek 21">
              <a:extLst>
                <a:ext uri="{FF2B5EF4-FFF2-40B4-BE49-F238E27FC236}">
                  <a16:creationId xmlns:a16="http://schemas.microsoft.com/office/drawing/2014/main" id="{9A6FE5B5-61CD-441F-BB62-E6452FB501F4}"/>
                </a:ext>
              </a:extLst>
            </p:cNvPr>
            <p:cNvSpPr/>
            <p:nvPr/>
          </p:nvSpPr>
          <p:spPr>
            <a:xfrm>
              <a:off x="3749085" y="3176972"/>
              <a:ext cx="913731" cy="360040"/>
            </a:xfrm>
            <a:prstGeom prst="wedgeRoundRectCallout">
              <a:avLst>
                <a:gd name="adj1" fmla="val 80082"/>
                <a:gd name="adj2" fmla="val 69104"/>
                <a:gd name="adj3" fmla="val 16667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10px</a:t>
              </a:r>
              <a:endParaRPr lang="cs-CZ" sz="1600" dirty="0"/>
            </a:p>
          </p:txBody>
        </p:sp>
      </p:grpSp>
      <p:grpSp>
        <p:nvGrpSpPr>
          <p:cNvPr id="14" name="Skupina 32">
            <a:extLst>
              <a:ext uri="{FF2B5EF4-FFF2-40B4-BE49-F238E27FC236}">
                <a16:creationId xmlns:a16="http://schemas.microsoft.com/office/drawing/2014/main" id="{3C19F4AE-2CFF-48ED-BB82-B2C79AFDB50A}"/>
              </a:ext>
            </a:extLst>
          </p:cNvPr>
          <p:cNvGrpSpPr/>
          <p:nvPr/>
        </p:nvGrpSpPr>
        <p:grpSpPr>
          <a:xfrm>
            <a:off x="8533406" y="2276871"/>
            <a:ext cx="1231478" cy="576064"/>
            <a:chOff x="6455675" y="2276871"/>
            <a:chExt cx="1231478" cy="576064"/>
          </a:xfrm>
        </p:grpSpPr>
        <p:cxnSp>
          <p:nvCxnSpPr>
            <p:cNvPr id="15" name="Přímá spojnice 15">
              <a:extLst>
                <a:ext uri="{FF2B5EF4-FFF2-40B4-BE49-F238E27FC236}">
                  <a16:creationId xmlns:a16="http://schemas.microsoft.com/office/drawing/2014/main" id="{C0E7A318-8CDD-41B5-9F68-D6095B7E7F74}"/>
                </a:ext>
              </a:extLst>
            </p:cNvPr>
            <p:cNvCxnSpPr/>
            <p:nvPr/>
          </p:nvCxnSpPr>
          <p:spPr>
            <a:xfrm flipH="1" flipV="1">
              <a:off x="7687152" y="2276871"/>
              <a:ext cx="1" cy="576064"/>
            </a:xfrm>
            <a:prstGeom prst="line">
              <a:avLst/>
            </a:prstGeom>
            <a:ln w="31750">
              <a:solidFill>
                <a:schemeClr val="bg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aoblený obdélníkový bublinový popisek 22">
              <a:extLst>
                <a:ext uri="{FF2B5EF4-FFF2-40B4-BE49-F238E27FC236}">
                  <a16:creationId xmlns:a16="http://schemas.microsoft.com/office/drawing/2014/main" id="{BD050FB8-7E18-46FD-9805-3E63F8B6882A}"/>
                </a:ext>
              </a:extLst>
            </p:cNvPr>
            <p:cNvSpPr/>
            <p:nvPr/>
          </p:nvSpPr>
          <p:spPr>
            <a:xfrm>
              <a:off x="6455675" y="2384884"/>
              <a:ext cx="913731" cy="360040"/>
            </a:xfrm>
            <a:prstGeom prst="wedgeRoundRectCallout">
              <a:avLst>
                <a:gd name="adj1" fmla="val 74078"/>
                <a:gd name="adj2" fmla="val -9627"/>
                <a:gd name="adj3" fmla="val 16667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30px</a:t>
              </a:r>
              <a:endParaRPr lang="cs-CZ" sz="1600" dirty="0"/>
            </a:p>
          </p:txBody>
        </p:sp>
      </p:grpSp>
      <p:grpSp>
        <p:nvGrpSpPr>
          <p:cNvPr id="17" name="Skupina 29">
            <a:extLst>
              <a:ext uri="{FF2B5EF4-FFF2-40B4-BE49-F238E27FC236}">
                <a16:creationId xmlns:a16="http://schemas.microsoft.com/office/drawing/2014/main" id="{B539C70D-E7C6-4522-A013-00DCA4826EAF}"/>
              </a:ext>
            </a:extLst>
          </p:cNvPr>
          <p:cNvGrpSpPr/>
          <p:nvPr/>
        </p:nvGrpSpPr>
        <p:grpSpPr>
          <a:xfrm>
            <a:off x="10078813" y="3650928"/>
            <a:ext cx="913731" cy="782294"/>
            <a:chOff x="8001081" y="3650928"/>
            <a:chExt cx="913731" cy="782294"/>
          </a:xfrm>
        </p:grpSpPr>
        <p:cxnSp>
          <p:nvCxnSpPr>
            <p:cNvPr id="18" name="Přímá spojnice 12">
              <a:extLst>
                <a:ext uri="{FF2B5EF4-FFF2-40B4-BE49-F238E27FC236}">
                  <a16:creationId xmlns:a16="http://schemas.microsoft.com/office/drawing/2014/main" id="{4E8F9E3C-9A79-4E1C-91B8-18B33B9C5B7B}"/>
                </a:ext>
              </a:extLst>
            </p:cNvPr>
            <p:cNvCxnSpPr/>
            <p:nvPr/>
          </p:nvCxnSpPr>
          <p:spPr>
            <a:xfrm>
              <a:off x="8172400" y="3650928"/>
              <a:ext cx="386130" cy="2280"/>
            </a:xfrm>
            <a:prstGeom prst="line">
              <a:avLst/>
            </a:prstGeom>
            <a:ln w="31750">
              <a:solidFill>
                <a:schemeClr val="bg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aoblený obdélníkový bublinový popisek 23">
              <a:extLst>
                <a:ext uri="{FF2B5EF4-FFF2-40B4-BE49-F238E27FC236}">
                  <a16:creationId xmlns:a16="http://schemas.microsoft.com/office/drawing/2014/main" id="{0C644F1D-0E4F-4346-BF2F-02516424B6AC}"/>
                </a:ext>
              </a:extLst>
            </p:cNvPr>
            <p:cNvSpPr/>
            <p:nvPr/>
          </p:nvSpPr>
          <p:spPr>
            <a:xfrm>
              <a:off x="8001081" y="4073182"/>
              <a:ext cx="913731" cy="360040"/>
            </a:xfrm>
            <a:prstGeom prst="wedgeRoundRectCallout">
              <a:avLst>
                <a:gd name="adj1" fmla="val -9984"/>
                <a:gd name="adj2" fmla="val -164550"/>
                <a:gd name="adj3" fmla="val 16667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20px</a:t>
              </a:r>
              <a:endParaRPr lang="cs-CZ" sz="1600" dirty="0"/>
            </a:p>
          </p:txBody>
        </p:sp>
      </p:grpSp>
      <p:grpSp>
        <p:nvGrpSpPr>
          <p:cNvPr id="20" name="Skupina 31">
            <a:extLst>
              <a:ext uri="{FF2B5EF4-FFF2-40B4-BE49-F238E27FC236}">
                <a16:creationId xmlns:a16="http://schemas.microsoft.com/office/drawing/2014/main" id="{A0B864A8-A3FF-4AA8-9DB0-1E850699E6BC}"/>
              </a:ext>
            </a:extLst>
          </p:cNvPr>
          <p:cNvGrpSpPr/>
          <p:nvPr/>
        </p:nvGrpSpPr>
        <p:grpSpPr>
          <a:xfrm>
            <a:off x="9762972" y="2868634"/>
            <a:ext cx="1194624" cy="992414"/>
            <a:chOff x="7685241" y="2868634"/>
            <a:chExt cx="1194624" cy="992414"/>
          </a:xfrm>
        </p:grpSpPr>
        <p:cxnSp>
          <p:nvCxnSpPr>
            <p:cNvPr id="21" name="Přímá spojnice 19">
              <a:extLst>
                <a:ext uri="{FF2B5EF4-FFF2-40B4-BE49-F238E27FC236}">
                  <a16:creationId xmlns:a16="http://schemas.microsoft.com/office/drawing/2014/main" id="{AE48A7EB-C8FF-4F9D-82AB-164B9AB787BF}"/>
                </a:ext>
              </a:extLst>
            </p:cNvPr>
            <p:cNvCxnSpPr/>
            <p:nvPr/>
          </p:nvCxnSpPr>
          <p:spPr>
            <a:xfrm flipH="1" flipV="1">
              <a:off x="7685241" y="2868634"/>
              <a:ext cx="1911" cy="992414"/>
            </a:xfrm>
            <a:prstGeom prst="line">
              <a:avLst/>
            </a:prstGeom>
            <a:ln w="31750">
              <a:solidFill>
                <a:schemeClr val="bg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aoblený obdélníkový bublinový popisek 24">
              <a:extLst>
                <a:ext uri="{FF2B5EF4-FFF2-40B4-BE49-F238E27FC236}">
                  <a16:creationId xmlns:a16="http://schemas.microsoft.com/office/drawing/2014/main" id="{9A4E1644-475B-4FA5-9C9B-170FF3FE3C16}"/>
                </a:ext>
              </a:extLst>
            </p:cNvPr>
            <p:cNvSpPr/>
            <p:nvPr/>
          </p:nvSpPr>
          <p:spPr>
            <a:xfrm>
              <a:off x="7966134" y="2939404"/>
              <a:ext cx="913731" cy="360040"/>
            </a:xfrm>
            <a:prstGeom prst="wedgeRoundRectCallout">
              <a:avLst>
                <a:gd name="adj1" fmla="val -78034"/>
                <a:gd name="adj2" fmla="val 20849"/>
                <a:gd name="adj3" fmla="val 16667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50px</a:t>
              </a:r>
              <a:endParaRPr lang="cs-CZ" sz="1600" dirty="0"/>
            </a:p>
          </p:txBody>
        </p:sp>
      </p:grpSp>
      <p:grpSp>
        <p:nvGrpSpPr>
          <p:cNvPr id="23" name="Skupina 30">
            <a:extLst>
              <a:ext uri="{FF2B5EF4-FFF2-40B4-BE49-F238E27FC236}">
                <a16:creationId xmlns:a16="http://schemas.microsoft.com/office/drawing/2014/main" id="{1A9D5438-31E7-45E4-8171-443AEDE51FDA}"/>
              </a:ext>
            </a:extLst>
          </p:cNvPr>
          <p:cNvGrpSpPr/>
          <p:nvPr/>
        </p:nvGrpSpPr>
        <p:grpSpPr>
          <a:xfrm>
            <a:off x="7217763" y="3645024"/>
            <a:ext cx="3032368" cy="1496486"/>
            <a:chOff x="5140032" y="3645024"/>
            <a:chExt cx="3032368" cy="1496486"/>
          </a:xfrm>
        </p:grpSpPr>
        <p:cxnSp>
          <p:nvCxnSpPr>
            <p:cNvPr id="24" name="Přímá spojnice 10">
              <a:extLst>
                <a:ext uri="{FF2B5EF4-FFF2-40B4-BE49-F238E27FC236}">
                  <a16:creationId xmlns:a16="http://schemas.microsoft.com/office/drawing/2014/main" id="{5C8F720E-A77B-4AE0-821D-08918A88118E}"/>
                </a:ext>
              </a:extLst>
            </p:cNvPr>
            <p:cNvCxnSpPr/>
            <p:nvPr/>
          </p:nvCxnSpPr>
          <p:spPr>
            <a:xfrm flipV="1">
              <a:off x="5148064" y="3645024"/>
              <a:ext cx="3024336" cy="11808"/>
            </a:xfrm>
            <a:prstGeom prst="line">
              <a:avLst/>
            </a:prstGeom>
            <a:ln w="31750">
              <a:solidFill>
                <a:schemeClr val="bg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aoblený obdélníkový bublinový popisek 26">
              <a:extLst>
                <a:ext uri="{FF2B5EF4-FFF2-40B4-BE49-F238E27FC236}">
                  <a16:creationId xmlns:a16="http://schemas.microsoft.com/office/drawing/2014/main" id="{E3249A26-85B3-4BD4-9400-0106C0C94CD5}"/>
                </a:ext>
              </a:extLst>
            </p:cNvPr>
            <p:cNvSpPr/>
            <p:nvPr/>
          </p:nvSpPr>
          <p:spPr>
            <a:xfrm>
              <a:off x="5140032" y="4433222"/>
              <a:ext cx="1944216" cy="708288"/>
            </a:xfrm>
            <a:prstGeom prst="wedgeRoundRectCallout">
              <a:avLst>
                <a:gd name="adj1" fmla="val -6692"/>
                <a:gd name="adj2" fmla="val -151640"/>
                <a:gd name="adj3" fmla="val 16667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Determined by parent width</a:t>
              </a:r>
              <a:endParaRPr lang="cs-CZ" sz="1600" dirty="0"/>
            </a:p>
          </p:txBody>
        </p:sp>
      </p:grpSp>
      <p:sp>
        <p:nvSpPr>
          <p:cNvPr id="26" name="Zaoblený obdélníkový bublinový popisek 26">
            <a:extLst>
              <a:ext uri="{FF2B5EF4-FFF2-40B4-BE49-F238E27FC236}">
                <a16:creationId xmlns:a16="http://schemas.microsoft.com/office/drawing/2014/main" id="{24B0E915-7896-434A-A694-DF3DB242DDD5}"/>
              </a:ext>
            </a:extLst>
          </p:cNvPr>
          <p:cNvSpPr/>
          <p:nvPr/>
        </p:nvSpPr>
        <p:spPr>
          <a:xfrm>
            <a:off x="3486559" y="4952244"/>
            <a:ext cx="3100876" cy="708288"/>
          </a:xfrm>
          <a:prstGeom prst="wedgeRoundRectCallout">
            <a:avLst>
              <a:gd name="adj1" fmla="val 61519"/>
              <a:gd name="adj2" fmla="val -102087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Nearest positioned element or the whole document</a:t>
            </a:r>
            <a:endParaRPr lang="cs-CZ" sz="1600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490439EC-79E8-4515-AF43-B13F82ADA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4416489" cy="540060"/>
          </a:xfrm>
        </p:spPr>
        <p:txBody>
          <a:bodyPr/>
          <a:lstStyle/>
          <a:p>
            <a:r>
              <a:rPr lang="en-US" dirty="0"/>
              <a:t>Absolute Positioning</a:t>
            </a:r>
          </a:p>
        </p:txBody>
      </p:sp>
    </p:spTree>
    <p:extLst>
      <p:ext uri="{BB962C8B-B14F-4D97-AF65-F5344CB8AC3E}">
        <p14:creationId xmlns:p14="http://schemas.microsoft.com/office/powerpoint/2010/main" val="113701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D3AC78-22C4-4DD2-A8FC-A195C4853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9961105" cy="4596298"/>
          </a:xfrm>
        </p:spPr>
        <p:txBody>
          <a:bodyPr/>
          <a:lstStyle/>
          <a:p>
            <a:r>
              <a:rPr lang="en-US" dirty="0"/>
              <a:t>Relative Positioning</a:t>
            </a:r>
          </a:p>
          <a:p>
            <a:pPr lvl="1"/>
            <a:r>
              <a:rPr lang="en-US" dirty="0"/>
              <a:t>Element is positioned by normal rendering algorithm</a:t>
            </a:r>
          </a:p>
          <a:p>
            <a:pPr lvl="1"/>
            <a:r>
              <a:rPr lang="en-US" dirty="0"/>
              <a:t>Afterwards, it is shifted from its computed</a:t>
            </a:r>
            <a:br>
              <a:rPr lang="en-US" dirty="0"/>
            </a:br>
            <a:r>
              <a:rPr lang="en-US" dirty="0"/>
              <a:t>position relatively</a:t>
            </a:r>
          </a:p>
          <a:p>
            <a:pPr lvl="1"/>
            <a:r>
              <a:rPr lang="en-US" dirty="0"/>
              <a:t>Can be combined with other position-related styles</a:t>
            </a:r>
            <a:br>
              <a:rPr lang="en-US" dirty="0"/>
            </a:br>
            <a:r>
              <a:rPr lang="en-US" dirty="0"/>
              <a:t>inline-block, floating elements</a:t>
            </a:r>
          </a:p>
          <a:p>
            <a:pPr lvl="1"/>
            <a:r>
              <a:rPr lang="en-US" dirty="0"/>
              <a:t>Often used in combination with absolute positioning</a:t>
            </a:r>
            <a:br>
              <a:rPr lang="en-US" dirty="0"/>
            </a:br>
            <a:r>
              <a:rPr lang="en-US" dirty="0"/>
              <a:t>Relatively pos. element creates positioning context </a:t>
            </a:r>
            <a:br>
              <a:rPr lang="en-US" dirty="0"/>
            </a:br>
            <a:r>
              <a:rPr lang="en-US" dirty="0"/>
              <a:t>for its children (i.e., absolutely positioned children use that context)</a:t>
            </a:r>
          </a:p>
          <a:p>
            <a:r>
              <a:rPr lang="en-US" dirty="0"/>
              <a:t>Fixed Positioning</a:t>
            </a:r>
          </a:p>
          <a:p>
            <a:pPr lvl="1"/>
            <a:r>
              <a:rPr lang="en-US" dirty="0"/>
              <a:t>Similar to absolute, but the frame of reference is the viewport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342218-560A-4531-86AD-D2BAE98AC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Positioning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3922F-6A3D-435C-B12B-D89ADCC2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8</a:t>
            </a:fld>
            <a:endParaRPr lang="cs-CZ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04253F-C239-46B0-813F-F84949B53479}"/>
              </a:ext>
            </a:extLst>
          </p:cNvPr>
          <p:cNvGrpSpPr/>
          <p:nvPr/>
        </p:nvGrpSpPr>
        <p:grpSpPr>
          <a:xfrm>
            <a:off x="9050531" y="1495685"/>
            <a:ext cx="2723005" cy="2417105"/>
            <a:chOff x="8643013" y="1327205"/>
            <a:chExt cx="2723005" cy="2417105"/>
          </a:xfrm>
        </p:grpSpPr>
        <p:sp>
          <p:nvSpPr>
            <p:cNvPr id="6" name="Obdélník 7">
              <a:extLst>
                <a:ext uri="{FF2B5EF4-FFF2-40B4-BE49-F238E27FC236}">
                  <a16:creationId xmlns:a16="http://schemas.microsoft.com/office/drawing/2014/main" id="{541322C5-D703-4F31-BDE7-EFE1B7923C5E}"/>
                </a:ext>
              </a:extLst>
            </p:cNvPr>
            <p:cNvSpPr/>
            <p:nvPr/>
          </p:nvSpPr>
          <p:spPr>
            <a:xfrm>
              <a:off x="8969376" y="1675866"/>
              <a:ext cx="1800200" cy="1440159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" name="Obdélník 7">
              <a:extLst>
                <a:ext uri="{FF2B5EF4-FFF2-40B4-BE49-F238E27FC236}">
                  <a16:creationId xmlns:a16="http://schemas.microsoft.com/office/drawing/2014/main" id="{59D073BF-9723-4240-B841-58DC60C355FB}"/>
                </a:ext>
              </a:extLst>
            </p:cNvPr>
            <p:cNvSpPr/>
            <p:nvPr/>
          </p:nvSpPr>
          <p:spPr>
            <a:xfrm>
              <a:off x="9565818" y="2304151"/>
              <a:ext cx="1800200" cy="1440159"/>
            </a:xfrm>
            <a:prstGeom prst="rect">
              <a:avLst/>
            </a:prstGeom>
            <a:solidFill>
              <a:schemeClr val="accent6"/>
            </a:solidFill>
            <a:ln w="12700" cmpd="sng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Relative </a:t>
              </a:r>
              <a:r>
                <a:rPr lang="en-US" dirty="0" err="1"/>
                <a:t>Div</a:t>
              </a:r>
              <a:endParaRPr lang="cs-CZ" dirty="0"/>
            </a:p>
          </p:txBody>
        </p:sp>
        <p:cxnSp>
          <p:nvCxnSpPr>
            <p:cNvPr id="8" name="Přímá spojnice 15">
              <a:extLst>
                <a:ext uri="{FF2B5EF4-FFF2-40B4-BE49-F238E27FC236}">
                  <a16:creationId xmlns:a16="http://schemas.microsoft.com/office/drawing/2014/main" id="{112DC4AB-8E90-4BF3-A2A0-2CAED19B9105}"/>
                </a:ext>
              </a:extLst>
            </p:cNvPr>
            <p:cNvCxnSpPr/>
            <p:nvPr/>
          </p:nvCxnSpPr>
          <p:spPr>
            <a:xfrm flipH="1" flipV="1">
              <a:off x="10465917" y="1701977"/>
              <a:ext cx="1" cy="576064"/>
            </a:xfrm>
            <a:prstGeom prst="line">
              <a:avLst/>
            </a:prstGeom>
            <a:ln w="317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aoblený obdélníkový bublinový popisek 22">
              <a:extLst>
                <a:ext uri="{FF2B5EF4-FFF2-40B4-BE49-F238E27FC236}">
                  <a16:creationId xmlns:a16="http://schemas.microsoft.com/office/drawing/2014/main" id="{D9D24C3A-342F-47BC-AF71-7889973F4EAE}"/>
                </a:ext>
              </a:extLst>
            </p:cNvPr>
            <p:cNvSpPr/>
            <p:nvPr/>
          </p:nvSpPr>
          <p:spPr>
            <a:xfrm>
              <a:off x="9398150" y="1327205"/>
              <a:ext cx="851386" cy="475654"/>
            </a:xfrm>
            <a:prstGeom prst="wedgeRoundRectCallout">
              <a:avLst>
                <a:gd name="adj1" fmla="val 69024"/>
                <a:gd name="adj2" fmla="val 83101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Top</a:t>
              </a:r>
              <a:endParaRPr lang="cs-CZ" sz="1600" dirty="0"/>
            </a:p>
          </p:txBody>
        </p:sp>
        <p:cxnSp>
          <p:nvCxnSpPr>
            <p:cNvPr id="10" name="Přímá spojnice 10">
              <a:extLst>
                <a:ext uri="{FF2B5EF4-FFF2-40B4-BE49-F238E27FC236}">
                  <a16:creationId xmlns:a16="http://schemas.microsoft.com/office/drawing/2014/main" id="{D8095F0F-5646-4359-B661-4F1E305ED05D}"/>
                </a:ext>
              </a:extLst>
            </p:cNvPr>
            <p:cNvCxnSpPr/>
            <p:nvPr/>
          </p:nvCxnSpPr>
          <p:spPr>
            <a:xfrm>
              <a:off x="8969376" y="2703907"/>
              <a:ext cx="596442" cy="0"/>
            </a:xfrm>
            <a:prstGeom prst="line">
              <a:avLst/>
            </a:prstGeom>
            <a:ln w="317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aoblený obdélníkový bublinový popisek 22">
              <a:extLst>
                <a:ext uri="{FF2B5EF4-FFF2-40B4-BE49-F238E27FC236}">
                  <a16:creationId xmlns:a16="http://schemas.microsoft.com/office/drawing/2014/main" id="{400A64E1-DC39-413D-9826-90D0E805DD91}"/>
                </a:ext>
              </a:extLst>
            </p:cNvPr>
            <p:cNvSpPr/>
            <p:nvPr/>
          </p:nvSpPr>
          <p:spPr>
            <a:xfrm>
              <a:off x="8643013" y="3192340"/>
              <a:ext cx="851386" cy="475654"/>
            </a:xfrm>
            <a:prstGeom prst="wedgeRoundRectCallout">
              <a:avLst>
                <a:gd name="adj1" fmla="val 27327"/>
                <a:gd name="adj2" fmla="val -124971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Left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5359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733CB8-5C67-403D-AB80-571687BA8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Sticky Positioning</a:t>
            </a:r>
          </a:p>
          <a:p>
            <a:pPr lvl="1"/>
            <a:r>
              <a:rPr lang="en-US" dirty="0"/>
              <a:t>Hybrid between relative and fixed positioning</a:t>
            </a:r>
          </a:p>
          <a:p>
            <a:pPr lvl="1"/>
            <a:r>
              <a:rPr lang="en-US" dirty="0"/>
              <a:t>Element is positioned regularly as long as it is entirely visible</a:t>
            </a:r>
          </a:p>
          <a:p>
            <a:pPr lvl="1"/>
            <a:r>
              <a:rPr lang="en-US" dirty="0"/>
              <a:t>When not entirely visible (due to page scrolling) it is positioned relatively to its nearest scrolling viewport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top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right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bottom</a:t>
            </a:r>
            <a:r>
              <a:rPr lang="en-US" dirty="0"/>
              <a:t>, or </a:t>
            </a:r>
            <a:r>
              <a:rPr lang="en-US" dirty="0">
                <a:solidFill>
                  <a:schemeClr val="accent6"/>
                </a:solidFill>
              </a:rPr>
              <a:t>left</a:t>
            </a:r>
            <a:r>
              <a:rPr lang="en-US" dirty="0"/>
              <a:t> specify the relative position and also the threshold when the scrolling changes the behavior of the element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C3A9CD-80C1-4395-9354-3768F4CC1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Positioning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E4994-B0A5-48CF-96E5-F7D106BA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43689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5327</TotalTime>
  <Words>2513</Words>
  <Application>Microsoft Office PowerPoint</Application>
  <PresentationFormat>Widescreen</PresentationFormat>
  <Paragraphs>437</Paragraphs>
  <Slides>34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Century Gothic</vt:lpstr>
      <vt:lpstr>Courier New</vt:lpstr>
      <vt:lpstr>Vapor Trail</vt:lpstr>
      <vt:lpstr>Cascading Style Sheets</vt:lpstr>
      <vt:lpstr>Calculating Values</vt:lpstr>
      <vt:lpstr>Counters</vt:lpstr>
      <vt:lpstr>Counters</vt:lpstr>
      <vt:lpstr>Content Positioning</vt:lpstr>
      <vt:lpstr>Content Positioning</vt:lpstr>
      <vt:lpstr>Content Positioning </vt:lpstr>
      <vt:lpstr>Content Positioning</vt:lpstr>
      <vt:lpstr>Content Positioning </vt:lpstr>
      <vt:lpstr>PowerPoint Presentation</vt:lpstr>
      <vt:lpstr>Content Positioning</vt:lpstr>
      <vt:lpstr>Layout</vt:lpstr>
      <vt:lpstr>Page Layout</vt:lpstr>
      <vt:lpstr>Modern Layout Flex </vt:lpstr>
      <vt:lpstr>Modern Layout</vt:lpstr>
      <vt:lpstr>Modern Layout</vt:lpstr>
      <vt:lpstr>Modern Layout Flex - Examples </vt:lpstr>
      <vt:lpstr>Modern Layout Grid</vt:lpstr>
      <vt:lpstr>Modern Layout</vt:lpstr>
      <vt:lpstr>Modern Layout</vt:lpstr>
      <vt:lpstr>Modern Layout</vt:lpstr>
      <vt:lpstr>Modern Layout</vt:lpstr>
      <vt:lpstr>Layout</vt:lpstr>
      <vt:lpstr>Responsive Frameworks</vt:lpstr>
      <vt:lpstr>PowerPoint Presentation</vt:lpstr>
      <vt:lpstr>CSS Preprocessing</vt:lpstr>
      <vt:lpstr>SASS</vt:lpstr>
      <vt:lpstr>SASS</vt:lpstr>
      <vt:lpstr>SASS</vt:lpstr>
      <vt:lpstr>SASS</vt:lpstr>
      <vt:lpstr>SASS</vt:lpstr>
      <vt:lpstr>SASS</vt:lpstr>
      <vt:lpstr>SASS</vt:lpstr>
      <vt:lpstr>takeaway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Beaver</dc:creator>
  <cp:lastModifiedBy>Petr Škoda</cp:lastModifiedBy>
  <cp:revision>282</cp:revision>
  <dcterms:created xsi:type="dcterms:W3CDTF">2011-06-05T13:18:40Z</dcterms:created>
  <dcterms:modified xsi:type="dcterms:W3CDTF">2021-10-13T08:39:33Z</dcterms:modified>
</cp:coreProperties>
</file>