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7"/>
  </p:notesMasterIdLst>
  <p:handoutMasterIdLst>
    <p:handoutMasterId r:id="rId38"/>
  </p:handoutMasterIdLst>
  <p:sldIdLst>
    <p:sldId id="265" r:id="rId2"/>
    <p:sldId id="273" r:id="rId3"/>
    <p:sldId id="272"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304" r:id="rId26"/>
    <p:sldId id="295" r:id="rId27"/>
    <p:sldId id="296" r:id="rId28"/>
    <p:sldId id="297" r:id="rId29"/>
    <p:sldId id="298" r:id="rId30"/>
    <p:sldId id="299" r:id="rId31"/>
    <p:sldId id="300" r:id="rId32"/>
    <p:sldId id="301" r:id="rId33"/>
    <p:sldId id="302" r:id="rId34"/>
    <p:sldId id="303" r:id="rId35"/>
    <p:sldId id="27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24" autoAdjust="0"/>
    <p:restoredTop sz="78746" autoAdjust="0"/>
  </p:normalViewPr>
  <p:slideViewPr>
    <p:cSldViewPr>
      <p:cViewPr varScale="1">
        <p:scale>
          <a:sx n="89" d="100"/>
          <a:sy n="89" d="100"/>
        </p:scale>
        <p:origin x="948" y="78"/>
      </p:cViewPr>
      <p:guideLst>
        <p:guide orient="horz" pos="2160"/>
        <p:guide pos="3840"/>
      </p:guideLst>
    </p:cSldViewPr>
  </p:slid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0D51BE-CF1C-4F11-AAD2-453C1B638B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787A43-62AF-46D8-B926-E9D562EE48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16FAD5-DDCA-4654-93B6-DBD29433097C}" type="datetimeFigureOut">
              <a:rPr lang="en-US" smtClean="0"/>
              <a:t>11/1/2021</a:t>
            </a:fld>
            <a:endParaRPr lang="en-US"/>
          </a:p>
        </p:txBody>
      </p:sp>
      <p:sp>
        <p:nvSpPr>
          <p:cNvPr id="4" name="Footer Placeholder 3">
            <a:extLst>
              <a:ext uri="{FF2B5EF4-FFF2-40B4-BE49-F238E27FC236}">
                <a16:creationId xmlns:a16="http://schemas.microsoft.com/office/drawing/2014/main" id="{353DF6F5-1C99-4B6A-AC45-DDD6F7377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6ECF2A-32D0-4276-8956-589BA282433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4295301-4204-4F3F-ACA4-B38DAA633788}" type="slidenum">
              <a:rPr lang="en-US" smtClean="0"/>
              <a:t>‹#›</a:t>
            </a:fld>
            <a:endParaRPr lang="en-US"/>
          </a:p>
        </p:txBody>
      </p:sp>
    </p:spTree>
    <p:extLst>
      <p:ext uri="{BB962C8B-B14F-4D97-AF65-F5344CB8AC3E}">
        <p14:creationId xmlns:p14="http://schemas.microsoft.com/office/powerpoint/2010/main" val="885065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01.11.2021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1994 - set of scripts for maintaining his home page using CGI. Designed in Perl later re-written in C for performance. Designed for creating web-pages.</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a:t>
            </a:fld>
            <a:endParaRPr lang="cs-CZ"/>
          </a:p>
        </p:txBody>
      </p:sp>
    </p:spTree>
    <p:extLst>
      <p:ext uri="{BB962C8B-B14F-4D97-AF65-F5344CB8AC3E}">
        <p14:creationId xmlns:p14="http://schemas.microsoft.com/office/powerpoint/2010/main" val="3242365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Ideological convergence means</a:t>
            </a:r>
            <a:r>
              <a:rPr lang="en-US" baseline="0" dirty="0"/>
              <a:t> that new features of modern languages are bringing both paradigms of typing more closer together.</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35</a:t>
            </a:fld>
            <a:endParaRPr lang="cs-CZ"/>
          </a:p>
        </p:txBody>
      </p:sp>
    </p:spTree>
    <p:extLst>
      <p:ext uri="{BB962C8B-B14F-4D97-AF65-F5344CB8AC3E}">
        <p14:creationId xmlns:p14="http://schemas.microsoft.com/office/powerpoint/2010/main" val="880330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that there is no PHP</a:t>
            </a:r>
            <a:r>
              <a:rPr lang="en-US" baseline="0" dirty="0"/>
              <a:t> 6. PHP6 was promised for a long time; however, many features advertised for PHP 6 were implemented in PHP 5.x branch. Therefore, the community decided to skip PHP 6 and announce PHP 7.</a:t>
            </a:r>
            <a:endParaRPr lang="cs-CZ" dirty="0"/>
          </a:p>
          <a:p>
            <a:endParaRPr lang="en-US" dirty="0"/>
          </a:p>
          <a:p>
            <a:endParaRPr lang="en-US" dirty="0"/>
          </a:p>
          <a:p>
            <a:r>
              <a:rPr lang="en-US" dirty="0"/>
              <a:t>PHP 8 - https://www.php.net/releases/8.0/en.php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mascot</a:t>
            </a:r>
            <a:r>
              <a:rPr lang="en-US" baseline="0" dirty="0"/>
              <a:t> is called </a:t>
            </a:r>
            <a:r>
              <a:rPr lang="en-US" baseline="0" dirty="0" err="1"/>
              <a:t>elePHPant</a:t>
            </a:r>
            <a:endParaRPr lang="cs-CZ"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a:t>
            </a:fld>
            <a:endParaRPr lang="cs-CZ"/>
          </a:p>
        </p:txBody>
      </p:sp>
    </p:spTree>
    <p:extLst>
      <p:ext uri="{BB962C8B-B14F-4D97-AF65-F5344CB8AC3E}">
        <p14:creationId xmlns:p14="http://schemas.microsoft.com/office/powerpoint/2010/main" val="3189335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4</a:t>
            </a:fld>
            <a:endParaRPr lang="cs-CZ"/>
          </a:p>
        </p:txBody>
      </p:sp>
    </p:spTree>
    <p:extLst>
      <p:ext uri="{BB962C8B-B14F-4D97-AF65-F5344CB8AC3E}">
        <p14:creationId xmlns:p14="http://schemas.microsoft.com/office/powerpoint/2010/main" val="341887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18</a:t>
            </a:fld>
            <a:endParaRPr lang="cs-CZ"/>
          </a:p>
        </p:txBody>
      </p:sp>
    </p:spTree>
    <p:extLst>
      <p:ext uri="{BB962C8B-B14F-4D97-AF65-F5344CB8AC3E}">
        <p14:creationId xmlns:p14="http://schemas.microsoft.com/office/powerpoint/2010/main" val="3927005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values evaluates to empty: 0, 0.0, "0“, "“, NULL, FALSE, array()</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21</a:t>
            </a:fld>
            <a:endParaRPr lang="cs-CZ"/>
          </a:p>
        </p:txBody>
      </p:sp>
    </p:spTree>
    <p:extLst>
      <p:ext uri="{BB962C8B-B14F-4D97-AF65-F5344CB8AC3E}">
        <p14:creationId xmlns:p14="http://schemas.microsoft.com/office/powerpoint/2010/main" val="506489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PHP interactive shell (-a), array with key : 1 , 1.1 and “1”. </a:t>
            </a:r>
          </a:p>
          <a:p>
            <a:r>
              <a:rPr lang="en-US" dirty="0"/>
              <a:t>Also mention php-</a:t>
            </a:r>
            <a:r>
              <a:rPr lang="en-US" dirty="0" err="1"/>
              <a:t>cgi</a:t>
            </a: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25</a:t>
            </a:fld>
            <a:endParaRPr lang="cs-CZ"/>
          </a:p>
        </p:txBody>
      </p:sp>
    </p:spTree>
    <p:extLst>
      <p:ext uri="{BB962C8B-B14F-4D97-AF65-F5344CB8AC3E}">
        <p14:creationId xmlns:p14="http://schemas.microsoft.com/office/powerpoint/2010/main" val="3504086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an argument has a Class/Interface type hint and null as a default value , then null is also acceptable parameter.</a:t>
            </a:r>
          </a:p>
          <a:p>
            <a:endParaRPr lang="en-US" dirty="0"/>
          </a:p>
          <a:p>
            <a:r>
              <a:rPr lang="en-US" dirty="0"/>
              <a:t>Furthermore, the type hints are slightly more complex: The PHP tries to coerce the type first if possible, error is triggered only if the types cannot be converted. When strict mode is enabled (declare(</a:t>
            </a:r>
            <a:r>
              <a:rPr lang="en-US" dirty="0" err="1"/>
              <a:t>strict_types</a:t>
            </a:r>
            <a:r>
              <a:rPr lang="en-US" dirty="0"/>
              <a:t>=1);), coercing is not allowed and the types must match perfectly.</a:t>
            </a:r>
          </a:p>
        </p:txBody>
      </p:sp>
      <p:sp>
        <p:nvSpPr>
          <p:cNvPr id="4" name="Slide Number Placeholder 3"/>
          <p:cNvSpPr>
            <a:spLocks noGrp="1"/>
          </p:cNvSpPr>
          <p:nvPr>
            <p:ph type="sldNum" sz="quarter" idx="5"/>
          </p:nvPr>
        </p:nvSpPr>
        <p:spPr/>
        <p:txBody>
          <a:bodyPr/>
          <a:lstStyle/>
          <a:p>
            <a:fld id="{FEC869DF-6110-41A2-A008-13AD35443CEC}" type="slidenum">
              <a:rPr lang="cs-CZ" smtClean="0"/>
              <a:t>28</a:t>
            </a:fld>
            <a:endParaRPr lang="cs-CZ"/>
          </a:p>
        </p:txBody>
      </p:sp>
    </p:spTree>
    <p:extLst>
      <p:ext uri="{BB962C8B-B14F-4D97-AF65-F5344CB8AC3E}">
        <p14:creationId xmlns:p14="http://schemas.microsoft.com/office/powerpoint/2010/main" val="2488416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&amp;amp;</a:t>
            </a:r>
            <a:r>
              <a:rPr lang="en-US" baseline="0" dirty="0"/>
              <a:t> entity used in URL, since it is being included in HTML attribute.</a:t>
            </a:r>
            <a:r>
              <a:rPr lang="cs-CZ" baseline="0" dirty="0"/>
              <a:t> </a:t>
            </a:r>
            <a:r>
              <a:rPr lang="cs-CZ" baseline="0" dirty="0" err="1"/>
              <a:t>Furthermore</a:t>
            </a:r>
            <a:r>
              <a:rPr lang="cs-CZ" baseline="0" dirty="0"/>
              <a:t>, </a:t>
            </a:r>
            <a:r>
              <a:rPr lang="cs-CZ" baseline="0" dirty="0" err="1"/>
              <a:t>note</a:t>
            </a:r>
            <a:r>
              <a:rPr lang="cs-CZ" baseline="0" dirty="0"/>
              <a:t> </a:t>
            </a:r>
            <a:r>
              <a:rPr lang="cs-CZ" baseline="0" dirty="0" err="1"/>
              <a:t>that</a:t>
            </a:r>
            <a:r>
              <a:rPr lang="cs-CZ" baseline="0" dirty="0"/>
              <a:t> </a:t>
            </a:r>
            <a:r>
              <a:rPr lang="cs-CZ" baseline="0" dirty="0" err="1"/>
              <a:t>all</a:t>
            </a:r>
            <a:r>
              <a:rPr lang="cs-CZ" baseline="0" dirty="0"/>
              <a:t> </a:t>
            </a:r>
            <a:r>
              <a:rPr lang="cs-CZ" baseline="0" dirty="0" err="1"/>
              <a:t>values</a:t>
            </a:r>
            <a:r>
              <a:rPr lang="cs-CZ" baseline="0" dirty="0"/>
              <a:t> are </a:t>
            </a:r>
            <a:r>
              <a:rPr lang="cs-CZ" baseline="0" dirty="0" err="1"/>
              <a:t>strings</a:t>
            </a:r>
            <a:r>
              <a:rPr lang="cs-CZ" baseline="0" dirty="0"/>
              <a:t> (</a:t>
            </a:r>
            <a:r>
              <a:rPr lang="cs-CZ" baseline="0" dirty="0" err="1"/>
              <a:t>despite</a:t>
            </a:r>
            <a:r>
              <a:rPr lang="cs-CZ" baseline="0" dirty="0"/>
              <a:t> </a:t>
            </a:r>
            <a:r>
              <a:rPr lang="cs-CZ" baseline="0" dirty="0" err="1"/>
              <a:t>the</a:t>
            </a:r>
            <a:r>
              <a:rPr lang="cs-CZ" baseline="0" dirty="0"/>
              <a:t> </a:t>
            </a:r>
            <a:r>
              <a:rPr lang="cs-CZ" baseline="0" dirty="0" err="1"/>
              <a:t>fact</a:t>
            </a:r>
            <a:r>
              <a:rPr lang="cs-CZ" baseline="0" dirty="0"/>
              <a:t> </a:t>
            </a:r>
            <a:r>
              <a:rPr lang="cs-CZ" baseline="0" dirty="0" err="1"/>
              <a:t>that</a:t>
            </a:r>
            <a:r>
              <a:rPr lang="cs-CZ" baseline="0" dirty="0"/>
              <a:t> </a:t>
            </a:r>
            <a:r>
              <a:rPr lang="cs-CZ" baseline="0" dirty="0" err="1"/>
              <a:t>some</a:t>
            </a:r>
            <a:r>
              <a:rPr lang="cs-CZ" baseline="0" dirty="0"/>
              <a:t> </a:t>
            </a:r>
            <a:r>
              <a:rPr lang="cs-CZ" baseline="0" dirty="0" err="1"/>
              <a:t>of</a:t>
            </a:r>
            <a:r>
              <a:rPr lang="cs-CZ" baseline="0" dirty="0"/>
              <a:t> </a:t>
            </a:r>
            <a:r>
              <a:rPr lang="cs-CZ" baseline="0" dirty="0" err="1"/>
              <a:t>them</a:t>
            </a:r>
            <a:r>
              <a:rPr lang="cs-CZ" baseline="0" dirty="0"/>
              <a:t> </a:t>
            </a:r>
            <a:r>
              <a:rPr lang="cs-CZ" baseline="0" dirty="0" err="1"/>
              <a:t>contain</a:t>
            </a:r>
            <a:r>
              <a:rPr lang="cs-CZ" baseline="0" dirty="0"/>
              <a:t> </a:t>
            </a:r>
            <a:r>
              <a:rPr lang="cs-CZ" baseline="0" dirty="0" err="1"/>
              <a:t>numbers</a:t>
            </a:r>
            <a:r>
              <a:rPr lang="cs-CZ" baseline="0" dirty="0"/>
              <a:t>).</a:t>
            </a:r>
            <a:endParaRPr lang="en-US" baseline="0" dirty="0"/>
          </a:p>
          <a:p>
            <a:endParaRPr lang="cs-CZ" dirty="0"/>
          </a:p>
          <a:p>
            <a:r>
              <a:rPr lang="en-US" dirty="0"/>
              <a:t>t</a:t>
            </a:r>
          </a:p>
        </p:txBody>
      </p:sp>
      <p:sp>
        <p:nvSpPr>
          <p:cNvPr id="4" name="Slide Number Placeholder 3"/>
          <p:cNvSpPr>
            <a:spLocks noGrp="1"/>
          </p:cNvSpPr>
          <p:nvPr>
            <p:ph type="sldNum" sz="quarter" idx="5"/>
          </p:nvPr>
        </p:nvSpPr>
        <p:spPr/>
        <p:txBody>
          <a:bodyPr/>
          <a:lstStyle/>
          <a:p>
            <a:fld id="{FEC869DF-6110-41A2-A008-13AD35443CEC}" type="slidenum">
              <a:rPr lang="cs-CZ" smtClean="0"/>
              <a:t>32</a:t>
            </a:fld>
            <a:endParaRPr lang="cs-CZ"/>
          </a:p>
        </p:txBody>
      </p:sp>
    </p:spTree>
    <p:extLst>
      <p:ext uri="{BB962C8B-B14F-4D97-AF65-F5344CB8AC3E}">
        <p14:creationId xmlns:p14="http://schemas.microsoft.com/office/powerpoint/2010/main" val="1526243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index.php</a:t>
            </a:r>
            <a:r>
              <a:rPr lang="en-US" dirty="0"/>
              <a:t> and ./templates/</a:t>
            </a:r>
            <a:br>
              <a:rPr lang="en-US" dirty="0"/>
            </a:b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docker-compose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Bonus: http://localhost:8000/?page=../../../../../../</a:t>
            </a:r>
            <a:r>
              <a:rPr lang="en-US" dirty="0" err="1"/>
              <a:t>etc</a:t>
            </a:r>
            <a:r>
              <a:rPr lang="en-US" dirty="0"/>
              <a:t>/passwd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34</a:t>
            </a:fld>
            <a:endParaRPr lang="cs-CZ"/>
          </a:p>
        </p:txBody>
      </p:sp>
    </p:spTree>
    <p:extLst>
      <p:ext uri="{BB962C8B-B14F-4D97-AF65-F5344CB8AC3E}">
        <p14:creationId xmlns:p14="http://schemas.microsoft.com/office/powerpoint/2010/main" val="40857672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 Titl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263352" y="1159182"/>
            <a:ext cx="11521280" cy="1825096"/>
          </a:xfrm>
          <a:prstGeom prst="rect">
            <a:avLst/>
          </a:prstGeom>
        </p:spPr>
        <p:txBody>
          <a:bodyPr anchor="t">
            <a:noAutofit/>
          </a:bodyPr>
          <a:lstStyle>
            <a:lvl1pPr algn="l">
              <a:defRPr sz="5400"/>
            </a:lvl1pPr>
          </a:lstStyle>
          <a:p>
            <a:r>
              <a:rPr lang="en-US" dirty="0"/>
              <a:t>Click to edit Master title style</a:t>
            </a:r>
          </a:p>
        </p:txBody>
      </p:sp>
      <p:sp>
        <p:nvSpPr>
          <p:cNvPr id="3" name="Subtitle 2"/>
          <p:cNvSpPr>
            <a:spLocks noGrp="1"/>
          </p:cNvSpPr>
          <p:nvPr>
            <p:ph type="subTitle" idx="1"/>
          </p:nvPr>
        </p:nvSpPr>
        <p:spPr>
          <a:xfrm>
            <a:off x="1371600" y="3172070"/>
            <a:ext cx="9448800" cy="685800"/>
          </a:xfrm>
          <a:prstGeom prst="rect">
            <a:avLst/>
          </a:prstGeom>
        </p:spPr>
        <p:txBody>
          <a:bodyPr>
            <a:no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7909561" y="4314328"/>
            <a:ext cx="2910840" cy="374642"/>
          </a:xfrm>
          <a:prstGeom prst="rect">
            <a:avLst/>
          </a:prstGeom>
        </p:spPr>
        <p:txBody>
          <a:bodyPr/>
          <a:lstStyle>
            <a:lvl1pPr algn="r">
              <a:defRPr/>
            </a:lvl1pPr>
          </a:lstStyle>
          <a:p>
            <a:fld id="{AACF2F9B-24EE-49CD-8927-DCF5303F77EB}" type="datetime1">
              <a:rPr lang="cs-CZ" smtClean="0"/>
              <a:pPr/>
              <a:t>01.11.2021</a:t>
            </a:fld>
            <a:endParaRPr lang="cs-CZ" dirty="0"/>
          </a:p>
        </p:txBody>
      </p:sp>
      <p:sp>
        <p:nvSpPr>
          <p:cNvPr id="5" name="Footer Placeholder 4"/>
          <p:cNvSpPr>
            <a:spLocks noGrp="1"/>
          </p:cNvSpPr>
          <p:nvPr>
            <p:ph type="ftr" sz="quarter" idx="11"/>
          </p:nvPr>
        </p:nvSpPr>
        <p:spPr>
          <a:xfrm>
            <a:off x="1371600" y="4323845"/>
            <a:ext cx="6400800" cy="365125"/>
          </a:xfrm>
          <a:prstGeom prst="rect">
            <a:avLst/>
          </a:prstGeom>
        </p:spPr>
        <p:txBody>
          <a:bodyPr/>
          <a:lstStyle/>
          <a:p>
            <a:r>
              <a:rPr lang="cs-CZ"/>
              <a:t>by Škoda Petr (v1.0)</a:t>
            </a:r>
            <a:endParaRPr lang="cs-CZ" dirty="0"/>
          </a:p>
        </p:txBody>
      </p:sp>
      <p:pic>
        <p:nvPicPr>
          <p:cNvPr id="8" name="Picture 7" descr="C0-HD-TOP.png">
            <a:extLst>
              <a:ext uri="{FF2B5EF4-FFF2-40B4-BE49-F238E27FC236}">
                <a16:creationId xmlns:a16="http://schemas.microsoft.com/office/drawing/2014/main" id="{3B485478-7769-44A4-A391-52F617AC1A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1081088"/>
          </a:xfrm>
          <a:prstGeom prst="rect">
            <a:avLst/>
          </a:prstGeom>
        </p:spPr>
      </p:pic>
      <p:sp>
        <p:nvSpPr>
          <p:cNvPr id="9" name="TextBox 8">
            <a:extLst>
              <a:ext uri="{FF2B5EF4-FFF2-40B4-BE49-F238E27FC236}">
                <a16:creationId xmlns:a16="http://schemas.microsoft.com/office/drawing/2014/main" id="{1846823F-F779-42B6-8699-C94A374E678D}"/>
              </a:ext>
            </a:extLst>
          </p:cNvPr>
          <p:cNvSpPr txBox="1"/>
          <p:nvPr userDrawn="1"/>
        </p:nvSpPr>
        <p:spPr>
          <a:xfrm>
            <a:off x="2207568" y="4776651"/>
            <a:ext cx="4416491" cy="369332"/>
          </a:xfrm>
          <a:prstGeom prst="rect">
            <a:avLst/>
          </a:prstGeom>
          <a:noFill/>
        </p:spPr>
        <p:txBody>
          <a:bodyPr wrap="square">
            <a:noAutofit/>
          </a:bodyPr>
          <a:lstStyle/>
          <a:p>
            <a:r>
              <a:rPr lang="en-US" sz="1800" dirty="0">
                <a:ln>
                  <a:noFill/>
                </a:ln>
                <a:solidFill>
                  <a:schemeClr val="accent5"/>
                </a:solidFill>
              </a:rPr>
              <a:t>https://www.ksi.mff.cuni.cz/</a:t>
            </a:r>
          </a:p>
        </p:txBody>
      </p:sp>
    </p:spTree>
    <p:extLst>
      <p:ext uri="{BB962C8B-B14F-4D97-AF65-F5344CB8AC3E}">
        <p14:creationId xmlns:p14="http://schemas.microsoft.com/office/powerpoint/2010/main" val="406453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263352" y="1159182"/>
            <a:ext cx="11521280" cy="1825096"/>
          </a:xfrm>
          <a:prstGeom prst="rect">
            <a:avLst/>
          </a:prstGeom>
        </p:spPr>
        <p:txBody>
          <a:bodyPr anchor="t">
            <a:noAutofit/>
          </a:bodyPr>
          <a:lstStyle>
            <a:lvl1pPr algn="l">
              <a:defRPr sz="5400"/>
            </a:lvl1pPr>
          </a:lstStyle>
          <a:p>
            <a:r>
              <a:rPr lang="en-US" dirty="0"/>
              <a:t>Click to edit Master title style</a:t>
            </a:r>
          </a:p>
        </p:txBody>
      </p:sp>
      <p:pic>
        <p:nvPicPr>
          <p:cNvPr id="8" name="Picture 7" descr="C0-HD-TOP.png">
            <a:extLst>
              <a:ext uri="{FF2B5EF4-FFF2-40B4-BE49-F238E27FC236}">
                <a16:creationId xmlns:a16="http://schemas.microsoft.com/office/drawing/2014/main" id="{3B485478-7769-44A4-A391-52F617AC1A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1081088"/>
          </a:xfrm>
          <a:prstGeom prst="rect">
            <a:avLst/>
          </a:prstGeom>
        </p:spPr>
      </p:pic>
    </p:spTree>
    <p:extLst>
      <p:ext uri="{BB962C8B-B14F-4D97-AF65-F5344CB8AC3E}">
        <p14:creationId xmlns:p14="http://schemas.microsoft.com/office/powerpoint/2010/main" val="2298448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351" y="1844824"/>
            <a:ext cx="11713299"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9CA125F0-E602-409F-8C54-EE50939CDED9}"/>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8" name="Slide Number Placeholder 5">
            <a:extLst>
              <a:ext uri="{FF2B5EF4-FFF2-40B4-BE49-F238E27FC236}">
                <a16:creationId xmlns:a16="http://schemas.microsoft.com/office/drawing/2014/main" id="{F0CE1F92-6668-4B91-8D94-7368CA2031A9}"/>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2608757589"/>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lum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9352" y="1844824"/>
            <a:ext cx="5763187"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9467" y="1844824"/>
            <a:ext cx="5763183"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1E9948CD-A3DC-404F-921B-D94627D21B2B}"/>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9" name="Slide Number Placeholder 5">
            <a:extLst>
              <a:ext uri="{FF2B5EF4-FFF2-40B4-BE49-F238E27FC236}">
                <a16:creationId xmlns:a16="http://schemas.microsoft.com/office/drawing/2014/main" id="{71E69095-5CD4-4F20-BC94-B15489715E92}"/>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1748599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EC0B12E-FDCA-4F98-8B47-5C783F99B882}"/>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3" name="Slide Number Placeholder 5">
            <a:extLst>
              <a:ext uri="{FF2B5EF4-FFF2-40B4-BE49-F238E27FC236}">
                <a16:creationId xmlns:a16="http://schemas.microsoft.com/office/drawing/2014/main" id="{281A53B8-589A-48E4-A9D3-A151BE7BDFFB}"/>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298315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62C029DF-361E-4AFB-ADC3-F7F0279F90AB}"/>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
        <p:nvSpPr>
          <p:cNvPr id="10" name="Text Placeholder 9">
            <a:extLst>
              <a:ext uri="{FF2B5EF4-FFF2-40B4-BE49-F238E27FC236}">
                <a16:creationId xmlns:a16="http://schemas.microsoft.com/office/drawing/2014/main" id="{99535DF1-3CEE-4FC7-9E2D-6DF64CF0951A}"/>
              </a:ext>
            </a:extLst>
          </p:cNvPr>
          <p:cNvSpPr>
            <a:spLocks noGrp="1"/>
          </p:cNvSpPr>
          <p:nvPr>
            <p:ph type="body" sz="quarter" idx="13" hasCustomPrompt="1"/>
          </p:nvPr>
        </p:nvSpPr>
        <p:spPr>
          <a:xfrm>
            <a:off x="2279650" y="2133600"/>
            <a:ext cx="7561263" cy="863352"/>
          </a:xfrm>
          <a:prstGeom prst="rect">
            <a:avLst/>
          </a:prstGeom>
        </p:spPr>
        <p:txBody>
          <a:bodyPr anchor="ctr"/>
          <a:lstStyle>
            <a:lvl1pPr marL="0" indent="0" algn="ctr">
              <a:buNone/>
              <a:defRPr sz="3600" cap="all" baseline="0">
                <a:latin typeface="+mj-lt"/>
              </a:defRPr>
            </a:lvl1pPr>
          </a:lstStyle>
          <a:p>
            <a:pPr lvl="0"/>
            <a:r>
              <a:rPr lang="en-US" dirty="0"/>
              <a:t>Click to edit heading</a:t>
            </a:r>
          </a:p>
        </p:txBody>
      </p:sp>
      <p:sp>
        <p:nvSpPr>
          <p:cNvPr id="11" name="Text Placeholder 9">
            <a:extLst>
              <a:ext uri="{FF2B5EF4-FFF2-40B4-BE49-F238E27FC236}">
                <a16:creationId xmlns:a16="http://schemas.microsoft.com/office/drawing/2014/main" id="{5999B4DE-4528-497E-83DE-B439F1DB28BA}"/>
              </a:ext>
            </a:extLst>
          </p:cNvPr>
          <p:cNvSpPr>
            <a:spLocks noGrp="1"/>
          </p:cNvSpPr>
          <p:nvPr>
            <p:ph type="body" sz="quarter" idx="14" hasCustomPrompt="1"/>
          </p:nvPr>
        </p:nvSpPr>
        <p:spPr>
          <a:xfrm>
            <a:off x="1415480" y="3140968"/>
            <a:ext cx="9217023" cy="1872208"/>
          </a:xfrm>
          <a:prstGeom prst="rect">
            <a:avLst/>
          </a:prstGeom>
        </p:spPr>
        <p:txBody>
          <a:bodyPr anchor="t"/>
          <a:lstStyle>
            <a:lvl1pPr marL="0" indent="0" algn="ctr">
              <a:buNone/>
              <a:defRPr sz="3600">
                <a:latin typeface="+mj-lt"/>
              </a:defRPr>
            </a:lvl1pPr>
          </a:lstStyle>
          <a:p>
            <a:pPr lvl="0"/>
            <a:r>
              <a:rPr lang="en-US" dirty="0"/>
              <a:t>Click to edit sub heading</a:t>
            </a:r>
          </a:p>
        </p:txBody>
      </p:sp>
    </p:spTree>
    <p:extLst>
      <p:ext uri="{BB962C8B-B14F-4D97-AF65-F5344CB8AC3E}">
        <p14:creationId xmlns:p14="http://schemas.microsoft.com/office/powerpoint/2010/main" val="73397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843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1228638"/>
      </p:ext>
    </p:extLst>
  </p:cSld>
  <p:clrMap bg1="dk1" tx1="lt1" bg2="dk2" tx2="lt2" accent1="accent1" accent2="accent2" accent3="accent3" accent4="accent4" accent5="accent5" accent6="accent6" hlink="hlink" folHlink="folHlink"/>
  <p:sldLayoutIdLst>
    <p:sldLayoutId id="2147483727" r:id="rId1"/>
    <p:sldLayoutId id="2147483730" r:id="rId2"/>
    <p:sldLayoutId id="2147483728" r:id="rId3"/>
    <p:sldLayoutId id="2147483688" r:id="rId4"/>
    <p:sldLayoutId id="2147483689" r:id="rId5"/>
    <p:sldLayoutId id="2147483731" r:id="rId6"/>
    <p:sldLayoutId id="2147483729" r:id="rId7"/>
  </p:sldLayoutIdLst>
  <p:hf hdr="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9BF0C-FB22-4A1B-AC3A-523B899CB8D2}"/>
              </a:ext>
            </a:extLst>
          </p:cNvPr>
          <p:cNvSpPr>
            <a:spLocks noGrp="1"/>
          </p:cNvSpPr>
          <p:nvPr>
            <p:ph type="ctrTitle"/>
          </p:nvPr>
        </p:nvSpPr>
        <p:spPr/>
        <p:txBody>
          <a:bodyPr>
            <a:normAutofit/>
          </a:bodyPr>
          <a:lstStyle/>
          <a:p>
            <a:pPr algn="r"/>
            <a:r>
              <a:rPr lang="en-US" dirty="0"/>
              <a:t>PHP</a:t>
            </a:r>
            <a:endParaRPr lang="en-US" sz="5400" dirty="0"/>
          </a:p>
        </p:txBody>
      </p:sp>
      <p:sp>
        <p:nvSpPr>
          <p:cNvPr id="3" name="Subtitle 2">
            <a:extLst>
              <a:ext uri="{FF2B5EF4-FFF2-40B4-BE49-F238E27FC236}">
                <a16:creationId xmlns:a16="http://schemas.microsoft.com/office/drawing/2014/main" id="{14B4FC05-8409-4069-A177-C4DE126B2345}"/>
              </a:ext>
            </a:extLst>
          </p:cNvPr>
          <p:cNvSpPr>
            <a:spLocks noGrp="1"/>
          </p:cNvSpPr>
          <p:nvPr>
            <p:ph type="subTitle" idx="1"/>
          </p:nvPr>
        </p:nvSpPr>
        <p:spPr/>
        <p:txBody>
          <a:bodyPr/>
          <a:lstStyle/>
          <a:p>
            <a:endParaRPr lang="en-US" dirty="0"/>
          </a:p>
        </p:txBody>
      </p:sp>
      <p:sp>
        <p:nvSpPr>
          <p:cNvPr id="4" name="Date Placeholder 3">
            <a:extLst>
              <a:ext uri="{FF2B5EF4-FFF2-40B4-BE49-F238E27FC236}">
                <a16:creationId xmlns:a16="http://schemas.microsoft.com/office/drawing/2014/main" id="{6A4D27CE-CCCA-473C-AEB6-7B30BA5DAB02}"/>
              </a:ext>
            </a:extLst>
          </p:cNvPr>
          <p:cNvSpPr>
            <a:spLocks noGrp="1"/>
          </p:cNvSpPr>
          <p:nvPr>
            <p:ph type="dt" sz="half" idx="10"/>
          </p:nvPr>
        </p:nvSpPr>
        <p:spPr/>
        <p:txBody>
          <a:bodyPr/>
          <a:lstStyle/>
          <a:p>
            <a:fld id="{AACF2F9B-24EE-49CD-8927-DCF5303F77EB}" type="datetime1">
              <a:rPr lang="cs-CZ" smtClean="0"/>
              <a:t>01.11.2021</a:t>
            </a:fld>
            <a:endParaRPr lang="cs-CZ" dirty="0"/>
          </a:p>
        </p:txBody>
      </p:sp>
      <p:sp>
        <p:nvSpPr>
          <p:cNvPr id="5" name="Footer Placeholder 4">
            <a:extLst>
              <a:ext uri="{FF2B5EF4-FFF2-40B4-BE49-F238E27FC236}">
                <a16:creationId xmlns:a16="http://schemas.microsoft.com/office/drawing/2014/main" id="{62FC9182-70D7-4EF1-B78E-EB0BFC3CBC46}"/>
              </a:ext>
            </a:extLst>
          </p:cNvPr>
          <p:cNvSpPr>
            <a:spLocks noGrp="1"/>
          </p:cNvSpPr>
          <p:nvPr>
            <p:ph type="ftr" sz="quarter" idx="11"/>
          </p:nvPr>
        </p:nvSpPr>
        <p:spPr/>
        <p:txBody>
          <a:bodyPr/>
          <a:lstStyle/>
          <a:p>
            <a:r>
              <a:rPr lang="cs-CZ"/>
              <a:t>by Škoda Petr (v1.0)</a:t>
            </a:r>
            <a:endParaRPr lang="cs-CZ" dirty="0"/>
          </a:p>
        </p:txBody>
      </p:sp>
      <p:sp>
        <p:nvSpPr>
          <p:cNvPr id="6" name="Zástupný symbol pro datum 2">
            <a:extLst>
              <a:ext uri="{FF2B5EF4-FFF2-40B4-BE49-F238E27FC236}">
                <a16:creationId xmlns:a16="http://schemas.microsoft.com/office/drawing/2014/main" id="{BF8992C4-F6F2-4A47-B943-5A40C0F43498}"/>
              </a:ext>
            </a:extLst>
          </p:cNvPr>
          <p:cNvSpPr txBox="1">
            <a:spLocks/>
          </p:cNvSpPr>
          <p:nvPr/>
        </p:nvSpPr>
        <p:spPr>
          <a:xfrm>
            <a:off x="8040216" y="6381328"/>
            <a:ext cx="3477304" cy="365125"/>
          </a:xfrm>
          <a:prstGeom prst="rect">
            <a:avLst/>
          </a:prstGeom>
        </p:spPr>
        <p:txBody>
          <a:bodyPr/>
          <a:lstStyle>
            <a:defPPr>
              <a:defRPr lang="en-US"/>
            </a:defPPr>
            <a:lvl1pPr marL="0" algn="r"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special thanks to</a:t>
            </a:r>
            <a:r>
              <a:rPr lang="cs-CZ" dirty="0"/>
              <a:t> Martin Kruliš </a:t>
            </a:r>
          </a:p>
        </p:txBody>
      </p:sp>
    </p:spTree>
    <p:extLst>
      <p:ext uri="{BB962C8B-B14F-4D97-AF65-F5344CB8AC3E}">
        <p14:creationId xmlns:p14="http://schemas.microsoft.com/office/powerpoint/2010/main" val="1240343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58805E-64A9-4684-BB5B-DC610BA5E63D}"/>
              </a:ext>
            </a:extLst>
          </p:cNvPr>
          <p:cNvSpPr>
            <a:spLocks noGrp="1"/>
          </p:cNvSpPr>
          <p:nvPr>
            <p:ph type="title"/>
          </p:nvPr>
        </p:nvSpPr>
        <p:spPr/>
        <p:txBody>
          <a:bodyPr/>
          <a:lstStyle/>
          <a:p>
            <a:r>
              <a:rPr lang="en-US" dirty="0"/>
              <a:t>PHP Language</a:t>
            </a:r>
            <a:br>
              <a:rPr lang="en-US" dirty="0"/>
            </a:br>
            <a:r>
              <a:rPr lang="en-US" dirty="0"/>
              <a:t>Variables EXAMPLE</a:t>
            </a:r>
          </a:p>
        </p:txBody>
      </p:sp>
      <p:sp>
        <p:nvSpPr>
          <p:cNvPr id="4" name="Slide Number Placeholder 3">
            <a:extLst>
              <a:ext uri="{FF2B5EF4-FFF2-40B4-BE49-F238E27FC236}">
                <a16:creationId xmlns:a16="http://schemas.microsoft.com/office/drawing/2014/main" id="{0BE0892C-BC88-4082-A45F-ABBDC4C3C3E7}"/>
              </a:ext>
            </a:extLst>
          </p:cNvPr>
          <p:cNvSpPr>
            <a:spLocks noGrp="1"/>
          </p:cNvSpPr>
          <p:nvPr>
            <p:ph type="sldNum" sz="quarter" idx="12"/>
          </p:nvPr>
        </p:nvSpPr>
        <p:spPr/>
        <p:txBody>
          <a:bodyPr/>
          <a:lstStyle/>
          <a:p>
            <a:fld id="{452BA717-4DED-4A38-BDE4-30D0F0A142DB}" type="slidenum">
              <a:rPr lang="cs-CZ" smtClean="0"/>
              <a:pPr/>
              <a:t>10</a:t>
            </a:fld>
            <a:endParaRPr lang="cs-CZ"/>
          </a:p>
        </p:txBody>
      </p:sp>
      <p:sp>
        <p:nvSpPr>
          <p:cNvPr id="5" name="Rectangle: Single Corner Snipped 4">
            <a:extLst>
              <a:ext uri="{FF2B5EF4-FFF2-40B4-BE49-F238E27FC236}">
                <a16:creationId xmlns:a16="http://schemas.microsoft.com/office/drawing/2014/main" id="{2799D76D-5136-49DC-9847-71CDC107EB59}"/>
              </a:ext>
            </a:extLst>
          </p:cNvPr>
          <p:cNvSpPr/>
          <p:nvPr/>
        </p:nvSpPr>
        <p:spPr>
          <a:xfrm>
            <a:off x="256771" y="1844824"/>
            <a:ext cx="6487301" cy="459629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$foo = 42;</a:t>
            </a:r>
          </a:p>
          <a:p>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isset</a:t>
            </a:r>
            <a:r>
              <a:rPr lang="en-US" b="1" dirty="0">
                <a:solidFill>
                  <a:schemeClr val="bg1"/>
                </a:solidFill>
                <a:latin typeface="Courier New" panose="02070309020205020404" pitchFamily="49" charset="0"/>
                <a:cs typeface="Courier New" panose="02070309020205020404" pitchFamily="49" charset="0"/>
              </a:rPr>
              <a:t>($foo);</a:t>
            </a:r>
          </a:p>
          <a:p>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isset</a:t>
            </a:r>
            <a:r>
              <a:rPr lang="en-US" b="1" dirty="0">
                <a:solidFill>
                  <a:schemeClr val="bg1"/>
                </a:solidFill>
                <a:latin typeface="Courier New" panose="02070309020205020404" pitchFamily="49" charset="0"/>
                <a:cs typeface="Courier New" panose="02070309020205020404" pitchFamily="49" charset="0"/>
              </a:rPr>
              <a:t>($bar);</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accent2"/>
                </a:solidFill>
                <a:latin typeface="Courier New" panose="02070309020205020404" pitchFamily="49" charset="0"/>
                <a:cs typeface="Courier New" panose="02070309020205020404" pitchFamily="49" charset="0"/>
              </a:rPr>
              <a:t>function</a:t>
            </a:r>
            <a:r>
              <a:rPr lang="en-US" b="1" dirty="0">
                <a:solidFill>
                  <a:schemeClr val="bg1"/>
                </a:solidFill>
                <a:latin typeface="Courier New" panose="02070309020205020404" pitchFamily="49" charset="0"/>
                <a:cs typeface="Courier New" panose="02070309020205020404" pitchFamily="49" charset="0"/>
              </a:rPr>
              <a:t> bar() {</a:t>
            </a:r>
          </a:p>
          <a:p>
            <a:r>
              <a:rPr lang="en-US" b="1" dirty="0">
                <a:solidFill>
                  <a:schemeClr val="bg1"/>
                </a:solidFill>
                <a:latin typeface="Courier New" panose="02070309020205020404" pitchFamily="49" charset="0"/>
                <a:cs typeface="Courier New" panose="02070309020205020404" pitchFamily="49" charset="0"/>
              </a:rPr>
              <a:t>    ... </a:t>
            </a:r>
            <a:r>
              <a:rPr lang="en-US" b="1" dirty="0" err="1">
                <a:solidFill>
                  <a:schemeClr val="bg1"/>
                </a:solidFill>
                <a:latin typeface="Courier New" panose="02070309020205020404" pitchFamily="49" charset="0"/>
                <a:cs typeface="Courier New" panose="02070309020205020404" pitchFamily="49" charset="0"/>
              </a:rPr>
              <a:t>isset</a:t>
            </a:r>
            <a:r>
              <a:rPr lang="en-US" b="1" dirty="0">
                <a:solidFill>
                  <a:schemeClr val="bg1"/>
                </a:solidFill>
                <a:latin typeface="Courier New" panose="02070309020205020404" pitchFamily="49" charset="0"/>
                <a:cs typeface="Courier New" panose="02070309020205020404" pitchFamily="49" charset="0"/>
              </a:rPr>
              <a:t>($foo);</a:t>
            </a:r>
          </a:p>
          <a:p>
            <a:r>
              <a:rPr lang="en-US" b="1" dirty="0">
                <a:solidFill>
                  <a:schemeClr val="bg1"/>
                </a:solidFill>
                <a:latin typeface="Courier New" panose="02070309020205020404" pitchFamily="49" charset="0"/>
                <a:cs typeface="Courier New" panose="02070309020205020404" pitchFamily="49" charset="0"/>
              </a:rPr>
              <a:t>    $foo = 1;</a:t>
            </a:r>
          </a:p>
          <a:p>
            <a:r>
              <a:rPr lang="en-US" b="1" dirty="0">
                <a:solidFill>
                  <a:schemeClr val="bg1"/>
                </a:solidFill>
                <a:latin typeface="Courier New" panose="02070309020205020404" pitchFamily="49" charset="0"/>
                <a:cs typeface="Courier New" panose="02070309020205020404" pitchFamily="49" charset="0"/>
              </a:rPr>
              <a:t>    echo "Local foo == $foo", $foo, "\n";</a:t>
            </a:r>
          </a:p>
          <a:p>
            <a:r>
              <a:rPr lang="en-US" b="1" dirty="0">
                <a:solidFill>
                  <a:schemeClr val="bg1"/>
                </a:solidFill>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global</a:t>
            </a:r>
            <a:r>
              <a:rPr lang="en-US" b="1" dirty="0">
                <a:solidFill>
                  <a:schemeClr val="bg1"/>
                </a:solidFill>
                <a:latin typeface="Courier New" panose="02070309020205020404" pitchFamily="49" charset="0"/>
                <a:cs typeface="Courier New" panose="02070309020205020404" pitchFamily="49" charset="0"/>
              </a:rPr>
              <a:t> $foo;</a:t>
            </a:r>
          </a:p>
          <a:p>
            <a:r>
              <a:rPr lang="en-US" b="1" dirty="0">
                <a:solidFill>
                  <a:schemeClr val="bg1"/>
                </a:solidFill>
                <a:latin typeface="Courier New" panose="02070309020205020404" pitchFamily="49" charset="0"/>
                <a:cs typeface="Courier New" panose="02070309020205020404" pitchFamily="49" charset="0"/>
              </a:rPr>
              <a:t>    echo "Global foo == ", $foo, "\n";</a:t>
            </a:r>
          </a:p>
          <a:p>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bar();</a:t>
            </a:r>
          </a:p>
          <a:p>
            <a:r>
              <a:rPr lang="en-US" b="1" dirty="0">
                <a:solidFill>
                  <a:schemeClr val="bg1"/>
                </a:solidFill>
                <a:latin typeface="Courier New" panose="02070309020205020404" pitchFamily="49" charset="0"/>
                <a:cs typeface="Courier New" panose="02070309020205020404" pitchFamily="49" charset="0"/>
              </a:rPr>
              <a:t>unset($foo);</a:t>
            </a:r>
          </a:p>
          <a:p>
            <a:r>
              <a:rPr lang="en-US" b="1" dirty="0">
                <a:solidFill>
                  <a:schemeClr val="bg1"/>
                </a:solidFill>
                <a:latin typeface="Courier New" panose="02070309020205020404" pitchFamily="49" charset="0"/>
                <a:cs typeface="Courier New" panose="02070309020205020404" pitchFamily="49" charset="0"/>
              </a:rPr>
              <a:t>echo "foo == ", $foo, "\n";</a:t>
            </a:r>
          </a:p>
        </p:txBody>
      </p:sp>
      <p:sp>
        <p:nvSpPr>
          <p:cNvPr id="12" name="Zaoblený obdélníkový popisek 6">
            <a:extLst>
              <a:ext uri="{FF2B5EF4-FFF2-40B4-BE49-F238E27FC236}">
                <a16:creationId xmlns:a16="http://schemas.microsoft.com/office/drawing/2014/main" id="{C83015B0-345C-44F8-935E-B733EB3BB2E5}"/>
              </a:ext>
            </a:extLst>
          </p:cNvPr>
          <p:cNvSpPr/>
          <p:nvPr/>
        </p:nvSpPr>
        <p:spPr>
          <a:xfrm>
            <a:off x="3273854" y="2157540"/>
            <a:ext cx="1296144" cy="435504"/>
          </a:xfrm>
          <a:prstGeom prst="wedgeRoundRectCallout">
            <a:avLst>
              <a:gd name="adj1" fmla="val -64715"/>
              <a:gd name="adj2" fmla="val 3672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b="1" dirty="0">
                <a:latin typeface="Courier New" panose="02070309020205020404" pitchFamily="49" charset="0"/>
                <a:cs typeface="Courier New" panose="02070309020205020404" pitchFamily="49" charset="0"/>
              </a:rPr>
              <a:t>true</a:t>
            </a:r>
            <a:endParaRPr lang="cs-CZ" sz="1600" b="1" dirty="0">
              <a:latin typeface="Courier New" pitchFamily="49" charset="0"/>
              <a:cs typeface="Courier New" pitchFamily="49" charset="0"/>
            </a:endParaRPr>
          </a:p>
        </p:txBody>
      </p:sp>
      <p:sp>
        <p:nvSpPr>
          <p:cNvPr id="13" name="Zaoblený obdélníkový popisek 6">
            <a:extLst>
              <a:ext uri="{FF2B5EF4-FFF2-40B4-BE49-F238E27FC236}">
                <a16:creationId xmlns:a16="http://schemas.microsoft.com/office/drawing/2014/main" id="{580DDB42-8B4A-4333-A21F-2DE4F0EF081E}"/>
              </a:ext>
            </a:extLst>
          </p:cNvPr>
          <p:cNvSpPr/>
          <p:nvPr/>
        </p:nvSpPr>
        <p:spPr>
          <a:xfrm>
            <a:off x="6569193" y="3800196"/>
            <a:ext cx="1895185" cy="504056"/>
          </a:xfrm>
          <a:prstGeom prst="wedgeRoundRectCallout">
            <a:avLst>
              <a:gd name="adj1" fmla="val -64715"/>
              <a:gd name="adj2" fmla="val 3672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Local foo == 1</a:t>
            </a:r>
            <a:endParaRPr lang="cs-CZ" sz="1600" b="1" dirty="0">
              <a:latin typeface="Courier New" pitchFamily="49" charset="0"/>
              <a:cs typeface="Courier New" pitchFamily="49" charset="0"/>
            </a:endParaRPr>
          </a:p>
        </p:txBody>
      </p:sp>
      <p:sp>
        <p:nvSpPr>
          <p:cNvPr id="14" name="Zaoblený obdélníkový popisek 6">
            <a:extLst>
              <a:ext uri="{FF2B5EF4-FFF2-40B4-BE49-F238E27FC236}">
                <a16:creationId xmlns:a16="http://schemas.microsoft.com/office/drawing/2014/main" id="{B306BEA2-C3F4-4293-8582-DDCCFFCBDEE0}"/>
              </a:ext>
            </a:extLst>
          </p:cNvPr>
          <p:cNvSpPr/>
          <p:nvPr/>
        </p:nvSpPr>
        <p:spPr>
          <a:xfrm>
            <a:off x="3273854" y="2727962"/>
            <a:ext cx="1296144" cy="435504"/>
          </a:xfrm>
          <a:prstGeom prst="wedgeRoundRectCallout">
            <a:avLst>
              <a:gd name="adj1" fmla="val -66155"/>
              <a:gd name="adj2" fmla="val -1255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b="1" dirty="0">
                <a:latin typeface="Courier New" panose="02070309020205020404" pitchFamily="49" charset="0"/>
                <a:cs typeface="Courier New" panose="02070309020205020404" pitchFamily="49" charset="0"/>
              </a:rPr>
              <a:t>false</a:t>
            </a:r>
            <a:endParaRPr lang="cs-CZ" sz="1600" b="1" dirty="0">
              <a:latin typeface="Courier New" pitchFamily="49" charset="0"/>
              <a:cs typeface="Courier New" pitchFamily="49" charset="0"/>
            </a:endParaRPr>
          </a:p>
        </p:txBody>
      </p:sp>
      <p:sp>
        <p:nvSpPr>
          <p:cNvPr id="15" name="Zaoblený obdélníkový popisek 6">
            <a:extLst>
              <a:ext uri="{FF2B5EF4-FFF2-40B4-BE49-F238E27FC236}">
                <a16:creationId xmlns:a16="http://schemas.microsoft.com/office/drawing/2014/main" id="{45F8F37E-89AC-4C2D-850B-09794B4350B1}"/>
              </a:ext>
            </a:extLst>
          </p:cNvPr>
          <p:cNvSpPr/>
          <p:nvPr/>
        </p:nvSpPr>
        <p:spPr>
          <a:xfrm>
            <a:off x="3647728" y="3254661"/>
            <a:ext cx="1296144" cy="435504"/>
          </a:xfrm>
          <a:prstGeom prst="wedgeRoundRectCallout">
            <a:avLst>
              <a:gd name="adj1" fmla="val -66155"/>
              <a:gd name="adj2" fmla="val 41010"/>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b="1" dirty="0">
                <a:latin typeface="Courier New" panose="02070309020205020404" pitchFamily="49" charset="0"/>
                <a:cs typeface="Courier New" panose="02070309020205020404" pitchFamily="49" charset="0"/>
              </a:rPr>
              <a:t>false</a:t>
            </a:r>
            <a:endParaRPr lang="cs-CZ" sz="1600" b="1" dirty="0">
              <a:latin typeface="Courier New" pitchFamily="49" charset="0"/>
              <a:cs typeface="Courier New" pitchFamily="49" charset="0"/>
            </a:endParaRPr>
          </a:p>
        </p:txBody>
      </p:sp>
      <p:sp>
        <p:nvSpPr>
          <p:cNvPr id="16" name="Zaoblený obdélníkový popisek 6">
            <a:extLst>
              <a:ext uri="{FF2B5EF4-FFF2-40B4-BE49-F238E27FC236}">
                <a16:creationId xmlns:a16="http://schemas.microsoft.com/office/drawing/2014/main" id="{656CA78C-54BB-44A1-A3E1-74CE505605F3}"/>
              </a:ext>
            </a:extLst>
          </p:cNvPr>
          <p:cNvSpPr/>
          <p:nvPr/>
        </p:nvSpPr>
        <p:spPr>
          <a:xfrm>
            <a:off x="6560109" y="4398309"/>
            <a:ext cx="2088232" cy="504056"/>
          </a:xfrm>
          <a:prstGeom prst="wedgeRoundRectCallout">
            <a:avLst>
              <a:gd name="adj1" fmla="val -64268"/>
              <a:gd name="adj2" fmla="val 21916"/>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Global foo == 42</a:t>
            </a:r>
            <a:endParaRPr lang="cs-CZ" sz="1600" b="1" dirty="0">
              <a:latin typeface="Courier New" pitchFamily="49" charset="0"/>
              <a:cs typeface="Courier New" pitchFamily="49" charset="0"/>
            </a:endParaRPr>
          </a:p>
        </p:txBody>
      </p:sp>
      <p:sp>
        <p:nvSpPr>
          <p:cNvPr id="17" name="Zaoblený obdélníkový popisek 6">
            <a:extLst>
              <a:ext uri="{FF2B5EF4-FFF2-40B4-BE49-F238E27FC236}">
                <a16:creationId xmlns:a16="http://schemas.microsoft.com/office/drawing/2014/main" id="{7294B800-D43E-451F-8290-356843C4196F}"/>
              </a:ext>
            </a:extLst>
          </p:cNvPr>
          <p:cNvSpPr/>
          <p:nvPr/>
        </p:nvSpPr>
        <p:spPr>
          <a:xfrm>
            <a:off x="2814495" y="5299464"/>
            <a:ext cx="4258754" cy="504056"/>
          </a:xfrm>
          <a:prstGeom prst="wedgeRoundRectCallout">
            <a:avLst>
              <a:gd name="adj1" fmla="val -57242"/>
              <a:gd name="adj2" fmla="val 55427"/>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Notice-level error, </a:t>
            </a:r>
            <a:r>
              <a:rPr lang="en-US" sz="1600" b="1" dirty="0">
                <a:latin typeface="Courier New" panose="02070309020205020404" pitchFamily="49" charset="0"/>
                <a:cs typeface="Courier New" panose="02070309020205020404" pitchFamily="49" charset="0"/>
              </a:rPr>
              <a:t>$foo</a:t>
            </a:r>
            <a:r>
              <a:rPr lang="en-US" sz="1600" dirty="0"/>
              <a:t> is not declared</a:t>
            </a:r>
            <a:endParaRPr lang="cs-CZ" sz="1600" b="1" dirty="0">
              <a:latin typeface="Courier New" pitchFamily="49" charset="0"/>
              <a:cs typeface="Courier New" pitchFamily="49" charset="0"/>
            </a:endParaRPr>
          </a:p>
        </p:txBody>
      </p:sp>
      <p:sp>
        <p:nvSpPr>
          <p:cNvPr id="18" name="Zaoblený obdélníkový popisek 6">
            <a:extLst>
              <a:ext uri="{FF2B5EF4-FFF2-40B4-BE49-F238E27FC236}">
                <a16:creationId xmlns:a16="http://schemas.microsoft.com/office/drawing/2014/main" id="{C8C3F2A3-084C-4E55-B869-4D9E62EA17F5}"/>
              </a:ext>
            </a:extLst>
          </p:cNvPr>
          <p:cNvSpPr/>
          <p:nvPr/>
        </p:nvSpPr>
        <p:spPr>
          <a:xfrm>
            <a:off x="5191957" y="6071984"/>
            <a:ext cx="3456384" cy="504056"/>
          </a:xfrm>
          <a:prstGeom prst="wedgeRoundRectCallout">
            <a:avLst>
              <a:gd name="adj1" fmla="val -68973"/>
              <a:gd name="adj2" fmla="val -49304"/>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b="1" dirty="0">
                <a:latin typeface="Courier New" panose="02070309020205020404" pitchFamily="49" charset="0"/>
                <a:cs typeface="Courier New" panose="02070309020205020404" pitchFamily="49" charset="0"/>
              </a:rPr>
              <a:t>$foo</a:t>
            </a:r>
            <a:r>
              <a:rPr lang="en-US" sz="1600" dirty="0"/>
              <a:t> value is </a:t>
            </a:r>
            <a:r>
              <a:rPr lang="en-US" sz="1600" b="1" dirty="0">
                <a:latin typeface="Courier New" panose="02070309020205020404" pitchFamily="49" charset="0"/>
                <a:cs typeface="Courier New" panose="02070309020205020404" pitchFamily="49" charset="0"/>
              </a:rPr>
              <a:t>null</a:t>
            </a:r>
            <a:r>
              <a:rPr lang="en-US" sz="1600" dirty="0"/>
              <a:t> by default</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391698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par>
                          <p:cTn id="29" fill="hold">
                            <p:stCondLst>
                              <p:cond delay="500"/>
                            </p:stCondLst>
                            <p:childTnLst>
                              <p:par>
                                <p:cTn id="30" presetID="10" presetClass="entr" presetSubtype="0"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ABFBCD-CCE7-4E28-982E-2592CC155B33}"/>
              </a:ext>
            </a:extLst>
          </p:cNvPr>
          <p:cNvSpPr>
            <a:spLocks noGrp="1"/>
          </p:cNvSpPr>
          <p:nvPr>
            <p:ph idx="1"/>
          </p:nvPr>
        </p:nvSpPr>
        <p:spPr/>
        <p:txBody>
          <a:bodyPr/>
          <a:lstStyle/>
          <a:p>
            <a:r>
              <a:rPr lang="en-US" dirty="0"/>
              <a:t>Defined as “</a:t>
            </a:r>
            <a:r>
              <a:rPr lang="en-US" dirty="0" err="1"/>
              <a:t>superglobal</a:t>
            </a:r>
            <a:r>
              <a:rPr lang="en-US" dirty="0"/>
              <a:t>” (do not have scope)</a:t>
            </a:r>
            <a:br>
              <a:rPr lang="en-US" dirty="0"/>
            </a:br>
            <a:br>
              <a:rPr lang="en-US" dirty="0"/>
            </a:br>
            <a:endParaRPr lang="en-US" dirty="0"/>
          </a:p>
          <a:p>
            <a:endParaRPr lang="en-US" dirty="0"/>
          </a:p>
          <a:p>
            <a:r>
              <a:rPr lang="en-US" dirty="0"/>
              <a:t>Magic constants (automatically defined)</a:t>
            </a:r>
          </a:p>
          <a:p>
            <a:pPr lvl="1"/>
            <a:r>
              <a:rPr lang="en-US" dirty="0"/>
              <a:t>Their value is related to their position in the code</a:t>
            </a:r>
          </a:p>
          <a:p>
            <a:pPr lvl="1"/>
            <a:r>
              <a:rPr lang="en-US" dirty="0"/>
              <a:t>__LINE__              	- number of the script line</a:t>
            </a:r>
          </a:p>
          <a:p>
            <a:pPr lvl="1"/>
            <a:r>
              <a:rPr lang="en-US" dirty="0"/>
              <a:t>__FILE__              	- name of the script file</a:t>
            </a:r>
          </a:p>
          <a:p>
            <a:pPr lvl="1"/>
            <a:r>
              <a:rPr lang="en-US" dirty="0"/>
              <a:t>__DIR__              	- directory of the script file</a:t>
            </a:r>
          </a:p>
          <a:p>
            <a:pPr lvl="1"/>
            <a:r>
              <a:rPr lang="en-US" dirty="0"/>
              <a:t>__FUNCTION__  	- name of the outer function</a:t>
            </a:r>
          </a:p>
          <a:p>
            <a:pPr lvl="1"/>
            <a:r>
              <a:rPr lang="en-US" dirty="0"/>
              <a:t>__CLASS__   		- name of the outer class</a:t>
            </a:r>
          </a:p>
          <a:p>
            <a:endParaRPr lang="en-US" dirty="0"/>
          </a:p>
        </p:txBody>
      </p:sp>
      <p:sp>
        <p:nvSpPr>
          <p:cNvPr id="3" name="Title 2">
            <a:extLst>
              <a:ext uri="{FF2B5EF4-FFF2-40B4-BE49-F238E27FC236}">
                <a16:creationId xmlns:a16="http://schemas.microsoft.com/office/drawing/2014/main" id="{C1FD4A3E-9E67-443F-88D3-A2443A6C4E96}"/>
              </a:ext>
            </a:extLst>
          </p:cNvPr>
          <p:cNvSpPr>
            <a:spLocks noGrp="1"/>
          </p:cNvSpPr>
          <p:nvPr>
            <p:ph type="title"/>
          </p:nvPr>
        </p:nvSpPr>
        <p:spPr/>
        <p:txBody>
          <a:bodyPr/>
          <a:lstStyle/>
          <a:p>
            <a:r>
              <a:rPr lang="en-US" dirty="0"/>
              <a:t>PHP Language</a:t>
            </a:r>
            <a:br>
              <a:rPr lang="en-US" dirty="0"/>
            </a:br>
            <a:r>
              <a:rPr lang="en-US" dirty="0"/>
              <a:t>constants</a:t>
            </a:r>
          </a:p>
        </p:txBody>
      </p:sp>
      <p:sp>
        <p:nvSpPr>
          <p:cNvPr id="4" name="Slide Number Placeholder 3">
            <a:extLst>
              <a:ext uri="{FF2B5EF4-FFF2-40B4-BE49-F238E27FC236}">
                <a16:creationId xmlns:a16="http://schemas.microsoft.com/office/drawing/2014/main" id="{62466515-0C9B-4D65-B4D4-661D51EED98F}"/>
              </a:ext>
            </a:extLst>
          </p:cNvPr>
          <p:cNvSpPr>
            <a:spLocks noGrp="1"/>
          </p:cNvSpPr>
          <p:nvPr>
            <p:ph type="sldNum" sz="quarter" idx="12"/>
          </p:nvPr>
        </p:nvSpPr>
        <p:spPr/>
        <p:txBody>
          <a:bodyPr/>
          <a:lstStyle/>
          <a:p>
            <a:fld id="{452BA717-4DED-4A38-BDE4-30D0F0A142DB}" type="slidenum">
              <a:rPr lang="cs-CZ" smtClean="0"/>
              <a:pPr/>
              <a:t>11</a:t>
            </a:fld>
            <a:endParaRPr lang="cs-CZ"/>
          </a:p>
        </p:txBody>
      </p:sp>
      <p:sp>
        <p:nvSpPr>
          <p:cNvPr id="5" name="Rectangle: Single Corner Snipped 4">
            <a:extLst>
              <a:ext uri="{FF2B5EF4-FFF2-40B4-BE49-F238E27FC236}">
                <a16:creationId xmlns:a16="http://schemas.microsoft.com/office/drawing/2014/main" id="{7A760622-48F4-4E82-8CBC-E63CE3DF818B}"/>
              </a:ext>
            </a:extLst>
          </p:cNvPr>
          <p:cNvSpPr/>
          <p:nvPr/>
        </p:nvSpPr>
        <p:spPr>
          <a:xfrm>
            <a:off x="695400" y="2276872"/>
            <a:ext cx="6487301" cy="785981"/>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define("MYFOO", expression);</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echo MYFOO + 42;</a:t>
            </a:r>
          </a:p>
        </p:txBody>
      </p:sp>
    </p:spTree>
    <p:extLst>
      <p:ext uri="{BB962C8B-B14F-4D97-AF65-F5344CB8AC3E}">
        <p14:creationId xmlns:p14="http://schemas.microsoft.com/office/powerpoint/2010/main" val="1109553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87402B-6B80-4BA1-BCF0-B6644613E915}"/>
              </a:ext>
            </a:extLst>
          </p:cNvPr>
          <p:cNvSpPr>
            <a:spLocks noGrp="1"/>
          </p:cNvSpPr>
          <p:nvPr>
            <p:ph idx="1"/>
          </p:nvPr>
        </p:nvSpPr>
        <p:spPr/>
        <p:txBody>
          <a:bodyPr/>
          <a:lstStyle/>
          <a:p>
            <a:r>
              <a:rPr lang="en-US" dirty="0"/>
              <a:t>Almost every statement is an expression</a:t>
            </a:r>
          </a:p>
          <a:p>
            <a:r>
              <a:rPr lang="en-US" dirty="0"/>
              <a:t>PHP has all standard C-like operators</a:t>
            </a:r>
          </a:p>
          <a:p>
            <a:pPr lvl="1"/>
            <a:r>
              <a:rPr lang="en-US" dirty="0"/>
              <a:t>Arithmetic, bitwise, logical, …</a:t>
            </a:r>
          </a:p>
          <a:p>
            <a:pPr lvl="1"/>
            <a:r>
              <a:rPr lang="en-US" dirty="0"/>
              <a:t>Identity operator (equality &amp; type equality) '===', '!=='</a:t>
            </a:r>
          </a:p>
          <a:p>
            <a:pPr lvl="1"/>
            <a:r>
              <a:rPr lang="en-US" dirty="0"/>
              <a:t>String concatenation is performed by dot '.'</a:t>
            </a:r>
          </a:p>
          <a:p>
            <a:r>
              <a:rPr lang="en-US" dirty="0"/>
              <a:t>String Literals</a:t>
            </a:r>
          </a:p>
          <a:p>
            <a:pPr lvl="1"/>
            <a:r>
              <a:rPr lang="en-US" dirty="0"/>
              <a:t>Single quoted strings ('text') – no special treatment</a:t>
            </a:r>
          </a:p>
          <a:p>
            <a:pPr lvl="1"/>
            <a:r>
              <a:rPr lang="en-US" dirty="0"/>
              <a:t>Double quoted strings ("text") – interpreted</a:t>
            </a:r>
          </a:p>
          <a:p>
            <a:pPr lvl="2"/>
            <a:r>
              <a:rPr lang="en-US" dirty="0"/>
              <a:t>Special escaped characters (\n, \r, \t, …)</a:t>
            </a:r>
          </a:p>
          <a:p>
            <a:pPr lvl="2"/>
            <a:r>
              <a:rPr lang="en-US" dirty="0"/>
              <a:t>Variables are replaced by their contents</a:t>
            </a:r>
            <a:br>
              <a:rPr lang="en-US" dirty="0"/>
            </a:br>
            <a:r>
              <a:rPr lang="en-US" dirty="0"/>
              <a:t>$a = 'foo'; $b = "Say $a\n";</a:t>
            </a:r>
          </a:p>
          <a:p>
            <a:endParaRPr lang="en-US" dirty="0"/>
          </a:p>
        </p:txBody>
      </p:sp>
      <p:sp>
        <p:nvSpPr>
          <p:cNvPr id="3" name="Title 2">
            <a:extLst>
              <a:ext uri="{FF2B5EF4-FFF2-40B4-BE49-F238E27FC236}">
                <a16:creationId xmlns:a16="http://schemas.microsoft.com/office/drawing/2014/main" id="{1FBEACD3-ADEF-4B2D-A164-4A3E44A9FDB8}"/>
              </a:ext>
            </a:extLst>
          </p:cNvPr>
          <p:cNvSpPr>
            <a:spLocks noGrp="1"/>
          </p:cNvSpPr>
          <p:nvPr>
            <p:ph type="title"/>
          </p:nvPr>
        </p:nvSpPr>
        <p:spPr/>
        <p:txBody>
          <a:bodyPr/>
          <a:lstStyle/>
          <a:p>
            <a:r>
              <a:rPr lang="en-US" dirty="0"/>
              <a:t>PHP Language</a:t>
            </a:r>
            <a:br>
              <a:rPr lang="en-US" dirty="0"/>
            </a:br>
            <a:r>
              <a:rPr lang="en-US" dirty="0"/>
              <a:t>Expressions</a:t>
            </a:r>
          </a:p>
        </p:txBody>
      </p:sp>
      <p:sp>
        <p:nvSpPr>
          <p:cNvPr id="4" name="Slide Number Placeholder 3">
            <a:extLst>
              <a:ext uri="{FF2B5EF4-FFF2-40B4-BE49-F238E27FC236}">
                <a16:creationId xmlns:a16="http://schemas.microsoft.com/office/drawing/2014/main" id="{669962C0-4AB5-4F73-B6AB-21540BA3AF5E}"/>
              </a:ext>
            </a:extLst>
          </p:cNvPr>
          <p:cNvSpPr>
            <a:spLocks noGrp="1"/>
          </p:cNvSpPr>
          <p:nvPr>
            <p:ph type="sldNum" sz="quarter" idx="12"/>
          </p:nvPr>
        </p:nvSpPr>
        <p:spPr/>
        <p:txBody>
          <a:bodyPr/>
          <a:lstStyle/>
          <a:p>
            <a:fld id="{452BA717-4DED-4A38-BDE4-30D0F0A142DB}" type="slidenum">
              <a:rPr lang="cs-CZ" smtClean="0"/>
              <a:pPr/>
              <a:t>12</a:t>
            </a:fld>
            <a:endParaRPr lang="cs-CZ"/>
          </a:p>
        </p:txBody>
      </p:sp>
      <p:sp>
        <p:nvSpPr>
          <p:cNvPr id="5" name="Zaoblený obdélníkový popisek 7">
            <a:extLst>
              <a:ext uri="{FF2B5EF4-FFF2-40B4-BE49-F238E27FC236}">
                <a16:creationId xmlns:a16="http://schemas.microsoft.com/office/drawing/2014/main" id="{BDA05D3A-4E31-4A67-B281-99B3B9F32161}"/>
              </a:ext>
            </a:extLst>
          </p:cNvPr>
          <p:cNvSpPr/>
          <p:nvPr/>
        </p:nvSpPr>
        <p:spPr>
          <a:xfrm>
            <a:off x="8760296" y="1844824"/>
            <a:ext cx="2596004" cy="1656184"/>
          </a:xfrm>
          <a:prstGeom prst="wedgeRoundRectCallout">
            <a:avLst>
              <a:gd name="adj1" fmla="val -63040"/>
              <a:gd name="adj2" fmla="val 28154"/>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Regular comparison allows type juggling, identity comparison not. I.e. </a:t>
            </a:r>
            <a:r>
              <a:rPr lang="en-US" sz="1600" b="1" dirty="0">
                <a:latin typeface="Courier New" panose="02070309020205020404" pitchFamily="49" charset="0"/>
                <a:cs typeface="Courier New" panose="02070309020205020404" pitchFamily="49" charset="0"/>
              </a:rPr>
              <a:t>42 == '42' </a:t>
            </a:r>
            <a:r>
              <a:rPr lang="en-US" sz="1600" dirty="0"/>
              <a:t>but </a:t>
            </a:r>
            <a:r>
              <a:rPr lang="en-US" sz="1600" b="1" dirty="0">
                <a:latin typeface="Courier New" panose="02070309020205020404" pitchFamily="49" charset="0"/>
                <a:cs typeface="Courier New" panose="02070309020205020404" pitchFamily="49" charset="0"/>
              </a:rPr>
              <a:t>42 !== '42'</a:t>
            </a:r>
            <a:endParaRPr lang="cs-CZ" sz="1600" b="1" dirty="0">
              <a:latin typeface="Courier New" pitchFamily="49" charset="0"/>
              <a:cs typeface="Courier New" pitchFamily="49" charset="0"/>
            </a:endParaRPr>
          </a:p>
        </p:txBody>
      </p:sp>
      <p:sp>
        <p:nvSpPr>
          <p:cNvPr id="6" name="Zaoblený obdélníkový popisek 7">
            <a:extLst>
              <a:ext uri="{FF2B5EF4-FFF2-40B4-BE49-F238E27FC236}">
                <a16:creationId xmlns:a16="http://schemas.microsoft.com/office/drawing/2014/main" id="{5CC1D9F3-74E9-4A44-BD89-890302184B37}"/>
              </a:ext>
            </a:extLst>
          </p:cNvPr>
          <p:cNvSpPr/>
          <p:nvPr/>
        </p:nvSpPr>
        <p:spPr>
          <a:xfrm>
            <a:off x="5807968" y="5733256"/>
            <a:ext cx="4645933" cy="576064"/>
          </a:xfrm>
          <a:prstGeom prst="wedgeRoundRectCallout">
            <a:avLst>
              <a:gd name="adj1" fmla="val -62669"/>
              <a:gd name="adj2" fmla="val -23571"/>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b="1" dirty="0">
                <a:latin typeface="Courier New" panose="02070309020205020404" pitchFamily="49" charset="0"/>
                <a:cs typeface="Courier New" panose="02070309020205020404" pitchFamily="49" charset="0"/>
              </a:rPr>
              <a:t>$b</a:t>
            </a:r>
            <a:r>
              <a:rPr lang="en-US" sz="1600" dirty="0"/>
              <a:t> value is ‘Say foo’ (ended with newline)</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173545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496C6F-4966-416A-9707-AC25D281C58C}"/>
              </a:ext>
            </a:extLst>
          </p:cNvPr>
          <p:cNvSpPr>
            <a:spLocks noGrp="1"/>
          </p:cNvSpPr>
          <p:nvPr>
            <p:ph idx="1"/>
          </p:nvPr>
        </p:nvSpPr>
        <p:spPr/>
        <p:txBody>
          <a:bodyPr/>
          <a:lstStyle/>
          <a:p>
            <a:r>
              <a:rPr lang="en-US" dirty="0"/>
              <a:t>PHP have a huge arsenal of string functions</a:t>
            </a:r>
          </a:p>
          <a:p>
            <a:pPr lvl="1"/>
            <a:r>
              <a:rPr lang="en-US" dirty="0" err="1"/>
              <a:t>strlen</a:t>
            </a:r>
            <a:r>
              <a:rPr lang="en-US" dirty="0"/>
              <a:t>(), </a:t>
            </a:r>
            <a:r>
              <a:rPr lang="en-US" dirty="0" err="1"/>
              <a:t>substr</a:t>
            </a:r>
            <a:r>
              <a:rPr lang="en-US" dirty="0"/>
              <a:t>(), trim(), explode(), join(), …</a:t>
            </a:r>
          </a:p>
          <a:p>
            <a:r>
              <a:rPr lang="en-US" dirty="0"/>
              <a:t>Libs for charset manipulation</a:t>
            </a:r>
          </a:p>
          <a:p>
            <a:pPr lvl="1"/>
            <a:r>
              <a:rPr lang="en-US" dirty="0"/>
              <a:t>Multibyte string lib</a:t>
            </a:r>
          </a:p>
          <a:p>
            <a:pPr lvl="1"/>
            <a:r>
              <a:rPr lang="en-US" dirty="0" err="1"/>
              <a:t>Iconv</a:t>
            </a:r>
            <a:r>
              <a:rPr lang="en-US" dirty="0"/>
              <a:t> lib</a:t>
            </a:r>
          </a:p>
          <a:p>
            <a:pPr lvl="1"/>
            <a:r>
              <a:rPr lang="en-US" dirty="0"/>
              <a:t>Recode</a:t>
            </a:r>
          </a:p>
          <a:p>
            <a:r>
              <a:rPr lang="en-US" dirty="0"/>
              <a:t>Functions for encoding (to URL, HTML, SQL, …)</a:t>
            </a:r>
          </a:p>
          <a:p>
            <a:pPr lvl="1"/>
            <a:r>
              <a:rPr lang="en-US" dirty="0" err="1"/>
              <a:t>urlencode</a:t>
            </a:r>
            <a:r>
              <a:rPr lang="en-US" dirty="0"/>
              <a:t>(), </a:t>
            </a:r>
            <a:r>
              <a:rPr lang="en-US" dirty="0" err="1"/>
              <a:t>urldecode</a:t>
            </a:r>
            <a:r>
              <a:rPr lang="en-US" dirty="0"/>
              <a:t>()</a:t>
            </a:r>
          </a:p>
          <a:p>
            <a:pPr lvl="1"/>
            <a:r>
              <a:rPr lang="en-US" dirty="0" err="1"/>
              <a:t>htmlspecialchars</a:t>
            </a:r>
            <a:r>
              <a:rPr lang="en-US" dirty="0"/>
              <a:t>(), </a:t>
            </a:r>
            <a:r>
              <a:rPr lang="en-US" dirty="0" err="1"/>
              <a:t>htmlspecialchars_decode</a:t>
            </a:r>
            <a:r>
              <a:rPr lang="en-US" dirty="0"/>
              <a:t>()</a:t>
            </a:r>
          </a:p>
          <a:p>
            <a:pPr lvl="1"/>
            <a:r>
              <a:rPr lang="en-US" dirty="0" err="1"/>
              <a:t>mysqli_real_escape_string</a:t>
            </a:r>
            <a:r>
              <a:rPr lang="en-US" dirty="0"/>
              <a:t>() </a:t>
            </a:r>
          </a:p>
          <a:p>
            <a:endParaRPr lang="en-US" dirty="0"/>
          </a:p>
        </p:txBody>
      </p:sp>
      <p:sp>
        <p:nvSpPr>
          <p:cNvPr id="3" name="Title 2">
            <a:extLst>
              <a:ext uri="{FF2B5EF4-FFF2-40B4-BE49-F238E27FC236}">
                <a16:creationId xmlns:a16="http://schemas.microsoft.com/office/drawing/2014/main" id="{6BB2EF72-95B4-447A-8069-8A4DB10F50A0}"/>
              </a:ext>
            </a:extLst>
          </p:cNvPr>
          <p:cNvSpPr>
            <a:spLocks noGrp="1"/>
          </p:cNvSpPr>
          <p:nvPr>
            <p:ph type="title"/>
          </p:nvPr>
        </p:nvSpPr>
        <p:spPr/>
        <p:txBody>
          <a:bodyPr/>
          <a:lstStyle/>
          <a:p>
            <a:r>
              <a:rPr lang="en-US" dirty="0"/>
              <a:t>PHP Language</a:t>
            </a:r>
            <a:br>
              <a:rPr lang="en-US" dirty="0"/>
            </a:br>
            <a:r>
              <a:rPr lang="en-US" dirty="0"/>
              <a:t>Strings and Text Processing</a:t>
            </a:r>
            <a:br>
              <a:rPr lang="en-US" dirty="0"/>
            </a:br>
            <a:endParaRPr lang="en-US" dirty="0"/>
          </a:p>
        </p:txBody>
      </p:sp>
      <p:sp>
        <p:nvSpPr>
          <p:cNvPr id="4" name="Slide Number Placeholder 3">
            <a:extLst>
              <a:ext uri="{FF2B5EF4-FFF2-40B4-BE49-F238E27FC236}">
                <a16:creationId xmlns:a16="http://schemas.microsoft.com/office/drawing/2014/main" id="{388AACE0-D255-4485-9F4B-8CEF97A5CFF8}"/>
              </a:ext>
            </a:extLst>
          </p:cNvPr>
          <p:cNvSpPr>
            <a:spLocks noGrp="1"/>
          </p:cNvSpPr>
          <p:nvPr>
            <p:ph type="sldNum" sz="quarter" idx="12"/>
          </p:nvPr>
        </p:nvSpPr>
        <p:spPr/>
        <p:txBody>
          <a:bodyPr/>
          <a:lstStyle/>
          <a:p>
            <a:fld id="{452BA717-4DED-4A38-BDE4-30D0F0A142DB}" type="slidenum">
              <a:rPr lang="cs-CZ" smtClean="0"/>
              <a:pPr/>
              <a:t>13</a:t>
            </a:fld>
            <a:endParaRPr lang="cs-CZ"/>
          </a:p>
        </p:txBody>
      </p:sp>
    </p:spTree>
    <p:extLst>
      <p:ext uri="{BB962C8B-B14F-4D97-AF65-F5344CB8AC3E}">
        <p14:creationId xmlns:p14="http://schemas.microsoft.com/office/powerpoint/2010/main" val="366818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D2E552-1DBD-481D-9051-739A12956C8A}"/>
              </a:ext>
            </a:extLst>
          </p:cNvPr>
          <p:cNvSpPr>
            <a:spLocks noGrp="1"/>
          </p:cNvSpPr>
          <p:nvPr>
            <p:ph idx="1"/>
          </p:nvPr>
        </p:nvSpPr>
        <p:spPr/>
        <p:txBody>
          <a:bodyPr/>
          <a:lstStyle/>
          <a:p>
            <a:r>
              <a:rPr lang="en-US" dirty="0"/>
              <a:t>String search patterns based on regular automata</a:t>
            </a:r>
          </a:p>
          <a:p>
            <a:pPr lvl="1"/>
            <a:r>
              <a:rPr lang="en-US" dirty="0"/>
              <a:t>Used for pattern matching, replacement, splitting, …</a:t>
            </a:r>
          </a:p>
          <a:p>
            <a:r>
              <a:rPr lang="en-US" dirty="0"/>
              <a:t>POSIX syntax</a:t>
            </a:r>
          </a:p>
          <a:p>
            <a:pPr lvl="1"/>
            <a:r>
              <a:rPr lang="en-US" dirty="0"/>
              <a:t>Same syntax as in </a:t>
            </a:r>
            <a:r>
              <a:rPr lang="en-US" dirty="0" err="1"/>
              <a:t>unix</a:t>
            </a:r>
            <a:r>
              <a:rPr lang="en-US" dirty="0"/>
              <a:t> tools (grep, sed, …)</a:t>
            </a:r>
          </a:p>
          <a:p>
            <a:pPr lvl="1"/>
            <a:r>
              <a:rPr lang="en-US" dirty="0"/>
              <a:t>Deprecated as of PHP 5.3</a:t>
            </a:r>
          </a:p>
          <a:p>
            <a:r>
              <a:rPr lang="en-US" dirty="0"/>
              <a:t>Perl (PCRE) syntax</a:t>
            </a:r>
          </a:p>
          <a:p>
            <a:pPr lvl="1"/>
            <a:r>
              <a:rPr lang="en-US" dirty="0"/>
              <a:t>Similar to POSIX syntax, but with more features</a:t>
            </a:r>
          </a:p>
          <a:p>
            <a:pPr lvl="1"/>
            <a:r>
              <a:rPr lang="en-US" dirty="0"/>
              <a:t>Separate set of functions in PHP</a:t>
            </a:r>
          </a:p>
          <a:p>
            <a:r>
              <a:rPr lang="en-US" dirty="0"/>
              <a:t>Regular expression evaluation is implemented in C</a:t>
            </a:r>
          </a:p>
          <a:p>
            <a:pPr lvl="1"/>
            <a:r>
              <a:rPr lang="en-US" dirty="0"/>
              <a:t>May be faster than implementing string parsing in PHP</a:t>
            </a:r>
          </a:p>
          <a:p>
            <a:endParaRPr lang="en-US" dirty="0"/>
          </a:p>
        </p:txBody>
      </p:sp>
      <p:sp>
        <p:nvSpPr>
          <p:cNvPr id="3" name="Title 2">
            <a:extLst>
              <a:ext uri="{FF2B5EF4-FFF2-40B4-BE49-F238E27FC236}">
                <a16:creationId xmlns:a16="http://schemas.microsoft.com/office/drawing/2014/main" id="{7150AA3B-0748-4C37-9D30-71776AD9A954}"/>
              </a:ext>
            </a:extLst>
          </p:cNvPr>
          <p:cNvSpPr>
            <a:spLocks noGrp="1"/>
          </p:cNvSpPr>
          <p:nvPr>
            <p:ph type="title"/>
          </p:nvPr>
        </p:nvSpPr>
        <p:spPr/>
        <p:txBody>
          <a:bodyPr/>
          <a:lstStyle/>
          <a:p>
            <a:r>
              <a:rPr lang="en-US" dirty="0"/>
              <a:t>PHP Language</a:t>
            </a:r>
            <a:br>
              <a:rPr lang="en-US" dirty="0"/>
            </a:br>
            <a:r>
              <a:rPr lang="en-US" dirty="0"/>
              <a:t>Regular Expressions</a:t>
            </a:r>
            <a:br>
              <a:rPr lang="en-US" dirty="0"/>
            </a:br>
            <a:endParaRPr lang="en-US" dirty="0"/>
          </a:p>
        </p:txBody>
      </p:sp>
      <p:sp>
        <p:nvSpPr>
          <p:cNvPr id="4" name="Slide Number Placeholder 3">
            <a:extLst>
              <a:ext uri="{FF2B5EF4-FFF2-40B4-BE49-F238E27FC236}">
                <a16:creationId xmlns:a16="http://schemas.microsoft.com/office/drawing/2014/main" id="{3F76C7B3-352A-4117-9F11-A38364AFBD36}"/>
              </a:ext>
            </a:extLst>
          </p:cNvPr>
          <p:cNvSpPr>
            <a:spLocks noGrp="1"/>
          </p:cNvSpPr>
          <p:nvPr>
            <p:ph type="sldNum" sz="quarter" idx="12"/>
          </p:nvPr>
        </p:nvSpPr>
        <p:spPr/>
        <p:txBody>
          <a:bodyPr/>
          <a:lstStyle/>
          <a:p>
            <a:fld id="{452BA717-4DED-4A38-BDE4-30D0F0A142DB}" type="slidenum">
              <a:rPr lang="cs-CZ" smtClean="0"/>
              <a:pPr/>
              <a:t>14</a:t>
            </a:fld>
            <a:endParaRPr lang="cs-CZ"/>
          </a:p>
        </p:txBody>
      </p:sp>
    </p:spTree>
    <p:extLst>
      <p:ext uri="{BB962C8B-B14F-4D97-AF65-F5344CB8AC3E}">
        <p14:creationId xmlns:p14="http://schemas.microsoft.com/office/powerpoint/2010/main" val="1502186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4DB432-AA82-4227-88A8-7679CC091DF5}"/>
              </a:ext>
            </a:extLst>
          </p:cNvPr>
          <p:cNvSpPr>
            <a:spLocks noGrp="1"/>
          </p:cNvSpPr>
          <p:nvPr>
            <p:ph idx="1"/>
          </p:nvPr>
        </p:nvSpPr>
        <p:spPr/>
        <p:txBody>
          <a:bodyPr/>
          <a:lstStyle/>
          <a:p>
            <a:r>
              <a:rPr lang="en-US" dirty="0"/>
              <a:t>Expression</a:t>
            </a:r>
          </a:p>
          <a:p>
            <a:pPr lvl="1"/>
            <a:r>
              <a:rPr lang="en-US" i="1" dirty="0"/>
              <a:t>&lt;separator&gt;</a:t>
            </a:r>
            <a:r>
              <a:rPr lang="en-US" b="1" dirty="0"/>
              <a:t>expr</a:t>
            </a:r>
            <a:r>
              <a:rPr lang="en-US" i="1" dirty="0"/>
              <a:t>&lt;separator&gt;</a:t>
            </a:r>
            <a:r>
              <a:rPr lang="en-US" b="1" dirty="0"/>
              <a:t>modifiers</a:t>
            </a:r>
          </a:p>
          <a:p>
            <a:pPr lvl="1"/>
            <a:r>
              <a:rPr lang="en-US" dirty="0"/>
              <a:t>Separator is a single character (usually /, #, %, …)</a:t>
            </a:r>
          </a:p>
          <a:p>
            <a:pPr lvl="1"/>
            <a:r>
              <a:rPr lang="en-US" dirty="0"/>
              <a:t>Pattern modifiers are flags that affect the evaluation</a:t>
            </a:r>
          </a:p>
          <a:p>
            <a:r>
              <a:rPr lang="en-US" dirty="0"/>
              <a:t>Base Syntax</a:t>
            </a:r>
          </a:p>
          <a:p>
            <a:pPr lvl="1"/>
            <a:r>
              <a:rPr lang="en-US" dirty="0"/>
              <a:t>Sequence of atoms</a:t>
            </a:r>
          </a:p>
          <a:p>
            <a:pPr lvl="1"/>
            <a:r>
              <a:rPr lang="en-US" dirty="0"/>
              <a:t>Atom could be</a:t>
            </a:r>
          </a:p>
          <a:p>
            <a:pPr lvl="2"/>
            <a:r>
              <a:rPr lang="en-US" dirty="0"/>
              <a:t>Simple (non-meta) character (letter, number, …)</a:t>
            </a:r>
          </a:p>
          <a:p>
            <a:pPr lvl="2"/>
            <a:r>
              <a:rPr lang="en-US" dirty="0"/>
              <a:t>Dot (.) represents any character</a:t>
            </a:r>
          </a:p>
          <a:p>
            <a:pPr lvl="2"/>
            <a:r>
              <a:rPr lang="en-US" dirty="0"/>
              <a:t>A list of characters in [] ([</a:t>
            </a:r>
            <a:r>
              <a:rPr lang="en-US" dirty="0" err="1"/>
              <a:t>abc</a:t>
            </a:r>
            <a:r>
              <a:rPr lang="en-US" dirty="0"/>
              <a:t>], [0-9a-z_], …)</a:t>
            </a:r>
          </a:p>
          <a:p>
            <a:endParaRPr lang="en-US" dirty="0"/>
          </a:p>
          <a:p>
            <a:endParaRPr lang="en-US" dirty="0"/>
          </a:p>
          <a:p>
            <a:endParaRPr lang="en-US" dirty="0"/>
          </a:p>
        </p:txBody>
      </p:sp>
      <p:sp>
        <p:nvSpPr>
          <p:cNvPr id="3" name="Title 2">
            <a:extLst>
              <a:ext uri="{FF2B5EF4-FFF2-40B4-BE49-F238E27FC236}">
                <a16:creationId xmlns:a16="http://schemas.microsoft.com/office/drawing/2014/main" id="{23500213-D6BD-495B-863D-73F7FF892EBB}"/>
              </a:ext>
            </a:extLst>
          </p:cNvPr>
          <p:cNvSpPr>
            <a:spLocks noGrp="1"/>
          </p:cNvSpPr>
          <p:nvPr>
            <p:ph type="title"/>
          </p:nvPr>
        </p:nvSpPr>
        <p:spPr/>
        <p:txBody>
          <a:bodyPr/>
          <a:lstStyle/>
          <a:p>
            <a:r>
              <a:rPr lang="en-US" dirty="0"/>
              <a:t>Regular Expression Syntax</a:t>
            </a:r>
          </a:p>
        </p:txBody>
      </p:sp>
      <p:sp>
        <p:nvSpPr>
          <p:cNvPr id="4" name="Slide Number Placeholder 3">
            <a:extLst>
              <a:ext uri="{FF2B5EF4-FFF2-40B4-BE49-F238E27FC236}">
                <a16:creationId xmlns:a16="http://schemas.microsoft.com/office/drawing/2014/main" id="{B77987C1-FD2C-4630-A070-2D2B1ECFCF4C}"/>
              </a:ext>
            </a:extLst>
          </p:cNvPr>
          <p:cNvSpPr>
            <a:spLocks noGrp="1"/>
          </p:cNvSpPr>
          <p:nvPr>
            <p:ph type="sldNum" sz="quarter" idx="12"/>
          </p:nvPr>
        </p:nvSpPr>
        <p:spPr/>
        <p:txBody>
          <a:bodyPr/>
          <a:lstStyle/>
          <a:p>
            <a:fld id="{452BA717-4DED-4A38-BDE4-30D0F0A142DB}" type="slidenum">
              <a:rPr lang="cs-CZ" smtClean="0"/>
              <a:pPr/>
              <a:t>15</a:t>
            </a:fld>
            <a:endParaRPr lang="cs-CZ"/>
          </a:p>
        </p:txBody>
      </p:sp>
    </p:spTree>
    <p:extLst>
      <p:ext uri="{BB962C8B-B14F-4D97-AF65-F5344CB8AC3E}">
        <p14:creationId xmlns:p14="http://schemas.microsoft.com/office/powerpoint/2010/main" val="3696853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2B28C87-A86B-48BC-A75A-87C1FB331ECE}"/>
              </a:ext>
            </a:extLst>
          </p:cNvPr>
          <p:cNvSpPr>
            <a:spLocks noGrp="1"/>
          </p:cNvSpPr>
          <p:nvPr>
            <p:ph idx="1"/>
          </p:nvPr>
        </p:nvSpPr>
        <p:spPr/>
        <p:txBody>
          <a:bodyPr/>
          <a:lstStyle/>
          <a:p>
            <a:r>
              <a:rPr lang="en-US" dirty="0"/>
              <a:t>\ - an escaping character for other meta-characters</a:t>
            </a:r>
          </a:p>
          <a:p>
            <a:r>
              <a:rPr lang="en-US" dirty="0"/>
              <a:t>Anchors ^, $ marking start/end of a string/line</a:t>
            </a:r>
          </a:p>
          <a:p>
            <a:pPr lvl="1"/>
            <a:r>
              <a:rPr lang="en-US" dirty="0"/>
              <a:t>^ in character class definition inverts the set</a:t>
            </a:r>
          </a:p>
          <a:p>
            <a:r>
              <a:rPr lang="en-US" dirty="0"/>
              <a:t>[,] – character class definition</a:t>
            </a:r>
          </a:p>
          <a:p>
            <a:r>
              <a:rPr lang="en-US" dirty="0"/>
              <a:t>{,} – min/max quantifier atom{n}, atom{</a:t>
            </a:r>
            <a:r>
              <a:rPr lang="en-US" dirty="0" err="1"/>
              <a:t>min,max</a:t>
            </a:r>
            <a:r>
              <a:rPr lang="en-US" dirty="0"/>
              <a:t>}</a:t>
            </a:r>
          </a:p>
          <a:p>
            <a:pPr lvl="1"/>
            <a:r>
              <a:rPr lang="en-US" dirty="0"/>
              <a:t>[0-9]{8} (8-digit number), .{1,9} (1-9 chars)</a:t>
            </a:r>
          </a:p>
          <a:p>
            <a:r>
              <a:rPr lang="en-US" dirty="0"/>
              <a:t>(,) – </a:t>
            </a:r>
            <a:r>
              <a:rPr lang="en-US" dirty="0" err="1"/>
              <a:t>subpattern</a:t>
            </a:r>
            <a:r>
              <a:rPr lang="en-US" dirty="0"/>
              <a:t> (treated like an atom)</a:t>
            </a:r>
          </a:p>
          <a:p>
            <a:r>
              <a:rPr lang="en-US" dirty="0"/>
              <a:t>*, +, ? – repetitions, shorthand notations of {0,}, {1,}, and {0,1} respectively</a:t>
            </a:r>
          </a:p>
          <a:p>
            <a:r>
              <a:rPr lang="en-US" dirty="0"/>
              <a:t>| - branches (ptrn1|ptrn2)</a:t>
            </a:r>
          </a:p>
          <a:p>
            <a:endParaRPr lang="en-US" dirty="0"/>
          </a:p>
        </p:txBody>
      </p:sp>
      <p:sp>
        <p:nvSpPr>
          <p:cNvPr id="3" name="Title 2">
            <a:extLst>
              <a:ext uri="{FF2B5EF4-FFF2-40B4-BE49-F238E27FC236}">
                <a16:creationId xmlns:a16="http://schemas.microsoft.com/office/drawing/2014/main" id="{E1FA9FEE-8210-4684-B958-07A7E935DEF4}"/>
              </a:ext>
            </a:extLst>
          </p:cNvPr>
          <p:cNvSpPr>
            <a:spLocks noGrp="1"/>
          </p:cNvSpPr>
          <p:nvPr>
            <p:ph type="title"/>
          </p:nvPr>
        </p:nvSpPr>
        <p:spPr/>
        <p:txBody>
          <a:bodyPr/>
          <a:lstStyle/>
          <a:p>
            <a:r>
              <a:rPr lang="en-US" dirty="0"/>
              <a:t>Regular Expression Syntax</a:t>
            </a:r>
            <a:br>
              <a:rPr lang="en-US" dirty="0"/>
            </a:br>
            <a:r>
              <a:rPr lang="en-US" dirty="0"/>
              <a:t>Important Meta-characters</a:t>
            </a:r>
          </a:p>
        </p:txBody>
      </p:sp>
      <p:sp>
        <p:nvSpPr>
          <p:cNvPr id="4" name="Slide Number Placeholder 3">
            <a:extLst>
              <a:ext uri="{FF2B5EF4-FFF2-40B4-BE49-F238E27FC236}">
                <a16:creationId xmlns:a16="http://schemas.microsoft.com/office/drawing/2014/main" id="{4692F780-9D23-4C05-BAEF-37C473B82621}"/>
              </a:ext>
            </a:extLst>
          </p:cNvPr>
          <p:cNvSpPr>
            <a:spLocks noGrp="1"/>
          </p:cNvSpPr>
          <p:nvPr>
            <p:ph type="sldNum" sz="quarter" idx="12"/>
          </p:nvPr>
        </p:nvSpPr>
        <p:spPr/>
        <p:txBody>
          <a:bodyPr/>
          <a:lstStyle/>
          <a:p>
            <a:fld id="{452BA717-4DED-4A38-BDE4-30D0F0A142DB}" type="slidenum">
              <a:rPr lang="cs-CZ" smtClean="0"/>
              <a:pPr/>
              <a:t>16</a:t>
            </a:fld>
            <a:endParaRPr lang="cs-CZ"/>
          </a:p>
        </p:txBody>
      </p:sp>
    </p:spTree>
    <p:extLst>
      <p:ext uri="{BB962C8B-B14F-4D97-AF65-F5344CB8AC3E}">
        <p14:creationId xmlns:p14="http://schemas.microsoft.com/office/powerpoint/2010/main" val="920311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83FC33-36AF-4E68-9B37-289DD8BC590B}"/>
              </a:ext>
            </a:extLst>
          </p:cNvPr>
          <p:cNvSpPr>
            <a:spLocks noGrp="1"/>
          </p:cNvSpPr>
          <p:nvPr>
            <p:ph idx="1"/>
          </p:nvPr>
        </p:nvSpPr>
        <p:spPr/>
        <p:txBody>
          <a:bodyPr/>
          <a:lstStyle/>
          <a:p>
            <a:r>
              <a:rPr lang="en-US" dirty="0"/>
              <a:t>Pre-defined classes identified by names [:name:]</a:t>
            </a:r>
          </a:p>
          <a:p>
            <a:pPr lvl="1"/>
            <a:r>
              <a:rPr lang="en-US" dirty="0"/>
              <a:t>For example [ab[:digit:]] matches anything from a, b, and 0-9</a:t>
            </a:r>
          </a:p>
          <a:p>
            <a:r>
              <a:rPr lang="en-US" b="1" dirty="0"/>
              <a:t>alpha</a:t>
            </a:r>
            <a:r>
              <a:rPr lang="en-US" dirty="0"/>
              <a:t> – letters</a:t>
            </a:r>
          </a:p>
          <a:p>
            <a:r>
              <a:rPr lang="en-US" b="1" dirty="0"/>
              <a:t>digit</a:t>
            </a:r>
            <a:r>
              <a:rPr lang="en-US" dirty="0"/>
              <a:t> – decimal digits</a:t>
            </a:r>
          </a:p>
          <a:p>
            <a:r>
              <a:rPr lang="en-US" b="1" dirty="0" err="1"/>
              <a:t>alnum</a:t>
            </a:r>
            <a:r>
              <a:rPr lang="en-US" dirty="0"/>
              <a:t> – letters and digits</a:t>
            </a:r>
          </a:p>
          <a:p>
            <a:r>
              <a:rPr lang="en-US" b="1" dirty="0"/>
              <a:t>blank</a:t>
            </a:r>
            <a:r>
              <a:rPr lang="en-US" dirty="0"/>
              <a:t> – horizontal whitespace (space and tab)</a:t>
            </a:r>
          </a:p>
          <a:p>
            <a:r>
              <a:rPr lang="en-US" b="1" dirty="0"/>
              <a:t>space</a:t>
            </a:r>
            <a:r>
              <a:rPr lang="en-US" dirty="0"/>
              <a:t> – any whitespace (including line breaks)</a:t>
            </a:r>
          </a:p>
          <a:p>
            <a:r>
              <a:rPr lang="en-US" b="1" dirty="0"/>
              <a:t>lower</a:t>
            </a:r>
            <a:r>
              <a:rPr lang="en-US" dirty="0"/>
              <a:t>, </a:t>
            </a:r>
            <a:r>
              <a:rPr lang="en-US" b="1" dirty="0"/>
              <a:t>upper</a:t>
            </a:r>
            <a:r>
              <a:rPr lang="en-US" dirty="0"/>
              <a:t> – lowercase/uppercase letters</a:t>
            </a:r>
          </a:p>
          <a:p>
            <a:r>
              <a:rPr lang="en-US" b="1" dirty="0" err="1"/>
              <a:t>cntrl</a:t>
            </a:r>
            <a:r>
              <a:rPr lang="en-US" dirty="0"/>
              <a:t> – control characters</a:t>
            </a:r>
          </a:p>
          <a:p>
            <a:r>
              <a:rPr lang="en-US" b="1" dirty="0" err="1"/>
              <a:t>xdigit</a:t>
            </a:r>
            <a:r>
              <a:rPr lang="en-US" dirty="0"/>
              <a:t> – hexadecimal digits</a:t>
            </a:r>
          </a:p>
          <a:p>
            <a:endParaRPr lang="en-US" dirty="0"/>
          </a:p>
        </p:txBody>
      </p:sp>
      <p:sp>
        <p:nvSpPr>
          <p:cNvPr id="3" name="Title 2">
            <a:extLst>
              <a:ext uri="{FF2B5EF4-FFF2-40B4-BE49-F238E27FC236}">
                <a16:creationId xmlns:a16="http://schemas.microsoft.com/office/drawing/2014/main" id="{C595F9D3-995A-49CD-8371-A2B1CFAA5C11}"/>
              </a:ext>
            </a:extLst>
          </p:cNvPr>
          <p:cNvSpPr>
            <a:spLocks noGrp="1"/>
          </p:cNvSpPr>
          <p:nvPr>
            <p:ph type="title"/>
          </p:nvPr>
        </p:nvSpPr>
        <p:spPr/>
        <p:txBody>
          <a:bodyPr/>
          <a:lstStyle/>
          <a:p>
            <a:r>
              <a:rPr lang="en-US" dirty="0"/>
              <a:t>Regular Expression Syntax</a:t>
            </a:r>
            <a:br>
              <a:rPr lang="en-US" dirty="0"/>
            </a:br>
            <a:r>
              <a:rPr lang="en-US" dirty="0"/>
              <a:t>Character Classes</a:t>
            </a:r>
          </a:p>
        </p:txBody>
      </p:sp>
      <p:sp>
        <p:nvSpPr>
          <p:cNvPr id="4" name="Slide Number Placeholder 3">
            <a:extLst>
              <a:ext uri="{FF2B5EF4-FFF2-40B4-BE49-F238E27FC236}">
                <a16:creationId xmlns:a16="http://schemas.microsoft.com/office/drawing/2014/main" id="{A8A8F124-D2FF-47E6-91DA-F869C49B4DC2}"/>
              </a:ext>
            </a:extLst>
          </p:cNvPr>
          <p:cNvSpPr>
            <a:spLocks noGrp="1"/>
          </p:cNvSpPr>
          <p:nvPr>
            <p:ph type="sldNum" sz="quarter" idx="12"/>
          </p:nvPr>
        </p:nvSpPr>
        <p:spPr/>
        <p:txBody>
          <a:bodyPr/>
          <a:lstStyle/>
          <a:p>
            <a:fld id="{452BA717-4DED-4A38-BDE4-30D0F0A142DB}" type="slidenum">
              <a:rPr lang="cs-CZ" smtClean="0"/>
              <a:pPr/>
              <a:t>17</a:t>
            </a:fld>
            <a:endParaRPr lang="cs-CZ"/>
          </a:p>
        </p:txBody>
      </p:sp>
    </p:spTree>
    <p:extLst>
      <p:ext uri="{BB962C8B-B14F-4D97-AF65-F5344CB8AC3E}">
        <p14:creationId xmlns:p14="http://schemas.microsoft.com/office/powerpoint/2010/main" val="184811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5B04125-09BB-4542-9FC2-A82398AFCDFD}"/>
              </a:ext>
            </a:extLst>
          </p:cNvPr>
          <p:cNvSpPr>
            <a:spLocks noGrp="1"/>
          </p:cNvSpPr>
          <p:nvPr>
            <p:ph idx="1"/>
          </p:nvPr>
        </p:nvSpPr>
        <p:spPr/>
        <p:txBody>
          <a:bodyPr/>
          <a:lstStyle/>
          <a:p>
            <a:r>
              <a:rPr lang="en-US" b="1" dirty="0" err="1"/>
              <a:t>i</a:t>
            </a:r>
            <a:r>
              <a:rPr lang="en-US" dirty="0"/>
              <a:t> – case insensitive</a:t>
            </a:r>
          </a:p>
          <a:p>
            <a:r>
              <a:rPr lang="en-US" b="1" dirty="0"/>
              <a:t>m</a:t>
            </a:r>
            <a:r>
              <a:rPr lang="en-US" dirty="0"/>
              <a:t> – multiline mode (^,$ match start/end of a line)</a:t>
            </a:r>
          </a:p>
          <a:p>
            <a:r>
              <a:rPr lang="en-US" b="1" dirty="0"/>
              <a:t>s</a:t>
            </a:r>
            <a:r>
              <a:rPr lang="en-US" dirty="0"/>
              <a:t> – '.' matches also a newline character</a:t>
            </a:r>
          </a:p>
          <a:p>
            <a:r>
              <a:rPr lang="en-US" b="1" dirty="0"/>
              <a:t>x</a:t>
            </a:r>
            <a:r>
              <a:rPr lang="en-US" dirty="0"/>
              <a:t> – ignore whitespace in regex (except in character class constructs)</a:t>
            </a:r>
          </a:p>
          <a:p>
            <a:r>
              <a:rPr lang="en-US" b="1" dirty="0"/>
              <a:t>S</a:t>
            </a:r>
            <a:r>
              <a:rPr lang="en-US" dirty="0"/>
              <a:t> – more extensive performance optimizations</a:t>
            </a:r>
          </a:p>
          <a:p>
            <a:r>
              <a:rPr lang="en-US" b="1" dirty="0"/>
              <a:t>U</a:t>
            </a:r>
            <a:r>
              <a:rPr lang="en-US" dirty="0"/>
              <a:t> – switch to not greedy evaluation</a:t>
            </a:r>
          </a:p>
          <a:p>
            <a:pPr lvl="1"/>
            <a:r>
              <a:rPr lang="en-US" dirty="0"/>
              <a:t>Greedy evaluation means that patterns with *, +, or ? tries to match as many characters as possible</a:t>
            </a:r>
          </a:p>
          <a:p>
            <a:pPr lvl="1"/>
            <a:r>
              <a:rPr lang="en-US" dirty="0"/>
              <a:t>E.g., on '</a:t>
            </a:r>
            <a:r>
              <a:rPr lang="en-US" dirty="0" err="1"/>
              <a:t>aaaa</a:t>
            </a:r>
            <a:r>
              <a:rPr lang="en-US" dirty="0"/>
              <a:t>' string, /a+/ pattern will match all four ‘a’ chars whilst /a+/U will match only the first ‘a’</a:t>
            </a:r>
          </a:p>
          <a:p>
            <a:endParaRPr lang="en-US" dirty="0"/>
          </a:p>
        </p:txBody>
      </p:sp>
      <p:sp>
        <p:nvSpPr>
          <p:cNvPr id="3" name="Title 2">
            <a:extLst>
              <a:ext uri="{FF2B5EF4-FFF2-40B4-BE49-F238E27FC236}">
                <a16:creationId xmlns:a16="http://schemas.microsoft.com/office/drawing/2014/main" id="{9CC17D5D-EBB1-43B1-BEE9-17AE7A863470}"/>
              </a:ext>
            </a:extLst>
          </p:cNvPr>
          <p:cNvSpPr>
            <a:spLocks noGrp="1"/>
          </p:cNvSpPr>
          <p:nvPr>
            <p:ph type="title"/>
          </p:nvPr>
        </p:nvSpPr>
        <p:spPr/>
        <p:txBody>
          <a:bodyPr/>
          <a:lstStyle/>
          <a:p>
            <a:r>
              <a:rPr lang="en-US" dirty="0"/>
              <a:t>Regular Expression Syntax</a:t>
            </a:r>
            <a:br>
              <a:rPr lang="en-US" dirty="0"/>
            </a:br>
            <a:r>
              <a:rPr lang="en-US" dirty="0"/>
              <a:t>Modifiers</a:t>
            </a:r>
          </a:p>
        </p:txBody>
      </p:sp>
      <p:sp>
        <p:nvSpPr>
          <p:cNvPr id="4" name="Slide Number Placeholder 3">
            <a:extLst>
              <a:ext uri="{FF2B5EF4-FFF2-40B4-BE49-F238E27FC236}">
                <a16:creationId xmlns:a16="http://schemas.microsoft.com/office/drawing/2014/main" id="{2E79F35A-6EB3-4E71-96E9-196E48288DB8}"/>
              </a:ext>
            </a:extLst>
          </p:cNvPr>
          <p:cNvSpPr>
            <a:spLocks noGrp="1"/>
          </p:cNvSpPr>
          <p:nvPr>
            <p:ph type="sldNum" sz="quarter" idx="12"/>
          </p:nvPr>
        </p:nvSpPr>
        <p:spPr/>
        <p:txBody>
          <a:bodyPr/>
          <a:lstStyle/>
          <a:p>
            <a:fld id="{452BA717-4DED-4A38-BDE4-30D0F0A142DB}" type="slidenum">
              <a:rPr lang="cs-CZ" smtClean="0"/>
              <a:pPr/>
              <a:t>18</a:t>
            </a:fld>
            <a:endParaRPr lang="cs-CZ"/>
          </a:p>
        </p:txBody>
      </p:sp>
    </p:spTree>
    <p:extLst>
      <p:ext uri="{BB962C8B-B14F-4D97-AF65-F5344CB8AC3E}">
        <p14:creationId xmlns:p14="http://schemas.microsoft.com/office/powerpoint/2010/main" val="1895416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34950E-6E8E-4243-BA6F-FBE1EDA3A743}"/>
              </a:ext>
            </a:extLst>
          </p:cNvPr>
          <p:cNvSpPr>
            <a:spLocks noGrp="1"/>
          </p:cNvSpPr>
          <p:nvPr>
            <p:ph idx="1"/>
          </p:nvPr>
        </p:nvSpPr>
        <p:spPr/>
        <p:txBody>
          <a:bodyPr/>
          <a:lstStyle/>
          <a:p>
            <a:r>
              <a:rPr lang="en-US" dirty="0"/>
              <a:t>To ensure correct operation precedence</a:t>
            </a:r>
            <a:br>
              <a:rPr lang="en-US" dirty="0"/>
            </a:br>
            <a:r>
              <a:rPr lang="en-US" b="1" dirty="0"/>
              <a:t>(</a:t>
            </a:r>
            <a:r>
              <a:rPr lang="en-US" b="1" dirty="0" err="1"/>
              <a:t>one|two|three</a:t>
            </a:r>
            <a:r>
              <a:rPr lang="en-US" b="1" dirty="0"/>
              <a:t>){1,3}</a:t>
            </a:r>
          </a:p>
          <a:p>
            <a:r>
              <a:rPr lang="en-US" dirty="0"/>
              <a:t>To add modifiers to only a part of the expression</a:t>
            </a:r>
            <a:br>
              <a:rPr lang="en-US" dirty="0"/>
            </a:br>
            <a:r>
              <a:rPr lang="en-US" b="1" dirty="0"/>
              <a:t>(?</a:t>
            </a:r>
            <a:r>
              <a:rPr lang="en-US" b="1" dirty="0" err="1"/>
              <a:t>modifiers:ptrn</a:t>
            </a:r>
            <a:r>
              <a:rPr lang="en-US" b="1" dirty="0"/>
              <a:t>)</a:t>
            </a:r>
          </a:p>
          <a:p>
            <a:r>
              <a:rPr lang="en-US" dirty="0"/>
              <a:t>To mark important parts of the expression</a:t>
            </a:r>
          </a:p>
          <a:p>
            <a:pPr lvl="1"/>
            <a:r>
              <a:rPr lang="en-US" dirty="0"/>
              <a:t>Used to retrieve parts of a string after matching</a:t>
            </a:r>
          </a:p>
          <a:p>
            <a:pPr lvl="1"/>
            <a:r>
              <a:rPr lang="en-US" dirty="0"/>
              <a:t>Named </a:t>
            </a:r>
            <a:r>
              <a:rPr lang="en-US" dirty="0" err="1"/>
              <a:t>subpatterns</a:t>
            </a:r>
            <a:br>
              <a:rPr lang="en-US" dirty="0"/>
            </a:br>
            <a:r>
              <a:rPr lang="en-US" b="1" dirty="0"/>
              <a:t>(?&lt;name&gt;</a:t>
            </a:r>
            <a:r>
              <a:rPr lang="en-US" b="1" dirty="0" err="1"/>
              <a:t>ptrn</a:t>
            </a:r>
            <a:r>
              <a:rPr lang="en-US" b="1" dirty="0"/>
              <a:t>)</a:t>
            </a:r>
            <a:r>
              <a:rPr lang="en-US" dirty="0"/>
              <a:t>, or </a:t>
            </a:r>
            <a:r>
              <a:rPr lang="en-US" b="1" dirty="0"/>
              <a:t>(?'</a:t>
            </a:r>
            <a:r>
              <a:rPr lang="en-US" b="1" dirty="0" err="1"/>
              <a:t>name'ptrn</a:t>
            </a:r>
            <a:r>
              <a:rPr lang="en-US" b="1" dirty="0"/>
              <a:t>)</a:t>
            </a:r>
          </a:p>
          <a:p>
            <a:pPr lvl="1"/>
            <a:r>
              <a:rPr lang="en-US" dirty="0"/>
              <a:t>Unnamed </a:t>
            </a:r>
            <a:r>
              <a:rPr lang="en-US" dirty="0" err="1"/>
              <a:t>subpatterns</a:t>
            </a:r>
            <a:r>
              <a:rPr lang="en-US" dirty="0"/>
              <a:t> (no capturing in matching)</a:t>
            </a:r>
            <a:br>
              <a:rPr lang="en-US" dirty="0"/>
            </a:br>
            <a:r>
              <a:rPr lang="en-US" b="1" dirty="0"/>
              <a:t>(?:</a:t>
            </a:r>
            <a:r>
              <a:rPr lang="en-US" b="1" dirty="0" err="1"/>
              <a:t>ptrn</a:t>
            </a:r>
            <a:r>
              <a:rPr lang="en-US" b="1" dirty="0"/>
              <a:t>)</a:t>
            </a:r>
          </a:p>
          <a:p>
            <a:endParaRPr lang="en-US" dirty="0"/>
          </a:p>
        </p:txBody>
      </p:sp>
      <p:sp>
        <p:nvSpPr>
          <p:cNvPr id="3" name="Title 2">
            <a:extLst>
              <a:ext uri="{FF2B5EF4-FFF2-40B4-BE49-F238E27FC236}">
                <a16:creationId xmlns:a16="http://schemas.microsoft.com/office/drawing/2014/main" id="{6BA22A1B-5BBE-4217-9916-E894ABCF393A}"/>
              </a:ext>
            </a:extLst>
          </p:cNvPr>
          <p:cNvSpPr>
            <a:spLocks noGrp="1"/>
          </p:cNvSpPr>
          <p:nvPr>
            <p:ph type="title"/>
          </p:nvPr>
        </p:nvSpPr>
        <p:spPr/>
        <p:txBody>
          <a:bodyPr/>
          <a:lstStyle/>
          <a:p>
            <a:r>
              <a:rPr lang="en-US" dirty="0"/>
              <a:t>Regular Expression Syntax</a:t>
            </a:r>
            <a:br>
              <a:rPr lang="en-US" dirty="0"/>
            </a:br>
            <a:r>
              <a:rPr lang="en-US" dirty="0" err="1"/>
              <a:t>Subpatterns</a:t>
            </a:r>
            <a:endParaRPr lang="en-US" dirty="0"/>
          </a:p>
        </p:txBody>
      </p:sp>
      <p:sp>
        <p:nvSpPr>
          <p:cNvPr id="4" name="Slide Number Placeholder 3">
            <a:extLst>
              <a:ext uri="{FF2B5EF4-FFF2-40B4-BE49-F238E27FC236}">
                <a16:creationId xmlns:a16="http://schemas.microsoft.com/office/drawing/2014/main" id="{D880F350-C29C-4381-93C5-514BF2355809}"/>
              </a:ext>
            </a:extLst>
          </p:cNvPr>
          <p:cNvSpPr>
            <a:spLocks noGrp="1"/>
          </p:cNvSpPr>
          <p:nvPr>
            <p:ph type="sldNum" sz="quarter" idx="12"/>
          </p:nvPr>
        </p:nvSpPr>
        <p:spPr/>
        <p:txBody>
          <a:bodyPr/>
          <a:lstStyle/>
          <a:p>
            <a:fld id="{452BA717-4DED-4A38-BDE4-30D0F0A142DB}" type="slidenum">
              <a:rPr lang="cs-CZ" smtClean="0"/>
              <a:pPr/>
              <a:t>19</a:t>
            </a:fld>
            <a:endParaRPr lang="cs-CZ"/>
          </a:p>
        </p:txBody>
      </p:sp>
    </p:spTree>
    <p:extLst>
      <p:ext uri="{BB962C8B-B14F-4D97-AF65-F5344CB8AC3E}">
        <p14:creationId xmlns:p14="http://schemas.microsoft.com/office/powerpoint/2010/main" val="146280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7DBBAD-99B4-4827-BBB4-4149A2434735}"/>
              </a:ext>
            </a:extLst>
          </p:cNvPr>
          <p:cNvSpPr>
            <a:spLocks noGrp="1"/>
          </p:cNvSpPr>
          <p:nvPr>
            <p:ph idx="1"/>
          </p:nvPr>
        </p:nvSpPr>
        <p:spPr>
          <a:xfrm>
            <a:off x="239351" y="1857038"/>
            <a:ext cx="11713299" cy="4596298"/>
          </a:xfrm>
        </p:spPr>
        <p:txBody>
          <a:bodyPr/>
          <a:lstStyle/>
          <a:p>
            <a:r>
              <a:rPr lang="en-US" dirty="0"/>
              <a:t>1994 Rasmus </a:t>
            </a:r>
            <a:r>
              <a:rPr lang="en-US" dirty="0" err="1"/>
              <a:t>Lerdorf</a:t>
            </a:r>
            <a:r>
              <a:rPr lang="en-US" dirty="0"/>
              <a:t> created “Personal Home Page” </a:t>
            </a:r>
          </a:p>
          <a:p>
            <a:r>
              <a:rPr lang="en-US" dirty="0"/>
              <a:t>1995  Public release, community formed</a:t>
            </a:r>
          </a:p>
          <a:p>
            <a:r>
              <a:rPr lang="en-US" dirty="0"/>
              <a:t>1997 PHP/FI 2.0 released</a:t>
            </a:r>
          </a:p>
          <a:p>
            <a:r>
              <a:rPr lang="en-US" dirty="0"/>
              <a:t>1997 </a:t>
            </a:r>
            <a:r>
              <a:rPr lang="en-US" dirty="0" err="1"/>
              <a:t>Zeev</a:t>
            </a:r>
            <a:r>
              <a:rPr lang="en-US" dirty="0"/>
              <a:t> </a:t>
            </a:r>
            <a:r>
              <a:rPr lang="en-US" dirty="0" err="1"/>
              <a:t>Suraski</a:t>
            </a:r>
            <a:r>
              <a:rPr lang="en-US" dirty="0"/>
              <a:t> and Andi </a:t>
            </a:r>
            <a:r>
              <a:rPr lang="en-US" dirty="0" err="1"/>
              <a:t>Gutmans</a:t>
            </a:r>
            <a:endParaRPr lang="en-US" dirty="0"/>
          </a:p>
          <a:p>
            <a:pPr lvl="1"/>
            <a:r>
              <a:rPr lang="en-US" dirty="0"/>
              <a:t>Rebranded to “PHP: Hypertext Preprocessor”</a:t>
            </a:r>
          </a:p>
          <a:p>
            <a:r>
              <a:rPr lang="en-US" dirty="0"/>
              <a:t>1999 PHP core rewritten to Zend Engine</a:t>
            </a:r>
          </a:p>
          <a:p>
            <a:r>
              <a:rPr lang="en-US" dirty="0"/>
              <a:t>2000 PHP 4 released (based on Zend Engine 1.0)</a:t>
            </a:r>
          </a:p>
          <a:p>
            <a:pPr lvl="1"/>
            <a:r>
              <a:rPr lang="en-US" dirty="0"/>
              <a:t>OOP first introduced to PHP (in a bad way)</a:t>
            </a:r>
          </a:p>
          <a:p>
            <a:pPr marL="0" indent="0">
              <a:buNone/>
            </a:pPr>
            <a:r>
              <a:rPr lang="en-US" dirty="0"/>
              <a:t>…</a:t>
            </a:r>
          </a:p>
        </p:txBody>
      </p:sp>
      <p:sp>
        <p:nvSpPr>
          <p:cNvPr id="3" name="Title 2">
            <a:extLst>
              <a:ext uri="{FF2B5EF4-FFF2-40B4-BE49-F238E27FC236}">
                <a16:creationId xmlns:a16="http://schemas.microsoft.com/office/drawing/2014/main" id="{2FB1716F-2230-4F08-B0F1-98E7A7E21B14}"/>
              </a:ext>
            </a:extLst>
          </p:cNvPr>
          <p:cNvSpPr>
            <a:spLocks noGrp="1"/>
          </p:cNvSpPr>
          <p:nvPr>
            <p:ph type="title"/>
          </p:nvPr>
        </p:nvSpPr>
        <p:spPr/>
        <p:txBody>
          <a:bodyPr/>
          <a:lstStyle/>
          <a:p>
            <a:r>
              <a:rPr lang="en-US" dirty="0"/>
              <a:t>PHP HISTORY</a:t>
            </a:r>
          </a:p>
        </p:txBody>
      </p:sp>
      <p:sp>
        <p:nvSpPr>
          <p:cNvPr id="4" name="Slide Number Placeholder 3">
            <a:extLst>
              <a:ext uri="{FF2B5EF4-FFF2-40B4-BE49-F238E27FC236}">
                <a16:creationId xmlns:a16="http://schemas.microsoft.com/office/drawing/2014/main" id="{7E0FB7A4-C038-4EC5-93CA-864761A8F89A}"/>
              </a:ext>
            </a:extLst>
          </p:cNvPr>
          <p:cNvSpPr>
            <a:spLocks noGrp="1"/>
          </p:cNvSpPr>
          <p:nvPr>
            <p:ph type="sldNum" sz="quarter" idx="12"/>
          </p:nvPr>
        </p:nvSpPr>
        <p:spPr/>
        <p:txBody>
          <a:bodyPr/>
          <a:lstStyle/>
          <a:p>
            <a:fld id="{452BA717-4DED-4A38-BDE4-30D0F0A142DB}" type="slidenum">
              <a:rPr lang="cs-CZ" smtClean="0"/>
              <a:pPr/>
              <a:t>2</a:t>
            </a:fld>
            <a:endParaRPr lang="cs-CZ"/>
          </a:p>
        </p:txBody>
      </p:sp>
    </p:spTree>
    <p:extLst>
      <p:ext uri="{BB962C8B-B14F-4D97-AF65-F5344CB8AC3E}">
        <p14:creationId xmlns:p14="http://schemas.microsoft.com/office/powerpoint/2010/main" val="3216004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0D17DE-3707-4CEC-A3BC-F377D47CE9E8}"/>
              </a:ext>
            </a:extLst>
          </p:cNvPr>
          <p:cNvSpPr>
            <a:spLocks noGrp="1"/>
          </p:cNvSpPr>
          <p:nvPr>
            <p:ph idx="1"/>
          </p:nvPr>
        </p:nvSpPr>
        <p:spPr>
          <a:xfrm>
            <a:off x="239351" y="1844824"/>
            <a:ext cx="11713299" cy="2664296"/>
          </a:xfrm>
        </p:spPr>
        <p:txBody>
          <a:bodyPr/>
          <a:lstStyle/>
          <a:p>
            <a:r>
              <a:rPr lang="en-US" b="1" dirty="0" err="1"/>
              <a:t>preg_match</a:t>
            </a:r>
            <a:r>
              <a:rPr lang="en-US" dirty="0"/>
              <a:t>($</a:t>
            </a:r>
            <a:r>
              <a:rPr lang="en-US" dirty="0" err="1"/>
              <a:t>ptrn</a:t>
            </a:r>
            <a:r>
              <a:rPr lang="en-US" dirty="0"/>
              <a:t>, $subj [,&amp;$matches])</a:t>
            </a:r>
          </a:p>
          <a:p>
            <a:pPr lvl="1"/>
            <a:r>
              <a:rPr lang="en-US" dirty="0"/>
              <a:t>Searches given string by a regex</a:t>
            </a:r>
          </a:p>
          <a:p>
            <a:pPr lvl="1"/>
            <a:r>
              <a:rPr lang="en-US" dirty="0"/>
              <a:t>Returns </a:t>
            </a:r>
            <a:r>
              <a:rPr lang="en-US" b="1" dirty="0"/>
              <a:t>true</a:t>
            </a:r>
            <a:r>
              <a:rPr lang="en-US" dirty="0"/>
              <a:t> if the pattern matches the subject</a:t>
            </a:r>
          </a:p>
          <a:p>
            <a:pPr lvl="1"/>
            <a:r>
              <a:rPr lang="en-US" dirty="0"/>
              <a:t>The </a:t>
            </a:r>
            <a:r>
              <a:rPr lang="en-US" b="1" dirty="0"/>
              <a:t>$matches</a:t>
            </a:r>
            <a:r>
              <a:rPr lang="en-US" dirty="0"/>
              <a:t> array gathers the matched substrings of subject with respect to the expression and </a:t>
            </a:r>
            <a:r>
              <a:rPr lang="en-US" dirty="0" err="1"/>
              <a:t>subpatterns</a:t>
            </a:r>
            <a:endParaRPr lang="en-US" dirty="0"/>
          </a:p>
          <a:p>
            <a:pPr lvl="2"/>
            <a:r>
              <a:rPr lang="en-US" dirty="0" err="1"/>
              <a:t>Subpatterns</a:t>
            </a:r>
            <a:r>
              <a:rPr lang="en-US" dirty="0"/>
              <a:t> are indexed from 1, at index 0 is the entire expression</a:t>
            </a:r>
          </a:p>
          <a:p>
            <a:pPr lvl="2"/>
            <a:r>
              <a:rPr lang="en-US" dirty="0"/>
              <a:t>Named patterns are indexed associatively by their names</a:t>
            </a:r>
          </a:p>
          <a:p>
            <a:endParaRPr lang="en-US" dirty="0"/>
          </a:p>
        </p:txBody>
      </p:sp>
      <p:sp>
        <p:nvSpPr>
          <p:cNvPr id="3" name="Title 2">
            <a:extLst>
              <a:ext uri="{FF2B5EF4-FFF2-40B4-BE49-F238E27FC236}">
                <a16:creationId xmlns:a16="http://schemas.microsoft.com/office/drawing/2014/main" id="{E8F8ECC9-3F21-421D-A73A-AA3CB6862D5E}"/>
              </a:ext>
            </a:extLst>
          </p:cNvPr>
          <p:cNvSpPr>
            <a:spLocks noGrp="1"/>
          </p:cNvSpPr>
          <p:nvPr>
            <p:ph type="title"/>
          </p:nvPr>
        </p:nvSpPr>
        <p:spPr/>
        <p:txBody>
          <a:bodyPr/>
          <a:lstStyle/>
          <a:p>
            <a:r>
              <a:rPr lang="en-US" dirty="0"/>
              <a:t>Regular Expression Functions</a:t>
            </a:r>
          </a:p>
        </p:txBody>
      </p:sp>
      <p:sp>
        <p:nvSpPr>
          <p:cNvPr id="4" name="Slide Number Placeholder 3">
            <a:extLst>
              <a:ext uri="{FF2B5EF4-FFF2-40B4-BE49-F238E27FC236}">
                <a16:creationId xmlns:a16="http://schemas.microsoft.com/office/drawing/2014/main" id="{E876B0CA-5EF3-4B9C-BE7E-32FB6AF2BD18}"/>
              </a:ext>
            </a:extLst>
          </p:cNvPr>
          <p:cNvSpPr>
            <a:spLocks noGrp="1"/>
          </p:cNvSpPr>
          <p:nvPr>
            <p:ph type="sldNum" sz="quarter" idx="12"/>
          </p:nvPr>
        </p:nvSpPr>
        <p:spPr/>
        <p:txBody>
          <a:bodyPr/>
          <a:lstStyle/>
          <a:p>
            <a:fld id="{452BA717-4DED-4A38-BDE4-30D0F0A142DB}" type="slidenum">
              <a:rPr lang="cs-CZ" smtClean="0"/>
              <a:pPr/>
              <a:t>20</a:t>
            </a:fld>
            <a:endParaRPr lang="cs-CZ"/>
          </a:p>
        </p:txBody>
      </p:sp>
      <p:sp>
        <p:nvSpPr>
          <p:cNvPr id="5" name="TextovéPole 6">
            <a:extLst>
              <a:ext uri="{FF2B5EF4-FFF2-40B4-BE49-F238E27FC236}">
                <a16:creationId xmlns:a16="http://schemas.microsoft.com/office/drawing/2014/main" id="{85B3A1BF-E34D-4CE4-9691-B1CA3AAB451E}"/>
              </a:ext>
            </a:extLst>
          </p:cNvPr>
          <p:cNvSpPr txBox="1"/>
          <p:nvPr/>
        </p:nvSpPr>
        <p:spPr>
          <a:xfrm>
            <a:off x="1572746" y="5320346"/>
            <a:ext cx="4729180" cy="369332"/>
          </a:xfrm>
          <a:prstGeom prst="rect">
            <a:avLst/>
          </a:prstGeom>
          <a:noFill/>
        </p:spPr>
        <p:txBody>
          <a:bodyPr wrap="none" rtlCol="0">
            <a:spAutoFit/>
          </a:bodyPr>
          <a:lstStyle/>
          <a:p>
            <a:r>
              <a:rPr lang="en-US" dirty="0"/>
              <a:t>"6 eggs, 3 spoons of oil, 250g of flower"</a:t>
            </a:r>
            <a:endParaRPr lang="cs-CZ" dirty="0"/>
          </a:p>
        </p:txBody>
      </p:sp>
      <p:sp>
        <p:nvSpPr>
          <p:cNvPr id="6" name="TextovéPole 7">
            <a:extLst>
              <a:ext uri="{FF2B5EF4-FFF2-40B4-BE49-F238E27FC236}">
                <a16:creationId xmlns:a16="http://schemas.microsoft.com/office/drawing/2014/main" id="{C655EA54-F3C1-4278-B206-C7F718B421B7}"/>
              </a:ext>
            </a:extLst>
          </p:cNvPr>
          <p:cNvSpPr txBox="1"/>
          <p:nvPr/>
        </p:nvSpPr>
        <p:spPr>
          <a:xfrm>
            <a:off x="6902190" y="5373216"/>
            <a:ext cx="2653290" cy="830997"/>
          </a:xfrm>
          <a:prstGeom prst="rect">
            <a:avLst/>
          </a:prstGeom>
          <a:noFill/>
        </p:spPr>
        <p:txBody>
          <a:bodyPr wrap="none" rtlCol="0">
            <a:spAutoFit/>
          </a:bodyPr>
          <a:lstStyle/>
          <a:p>
            <a:r>
              <a:rPr lang="en-US" sz="1600" b="1" dirty="0">
                <a:latin typeface="Courier New" pitchFamily="49" charset="0"/>
                <a:cs typeface="Courier New" pitchFamily="49" charset="0"/>
              </a:rPr>
              <a:t>array(1) {</a:t>
            </a:r>
          </a:p>
          <a:p>
            <a:r>
              <a:rPr lang="en-US" sz="1600" b="1" dirty="0">
                <a:latin typeface="Courier New" pitchFamily="49" charset="0"/>
                <a:cs typeface="Courier New" pitchFamily="49" charset="0"/>
              </a:rPr>
              <a:t>  [0] =&gt; string("6")</a:t>
            </a:r>
          </a:p>
          <a:p>
            <a:r>
              <a:rPr lang="en-US" sz="1600" b="1" dirty="0">
                <a:latin typeface="Courier New" pitchFamily="49" charset="0"/>
                <a:cs typeface="Courier New" pitchFamily="49" charset="0"/>
              </a:rPr>
              <a:t>}</a:t>
            </a:r>
            <a:endParaRPr lang="cs-CZ" sz="1600" b="1" dirty="0">
              <a:latin typeface="Courier New" pitchFamily="49" charset="0"/>
              <a:cs typeface="Courier New" pitchFamily="49" charset="0"/>
            </a:endParaRPr>
          </a:p>
        </p:txBody>
      </p:sp>
      <p:sp>
        <p:nvSpPr>
          <p:cNvPr id="7" name="TextovéPole 8">
            <a:extLst>
              <a:ext uri="{FF2B5EF4-FFF2-40B4-BE49-F238E27FC236}">
                <a16:creationId xmlns:a16="http://schemas.microsoft.com/office/drawing/2014/main" id="{3444FFED-CB53-4CB8-A5CF-0A0CD5DD34CB}"/>
              </a:ext>
            </a:extLst>
          </p:cNvPr>
          <p:cNvSpPr txBox="1"/>
          <p:nvPr/>
        </p:nvSpPr>
        <p:spPr>
          <a:xfrm>
            <a:off x="2879996" y="5871567"/>
            <a:ext cx="2114681" cy="369332"/>
          </a:xfrm>
          <a:prstGeom prst="rect">
            <a:avLst/>
          </a:prstGeom>
          <a:noFill/>
        </p:spPr>
        <p:txBody>
          <a:bodyPr wrap="none" rtlCol="0">
            <a:spAutoFit/>
          </a:bodyPr>
          <a:lstStyle/>
          <a:p>
            <a:r>
              <a:rPr lang="en-US" b="1" dirty="0">
                <a:latin typeface="Courier New" pitchFamily="49" charset="0"/>
                <a:cs typeface="Courier New" pitchFamily="49" charset="0"/>
              </a:rPr>
              <a:t>/[[:digit:]]+/</a:t>
            </a:r>
            <a:endParaRPr lang="cs-CZ" b="1" dirty="0">
              <a:latin typeface="Courier New" pitchFamily="49" charset="0"/>
              <a:cs typeface="Courier New" pitchFamily="49" charset="0"/>
            </a:endParaRPr>
          </a:p>
        </p:txBody>
      </p:sp>
      <p:sp>
        <p:nvSpPr>
          <p:cNvPr id="8" name="TextovéPole 9">
            <a:extLst>
              <a:ext uri="{FF2B5EF4-FFF2-40B4-BE49-F238E27FC236}">
                <a16:creationId xmlns:a16="http://schemas.microsoft.com/office/drawing/2014/main" id="{B9AE30DF-6EE7-4033-81DB-79530E7682B0}"/>
              </a:ext>
            </a:extLst>
          </p:cNvPr>
          <p:cNvSpPr txBox="1"/>
          <p:nvPr/>
        </p:nvSpPr>
        <p:spPr>
          <a:xfrm>
            <a:off x="3772066" y="5604049"/>
            <a:ext cx="330540" cy="369332"/>
          </a:xfrm>
          <a:prstGeom prst="rect">
            <a:avLst/>
          </a:prstGeom>
          <a:noFill/>
        </p:spPr>
        <p:txBody>
          <a:bodyPr wrap="none" rtlCol="0">
            <a:spAutoFit/>
          </a:bodyPr>
          <a:lstStyle/>
          <a:p>
            <a:r>
              <a:rPr lang="en-US" dirty="0"/>
              <a:t>~</a:t>
            </a:r>
            <a:endParaRPr lang="cs-CZ" dirty="0"/>
          </a:p>
        </p:txBody>
      </p:sp>
      <p:sp>
        <p:nvSpPr>
          <p:cNvPr id="9" name="Šipka doprava 10">
            <a:extLst>
              <a:ext uri="{FF2B5EF4-FFF2-40B4-BE49-F238E27FC236}">
                <a16:creationId xmlns:a16="http://schemas.microsoft.com/office/drawing/2014/main" id="{A7D76FE9-C737-44F4-B91D-942E53E4F3B3}"/>
              </a:ext>
            </a:extLst>
          </p:cNvPr>
          <p:cNvSpPr/>
          <p:nvPr/>
        </p:nvSpPr>
        <p:spPr>
          <a:xfrm>
            <a:off x="6348482" y="5646864"/>
            <a:ext cx="360040" cy="283703"/>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144512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anim calcmode="lin" valueType="num">
                                      <p:cBhvr>
                                        <p:cTn id="13" dur="500" fill="hold"/>
                                        <p:tgtEl>
                                          <p:spTgt spid="8"/>
                                        </p:tgtEl>
                                        <p:attrNameLst>
                                          <p:attrName>ppt_x</p:attrName>
                                        </p:attrNameLst>
                                      </p:cBhvr>
                                      <p:tavLst>
                                        <p:tav tm="0">
                                          <p:val>
                                            <p:strVal val="#ppt_x"/>
                                          </p:val>
                                        </p:tav>
                                        <p:tav tm="100000">
                                          <p:val>
                                            <p:strVal val="#ppt_x"/>
                                          </p:val>
                                        </p:tav>
                                      </p:tavLst>
                                    </p:anim>
                                    <p:anim calcmode="lin" valueType="num">
                                      <p:cBhvr>
                                        <p:cTn id="14" dur="5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anim calcmode="lin" valueType="num">
                                      <p:cBhvr>
                                        <p:cTn id="18" dur="500" fill="hold"/>
                                        <p:tgtEl>
                                          <p:spTgt spid="7"/>
                                        </p:tgtEl>
                                        <p:attrNameLst>
                                          <p:attrName>ppt_x</p:attrName>
                                        </p:attrNameLst>
                                      </p:cBhvr>
                                      <p:tavLst>
                                        <p:tav tm="0">
                                          <p:val>
                                            <p:strVal val="#ppt_x"/>
                                          </p:val>
                                        </p:tav>
                                        <p:tav tm="100000">
                                          <p:val>
                                            <p:strVal val="#ppt_x"/>
                                          </p:val>
                                        </p:tav>
                                      </p:tavLst>
                                    </p:anim>
                                    <p:anim calcmode="lin" valueType="num">
                                      <p:cBhvr>
                                        <p:cTn id="19"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FD4A3E-9E67-443F-88D3-A2443A6C4E96}"/>
              </a:ext>
            </a:extLst>
          </p:cNvPr>
          <p:cNvSpPr>
            <a:spLocks noGrp="1"/>
          </p:cNvSpPr>
          <p:nvPr>
            <p:ph type="title"/>
          </p:nvPr>
        </p:nvSpPr>
        <p:spPr/>
        <p:txBody>
          <a:bodyPr/>
          <a:lstStyle/>
          <a:p>
            <a:r>
              <a:rPr lang="en-US" dirty="0"/>
              <a:t>Regular Expression Functions</a:t>
            </a:r>
            <a:br>
              <a:rPr lang="en-US" dirty="0"/>
            </a:br>
            <a:r>
              <a:rPr lang="en-US" dirty="0"/>
              <a:t>EXAMPLE</a:t>
            </a:r>
          </a:p>
        </p:txBody>
      </p:sp>
      <p:sp>
        <p:nvSpPr>
          <p:cNvPr id="4" name="Slide Number Placeholder 3">
            <a:extLst>
              <a:ext uri="{FF2B5EF4-FFF2-40B4-BE49-F238E27FC236}">
                <a16:creationId xmlns:a16="http://schemas.microsoft.com/office/drawing/2014/main" id="{62466515-0C9B-4D65-B4D4-661D51EED98F}"/>
              </a:ext>
            </a:extLst>
          </p:cNvPr>
          <p:cNvSpPr>
            <a:spLocks noGrp="1"/>
          </p:cNvSpPr>
          <p:nvPr>
            <p:ph type="sldNum" sz="quarter" idx="12"/>
          </p:nvPr>
        </p:nvSpPr>
        <p:spPr/>
        <p:txBody>
          <a:bodyPr/>
          <a:lstStyle/>
          <a:p>
            <a:fld id="{452BA717-4DED-4A38-BDE4-30D0F0A142DB}" type="slidenum">
              <a:rPr lang="cs-CZ" smtClean="0"/>
              <a:pPr/>
              <a:t>21</a:t>
            </a:fld>
            <a:endParaRPr lang="cs-CZ"/>
          </a:p>
        </p:txBody>
      </p:sp>
      <p:sp>
        <p:nvSpPr>
          <p:cNvPr id="5" name="Rectangle: Single Corner Snipped 4">
            <a:extLst>
              <a:ext uri="{FF2B5EF4-FFF2-40B4-BE49-F238E27FC236}">
                <a16:creationId xmlns:a16="http://schemas.microsoft.com/office/drawing/2014/main" id="{7A760622-48F4-4E82-8CBC-E63CE3DF818B}"/>
              </a:ext>
            </a:extLst>
          </p:cNvPr>
          <p:cNvSpPr/>
          <p:nvPr/>
        </p:nvSpPr>
        <p:spPr>
          <a:xfrm>
            <a:off x="239352" y="2636912"/>
            <a:ext cx="11713299" cy="380421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$re = </a:t>
            </a:r>
            <a:r>
              <a:rPr lang="en-US" b="1" dirty="0">
                <a:solidFill>
                  <a:schemeClr val="accent2"/>
                </a:solidFill>
                <a:latin typeface="Courier New" panose="02070309020205020404" pitchFamily="49" charset="0"/>
                <a:cs typeface="Courier New" panose="02070309020205020404" pitchFamily="49" charset="0"/>
              </a:rPr>
              <a:t>'/^(?&lt;hours&gt;[0-9]{1,2}):(?&lt;minutes&gt;[0-9]{2})(:(?&lt;seconds&gt;[0-9]{2}))?$/'</a:t>
            </a:r>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if (</a:t>
            </a:r>
            <a:r>
              <a:rPr lang="en-US" b="1" dirty="0" err="1">
                <a:solidFill>
                  <a:schemeClr val="accent2"/>
                </a:solidFill>
                <a:latin typeface="Courier New" panose="02070309020205020404" pitchFamily="49" charset="0"/>
                <a:cs typeface="Courier New" panose="02070309020205020404" pitchFamily="49" charset="0"/>
              </a:rPr>
              <a:t>preg_match</a:t>
            </a:r>
            <a:r>
              <a:rPr lang="en-US" b="1" dirty="0">
                <a:solidFill>
                  <a:schemeClr val="bg1"/>
                </a:solidFill>
                <a:latin typeface="Courier New" panose="02070309020205020404" pitchFamily="49" charset="0"/>
                <a:cs typeface="Courier New" panose="02070309020205020404" pitchFamily="49" charset="0"/>
              </a:rPr>
              <a:t>($re, $time, $matches)) {</a:t>
            </a:r>
          </a:p>
          <a:p>
            <a:r>
              <a:rPr lang="en-US" b="1" dirty="0">
                <a:solidFill>
                  <a:schemeClr val="bg1"/>
                </a:solidFill>
                <a:latin typeface="Courier New" panose="02070309020205020404" pitchFamily="49" charset="0"/>
                <a:cs typeface="Courier New" panose="02070309020205020404" pitchFamily="49" charset="0"/>
              </a:rPr>
              <a:t>    echo "The time is </a:t>
            </a:r>
            <a:r>
              <a:rPr lang="en-US" b="1" dirty="0">
                <a:solidFill>
                  <a:schemeClr val="accent2"/>
                </a:solidFill>
                <a:latin typeface="Courier New" panose="02070309020205020404" pitchFamily="49" charset="0"/>
                <a:cs typeface="Courier New" panose="02070309020205020404" pitchFamily="49" charset="0"/>
              </a:rPr>
              <a:t>{$matches['hours']</a:t>
            </a:r>
            <a:r>
              <a:rPr lang="en-US" b="1" dirty="0">
                <a:solidFill>
                  <a:schemeClr val="bg1"/>
                </a:solidFill>
                <a:latin typeface="Courier New" panose="02070309020205020404" pitchFamily="49" charset="0"/>
                <a:cs typeface="Courier New" panose="02070309020205020404" pitchFamily="49" charset="0"/>
              </a:rPr>
              <a:t>} hours {</a:t>
            </a:r>
            <a:r>
              <a:rPr lang="en-US" b="1" dirty="0">
                <a:solidFill>
                  <a:schemeClr val="accent2"/>
                </a:solidFill>
                <a:latin typeface="Courier New" panose="02070309020205020404" pitchFamily="49" charset="0"/>
                <a:cs typeface="Courier New" panose="02070309020205020404" pitchFamily="49" charset="0"/>
              </a:rPr>
              <a:t>$matches['minutes']</a:t>
            </a:r>
            <a:r>
              <a:rPr lang="en-US" b="1" dirty="0">
                <a:solidFill>
                  <a:schemeClr val="bg1"/>
                </a:solidFill>
                <a:latin typeface="Courier New" panose="02070309020205020404" pitchFamily="49" charset="0"/>
                <a:cs typeface="Courier New" panose="02070309020205020404" pitchFamily="49" charset="0"/>
              </a:rPr>
              <a:t>} minutes";</a:t>
            </a:r>
          </a:p>
          <a:p>
            <a:r>
              <a:rPr lang="en-US" b="1" dirty="0">
                <a:solidFill>
                  <a:schemeClr val="bg1"/>
                </a:solidFill>
                <a:latin typeface="Courier New" panose="02070309020205020404" pitchFamily="49" charset="0"/>
                <a:cs typeface="Courier New" panose="02070309020205020404" pitchFamily="49" charset="0"/>
              </a:rPr>
              <a:t>    if (!empty(</a:t>
            </a:r>
            <a:r>
              <a:rPr lang="en-US" b="1" dirty="0">
                <a:solidFill>
                  <a:schemeClr val="accent2"/>
                </a:solidFill>
                <a:latin typeface="Courier New" panose="02070309020205020404" pitchFamily="49" charset="0"/>
                <a:cs typeface="Courier New" panose="02070309020205020404" pitchFamily="49" charset="0"/>
              </a:rPr>
              <a:t>$matches['seconds']</a:t>
            </a:r>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echo " and {</a:t>
            </a:r>
            <a:r>
              <a:rPr lang="en-US" b="1" dirty="0">
                <a:solidFill>
                  <a:schemeClr val="accent2"/>
                </a:solidFill>
                <a:latin typeface="Courier New" panose="02070309020205020404" pitchFamily="49" charset="0"/>
                <a:cs typeface="Courier New" panose="02070309020205020404" pitchFamily="49" charset="0"/>
              </a:rPr>
              <a:t>$matches['seconds']</a:t>
            </a:r>
            <a:r>
              <a:rPr lang="en-US" b="1" dirty="0">
                <a:solidFill>
                  <a:schemeClr val="bg1"/>
                </a:solidFill>
                <a:latin typeface="Courier New" panose="02070309020205020404" pitchFamily="49" charset="0"/>
                <a:cs typeface="Courier New" panose="02070309020205020404" pitchFamily="49" charset="0"/>
              </a:rPr>
              <a:t>} seconds";</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else {</a:t>
            </a:r>
          </a:p>
          <a:p>
            <a:r>
              <a:rPr lang="en-US" b="1" dirty="0">
                <a:solidFill>
                  <a:schemeClr val="bg1"/>
                </a:solidFill>
                <a:latin typeface="Courier New" panose="02070309020205020404" pitchFamily="49" charset="0"/>
                <a:cs typeface="Courier New" panose="02070309020205020404" pitchFamily="49" charset="0"/>
              </a:rPr>
              <a:t>    echo "Invalid time format!";</a:t>
            </a:r>
          </a:p>
          <a:p>
            <a:r>
              <a:rPr lang="en-US" b="1" dirty="0">
                <a:solidFill>
                  <a:schemeClr val="bg1"/>
                </a:solidFill>
                <a:latin typeface="Courier New" panose="02070309020205020404" pitchFamily="49" charset="0"/>
                <a:cs typeface="Courier New" panose="02070309020205020404" pitchFamily="49" charset="0"/>
              </a:rPr>
              <a:t>}</a:t>
            </a:r>
          </a:p>
        </p:txBody>
      </p:sp>
      <p:sp>
        <p:nvSpPr>
          <p:cNvPr id="8" name="Rectangle: Single Corner Snipped 7">
            <a:extLst>
              <a:ext uri="{FF2B5EF4-FFF2-40B4-BE49-F238E27FC236}">
                <a16:creationId xmlns:a16="http://schemas.microsoft.com/office/drawing/2014/main" id="{D8AC9397-2C39-418E-8029-8070AEE731C8}"/>
              </a:ext>
            </a:extLst>
          </p:cNvPr>
          <p:cNvSpPr/>
          <p:nvPr/>
        </p:nvSpPr>
        <p:spPr>
          <a:xfrm>
            <a:off x="239352" y="1853565"/>
            <a:ext cx="11713299" cy="63968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&lt;input type="text" name="time" placeholder="h:mm or h:mm:ss"&gt;</a:t>
            </a:r>
          </a:p>
        </p:txBody>
      </p:sp>
    </p:spTree>
    <p:extLst>
      <p:ext uri="{BB962C8B-B14F-4D97-AF65-F5344CB8AC3E}">
        <p14:creationId xmlns:p14="http://schemas.microsoft.com/office/powerpoint/2010/main" val="1802928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03C45E-E22D-43A0-83D8-9EEAA07CE652}"/>
              </a:ext>
            </a:extLst>
          </p:cNvPr>
          <p:cNvSpPr>
            <a:spLocks noGrp="1"/>
          </p:cNvSpPr>
          <p:nvPr>
            <p:ph idx="1"/>
          </p:nvPr>
        </p:nvSpPr>
        <p:spPr/>
        <p:txBody>
          <a:bodyPr/>
          <a:lstStyle/>
          <a:p>
            <a:r>
              <a:rPr lang="en-US" b="1" dirty="0" err="1"/>
              <a:t>preg_replace</a:t>
            </a:r>
            <a:r>
              <a:rPr lang="en-US" dirty="0"/>
              <a:t>($</a:t>
            </a:r>
            <a:r>
              <a:rPr lang="en-US" dirty="0" err="1"/>
              <a:t>ptrn</a:t>
            </a:r>
            <a:r>
              <a:rPr lang="en-US" dirty="0"/>
              <a:t>, $</a:t>
            </a:r>
            <a:r>
              <a:rPr lang="en-US" dirty="0" err="1"/>
              <a:t>repl</a:t>
            </a:r>
            <a:r>
              <a:rPr lang="en-US" dirty="0"/>
              <a:t>, $str)</a:t>
            </a:r>
          </a:p>
          <a:p>
            <a:pPr lvl="1"/>
            <a:r>
              <a:rPr lang="en-US" dirty="0"/>
              <a:t>Search and replace substrings in a string</a:t>
            </a:r>
          </a:p>
          <a:p>
            <a:pPr lvl="1"/>
            <a:r>
              <a:rPr lang="en-US" dirty="0"/>
              <a:t>Each match of the pattern is replaced</a:t>
            </a:r>
          </a:p>
          <a:p>
            <a:pPr lvl="1"/>
            <a:r>
              <a:rPr lang="en-US" dirty="0"/>
              <a:t>Replacement may contain references to </a:t>
            </a:r>
            <a:r>
              <a:rPr lang="en-US" dirty="0" err="1"/>
              <a:t>subpatterns</a:t>
            </a:r>
            <a:endParaRPr lang="en-US" dirty="0"/>
          </a:p>
          <a:p>
            <a:endParaRPr lang="en-US" dirty="0"/>
          </a:p>
          <a:p>
            <a:r>
              <a:rPr lang="en-US" b="1" dirty="0" err="1"/>
              <a:t>preg_split</a:t>
            </a:r>
            <a:r>
              <a:rPr lang="en-US" dirty="0"/>
              <a:t>($</a:t>
            </a:r>
            <a:r>
              <a:rPr lang="en-US" dirty="0" err="1"/>
              <a:t>ptrn</a:t>
            </a:r>
            <a:r>
              <a:rPr lang="en-US" dirty="0"/>
              <a:t>, $str [,$limit])</a:t>
            </a:r>
          </a:p>
          <a:p>
            <a:pPr lvl="1"/>
            <a:r>
              <a:rPr lang="en-US" dirty="0"/>
              <a:t>Similar to explode() function</a:t>
            </a:r>
          </a:p>
          <a:p>
            <a:pPr lvl="1"/>
            <a:r>
              <a:rPr lang="en-US" dirty="0"/>
              <a:t>Split a string into an array of strings</a:t>
            </a:r>
          </a:p>
          <a:p>
            <a:pPr lvl="1"/>
            <a:r>
              <a:rPr lang="en-US" dirty="0"/>
              <a:t>The pattern is used to match delimiters</a:t>
            </a:r>
          </a:p>
          <a:p>
            <a:pPr lvl="1"/>
            <a:r>
              <a:rPr lang="en-US" dirty="0"/>
              <a:t>Delimiters are not part of the result</a:t>
            </a:r>
          </a:p>
          <a:p>
            <a:pPr marL="0" indent="0">
              <a:buNone/>
            </a:pPr>
            <a:endParaRPr lang="en-US" dirty="0"/>
          </a:p>
        </p:txBody>
      </p:sp>
      <p:sp>
        <p:nvSpPr>
          <p:cNvPr id="3" name="Title 2">
            <a:extLst>
              <a:ext uri="{FF2B5EF4-FFF2-40B4-BE49-F238E27FC236}">
                <a16:creationId xmlns:a16="http://schemas.microsoft.com/office/drawing/2014/main" id="{26F04732-ACC6-4008-B728-E4E382B4A9FE}"/>
              </a:ext>
            </a:extLst>
          </p:cNvPr>
          <p:cNvSpPr>
            <a:spLocks noGrp="1"/>
          </p:cNvSpPr>
          <p:nvPr>
            <p:ph type="title"/>
          </p:nvPr>
        </p:nvSpPr>
        <p:spPr/>
        <p:txBody>
          <a:bodyPr/>
          <a:lstStyle/>
          <a:p>
            <a:r>
              <a:rPr lang="en-US" dirty="0"/>
              <a:t>Regular Expression Functions</a:t>
            </a:r>
          </a:p>
        </p:txBody>
      </p:sp>
      <p:sp>
        <p:nvSpPr>
          <p:cNvPr id="4" name="Slide Number Placeholder 3">
            <a:extLst>
              <a:ext uri="{FF2B5EF4-FFF2-40B4-BE49-F238E27FC236}">
                <a16:creationId xmlns:a16="http://schemas.microsoft.com/office/drawing/2014/main" id="{C1220334-A8BA-467D-8B14-5E6B5DEB696D}"/>
              </a:ext>
            </a:extLst>
          </p:cNvPr>
          <p:cNvSpPr>
            <a:spLocks noGrp="1"/>
          </p:cNvSpPr>
          <p:nvPr>
            <p:ph type="sldNum" sz="quarter" idx="12"/>
          </p:nvPr>
        </p:nvSpPr>
        <p:spPr/>
        <p:txBody>
          <a:bodyPr/>
          <a:lstStyle/>
          <a:p>
            <a:fld id="{452BA717-4DED-4A38-BDE4-30D0F0A142DB}" type="slidenum">
              <a:rPr lang="cs-CZ" smtClean="0"/>
              <a:pPr/>
              <a:t>22</a:t>
            </a:fld>
            <a:endParaRPr lang="cs-CZ"/>
          </a:p>
        </p:txBody>
      </p:sp>
    </p:spTree>
    <p:extLst>
      <p:ext uri="{BB962C8B-B14F-4D97-AF65-F5344CB8AC3E}">
        <p14:creationId xmlns:p14="http://schemas.microsoft.com/office/powerpoint/2010/main" val="4269959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1DA556-FAB2-4A6F-AE5B-4CB193867585}"/>
              </a:ext>
            </a:extLst>
          </p:cNvPr>
          <p:cNvSpPr>
            <a:spLocks noGrp="1"/>
          </p:cNvSpPr>
          <p:nvPr>
            <p:ph idx="1"/>
          </p:nvPr>
        </p:nvSpPr>
        <p:spPr/>
        <p:txBody>
          <a:bodyPr/>
          <a:lstStyle/>
          <a:p>
            <a:r>
              <a:rPr lang="en-US" dirty="0"/>
              <a:t>Array in PHP is an ordered map of key-value pairs</a:t>
            </a:r>
          </a:p>
          <a:p>
            <a:r>
              <a:rPr lang="en-US" dirty="0"/>
              <a:t>Can be used as array, list, hash table, dictionary, stack/queue, multi-dimensional array, or tree</a:t>
            </a:r>
          </a:p>
          <a:p>
            <a:r>
              <a:rPr lang="en-US" dirty="0"/>
              <a:t>Defining arrays – array language construct</a:t>
            </a:r>
          </a:p>
          <a:p>
            <a:br>
              <a:rPr lang="en-US" dirty="0"/>
            </a:br>
            <a:endParaRPr lang="en-US" dirty="0"/>
          </a:p>
          <a:p>
            <a:r>
              <a:rPr lang="en-US" dirty="0"/>
              <a:t>Accessing elements</a:t>
            </a:r>
          </a:p>
          <a:p>
            <a:pPr marL="0" indent="0">
              <a:buNone/>
            </a:pPr>
            <a:br>
              <a:rPr lang="en-US" dirty="0"/>
            </a:br>
            <a:br>
              <a:rPr lang="en-US" dirty="0"/>
            </a:br>
            <a:endParaRPr lang="en-US" dirty="0"/>
          </a:p>
          <a:p>
            <a:r>
              <a:rPr lang="en-US" dirty="0"/>
              <a:t>Each element may have different type</a:t>
            </a:r>
          </a:p>
          <a:p>
            <a:endParaRPr lang="en-US" dirty="0"/>
          </a:p>
        </p:txBody>
      </p:sp>
      <p:sp>
        <p:nvSpPr>
          <p:cNvPr id="3" name="Title 2">
            <a:extLst>
              <a:ext uri="{FF2B5EF4-FFF2-40B4-BE49-F238E27FC236}">
                <a16:creationId xmlns:a16="http://schemas.microsoft.com/office/drawing/2014/main" id="{E4C3F352-CA48-4048-9BA2-E5ED0B5F8CB6}"/>
              </a:ext>
            </a:extLst>
          </p:cNvPr>
          <p:cNvSpPr>
            <a:spLocks noGrp="1"/>
          </p:cNvSpPr>
          <p:nvPr>
            <p:ph type="title"/>
          </p:nvPr>
        </p:nvSpPr>
        <p:spPr/>
        <p:txBody>
          <a:bodyPr/>
          <a:lstStyle/>
          <a:p>
            <a:r>
              <a:rPr lang="en-US" dirty="0"/>
              <a:t>PHP Language</a:t>
            </a:r>
            <a:br>
              <a:rPr lang="en-US" dirty="0"/>
            </a:br>
            <a:r>
              <a:rPr lang="en-US" dirty="0"/>
              <a:t>ARRAYS</a:t>
            </a:r>
          </a:p>
        </p:txBody>
      </p:sp>
      <p:sp>
        <p:nvSpPr>
          <p:cNvPr id="4" name="Slide Number Placeholder 3">
            <a:extLst>
              <a:ext uri="{FF2B5EF4-FFF2-40B4-BE49-F238E27FC236}">
                <a16:creationId xmlns:a16="http://schemas.microsoft.com/office/drawing/2014/main" id="{2D589ABB-AFAE-4CA5-88CD-AD3553DFCA5F}"/>
              </a:ext>
            </a:extLst>
          </p:cNvPr>
          <p:cNvSpPr>
            <a:spLocks noGrp="1"/>
          </p:cNvSpPr>
          <p:nvPr>
            <p:ph type="sldNum" sz="quarter" idx="12"/>
          </p:nvPr>
        </p:nvSpPr>
        <p:spPr/>
        <p:txBody>
          <a:bodyPr/>
          <a:lstStyle/>
          <a:p>
            <a:fld id="{452BA717-4DED-4A38-BDE4-30D0F0A142DB}" type="slidenum">
              <a:rPr lang="cs-CZ" smtClean="0"/>
              <a:pPr/>
              <a:t>23</a:t>
            </a:fld>
            <a:endParaRPr lang="cs-CZ"/>
          </a:p>
        </p:txBody>
      </p:sp>
      <p:sp>
        <p:nvSpPr>
          <p:cNvPr id="5" name="Rectangle: Single Corner Snipped 4">
            <a:extLst>
              <a:ext uri="{FF2B5EF4-FFF2-40B4-BE49-F238E27FC236}">
                <a16:creationId xmlns:a16="http://schemas.microsoft.com/office/drawing/2014/main" id="{2ACCEC40-EF49-4712-971D-7D7E82C14CDD}"/>
              </a:ext>
            </a:extLst>
          </p:cNvPr>
          <p:cNvSpPr/>
          <p:nvPr/>
        </p:nvSpPr>
        <p:spPr>
          <a:xfrm>
            <a:off x="623392" y="3406080"/>
            <a:ext cx="6487301" cy="785981"/>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$a1 = array(1, 2, 3);   $a1 = [1, 2, 3];</a:t>
            </a:r>
          </a:p>
          <a:p>
            <a:r>
              <a:rPr lang="en-US" b="1" dirty="0">
                <a:solidFill>
                  <a:schemeClr val="bg1"/>
                </a:solidFill>
                <a:latin typeface="Courier New" panose="02070309020205020404" pitchFamily="49" charset="0"/>
                <a:cs typeface="Courier New" panose="02070309020205020404" pitchFamily="49" charset="0"/>
              </a:rPr>
              <a:t>$a2 = array('foo' =&gt; 42, 'bar' =&gt; 54);</a:t>
            </a:r>
          </a:p>
        </p:txBody>
      </p:sp>
      <p:sp>
        <p:nvSpPr>
          <p:cNvPr id="6" name="Rectangle: Single Corner Snipped 5">
            <a:extLst>
              <a:ext uri="{FF2B5EF4-FFF2-40B4-BE49-F238E27FC236}">
                <a16:creationId xmlns:a16="http://schemas.microsoft.com/office/drawing/2014/main" id="{A0FA4B0D-6932-4841-B5D1-68BA4C0E2526}"/>
              </a:ext>
            </a:extLst>
          </p:cNvPr>
          <p:cNvSpPr/>
          <p:nvPr/>
        </p:nvSpPr>
        <p:spPr>
          <a:xfrm>
            <a:off x="623392" y="4509120"/>
            <a:ext cx="6487301" cy="108012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echo $a1[1] + $a2['foo'];</a:t>
            </a:r>
          </a:p>
          <a:p>
            <a:r>
              <a:rPr lang="en-US" b="1" dirty="0">
                <a:solidFill>
                  <a:schemeClr val="bg1"/>
                </a:solidFill>
                <a:latin typeface="Courier New" panose="02070309020205020404" pitchFamily="49" charset="0"/>
                <a:cs typeface="Courier New" panose="02070309020205020404" pitchFamily="49" charset="0"/>
              </a:rPr>
              <a:t>$a2['spam'] = 19;  $a1[] = 4;</a:t>
            </a:r>
          </a:p>
          <a:p>
            <a:r>
              <a:rPr lang="en-US" b="1" dirty="0">
                <a:solidFill>
                  <a:schemeClr val="bg1"/>
                </a:solidFill>
                <a:latin typeface="Courier New" panose="02070309020205020404" pitchFamily="49" charset="0"/>
                <a:cs typeface="Courier New" panose="02070309020205020404" pitchFamily="49" charset="0"/>
              </a:rPr>
              <a:t>unset($a1[2]);</a:t>
            </a:r>
          </a:p>
        </p:txBody>
      </p:sp>
      <p:sp>
        <p:nvSpPr>
          <p:cNvPr id="7" name="Zaoblený obdélníkový popisek 6">
            <a:extLst>
              <a:ext uri="{FF2B5EF4-FFF2-40B4-BE49-F238E27FC236}">
                <a16:creationId xmlns:a16="http://schemas.microsoft.com/office/drawing/2014/main" id="{C7DFF8AE-CD82-431B-A8C5-D29790529FCF}"/>
              </a:ext>
            </a:extLst>
          </p:cNvPr>
          <p:cNvSpPr/>
          <p:nvPr/>
        </p:nvSpPr>
        <p:spPr>
          <a:xfrm>
            <a:off x="7110693" y="3483744"/>
            <a:ext cx="3312368" cy="504056"/>
          </a:xfrm>
          <a:prstGeom prst="wedgeRoundRectCallout">
            <a:avLst>
              <a:gd name="adj1" fmla="val -62971"/>
              <a:gd name="adj2" fmla="val -14833"/>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Newer JS-compatible syntax</a:t>
            </a:r>
            <a:endParaRPr lang="cs-CZ" sz="1600" b="1" dirty="0">
              <a:latin typeface="Courier New" pitchFamily="49" charset="0"/>
              <a:cs typeface="Courier New" pitchFamily="49" charset="0"/>
            </a:endParaRPr>
          </a:p>
        </p:txBody>
      </p:sp>
      <p:sp>
        <p:nvSpPr>
          <p:cNvPr id="8" name="Zaoblený obdélníkový popisek 6">
            <a:extLst>
              <a:ext uri="{FF2B5EF4-FFF2-40B4-BE49-F238E27FC236}">
                <a16:creationId xmlns:a16="http://schemas.microsoft.com/office/drawing/2014/main" id="{B1211E77-F73B-4B54-8FBB-83D8A28A4A2C}"/>
              </a:ext>
            </a:extLst>
          </p:cNvPr>
          <p:cNvSpPr/>
          <p:nvPr/>
        </p:nvSpPr>
        <p:spPr>
          <a:xfrm>
            <a:off x="4727848" y="4356278"/>
            <a:ext cx="1523091" cy="504056"/>
          </a:xfrm>
          <a:prstGeom prst="wedgeRoundRectCallout">
            <a:avLst>
              <a:gd name="adj1" fmla="val -64715"/>
              <a:gd name="adj2" fmla="val 3672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Prints ’44’</a:t>
            </a:r>
            <a:endParaRPr lang="cs-CZ" sz="1600" b="1" dirty="0">
              <a:latin typeface="Courier New" pitchFamily="49" charset="0"/>
              <a:cs typeface="Courier New" pitchFamily="49" charset="0"/>
            </a:endParaRPr>
          </a:p>
        </p:txBody>
      </p:sp>
      <p:sp>
        <p:nvSpPr>
          <p:cNvPr id="9" name="Zaoblený obdélníkový popisek 7">
            <a:extLst>
              <a:ext uri="{FF2B5EF4-FFF2-40B4-BE49-F238E27FC236}">
                <a16:creationId xmlns:a16="http://schemas.microsoft.com/office/drawing/2014/main" id="{4AAF70D1-1AE4-4F20-941A-B4D7A9BBFA3A}"/>
              </a:ext>
            </a:extLst>
          </p:cNvPr>
          <p:cNvSpPr/>
          <p:nvPr/>
        </p:nvSpPr>
        <p:spPr>
          <a:xfrm>
            <a:off x="5735960" y="4964125"/>
            <a:ext cx="3240360" cy="504056"/>
          </a:xfrm>
          <a:prstGeom prst="wedgeRoundRectCallout">
            <a:avLst>
              <a:gd name="adj1" fmla="val -71770"/>
              <a:gd name="adj2" fmla="val -30463"/>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The following key is assigned</a:t>
            </a:r>
            <a:endParaRPr lang="cs-CZ" sz="1600" b="1" dirty="0">
              <a:latin typeface="Courier New" pitchFamily="49" charset="0"/>
              <a:cs typeface="Courier New" pitchFamily="49" charset="0"/>
            </a:endParaRPr>
          </a:p>
        </p:txBody>
      </p:sp>
      <p:sp>
        <p:nvSpPr>
          <p:cNvPr id="10" name="Zaoblený obdélníkový popisek 7">
            <a:extLst>
              <a:ext uri="{FF2B5EF4-FFF2-40B4-BE49-F238E27FC236}">
                <a16:creationId xmlns:a16="http://schemas.microsoft.com/office/drawing/2014/main" id="{062FD850-084C-4ACA-9C09-8CE388122A2B}"/>
              </a:ext>
            </a:extLst>
          </p:cNvPr>
          <p:cNvSpPr/>
          <p:nvPr/>
        </p:nvSpPr>
        <p:spPr>
          <a:xfrm>
            <a:off x="3503712" y="5820791"/>
            <a:ext cx="3420380" cy="504056"/>
          </a:xfrm>
          <a:prstGeom prst="wedgeRoundRectCallout">
            <a:avLst>
              <a:gd name="adj1" fmla="val -64329"/>
              <a:gd name="adj2" fmla="val -135976"/>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b="1" dirty="0">
                <a:latin typeface="Courier New" pitchFamily="49" charset="0"/>
                <a:cs typeface="Courier New" pitchFamily="49" charset="0"/>
              </a:rPr>
              <a:t>$a1 ~ [0=&gt;1, 1=&gt;2, 3=&gt;4]</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21186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701CF2-8098-4B90-BD83-810E0598F7C9}"/>
              </a:ext>
            </a:extLst>
          </p:cNvPr>
          <p:cNvSpPr>
            <a:spLocks noGrp="1"/>
          </p:cNvSpPr>
          <p:nvPr>
            <p:ph idx="1"/>
          </p:nvPr>
        </p:nvSpPr>
        <p:spPr/>
        <p:txBody>
          <a:bodyPr/>
          <a:lstStyle/>
          <a:p>
            <a:r>
              <a:rPr lang="en-US" dirty="0"/>
              <a:t>Each key can be either an integer or a string</a:t>
            </a:r>
          </a:p>
          <a:p>
            <a:pPr lvl="1"/>
            <a:r>
              <a:rPr lang="en-US" dirty="0"/>
              <a:t>Strings containing valid numbers are casted to integers</a:t>
            </a:r>
          </a:p>
          <a:p>
            <a:pPr lvl="1"/>
            <a:r>
              <a:rPr lang="en-US" dirty="0"/>
              <a:t>Floats are truncated and casted to integers</a:t>
            </a:r>
          </a:p>
          <a:p>
            <a:pPr lvl="1"/>
            <a:r>
              <a:rPr lang="en-US" dirty="0"/>
              <a:t>Booleans are casted to either 0 (false) or 1 (true)</a:t>
            </a:r>
          </a:p>
          <a:p>
            <a:pPr lvl="1"/>
            <a:r>
              <a:rPr lang="en-US" dirty="0"/>
              <a:t>null is casted to an empty string</a:t>
            </a:r>
          </a:p>
          <a:p>
            <a:pPr lvl="1"/>
            <a:r>
              <a:rPr lang="en-US" dirty="0"/>
              <a:t>Arrays and objects cannot be used as keys</a:t>
            </a:r>
          </a:p>
          <a:p>
            <a:r>
              <a:rPr lang="en-US" dirty="0"/>
              <a:t>Built-in functions for array manipulation</a:t>
            </a:r>
          </a:p>
          <a:p>
            <a:pPr lvl="1"/>
            <a:r>
              <a:rPr lang="en-US" dirty="0" err="1"/>
              <a:t>array_key_exists</a:t>
            </a:r>
            <a:r>
              <a:rPr lang="en-US" dirty="0"/>
              <a:t>(), </a:t>
            </a:r>
            <a:r>
              <a:rPr lang="en-US" dirty="0" err="1"/>
              <a:t>in_array</a:t>
            </a:r>
            <a:r>
              <a:rPr lang="en-US" dirty="0"/>
              <a:t>()</a:t>
            </a:r>
          </a:p>
          <a:p>
            <a:pPr lvl="1"/>
            <a:r>
              <a:rPr lang="en-US" dirty="0" err="1"/>
              <a:t>array_push</a:t>
            </a:r>
            <a:r>
              <a:rPr lang="en-US" dirty="0"/>
              <a:t>(), </a:t>
            </a:r>
            <a:r>
              <a:rPr lang="en-US" dirty="0" err="1"/>
              <a:t>array_pop</a:t>
            </a:r>
            <a:r>
              <a:rPr lang="en-US" dirty="0"/>
              <a:t>(), </a:t>
            </a:r>
            <a:r>
              <a:rPr lang="en-US" dirty="0" err="1"/>
              <a:t>array_shift</a:t>
            </a:r>
            <a:r>
              <a:rPr lang="en-US" dirty="0"/>
              <a:t>()</a:t>
            </a:r>
          </a:p>
          <a:p>
            <a:pPr lvl="1"/>
            <a:r>
              <a:rPr lang="en-US" dirty="0"/>
              <a:t>sort(), shuffle()</a:t>
            </a:r>
          </a:p>
          <a:p>
            <a:pPr lvl="1"/>
            <a:r>
              <a:rPr lang="en-US" dirty="0"/>
              <a:t>...</a:t>
            </a:r>
          </a:p>
          <a:p>
            <a:endParaRPr lang="en-US" dirty="0"/>
          </a:p>
        </p:txBody>
      </p:sp>
      <p:sp>
        <p:nvSpPr>
          <p:cNvPr id="3" name="Title 2">
            <a:extLst>
              <a:ext uri="{FF2B5EF4-FFF2-40B4-BE49-F238E27FC236}">
                <a16:creationId xmlns:a16="http://schemas.microsoft.com/office/drawing/2014/main" id="{AF3FE99D-55F9-464E-A6EE-902411FA5483}"/>
              </a:ext>
            </a:extLst>
          </p:cNvPr>
          <p:cNvSpPr>
            <a:spLocks noGrp="1"/>
          </p:cNvSpPr>
          <p:nvPr>
            <p:ph type="title"/>
          </p:nvPr>
        </p:nvSpPr>
        <p:spPr/>
        <p:txBody>
          <a:bodyPr/>
          <a:lstStyle/>
          <a:p>
            <a:r>
              <a:rPr lang="en-US" dirty="0"/>
              <a:t>PHP Language</a:t>
            </a:r>
            <a:br>
              <a:rPr lang="en-US" dirty="0"/>
            </a:br>
            <a:r>
              <a:rPr lang="en-US" dirty="0"/>
              <a:t>Arrays</a:t>
            </a:r>
          </a:p>
        </p:txBody>
      </p:sp>
      <p:sp>
        <p:nvSpPr>
          <p:cNvPr id="4" name="Slide Number Placeholder 3">
            <a:extLst>
              <a:ext uri="{FF2B5EF4-FFF2-40B4-BE49-F238E27FC236}">
                <a16:creationId xmlns:a16="http://schemas.microsoft.com/office/drawing/2014/main" id="{34B46F17-097B-440E-981F-B313866B7F02}"/>
              </a:ext>
            </a:extLst>
          </p:cNvPr>
          <p:cNvSpPr>
            <a:spLocks noGrp="1"/>
          </p:cNvSpPr>
          <p:nvPr>
            <p:ph type="sldNum" sz="quarter" idx="12"/>
          </p:nvPr>
        </p:nvSpPr>
        <p:spPr/>
        <p:txBody>
          <a:bodyPr/>
          <a:lstStyle/>
          <a:p>
            <a:fld id="{452BA717-4DED-4A38-BDE4-30D0F0A142DB}" type="slidenum">
              <a:rPr lang="cs-CZ" smtClean="0"/>
              <a:pPr/>
              <a:t>24</a:t>
            </a:fld>
            <a:endParaRPr lang="cs-CZ"/>
          </a:p>
        </p:txBody>
      </p:sp>
    </p:spTree>
    <p:extLst>
      <p:ext uri="{BB962C8B-B14F-4D97-AF65-F5344CB8AC3E}">
        <p14:creationId xmlns:p14="http://schemas.microsoft.com/office/powerpoint/2010/main" val="669348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934AFE-8057-4419-85D7-9971B2E17F23}"/>
              </a:ext>
            </a:extLst>
          </p:cNvPr>
          <p:cNvSpPr>
            <a:spLocks noGrp="1"/>
          </p:cNvSpPr>
          <p:nvPr>
            <p:ph type="sldNum" sz="quarter" idx="12"/>
          </p:nvPr>
        </p:nvSpPr>
        <p:spPr/>
        <p:txBody>
          <a:bodyPr/>
          <a:lstStyle/>
          <a:p>
            <a:fld id="{452BA717-4DED-4A38-BDE4-30D0F0A142DB}" type="slidenum">
              <a:rPr lang="cs-CZ" smtClean="0"/>
              <a:pPr/>
              <a:t>25</a:t>
            </a:fld>
            <a:endParaRPr lang="cs-CZ"/>
          </a:p>
        </p:txBody>
      </p:sp>
      <p:sp>
        <p:nvSpPr>
          <p:cNvPr id="3" name="Text Placeholder 2">
            <a:extLst>
              <a:ext uri="{FF2B5EF4-FFF2-40B4-BE49-F238E27FC236}">
                <a16:creationId xmlns:a16="http://schemas.microsoft.com/office/drawing/2014/main" id="{D1C9247F-B89A-4B98-9942-CB3A9D86AC7C}"/>
              </a:ext>
            </a:extLst>
          </p:cNvPr>
          <p:cNvSpPr>
            <a:spLocks noGrp="1"/>
          </p:cNvSpPr>
          <p:nvPr>
            <p:ph type="body" sz="quarter" idx="13"/>
          </p:nvPr>
        </p:nvSpPr>
        <p:spPr/>
        <p:txBody>
          <a:bodyPr/>
          <a:lstStyle/>
          <a:p>
            <a:r>
              <a:rPr lang="en-US" dirty="0"/>
              <a:t>DEMO</a:t>
            </a:r>
          </a:p>
        </p:txBody>
      </p:sp>
      <p:sp>
        <p:nvSpPr>
          <p:cNvPr id="4" name="Text Placeholder 3">
            <a:extLst>
              <a:ext uri="{FF2B5EF4-FFF2-40B4-BE49-F238E27FC236}">
                <a16:creationId xmlns:a16="http://schemas.microsoft.com/office/drawing/2014/main" id="{65A7E6BF-10A8-465F-9CB8-474B52BBC23A}"/>
              </a:ext>
            </a:extLst>
          </p:cNvPr>
          <p:cNvSpPr>
            <a:spLocks noGrp="1"/>
          </p:cNvSpPr>
          <p:nvPr>
            <p:ph type="body" sz="quarter" idx="14"/>
          </p:nvPr>
        </p:nvSpPr>
        <p:spPr/>
        <p:txBody>
          <a:bodyPr/>
          <a:lstStyle/>
          <a:p>
            <a:r>
              <a:rPr lang="en-US" dirty="0"/>
              <a:t>PHP interactive shell</a:t>
            </a:r>
          </a:p>
        </p:txBody>
      </p:sp>
    </p:spTree>
    <p:extLst>
      <p:ext uri="{BB962C8B-B14F-4D97-AF65-F5344CB8AC3E}">
        <p14:creationId xmlns:p14="http://schemas.microsoft.com/office/powerpoint/2010/main" val="4005622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8BFC14-25EA-430B-A1F2-3FBD216C20BA}"/>
              </a:ext>
            </a:extLst>
          </p:cNvPr>
          <p:cNvSpPr>
            <a:spLocks noGrp="1"/>
          </p:cNvSpPr>
          <p:nvPr>
            <p:ph idx="1"/>
          </p:nvPr>
        </p:nvSpPr>
        <p:spPr/>
        <p:txBody>
          <a:bodyPr/>
          <a:lstStyle/>
          <a:p>
            <a:r>
              <a:rPr lang="en-US" dirty="0"/>
              <a:t>Declaration</a:t>
            </a:r>
          </a:p>
          <a:p>
            <a:r>
              <a:rPr lang="en-US" dirty="0"/>
              <a:t>Keyword function followed by the identifier</a:t>
            </a:r>
            <a:br>
              <a:rPr lang="en-US" dirty="0"/>
            </a:br>
            <a:br>
              <a:rPr lang="en-US" dirty="0"/>
            </a:br>
            <a:br>
              <a:rPr lang="en-US" dirty="0"/>
            </a:br>
            <a:br>
              <a:rPr lang="en-US" dirty="0"/>
            </a:br>
            <a:endParaRPr lang="en-US" dirty="0"/>
          </a:p>
          <a:p>
            <a:r>
              <a:rPr lang="en-US" dirty="0"/>
              <a:t>The function body can be pretty much anything</a:t>
            </a:r>
          </a:p>
          <a:p>
            <a:r>
              <a:rPr lang="en-US" dirty="0"/>
              <a:t>Even nested function/class declaration</a:t>
            </a:r>
          </a:p>
          <a:p>
            <a:r>
              <a:rPr lang="en-US" dirty="0"/>
              <a:t>A value can be yielded back by the </a:t>
            </a:r>
            <a:r>
              <a:rPr lang="en-US" dirty="0">
                <a:solidFill>
                  <a:schemeClr val="accent2"/>
                </a:solidFill>
              </a:rPr>
              <a:t>return</a:t>
            </a:r>
            <a:r>
              <a:rPr lang="en-US" dirty="0"/>
              <a:t> construct</a:t>
            </a:r>
          </a:p>
          <a:p>
            <a:r>
              <a:rPr lang="en-US" dirty="0"/>
              <a:t>Invocation</a:t>
            </a:r>
          </a:p>
          <a:p>
            <a:pPr marL="0" indent="0">
              <a:buNone/>
            </a:pPr>
            <a:endParaRPr lang="en-US" dirty="0"/>
          </a:p>
        </p:txBody>
      </p:sp>
      <p:sp>
        <p:nvSpPr>
          <p:cNvPr id="3" name="Title 2">
            <a:extLst>
              <a:ext uri="{FF2B5EF4-FFF2-40B4-BE49-F238E27FC236}">
                <a16:creationId xmlns:a16="http://schemas.microsoft.com/office/drawing/2014/main" id="{E7819B8A-B22E-4238-9498-EA675213767D}"/>
              </a:ext>
            </a:extLst>
          </p:cNvPr>
          <p:cNvSpPr>
            <a:spLocks noGrp="1"/>
          </p:cNvSpPr>
          <p:nvPr>
            <p:ph type="title"/>
          </p:nvPr>
        </p:nvSpPr>
        <p:spPr/>
        <p:txBody>
          <a:bodyPr/>
          <a:lstStyle/>
          <a:p>
            <a:r>
              <a:rPr lang="en-US" dirty="0"/>
              <a:t>PHP Language</a:t>
            </a:r>
            <a:br>
              <a:rPr lang="en-US" dirty="0"/>
            </a:br>
            <a:r>
              <a:rPr lang="en-US" dirty="0"/>
              <a:t>Functions</a:t>
            </a:r>
          </a:p>
        </p:txBody>
      </p:sp>
      <p:sp>
        <p:nvSpPr>
          <p:cNvPr id="4" name="Slide Number Placeholder 3">
            <a:extLst>
              <a:ext uri="{FF2B5EF4-FFF2-40B4-BE49-F238E27FC236}">
                <a16:creationId xmlns:a16="http://schemas.microsoft.com/office/drawing/2014/main" id="{89D83306-CA81-457C-B215-543AD3978B70}"/>
              </a:ext>
            </a:extLst>
          </p:cNvPr>
          <p:cNvSpPr>
            <a:spLocks noGrp="1"/>
          </p:cNvSpPr>
          <p:nvPr>
            <p:ph type="sldNum" sz="quarter" idx="12"/>
          </p:nvPr>
        </p:nvSpPr>
        <p:spPr/>
        <p:txBody>
          <a:bodyPr/>
          <a:lstStyle/>
          <a:p>
            <a:fld id="{452BA717-4DED-4A38-BDE4-30D0F0A142DB}" type="slidenum">
              <a:rPr lang="cs-CZ" smtClean="0"/>
              <a:pPr/>
              <a:t>26</a:t>
            </a:fld>
            <a:endParaRPr lang="cs-CZ"/>
          </a:p>
        </p:txBody>
      </p:sp>
      <p:sp>
        <p:nvSpPr>
          <p:cNvPr id="5" name="Rectangle: Single Corner Snipped 4">
            <a:extLst>
              <a:ext uri="{FF2B5EF4-FFF2-40B4-BE49-F238E27FC236}">
                <a16:creationId xmlns:a16="http://schemas.microsoft.com/office/drawing/2014/main" id="{1C7C7467-4C93-4C6E-A250-E6788519AEB7}"/>
              </a:ext>
            </a:extLst>
          </p:cNvPr>
          <p:cNvSpPr/>
          <p:nvPr/>
        </p:nvSpPr>
        <p:spPr>
          <a:xfrm>
            <a:off x="623392" y="2636912"/>
            <a:ext cx="6487301" cy="108012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foo([</a:t>
            </a:r>
            <a:r>
              <a:rPr lang="en-US" b="1" dirty="0" err="1">
                <a:solidFill>
                  <a:schemeClr val="bg1"/>
                </a:solidFill>
                <a:latin typeface="Courier New" panose="02070309020205020404" pitchFamily="49" charset="0"/>
                <a:cs typeface="Courier New" panose="02070309020205020404" pitchFamily="49" charset="0"/>
              </a:rPr>
              <a:t>args</a:t>
            </a:r>
            <a:r>
              <a:rPr lang="en-US" b="1" dirty="0">
                <a:solidFill>
                  <a:schemeClr val="bg1"/>
                </a:solidFill>
                <a:latin typeface="Courier New" panose="02070309020205020404" pitchFamily="49" charset="0"/>
                <a:cs typeface="Courier New" panose="02070309020205020404" pitchFamily="49" charset="0"/>
              </a:rPr>
              <a:t>, …]) {</a:t>
            </a:r>
          </a:p>
          <a:p>
            <a:r>
              <a:rPr lang="en-US" b="1" dirty="0">
                <a:solidFill>
                  <a:schemeClr val="bg1"/>
                </a:solidFill>
                <a:latin typeface="Courier New" panose="02070309020205020404" pitchFamily="49" charset="0"/>
                <a:cs typeface="Courier New" panose="02070309020205020404" pitchFamily="49" charset="0"/>
              </a:rPr>
              <a:t>  … body …</a:t>
            </a:r>
          </a:p>
          <a:p>
            <a:r>
              <a:rPr lang="en-US" b="1" dirty="0">
                <a:solidFill>
                  <a:schemeClr val="bg1"/>
                </a:solidFill>
                <a:latin typeface="Courier New" panose="02070309020205020404" pitchFamily="49" charset="0"/>
                <a:cs typeface="Courier New" panose="02070309020205020404" pitchFamily="49" charset="0"/>
              </a:rPr>
              <a:t>}</a:t>
            </a:r>
          </a:p>
        </p:txBody>
      </p:sp>
      <p:sp>
        <p:nvSpPr>
          <p:cNvPr id="6" name="Rectangle: Single Corner Snipped 5">
            <a:extLst>
              <a:ext uri="{FF2B5EF4-FFF2-40B4-BE49-F238E27FC236}">
                <a16:creationId xmlns:a16="http://schemas.microsoft.com/office/drawing/2014/main" id="{FB0F5BF0-387E-4C64-8105-5E2EC79959D7}"/>
              </a:ext>
            </a:extLst>
          </p:cNvPr>
          <p:cNvSpPr/>
          <p:nvPr/>
        </p:nvSpPr>
        <p:spPr>
          <a:xfrm>
            <a:off x="623391" y="5589240"/>
            <a:ext cx="6487301" cy="558381"/>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foo(argument-expressions);</a:t>
            </a:r>
          </a:p>
        </p:txBody>
      </p:sp>
    </p:spTree>
    <p:extLst>
      <p:ext uri="{BB962C8B-B14F-4D97-AF65-F5344CB8AC3E}">
        <p14:creationId xmlns:p14="http://schemas.microsoft.com/office/powerpoint/2010/main" val="744044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58805E-64A9-4684-BB5B-DC610BA5E63D}"/>
              </a:ext>
            </a:extLst>
          </p:cNvPr>
          <p:cNvSpPr>
            <a:spLocks noGrp="1"/>
          </p:cNvSpPr>
          <p:nvPr>
            <p:ph type="title"/>
          </p:nvPr>
        </p:nvSpPr>
        <p:spPr/>
        <p:txBody>
          <a:bodyPr/>
          <a:lstStyle/>
          <a:p>
            <a:r>
              <a:rPr lang="en-US" dirty="0"/>
              <a:t>PHP Functions </a:t>
            </a:r>
            <a:br>
              <a:rPr lang="en-US" dirty="0"/>
            </a:br>
            <a:r>
              <a:rPr lang="en-US" dirty="0"/>
              <a:t>EXAMPLE</a:t>
            </a:r>
          </a:p>
        </p:txBody>
      </p:sp>
      <p:sp>
        <p:nvSpPr>
          <p:cNvPr id="4" name="Slide Number Placeholder 3">
            <a:extLst>
              <a:ext uri="{FF2B5EF4-FFF2-40B4-BE49-F238E27FC236}">
                <a16:creationId xmlns:a16="http://schemas.microsoft.com/office/drawing/2014/main" id="{0BE0892C-BC88-4082-A45F-ABBDC4C3C3E7}"/>
              </a:ext>
            </a:extLst>
          </p:cNvPr>
          <p:cNvSpPr>
            <a:spLocks noGrp="1"/>
          </p:cNvSpPr>
          <p:nvPr>
            <p:ph type="sldNum" sz="quarter" idx="12"/>
          </p:nvPr>
        </p:nvSpPr>
        <p:spPr/>
        <p:txBody>
          <a:bodyPr/>
          <a:lstStyle/>
          <a:p>
            <a:fld id="{452BA717-4DED-4A38-BDE4-30D0F0A142DB}" type="slidenum">
              <a:rPr lang="cs-CZ" smtClean="0"/>
              <a:pPr/>
              <a:t>27</a:t>
            </a:fld>
            <a:endParaRPr lang="cs-CZ"/>
          </a:p>
        </p:txBody>
      </p:sp>
      <p:sp>
        <p:nvSpPr>
          <p:cNvPr id="5" name="Rectangle: Single Corner Snipped 4">
            <a:extLst>
              <a:ext uri="{FF2B5EF4-FFF2-40B4-BE49-F238E27FC236}">
                <a16:creationId xmlns:a16="http://schemas.microsoft.com/office/drawing/2014/main" id="{2799D76D-5136-49DC-9847-71CDC107EB59}"/>
              </a:ext>
            </a:extLst>
          </p:cNvPr>
          <p:cNvSpPr/>
          <p:nvPr/>
        </p:nvSpPr>
        <p:spPr>
          <a:xfrm>
            <a:off x="256771" y="1844824"/>
            <a:ext cx="7567421" cy="459629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accent2"/>
                </a:solidFill>
                <a:latin typeface="Courier New" panose="02070309020205020404" pitchFamily="49" charset="0"/>
                <a:cs typeface="Courier New" panose="02070309020205020404" pitchFamily="49" charset="0"/>
              </a:rPr>
              <a:t>function</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declare_foo</a:t>
            </a:r>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a:t>
            </a:r>
          </a:p>
          <a:p>
            <a:r>
              <a:rPr lang="en-US" b="1" dirty="0">
                <a:solidFill>
                  <a:schemeClr val="bg1"/>
                </a:solidFill>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function</a:t>
            </a:r>
            <a:r>
              <a:rPr lang="en-US" b="1" dirty="0">
                <a:solidFill>
                  <a:schemeClr val="bg1"/>
                </a:solidFill>
                <a:latin typeface="Courier New" panose="02070309020205020404" pitchFamily="49" charset="0"/>
                <a:cs typeface="Courier New" panose="02070309020205020404" pitchFamily="49" charset="0"/>
              </a:rPr>
              <a:t> foo()</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        echo "This is foo() at work...\n";</a:t>
            </a:r>
          </a:p>
          <a:p>
            <a:r>
              <a:rPr lang="en-US" b="1" dirty="0">
                <a:solidFill>
                  <a:schemeClr val="bg1"/>
                </a:solidFill>
                <a:latin typeface="Courier New" panose="02070309020205020404" pitchFamily="49" charset="0"/>
                <a:cs typeface="Courier New" panose="02070309020205020404" pitchFamily="49" charset="0"/>
              </a:rPr>
              <a:t>    }</a:t>
            </a:r>
          </a:p>
          <a:p>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foo();</a:t>
            </a:r>
          </a:p>
          <a:p>
            <a:endParaRPr lang="en-US" b="1" dirty="0">
              <a:solidFill>
                <a:schemeClr val="bg1"/>
              </a:solidFill>
              <a:latin typeface="Courier New" panose="02070309020205020404" pitchFamily="49" charset="0"/>
              <a:cs typeface="Courier New" panose="02070309020205020404" pitchFamily="49" charset="0"/>
            </a:endParaRPr>
          </a:p>
          <a:p>
            <a:r>
              <a:rPr lang="en-US" b="1" dirty="0" err="1">
                <a:solidFill>
                  <a:schemeClr val="bg1"/>
                </a:solidFill>
                <a:latin typeface="Courier New" panose="02070309020205020404" pitchFamily="49" charset="0"/>
                <a:cs typeface="Courier New" panose="02070309020205020404" pitchFamily="49" charset="0"/>
              </a:rPr>
              <a:t>declare_foo</a:t>
            </a:r>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a:p>
            <a:r>
              <a:rPr lang="en-US" b="1" dirty="0">
                <a:solidFill>
                  <a:schemeClr val="bg1"/>
                </a:solidFill>
                <a:latin typeface="Courier New" panose="02070309020205020404" pitchFamily="49" charset="0"/>
                <a:cs typeface="Courier New" panose="02070309020205020404" pitchFamily="49" charset="0"/>
              </a:rPr>
              <a:t>foo();</a:t>
            </a:r>
          </a:p>
          <a:p>
            <a:endParaRPr lang="en-US" b="1" dirty="0">
              <a:solidFill>
                <a:schemeClr val="bg1"/>
              </a:solidFill>
              <a:latin typeface="Courier New" panose="02070309020205020404" pitchFamily="49" charset="0"/>
              <a:cs typeface="Courier New" panose="02070309020205020404" pitchFamily="49" charset="0"/>
            </a:endParaRPr>
          </a:p>
          <a:p>
            <a:r>
              <a:rPr lang="en-US" b="1" dirty="0" err="1">
                <a:solidFill>
                  <a:schemeClr val="bg1"/>
                </a:solidFill>
                <a:latin typeface="Courier New" panose="02070309020205020404" pitchFamily="49" charset="0"/>
                <a:cs typeface="Courier New" panose="02070309020205020404" pitchFamily="49" charset="0"/>
              </a:rPr>
              <a:t>declare_foo</a:t>
            </a:r>
            <a:r>
              <a:rPr lang="en-US" b="1" dirty="0">
                <a:solidFill>
                  <a:schemeClr val="bg1"/>
                </a:solidFill>
                <a:latin typeface="Courier New" panose="02070309020205020404" pitchFamily="49" charset="0"/>
                <a:cs typeface="Courier New" panose="02070309020205020404" pitchFamily="49" charset="0"/>
              </a:rPr>
              <a:t>();</a:t>
            </a:r>
          </a:p>
          <a:p>
            <a:endParaRPr lang="en-US" b="1" dirty="0">
              <a:solidFill>
                <a:schemeClr val="bg1"/>
              </a:solidFill>
              <a:latin typeface="Courier New" panose="02070309020205020404" pitchFamily="49" charset="0"/>
              <a:cs typeface="Courier New" panose="02070309020205020404" pitchFamily="49" charset="0"/>
            </a:endParaRPr>
          </a:p>
        </p:txBody>
      </p:sp>
      <p:sp>
        <p:nvSpPr>
          <p:cNvPr id="19" name="Zaoblený obdélníkový popisek 6">
            <a:extLst>
              <a:ext uri="{FF2B5EF4-FFF2-40B4-BE49-F238E27FC236}">
                <a16:creationId xmlns:a16="http://schemas.microsoft.com/office/drawing/2014/main" id="{398288F8-632A-48BE-B671-D9AA4B7AF0C3}"/>
              </a:ext>
            </a:extLst>
          </p:cNvPr>
          <p:cNvSpPr/>
          <p:nvPr/>
        </p:nvSpPr>
        <p:spPr>
          <a:xfrm>
            <a:off x="3791744" y="2204864"/>
            <a:ext cx="3239982" cy="504056"/>
          </a:xfrm>
          <a:prstGeom prst="wedgeRoundRectCallout">
            <a:avLst>
              <a:gd name="adj1" fmla="val -64715"/>
              <a:gd name="adj2" fmla="val 3672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Nested declarations are OK</a:t>
            </a:r>
            <a:endParaRPr lang="cs-CZ" sz="1600" b="1" dirty="0">
              <a:latin typeface="Courier New" pitchFamily="49" charset="0"/>
              <a:cs typeface="Courier New" pitchFamily="49" charset="0"/>
            </a:endParaRPr>
          </a:p>
        </p:txBody>
      </p:sp>
      <p:sp>
        <p:nvSpPr>
          <p:cNvPr id="20" name="Zaoblený obdélníkový popisek 6">
            <a:extLst>
              <a:ext uri="{FF2B5EF4-FFF2-40B4-BE49-F238E27FC236}">
                <a16:creationId xmlns:a16="http://schemas.microsoft.com/office/drawing/2014/main" id="{3C5C25B1-35ED-473F-8246-66F00F30D655}"/>
              </a:ext>
            </a:extLst>
          </p:cNvPr>
          <p:cNvSpPr/>
          <p:nvPr/>
        </p:nvSpPr>
        <p:spPr>
          <a:xfrm>
            <a:off x="1955540" y="3955913"/>
            <a:ext cx="3672408" cy="504056"/>
          </a:xfrm>
          <a:prstGeom prst="wedgeRoundRectCallout">
            <a:avLst>
              <a:gd name="adj1" fmla="val -61920"/>
              <a:gd name="adj2" fmla="val 3672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Error, </a:t>
            </a:r>
            <a:r>
              <a:rPr lang="en-US" sz="1600" b="1" dirty="0">
                <a:latin typeface="Courier New" panose="02070309020205020404" pitchFamily="49" charset="0"/>
                <a:cs typeface="Courier New" panose="02070309020205020404" pitchFamily="49" charset="0"/>
              </a:rPr>
              <a:t>foo()</a:t>
            </a:r>
            <a:r>
              <a:rPr lang="en-US" sz="1600" dirty="0"/>
              <a:t> is not declared here</a:t>
            </a:r>
            <a:endParaRPr lang="cs-CZ" sz="1600" b="1" dirty="0">
              <a:latin typeface="Courier New" pitchFamily="49" charset="0"/>
              <a:cs typeface="Courier New" pitchFamily="49" charset="0"/>
            </a:endParaRPr>
          </a:p>
        </p:txBody>
      </p:sp>
      <p:sp>
        <p:nvSpPr>
          <p:cNvPr id="21" name="Zaoblený obdélníkový popisek 6">
            <a:extLst>
              <a:ext uri="{FF2B5EF4-FFF2-40B4-BE49-F238E27FC236}">
                <a16:creationId xmlns:a16="http://schemas.microsoft.com/office/drawing/2014/main" id="{52B262A6-FDB6-49B7-8FE9-130A313C1965}"/>
              </a:ext>
            </a:extLst>
          </p:cNvPr>
          <p:cNvSpPr/>
          <p:nvPr/>
        </p:nvSpPr>
        <p:spPr>
          <a:xfrm>
            <a:off x="2204277" y="5085155"/>
            <a:ext cx="3672408" cy="504056"/>
          </a:xfrm>
          <a:prstGeom prst="wedgeRoundRectCallout">
            <a:avLst>
              <a:gd name="adj1" fmla="val -64715"/>
              <a:gd name="adj2" fmla="val 1451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Prints “This is foo() at work…”</a:t>
            </a:r>
            <a:endParaRPr lang="cs-CZ" sz="1600" b="1" dirty="0">
              <a:latin typeface="Courier New" pitchFamily="49" charset="0"/>
              <a:cs typeface="Courier New" pitchFamily="49" charset="0"/>
            </a:endParaRPr>
          </a:p>
        </p:txBody>
      </p:sp>
      <p:sp>
        <p:nvSpPr>
          <p:cNvPr id="22" name="Zaoblený obdélníkový popisek 6">
            <a:extLst>
              <a:ext uri="{FF2B5EF4-FFF2-40B4-BE49-F238E27FC236}">
                <a16:creationId xmlns:a16="http://schemas.microsoft.com/office/drawing/2014/main" id="{7ED94373-B3A0-49EF-8ABC-507083A1AA47}"/>
              </a:ext>
            </a:extLst>
          </p:cNvPr>
          <p:cNvSpPr/>
          <p:nvPr/>
        </p:nvSpPr>
        <p:spPr>
          <a:xfrm>
            <a:off x="2916600" y="5763138"/>
            <a:ext cx="3240360" cy="504056"/>
          </a:xfrm>
          <a:prstGeom prst="wedgeRoundRectCallout">
            <a:avLst>
              <a:gd name="adj1" fmla="val -60972"/>
              <a:gd name="adj2" fmla="val -2148"/>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Error re-declaration of </a:t>
            </a:r>
            <a:r>
              <a:rPr lang="en-US" sz="1600" b="1" dirty="0">
                <a:latin typeface="Courier New" panose="02070309020205020404" pitchFamily="49" charset="0"/>
                <a:cs typeface="Courier New" panose="02070309020205020404" pitchFamily="49" charset="0"/>
              </a:rPr>
              <a:t>foo()</a:t>
            </a:r>
            <a:endParaRPr lang="cs-CZ" sz="1600" b="1" dirty="0">
              <a:latin typeface="Courier New" pitchFamily="49" charset="0"/>
              <a:cs typeface="Courier New" pitchFamily="49" charset="0"/>
            </a:endParaRPr>
          </a:p>
        </p:txBody>
      </p:sp>
      <p:grpSp>
        <p:nvGrpSpPr>
          <p:cNvPr id="23" name="Group 22">
            <a:extLst>
              <a:ext uri="{FF2B5EF4-FFF2-40B4-BE49-F238E27FC236}">
                <a16:creationId xmlns:a16="http://schemas.microsoft.com/office/drawing/2014/main" id="{7BE767FF-71B3-413B-B759-60C07A4DA188}"/>
              </a:ext>
            </a:extLst>
          </p:cNvPr>
          <p:cNvGrpSpPr/>
          <p:nvPr/>
        </p:nvGrpSpPr>
        <p:grpSpPr>
          <a:xfrm>
            <a:off x="8816789" y="2464336"/>
            <a:ext cx="2601968" cy="3635209"/>
            <a:chOff x="6228184" y="2924944"/>
            <a:chExt cx="2601968" cy="3082347"/>
          </a:xfrm>
        </p:grpSpPr>
        <p:sp>
          <p:nvSpPr>
            <p:cNvPr id="24" name="Rectangle 23">
              <a:extLst>
                <a:ext uri="{FF2B5EF4-FFF2-40B4-BE49-F238E27FC236}">
                  <a16:creationId xmlns:a16="http://schemas.microsoft.com/office/drawing/2014/main" id="{A9A97F1C-B84F-484C-B643-0044058498E5}"/>
                </a:ext>
              </a:extLst>
            </p:cNvPr>
            <p:cNvSpPr/>
            <p:nvPr/>
          </p:nvSpPr>
          <p:spPr>
            <a:xfrm>
              <a:off x="6228184" y="2924944"/>
              <a:ext cx="2601968" cy="3082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900000" rtlCol="0" anchor="ctr"/>
            <a:lstStyle/>
            <a:p>
              <a:pPr algn="ctr"/>
              <a:r>
                <a:rPr lang="en-US" sz="1600" dirty="0"/>
                <a:t>Nested functions are rarely used in PHP. The purpose of this example is to demonstrate that function declaration is dynamic (takes place when the code is executed). Not to suggest best practices.</a:t>
              </a:r>
              <a:endParaRPr lang="cs-CZ" sz="1600" dirty="0"/>
            </a:p>
          </p:txBody>
        </p:sp>
        <p:pic>
          <p:nvPicPr>
            <p:cNvPr id="25" name="Picture 24">
              <a:extLst>
                <a:ext uri="{FF2B5EF4-FFF2-40B4-BE49-F238E27FC236}">
                  <a16:creationId xmlns:a16="http://schemas.microsoft.com/office/drawing/2014/main" id="{8B857A6A-4D0C-4CD3-8813-8B8B4C3EEB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76675" y="3067940"/>
              <a:ext cx="904986" cy="680256"/>
            </a:xfrm>
            <a:prstGeom prst="rect">
              <a:avLst/>
            </a:prstGeom>
          </p:spPr>
          <p:style>
            <a:lnRef idx="2">
              <a:schemeClr val="accent1">
                <a:shade val="50000"/>
              </a:schemeClr>
            </a:lnRef>
            <a:fillRef idx="1">
              <a:schemeClr val="accent1"/>
            </a:fillRef>
            <a:effectRef idx="0">
              <a:schemeClr val="accent1"/>
            </a:effectRef>
            <a:fontRef idx="minor">
              <a:schemeClr val="lt1"/>
            </a:fontRef>
          </p:style>
        </p:pic>
      </p:grpSp>
    </p:spTree>
    <p:extLst>
      <p:ext uri="{BB962C8B-B14F-4D97-AF65-F5344CB8AC3E}">
        <p14:creationId xmlns:p14="http://schemas.microsoft.com/office/powerpoint/2010/main" val="255301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AAEEFF-5163-4E06-B5EF-080155984213}"/>
              </a:ext>
            </a:extLst>
          </p:cNvPr>
          <p:cNvSpPr>
            <a:spLocks noGrp="1"/>
          </p:cNvSpPr>
          <p:nvPr>
            <p:ph idx="1"/>
          </p:nvPr>
        </p:nvSpPr>
        <p:spPr>
          <a:xfrm>
            <a:off x="239351" y="1844824"/>
            <a:ext cx="11713299" cy="3600400"/>
          </a:xfrm>
        </p:spPr>
        <p:txBody>
          <a:bodyPr/>
          <a:lstStyle/>
          <a:p>
            <a:r>
              <a:rPr lang="en-US" dirty="0"/>
              <a:t>Controlling Types of Function Arguments</a:t>
            </a:r>
          </a:p>
          <a:p>
            <a:r>
              <a:rPr lang="en-US" dirty="0"/>
              <a:t>Function (method) arguments may be prefixed with data typed</a:t>
            </a:r>
          </a:p>
          <a:p>
            <a:pPr lvl="1"/>
            <a:r>
              <a:rPr lang="en-US" dirty="0"/>
              <a:t>Regular type string, array, ...</a:t>
            </a:r>
          </a:p>
          <a:p>
            <a:pPr lvl="1"/>
            <a:r>
              <a:rPr lang="en-US" dirty="0"/>
              <a:t>Class/interface identifier</a:t>
            </a:r>
          </a:p>
          <a:p>
            <a:pPr lvl="1"/>
            <a:r>
              <a:rPr lang="en-US" dirty="0"/>
              <a:t>callable keyword ~ the argument must be invocable, i.e., function, or object with __invoke() method</a:t>
            </a:r>
          </a:p>
          <a:p>
            <a:r>
              <a:rPr lang="en-US" dirty="0"/>
              <a:t>Return type may be also specified</a:t>
            </a:r>
          </a:p>
          <a:p>
            <a:r>
              <a:rPr lang="en-US" dirty="0"/>
              <a:t>The types of the arguments/return value are enforced</a:t>
            </a:r>
          </a:p>
          <a:p>
            <a:pPr lvl="1"/>
            <a:r>
              <a:rPr lang="en-US" b="1" dirty="0"/>
              <a:t>Noncompliance triggers PHP fatal error</a:t>
            </a:r>
          </a:p>
          <a:p>
            <a:endParaRPr lang="en-US" dirty="0"/>
          </a:p>
        </p:txBody>
      </p:sp>
      <p:sp>
        <p:nvSpPr>
          <p:cNvPr id="3" name="Title 2">
            <a:extLst>
              <a:ext uri="{FF2B5EF4-FFF2-40B4-BE49-F238E27FC236}">
                <a16:creationId xmlns:a16="http://schemas.microsoft.com/office/drawing/2014/main" id="{8B8999D3-7A07-48A0-A5C3-74799D9FB821}"/>
              </a:ext>
            </a:extLst>
          </p:cNvPr>
          <p:cNvSpPr>
            <a:spLocks noGrp="1"/>
          </p:cNvSpPr>
          <p:nvPr>
            <p:ph type="title"/>
          </p:nvPr>
        </p:nvSpPr>
        <p:spPr/>
        <p:txBody>
          <a:bodyPr/>
          <a:lstStyle/>
          <a:p>
            <a:r>
              <a:rPr lang="en-US" dirty="0"/>
              <a:t>Type Hinting</a:t>
            </a:r>
          </a:p>
        </p:txBody>
      </p:sp>
      <p:sp>
        <p:nvSpPr>
          <p:cNvPr id="4" name="Slide Number Placeholder 3">
            <a:extLst>
              <a:ext uri="{FF2B5EF4-FFF2-40B4-BE49-F238E27FC236}">
                <a16:creationId xmlns:a16="http://schemas.microsoft.com/office/drawing/2014/main" id="{6E73F25D-3486-4425-8092-AE9F44049631}"/>
              </a:ext>
            </a:extLst>
          </p:cNvPr>
          <p:cNvSpPr>
            <a:spLocks noGrp="1"/>
          </p:cNvSpPr>
          <p:nvPr>
            <p:ph type="sldNum" sz="quarter" idx="12"/>
          </p:nvPr>
        </p:nvSpPr>
        <p:spPr/>
        <p:txBody>
          <a:bodyPr/>
          <a:lstStyle/>
          <a:p>
            <a:fld id="{452BA717-4DED-4A38-BDE4-30D0F0A142DB}" type="slidenum">
              <a:rPr lang="cs-CZ" smtClean="0"/>
              <a:pPr/>
              <a:t>28</a:t>
            </a:fld>
            <a:endParaRPr lang="cs-CZ"/>
          </a:p>
        </p:txBody>
      </p:sp>
      <p:sp>
        <p:nvSpPr>
          <p:cNvPr id="5" name="Rectangle: Single Corner Snipped 4">
            <a:extLst>
              <a:ext uri="{FF2B5EF4-FFF2-40B4-BE49-F238E27FC236}">
                <a16:creationId xmlns:a16="http://schemas.microsoft.com/office/drawing/2014/main" id="{B723C1A0-B208-476C-952D-0E0D977E724E}"/>
              </a:ext>
            </a:extLst>
          </p:cNvPr>
          <p:cNvSpPr/>
          <p:nvPr/>
        </p:nvSpPr>
        <p:spPr>
          <a:xfrm>
            <a:off x="239351" y="5733256"/>
            <a:ext cx="8291961" cy="558381"/>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foo(</a:t>
            </a:r>
            <a:r>
              <a:rPr lang="en-US" b="1" dirty="0" err="1">
                <a:solidFill>
                  <a:schemeClr val="accent2"/>
                </a:solidFill>
                <a:latin typeface="Courier New" panose="02070309020205020404" pitchFamily="49" charset="0"/>
                <a:cs typeface="Courier New" panose="02070309020205020404" pitchFamily="49" charset="0"/>
              </a:rPr>
              <a:t>MyClass</a:t>
            </a:r>
            <a:r>
              <a:rPr lang="en-US" b="1" dirty="0">
                <a:solidFill>
                  <a:schemeClr val="bg1"/>
                </a:solidFill>
                <a:latin typeface="Courier New" panose="02070309020205020404" pitchFamily="49" charset="0"/>
                <a:cs typeface="Courier New" panose="02070309020205020404" pitchFamily="49" charset="0"/>
              </a:rPr>
              <a:t> $obj, </a:t>
            </a:r>
            <a:r>
              <a:rPr lang="en-US" b="1" dirty="0">
                <a:solidFill>
                  <a:schemeClr val="accent2"/>
                </a:solidFill>
                <a:latin typeface="Courier New" panose="02070309020205020404" pitchFamily="49" charset="0"/>
                <a:cs typeface="Courier New" panose="02070309020205020404" pitchFamily="49" charset="0"/>
              </a:rPr>
              <a:t>array</a:t>
            </a:r>
            <a:r>
              <a:rPr lang="en-US" b="1" dirty="0">
                <a:solidFill>
                  <a:schemeClr val="bg1"/>
                </a:solidFill>
                <a:latin typeface="Courier New" panose="02070309020205020404" pitchFamily="49" charset="0"/>
                <a:cs typeface="Courier New" panose="02070309020205020404" pitchFamily="49" charset="0"/>
              </a:rPr>
              <a:t> $params): </a:t>
            </a:r>
            <a:r>
              <a:rPr lang="en-US" b="1" dirty="0">
                <a:solidFill>
                  <a:schemeClr val="accent2"/>
                </a:solidFill>
                <a:latin typeface="Courier New" panose="02070309020205020404" pitchFamily="49" charset="0"/>
                <a:cs typeface="Courier New" panose="02070309020205020404" pitchFamily="49" charset="0"/>
              </a:rPr>
              <a:t>int</a:t>
            </a:r>
            <a:r>
              <a:rPr lang="en-US" b="1" dirty="0">
                <a:solidFill>
                  <a:schemeClr val="bg1"/>
                </a:solidFill>
                <a:latin typeface="Courier New" panose="02070309020205020404" pitchFamily="49" charset="0"/>
                <a:cs typeface="Courier New" panose="02070309020205020404" pitchFamily="49" charset="0"/>
              </a:rPr>
              <a:t> { … }</a:t>
            </a:r>
          </a:p>
        </p:txBody>
      </p:sp>
    </p:spTree>
    <p:extLst>
      <p:ext uri="{BB962C8B-B14F-4D97-AF65-F5344CB8AC3E}">
        <p14:creationId xmlns:p14="http://schemas.microsoft.com/office/powerpoint/2010/main" val="1140010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080E2F-45AB-4115-ADBD-AF5AA0153F51}"/>
              </a:ext>
            </a:extLst>
          </p:cNvPr>
          <p:cNvSpPr>
            <a:spLocks noGrp="1"/>
          </p:cNvSpPr>
          <p:nvPr>
            <p:ph idx="1"/>
          </p:nvPr>
        </p:nvSpPr>
        <p:spPr>
          <a:xfrm>
            <a:off x="239351" y="1844824"/>
            <a:ext cx="11713299" cy="3456384"/>
          </a:xfrm>
        </p:spPr>
        <p:txBody>
          <a:bodyPr/>
          <a:lstStyle/>
          <a:p>
            <a:r>
              <a:rPr lang="en-US" dirty="0"/>
              <a:t>Predefined Variables</a:t>
            </a:r>
          </a:p>
          <a:p>
            <a:r>
              <a:rPr lang="en-US" dirty="0"/>
              <a:t>Request data, headers and server settings are automatically parsed into </a:t>
            </a:r>
            <a:r>
              <a:rPr lang="en-US" dirty="0" err="1"/>
              <a:t>superglobal</a:t>
            </a:r>
            <a:r>
              <a:rPr lang="en-US" dirty="0"/>
              <a:t> arrays</a:t>
            </a:r>
          </a:p>
          <a:p>
            <a:pPr lvl="1"/>
            <a:r>
              <a:rPr lang="en-US" b="1" dirty="0"/>
              <a:t>$_GET</a:t>
            </a:r>
            <a:r>
              <a:rPr lang="en-US" dirty="0"/>
              <a:t> – parameters from request URL</a:t>
            </a:r>
          </a:p>
          <a:p>
            <a:pPr lvl="1"/>
            <a:r>
              <a:rPr lang="en-US" b="1" dirty="0"/>
              <a:t>$_POST</a:t>
            </a:r>
            <a:r>
              <a:rPr lang="en-US" dirty="0"/>
              <a:t> – parameters posted in HTTP body (form data)</a:t>
            </a:r>
          </a:p>
          <a:p>
            <a:pPr lvl="1"/>
            <a:r>
              <a:rPr lang="en-US" b="1" dirty="0"/>
              <a:t>$_FILES</a:t>
            </a:r>
            <a:r>
              <a:rPr lang="en-US" dirty="0"/>
              <a:t> – records about uploaded files</a:t>
            </a:r>
          </a:p>
          <a:p>
            <a:pPr lvl="1"/>
            <a:r>
              <a:rPr lang="en-US" b="1" dirty="0"/>
              <a:t>$_SERVER</a:t>
            </a:r>
            <a:r>
              <a:rPr lang="en-US" dirty="0"/>
              <a:t> – server settings and request headers</a:t>
            </a:r>
          </a:p>
          <a:p>
            <a:pPr lvl="1"/>
            <a:r>
              <a:rPr lang="en-US" b="1" dirty="0"/>
              <a:t>$_ENV</a:t>
            </a:r>
            <a:r>
              <a:rPr lang="en-US" dirty="0"/>
              <a:t> – environment variables</a:t>
            </a:r>
          </a:p>
          <a:p>
            <a:r>
              <a:rPr lang="en-US" dirty="0"/>
              <a:t>Example</a:t>
            </a:r>
          </a:p>
        </p:txBody>
      </p:sp>
      <p:sp>
        <p:nvSpPr>
          <p:cNvPr id="3" name="Title 2">
            <a:extLst>
              <a:ext uri="{FF2B5EF4-FFF2-40B4-BE49-F238E27FC236}">
                <a16:creationId xmlns:a16="http://schemas.microsoft.com/office/drawing/2014/main" id="{59FE8D8A-3E17-41B7-B52B-7899DFF9D800}"/>
              </a:ext>
            </a:extLst>
          </p:cNvPr>
          <p:cNvSpPr>
            <a:spLocks noGrp="1"/>
          </p:cNvSpPr>
          <p:nvPr>
            <p:ph type="title"/>
          </p:nvPr>
        </p:nvSpPr>
        <p:spPr/>
        <p:txBody>
          <a:bodyPr/>
          <a:lstStyle/>
          <a:p>
            <a:r>
              <a:rPr lang="en-US" dirty="0"/>
              <a:t>HTTP Wrapper</a:t>
            </a:r>
          </a:p>
        </p:txBody>
      </p:sp>
      <p:sp>
        <p:nvSpPr>
          <p:cNvPr id="4" name="Slide Number Placeholder 3">
            <a:extLst>
              <a:ext uri="{FF2B5EF4-FFF2-40B4-BE49-F238E27FC236}">
                <a16:creationId xmlns:a16="http://schemas.microsoft.com/office/drawing/2014/main" id="{C5A0BE66-5C7C-47BF-A43A-7D201C7384B3}"/>
              </a:ext>
            </a:extLst>
          </p:cNvPr>
          <p:cNvSpPr>
            <a:spLocks noGrp="1"/>
          </p:cNvSpPr>
          <p:nvPr>
            <p:ph type="sldNum" sz="quarter" idx="12"/>
          </p:nvPr>
        </p:nvSpPr>
        <p:spPr/>
        <p:txBody>
          <a:bodyPr/>
          <a:lstStyle/>
          <a:p>
            <a:fld id="{452BA717-4DED-4A38-BDE4-30D0F0A142DB}" type="slidenum">
              <a:rPr lang="cs-CZ" smtClean="0"/>
              <a:pPr/>
              <a:t>29</a:t>
            </a:fld>
            <a:endParaRPr lang="cs-CZ"/>
          </a:p>
        </p:txBody>
      </p:sp>
      <p:sp>
        <p:nvSpPr>
          <p:cNvPr id="5" name="Rectangle: Single Corner Snipped 4">
            <a:extLst>
              <a:ext uri="{FF2B5EF4-FFF2-40B4-BE49-F238E27FC236}">
                <a16:creationId xmlns:a16="http://schemas.microsoft.com/office/drawing/2014/main" id="{2F6B1289-AF79-496C-940C-29B6BD91C6AC}"/>
              </a:ext>
            </a:extLst>
          </p:cNvPr>
          <p:cNvSpPr/>
          <p:nvPr/>
        </p:nvSpPr>
        <p:spPr>
          <a:xfrm>
            <a:off x="479376" y="5301208"/>
            <a:ext cx="9308576" cy="936104"/>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err="1">
                <a:solidFill>
                  <a:schemeClr val="bg1"/>
                </a:solidFill>
                <a:latin typeface="Courier New" panose="02070309020205020404" pitchFamily="49" charset="0"/>
                <a:cs typeface="Courier New" panose="02070309020205020404" pitchFamily="49" charset="0"/>
              </a:rPr>
              <a:t>index.php?foo</a:t>
            </a:r>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bar&amp;arr</a:t>
            </a:r>
            <a:r>
              <a:rPr lang="en-US" b="1" dirty="0">
                <a:solidFill>
                  <a:schemeClr val="bg1"/>
                </a:solidFill>
                <a:latin typeface="Courier New" panose="02070309020205020404" pitchFamily="49" charset="0"/>
                <a:cs typeface="Courier New" panose="02070309020205020404" pitchFamily="49" charset="0"/>
              </a:rPr>
              <a:t>[]=</a:t>
            </a:r>
            <a:r>
              <a:rPr lang="en-US" b="1" dirty="0" err="1">
                <a:solidFill>
                  <a:schemeClr val="bg1"/>
                </a:solidFill>
                <a:latin typeface="Courier New" panose="02070309020205020404" pitchFamily="49" charset="0"/>
                <a:cs typeface="Courier New" panose="02070309020205020404" pitchFamily="49" charset="0"/>
              </a:rPr>
              <a:t>one&amp;arr</a:t>
            </a:r>
            <a:r>
              <a:rPr lang="en-US" b="1" dirty="0">
                <a:solidFill>
                  <a:schemeClr val="bg1"/>
                </a:solidFill>
                <a:latin typeface="Courier New" panose="02070309020205020404" pitchFamily="49" charset="0"/>
                <a:cs typeface="Courier New" panose="02070309020205020404" pitchFamily="49" charset="0"/>
              </a:rPr>
              <a:t>[]=two&amp;</a:t>
            </a:r>
          </a:p>
          <a:p>
            <a:r>
              <a:rPr lang="en-US" b="1" dirty="0">
                <a:solidFill>
                  <a:schemeClr val="bg1"/>
                </a:solidFill>
                <a:latin typeface="Courier New" panose="02070309020205020404" pitchFamily="49" charset="0"/>
                <a:cs typeface="Courier New" panose="02070309020205020404" pitchFamily="49" charset="0"/>
              </a:rPr>
              <a:t>$_GET will look like ['foo' =&gt; 'bar', '</a:t>
            </a:r>
            <a:r>
              <a:rPr lang="en-US" b="1" dirty="0" err="1">
                <a:solidFill>
                  <a:schemeClr val="bg1"/>
                </a:solidFill>
                <a:latin typeface="Courier New" panose="02070309020205020404" pitchFamily="49" charset="0"/>
                <a:cs typeface="Courier New" panose="02070309020205020404" pitchFamily="49" charset="0"/>
              </a:rPr>
              <a:t>arr</a:t>
            </a:r>
            <a:r>
              <a:rPr lang="en-US" b="1" dirty="0">
                <a:solidFill>
                  <a:schemeClr val="bg1"/>
                </a:solidFill>
                <a:latin typeface="Courier New" panose="02070309020205020404" pitchFamily="49" charset="0"/>
                <a:cs typeface="Courier New" panose="02070309020205020404" pitchFamily="49" charset="0"/>
              </a:rPr>
              <a:t>' =&gt; ['one', 'two']]</a:t>
            </a:r>
          </a:p>
        </p:txBody>
      </p:sp>
    </p:spTree>
    <p:extLst>
      <p:ext uri="{BB962C8B-B14F-4D97-AF65-F5344CB8AC3E}">
        <p14:creationId xmlns:p14="http://schemas.microsoft.com/office/powerpoint/2010/main" val="1916589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7DBBAD-99B4-4827-BBB4-4149A2434735}"/>
              </a:ext>
            </a:extLst>
          </p:cNvPr>
          <p:cNvSpPr>
            <a:spLocks noGrp="1"/>
          </p:cNvSpPr>
          <p:nvPr>
            <p:ph idx="1"/>
          </p:nvPr>
        </p:nvSpPr>
        <p:spPr>
          <a:xfrm>
            <a:off x="239351" y="1857038"/>
            <a:ext cx="11713299" cy="2834726"/>
          </a:xfrm>
        </p:spPr>
        <p:txBody>
          <a:bodyPr/>
          <a:lstStyle/>
          <a:p>
            <a:r>
              <a:rPr lang="en-US" dirty="0"/>
              <a:t>2004 PHP 5 released (Zend Engine II)</a:t>
            </a:r>
          </a:p>
          <a:p>
            <a:pPr lvl="1"/>
            <a:r>
              <a:rPr lang="en-US" dirty="0"/>
              <a:t>OOP completely redesigned</a:t>
            </a:r>
          </a:p>
          <a:p>
            <a:r>
              <a:rPr lang="en-US" dirty="0"/>
              <a:t>2015 PHP 7 released (Zend Engine III, AST-based) </a:t>
            </a:r>
          </a:p>
          <a:p>
            <a:r>
              <a:rPr lang="en-US" dirty="0"/>
              <a:t>2020 PHP 8 released</a:t>
            </a:r>
          </a:p>
          <a:p>
            <a:pPr lvl="1"/>
            <a:r>
              <a:rPr lang="en-US" dirty="0"/>
              <a:t>Introducing JIT, Named arguments, Match expression, Internal function errors …</a:t>
            </a:r>
          </a:p>
          <a:p>
            <a:r>
              <a:rPr lang="en-US" dirty="0"/>
              <a:t>2021 October PHP 8.0.12</a:t>
            </a:r>
          </a:p>
          <a:p>
            <a:pPr marL="0" indent="0">
              <a:buNone/>
            </a:pPr>
            <a:r>
              <a:rPr lang="en-US" dirty="0"/>
              <a:t>… </a:t>
            </a:r>
          </a:p>
          <a:p>
            <a:endParaRPr lang="en-US" dirty="0"/>
          </a:p>
        </p:txBody>
      </p:sp>
      <p:sp>
        <p:nvSpPr>
          <p:cNvPr id="3" name="Title 2">
            <a:extLst>
              <a:ext uri="{FF2B5EF4-FFF2-40B4-BE49-F238E27FC236}">
                <a16:creationId xmlns:a16="http://schemas.microsoft.com/office/drawing/2014/main" id="{2FB1716F-2230-4F08-B0F1-98E7A7E21B14}"/>
              </a:ext>
            </a:extLst>
          </p:cNvPr>
          <p:cNvSpPr>
            <a:spLocks noGrp="1"/>
          </p:cNvSpPr>
          <p:nvPr>
            <p:ph type="title"/>
          </p:nvPr>
        </p:nvSpPr>
        <p:spPr/>
        <p:txBody>
          <a:bodyPr/>
          <a:lstStyle/>
          <a:p>
            <a:r>
              <a:rPr lang="en-US" dirty="0"/>
              <a:t>PHP HISTORY</a:t>
            </a:r>
          </a:p>
        </p:txBody>
      </p:sp>
      <p:sp>
        <p:nvSpPr>
          <p:cNvPr id="4" name="Slide Number Placeholder 3">
            <a:extLst>
              <a:ext uri="{FF2B5EF4-FFF2-40B4-BE49-F238E27FC236}">
                <a16:creationId xmlns:a16="http://schemas.microsoft.com/office/drawing/2014/main" id="{7E0FB7A4-C038-4EC5-93CA-864761A8F89A}"/>
              </a:ext>
            </a:extLst>
          </p:cNvPr>
          <p:cNvSpPr>
            <a:spLocks noGrp="1"/>
          </p:cNvSpPr>
          <p:nvPr>
            <p:ph type="sldNum" sz="quarter" idx="12"/>
          </p:nvPr>
        </p:nvSpPr>
        <p:spPr/>
        <p:txBody>
          <a:bodyPr/>
          <a:lstStyle/>
          <a:p>
            <a:fld id="{452BA717-4DED-4A38-BDE4-30D0F0A142DB}" type="slidenum">
              <a:rPr lang="cs-CZ" smtClean="0"/>
              <a:pPr/>
              <a:t>3</a:t>
            </a:fld>
            <a:endParaRPr lang="cs-CZ"/>
          </a:p>
        </p:txBody>
      </p:sp>
      <p:pic>
        <p:nvPicPr>
          <p:cNvPr id="5" name="Picture 2" descr="https://upload.wikimedia.org/wikipedia/commons/thumb/3/31/Webysther_20160423_-_Elephpant.svg/350px-Webysther_20160423_-_Elephpant.svg.png">
            <a:extLst>
              <a:ext uri="{FF2B5EF4-FFF2-40B4-BE49-F238E27FC236}">
                <a16:creationId xmlns:a16="http://schemas.microsoft.com/office/drawing/2014/main" id="{9A124431-27ED-48E9-9AC0-111D7DB756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16980" y="4941168"/>
            <a:ext cx="1709305" cy="117209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D000431-45C1-4D69-9B47-EFB8A6A75B01}"/>
              </a:ext>
            </a:extLst>
          </p:cNvPr>
          <p:cNvSpPr txBox="1"/>
          <p:nvPr/>
        </p:nvSpPr>
        <p:spPr>
          <a:xfrm>
            <a:off x="8904312" y="5171681"/>
            <a:ext cx="612668" cy="461665"/>
          </a:xfrm>
          <a:prstGeom prst="rect">
            <a:avLst/>
          </a:prstGeom>
          <a:noFill/>
        </p:spPr>
        <p:txBody>
          <a:bodyPr wrap="none" rtlCol="0">
            <a:spAutoFit/>
          </a:bodyPr>
          <a:lstStyle/>
          <a:p>
            <a:r>
              <a:rPr lang="en-US" sz="2400" dirty="0" err="1"/>
              <a:t>Ele</a:t>
            </a:r>
            <a:endParaRPr lang="en-US" sz="2400" dirty="0"/>
          </a:p>
        </p:txBody>
      </p:sp>
      <p:sp>
        <p:nvSpPr>
          <p:cNvPr id="7" name="TextBox 6">
            <a:extLst>
              <a:ext uri="{FF2B5EF4-FFF2-40B4-BE49-F238E27FC236}">
                <a16:creationId xmlns:a16="http://schemas.microsoft.com/office/drawing/2014/main" id="{3382C0FA-3AC8-4688-AF39-639291698E41}"/>
              </a:ext>
            </a:extLst>
          </p:cNvPr>
          <p:cNvSpPr txBox="1"/>
          <p:nvPr/>
        </p:nvSpPr>
        <p:spPr>
          <a:xfrm>
            <a:off x="10984254" y="5203526"/>
            <a:ext cx="660758" cy="461665"/>
          </a:xfrm>
          <a:prstGeom prst="rect">
            <a:avLst/>
          </a:prstGeom>
          <a:noFill/>
        </p:spPr>
        <p:txBody>
          <a:bodyPr wrap="none" rtlCol="0">
            <a:spAutoFit/>
          </a:bodyPr>
          <a:lstStyle/>
          <a:p>
            <a:r>
              <a:rPr lang="en-US" sz="2400" dirty="0"/>
              <a:t>ant</a:t>
            </a:r>
          </a:p>
        </p:txBody>
      </p:sp>
    </p:spTree>
    <p:extLst>
      <p:ext uri="{BB962C8B-B14F-4D97-AF65-F5344CB8AC3E}">
        <p14:creationId xmlns:p14="http://schemas.microsoft.com/office/powerpoint/2010/main" val="4111640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1CC007-B446-4C19-97B9-5C028ED26D00}"/>
              </a:ext>
            </a:extLst>
          </p:cNvPr>
          <p:cNvSpPr>
            <a:spLocks noGrp="1"/>
          </p:cNvSpPr>
          <p:nvPr>
            <p:ph idx="1"/>
          </p:nvPr>
        </p:nvSpPr>
        <p:spPr>
          <a:xfrm>
            <a:off x="239351" y="1844824"/>
            <a:ext cx="11713299" cy="3960440"/>
          </a:xfrm>
        </p:spPr>
        <p:txBody>
          <a:bodyPr/>
          <a:lstStyle/>
          <a:p>
            <a:r>
              <a:rPr lang="en-US" dirty="0"/>
              <a:t>Request Information decoded to the </a:t>
            </a:r>
            <a:r>
              <a:rPr lang="en-US" b="1" dirty="0"/>
              <a:t>$_SERVER</a:t>
            </a:r>
            <a:r>
              <a:rPr lang="en-US" dirty="0"/>
              <a:t> array</a:t>
            </a:r>
          </a:p>
          <a:p>
            <a:pPr lvl="1"/>
            <a:r>
              <a:rPr lang="en-US" b="1" dirty="0"/>
              <a:t>REQUEST_METHOD</a:t>
            </a:r>
            <a:r>
              <a:rPr lang="en-US" dirty="0"/>
              <a:t> – used method (“GET” or “POST”)</a:t>
            </a:r>
          </a:p>
          <a:p>
            <a:pPr lvl="1"/>
            <a:r>
              <a:rPr lang="en-US" b="1" dirty="0"/>
              <a:t>SERVER_PROTOCOL</a:t>
            </a:r>
            <a:r>
              <a:rPr lang="en-US" dirty="0"/>
              <a:t> – protocol version (“HTTP/1.1”)</a:t>
            </a:r>
          </a:p>
          <a:p>
            <a:pPr lvl="1"/>
            <a:r>
              <a:rPr lang="en-US" b="1" dirty="0"/>
              <a:t>REQUEST_URI</a:t>
            </a:r>
            <a:r>
              <a:rPr lang="en-US" dirty="0"/>
              <a:t> – request part of URL (“/</a:t>
            </a:r>
            <a:r>
              <a:rPr lang="en-US" dirty="0" err="1"/>
              <a:t>index.php</a:t>
            </a:r>
            <a:r>
              <a:rPr lang="en-US" dirty="0"/>
              <a:t>”)</a:t>
            </a:r>
          </a:p>
          <a:p>
            <a:pPr lvl="1"/>
            <a:r>
              <a:rPr lang="en-US" b="1" dirty="0"/>
              <a:t>REMOTE_ADDR</a:t>
            </a:r>
            <a:r>
              <a:rPr lang="en-US" dirty="0"/>
              <a:t> – clients IP address</a:t>
            </a:r>
          </a:p>
          <a:p>
            <a:pPr lvl="1"/>
            <a:r>
              <a:rPr lang="en-US" b="1" dirty="0"/>
              <a:t>HTTP_ACCEPT</a:t>
            </a:r>
            <a:r>
              <a:rPr lang="en-US" dirty="0"/>
              <a:t> – MIME types that the client accepts</a:t>
            </a:r>
          </a:p>
          <a:p>
            <a:pPr lvl="1"/>
            <a:r>
              <a:rPr lang="en-US" b="1" dirty="0"/>
              <a:t>HTTP_ACCEPT_LANGUAGE</a:t>
            </a:r>
            <a:r>
              <a:rPr lang="en-US" dirty="0"/>
              <a:t> – desired translation</a:t>
            </a:r>
          </a:p>
          <a:p>
            <a:pPr lvl="1"/>
            <a:r>
              <a:rPr lang="en-US" b="1" dirty="0"/>
              <a:t>HTTP_ACCEPT_ENCODING</a:t>
            </a:r>
            <a:r>
              <a:rPr lang="en-US" dirty="0"/>
              <a:t> – desired encodings</a:t>
            </a:r>
          </a:p>
          <a:p>
            <a:pPr lvl="1"/>
            <a:r>
              <a:rPr lang="en-US" b="1" dirty="0"/>
              <a:t>HTTP_ACCEPT_CHARSET</a:t>
            </a:r>
            <a:r>
              <a:rPr lang="en-US" dirty="0"/>
              <a:t> – desired charsets</a:t>
            </a:r>
          </a:p>
          <a:p>
            <a:pPr lvl="1"/>
            <a:r>
              <a:rPr lang="en-US" dirty="0"/>
              <a:t>+ more info about the server and the client’s browser</a:t>
            </a:r>
          </a:p>
          <a:p>
            <a:endParaRPr lang="en-US" dirty="0"/>
          </a:p>
        </p:txBody>
      </p:sp>
      <p:sp>
        <p:nvSpPr>
          <p:cNvPr id="3" name="Title 2">
            <a:extLst>
              <a:ext uri="{FF2B5EF4-FFF2-40B4-BE49-F238E27FC236}">
                <a16:creationId xmlns:a16="http://schemas.microsoft.com/office/drawing/2014/main" id="{F1E4ADF5-B2AF-4E3C-9653-C6B0C2550EA0}"/>
              </a:ext>
            </a:extLst>
          </p:cNvPr>
          <p:cNvSpPr>
            <a:spLocks noGrp="1"/>
          </p:cNvSpPr>
          <p:nvPr>
            <p:ph type="title"/>
          </p:nvPr>
        </p:nvSpPr>
        <p:spPr/>
        <p:txBody>
          <a:bodyPr/>
          <a:lstStyle/>
          <a:p>
            <a:r>
              <a:rPr lang="en-US" dirty="0"/>
              <a:t>HTTP Wrapper</a:t>
            </a:r>
          </a:p>
        </p:txBody>
      </p:sp>
      <p:sp>
        <p:nvSpPr>
          <p:cNvPr id="4" name="Slide Number Placeholder 3">
            <a:extLst>
              <a:ext uri="{FF2B5EF4-FFF2-40B4-BE49-F238E27FC236}">
                <a16:creationId xmlns:a16="http://schemas.microsoft.com/office/drawing/2014/main" id="{181C2205-71E8-4160-B456-004D28FBCF37}"/>
              </a:ext>
            </a:extLst>
          </p:cNvPr>
          <p:cNvSpPr>
            <a:spLocks noGrp="1"/>
          </p:cNvSpPr>
          <p:nvPr>
            <p:ph type="sldNum" sz="quarter" idx="12"/>
          </p:nvPr>
        </p:nvSpPr>
        <p:spPr/>
        <p:txBody>
          <a:bodyPr/>
          <a:lstStyle/>
          <a:p>
            <a:fld id="{452BA717-4DED-4A38-BDE4-30D0F0A142DB}" type="slidenum">
              <a:rPr lang="cs-CZ" smtClean="0"/>
              <a:pPr/>
              <a:t>30</a:t>
            </a:fld>
            <a:endParaRPr lang="cs-CZ"/>
          </a:p>
        </p:txBody>
      </p:sp>
      <p:sp>
        <p:nvSpPr>
          <p:cNvPr id="5" name="Zaoblený obdélník 6">
            <a:extLst>
              <a:ext uri="{FF2B5EF4-FFF2-40B4-BE49-F238E27FC236}">
                <a16:creationId xmlns:a16="http://schemas.microsoft.com/office/drawing/2014/main" id="{D86119A3-35DD-404F-91DF-3F6A9CA0B52F}"/>
              </a:ext>
            </a:extLst>
          </p:cNvPr>
          <p:cNvSpPr/>
          <p:nvPr/>
        </p:nvSpPr>
        <p:spPr>
          <a:xfrm>
            <a:off x="10152449" y="5616146"/>
            <a:ext cx="1800200" cy="64807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b="1" dirty="0" err="1">
                <a:latin typeface="Courier New" pitchFamily="49" charset="0"/>
                <a:cs typeface="Courier New" pitchFamily="49" charset="0"/>
              </a:rPr>
              <a:t>phpinfo</a:t>
            </a:r>
            <a:r>
              <a:rPr lang="en-US" b="1" dirty="0">
                <a:latin typeface="Courier New" pitchFamily="49" charset="0"/>
                <a:cs typeface="Courier New" pitchFamily="49" charset="0"/>
              </a:rPr>
              <a:t>()</a:t>
            </a:r>
            <a:endParaRPr lang="cs-CZ" b="1" dirty="0">
              <a:latin typeface="Courier New" pitchFamily="49" charset="0"/>
              <a:cs typeface="Courier New" pitchFamily="49" charset="0"/>
            </a:endParaRPr>
          </a:p>
        </p:txBody>
      </p:sp>
    </p:spTree>
    <p:extLst>
      <p:ext uri="{BB962C8B-B14F-4D97-AF65-F5344CB8AC3E}">
        <p14:creationId xmlns:p14="http://schemas.microsoft.com/office/powerpoint/2010/main" val="1439169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2C0CEAA-B113-45BD-B8FB-0FBE7212052A}"/>
              </a:ext>
            </a:extLst>
          </p:cNvPr>
          <p:cNvSpPr>
            <a:spLocks noGrp="1"/>
          </p:cNvSpPr>
          <p:nvPr>
            <p:ph idx="1"/>
          </p:nvPr>
        </p:nvSpPr>
        <p:spPr/>
        <p:txBody>
          <a:bodyPr/>
          <a:lstStyle/>
          <a:p>
            <a:r>
              <a:rPr lang="en-US" dirty="0"/>
              <a:t>Any output from the script is considered a response</a:t>
            </a:r>
          </a:p>
          <a:p>
            <a:pPr lvl="1"/>
            <a:r>
              <a:rPr lang="en-US" dirty="0"/>
              <a:t>Text outside </a:t>
            </a:r>
            <a:r>
              <a:rPr lang="en-US" b="1" dirty="0"/>
              <a:t>&lt;?php ?&gt;</a:t>
            </a:r>
            <a:r>
              <a:rPr lang="en-US" dirty="0"/>
              <a:t> script marks</a:t>
            </a:r>
          </a:p>
          <a:p>
            <a:pPr lvl="1"/>
            <a:r>
              <a:rPr lang="en-US" dirty="0"/>
              <a:t>Data written by </a:t>
            </a:r>
            <a:r>
              <a:rPr lang="en-US" b="1" dirty="0"/>
              <a:t>echo</a:t>
            </a:r>
            <a:r>
              <a:rPr lang="en-US" dirty="0"/>
              <a:t> or </a:t>
            </a:r>
            <a:r>
              <a:rPr lang="en-US" b="1" dirty="0"/>
              <a:t>print()</a:t>
            </a:r>
          </a:p>
          <a:p>
            <a:r>
              <a:rPr lang="en-US" dirty="0"/>
              <a:t>Headers may be modified by a function</a:t>
            </a:r>
          </a:p>
          <a:p>
            <a:pPr lvl="1"/>
            <a:r>
              <a:rPr lang="en-US" b="1" dirty="0"/>
              <a:t>header('header-line');</a:t>
            </a:r>
          </a:p>
          <a:p>
            <a:pPr lvl="1"/>
            <a:r>
              <a:rPr lang="en-US" dirty="0"/>
              <a:t>The modifications are parsed and moderated by the web server</a:t>
            </a:r>
          </a:p>
          <a:p>
            <a:pPr lvl="1"/>
            <a:r>
              <a:rPr lang="en-US" dirty="0"/>
              <a:t>Headers may be sent as soon as any output is made</a:t>
            </a:r>
          </a:p>
          <a:p>
            <a:pPr lvl="1"/>
            <a:r>
              <a:rPr lang="en-US" dirty="0"/>
              <a:t>Beware the BOM signatures of </a:t>
            </a:r>
            <a:r>
              <a:rPr lang="en-US" dirty="0" err="1"/>
              <a:t>unicode</a:t>
            </a:r>
            <a:r>
              <a:rPr lang="en-US" dirty="0"/>
              <a:t> files</a:t>
            </a:r>
          </a:p>
          <a:p>
            <a:r>
              <a:rPr lang="en-US" b="1" dirty="0" err="1"/>
              <a:t>http_response_code</a:t>
            </a:r>
            <a:r>
              <a:rPr lang="en-US" dirty="0"/>
              <a:t>()</a:t>
            </a:r>
          </a:p>
          <a:p>
            <a:endParaRPr lang="en-US" dirty="0"/>
          </a:p>
        </p:txBody>
      </p:sp>
      <p:sp>
        <p:nvSpPr>
          <p:cNvPr id="3" name="Title 2">
            <a:extLst>
              <a:ext uri="{FF2B5EF4-FFF2-40B4-BE49-F238E27FC236}">
                <a16:creationId xmlns:a16="http://schemas.microsoft.com/office/drawing/2014/main" id="{52AEABC6-210B-4C13-9538-347B7994E143}"/>
              </a:ext>
            </a:extLst>
          </p:cNvPr>
          <p:cNvSpPr>
            <a:spLocks noGrp="1"/>
          </p:cNvSpPr>
          <p:nvPr>
            <p:ph type="title"/>
          </p:nvPr>
        </p:nvSpPr>
        <p:spPr/>
        <p:txBody>
          <a:bodyPr/>
          <a:lstStyle/>
          <a:p>
            <a:r>
              <a:rPr lang="en-US" dirty="0"/>
              <a:t>HTTP Wrapper</a:t>
            </a:r>
            <a:br>
              <a:rPr lang="en-US" dirty="0"/>
            </a:br>
            <a:r>
              <a:rPr lang="en-US" dirty="0"/>
              <a:t>HTTP Response</a:t>
            </a:r>
            <a:br>
              <a:rPr lang="en-US" dirty="0"/>
            </a:br>
            <a:endParaRPr lang="en-US" dirty="0"/>
          </a:p>
        </p:txBody>
      </p:sp>
      <p:sp>
        <p:nvSpPr>
          <p:cNvPr id="4" name="Slide Number Placeholder 3">
            <a:extLst>
              <a:ext uri="{FF2B5EF4-FFF2-40B4-BE49-F238E27FC236}">
                <a16:creationId xmlns:a16="http://schemas.microsoft.com/office/drawing/2014/main" id="{78F6AACD-0E6F-4E67-BE62-0366B0F68D32}"/>
              </a:ext>
            </a:extLst>
          </p:cNvPr>
          <p:cNvSpPr>
            <a:spLocks noGrp="1"/>
          </p:cNvSpPr>
          <p:nvPr>
            <p:ph type="sldNum" sz="quarter" idx="12"/>
          </p:nvPr>
        </p:nvSpPr>
        <p:spPr/>
        <p:txBody>
          <a:bodyPr/>
          <a:lstStyle/>
          <a:p>
            <a:fld id="{452BA717-4DED-4A38-BDE4-30D0F0A142DB}" type="slidenum">
              <a:rPr lang="cs-CZ" smtClean="0"/>
              <a:pPr/>
              <a:t>31</a:t>
            </a:fld>
            <a:endParaRPr lang="cs-CZ"/>
          </a:p>
        </p:txBody>
      </p:sp>
    </p:spTree>
    <p:extLst>
      <p:ext uri="{BB962C8B-B14F-4D97-AF65-F5344CB8AC3E}">
        <p14:creationId xmlns:p14="http://schemas.microsoft.com/office/powerpoint/2010/main" val="5100969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E76AC4-9B13-4595-90AA-132F7069A7EE}"/>
              </a:ext>
            </a:extLst>
          </p:cNvPr>
          <p:cNvSpPr>
            <a:spLocks noGrp="1"/>
          </p:cNvSpPr>
          <p:nvPr>
            <p:ph type="title"/>
          </p:nvPr>
        </p:nvSpPr>
        <p:spPr/>
        <p:txBody>
          <a:bodyPr/>
          <a:lstStyle/>
          <a:p>
            <a:r>
              <a:rPr lang="en-US" dirty="0"/>
              <a:t>HTTP Wrapper</a:t>
            </a:r>
            <a:br>
              <a:rPr lang="en-US" dirty="0"/>
            </a:br>
            <a:r>
              <a:rPr lang="en-US" dirty="0"/>
              <a:t>Example</a:t>
            </a:r>
          </a:p>
        </p:txBody>
      </p:sp>
      <p:sp>
        <p:nvSpPr>
          <p:cNvPr id="4" name="Slide Number Placeholder 3">
            <a:extLst>
              <a:ext uri="{FF2B5EF4-FFF2-40B4-BE49-F238E27FC236}">
                <a16:creationId xmlns:a16="http://schemas.microsoft.com/office/drawing/2014/main" id="{00182750-3CEA-4C1F-B977-C9DA229DAF14}"/>
              </a:ext>
            </a:extLst>
          </p:cNvPr>
          <p:cNvSpPr>
            <a:spLocks noGrp="1"/>
          </p:cNvSpPr>
          <p:nvPr>
            <p:ph type="sldNum" sz="quarter" idx="12"/>
          </p:nvPr>
        </p:nvSpPr>
        <p:spPr/>
        <p:txBody>
          <a:bodyPr/>
          <a:lstStyle/>
          <a:p>
            <a:fld id="{452BA717-4DED-4A38-BDE4-30D0F0A142DB}" type="slidenum">
              <a:rPr lang="cs-CZ" smtClean="0"/>
              <a:pPr/>
              <a:t>32</a:t>
            </a:fld>
            <a:endParaRPr lang="cs-CZ"/>
          </a:p>
        </p:txBody>
      </p:sp>
      <p:sp>
        <p:nvSpPr>
          <p:cNvPr id="5" name="Rectangle: Single Corner Snipped 4">
            <a:extLst>
              <a:ext uri="{FF2B5EF4-FFF2-40B4-BE49-F238E27FC236}">
                <a16:creationId xmlns:a16="http://schemas.microsoft.com/office/drawing/2014/main" id="{5A7B0151-C0C1-48CC-8C82-6FE83AA46F80}"/>
              </a:ext>
            </a:extLst>
          </p:cNvPr>
          <p:cNvSpPr/>
          <p:nvPr/>
        </p:nvSpPr>
        <p:spPr>
          <a:xfrm>
            <a:off x="279264" y="1778776"/>
            <a:ext cx="7832960" cy="215428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&lt;form action="</a:t>
            </a:r>
            <a:r>
              <a:rPr lang="en-US" b="1" dirty="0">
                <a:solidFill>
                  <a:schemeClr val="accent2"/>
                </a:solidFill>
                <a:latin typeface="Courier New" panose="02070309020205020404" pitchFamily="49" charset="0"/>
                <a:cs typeface="Courier New" panose="02070309020205020404" pitchFamily="49" charset="0"/>
              </a:rPr>
              <a:t>?op=</a:t>
            </a:r>
            <a:r>
              <a:rPr lang="en-US" b="1" dirty="0" err="1">
                <a:solidFill>
                  <a:schemeClr val="accent2"/>
                </a:solidFill>
                <a:latin typeface="Courier New" panose="02070309020205020404" pitchFamily="49" charset="0"/>
                <a:cs typeface="Courier New" panose="02070309020205020404" pitchFamily="49" charset="0"/>
              </a:rPr>
              <a:t>update&amp;amp;id</a:t>
            </a:r>
            <a:r>
              <a:rPr lang="en-US" b="1" dirty="0">
                <a:solidFill>
                  <a:schemeClr val="accent2"/>
                </a:solidFill>
                <a:latin typeface="Courier New" panose="02070309020205020404" pitchFamily="49" charset="0"/>
                <a:cs typeface="Courier New" panose="02070309020205020404" pitchFamily="49" charset="0"/>
              </a:rPr>
              <a:t>=42</a:t>
            </a:r>
            <a:r>
              <a:rPr lang="en-US" b="1" dirty="0">
                <a:solidFill>
                  <a:schemeClr val="bg1"/>
                </a:solidFill>
                <a:latin typeface="Courier New" panose="02070309020205020404" pitchFamily="49" charset="0"/>
                <a:cs typeface="Courier New" panose="02070309020205020404" pitchFamily="49" charset="0"/>
              </a:rPr>
              <a:t>" method="</a:t>
            </a:r>
            <a:r>
              <a:rPr lang="en-US" b="1" dirty="0">
                <a:solidFill>
                  <a:schemeClr val="accent2"/>
                </a:solidFill>
                <a:latin typeface="Courier New" panose="02070309020205020404" pitchFamily="49" charset="0"/>
                <a:cs typeface="Courier New" panose="02070309020205020404" pitchFamily="49" charset="0"/>
              </a:rPr>
              <a:t>POST</a:t>
            </a:r>
            <a:r>
              <a:rPr lang="en-US" b="1" dirty="0">
                <a:solidFill>
                  <a:schemeClr val="bg1"/>
                </a:solidFill>
                <a:latin typeface="Courier New" panose="02070309020205020404" pitchFamily="49" charset="0"/>
                <a:cs typeface="Courier New" panose="02070309020205020404" pitchFamily="49" charset="0"/>
              </a:rPr>
              <a:t>"&gt;</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  &lt;input name="</a:t>
            </a:r>
            <a:r>
              <a:rPr lang="en-US" b="1" dirty="0">
                <a:solidFill>
                  <a:schemeClr val="accent2"/>
                </a:solidFill>
                <a:latin typeface="Courier New" panose="02070309020205020404" pitchFamily="49" charset="0"/>
                <a:cs typeface="Courier New" panose="02070309020205020404" pitchFamily="49" charset="0"/>
              </a:rPr>
              <a:t>name</a:t>
            </a:r>
            <a:r>
              <a:rPr lang="en-US" b="1" dirty="0">
                <a:solidFill>
                  <a:schemeClr val="bg1"/>
                </a:solidFill>
                <a:latin typeface="Courier New" panose="02070309020205020404" pitchFamily="49" charset="0"/>
                <a:cs typeface="Courier New" panose="02070309020205020404" pitchFamily="49" charset="0"/>
              </a:rPr>
              <a:t>" type="text"&gt;</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  &lt;input name="</a:t>
            </a:r>
            <a:r>
              <a:rPr lang="en-US" b="1" dirty="0">
                <a:solidFill>
                  <a:schemeClr val="accent2"/>
                </a:solidFill>
                <a:latin typeface="Courier New" panose="02070309020205020404" pitchFamily="49" charset="0"/>
                <a:cs typeface="Courier New" panose="02070309020205020404" pitchFamily="49" charset="0"/>
              </a:rPr>
              <a:t>surname</a:t>
            </a:r>
            <a:r>
              <a:rPr lang="en-US" b="1" dirty="0">
                <a:solidFill>
                  <a:schemeClr val="bg1"/>
                </a:solidFill>
                <a:latin typeface="Courier New" panose="02070309020205020404" pitchFamily="49" charset="0"/>
                <a:cs typeface="Courier New" panose="02070309020205020404" pitchFamily="49" charset="0"/>
              </a:rPr>
              <a:t>" type="text"&gt;</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  &lt;input name="</a:t>
            </a:r>
            <a:r>
              <a:rPr lang="en-US" b="1" dirty="0">
                <a:solidFill>
                  <a:schemeClr val="accent2"/>
                </a:solidFill>
                <a:latin typeface="Courier New" panose="02070309020205020404" pitchFamily="49" charset="0"/>
                <a:cs typeface="Courier New" panose="02070309020205020404" pitchFamily="49" charset="0"/>
              </a:rPr>
              <a:t>age</a:t>
            </a:r>
            <a:r>
              <a:rPr lang="en-US" b="1" dirty="0">
                <a:solidFill>
                  <a:schemeClr val="bg1"/>
                </a:solidFill>
                <a:latin typeface="Courier New" panose="02070309020205020404" pitchFamily="49" charset="0"/>
                <a:cs typeface="Courier New" panose="02070309020205020404" pitchFamily="49" charset="0"/>
              </a:rPr>
              <a:t>" type="number"&gt;</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  &lt;input type="</a:t>
            </a:r>
            <a:r>
              <a:rPr lang="en-US" b="1" dirty="0">
                <a:solidFill>
                  <a:schemeClr val="accent2"/>
                </a:solidFill>
                <a:latin typeface="Courier New" panose="02070309020205020404" pitchFamily="49" charset="0"/>
                <a:cs typeface="Courier New" panose="02070309020205020404" pitchFamily="49" charset="0"/>
              </a:rPr>
              <a:t>submit</a:t>
            </a:r>
            <a:r>
              <a:rPr lang="en-US" b="1" dirty="0">
                <a:solidFill>
                  <a:schemeClr val="bg1"/>
                </a:solidFill>
                <a:latin typeface="Courier New" panose="02070309020205020404" pitchFamily="49" charset="0"/>
                <a:cs typeface="Courier New" panose="02070309020205020404" pitchFamily="49" charset="0"/>
              </a:rPr>
              <a:t>" value="Save"&gt;</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bg1"/>
                </a:solidFill>
                <a:latin typeface="Courier New" panose="02070309020205020404" pitchFamily="49" charset="0"/>
                <a:cs typeface="Courier New" panose="02070309020205020404" pitchFamily="49" charset="0"/>
              </a:rPr>
              <a:t>&lt;/form&gt;</a:t>
            </a:r>
          </a:p>
        </p:txBody>
      </p:sp>
      <p:grpSp>
        <p:nvGrpSpPr>
          <p:cNvPr id="6" name="Group 5">
            <a:extLst>
              <a:ext uri="{FF2B5EF4-FFF2-40B4-BE49-F238E27FC236}">
                <a16:creationId xmlns:a16="http://schemas.microsoft.com/office/drawing/2014/main" id="{E2F41FA6-87DC-4EE7-A14B-7E3AC9FFBFCA}"/>
              </a:ext>
            </a:extLst>
          </p:cNvPr>
          <p:cNvGrpSpPr/>
          <p:nvPr/>
        </p:nvGrpSpPr>
        <p:grpSpPr>
          <a:xfrm>
            <a:off x="8832304" y="2277983"/>
            <a:ext cx="2592288" cy="2302033"/>
            <a:chOff x="6121514" y="2337795"/>
            <a:chExt cx="2592288" cy="2302033"/>
          </a:xfrm>
        </p:grpSpPr>
        <p:pic>
          <p:nvPicPr>
            <p:cNvPr id="7" name="Picture 3">
              <a:extLst>
                <a:ext uri="{FF2B5EF4-FFF2-40B4-BE49-F238E27FC236}">
                  <a16:creationId xmlns:a16="http://schemas.microsoft.com/office/drawing/2014/main" id="{78E171D7-4BE1-4286-80E1-04186F4B4B4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21514" y="2337795"/>
              <a:ext cx="2592288" cy="2302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8" name="Object 7">
              <a:extLst>
                <a:ext uri="{FF2B5EF4-FFF2-40B4-BE49-F238E27FC236}">
                  <a16:creationId xmlns:a16="http://schemas.microsoft.com/office/drawing/2014/main" id="{04EEDFC4-8BC2-456A-A705-9CEAE5745F79}"/>
                </a:ext>
              </a:extLst>
            </p:cNvPr>
            <p:cNvGraphicFramePr>
              <a:graphicFrameLocks noChangeAspect="1"/>
            </p:cNvGraphicFramePr>
            <p:nvPr/>
          </p:nvGraphicFramePr>
          <p:xfrm>
            <a:off x="6170160" y="2890304"/>
            <a:ext cx="2477111" cy="1690824"/>
          </p:xfrm>
          <a:graphic>
            <a:graphicData uri="http://schemas.openxmlformats.org/presentationml/2006/ole">
              <mc:AlternateContent xmlns:mc="http://schemas.openxmlformats.org/markup-compatibility/2006">
                <mc:Choice xmlns:v="urn:schemas-microsoft-com:vml" Requires="v">
                  <p:oleObj spid="_x0000_s1030" name="Image" r:id="rId5" imgW="3326760" imgH="2374560" progId="Photoshop.Image.12">
                    <p:embed/>
                  </p:oleObj>
                </mc:Choice>
                <mc:Fallback>
                  <p:oleObj name="Image" r:id="rId5" imgW="3326760" imgH="2374560" progId="Photoshop.Image.12">
                    <p:embed/>
                    <p:pic>
                      <p:nvPicPr>
                        <p:cNvPr id="17" name="Object 16"/>
                        <p:cNvPicPr/>
                        <p:nvPr/>
                      </p:nvPicPr>
                      <p:blipFill>
                        <a:blip r:embed="rId6"/>
                        <a:stretch>
                          <a:fillRect/>
                        </a:stretch>
                      </p:blipFill>
                      <p:spPr>
                        <a:xfrm>
                          <a:off x="6170160" y="2890304"/>
                          <a:ext cx="2477111" cy="1690824"/>
                        </a:xfrm>
                        <a:prstGeom prst="rect">
                          <a:avLst/>
                        </a:prstGeom>
                      </p:spPr>
                    </p:pic>
                  </p:oleObj>
                </mc:Fallback>
              </mc:AlternateContent>
            </a:graphicData>
          </a:graphic>
        </p:graphicFrame>
      </p:grpSp>
      <p:grpSp>
        <p:nvGrpSpPr>
          <p:cNvPr id="9" name="Skupina 10">
            <a:extLst>
              <a:ext uri="{FF2B5EF4-FFF2-40B4-BE49-F238E27FC236}">
                <a16:creationId xmlns:a16="http://schemas.microsoft.com/office/drawing/2014/main" id="{BA34EC88-143D-4114-8797-9719C5FE56F4}"/>
              </a:ext>
            </a:extLst>
          </p:cNvPr>
          <p:cNvGrpSpPr/>
          <p:nvPr/>
        </p:nvGrpSpPr>
        <p:grpSpPr>
          <a:xfrm>
            <a:off x="2495600" y="4485565"/>
            <a:ext cx="6763580" cy="1759944"/>
            <a:chOff x="1259632" y="4081324"/>
            <a:chExt cx="6763580" cy="1759944"/>
          </a:xfrm>
        </p:grpSpPr>
        <p:sp>
          <p:nvSpPr>
            <p:cNvPr id="10" name="Obdélník 6">
              <a:extLst>
                <a:ext uri="{FF2B5EF4-FFF2-40B4-BE49-F238E27FC236}">
                  <a16:creationId xmlns:a16="http://schemas.microsoft.com/office/drawing/2014/main" id="{D5D87362-975C-424D-8764-5B6959E6064B}"/>
                </a:ext>
              </a:extLst>
            </p:cNvPr>
            <p:cNvSpPr/>
            <p:nvPr/>
          </p:nvSpPr>
          <p:spPr>
            <a:xfrm>
              <a:off x="1259632" y="4545124"/>
              <a:ext cx="2448272" cy="936104"/>
            </a:xfrm>
            <a:prstGeom prst="rect">
              <a:avLst/>
            </a:prstGeom>
          </p:spPr>
          <p:style>
            <a:lnRef idx="1">
              <a:schemeClr val="accent6"/>
            </a:lnRef>
            <a:fillRef idx="2">
              <a:schemeClr val="accent6"/>
            </a:fillRef>
            <a:effectRef idx="1">
              <a:schemeClr val="accent6"/>
            </a:effectRef>
            <a:fontRef idx="minor">
              <a:schemeClr val="dk1"/>
            </a:fontRef>
          </p:style>
          <p:txBody>
            <a:bodyPr lIns="108000" tIns="108000" rIns="108000" bIns="108000" rtlCol="0" anchor="t" anchorCtr="0"/>
            <a:lstStyle/>
            <a:p>
              <a:r>
                <a:rPr lang="en-US" b="1" dirty="0">
                  <a:latin typeface="Courier New" panose="02070309020205020404" pitchFamily="49" charset="0"/>
                  <a:cs typeface="Courier New" panose="02070309020205020404" pitchFamily="49" charset="0"/>
                </a:rPr>
                <a:t>'op' =&gt; 'update'</a:t>
              </a:r>
            </a:p>
            <a:p>
              <a:r>
                <a:rPr lang="en-US" b="1" dirty="0">
                  <a:latin typeface="Courier New" panose="02070309020205020404" pitchFamily="49" charset="0"/>
                  <a:cs typeface="Courier New" panose="02070309020205020404" pitchFamily="49" charset="0"/>
                </a:rPr>
                <a:t>'id' =&gt; '42'</a:t>
              </a:r>
              <a:endParaRPr lang="cs-CZ" b="1" dirty="0">
                <a:latin typeface="Courier New" panose="02070309020205020404" pitchFamily="49" charset="0"/>
                <a:cs typeface="Courier New" panose="02070309020205020404" pitchFamily="49" charset="0"/>
              </a:endParaRPr>
            </a:p>
          </p:txBody>
        </p:sp>
        <p:sp>
          <p:nvSpPr>
            <p:cNvPr id="11" name="Obdélník 7">
              <a:extLst>
                <a:ext uri="{FF2B5EF4-FFF2-40B4-BE49-F238E27FC236}">
                  <a16:creationId xmlns:a16="http://schemas.microsoft.com/office/drawing/2014/main" id="{CA88E9DE-30F1-438C-A56B-6BCA0B2E6DF1}"/>
                </a:ext>
              </a:extLst>
            </p:cNvPr>
            <p:cNvSpPr/>
            <p:nvPr/>
          </p:nvSpPr>
          <p:spPr>
            <a:xfrm>
              <a:off x="4860032" y="4545124"/>
              <a:ext cx="3163180" cy="1296144"/>
            </a:xfrm>
            <a:prstGeom prst="rect">
              <a:avLst/>
            </a:prstGeom>
          </p:spPr>
          <p:style>
            <a:lnRef idx="1">
              <a:schemeClr val="accent6"/>
            </a:lnRef>
            <a:fillRef idx="2">
              <a:schemeClr val="accent6"/>
            </a:fillRef>
            <a:effectRef idx="1">
              <a:schemeClr val="accent6"/>
            </a:effectRef>
            <a:fontRef idx="minor">
              <a:schemeClr val="dk1"/>
            </a:fontRef>
          </p:style>
          <p:txBody>
            <a:bodyPr lIns="108000" tIns="108000" rIns="108000" bIns="108000" rtlCol="0" anchor="t" anchorCtr="0"/>
            <a:lstStyle/>
            <a:p>
              <a:r>
                <a:rPr lang="en-US" b="1" dirty="0">
                  <a:latin typeface="Courier New" panose="02070309020205020404" pitchFamily="49" charset="0"/>
                  <a:cs typeface="Courier New" panose="02070309020205020404" pitchFamily="49" charset="0"/>
                </a:rPr>
                <a:t>'name'    =&gt; 'Martin'</a:t>
              </a:r>
            </a:p>
            <a:p>
              <a:r>
                <a:rPr lang="en-US" b="1" dirty="0">
                  <a:latin typeface="Courier New" panose="02070309020205020404" pitchFamily="49" charset="0"/>
                  <a:cs typeface="Courier New" panose="02070309020205020404" pitchFamily="49" charset="0"/>
                </a:rPr>
                <a:t>'surname' =&gt; '</a:t>
              </a:r>
              <a:r>
                <a:rPr lang="en-US" b="1" dirty="0" err="1">
                  <a:latin typeface="Courier New" panose="02070309020205020404" pitchFamily="49" charset="0"/>
                  <a:cs typeface="Courier New" panose="02070309020205020404" pitchFamily="49" charset="0"/>
                </a:rPr>
                <a:t>Kruli</a:t>
              </a:r>
              <a:r>
                <a:rPr lang="cs-CZ" b="1" dirty="0">
                  <a:latin typeface="Courier New" panose="02070309020205020404" pitchFamily="49" charset="0"/>
                  <a:cs typeface="Courier New" panose="02070309020205020404" pitchFamily="49" charset="0"/>
                </a:rPr>
                <a:t>š</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'age'     =&gt; '19'</a:t>
              </a:r>
              <a:endParaRPr lang="cs-CZ" b="1" dirty="0">
                <a:latin typeface="Courier New" panose="02070309020205020404" pitchFamily="49" charset="0"/>
                <a:cs typeface="Courier New" panose="02070309020205020404" pitchFamily="49" charset="0"/>
              </a:endParaRPr>
            </a:p>
          </p:txBody>
        </p:sp>
        <p:sp>
          <p:nvSpPr>
            <p:cNvPr id="12" name="TextovéPole 8">
              <a:extLst>
                <a:ext uri="{FF2B5EF4-FFF2-40B4-BE49-F238E27FC236}">
                  <a16:creationId xmlns:a16="http://schemas.microsoft.com/office/drawing/2014/main" id="{39590846-F5D7-45D7-93D6-3CE75BDE6269}"/>
                </a:ext>
              </a:extLst>
            </p:cNvPr>
            <p:cNvSpPr txBox="1"/>
            <p:nvPr/>
          </p:nvSpPr>
          <p:spPr>
            <a:xfrm>
              <a:off x="1259632" y="4081324"/>
              <a:ext cx="954107"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$_GET</a:t>
              </a:r>
              <a:endParaRPr lang="cs-CZ" sz="2000" b="1" dirty="0">
                <a:latin typeface="Courier New" panose="02070309020205020404" pitchFamily="49" charset="0"/>
                <a:cs typeface="Courier New" panose="02070309020205020404" pitchFamily="49" charset="0"/>
              </a:endParaRPr>
            </a:p>
          </p:txBody>
        </p:sp>
        <p:sp>
          <p:nvSpPr>
            <p:cNvPr id="13" name="TextovéPole 9">
              <a:extLst>
                <a:ext uri="{FF2B5EF4-FFF2-40B4-BE49-F238E27FC236}">
                  <a16:creationId xmlns:a16="http://schemas.microsoft.com/office/drawing/2014/main" id="{F48F6AA0-70AA-45EC-AB80-AB363AD99E87}"/>
                </a:ext>
              </a:extLst>
            </p:cNvPr>
            <p:cNvSpPr txBox="1"/>
            <p:nvPr/>
          </p:nvSpPr>
          <p:spPr>
            <a:xfrm>
              <a:off x="4860032" y="4081324"/>
              <a:ext cx="1107996"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$_POST</a:t>
              </a:r>
              <a:endParaRPr lang="cs-CZ" sz="2000" b="1" dirty="0">
                <a:latin typeface="Courier New" panose="02070309020205020404" pitchFamily="49" charset="0"/>
                <a:cs typeface="Courier New" panose="02070309020205020404" pitchFamily="49" charset="0"/>
              </a:endParaRPr>
            </a:p>
          </p:txBody>
        </p:sp>
      </p:grpSp>
      <p:sp>
        <p:nvSpPr>
          <p:cNvPr id="14" name="Šipka dolů 11">
            <a:extLst>
              <a:ext uri="{FF2B5EF4-FFF2-40B4-BE49-F238E27FC236}">
                <a16:creationId xmlns:a16="http://schemas.microsoft.com/office/drawing/2014/main" id="{2877F3B3-5B81-4E06-8A9E-B86874904CF7}"/>
              </a:ext>
            </a:extLst>
          </p:cNvPr>
          <p:cNvSpPr/>
          <p:nvPr/>
        </p:nvSpPr>
        <p:spPr>
          <a:xfrm>
            <a:off x="5231904" y="4098339"/>
            <a:ext cx="504056" cy="432048"/>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cs-CZ"/>
          </a:p>
        </p:txBody>
      </p:sp>
      <p:sp>
        <p:nvSpPr>
          <p:cNvPr id="15" name="Zaoblený obdélníkový popisek 6">
            <a:extLst>
              <a:ext uri="{FF2B5EF4-FFF2-40B4-BE49-F238E27FC236}">
                <a16:creationId xmlns:a16="http://schemas.microsoft.com/office/drawing/2014/main" id="{8679A72B-76A0-4E40-8892-86CD988C57F0}"/>
              </a:ext>
            </a:extLst>
          </p:cNvPr>
          <p:cNvSpPr/>
          <p:nvPr/>
        </p:nvSpPr>
        <p:spPr>
          <a:xfrm>
            <a:off x="3575720" y="5777506"/>
            <a:ext cx="1174315" cy="504056"/>
          </a:xfrm>
          <a:prstGeom prst="wedgeRoundRectCallout">
            <a:avLst>
              <a:gd name="adj1" fmla="val -20454"/>
              <a:gd name="adj2" fmla="val -8669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string</a:t>
            </a:r>
            <a:endParaRPr lang="cs-CZ" sz="1600" b="1" dirty="0">
              <a:latin typeface="Courier New" pitchFamily="49" charset="0"/>
              <a:cs typeface="Courier New" pitchFamily="49" charset="0"/>
            </a:endParaRPr>
          </a:p>
        </p:txBody>
      </p:sp>
      <p:sp>
        <p:nvSpPr>
          <p:cNvPr id="16" name="Zaoblený obdélníkový popisek 6">
            <a:extLst>
              <a:ext uri="{FF2B5EF4-FFF2-40B4-BE49-F238E27FC236}">
                <a16:creationId xmlns:a16="http://schemas.microsoft.com/office/drawing/2014/main" id="{B1290C25-4603-4F14-ABE3-CFB01D7E6950}"/>
              </a:ext>
            </a:extLst>
          </p:cNvPr>
          <p:cNvSpPr/>
          <p:nvPr/>
        </p:nvSpPr>
        <p:spPr>
          <a:xfrm>
            <a:off x="7896200" y="6036600"/>
            <a:ext cx="1174315" cy="504056"/>
          </a:xfrm>
          <a:prstGeom prst="wedgeRoundRectCallout">
            <a:avLst>
              <a:gd name="adj1" fmla="val -20454"/>
              <a:gd name="adj2" fmla="val -8669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string</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395811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1000"/>
                                        <p:tgtEl>
                                          <p:spTgt spid="14"/>
                                        </p:tgtEl>
                                      </p:cBhvr>
                                    </p:animEffect>
                                    <p:anim calcmode="lin" valueType="num">
                                      <p:cBhvr>
                                        <p:cTn id="12" dur="1000" fill="hold"/>
                                        <p:tgtEl>
                                          <p:spTgt spid="14"/>
                                        </p:tgtEl>
                                        <p:attrNameLst>
                                          <p:attrName>ppt_x</p:attrName>
                                        </p:attrNameLst>
                                      </p:cBhvr>
                                      <p:tavLst>
                                        <p:tav tm="0">
                                          <p:val>
                                            <p:strVal val="#ppt_x"/>
                                          </p:val>
                                        </p:tav>
                                        <p:tav tm="100000">
                                          <p:val>
                                            <p:strVal val="#ppt_x"/>
                                          </p:val>
                                        </p:tav>
                                      </p:tavLst>
                                    </p:anim>
                                    <p:anim calcmode="lin" valueType="num">
                                      <p:cBhvr>
                                        <p:cTn id="13" dur="1000" fill="hold"/>
                                        <p:tgtEl>
                                          <p:spTgt spid="14"/>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B5822E-7942-43CE-A18F-DCB6562A8635}"/>
              </a:ext>
            </a:extLst>
          </p:cNvPr>
          <p:cNvSpPr>
            <a:spLocks noGrp="1"/>
          </p:cNvSpPr>
          <p:nvPr>
            <p:ph idx="1"/>
          </p:nvPr>
        </p:nvSpPr>
        <p:spPr/>
        <p:txBody>
          <a:bodyPr/>
          <a:lstStyle/>
          <a:p>
            <a:r>
              <a:rPr lang="en-US" dirty="0"/>
              <a:t>Simple way to include files (both scripts and HTML)</a:t>
            </a:r>
            <a:br>
              <a:rPr lang="en-US" dirty="0"/>
            </a:br>
            <a:br>
              <a:rPr lang="en-US" dirty="0"/>
            </a:br>
            <a:br>
              <a:rPr lang="en-US" dirty="0"/>
            </a:br>
            <a:endParaRPr lang="en-US" dirty="0"/>
          </a:p>
          <a:p>
            <a:pPr lvl="1"/>
            <a:r>
              <a:rPr lang="en-US" dirty="0"/>
              <a:t>Language constructs like echo (not functions)</a:t>
            </a:r>
          </a:p>
          <a:p>
            <a:pPr lvl="1"/>
            <a:r>
              <a:rPr lang="en-US" dirty="0"/>
              <a:t>Require will produce fatal error if the file is missing (include only warning)</a:t>
            </a:r>
          </a:p>
          <a:p>
            <a:r>
              <a:rPr lang="en-US" dirty="0"/>
              <a:t>Included file is subjected to same parsing rules</a:t>
            </a:r>
          </a:p>
          <a:p>
            <a:pPr lvl="1"/>
            <a:r>
              <a:rPr lang="en-US" dirty="0"/>
              <a:t>I.e., any code must be in </a:t>
            </a:r>
            <a:r>
              <a:rPr lang="en-US" b="1" dirty="0"/>
              <a:t>&lt;?php … ?&gt;, </a:t>
            </a:r>
            <a:r>
              <a:rPr lang="en-US" dirty="0"/>
              <a:t>otherwise it is treated as output</a:t>
            </a:r>
          </a:p>
          <a:p>
            <a:r>
              <a:rPr lang="en-US" dirty="0"/>
              <a:t>Relative paths are resolved using include path configuration parameter and using the base directory of the calling script</a:t>
            </a:r>
          </a:p>
          <a:p>
            <a:pPr lvl="1"/>
            <a:r>
              <a:rPr lang="en-US" dirty="0"/>
              <a:t>That might be confusing in transitive includes</a:t>
            </a:r>
          </a:p>
          <a:p>
            <a:pPr lvl="1"/>
            <a:r>
              <a:rPr lang="en-US" dirty="0"/>
              <a:t>It is recommended to use absolute paths prefixed with </a:t>
            </a:r>
            <a:r>
              <a:rPr lang="en-US" b="1" dirty="0"/>
              <a:t>__DIR__</a:t>
            </a:r>
          </a:p>
          <a:p>
            <a:endParaRPr lang="en-US" dirty="0"/>
          </a:p>
          <a:p>
            <a:endParaRPr lang="en-US" dirty="0"/>
          </a:p>
        </p:txBody>
      </p:sp>
      <p:sp>
        <p:nvSpPr>
          <p:cNvPr id="3" name="Title 2">
            <a:extLst>
              <a:ext uri="{FF2B5EF4-FFF2-40B4-BE49-F238E27FC236}">
                <a16:creationId xmlns:a16="http://schemas.microsoft.com/office/drawing/2014/main" id="{4BF1AFB7-DEC9-4A3E-B02A-9B90E2670F73}"/>
              </a:ext>
            </a:extLst>
          </p:cNvPr>
          <p:cNvSpPr>
            <a:spLocks noGrp="1"/>
          </p:cNvSpPr>
          <p:nvPr>
            <p:ph type="title"/>
          </p:nvPr>
        </p:nvSpPr>
        <p:spPr/>
        <p:txBody>
          <a:bodyPr/>
          <a:lstStyle/>
          <a:p>
            <a:r>
              <a:rPr lang="en-US" dirty="0"/>
              <a:t>Including Files</a:t>
            </a:r>
          </a:p>
        </p:txBody>
      </p:sp>
      <p:sp>
        <p:nvSpPr>
          <p:cNvPr id="4" name="Slide Number Placeholder 3">
            <a:extLst>
              <a:ext uri="{FF2B5EF4-FFF2-40B4-BE49-F238E27FC236}">
                <a16:creationId xmlns:a16="http://schemas.microsoft.com/office/drawing/2014/main" id="{1FCA2C83-19CD-463A-A05F-4694F27E525A}"/>
              </a:ext>
            </a:extLst>
          </p:cNvPr>
          <p:cNvSpPr>
            <a:spLocks noGrp="1"/>
          </p:cNvSpPr>
          <p:nvPr>
            <p:ph type="sldNum" sz="quarter" idx="12"/>
          </p:nvPr>
        </p:nvSpPr>
        <p:spPr/>
        <p:txBody>
          <a:bodyPr/>
          <a:lstStyle/>
          <a:p>
            <a:fld id="{452BA717-4DED-4A38-BDE4-30D0F0A142DB}" type="slidenum">
              <a:rPr lang="cs-CZ" smtClean="0"/>
              <a:pPr/>
              <a:t>33</a:t>
            </a:fld>
            <a:endParaRPr lang="cs-CZ"/>
          </a:p>
        </p:txBody>
      </p:sp>
      <p:sp>
        <p:nvSpPr>
          <p:cNvPr id="5" name="Rectangle: Single Corner Snipped 4">
            <a:extLst>
              <a:ext uri="{FF2B5EF4-FFF2-40B4-BE49-F238E27FC236}">
                <a16:creationId xmlns:a16="http://schemas.microsoft.com/office/drawing/2014/main" id="{E016C22E-4E58-4122-B2B8-09B6E58C268C}"/>
              </a:ext>
            </a:extLst>
          </p:cNvPr>
          <p:cNvSpPr/>
          <p:nvPr/>
        </p:nvSpPr>
        <p:spPr>
          <a:xfrm>
            <a:off x="551384" y="2276872"/>
            <a:ext cx="4920186" cy="79208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include file; </a:t>
            </a:r>
            <a:r>
              <a:rPr lang="en-US" b="1" dirty="0" err="1">
                <a:solidFill>
                  <a:schemeClr val="bg1"/>
                </a:solidFill>
                <a:latin typeface="Courier New" panose="02070309020205020404" pitchFamily="49" charset="0"/>
                <a:cs typeface="Courier New" panose="02070309020205020404" pitchFamily="49" charset="0"/>
              </a:rPr>
              <a:t>include_once</a:t>
            </a:r>
            <a:r>
              <a:rPr lang="en-US" b="1" dirty="0">
                <a:solidFill>
                  <a:schemeClr val="bg1"/>
                </a:solidFill>
                <a:latin typeface="Courier New" panose="02070309020205020404" pitchFamily="49" charset="0"/>
                <a:cs typeface="Courier New" panose="02070309020205020404" pitchFamily="49" charset="0"/>
              </a:rPr>
              <a:t> file;</a:t>
            </a:r>
          </a:p>
          <a:p>
            <a:r>
              <a:rPr lang="en-US" b="1" dirty="0">
                <a:solidFill>
                  <a:schemeClr val="bg1"/>
                </a:solidFill>
                <a:latin typeface="Courier New" panose="02070309020205020404" pitchFamily="49" charset="0"/>
                <a:cs typeface="Courier New" panose="02070309020205020404" pitchFamily="49" charset="0"/>
              </a:rPr>
              <a:t>require file; </a:t>
            </a:r>
            <a:r>
              <a:rPr lang="en-US" b="1" dirty="0" err="1">
                <a:solidFill>
                  <a:schemeClr val="bg1"/>
                </a:solidFill>
                <a:latin typeface="Courier New" panose="02070309020205020404" pitchFamily="49" charset="0"/>
                <a:cs typeface="Courier New" panose="02070309020205020404" pitchFamily="49" charset="0"/>
              </a:rPr>
              <a:t>require_once</a:t>
            </a:r>
            <a:r>
              <a:rPr lang="en-US" b="1" dirty="0">
                <a:solidFill>
                  <a:schemeClr val="bg1"/>
                </a:solidFill>
                <a:latin typeface="Courier New" panose="02070309020205020404" pitchFamily="49" charset="0"/>
                <a:cs typeface="Courier New" panose="02070309020205020404" pitchFamily="49" charset="0"/>
              </a:rPr>
              <a:t> file;</a:t>
            </a:r>
          </a:p>
        </p:txBody>
      </p:sp>
      <p:sp>
        <p:nvSpPr>
          <p:cNvPr id="6" name="Zaoblený obdélníkový popisek 6">
            <a:extLst>
              <a:ext uri="{FF2B5EF4-FFF2-40B4-BE49-F238E27FC236}">
                <a16:creationId xmlns:a16="http://schemas.microsoft.com/office/drawing/2014/main" id="{B6BE49F2-D326-42D9-AC86-A27E951EACF1}"/>
              </a:ext>
            </a:extLst>
          </p:cNvPr>
          <p:cNvSpPr/>
          <p:nvPr/>
        </p:nvSpPr>
        <p:spPr>
          <a:xfrm>
            <a:off x="6106668" y="2256320"/>
            <a:ext cx="4644587" cy="720080"/>
          </a:xfrm>
          <a:prstGeom prst="wedgeRoundRectCallout">
            <a:avLst>
              <a:gd name="adj1" fmla="val -55496"/>
              <a:gd name="adj2" fmla="val -15406"/>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The </a:t>
            </a:r>
            <a:r>
              <a:rPr lang="en-US" sz="1600" b="1" dirty="0">
                <a:latin typeface="Courier New" panose="02070309020205020404" pitchFamily="49" charset="0"/>
                <a:cs typeface="Courier New" panose="02070309020205020404" pitchFamily="49" charset="0"/>
              </a:rPr>
              <a:t>_once</a:t>
            </a:r>
            <a:r>
              <a:rPr lang="en-US" sz="1600" dirty="0"/>
              <a:t> variants make sure the file is not included multiple times (useful for libraries)</a:t>
            </a:r>
            <a:endParaRPr lang="cs-CZ" sz="1600" b="1" dirty="0">
              <a:latin typeface="Courier New" pitchFamily="49" charset="0"/>
              <a:cs typeface="Courier New" pitchFamily="49" charset="0"/>
            </a:endParaRPr>
          </a:p>
        </p:txBody>
      </p:sp>
    </p:spTree>
    <p:extLst>
      <p:ext uri="{BB962C8B-B14F-4D97-AF65-F5344CB8AC3E}">
        <p14:creationId xmlns:p14="http://schemas.microsoft.com/office/powerpoint/2010/main" val="493511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14DBEDD-10B9-4DDC-B46E-2DDA9F530803}"/>
              </a:ext>
            </a:extLst>
          </p:cNvPr>
          <p:cNvSpPr>
            <a:spLocks noGrp="1"/>
          </p:cNvSpPr>
          <p:nvPr>
            <p:ph type="sldNum" sz="quarter" idx="12"/>
          </p:nvPr>
        </p:nvSpPr>
        <p:spPr/>
        <p:txBody>
          <a:bodyPr/>
          <a:lstStyle/>
          <a:p>
            <a:fld id="{452BA717-4DED-4A38-BDE4-30D0F0A142DB}" type="slidenum">
              <a:rPr lang="cs-CZ" smtClean="0"/>
              <a:pPr/>
              <a:t>34</a:t>
            </a:fld>
            <a:endParaRPr lang="cs-CZ"/>
          </a:p>
        </p:txBody>
      </p:sp>
      <p:sp>
        <p:nvSpPr>
          <p:cNvPr id="3" name="Text Placeholder 2">
            <a:extLst>
              <a:ext uri="{FF2B5EF4-FFF2-40B4-BE49-F238E27FC236}">
                <a16:creationId xmlns:a16="http://schemas.microsoft.com/office/drawing/2014/main" id="{6E6F6279-075E-4D4A-8CF3-22A6DC1A79B8}"/>
              </a:ext>
            </a:extLst>
          </p:cNvPr>
          <p:cNvSpPr>
            <a:spLocks noGrp="1"/>
          </p:cNvSpPr>
          <p:nvPr>
            <p:ph type="body" sz="quarter" idx="13"/>
          </p:nvPr>
        </p:nvSpPr>
        <p:spPr/>
        <p:txBody>
          <a:bodyPr/>
          <a:lstStyle/>
          <a:p>
            <a:r>
              <a:rPr lang="en-US" dirty="0"/>
              <a:t>Demo</a:t>
            </a:r>
          </a:p>
        </p:txBody>
      </p:sp>
      <p:sp>
        <p:nvSpPr>
          <p:cNvPr id="4" name="Text Placeholder 3">
            <a:extLst>
              <a:ext uri="{FF2B5EF4-FFF2-40B4-BE49-F238E27FC236}">
                <a16:creationId xmlns:a16="http://schemas.microsoft.com/office/drawing/2014/main" id="{B47F4DF9-159E-4D6F-A78F-22E5FC8763B0}"/>
              </a:ext>
            </a:extLst>
          </p:cNvPr>
          <p:cNvSpPr>
            <a:spLocks noGrp="1"/>
          </p:cNvSpPr>
          <p:nvPr>
            <p:ph type="body" sz="quarter" idx="14"/>
          </p:nvPr>
        </p:nvSpPr>
        <p:spPr/>
        <p:txBody>
          <a:bodyPr/>
          <a:lstStyle/>
          <a:p>
            <a:r>
              <a:rPr lang="en-US" dirty="0"/>
              <a:t>includes</a:t>
            </a:r>
          </a:p>
        </p:txBody>
      </p:sp>
    </p:spTree>
    <p:extLst>
      <p:ext uri="{BB962C8B-B14F-4D97-AF65-F5344CB8AC3E}">
        <p14:creationId xmlns:p14="http://schemas.microsoft.com/office/powerpoint/2010/main" val="12414972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E8574-935F-4138-8425-82AAC905656E}"/>
              </a:ext>
            </a:extLst>
          </p:cNvPr>
          <p:cNvSpPr>
            <a:spLocks noGrp="1"/>
          </p:cNvSpPr>
          <p:nvPr>
            <p:ph type="title"/>
          </p:nvPr>
        </p:nvSpPr>
        <p:spPr>
          <a:xfrm>
            <a:off x="3359696" y="407780"/>
            <a:ext cx="8610600" cy="1293028"/>
          </a:xfrm>
        </p:spPr>
        <p:txBody>
          <a:bodyPr/>
          <a:lstStyle/>
          <a:p>
            <a:r>
              <a:rPr lang="en-US" dirty="0"/>
              <a:t>takeaway </a:t>
            </a:r>
          </a:p>
        </p:txBody>
      </p:sp>
      <p:sp>
        <p:nvSpPr>
          <p:cNvPr id="3" name="Content Placeholder 2">
            <a:extLst>
              <a:ext uri="{FF2B5EF4-FFF2-40B4-BE49-F238E27FC236}">
                <a16:creationId xmlns:a16="http://schemas.microsoft.com/office/drawing/2014/main" id="{E651A344-7F25-44C6-ABC0-B9F25AE3F079}"/>
              </a:ext>
            </a:extLst>
          </p:cNvPr>
          <p:cNvSpPr>
            <a:spLocks noGrp="1"/>
          </p:cNvSpPr>
          <p:nvPr>
            <p:ph idx="1"/>
          </p:nvPr>
        </p:nvSpPr>
        <p:spPr>
          <a:xfrm>
            <a:off x="239351" y="1844824"/>
            <a:ext cx="11713299" cy="4596298"/>
          </a:xfrm>
        </p:spPr>
        <p:txBody>
          <a:bodyPr/>
          <a:lstStyle/>
          <a:p>
            <a:r>
              <a:rPr lang="en-US" dirty="0"/>
              <a:t>PHP</a:t>
            </a:r>
          </a:p>
          <a:p>
            <a:r>
              <a:rPr lang="en-US" dirty="0"/>
              <a:t>HTML Interleaving</a:t>
            </a:r>
          </a:p>
          <a:p>
            <a:r>
              <a:rPr lang="en-US" dirty="0"/>
              <a:t>Variables</a:t>
            </a:r>
          </a:p>
          <a:p>
            <a:r>
              <a:rPr lang="en-US" dirty="0"/>
              <a:t>Arrays</a:t>
            </a:r>
          </a:p>
          <a:p>
            <a:r>
              <a:rPr lang="en-US" dirty="0"/>
              <a:t>Functions</a:t>
            </a:r>
          </a:p>
          <a:p>
            <a:r>
              <a:rPr lang="en-US" dirty="0"/>
              <a:t>if / else/ for / foreach</a:t>
            </a:r>
          </a:p>
          <a:p>
            <a:r>
              <a:rPr lang="en-US" dirty="0"/>
              <a:t>require / </a:t>
            </a:r>
            <a:r>
              <a:rPr lang="en-US" dirty="0" err="1"/>
              <a:t>require_once</a:t>
            </a:r>
            <a:endParaRPr lang="en-US" dirty="0"/>
          </a:p>
          <a:p>
            <a:r>
              <a:rPr lang="en-US" dirty="0"/>
              <a:t>HTTP Wrapper</a:t>
            </a:r>
          </a:p>
          <a:p>
            <a:endParaRPr lang="cs-CZ" dirty="0"/>
          </a:p>
        </p:txBody>
      </p:sp>
    </p:spTree>
    <p:extLst>
      <p:ext uri="{BB962C8B-B14F-4D97-AF65-F5344CB8AC3E}">
        <p14:creationId xmlns:p14="http://schemas.microsoft.com/office/powerpoint/2010/main" val="2529433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05C7E0-504E-427E-9904-677B7C690FE5}"/>
              </a:ext>
            </a:extLst>
          </p:cNvPr>
          <p:cNvSpPr>
            <a:spLocks noGrp="1"/>
          </p:cNvSpPr>
          <p:nvPr>
            <p:ph idx="1"/>
          </p:nvPr>
        </p:nvSpPr>
        <p:spPr/>
        <p:txBody>
          <a:bodyPr/>
          <a:lstStyle/>
          <a:p>
            <a:r>
              <a:rPr lang="en-US" dirty="0"/>
              <a:t>HTML Interleaving</a:t>
            </a:r>
          </a:p>
          <a:p>
            <a:pPr lvl="1"/>
            <a:r>
              <a:rPr lang="en-US" dirty="0"/>
              <a:t>PHP script file is treated as text (HTML) document</a:t>
            </a:r>
          </a:p>
          <a:p>
            <a:pPr lvl="1"/>
            <a:r>
              <a:rPr lang="en-US" dirty="0"/>
              <a:t>Contents between </a:t>
            </a:r>
            <a:r>
              <a:rPr lang="en-US" i="1" dirty="0">
                <a:solidFill>
                  <a:schemeClr val="accent2"/>
                </a:solidFill>
              </a:rPr>
              <a:t>&lt;?php</a:t>
            </a:r>
            <a:r>
              <a:rPr lang="en-US" dirty="0"/>
              <a:t> and </a:t>
            </a:r>
            <a:r>
              <a:rPr lang="en-US" i="1" dirty="0">
                <a:solidFill>
                  <a:schemeClr val="accent2"/>
                </a:solidFill>
              </a:rPr>
              <a:t>?&gt;</a:t>
            </a:r>
            <a:r>
              <a:rPr lang="en-US" dirty="0"/>
              <a:t> is treated as script</a:t>
            </a:r>
          </a:p>
          <a:p>
            <a:pPr lvl="2"/>
            <a:r>
              <a:rPr lang="en-US" dirty="0"/>
              <a:t>When the file is processed, the interpret removes script parts executes them and replaces them by their output</a:t>
            </a:r>
          </a:p>
          <a:p>
            <a:pPr lvl="2"/>
            <a:r>
              <a:rPr lang="en-US" dirty="0"/>
              <a:t>Script output is generated by echo or print()</a:t>
            </a:r>
          </a:p>
          <a:p>
            <a:pPr lvl="2"/>
            <a:r>
              <a:rPr lang="en-US" dirty="0"/>
              <a:t>Script controls prevail the HTML code</a:t>
            </a:r>
          </a:p>
          <a:p>
            <a:pPr lvl="2"/>
            <a:r>
              <a:rPr lang="en-US" dirty="0"/>
              <a:t>Shorthand mark </a:t>
            </a:r>
            <a:r>
              <a:rPr lang="en-US" i="1" dirty="0">
                <a:solidFill>
                  <a:schemeClr val="accent2"/>
                </a:solidFill>
              </a:rPr>
              <a:t>&lt;?</a:t>
            </a:r>
            <a:r>
              <a:rPr lang="en-US" dirty="0"/>
              <a:t> is equivalent of </a:t>
            </a:r>
            <a:r>
              <a:rPr lang="en-US" i="1" dirty="0">
                <a:solidFill>
                  <a:schemeClr val="accent2"/>
                </a:solidFill>
              </a:rPr>
              <a:t>&lt;?php</a:t>
            </a:r>
            <a:r>
              <a:rPr lang="en-US" dirty="0"/>
              <a:t> and </a:t>
            </a:r>
            <a:br>
              <a:rPr lang="en-US" dirty="0"/>
            </a:br>
            <a:r>
              <a:rPr lang="en-US" dirty="0"/>
              <a:t>shorthand mark </a:t>
            </a:r>
            <a:r>
              <a:rPr lang="en-US" i="1" dirty="0">
                <a:solidFill>
                  <a:schemeClr val="accent2"/>
                </a:solidFill>
              </a:rPr>
              <a:t>&lt;?=</a:t>
            </a:r>
            <a:r>
              <a:rPr lang="en-US" dirty="0"/>
              <a:t>  is the same as </a:t>
            </a:r>
            <a:r>
              <a:rPr lang="en-US" i="1" dirty="0">
                <a:solidFill>
                  <a:schemeClr val="accent2"/>
                </a:solidFill>
              </a:rPr>
              <a:t>&lt;?php echo</a:t>
            </a:r>
            <a:endParaRPr lang="en-US" dirty="0"/>
          </a:p>
          <a:p>
            <a:r>
              <a:rPr lang="en-US" dirty="0"/>
              <a:t>Pure PHP Scripts</a:t>
            </a:r>
          </a:p>
          <a:p>
            <a:pPr lvl="1"/>
            <a:r>
              <a:rPr lang="en-US" dirty="0"/>
              <a:t>Must also start with </a:t>
            </a:r>
            <a:r>
              <a:rPr lang="en-US" i="1" dirty="0">
                <a:solidFill>
                  <a:schemeClr val="accent2"/>
                </a:solidFill>
              </a:rPr>
              <a:t>&lt;?php</a:t>
            </a:r>
            <a:r>
              <a:rPr lang="en-US" dirty="0"/>
              <a:t>, but no ending mark is required (nor recommended)</a:t>
            </a:r>
          </a:p>
          <a:p>
            <a:endParaRPr lang="en-US" dirty="0"/>
          </a:p>
        </p:txBody>
      </p:sp>
      <p:sp>
        <p:nvSpPr>
          <p:cNvPr id="3" name="Title 2">
            <a:extLst>
              <a:ext uri="{FF2B5EF4-FFF2-40B4-BE49-F238E27FC236}">
                <a16:creationId xmlns:a16="http://schemas.microsoft.com/office/drawing/2014/main" id="{B547C4D5-1ED2-4069-854D-B0601DB62FAB}"/>
              </a:ext>
            </a:extLst>
          </p:cNvPr>
          <p:cNvSpPr>
            <a:spLocks noGrp="1"/>
          </p:cNvSpPr>
          <p:nvPr>
            <p:ph type="title"/>
          </p:nvPr>
        </p:nvSpPr>
        <p:spPr/>
        <p:txBody>
          <a:bodyPr/>
          <a:lstStyle/>
          <a:p>
            <a:r>
              <a:rPr lang="en-US" dirty="0"/>
              <a:t>PHP Scripts</a:t>
            </a:r>
          </a:p>
        </p:txBody>
      </p:sp>
      <p:sp>
        <p:nvSpPr>
          <p:cNvPr id="4" name="Slide Number Placeholder 3">
            <a:extLst>
              <a:ext uri="{FF2B5EF4-FFF2-40B4-BE49-F238E27FC236}">
                <a16:creationId xmlns:a16="http://schemas.microsoft.com/office/drawing/2014/main" id="{6354D937-4D85-4E68-91C5-2B21B15E0415}"/>
              </a:ext>
            </a:extLst>
          </p:cNvPr>
          <p:cNvSpPr>
            <a:spLocks noGrp="1"/>
          </p:cNvSpPr>
          <p:nvPr>
            <p:ph type="sldNum" sz="quarter" idx="12"/>
          </p:nvPr>
        </p:nvSpPr>
        <p:spPr/>
        <p:txBody>
          <a:bodyPr/>
          <a:lstStyle/>
          <a:p>
            <a:fld id="{452BA717-4DED-4A38-BDE4-30D0F0A142DB}" type="slidenum">
              <a:rPr lang="cs-CZ" smtClean="0"/>
              <a:pPr/>
              <a:t>4</a:t>
            </a:fld>
            <a:endParaRPr lang="cs-CZ"/>
          </a:p>
        </p:txBody>
      </p:sp>
    </p:spTree>
    <p:extLst>
      <p:ext uri="{BB962C8B-B14F-4D97-AF65-F5344CB8AC3E}">
        <p14:creationId xmlns:p14="http://schemas.microsoft.com/office/powerpoint/2010/main" val="2354355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5BCAF4-36C3-45E7-A6B4-C6BDEF13C37E}"/>
              </a:ext>
            </a:extLst>
          </p:cNvPr>
          <p:cNvSpPr>
            <a:spLocks noGrp="1"/>
          </p:cNvSpPr>
          <p:nvPr>
            <p:ph idx="1"/>
          </p:nvPr>
        </p:nvSpPr>
        <p:spPr>
          <a:xfrm>
            <a:off x="7248128" y="1844824"/>
            <a:ext cx="4704522" cy="4596298"/>
          </a:xfrm>
        </p:spPr>
        <p:txBody>
          <a:bodyPr/>
          <a:lstStyle/>
          <a:p>
            <a:pPr marL="0" indent="0">
              <a:buNone/>
            </a:pPr>
            <a:r>
              <a:rPr lang="en-US" dirty="0"/>
              <a:t>&lt;html&gt;</a:t>
            </a:r>
          </a:p>
          <a:p>
            <a:pPr marL="0" indent="0">
              <a:buNone/>
            </a:pPr>
            <a:r>
              <a:rPr lang="en-US" dirty="0"/>
              <a:t>&lt;head&gt;</a:t>
            </a:r>
          </a:p>
          <a:p>
            <a:pPr marL="0" indent="0">
              <a:buNone/>
            </a:pPr>
            <a:r>
              <a:rPr lang="en-US" dirty="0"/>
              <a:t>  &lt;title&gt;PHP Example&lt;/title&gt;</a:t>
            </a:r>
          </a:p>
          <a:p>
            <a:pPr marL="0" indent="0">
              <a:buNone/>
            </a:pPr>
            <a:r>
              <a:rPr lang="en-US" dirty="0"/>
              <a:t>&lt;/head&gt;</a:t>
            </a:r>
          </a:p>
          <a:p>
            <a:pPr marL="0" indent="0">
              <a:buNone/>
            </a:pPr>
            <a:r>
              <a:rPr lang="en-US" dirty="0"/>
              <a:t>&lt;body&gt;</a:t>
            </a:r>
          </a:p>
          <a:p>
            <a:pPr marL="0" indent="0">
              <a:buNone/>
            </a:pPr>
            <a:r>
              <a:rPr lang="en-US" dirty="0"/>
              <a:t>  &lt;h1&gt;Conditional H1&lt;/h1&gt;</a:t>
            </a:r>
          </a:p>
          <a:p>
            <a:pPr marL="0" indent="0">
              <a:buNone/>
            </a:pPr>
            <a:r>
              <a:rPr lang="en-US" dirty="0"/>
              <a:t>  &lt;div&gt;1&lt;/div&gt;</a:t>
            </a:r>
          </a:p>
          <a:p>
            <a:pPr marL="0" indent="0">
              <a:buNone/>
            </a:pPr>
            <a:r>
              <a:rPr lang="en-US" dirty="0"/>
              <a:t>  &lt;div&gt;2&lt;/div&gt;</a:t>
            </a:r>
          </a:p>
          <a:p>
            <a:pPr marL="0" indent="0">
              <a:buNone/>
            </a:pPr>
            <a:r>
              <a:rPr lang="en-US" dirty="0"/>
              <a:t>  &lt;div&gt;3&lt;/div&gt;</a:t>
            </a:r>
          </a:p>
          <a:p>
            <a:pPr marL="0" indent="0">
              <a:buNone/>
            </a:pPr>
            <a:r>
              <a:rPr lang="en-US" dirty="0"/>
              <a:t>&lt;/body&gt;</a:t>
            </a:r>
          </a:p>
          <a:p>
            <a:pPr marL="0" indent="0">
              <a:buNone/>
            </a:pPr>
            <a:r>
              <a:rPr lang="en-US" dirty="0"/>
              <a:t>&lt;/html&gt;</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3658805E-64A9-4684-BB5B-DC610BA5E63D}"/>
              </a:ext>
            </a:extLst>
          </p:cNvPr>
          <p:cNvSpPr>
            <a:spLocks noGrp="1"/>
          </p:cNvSpPr>
          <p:nvPr>
            <p:ph type="title"/>
          </p:nvPr>
        </p:nvSpPr>
        <p:spPr/>
        <p:txBody>
          <a:bodyPr/>
          <a:lstStyle/>
          <a:p>
            <a:r>
              <a:rPr lang="en-US" dirty="0"/>
              <a:t>HTML Interleaving Example</a:t>
            </a:r>
          </a:p>
        </p:txBody>
      </p:sp>
      <p:sp>
        <p:nvSpPr>
          <p:cNvPr id="4" name="Slide Number Placeholder 3">
            <a:extLst>
              <a:ext uri="{FF2B5EF4-FFF2-40B4-BE49-F238E27FC236}">
                <a16:creationId xmlns:a16="http://schemas.microsoft.com/office/drawing/2014/main" id="{0BE0892C-BC88-4082-A45F-ABBDC4C3C3E7}"/>
              </a:ext>
            </a:extLst>
          </p:cNvPr>
          <p:cNvSpPr>
            <a:spLocks noGrp="1"/>
          </p:cNvSpPr>
          <p:nvPr>
            <p:ph type="sldNum" sz="quarter" idx="12"/>
          </p:nvPr>
        </p:nvSpPr>
        <p:spPr/>
        <p:txBody>
          <a:bodyPr/>
          <a:lstStyle/>
          <a:p>
            <a:fld id="{452BA717-4DED-4A38-BDE4-30D0F0A142DB}" type="slidenum">
              <a:rPr lang="cs-CZ" smtClean="0"/>
              <a:pPr/>
              <a:t>5</a:t>
            </a:fld>
            <a:endParaRPr lang="cs-CZ"/>
          </a:p>
        </p:txBody>
      </p:sp>
      <p:sp>
        <p:nvSpPr>
          <p:cNvPr id="5" name="Rectangle: Single Corner Snipped 4">
            <a:extLst>
              <a:ext uri="{FF2B5EF4-FFF2-40B4-BE49-F238E27FC236}">
                <a16:creationId xmlns:a16="http://schemas.microsoft.com/office/drawing/2014/main" id="{2799D76D-5136-49DC-9847-71CDC107EB59}"/>
              </a:ext>
            </a:extLst>
          </p:cNvPr>
          <p:cNvSpPr/>
          <p:nvPr/>
        </p:nvSpPr>
        <p:spPr>
          <a:xfrm>
            <a:off x="256771" y="1844824"/>
            <a:ext cx="5407181" cy="4596298"/>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&lt;html&gt;</a:t>
            </a:r>
          </a:p>
          <a:p>
            <a:r>
              <a:rPr lang="en-US" b="1" dirty="0">
                <a:solidFill>
                  <a:schemeClr val="bg1"/>
                </a:solidFill>
                <a:latin typeface="Courier New" panose="02070309020205020404" pitchFamily="49" charset="0"/>
                <a:cs typeface="Courier New" panose="02070309020205020404" pitchFamily="49" charset="0"/>
              </a:rPr>
              <a:t>&lt;head&gt;</a:t>
            </a:r>
          </a:p>
          <a:p>
            <a:r>
              <a:rPr lang="en-US" b="1" dirty="0">
                <a:solidFill>
                  <a:schemeClr val="bg1"/>
                </a:solidFill>
                <a:latin typeface="Courier New" panose="02070309020205020404" pitchFamily="49" charset="0"/>
                <a:cs typeface="Courier New" panose="02070309020205020404" pitchFamily="49" charset="0"/>
              </a:rPr>
              <a:t>  &lt;title&gt;PHP Example&lt;/title&gt;</a:t>
            </a:r>
          </a:p>
          <a:p>
            <a:r>
              <a:rPr lang="en-US" b="1" dirty="0">
                <a:solidFill>
                  <a:schemeClr val="bg1"/>
                </a:solidFill>
                <a:latin typeface="Courier New" panose="02070309020205020404" pitchFamily="49" charset="0"/>
                <a:cs typeface="Courier New" panose="02070309020205020404" pitchFamily="49" charset="0"/>
              </a:rPr>
              <a:t>&lt;/head&gt;</a:t>
            </a:r>
          </a:p>
          <a:p>
            <a:r>
              <a:rPr lang="en-US" b="1" dirty="0">
                <a:solidFill>
                  <a:schemeClr val="bg1"/>
                </a:solidFill>
                <a:latin typeface="Courier New" panose="02070309020205020404" pitchFamily="49" charset="0"/>
                <a:cs typeface="Courier New" panose="02070309020205020404" pitchFamily="49" charset="0"/>
              </a:rPr>
              <a:t>&lt;body&gt;</a:t>
            </a:r>
          </a:p>
          <a:p>
            <a:r>
              <a:rPr lang="en-US" b="1" dirty="0">
                <a:solidFill>
                  <a:schemeClr val="bg1"/>
                </a:solidFill>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&lt;?php</a:t>
            </a:r>
            <a:r>
              <a:rPr lang="en-US" b="1" dirty="0">
                <a:solidFill>
                  <a:schemeClr val="bg1"/>
                </a:solidFill>
                <a:latin typeface="Courier New" panose="02070309020205020404" pitchFamily="49" charset="0"/>
                <a:cs typeface="Courier New" panose="02070309020205020404" pitchFamily="49" charset="0"/>
              </a:rPr>
              <a:t> if (</a:t>
            </a:r>
            <a:r>
              <a:rPr lang="en-US" b="1" dirty="0" err="1">
                <a:solidFill>
                  <a:schemeClr val="bg1"/>
                </a:solidFill>
                <a:latin typeface="Courier New" panose="02070309020205020404" pitchFamily="49" charset="0"/>
                <a:cs typeface="Courier New" panose="02070309020205020404" pitchFamily="49" charset="0"/>
              </a:rPr>
              <a:t>has_headline</a:t>
            </a:r>
            <a:r>
              <a:rPr lang="en-US" b="1" dirty="0">
                <a:solidFill>
                  <a:schemeClr val="bg1"/>
                </a:solidFill>
                <a:latin typeface="Courier New" panose="02070309020205020404" pitchFamily="49" charset="0"/>
                <a:cs typeface="Courier New" panose="02070309020205020404" pitchFamily="49" charset="0"/>
              </a:rPr>
              <a:t>()) { </a:t>
            </a:r>
            <a:r>
              <a:rPr lang="en-US" b="1" dirty="0">
                <a:solidFill>
                  <a:schemeClr val="accent2"/>
                </a:solidFill>
                <a:latin typeface="Courier New" panose="02070309020205020404" pitchFamily="49" charset="0"/>
                <a:cs typeface="Courier New" panose="02070309020205020404" pitchFamily="49" charset="0"/>
              </a:rPr>
              <a:t>?&gt;</a:t>
            </a:r>
          </a:p>
          <a:p>
            <a:r>
              <a:rPr lang="en-US" b="1" dirty="0">
                <a:solidFill>
                  <a:schemeClr val="bg1"/>
                </a:solidFill>
                <a:latin typeface="Courier New" panose="02070309020205020404" pitchFamily="49" charset="0"/>
                <a:cs typeface="Courier New" panose="02070309020205020404" pitchFamily="49" charset="0"/>
              </a:rPr>
              <a:t>    &lt;h1&gt;Conditional H1&lt;/h1&gt;</a:t>
            </a:r>
          </a:p>
          <a:p>
            <a:r>
              <a:rPr lang="en-US" b="1" dirty="0">
                <a:solidFill>
                  <a:schemeClr val="bg1"/>
                </a:solidFill>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&lt;?php</a:t>
            </a:r>
            <a:r>
              <a:rPr lang="en-US" b="1" dirty="0">
                <a:solidFill>
                  <a:schemeClr val="bg1"/>
                </a:solidFill>
                <a:latin typeface="Courier New" panose="02070309020205020404" pitchFamily="49" charset="0"/>
                <a:cs typeface="Courier New" panose="02070309020205020404" pitchFamily="49" charset="0"/>
              </a:rPr>
              <a:t> } </a:t>
            </a:r>
            <a:r>
              <a:rPr lang="en-US" b="1" dirty="0">
                <a:solidFill>
                  <a:schemeClr val="accent2"/>
                </a:solidFill>
                <a:latin typeface="Courier New" panose="02070309020205020404" pitchFamily="49" charset="0"/>
                <a:cs typeface="Courier New" panose="02070309020205020404" pitchFamily="49" charset="0"/>
              </a:rPr>
              <a:t>?&gt;</a:t>
            </a:r>
          </a:p>
          <a:p>
            <a:r>
              <a:rPr lang="en-US" b="1" dirty="0">
                <a:solidFill>
                  <a:schemeClr val="bg1"/>
                </a:solidFill>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&lt;?php</a:t>
            </a:r>
            <a:r>
              <a:rPr lang="en-US" b="1" dirty="0">
                <a:solidFill>
                  <a:schemeClr val="bg1"/>
                </a:solidFill>
                <a:latin typeface="Courier New" panose="02070309020205020404" pitchFamily="49" charset="0"/>
                <a:cs typeface="Courier New" panose="02070309020205020404" pitchFamily="49" charset="0"/>
              </a:rPr>
              <a:t> for($</a:t>
            </a:r>
            <a:r>
              <a:rPr lang="en-US" b="1" dirty="0" err="1">
                <a:solidFill>
                  <a:schemeClr val="bg1"/>
                </a:solidFill>
                <a:latin typeface="Courier New" panose="02070309020205020404" pitchFamily="49" charset="0"/>
                <a:cs typeface="Courier New" panose="02070309020205020404" pitchFamily="49" charset="0"/>
              </a:rPr>
              <a:t>i</a:t>
            </a:r>
            <a:r>
              <a:rPr lang="en-US" b="1" dirty="0">
                <a:solidFill>
                  <a:schemeClr val="bg1"/>
                </a:solidFill>
                <a:latin typeface="Courier New" panose="02070309020205020404" pitchFamily="49" charset="0"/>
                <a:cs typeface="Courier New" panose="02070309020205020404" pitchFamily="49" charset="0"/>
              </a:rPr>
              <a:t>=1; $</a:t>
            </a:r>
            <a:r>
              <a:rPr lang="en-US" b="1" dirty="0" err="1">
                <a:solidFill>
                  <a:schemeClr val="bg1"/>
                </a:solidFill>
                <a:latin typeface="Courier New" panose="02070309020205020404" pitchFamily="49" charset="0"/>
                <a:cs typeface="Courier New" panose="02070309020205020404" pitchFamily="49" charset="0"/>
              </a:rPr>
              <a:t>i</a:t>
            </a:r>
            <a:r>
              <a:rPr lang="en-US" b="1" dirty="0">
                <a:solidFill>
                  <a:schemeClr val="bg1"/>
                </a:solidFill>
                <a:latin typeface="Courier New" panose="02070309020205020404" pitchFamily="49" charset="0"/>
                <a:cs typeface="Courier New" panose="02070309020205020404" pitchFamily="49" charset="0"/>
              </a:rPr>
              <a:t>&lt;4; ++$</a:t>
            </a:r>
            <a:r>
              <a:rPr lang="en-US" b="1" dirty="0" err="1">
                <a:solidFill>
                  <a:schemeClr val="bg1"/>
                </a:solidFill>
                <a:latin typeface="Courier New" panose="02070309020205020404" pitchFamily="49" charset="0"/>
                <a:cs typeface="Courier New" panose="02070309020205020404" pitchFamily="49" charset="0"/>
              </a:rPr>
              <a:t>i</a:t>
            </a:r>
            <a:r>
              <a:rPr lang="en-US" b="1" dirty="0">
                <a:solidFill>
                  <a:schemeClr val="bg1"/>
                </a:solidFill>
                <a:latin typeface="Courier New" panose="02070309020205020404" pitchFamily="49" charset="0"/>
                <a:cs typeface="Courier New" panose="02070309020205020404" pitchFamily="49" charset="0"/>
              </a:rPr>
              <a:t>) { </a:t>
            </a:r>
            <a:r>
              <a:rPr lang="en-US" b="1" dirty="0">
                <a:solidFill>
                  <a:schemeClr val="accent2"/>
                </a:solidFill>
                <a:latin typeface="Courier New" panose="02070309020205020404" pitchFamily="49" charset="0"/>
                <a:cs typeface="Courier New" panose="02070309020205020404" pitchFamily="49" charset="0"/>
              </a:rPr>
              <a:t>?&gt;</a:t>
            </a:r>
          </a:p>
          <a:p>
            <a:r>
              <a:rPr lang="en-US" b="1" dirty="0">
                <a:solidFill>
                  <a:schemeClr val="bg1"/>
                </a:solidFill>
                <a:latin typeface="Courier New" panose="02070309020205020404" pitchFamily="49" charset="0"/>
                <a:cs typeface="Courier New" panose="02070309020205020404" pitchFamily="49" charset="0"/>
              </a:rPr>
              <a:t>    &lt;div&gt;&lt;?= $</a:t>
            </a:r>
            <a:r>
              <a:rPr lang="en-US" b="1" dirty="0" err="1">
                <a:solidFill>
                  <a:schemeClr val="bg1"/>
                </a:solidFill>
                <a:latin typeface="Courier New" panose="02070309020205020404" pitchFamily="49" charset="0"/>
                <a:cs typeface="Courier New" panose="02070309020205020404" pitchFamily="49" charset="0"/>
              </a:rPr>
              <a:t>i</a:t>
            </a:r>
            <a:r>
              <a:rPr lang="en-US" b="1" dirty="0">
                <a:solidFill>
                  <a:schemeClr val="bg1"/>
                </a:solidFill>
                <a:latin typeface="Courier New" panose="02070309020205020404" pitchFamily="49" charset="0"/>
                <a:cs typeface="Courier New" panose="02070309020205020404" pitchFamily="49" charset="0"/>
              </a:rPr>
              <a:t>; ?&gt;&lt;/div&gt;</a:t>
            </a:r>
          </a:p>
          <a:p>
            <a:r>
              <a:rPr lang="en-US" b="1" dirty="0">
                <a:solidFill>
                  <a:schemeClr val="bg1"/>
                </a:solidFill>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&lt;?php</a:t>
            </a:r>
            <a:r>
              <a:rPr lang="en-US" b="1" dirty="0">
                <a:solidFill>
                  <a:schemeClr val="bg1"/>
                </a:solidFill>
                <a:latin typeface="Courier New" panose="02070309020205020404" pitchFamily="49" charset="0"/>
                <a:cs typeface="Courier New" panose="02070309020205020404" pitchFamily="49" charset="0"/>
              </a:rPr>
              <a:t> } </a:t>
            </a:r>
            <a:r>
              <a:rPr lang="en-US" b="1" dirty="0">
                <a:solidFill>
                  <a:schemeClr val="accent2"/>
                </a:solidFill>
                <a:latin typeface="Courier New" panose="02070309020205020404" pitchFamily="49" charset="0"/>
                <a:cs typeface="Courier New" panose="02070309020205020404" pitchFamily="49" charset="0"/>
              </a:rPr>
              <a:t>?&gt;</a:t>
            </a:r>
          </a:p>
          <a:p>
            <a:r>
              <a:rPr lang="en-US" b="1" dirty="0">
                <a:solidFill>
                  <a:schemeClr val="bg1"/>
                </a:solidFill>
                <a:latin typeface="Courier New" panose="02070309020205020404" pitchFamily="49" charset="0"/>
                <a:cs typeface="Courier New" panose="02070309020205020404" pitchFamily="49" charset="0"/>
              </a:rPr>
              <a:t>&lt;/body&gt;</a:t>
            </a:r>
          </a:p>
          <a:p>
            <a:r>
              <a:rPr lang="en-US" b="1" dirty="0">
                <a:solidFill>
                  <a:schemeClr val="bg1"/>
                </a:solidFill>
                <a:latin typeface="Courier New" panose="02070309020205020404" pitchFamily="49" charset="0"/>
                <a:cs typeface="Courier New" panose="02070309020205020404" pitchFamily="49" charset="0"/>
              </a:rPr>
              <a:t>&lt;/html&gt;</a:t>
            </a:r>
          </a:p>
        </p:txBody>
      </p:sp>
      <p:cxnSp>
        <p:nvCxnSpPr>
          <p:cNvPr id="6" name="Zakřivená spojovací čára 8">
            <a:extLst>
              <a:ext uri="{FF2B5EF4-FFF2-40B4-BE49-F238E27FC236}">
                <a16:creationId xmlns:a16="http://schemas.microsoft.com/office/drawing/2014/main" id="{B8082EFD-4373-4C8C-940F-64190BEF580F}"/>
              </a:ext>
            </a:extLst>
          </p:cNvPr>
          <p:cNvCxnSpPr>
            <a:cxnSpLocks noChangeShapeType="1"/>
            <a:endCxn id="2" idx="1"/>
          </p:cNvCxnSpPr>
          <p:nvPr/>
        </p:nvCxnSpPr>
        <p:spPr bwMode="auto">
          <a:xfrm flipV="1">
            <a:off x="4535086" y="4142973"/>
            <a:ext cx="2713042" cy="2"/>
          </a:xfrm>
          <a:prstGeom prst="curvedConnector3">
            <a:avLst>
              <a:gd name="adj1" fmla="val 50000"/>
            </a:avLst>
          </a:prstGeom>
          <a:noFill/>
          <a:ln w="38100" cap="rnd" algn="ctr">
            <a:solidFill>
              <a:schemeClr val="tx1">
                <a:lumMod val="50000"/>
                <a:lumOff val="50000"/>
              </a:schemeClr>
            </a:solidFill>
            <a:round/>
            <a:headEnd/>
            <a:tailEnd type="arrow" w="med" len="med"/>
          </a:ln>
        </p:spPr>
      </p:cxnSp>
      <p:cxnSp>
        <p:nvCxnSpPr>
          <p:cNvPr id="8" name="Zakřivená spojovací čára 8">
            <a:extLst>
              <a:ext uri="{FF2B5EF4-FFF2-40B4-BE49-F238E27FC236}">
                <a16:creationId xmlns:a16="http://schemas.microsoft.com/office/drawing/2014/main" id="{1CF292E7-10D9-4128-87BC-714FF738F513}"/>
              </a:ext>
            </a:extLst>
          </p:cNvPr>
          <p:cNvCxnSpPr>
            <a:cxnSpLocks noChangeShapeType="1"/>
            <a:endCxn id="9" idx="1"/>
          </p:cNvCxnSpPr>
          <p:nvPr/>
        </p:nvCxnSpPr>
        <p:spPr bwMode="auto">
          <a:xfrm flipV="1">
            <a:off x="4223792" y="4978883"/>
            <a:ext cx="2874986" cy="2"/>
          </a:xfrm>
          <a:prstGeom prst="curvedConnector3">
            <a:avLst>
              <a:gd name="adj1" fmla="val 50000"/>
            </a:avLst>
          </a:prstGeom>
          <a:noFill/>
          <a:ln w="38100" cap="rnd" algn="ctr">
            <a:solidFill>
              <a:schemeClr val="tx1">
                <a:lumMod val="50000"/>
                <a:lumOff val="50000"/>
              </a:schemeClr>
            </a:solidFill>
            <a:round/>
            <a:headEnd/>
            <a:tailEnd type="arrow" w="med" len="med"/>
          </a:ln>
        </p:spPr>
      </p:cxnSp>
      <p:sp>
        <p:nvSpPr>
          <p:cNvPr id="9" name="Levá složená závorka 10">
            <a:extLst>
              <a:ext uri="{FF2B5EF4-FFF2-40B4-BE49-F238E27FC236}">
                <a16:creationId xmlns:a16="http://schemas.microsoft.com/office/drawing/2014/main" id="{711CA29B-B0C6-489B-9EAC-450ACB239504}"/>
              </a:ext>
            </a:extLst>
          </p:cNvPr>
          <p:cNvSpPr>
            <a:spLocks/>
          </p:cNvSpPr>
          <p:nvPr/>
        </p:nvSpPr>
        <p:spPr bwMode="auto">
          <a:xfrm>
            <a:off x="7098778" y="4440534"/>
            <a:ext cx="149350" cy="1076697"/>
          </a:xfrm>
          <a:prstGeom prst="leftBrace">
            <a:avLst>
              <a:gd name="adj1" fmla="val 8333"/>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b="1" i="1">
                <a:solidFill>
                  <a:schemeClr val="tx1"/>
                </a:solidFill>
                <a:latin typeface="Tahoma" pitchFamily="34" charset="0"/>
              </a:defRPr>
            </a:lvl1pPr>
            <a:lvl2pPr marL="742950" indent="-285750" eaLnBrk="0" hangingPunct="0">
              <a:defRPr b="1" i="1">
                <a:solidFill>
                  <a:schemeClr val="tx1"/>
                </a:solidFill>
                <a:latin typeface="Tahoma" pitchFamily="34" charset="0"/>
              </a:defRPr>
            </a:lvl2pPr>
            <a:lvl3pPr marL="1143000" indent="-228600" eaLnBrk="0" hangingPunct="0">
              <a:defRPr b="1" i="1">
                <a:solidFill>
                  <a:schemeClr val="tx1"/>
                </a:solidFill>
                <a:latin typeface="Tahoma" pitchFamily="34" charset="0"/>
              </a:defRPr>
            </a:lvl3pPr>
            <a:lvl4pPr marL="1600200" indent="-228600" eaLnBrk="0" hangingPunct="0">
              <a:defRPr b="1" i="1">
                <a:solidFill>
                  <a:schemeClr val="tx1"/>
                </a:solidFill>
                <a:latin typeface="Tahoma" pitchFamily="34" charset="0"/>
              </a:defRPr>
            </a:lvl4pPr>
            <a:lvl5pPr marL="2057400" indent="-228600" eaLnBrk="0" hangingPunct="0">
              <a:defRPr b="1" i="1">
                <a:solidFill>
                  <a:schemeClr val="tx1"/>
                </a:solidFill>
                <a:latin typeface="Tahoma" pitchFamily="34" charset="0"/>
              </a:defRPr>
            </a:lvl5pPr>
            <a:lvl6pPr marL="2514600" indent="-228600" eaLnBrk="0" fontAlgn="base" hangingPunct="0">
              <a:spcBef>
                <a:spcPct val="0"/>
              </a:spcBef>
              <a:spcAft>
                <a:spcPct val="0"/>
              </a:spcAft>
              <a:defRPr b="1" i="1">
                <a:solidFill>
                  <a:schemeClr val="tx1"/>
                </a:solidFill>
                <a:latin typeface="Tahoma" pitchFamily="34" charset="0"/>
              </a:defRPr>
            </a:lvl6pPr>
            <a:lvl7pPr marL="2971800" indent="-228600" eaLnBrk="0" fontAlgn="base" hangingPunct="0">
              <a:spcBef>
                <a:spcPct val="0"/>
              </a:spcBef>
              <a:spcAft>
                <a:spcPct val="0"/>
              </a:spcAft>
              <a:defRPr b="1" i="1">
                <a:solidFill>
                  <a:schemeClr val="tx1"/>
                </a:solidFill>
                <a:latin typeface="Tahoma" pitchFamily="34" charset="0"/>
              </a:defRPr>
            </a:lvl7pPr>
            <a:lvl8pPr marL="3429000" indent="-228600" eaLnBrk="0" fontAlgn="base" hangingPunct="0">
              <a:spcBef>
                <a:spcPct val="0"/>
              </a:spcBef>
              <a:spcAft>
                <a:spcPct val="0"/>
              </a:spcAft>
              <a:defRPr b="1" i="1">
                <a:solidFill>
                  <a:schemeClr val="tx1"/>
                </a:solidFill>
                <a:latin typeface="Tahoma" pitchFamily="34" charset="0"/>
              </a:defRPr>
            </a:lvl8pPr>
            <a:lvl9pPr marL="3886200" indent="-228600" eaLnBrk="0" fontAlgn="base" hangingPunct="0">
              <a:spcBef>
                <a:spcPct val="0"/>
              </a:spcBef>
              <a:spcAft>
                <a:spcPct val="0"/>
              </a:spcAft>
              <a:defRPr b="1" i="1">
                <a:solidFill>
                  <a:schemeClr val="tx1"/>
                </a:solidFill>
                <a:latin typeface="Tahoma" pitchFamily="34" charset="0"/>
              </a:defRPr>
            </a:lvl9pPr>
          </a:lstStyle>
          <a:p>
            <a:pPr eaLnBrk="1" hangingPunct="1"/>
            <a:endParaRPr lang="cs-CZ" altLang="cs-CZ"/>
          </a:p>
        </p:txBody>
      </p:sp>
    </p:spTree>
    <p:extLst>
      <p:ext uri="{BB962C8B-B14F-4D97-AF65-F5344CB8AC3E}">
        <p14:creationId xmlns:p14="http://schemas.microsoft.com/office/powerpoint/2010/main" val="422699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60EE26-C584-4BDE-83D1-1C6B3AB3213D}"/>
              </a:ext>
            </a:extLst>
          </p:cNvPr>
          <p:cNvSpPr>
            <a:spLocks noGrp="1"/>
          </p:cNvSpPr>
          <p:nvPr>
            <p:ph idx="1"/>
          </p:nvPr>
        </p:nvSpPr>
        <p:spPr>
          <a:xfrm>
            <a:off x="239351" y="1844824"/>
            <a:ext cx="11713299" cy="1728192"/>
          </a:xfrm>
        </p:spPr>
        <p:txBody>
          <a:bodyPr/>
          <a:lstStyle/>
          <a:p>
            <a:r>
              <a:rPr lang="en-US" dirty="0"/>
              <a:t>C-like syntax with relics from Perl</a:t>
            </a:r>
          </a:p>
          <a:p>
            <a:r>
              <a:rPr lang="en-US" dirty="0"/>
              <a:t>Statement separated by ';', blocks enclosed in {,}</a:t>
            </a:r>
          </a:p>
          <a:p>
            <a:r>
              <a:rPr lang="en-US" dirty="0"/>
              <a:t>Line comments //…\n, block comments /* … */</a:t>
            </a:r>
          </a:p>
          <a:p>
            <a:r>
              <a:rPr lang="en-US" dirty="0"/>
              <a:t>Standard control structures</a:t>
            </a:r>
            <a:br>
              <a:rPr lang="en-US" dirty="0"/>
            </a:br>
            <a:endParaRPr lang="en-US" dirty="0"/>
          </a:p>
        </p:txBody>
      </p:sp>
      <p:sp>
        <p:nvSpPr>
          <p:cNvPr id="3" name="Title 2">
            <a:extLst>
              <a:ext uri="{FF2B5EF4-FFF2-40B4-BE49-F238E27FC236}">
                <a16:creationId xmlns:a16="http://schemas.microsoft.com/office/drawing/2014/main" id="{27CECBBD-E5D1-4CEC-84CF-6A5F11293293}"/>
              </a:ext>
            </a:extLst>
          </p:cNvPr>
          <p:cNvSpPr>
            <a:spLocks noGrp="1"/>
          </p:cNvSpPr>
          <p:nvPr>
            <p:ph type="title"/>
          </p:nvPr>
        </p:nvSpPr>
        <p:spPr/>
        <p:txBody>
          <a:bodyPr/>
          <a:lstStyle/>
          <a:p>
            <a:r>
              <a:rPr lang="en-US" dirty="0"/>
              <a:t>PHP Basic Syntax</a:t>
            </a:r>
            <a:br>
              <a:rPr lang="en-US" dirty="0"/>
            </a:br>
            <a:endParaRPr lang="en-US" dirty="0"/>
          </a:p>
        </p:txBody>
      </p:sp>
      <p:sp>
        <p:nvSpPr>
          <p:cNvPr id="4" name="Slide Number Placeholder 3">
            <a:extLst>
              <a:ext uri="{FF2B5EF4-FFF2-40B4-BE49-F238E27FC236}">
                <a16:creationId xmlns:a16="http://schemas.microsoft.com/office/drawing/2014/main" id="{124DC002-4F3A-405D-BA32-7F411D181CB6}"/>
              </a:ext>
            </a:extLst>
          </p:cNvPr>
          <p:cNvSpPr>
            <a:spLocks noGrp="1"/>
          </p:cNvSpPr>
          <p:nvPr>
            <p:ph type="sldNum" sz="quarter" idx="12"/>
          </p:nvPr>
        </p:nvSpPr>
        <p:spPr/>
        <p:txBody>
          <a:bodyPr/>
          <a:lstStyle/>
          <a:p>
            <a:fld id="{452BA717-4DED-4A38-BDE4-30D0F0A142DB}" type="slidenum">
              <a:rPr lang="cs-CZ" smtClean="0"/>
              <a:pPr/>
              <a:t>6</a:t>
            </a:fld>
            <a:endParaRPr lang="cs-CZ"/>
          </a:p>
        </p:txBody>
      </p:sp>
      <p:sp>
        <p:nvSpPr>
          <p:cNvPr id="5" name="Rectangle: Single Corner Snipped 4">
            <a:extLst>
              <a:ext uri="{FF2B5EF4-FFF2-40B4-BE49-F238E27FC236}">
                <a16:creationId xmlns:a16="http://schemas.microsoft.com/office/drawing/2014/main" id="{2C0C5F83-5523-4A95-AD3E-9A43A869133E}"/>
              </a:ext>
            </a:extLst>
          </p:cNvPr>
          <p:cNvSpPr/>
          <p:nvPr/>
        </p:nvSpPr>
        <p:spPr>
          <a:xfrm>
            <a:off x="407368" y="3573016"/>
            <a:ext cx="7776864" cy="2160240"/>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accent2"/>
                </a:solidFill>
                <a:latin typeface="Courier New" panose="02070309020205020404" pitchFamily="49" charset="0"/>
                <a:cs typeface="Courier New" panose="02070309020205020404" pitchFamily="49" charset="0"/>
              </a:rPr>
              <a:t>if</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cond</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stmt</a:t>
            </a:r>
            <a:r>
              <a:rPr lang="en-US" b="1" dirty="0">
                <a:solidFill>
                  <a:schemeClr val="bg1"/>
                </a:solidFill>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elseif</a:t>
            </a:r>
            <a:r>
              <a:rPr lang="en-US" b="1" dirty="0">
                <a:solidFill>
                  <a:schemeClr val="bg1"/>
                </a:solidFill>
                <a:latin typeface="Courier New" panose="02070309020205020404" pitchFamily="49" charset="0"/>
                <a:cs typeface="Courier New" panose="02070309020205020404" pitchFamily="49" charset="0"/>
              </a:rPr>
              <a:t> (cond2) stmt2; </a:t>
            </a:r>
            <a:r>
              <a:rPr lang="en-US" b="1" dirty="0">
                <a:solidFill>
                  <a:schemeClr val="accent2"/>
                </a:solidFill>
                <a:latin typeface="Courier New" panose="02070309020205020404" pitchFamily="49" charset="0"/>
                <a:cs typeface="Courier New" panose="02070309020205020404" pitchFamily="49" charset="0"/>
              </a:rPr>
              <a:t>else</a:t>
            </a:r>
            <a:r>
              <a:rPr lang="en-US" b="1" dirty="0">
                <a:solidFill>
                  <a:schemeClr val="bg1"/>
                </a:solidFill>
                <a:latin typeface="Courier New" panose="02070309020205020404" pitchFamily="49" charset="0"/>
                <a:cs typeface="Courier New" panose="02070309020205020404" pitchFamily="49" charset="0"/>
              </a:rPr>
              <a:t> ...</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accent2"/>
                </a:solidFill>
                <a:latin typeface="Courier New" panose="02070309020205020404" pitchFamily="49" charset="0"/>
                <a:cs typeface="Courier New" panose="02070309020205020404" pitchFamily="49" charset="0"/>
              </a:rPr>
              <a:t>while</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cond</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stmt</a:t>
            </a:r>
            <a:r>
              <a:rPr lang="en-US" b="1" dirty="0">
                <a:solidFill>
                  <a:schemeClr val="bg1"/>
                </a:solidFill>
                <a:latin typeface="Courier New" panose="02070309020205020404" pitchFamily="49" charset="0"/>
                <a:cs typeface="Courier New" panose="02070309020205020404" pitchFamily="49" charset="0"/>
              </a:rPr>
              <a:t>;</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accent2"/>
                </a:solidFill>
                <a:latin typeface="Courier New" panose="02070309020205020404" pitchFamily="49" charset="0"/>
                <a:cs typeface="Courier New" panose="02070309020205020404" pitchFamily="49" charset="0"/>
              </a:rPr>
              <a:t>do</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stmt</a:t>
            </a:r>
            <a:r>
              <a:rPr lang="en-US" b="1" dirty="0">
                <a:solidFill>
                  <a:schemeClr val="bg1"/>
                </a:solidFill>
                <a:latin typeface="Courier New" panose="02070309020205020404" pitchFamily="49" charset="0"/>
                <a:cs typeface="Courier New" panose="02070309020205020404" pitchFamily="49" charset="0"/>
              </a:rPr>
              <a:t>; </a:t>
            </a:r>
            <a:r>
              <a:rPr lang="en-US" b="1" dirty="0">
                <a:solidFill>
                  <a:schemeClr val="accent2"/>
                </a:solidFill>
                <a:latin typeface="Courier New" panose="02070309020205020404" pitchFamily="49" charset="0"/>
                <a:cs typeface="Courier New" panose="02070309020205020404" pitchFamily="49" charset="0"/>
              </a:rPr>
              <a:t>while</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cond</a:t>
            </a:r>
            <a:r>
              <a:rPr lang="en-US" b="1" dirty="0">
                <a:solidFill>
                  <a:schemeClr val="bg1"/>
                </a:solidFill>
                <a:latin typeface="Courier New" panose="02070309020205020404" pitchFamily="49" charset="0"/>
                <a:cs typeface="Courier New" panose="02070309020205020404" pitchFamily="49" charset="0"/>
              </a:rPr>
              <a:t>);</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accent2"/>
                </a:solidFill>
                <a:latin typeface="Courier New" panose="02070309020205020404" pitchFamily="49" charset="0"/>
                <a:cs typeface="Courier New" panose="02070309020205020404" pitchFamily="49" charset="0"/>
              </a:rPr>
              <a:t>for</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init</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cond</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inc</a:t>
            </a:r>
            <a:r>
              <a:rPr lang="en-US" b="1" dirty="0">
                <a:solidFill>
                  <a:schemeClr val="bg1"/>
                </a:solidFill>
                <a:latin typeface="Courier New" panose="02070309020205020404" pitchFamily="49" charset="0"/>
                <a:cs typeface="Courier New" panose="02070309020205020404" pitchFamily="49" charset="0"/>
              </a:rPr>
              <a:t>) </a:t>
            </a:r>
            <a:r>
              <a:rPr lang="en-US" b="1" dirty="0" err="1">
                <a:solidFill>
                  <a:schemeClr val="bg1"/>
                </a:solidFill>
                <a:latin typeface="Courier New" panose="02070309020205020404" pitchFamily="49" charset="0"/>
                <a:cs typeface="Courier New" panose="02070309020205020404" pitchFamily="49" charset="0"/>
              </a:rPr>
              <a:t>stmt</a:t>
            </a:r>
            <a:r>
              <a:rPr lang="en-US" b="1" dirty="0">
                <a:solidFill>
                  <a:schemeClr val="bg1"/>
                </a:solidFill>
                <a:latin typeface="Courier New" panose="02070309020205020404" pitchFamily="49" charset="0"/>
                <a:cs typeface="Courier New" panose="02070309020205020404" pitchFamily="49" charset="0"/>
              </a:rPr>
              <a:t>;</a:t>
            </a:r>
            <a:br>
              <a:rPr lang="en-US" b="1" dirty="0">
                <a:solidFill>
                  <a:schemeClr val="bg1"/>
                </a:solidFill>
                <a:latin typeface="Courier New" panose="02070309020205020404" pitchFamily="49" charset="0"/>
                <a:cs typeface="Courier New" panose="02070309020205020404" pitchFamily="49" charset="0"/>
              </a:rPr>
            </a:br>
            <a:r>
              <a:rPr lang="en-US" b="1" dirty="0">
                <a:solidFill>
                  <a:schemeClr val="accent2"/>
                </a:solidFill>
                <a:latin typeface="Courier New" panose="02070309020205020404" pitchFamily="49" charset="0"/>
                <a:cs typeface="Courier New" panose="02070309020205020404" pitchFamily="49" charset="0"/>
              </a:rPr>
              <a:t>foreach</a:t>
            </a:r>
            <a:r>
              <a:rPr lang="en-US" b="1" dirty="0">
                <a:solidFill>
                  <a:schemeClr val="bg1"/>
                </a:solidFill>
                <a:latin typeface="Courier New" panose="02070309020205020404" pitchFamily="49" charset="0"/>
                <a:cs typeface="Courier New" panose="02070309020205020404" pitchFamily="49" charset="0"/>
              </a:rPr>
              <a:t> (array </a:t>
            </a:r>
            <a:r>
              <a:rPr lang="en-US" b="1" dirty="0">
                <a:solidFill>
                  <a:schemeClr val="accent2"/>
                </a:solidFill>
                <a:latin typeface="Courier New" panose="02070309020205020404" pitchFamily="49" charset="0"/>
                <a:cs typeface="Courier New" panose="02070309020205020404" pitchFamily="49" charset="0"/>
              </a:rPr>
              <a:t>as</a:t>
            </a:r>
            <a:r>
              <a:rPr lang="en-US" b="1" dirty="0">
                <a:solidFill>
                  <a:schemeClr val="bg1"/>
                </a:solidFill>
                <a:latin typeface="Courier New" panose="02070309020205020404" pitchFamily="49" charset="0"/>
                <a:cs typeface="Courier New" panose="02070309020205020404" pitchFamily="49" charset="0"/>
              </a:rPr>
              <a:t> [ $key =&gt; ] $value) </a:t>
            </a:r>
            <a:r>
              <a:rPr lang="en-US" b="1" dirty="0" err="1">
                <a:solidFill>
                  <a:schemeClr val="bg1"/>
                </a:solidFill>
                <a:latin typeface="Courier New" panose="02070309020205020404" pitchFamily="49" charset="0"/>
                <a:cs typeface="Courier New" panose="02070309020205020404" pitchFamily="49" charset="0"/>
              </a:rPr>
              <a:t>stmt</a:t>
            </a:r>
            <a:r>
              <a:rPr lang="en-US" b="1"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08493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E6FF16-2ABF-4496-BA08-3A215A5AB131}"/>
              </a:ext>
            </a:extLst>
          </p:cNvPr>
          <p:cNvSpPr>
            <a:spLocks noGrp="1"/>
          </p:cNvSpPr>
          <p:nvPr>
            <p:ph idx="1"/>
          </p:nvPr>
        </p:nvSpPr>
        <p:spPr>
          <a:xfrm>
            <a:off x="239351" y="1844824"/>
            <a:ext cx="5856649" cy="2520280"/>
          </a:xfrm>
        </p:spPr>
        <p:txBody>
          <a:bodyPr/>
          <a:lstStyle/>
          <a:p>
            <a:pPr marL="0" indent="0">
              <a:buNone/>
            </a:pPr>
            <a:r>
              <a:rPr lang="en-US" dirty="0"/>
              <a:t>Weak Dynamic Typing</a:t>
            </a:r>
          </a:p>
          <a:p>
            <a:r>
              <a:rPr lang="en-US" dirty="0"/>
              <a:t>PHP, </a:t>
            </a:r>
            <a:r>
              <a:rPr lang="en-US" dirty="0" err="1"/>
              <a:t>Javascript</a:t>
            </a:r>
            <a:r>
              <a:rPr lang="en-US" dirty="0"/>
              <a:t>, …</a:t>
            </a:r>
          </a:p>
          <a:p>
            <a:r>
              <a:rPr lang="en-US" dirty="0"/>
              <a:t>Type is held at values</a:t>
            </a:r>
            <a:br>
              <a:rPr lang="en-US" dirty="0"/>
            </a:br>
            <a:r>
              <a:rPr lang="en-US" dirty="0"/>
              <a:t>(variables are type-less)</a:t>
            </a:r>
          </a:p>
          <a:p>
            <a:r>
              <a:rPr lang="en-US" dirty="0"/>
              <a:t>Resolved at runtime</a:t>
            </a:r>
          </a:p>
          <a:p>
            <a:r>
              <a:rPr lang="en-US" dirty="0"/>
              <a:t>Variable is just a registered name</a:t>
            </a:r>
          </a:p>
          <a:p>
            <a:endParaRPr lang="en-US" dirty="0"/>
          </a:p>
        </p:txBody>
      </p:sp>
      <p:sp>
        <p:nvSpPr>
          <p:cNvPr id="3" name="Title 2">
            <a:extLst>
              <a:ext uri="{FF2B5EF4-FFF2-40B4-BE49-F238E27FC236}">
                <a16:creationId xmlns:a16="http://schemas.microsoft.com/office/drawing/2014/main" id="{B160E77E-A8A5-4E63-9516-37F4EE78B9E1}"/>
              </a:ext>
            </a:extLst>
          </p:cNvPr>
          <p:cNvSpPr>
            <a:spLocks noGrp="1"/>
          </p:cNvSpPr>
          <p:nvPr>
            <p:ph type="title"/>
          </p:nvPr>
        </p:nvSpPr>
        <p:spPr/>
        <p:txBody>
          <a:bodyPr/>
          <a:lstStyle/>
          <a:p>
            <a:r>
              <a:rPr lang="en-US" dirty="0"/>
              <a:t>Weakly Typed Dynamic Language</a:t>
            </a:r>
          </a:p>
        </p:txBody>
      </p:sp>
      <p:sp>
        <p:nvSpPr>
          <p:cNvPr id="4" name="Slide Number Placeholder 3">
            <a:extLst>
              <a:ext uri="{FF2B5EF4-FFF2-40B4-BE49-F238E27FC236}">
                <a16:creationId xmlns:a16="http://schemas.microsoft.com/office/drawing/2014/main" id="{3E24461C-7E60-4107-B97E-783A769DECF2}"/>
              </a:ext>
            </a:extLst>
          </p:cNvPr>
          <p:cNvSpPr>
            <a:spLocks noGrp="1"/>
          </p:cNvSpPr>
          <p:nvPr>
            <p:ph type="sldNum" sz="quarter" idx="12"/>
          </p:nvPr>
        </p:nvSpPr>
        <p:spPr/>
        <p:txBody>
          <a:bodyPr/>
          <a:lstStyle/>
          <a:p>
            <a:fld id="{452BA717-4DED-4A38-BDE4-30D0F0A142DB}" type="slidenum">
              <a:rPr lang="cs-CZ" smtClean="0"/>
              <a:pPr/>
              <a:t>7</a:t>
            </a:fld>
            <a:endParaRPr lang="cs-CZ"/>
          </a:p>
        </p:txBody>
      </p:sp>
      <p:sp>
        <p:nvSpPr>
          <p:cNvPr id="12" name="Content Placeholder 1">
            <a:extLst>
              <a:ext uri="{FF2B5EF4-FFF2-40B4-BE49-F238E27FC236}">
                <a16:creationId xmlns:a16="http://schemas.microsoft.com/office/drawing/2014/main" id="{83DF98DA-D38D-417E-8051-DA1AC19B1B21}"/>
              </a:ext>
            </a:extLst>
          </p:cNvPr>
          <p:cNvSpPr txBox="1">
            <a:spLocks/>
          </p:cNvSpPr>
          <p:nvPr/>
        </p:nvSpPr>
        <p:spPr>
          <a:xfrm>
            <a:off x="6091354" y="1844824"/>
            <a:ext cx="5856649" cy="2520280"/>
          </a:xfrm>
          <a:prstGeom prst="rect">
            <a:avLst/>
          </a:prstGeom>
        </p:spPr>
        <p:txBody>
          <a:bodyPr/>
          <a:lst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Font typeface="Arial" panose="020B0604020202020204" pitchFamily="34" charset="0"/>
              <a:buNone/>
            </a:pPr>
            <a:r>
              <a:rPr lang="en-US" dirty="0"/>
              <a:t>Strong Static Typing</a:t>
            </a:r>
          </a:p>
          <a:p>
            <a:r>
              <a:rPr lang="en-US" dirty="0"/>
              <a:t>C, C++, C#, Java, …</a:t>
            </a:r>
          </a:p>
          <a:p>
            <a:r>
              <a:rPr lang="en-US" dirty="0"/>
              <a:t>Type is held at variables and values</a:t>
            </a:r>
            <a:br>
              <a:rPr lang="en-US" dirty="0"/>
            </a:br>
            <a:r>
              <a:rPr lang="en-US" dirty="0"/>
              <a:t>(mismatch = type cast or error)</a:t>
            </a:r>
          </a:p>
          <a:p>
            <a:r>
              <a:rPr lang="en-US" dirty="0"/>
              <a:t>Resolved at compile time</a:t>
            </a:r>
          </a:p>
          <a:p>
            <a:r>
              <a:rPr lang="en-US" dirty="0"/>
              <a:t>Variable allocates memory</a:t>
            </a:r>
          </a:p>
        </p:txBody>
      </p:sp>
      <p:sp>
        <p:nvSpPr>
          <p:cNvPr id="13" name="Rectangle: Single Corner Snipped 12">
            <a:extLst>
              <a:ext uri="{FF2B5EF4-FFF2-40B4-BE49-F238E27FC236}">
                <a16:creationId xmlns:a16="http://schemas.microsoft.com/office/drawing/2014/main" id="{44BA06D7-2DEE-45B7-9F5D-C65B57603C1B}"/>
              </a:ext>
            </a:extLst>
          </p:cNvPr>
          <p:cNvSpPr/>
          <p:nvPr/>
        </p:nvSpPr>
        <p:spPr>
          <a:xfrm>
            <a:off x="239351" y="4365104"/>
            <a:ext cx="4831117" cy="1008112"/>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$x = 42;</a:t>
            </a:r>
          </a:p>
          <a:p>
            <a:r>
              <a:rPr lang="en-US" b="1" dirty="0">
                <a:solidFill>
                  <a:schemeClr val="bg1"/>
                </a:solidFill>
                <a:latin typeface="Courier New" panose="02070309020205020404" pitchFamily="49" charset="0"/>
                <a:cs typeface="Courier New" panose="02070309020205020404" pitchFamily="49" charset="0"/>
              </a:rPr>
              <a:t>$x = “hippo”;</a:t>
            </a:r>
          </a:p>
        </p:txBody>
      </p:sp>
      <p:sp>
        <p:nvSpPr>
          <p:cNvPr id="14" name="Rectangle: Single Corner Snipped 13">
            <a:extLst>
              <a:ext uri="{FF2B5EF4-FFF2-40B4-BE49-F238E27FC236}">
                <a16:creationId xmlns:a16="http://schemas.microsoft.com/office/drawing/2014/main" id="{39FF813B-CFA9-4913-AEB5-42435D9A62DC}"/>
              </a:ext>
            </a:extLst>
          </p:cNvPr>
          <p:cNvSpPr/>
          <p:nvPr/>
        </p:nvSpPr>
        <p:spPr>
          <a:xfrm>
            <a:off x="6033622" y="4365104"/>
            <a:ext cx="4831117" cy="1008112"/>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a:solidFill>
                  <a:schemeClr val="bg1"/>
                </a:solidFill>
                <a:latin typeface="Courier New" panose="02070309020205020404" pitchFamily="49" charset="0"/>
                <a:cs typeface="Courier New" panose="02070309020205020404" pitchFamily="49" charset="0"/>
              </a:rPr>
              <a:t>int x = </a:t>
            </a:r>
            <a:r>
              <a:rPr lang="en-US" b="1" dirty="0">
                <a:solidFill>
                  <a:schemeClr val="bg1"/>
                </a:solidFill>
                <a:latin typeface="Courier New" panose="02070309020205020404" pitchFamily="49" charset="0"/>
                <a:cs typeface="Courier New" panose="02070309020205020404" pitchFamily="49" charset="0"/>
              </a:rPr>
              <a:t>42;</a:t>
            </a:r>
          </a:p>
          <a:p>
            <a:r>
              <a:rPr lang="en-US" b="1" dirty="0">
                <a:solidFill>
                  <a:schemeClr val="bg1"/>
                </a:solidFill>
                <a:latin typeface="Courier New" panose="02070309020205020404" pitchFamily="49" charset="0"/>
                <a:cs typeface="Courier New" panose="02070309020205020404" pitchFamily="49" charset="0"/>
              </a:rPr>
              <a:t>x = “hippo”;</a:t>
            </a:r>
          </a:p>
        </p:txBody>
      </p:sp>
      <p:sp>
        <p:nvSpPr>
          <p:cNvPr id="15" name="Rectangle: Single Corner Snipped 14">
            <a:extLst>
              <a:ext uri="{FF2B5EF4-FFF2-40B4-BE49-F238E27FC236}">
                <a16:creationId xmlns:a16="http://schemas.microsoft.com/office/drawing/2014/main" id="{2B1FA90B-FF5E-4950-9ED1-50DD0403A117}"/>
              </a:ext>
            </a:extLst>
          </p:cNvPr>
          <p:cNvSpPr/>
          <p:nvPr/>
        </p:nvSpPr>
        <p:spPr>
          <a:xfrm>
            <a:off x="239351" y="6021288"/>
            <a:ext cx="4831117" cy="576064"/>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Function foo(int $count)</a:t>
            </a:r>
          </a:p>
        </p:txBody>
      </p:sp>
      <p:sp>
        <p:nvSpPr>
          <p:cNvPr id="16" name="Rectangle: Single Corner Snipped 15">
            <a:extLst>
              <a:ext uri="{FF2B5EF4-FFF2-40B4-BE49-F238E27FC236}">
                <a16:creationId xmlns:a16="http://schemas.microsoft.com/office/drawing/2014/main" id="{19F92C5F-EC32-41B7-AA87-1F43AB37CBB2}"/>
              </a:ext>
            </a:extLst>
          </p:cNvPr>
          <p:cNvSpPr/>
          <p:nvPr/>
        </p:nvSpPr>
        <p:spPr>
          <a:xfrm>
            <a:off x="6033622" y="6021288"/>
            <a:ext cx="4831117" cy="576064"/>
          </a:xfrm>
          <a:prstGeom prst="snip1Rect">
            <a:avLst>
              <a:gd name="adj" fmla="val 6849"/>
            </a:avLst>
          </a:prstGeom>
        </p:spPr>
        <p:style>
          <a:lnRef idx="1">
            <a:schemeClr val="accent6"/>
          </a:lnRef>
          <a:fillRef idx="2">
            <a:schemeClr val="accent6"/>
          </a:fillRef>
          <a:effectRef idx="1">
            <a:schemeClr val="accent6"/>
          </a:effectRef>
          <a:fontRef idx="minor">
            <a:schemeClr val="dk1"/>
          </a:fontRef>
        </p:style>
        <p:txBody>
          <a:bodyPr lIns="360000" tIns="0" rtlCol="0" anchor="ctr"/>
          <a:lstStyle/>
          <a:p>
            <a:r>
              <a:rPr lang="en-US" b="1" dirty="0">
                <a:solidFill>
                  <a:schemeClr val="bg1"/>
                </a:solidFill>
                <a:latin typeface="Courier New" panose="02070309020205020404" pitchFamily="49" charset="0"/>
                <a:cs typeface="Courier New" panose="02070309020205020404" pitchFamily="49" charset="0"/>
              </a:rPr>
              <a:t>auto y = 54;</a:t>
            </a:r>
          </a:p>
        </p:txBody>
      </p:sp>
      <p:sp>
        <p:nvSpPr>
          <p:cNvPr id="17" name="Zaoblený obdélníkový popisek 9">
            <a:extLst>
              <a:ext uri="{FF2B5EF4-FFF2-40B4-BE49-F238E27FC236}">
                <a16:creationId xmlns:a16="http://schemas.microsoft.com/office/drawing/2014/main" id="{B3103470-2CCB-43CF-AE2B-A41793414DE4}"/>
              </a:ext>
            </a:extLst>
          </p:cNvPr>
          <p:cNvSpPr/>
          <p:nvPr/>
        </p:nvSpPr>
        <p:spPr>
          <a:xfrm>
            <a:off x="3167675" y="4620309"/>
            <a:ext cx="999728" cy="497702"/>
          </a:xfrm>
          <a:prstGeom prst="wedgeRoundRectCallout">
            <a:avLst>
              <a:gd name="adj1" fmla="val -75948"/>
              <a:gd name="adj2" fmla="val 2067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OK</a:t>
            </a:r>
            <a:endParaRPr lang="en-US" b="1" dirty="0">
              <a:latin typeface="Courier New" pitchFamily="49" charset="0"/>
              <a:cs typeface="Courier New" pitchFamily="49" charset="0"/>
            </a:endParaRPr>
          </a:p>
        </p:txBody>
      </p:sp>
      <p:sp>
        <p:nvSpPr>
          <p:cNvPr id="18" name="Zaoblený obdélníkový popisek 9">
            <a:extLst>
              <a:ext uri="{FF2B5EF4-FFF2-40B4-BE49-F238E27FC236}">
                <a16:creationId xmlns:a16="http://schemas.microsoft.com/office/drawing/2014/main" id="{0F88938B-A671-4325-8B56-4648209A5ECC}"/>
              </a:ext>
            </a:extLst>
          </p:cNvPr>
          <p:cNvSpPr/>
          <p:nvPr/>
        </p:nvSpPr>
        <p:spPr>
          <a:xfrm>
            <a:off x="8768680" y="4620309"/>
            <a:ext cx="999728" cy="497702"/>
          </a:xfrm>
          <a:prstGeom prst="wedgeRoundRectCallout">
            <a:avLst>
              <a:gd name="adj1" fmla="val -75948"/>
              <a:gd name="adj2" fmla="val 20672"/>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Error!</a:t>
            </a:r>
            <a:endParaRPr lang="en-US" b="1" dirty="0">
              <a:latin typeface="Courier New" pitchFamily="49" charset="0"/>
              <a:cs typeface="Courier New" pitchFamily="49" charset="0"/>
            </a:endParaRPr>
          </a:p>
        </p:txBody>
      </p:sp>
      <p:sp>
        <p:nvSpPr>
          <p:cNvPr id="19" name="Zaoblený obdélníkový popisek 9">
            <a:extLst>
              <a:ext uri="{FF2B5EF4-FFF2-40B4-BE49-F238E27FC236}">
                <a16:creationId xmlns:a16="http://schemas.microsoft.com/office/drawing/2014/main" id="{9122983A-3D4A-41B1-A9C5-F36AD58B2E84}"/>
              </a:ext>
            </a:extLst>
          </p:cNvPr>
          <p:cNvSpPr/>
          <p:nvPr/>
        </p:nvSpPr>
        <p:spPr>
          <a:xfrm>
            <a:off x="3667539" y="5628421"/>
            <a:ext cx="2160240" cy="497702"/>
          </a:xfrm>
          <a:prstGeom prst="wedgeRoundRectCallout">
            <a:avLst>
              <a:gd name="adj1" fmla="val -32218"/>
              <a:gd name="adj2" fmla="val 87773"/>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Runtime check</a:t>
            </a:r>
            <a:endParaRPr lang="en-US" b="1" dirty="0">
              <a:latin typeface="Courier New" pitchFamily="49" charset="0"/>
              <a:cs typeface="Courier New" pitchFamily="49" charset="0"/>
            </a:endParaRPr>
          </a:p>
        </p:txBody>
      </p:sp>
      <p:sp>
        <p:nvSpPr>
          <p:cNvPr id="20" name="Zaoblený obdélníkový popisek 9">
            <a:extLst>
              <a:ext uri="{FF2B5EF4-FFF2-40B4-BE49-F238E27FC236}">
                <a16:creationId xmlns:a16="http://schemas.microsoft.com/office/drawing/2014/main" id="{C4DE242B-2881-4830-A0FD-F05A44736C72}"/>
              </a:ext>
            </a:extLst>
          </p:cNvPr>
          <p:cNvSpPr/>
          <p:nvPr/>
        </p:nvSpPr>
        <p:spPr>
          <a:xfrm>
            <a:off x="8449180" y="5628421"/>
            <a:ext cx="2759388" cy="497702"/>
          </a:xfrm>
          <a:prstGeom prst="wedgeRoundRectCallout">
            <a:avLst>
              <a:gd name="adj1" fmla="val -50478"/>
              <a:gd name="adj2" fmla="val 80568"/>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Inferred by compiler</a:t>
            </a:r>
          </a:p>
        </p:txBody>
      </p:sp>
    </p:spTree>
    <p:extLst>
      <p:ext uri="{BB962C8B-B14F-4D97-AF65-F5344CB8AC3E}">
        <p14:creationId xmlns:p14="http://schemas.microsoft.com/office/powerpoint/2010/main" val="3020355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9A6D06-361C-4294-AEE5-B94477CCAD69}"/>
              </a:ext>
            </a:extLst>
          </p:cNvPr>
          <p:cNvSpPr>
            <a:spLocks noGrp="1"/>
          </p:cNvSpPr>
          <p:nvPr>
            <p:ph idx="1"/>
          </p:nvPr>
        </p:nvSpPr>
        <p:spPr/>
        <p:txBody>
          <a:bodyPr/>
          <a:lstStyle/>
          <a:p>
            <a:r>
              <a:rPr lang="en-US" dirty="0"/>
              <a:t>Values in PHP have explicit type</a:t>
            </a:r>
          </a:p>
          <a:p>
            <a:pPr lvl="1"/>
            <a:r>
              <a:rPr lang="en-US" dirty="0"/>
              <a:t>Scalar (</a:t>
            </a:r>
            <a:r>
              <a:rPr lang="en-US" dirty="0" err="1"/>
              <a:t>boolean</a:t>
            </a:r>
            <a:r>
              <a:rPr lang="en-US" dirty="0"/>
              <a:t>, integer, float, or string)</a:t>
            </a:r>
          </a:p>
          <a:p>
            <a:pPr lvl="1"/>
            <a:r>
              <a:rPr lang="en-US" dirty="0"/>
              <a:t>Compound (array, object)</a:t>
            </a:r>
          </a:p>
          <a:p>
            <a:pPr lvl="1"/>
            <a:r>
              <a:rPr lang="en-US" dirty="0"/>
              <a:t>Special (resource, NULL)</a:t>
            </a:r>
          </a:p>
          <a:p>
            <a:r>
              <a:rPr lang="en-US" dirty="0"/>
              <a:t>Type can be tested by built-in functions</a:t>
            </a:r>
            <a:br>
              <a:rPr lang="en-US" dirty="0"/>
            </a:br>
            <a:r>
              <a:rPr lang="en-US" dirty="0" err="1"/>
              <a:t>is_int</a:t>
            </a:r>
            <a:r>
              <a:rPr lang="en-US" dirty="0"/>
              <a:t>(), </a:t>
            </a:r>
            <a:r>
              <a:rPr lang="en-US" dirty="0" err="1"/>
              <a:t>is_string</a:t>
            </a:r>
            <a:r>
              <a:rPr lang="en-US" dirty="0"/>
              <a:t>(), </a:t>
            </a:r>
            <a:r>
              <a:rPr lang="en-US" dirty="0" err="1"/>
              <a:t>is_numeric</a:t>
            </a:r>
            <a:r>
              <a:rPr lang="en-US" dirty="0"/>
              <a:t>(), </a:t>
            </a:r>
            <a:r>
              <a:rPr lang="en-US" dirty="0" err="1"/>
              <a:t>is_scalar</a:t>
            </a:r>
            <a:r>
              <a:rPr lang="en-US" dirty="0"/>
              <a:t>(), …</a:t>
            </a:r>
            <a:br>
              <a:rPr lang="en-US" dirty="0"/>
            </a:br>
            <a:r>
              <a:rPr lang="en-US" dirty="0" err="1"/>
              <a:t>gettype</a:t>
            </a:r>
            <a:r>
              <a:rPr lang="en-US" dirty="0"/>
              <a:t>() returns human-readable representation</a:t>
            </a:r>
          </a:p>
          <a:p>
            <a:r>
              <a:rPr lang="en-US" dirty="0"/>
              <a:t>Type casting (explicit re-typing)</a:t>
            </a:r>
          </a:p>
          <a:p>
            <a:pPr lvl="1"/>
            <a:r>
              <a:rPr lang="en-US" dirty="0"/>
              <a:t>C-like syntax (type-name)expression</a:t>
            </a:r>
          </a:p>
          <a:p>
            <a:r>
              <a:rPr lang="en-US" dirty="0"/>
              <a:t>Type juggling – automatic type casting</a:t>
            </a:r>
          </a:p>
          <a:p>
            <a:endParaRPr lang="en-US" dirty="0"/>
          </a:p>
        </p:txBody>
      </p:sp>
      <p:sp>
        <p:nvSpPr>
          <p:cNvPr id="3" name="Title 2">
            <a:extLst>
              <a:ext uri="{FF2B5EF4-FFF2-40B4-BE49-F238E27FC236}">
                <a16:creationId xmlns:a16="http://schemas.microsoft.com/office/drawing/2014/main" id="{792D284B-EB0C-40A1-A694-DE05D19AB6C8}"/>
              </a:ext>
            </a:extLst>
          </p:cNvPr>
          <p:cNvSpPr>
            <a:spLocks noGrp="1"/>
          </p:cNvSpPr>
          <p:nvPr>
            <p:ph type="title"/>
          </p:nvPr>
        </p:nvSpPr>
        <p:spPr/>
        <p:txBody>
          <a:bodyPr/>
          <a:lstStyle/>
          <a:p>
            <a:r>
              <a:rPr lang="en-US" dirty="0"/>
              <a:t>PHP Language</a:t>
            </a:r>
            <a:br>
              <a:rPr lang="en-US" dirty="0"/>
            </a:br>
            <a:r>
              <a:rPr lang="en-US" dirty="0"/>
              <a:t>Values and Data Types</a:t>
            </a:r>
            <a:br>
              <a:rPr lang="en-US" dirty="0"/>
            </a:br>
            <a:endParaRPr lang="en-US" dirty="0"/>
          </a:p>
        </p:txBody>
      </p:sp>
      <p:sp>
        <p:nvSpPr>
          <p:cNvPr id="4" name="Slide Number Placeholder 3">
            <a:extLst>
              <a:ext uri="{FF2B5EF4-FFF2-40B4-BE49-F238E27FC236}">
                <a16:creationId xmlns:a16="http://schemas.microsoft.com/office/drawing/2014/main" id="{9342D35B-05BA-4937-B7EE-73159536EB65}"/>
              </a:ext>
            </a:extLst>
          </p:cNvPr>
          <p:cNvSpPr>
            <a:spLocks noGrp="1"/>
          </p:cNvSpPr>
          <p:nvPr>
            <p:ph type="sldNum" sz="quarter" idx="12"/>
          </p:nvPr>
        </p:nvSpPr>
        <p:spPr/>
        <p:txBody>
          <a:bodyPr/>
          <a:lstStyle/>
          <a:p>
            <a:fld id="{452BA717-4DED-4A38-BDE4-30D0F0A142DB}" type="slidenum">
              <a:rPr lang="cs-CZ" smtClean="0"/>
              <a:pPr/>
              <a:t>8</a:t>
            </a:fld>
            <a:endParaRPr lang="cs-CZ"/>
          </a:p>
        </p:txBody>
      </p:sp>
    </p:spTree>
    <p:extLst>
      <p:ext uri="{BB962C8B-B14F-4D97-AF65-F5344CB8AC3E}">
        <p14:creationId xmlns:p14="http://schemas.microsoft.com/office/powerpoint/2010/main" val="4162017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9A6D06-361C-4294-AEE5-B94477CCAD69}"/>
              </a:ext>
            </a:extLst>
          </p:cNvPr>
          <p:cNvSpPr>
            <a:spLocks noGrp="1"/>
          </p:cNvSpPr>
          <p:nvPr>
            <p:ph idx="1"/>
          </p:nvPr>
        </p:nvSpPr>
        <p:spPr/>
        <p:txBody>
          <a:bodyPr/>
          <a:lstStyle/>
          <a:p>
            <a:r>
              <a:rPr lang="en-US" dirty="0"/>
              <a:t>All variables are prefixed with '</a:t>
            </a:r>
            <a:r>
              <a:rPr lang="en-US" dirty="0">
                <a:solidFill>
                  <a:schemeClr val="accent2"/>
                </a:solidFill>
              </a:rPr>
              <a:t>$</a:t>
            </a:r>
            <a:r>
              <a:rPr lang="en-US" dirty="0"/>
              <a:t>' symbol (e.g., $x)</a:t>
            </a:r>
          </a:p>
          <a:p>
            <a:r>
              <a:rPr lang="en-US" dirty="0"/>
              <a:t>No declarations, thus not statically defined type</a:t>
            </a:r>
          </a:p>
          <a:p>
            <a:pPr lvl="1"/>
            <a:r>
              <a:rPr lang="en-US" dirty="0"/>
              <a:t>Variable is created on the first assignment</a:t>
            </a:r>
          </a:p>
          <a:p>
            <a:pPr lvl="1"/>
            <a:r>
              <a:rPr lang="en-US" dirty="0"/>
              <a:t>Variable has the type of the value assigned to it</a:t>
            </a:r>
          </a:p>
          <a:p>
            <a:r>
              <a:rPr lang="en-US" dirty="0"/>
              <a:t>Variables have function (local) or global scope</a:t>
            </a:r>
          </a:p>
          <a:p>
            <a:pPr lvl="1"/>
            <a:r>
              <a:rPr lang="en-US" dirty="0"/>
              <a:t>Keyword </a:t>
            </a:r>
            <a:r>
              <a:rPr lang="en-US" dirty="0">
                <a:solidFill>
                  <a:schemeClr val="accent2"/>
                </a:solidFill>
              </a:rPr>
              <a:t>global</a:t>
            </a:r>
            <a:r>
              <a:rPr lang="en-US" dirty="0"/>
              <a:t> maps global variables in local scope</a:t>
            </a:r>
          </a:p>
          <a:p>
            <a:r>
              <a:rPr lang="en-US" dirty="0"/>
              <a:t>Using non-existing variable generates notice</a:t>
            </a:r>
          </a:p>
          <a:p>
            <a:pPr lvl="1"/>
            <a:r>
              <a:rPr lang="en-US" dirty="0"/>
              <a:t>And the value is treated as null</a:t>
            </a:r>
          </a:p>
          <a:p>
            <a:r>
              <a:rPr lang="en-US" dirty="0"/>
              <a:t>Functions for variable manipulation and testing:</a:t>
            </a:r>
            <a:br>
              <a:rPr lang="en-US" dirty="0"/>
            </a:br>
            <a:r>
              <a:rPr lang="en-US" dirty="0" err="1"/>
              <a:t>isset</a:t>
            </a:r>
            <a:r>
              <a:rPr lang="en-US" dirty="0"/>
              <a:t>($var), unset($var), </a:t>
            </a:r>
            <a:r>
              <a:rPr lang="en-US" dirty="0" err="1"/>
              <a:t>var_dump</a:t>
            </a:r>
            <a:r>
              <a:rPr lang="en-US" dirty="0"/>
              <a:t>($var)</a:t>
            </a:r>
          </a:p>
        </p:txBody>
      </p:sp>
      <p:sp>
        <p:nvSpPr>
          <p:cNvPr id="3" name="Title 2">
            <a:extLst>
              <a:ext uri="{FF2B5EF4-FFF2-40B4-BE49-F238E27FC236}">
                <a16:creationId xmlns:a16="http://schemas.microsoft.com/office/drawing/2014/main" id="{792D284B-EB0C-40A1-A694-DE05D19AB6C8}"/>
              </a:ext>
            </a:extLst>
          </p:cNvPr>
          <p:cNvSpPr>
            <a:spLocks noGrp="1"/>
          </p:cNvSpPr>
          <p:nvPr>
            <p:ph type="title"/>
          </p:nvPr>
        </p:nvSpPr>
        <p:spPr/>
        <p:txBody>
          <a:bodyPr/>
          <a:lstStyle/>
          <a:p>
            <a:r>
              <a:rPr lang="en-US" dirty="0"/>
              <a:t>PHP Language</a:t>
            </a:r>
            <a:br>
              <a:rPr lang="en-US" dirty="0"/>
            </a:br>
            <a:r>
              <a:rPr lang="en-US" dirty="0"/>
              <a:t>Variables</a:t>
            </a:r>
          </a:p>
        </p:txBody>
      </p:sp>
      <p:sp>
        <p:nvSpPr>
          <p:cNvPr id="4" name="Slide Number Placeholder 3">
            <a:extLst>
              <a:ext uri="{FF2B5EF4-FFF2-40B4-BE49-F238E27FC236}">
                <a16:creationId xmlns:a16="http://schemas.microsoft.com/office/drawing/2014/main" id="{9342D35B-05BA-4937-B7EE-73159536EB65}"/>
              </a:ext>
            </a:extLst>
          </p:cNvPr>
          <p:cNvSpPr>
            <a:spLocks noGrp="1"/>
          </p:cNvSpPr>
          <p:nvPr>
            <p:ph type="sldNum" sz="quarter" idx="12"/>
          </p:nvPr>
        </p:nvSpPr>
        <p:spPr/>
        <p:txBody>
          <a:bodyPr/>
          <a:lstStyle/>
          <a:p>
            <a:fld id="{452BA717-4DED-4A38-BDE4-30D0F0A142DB}" type="slidenum">
              <a:rPr lang="cs-CZ" smtClean="0"/>
              <a:pPr/>
              <a:t>9</a:t>
            </a:fld>
            <a:endParaRPr lang="cs-CZ"/>
          </a:p>
        </p:txBody>
      </p:sp>
    </p:spTree>
    <p:extLst>
      <p:ext uri="{BB962C8B-B14F-4D97-AF65-F5344CB8AC3E}">
        <p14:creationId xmlns:p14="http://schemas.microsoft.com/office/powerpoint/2010/main" val="41855293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6521</TotalTime>
  <Words>3323</Words>
  <Application>Microsoft Office PowerPoint</Application>
  <PresentationFormat>Widescreen</PresentationFormat>
  <Paragraphs>461</Paragraphs>
  <Slides>35</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Century Gothic</vt:lpstr>
      <vt:lpstr>Courier New</vt:lpstr>
      <vt:lpstr>Tahoma</vt:lpstr>
      <vt:lpstr>Vapor Trail</vt:lpstr>
      <vt:lpstr>Image</vt:lpstr>
      <vt:lpstr>PHP</vt:lpstr>
      <vt:lpstr>PHP HISTORY</vt:lpstr>
      <vt:lpstr>PHP HISTORY</vt:lpstr>
      <vt:lpstr>PHP Scripts</vt:lpstr>
      <vt:lpstr>HTML Interleaving Example</vt:lpstr>
      <vt:lpstr>PHP Basic Syntax </vt:lpstr>
      <vt:lpstr>Weakly Typed Dynamic Language</vt:lpstr>
      <vt:lpstr>PHP Language Values and Data Types </vt:lpstr>
      <vt:lpstr>PHP Language Variables</vt:lpstr>
      <vt:lpstr>PHP Language Variables EXAMPLE</vt:lpstr>
      <vt:lpstr>PHP Language constants</vt:lpstr>
      <vt:lpstr>PHP Language Expressions</vt:lpstr>
      <vt:lpstr>PHP Language Strings and Text Processing </vt:lpstr>
      <vt:lpstr>PHP Language Regular Expressions </vt:lpstr>
      <vt:lpstr>Regular Expression Syntax</vt:lpstr>
      <vt:lpstr>Regular Expression Syntax Important Meta-characters</vt:lpstr>
      <vt:lpstr>Regular Expression Syntax Character Classes</vt:lpstr>
      <vt:lpstr>Regular Expression Syntax Modifiers</vt:lpstr>
      <vt:lpstr>Regular Expression Syntax Subpatterns</vt:lpstr>
      <vt:lpstr>Regular Expression Functions</vt:lpstr>
      <vt:lpstr>Regular Expression Functions EXAMPLE</vt:lpstr>
      <vt:lpstr>Regular Expression Functions</vt:lpstr>
      <vt:lpstr>PHP Language ARRAYS</vt:lpstr>
      <vt:lpstr>PHP Language Arrays</vt:lpstr>
      <vt:lpstr>PowerPoint Presentation</vt:lpstr>
      <vt:lpstr>PHP Language Functions</vt:lpstr>
      <vt:lpstr>PHP Functions  EXAMPLE</vt:lpstr>
      <vt:lpstr>Type Hinting</vt:lpstr>
      <vt:lpstr>HTTP Wrapper</vt:lpstr>
      <vt:lpstr>HTTP Wrapper</vt:lpstr>
      <vt:lpstr>HTTP Wrapper HTTP Response </vt:lpstr>
      <vt:lpstr>HTTP Wrapper Example</vt:lpstr>
      <vt:lpstr>Including Files</vt:lpstr>
      <vt:lpstr>PowerPoint Presentation</vt:lpstr>
      <vt:lpstr>takeaway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Petr Škoda</cp:lastModifiedBy>
  <cp:revision>288</cp:revision>
  <dcterms:created xsi:type="dcterms:W3CDTF">2011-06-05T13:18:40Z</dcterms:created>
  <dcterms:modified xsi:type="dcterms:W3CDTF">2021-11-01T12:59:05Z</dcterms:modified>
</cp:coreProperties>
</file>