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43"/>
  </p:notesMasterIdLst>
  <p:handoutMasterIdLst>
    <p:handoutMasterId r:id="rId44"/>
  </p:handoutMasterIdLst>
  <p:sldIdLst>
    <p:sldId id="265"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330" r:id="rId41"/>
    <p:sldId id="270"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24" autoAdjust="0"/>
    <p:restoredTop sz="78746" autoAdjust="0"/>
  </p:normalViewPr>
  <p:slideViewPr>
    <p:cSldViewPr>
      <p:cViewPr varScale="1">
        <p:scale>
          <a:sx n="89" d="100"/>
          <a:sy n="89" d="100"/>
        </p:scale>
        <p:origin x="948" y="78"/>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11/8/2021</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08.11.2021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specific situations, use foreach to traverse whole array.</a:t>
            </a:r>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271719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Are Reference Types, like in Java or C#.</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238914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a:t>
            </a:r>
            <a:r>
              <a:rPr lang="en-US" baseline="0" dirty="0"/>
              <a:t> </a:t>
            </a:r>
            <a:r>
              <a:rPr lang="en-US" dirty="0"/>
              <a:t>In older</a:t>
            </a:r>
            <a:r>
              <a:rPr lang="en-US" baseline="0" dirty="0"/>
              <a:t> versions of PHP (PHP 4 to be exact), the member variables were declared by "var" keyword. PHP 5 still recognizes var for compatibility reasons and such members are treated as public.</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18</a:t>
            </a:fld>
            <a:endParaRPr lang="cs-CZ"/>
          </a:p>
        </p:txBody>
      </p:sp>
    </p:spTree>
    <p:extLst>
      <p:ext uri="{BB962C8B-B14F-4D97-AF65-F5344CB8AC3E}">
        <p14:creationId xmlns:p14="http://schemas.microsoft.com/office/powerpoint/2010/main" val="314382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instance,</a:t>
            </a:r>
            <a:r>
              <a:rPr lang="en-US" baseline="0" dirty="0"/>
              <a:t> when array is converted to an object, the class of that object is </a:t>
            </a:r>
            <a:r>
              <a:rPr lang="en-US" baseline="0" dirty="0" err="1"/>
              <a:t>stdClass</a:t>
            </a:r>
            <a:r>
              <a:rPr lang="en-US" baseline="0" dirty="0"/>
              <a:t>, whilst array keys become the member variables names.</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1776691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Fact that “Parent’s constructor is not called implicitly” is not typical for OO</a:t>
            </a:r>
            <a:r>
              <a:rPr lang="en-US" baseline="0" dirty="0"/>
              <a:t> languages (e.g., C++ or C# calls parent constructors implicitly when possible or enforce explicit call).</a:t>
            </a:r>
            <a:endParaRPr lang="en-US" dirty="0"/>
          </a:p>
          <a:p>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22</a:t>
            </a:fld>
            <a:endParaRPr lang="cs-CZ"/>
          </a:p>
        </p:txBody>
      </p:sp>
    </p:spTree>
    <p:extLst>
      <p:ext uri="{BB962C8B-B14F-4D97-AF65-F5344CB8AC3E}">
        <p14:creationId xmlns:p14="http://schemas.microsoft.com/office/powerpoint/2010/main" val="3509762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Prior to PHP 5.3.9, a class could not implement two interfaces that specified a method with the same name, since it would cause ambiguity. More recent versions of PHP allow this as long as the duplicate methods have the same signature. </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29</a:t>
            </a:fld>
            <a:endParaRPr lang="cs-CZ"/>
          </a:p>
        </p:txBody>
      </p:sp>
    </p:spTree>
    <p:extLst>
      <p:ext uri="{BB962C8B-B14F-4D97-AF65-F5344CB8AC3E}">
        <p14:creationId xmlns:p14="http://schemas.microsoft.com/office/powerpoint/2010/main" val="871077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Both Iterator and </a:t>
            </a:r>
            <a:r>
              <a:rPr lang="en-US" baseline="0" dirty="0" err="1"/>
              <a:t>IteratorAggregate</a:t>
            </a:r>
            <a:r>
              <a:rPr lang="en-US" baseline="0" dirty="0"/>
              <a:t> interfaces extend abstract Traversable interface, which is empty, but it can be used to test an object, whether it has a custom iterator (by the means of </a:t>
            </a:r>
            <a:r>
              <a:rPr lang="en-US" baseline="0" dirty="0" err="1"/>
              <a:t>instanceof</a:t>
            </a:r>
            <a:r>
              <a:rPr lang="en-US" baseline="0" dirty="0"/>
              <a:t> operator).</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30</a:t>
            </a:fld>
            <a:endParaRPr lang="cs-CZ"/>
          </a:p>
        </p:txBody>
      </p:sp>
    </p:spTree>
    <p:extLst>
      <p:ext uri="{BB962C8B-B14F-4D97-AF65-F5344CB8AC3E}">
        <p14:creationId xmlns:p14="http://schemas.microsoft.com/office/powerpoint/2010/main" val="1494050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31</a:t>
            </a:fld>
            <a:endParaRPr lang="cs-CZ"/>
          </a:p>
        </p:txBody>
      </p:sp>
    </p:spTree>
    <p:extLst>
      <p:ext uri="{BB962C8B-B14F-4D97-AF65-F5344CB8AC3E}">
        <p14:creationId xmlns:p14="http://schemas.microsoft.com/office/powerpoint/2010/main" val="4190701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Implementing magic methods is sometimes</a:t>
            </a:r>
            <a:r>
              <a:rPr lang="en-US" baseline="0" dirty="0"/>
              <a:t> called “overloading” in PHP. Do not mix-up with regular overloading that exists in other languages.</a:t>
            </a:r>
          </a:p>
          <a:p>
            <a:endParaRPr lang="en-US" baseline="0" dirty="0"/>
          </a:p>
          <a:p>
            <a:r>
              <a:rPr lang="en-US" dirty="0"/>
              <a:t>There</a:t>
            </a:r>
            <a:r>
              <a:rPr lang="en-US" baseline="0" dirty="0"/>
              <a:t> is some discussion whether using this magic assessors is actually good or bad. On one side, they may shorten your code (let you express more complex things with less writing). On the other hand, they could be slower in execution and they may create more obfuscated code (documenting magic members is tedious, there could be no autocompletion in your IDE, etc.).</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33</a:t>
            </a:fld>
            <a:endParaRPr lang="cs-CZ"/>
          </a:p>
        </p:txBody>
      </p:sp>
    </p:spTree>
    <p:extLst>
      <p:ext uri="{BB962C8B-B14F-4D97-AF65-F5344CB8AC3E}">
        <p14:creationId xmlns:p14="http://schemas.microsoft.com/office/powerpoint/2010/main" val="1816168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34</a:t>
            </a:fld>
            <a:endParaRPr lang="cs-CZ"/>
          </a:p>
        </p:txBody>
      </p:sp>
    </p:spTree>
    <p:extLst>
      <p:ext uri="{BB962C8B-B14F-4D97-AF65-F5344CB8AC3E}">
        <p14:creationId xmlns:p14="http://schemas.microsoft.com/office/powerpoint/2010/main" val="1541431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 there are more properties that can be read.</a:t>
            </a:r>
          </a:p>
          <a:p>
            <a:r>
              <a:rPr lang="en-US" baseline="0" dirty="0"/>
              <a:t>The following two examples show good (justifiable) applications of accessors:</a:t>
            </a:r>
          </a:p>
          <a:p>
            <a:pPr marL="228600" indent="-228600">
              <a:buAutoNum type="arabicParenR"/>
            </a:pPr>
            <a:r>
              <a:rPr lang="en-US" baseline="0" dirty="0"/>
              <a:t>You have an object that carries name-value pairs and you want the user to read the values easily, but not to be able to modify them (or only via methods). Mark all values private and write a __get method, which provides the access to them even from outside of the object. Absence of __set method will result in error when anyone wants to write the properties from the outside.</a:t>
            </a:r>
          </a:p>
          <a:p>
            <a:pPr marL="228600" indent="-228600">
              <a:buAutoNum type="arabicParenR"/>
            </a:pPr>
            <a:r>
              <a:rPr lang="en-US" baseline="0" dirty="0"/>
              <a:t>You have a generic class/object, that represents e.g., a node in a complex tree structure (like XML). The accessors can be used to read or modify the structure itself (see the embedded </a:t>
            </a:r>
            <a:r>
              <a:rPr lang="en-US" baseline="0" dirty="0" err="1"/>
              <a:t>SimleXMLElement</a:t>
            </a:r>
            <a:r>
              <a:rPr lang="en-US" baseline="0" dirty="0"/>
              <a:t> class).</a:t>
            </a:r>
          </a:p>
          <a:p>
            <a:pPr marL="0" indent="0">
              <a:buNone/>
            </a:pPr>
            <a:r>
              <a:rPr lang="en-US" baseline="0" dirty="0"/>
              <a:t>Otherwise it might be better to use regular methods to achieve what you are doing/could do with magic methods.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35</a:t>
            </a:fld>
            <a:endParaRPr lang="cs-CZ"/>
          </a:p>
        </p:txBody>
      </p:sp>
    </p:spTree>
    <p:extLst>
      <p:ext uri="{BB962C8B-B14F-4D97-AF65-F5344CB8AC3E}">
        <p14:creationId xmlns:p14="http://schemas.microsoft.com/office/powerpoint/2010/main" val="2707447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a:t>
            </a:r>
            <a:r>
              <a:rPr lang="en-US" baseline="0" dirty="0"/>
              <a:t> that even the sort() function may look like obvious choice, it may not be what you wanted since it does not maintain key-value association (values are sorted and new numeric indices are provided for them).</a:t>
            </a: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1916868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38</a:t>
            </a:fld>
            <a:endParaRPr lang="cs-CZ"/>
          </a:p>
        </p:txBody>
      </p:sp>
    </p:spTree>
    <p:extLst>
      <p:ext uri="{BB962C8B-B14F-4D97-AF65-F5344CB8AC3E}">
        <p14:creationId xmlns:p14="http://schemas.microsoft.com/office/powerpoint/2010/main" val="1800645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cs-CZ" dirty="0" err="1"/>
              <a:t>spl_autoload_register</a:t>
            </a:r>
            <a:r>
              <a:rPr lang="cs-CZ" dirty="0"/>
              <a:t>()</a:t>
            </a:r>
            <a:r>
              <a:rPr lang="cs-CZ" baseline="0" dirty="0"/>
              <a:t> </a:t>
            </a:r>
            <a:r>
              <a:rPr lang="en-US" baseline="0" dirty="0"/>
              <a:t>is preferred in case of writing libraries. It allows multiple libraries to register their own autoloading function. There are also other </a:t>
            </a:r>
            <a:r>
              <a:rPr lang="en-US" baseline="0" dirty="0" err="1"/>
              <a:t>spl</a:t>
            </a:r>
            <a:r>
              <a:rPr lang="en-US" baseline="0" dirty="0"/>
              <a:t>_* functions that simplify autoloading.</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39</a:t>
            </a:fld>
            <a:endParaRPr lang="cs-CZ"/>
          </a:p>
        </p:txBody>
      </p:sp>
    </p:spTree>
    <p:extLst>
      <p:ext uri="{BB962C8B-B14F-4D97-AF65-F5344CB8AC3E}">
        <p14:creationId xmlns:p14="http://schemas.microsoft.com/office/powerpoint/2010/main" val="17985225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40</a:t>
            </a:fld>
            <a:endParaRPr lang="cs-CZ"/>
          </a:p>
        </p:txBody>
      </p:sp>
    </p:spTree>
    <p:extLst>
      <p:ext uri="{BB962C8B-B14F-4D97-AF65-F5344CB8AC3E}">
        <p14:creationId xmlns:p14="http://schemas.microsoft.com/office/powerpoint/2010/main" val="16270609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41</a:t>
            </a:fld>
            <a:endParaRPr lang="cs-CZ"/>
          </a:p>
        </p:txBody>
      </p:sp>
    </p:spTree>
    <p:extLst>
      <p:ext uri="{BB962C8B-B14F-4D97-AF65-F5344CB8AC3E}">
        <p14:creationId xmlns:p14="http://schemas.microsoft.com/office/powerpoint/2010/main" val="880330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116342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the first example, the $var is reassigned to be a new reference (referring to global variable $bar) whilst the $x remains unaffected. If references were more pointer-like (like in C++), the $x would be assigned a reference to global $bar.</a:t>
            </a: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1689979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reuse variables. Especially,</a:t>
            </a:r>
            <a:r>
              <a:rPr lang="en-US" baseline="0" dirty="0"/>
              <a:t> if they are references.</a:t>
            </a: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9</a:t>
            </a:fld>
            <a:endParaRPr lang="cs-CZ"/>
          </a:p>
        </p:txBody>
      </p:sp>
    </p:spTree>
    <p:extLst>
      <p:ext uri="{BB962C8B-B14F-4D97-AF65-F5344CB8AC3E}">
        <p14:creationId xmlns:p14="http://schemas.microsoft.com/office/powerpoint/2010/main" val="818190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a:t>
            </a:r>
            <a:r>
              <a:rPr lang="en-US" baseline="0" dirty="0"/>
              <a:t> The identifier namespace is indeed flat; however, we have explicit namespaces. I.e., the space is flat within each explicit (or default) namespace.</a:t>
            </a: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2616920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are both the same.</a:t>
            </a:r>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2515543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PHP is not like JavaScript.</a:t>
            </a:r>
            <a:r>
              <a:rPr lang="en-US" baseline="0" dirty="0"/>
              <a:t> </a:t>
            </a:r>
            <a:r>
              <a:rPr lang="en-US" dirty="0"/>
              <a:t>Note that the anonymous</a:t>
            </a:r>
            <a:r>
              <a:rPr lang="en-US" baseline="0" dirty="0"/>
              <a:t> functions do not work as methods:</a:t>
            </a:r>
          </a:p>
          <a:p>
            <a:r>
              <a:rPr lang="en-US" baseline="0" dirty="0"/>
              <a:t>$obj = new </a:t>
            </a:r>
            <a:r>
              <a:rPr lang="en-US" baseline="0" dirty="0" err="1"/>
              <a:t>StdClass</a:t>
            </a:r>
            <a:r>
              <a:rPr lang="en-US" baseline="0" dirty="0"/>
              <a:t>();</a:t>
            </a:r>
          </a:p>
          <a:p>
            <a:r>
              <a:rPr lang="en-US" baseline="0" dirty="0"/>
              <a:t>$obj-&gt;</a:t>
            </a:r>
            <a:r>
              <a:rPr lang="en-US" baseline="0" dirty="0" err="1"/>
              <a:t>fnc</a:t>
            </a:r>
            <a:r>
              <a:rPr lang="en-US" baseline="0" dirty="0"/>
              <a:t> = function() { … };</a:t>
            </a:r>
          </a:p>
          <a:p>
            <a:endParaRPr lang="en-US" baseline="0" dirty="0"/>
          </a:p>
          <a:p>
            <a:r>
              <a:rPr lang="en-US" baseline="0" dirty="0"/>
              <a:t>Then $obj-&gt;</a:t>
            </a:r>
            <a:r>
              <a:rPr lang="en-US" baseline="0" dirty="0" err="1"/>
              <a:t>fnc</a:t>
            </a:r>
            <a:r>
              <a:rPr lang="en-US" baseline="0" dirty="0"/>
              <a:t>(); will not work, since </a:t>
            </a:r>
            <a:r>
              <a:rPr lang="en-US" baseline="0" dirty="0" err="1"/>
              <a:t>fnc</a:t>
            </a:r>
            <a:r>
              <a:rPr lang="en-US" baseline="0" dirty="0"/>
              <a:t> is not a method of </a:t>
            </a:r>
            <a:r>
              <a:rPr lang="en-US" baseline="0" dirty="0" err="1"/>
              <a:t>StdClass</a:t>
            </a:r>
            <a:r>
              <a:rPr lang="en-US" baseline="0" dirty="0"/>
              <a:t>. However,</a:t>
            </a:r>
          </a:p>
          <a:p>
            <a:r>
              <a:rPr lang="en-US" baseline="0" dirty="0"/>
              <a:t>$</a:t>
            </a:r>
            <a:r>
              <a:rPr lang="en-US" baseline="0" dirty="0" err="1"/>
              <a:t>fnc</a:t>
            </a:r>
            <a:r>
              <a:rPr lang="en-US" baseline="0" dirty="0"/>
              <a:t> = $obj-&gt;</a:t>
            </a:r>
            <a:r>
              <a:rPr lang="en-US" baseline="0" dirty="0" err="1"/>
              <a:t>fnc</a:t>
            </a:r>
            <a:r>
              <a:rPr lang="en-US" baseline="0" dirty="0"/>
              <a:t>;</a:t>
            </a:r>
          </a:p>
          <a:p>
            <a:r>
              <a:rPr lang="en-US" baseline="0" dirty="0"/>
              <a:t>$</a:t>
            </a:r>
            <a:r>
              <a:rPr lang="en-US" baseline="0" dirty="0" err="1"/>
              <a:t>fnc</a:t>
            </a:r>
            <a:r>
              <a:rPr lang="en-US" baseline="0" dirty="0"/>
              <a:t>();</a:t>
            </a:r>
          </a:p>
          <a:p>
            <a:r>
              <a:rPr lang="en-US" baseline="0" dirty="0"/>
              <a:t>will work as expected.</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13</a:t>
            </a:fld>
            <a:endParaRPr lang="cs-CZ"/>
          </a:p>
        </p:txBody>
      </p:sp>
    </p:spTree>
    <p:extLst>
      <p:ext uri="{BB962C8B-B14F-4D97-AF65-F5344CB8AC3E}">
        <p14:creationId xmlns:p14="http://schemas.microsoft.com/office/powerpoint/2010/main" val="2729173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39832120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 Titl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263352" y="1159182"/>
            <a:ext cx="11521280" cy="1825096"/>
          </a:xfrm>
          <a:prstGeom prst="rect">
            <a:avLst/>
          </a:prstGeom>
        </p:spPr>
        <p:txBody>
          <a:bodyPr anchor="t">
            <a:noAutofit/>
          </a:bodyPr>
          <a:lstStyle>
            <a:lvl1pPr algn="l">
              <a:defRPr sz="5400"/>
            </a:lvl1pPr>
          </a:lstStyle>
          <a:p>
            <a:r>
              <a:rPr lang="en-US" dirty="0"/>
              <a:t>Click to edit Master title style</a:t>
            </a:r>
          </a:p>
        </p:txBody>
      </p:sp>
      <p:sp>
        <p:nvSpPr>
          <p:cNvPr id="3" name="Subtitle 2"/>
          <p:cNvSpPr>
            <a:spLocks noGrp="1"/>
          </p:cNvSpPr>
          <p:nvPr>
            <p:ph type="subTitle" idx="1"/>
          </p:nvPr>
        </p:nvSpPr>
        <p:spPr>
          <a:xfrm>
            <a:off x="1371600" y="3172070"/>
            <a:ext cx="9448800" cy="685800"/>
          </a:xfrm>
          <a:prstGeom prst="rect">
            <a:avLst/>
          </a:prstGeom>
        </p:spPr>
        <p:txBody>
          <a:bodyPr>
            <a:no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909561" y="4314328"/>
            <a:ext cx="2910840" cy="374642"/>
          </a:xfrm>
          <a:prstGeom prst="rect">
            <a:avLst/>
          </a:prstGeom>
        </p:spPr>
        <p:txBody>
          <a:bodyPr/>
          <a:lstStyle>
            <a:lvl1pPr algn="r">
              <a:defRPr/>
            </a:lvl1pPr>
          </a:lstStyle>
          <a:p>
            <a:fld id="{AACF2F9B-24EE-49CD-8927-DCF5303F77EB}" type="datetime1">
              <a:rPr lang="cs-CZ" smtClean="0"/>
              <a:pPr/>
              <a:t>08.11.2021</a:t>
            </a:fld>
            <a:endParaRPr lang="cs-CZ" dirty="0"/>
          </a:p>
        </p:txBody>
      </p:sp>
      <p:sp>
        <p:nvSpPr>
          <p:cNvPr id="5" name="Footer Placeholder 4"/>
          <p:cNvSpPr>
            <a:spLocks noGrp="1"/>
          </p:cNvSpPr>
          <p:nvPr>
            <p:ph type="ftr" sz="quarter" idx="11"/>
          </p:nvPr>
        </p:nvSpPr>
        <p:spPr>
          <a:xfrm>
            <a:off x="1371600" y="4323845"/>
            <a:ext cx="6400800" cy="365125"/>
          </a:xfrm>
          <a:prstGeom prst="rect">
            <a:avLst/>
          </a:prstGeom>
        </p:spPr>
        <p:txBody>
          <a:bodyPr/>
          <a:lstStyle/>
          <a:p>
            <a:r>
              <a:rPr lang="cs-CZ"/>
              <a:t>by Škoda Petr (v1.0)</a:t>
            </a:r>
            <a:endParaRPr lang="cs-CZ" dirty="0"/>
          </a:p>
        </p:txBody>
      </p:sp>
      <p:pic>
        <p:nvPicPr>
          <p:cNvPr id="8" name="Picture 7" descr="C0-HD-TOP.png">
            <a:extLst>
              <a:ext uri="{FF2B5EF4-FFF2-40B4-BE49-F238E27FC236}">
                <a16:creationId xmlns:a16="http://schemas.microsoft.com/office/drawing/2014/main" id="{3B485478-7769-44A4-A391-52F617AC1A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1081088"/>
          </a:xfrm>
          <a:prstGeom prst="rect">
            <a:avLst/>
          </a:prstGeom>
        </p:spPr>
      </p:pic>
      <p:sp>
        <p:nvSpPr>
          <p:cNvPr id="9" name="TextBox 8">
            <a:extLst>
              <a:ext uri="{FF2B5EF4-FFF2-40B4-BE49-F238E27FC236}">
                <a16:creationId xmlns:a16="http://schemas.microsoft.com/office/drawing/2014/main" id="{1846823F-F779-42B6-8699-C94A374E678D}"/>
              </a:ext>
            </a:extLst>
          </p:cNvPr>
          <p:cNvSpPr txBox="1"/>
          <p:nvPr userDrawn="1"/>
        </p:nvSpPr>
        <p:spPr>
          <a:xfrm>
            <a:off x="2207568" y="4776651"/>
            <a:ext cx="4416491" cy="369332"/>
          </a:xfrm>
          <a:prstGeom prst="rect">
            <a:avLst/>
          </a:prstGeom>
          <a:noFill/>
        </p:spPr>
        <p:txBody>
          <a:bodyPr wrap="square">
            <a:noAutofit/>
          </a:bodyPr>
          <a:lstStyle/>
          <a:p>
            <a:r>
              <a:rPr lang="en-US" sz="1800" dirty="0">
                <a:ln>
                  <a:noFill/>
                </a:ln>
                <a:solidFill>
                  <a:schemeClr val="accent5"/>
                </a:solidFill>
              </a:rPr>
              <a:t>https://www.ksi.mff.cuni.cz/</a:t>
            </a:r>
          </a:p>
        </p:txBody>
      </p:sp>
    </p:spTree>
    <p:extLst>
      <p:ext uri="{BB962C8B-B14F-4D97-AF65-F5344CB8AC3E}">
        <p14:creationId xmlns:p14="http://schemas.microsoft.com/office/powerpoint/2010/main" val="406453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263352" y="1159182"/>
            <a:ext cx="11521280" cy="1825096"/>
          </a:xfrm>
          <a:prstGeom prst="rect">
            <a:avLst/>
          </a:prstGeom>
        </p:spPr>
        <p:txBody>
          <a:bodyPr anchor="t">
            <a:noAutofit/>
          </a:bodyPr>
          <a:lstStyle>
            <a:lvl1pPr algn="l">
              <a:defRPr sz="5400"/>
            </a:lvl1pPr>
          </a:lstStyle>
          <a:p>
            <a:r>
              <a:rPr lang="en-US" dirty="0"/>
              <a:t>Click to edit Master title style</a:t>
            </a:r>
          </a:p>
        </p:txBody>
      </p:sp>
      <p:pic>
        <p:nvPicPr>
          <p:cNvPr id="8" name="Picture 7" descr="C0-HD-TOP.png">
            <a:extLst>
              <a:ext uri="{FF2B5EF4-FFF2-40B4-BE49-F238E27FC236}">
                <a16:creationId xmlns:a16="http://schemas.microsoft.com/office/drawing/2014/main" id="{3B485478-7769-44A4-A391-52F617AC1A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1081088"/>
          </a:xfrm>
          <a:prstGeom prst="rect">
            <a:avLst/>
          </a:prstGeom>
        </p:spPr>
      </p:pic>
    </p:spTree>
    <p:extLst>
      <p:ext uri="{BB962C8B-B14F-4D97-AF65-F5344CB8AC3E}">
        <p14:creationId xmlns:p14="http://schemas.microsoft.com/office/powerpoint/2010/main" val="229844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351" y="1844824"/>
            <a:ext cx="11713299"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9CA125F0-E602-409F-8C54-EE50939CDED9}"/>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8" name="Slide Number Placeholder 5">
            <a:extLst>
              <a:ext uri="{FF2B5EF4-FFF2-40B4-BE49-F238E27FC236}">
                <a16:creationId xmlns:a16="http://schemas.microsoft.com/office/drawing/2014/main" id="{F0CE1F92-6668-4B91-8D94-7368CA2031A9}"/>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2608757589"/>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lum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9352" y="1844824"/>
            <a:ext cx="5763187"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9467" y="1844824"/>
            <a:ext cx="5763183"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1E9948CD-A3DC-404F-921B-D94627D21B2B}"/>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9" name="Slide Number Placeholder 5">
            <a:extLst>
              <a:ext uri="{FF2B5EF4-FFF2-40B4-BE49-F238E27FC236}">
                <a16:creationId xmlns:a16="http://schemas.microsoft.com/office/drawing/2014/main" id="{71E69095-5CD4-4F20-BC94-B15489715E92}"/>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174859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EC0B12E-FDCA-4F98-8B47-5C783F99B882}"/>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3" name="Slide Number Placeholder 5">
            <a:extLst>
              <a:ext uri="{FF2B5EF4-FFF2-40B4-BE49-F238E27FC236}">
                <a16:creationId xmlns:a16="http://schemas.microsoft.com/office/drawing/2014/main" id="{281A53B8-589A-48E4-A9D3-A151BE7BDFFB}"/>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298315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62C029DF-361E-4AFB-ADC3-F7F0279F90AB}"/>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2133600"/>
            <a:ext cx="7561263" cy="863352"/>
          </a:xfrm>
          <a:prstGeom prst="rect">
            <a:avLst/>
          </a:prstGeom>
        </p:spPr>
        <p:txBody>
          <a:bodyPr anchor="ctr"/>
          <a:lstStyle>
            <a:lvl1pPr marL="0" indent="0" algn="ctr">
              <a:buNone/>
              <a:defRPr sz="3600" cap="all"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spTree>
    <p:extLst>
      <p:ext uri="{BB962C8B-B14F-4D97-AF65-F5344CB8AC3E}">
        <p14:creationId xmlns:p14="http://schemas.microsoft.com/office/powerpoint/2010/main" val="73397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43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1228638"/>
      </p:ext>
    </p:extLst>
  </p:cSld>
  <p:clrMap bg1="dk1" tx1="lt1" bg2="dk2" tx2="lt2" accent1="accent1" accent2="accent2" accent3="accent3" accent4="accent4" accent5="accent5" accent6="accent6" hlink="hlink" folHlink="folHlink"/>
  <p:sldLayoutIdLst>
    <p:sldLayoutId id="2147483727" r:id="rId1"/>
    <p:sldLayoutId id="2147483730" r:id="rId2"/>
    <p:sldLayoutId id="2147483728" r:id="rId3"/>
    <p:sldLayoutId id="2147483688" r:id="rId4"/>
    <p:sldLayoutId id="2147483689" r:id="rId5"/>
    <p:sldLayoutId id="2147483731" r:id="rId6"/>
    <p:sldLayoutId id="2147483729" r:id="rId7"/>
  </p:sldLayoutIdLst>
  <p:hf hdr="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BF0C-FB22-4A1B-AC3A-523B899CB8D2}"/>
              </a:ext>
            </a:extLst>
          </p:cNvPr>
          <p:cNvSpPr>
            <a:spLocks noGrp="1"/>
          </p:cNvSpPr>
          <p:nvPr>
            <p:ph type="ctrTitle"/>
          </p:nvPr>
        </p:nvSpPr>
        <p:spPr/>
        <p:txBody>
          <a:bodyPr>
            <a:normAutofit/>
          </a:bodyPr>
          <a:lstStyle/>
          <a:p>
            <a:pPr algn="r"/>
            <a:r>
              <a:rPr lang="en-US" dirty="0"/>
              <a:t>PHP</a:t>
            </a:r>
            <a:endParaRPr lang="en-US" sz="5400" dirty="0"/>
          </a:p>
        </p:txBody>
      </p:sp>
      <p:sp>
        <p:nvSpPr>
          <p:cNvPr id="3" name="Subtitle 2">
            <a:extLst>
              <a:ext uri="{FF2B5EF4-FFF2-40B4-BE49-F238E27FC236}">
                <a16:creationId xmlns:a16="http://schemas.microsoft.com/office/drawing/2014/main" id="{14B4FC05-8409-4069-A177-C4DE126B2345}"/>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6A4D27CE-CCCA-473C-AEB6-7B30BA5DAB02}"/>
              </a:ext>
            </a:extLst>
          </p:cNvPr>
          <p:cNvSpPr>
            <a:spLocks noGrp="1"/>
          </p:cNvSpPr>
          <p:nvPr>
            <p:ph type="dt" sz="half" idx="10"/>
          </p:nvPr>
        </p:nvSpPr>
        <p:spPr/>
        <p:txBody>
          <a:bodyPr/>
          <a:lstStyle/>
          <a:p>
            <a:fld id="{AACF2F9B-24EE-49CD-8927-DCF5303F77EB}" type="datetime1">
              <a:rPr lang="cs-CZ" smtClean="0"/>
              <a:t>08.11.2021</a:t>
            </a:fld>
            <a:endParaRPr lang="cs-CZ" dirty="0"/>
          </a:p>
        </p:txBody>
      </p:sp>
      <p:sp>
        <p:nvSpPr>
          <p:cNvPr id="5" name="Footer Placeholder 4">
            <a:extLst>
              <a:ext uri="{FF2B5EF4-FFF2-40B4-BE49-F238E27FC236}">
                <a16:creationId xmlns:a16="http://schemas.microsoft.com/office/drawing/2014/main" id="{62FC9182-70D7-4EF1-B78E-EB0BFC3CBC46}"/>
              </a:ext>
            </a:extLst>
          </p:cNvPr>
          <p:cNvSpPr>
            <a:spLocks noGrp="1"/>
          </p:cNvSpPr>
          <p:nvPr>
            <p:ph type="ftr" sz="quarter" idx="11"/>
          </p:nvPr>
        </p:nvSpPr>
        <p:spPr/>
        <p:txBody>
          <a:bodyPr/>
          <a:lstStyle/>
          <a:p>
            <a:r>
              <a:rPr lang="cs-CZ"/>
              <a:t>by Škoda Petr (v1.0)</a:t>
            </a:r>
            <a:endParaRPr lang="cs-CZ" dirty="0"/>
          </a:p>
        </p:txBody>
      </p:sp>
      <p:sp>
        <p:nvSpPr>
          <p:cNvPr id="6" name="Zástupný symbol pro datum 2">
            <a:extLst>
              <a:ext uri="{FF2B5EF4-FFF2-40B4-BE49-F238E27FC236}">
                <a16:creationId xmlns:a16="http://schemas.microsoft.com/office/drawing/2014/main" id="{BF8992C4-F6F2-4A47-B943-5A40C0F43498}"/>
              </a:ext>
            </a:extLst>
          </p:cNvPr>
          <p:cNvSpPr txBox="1">
            <a:spLocks/>
          </p:cNvSpPr>
          <p:nvPr/>
        </p:nvSpPr>
        <p:spPr>
          <a:xfrm>
            <a:off x="8040216" y="6381328"/>
            <a:ext cx="3477304" cy="365125"/>
          </a:xfrm>
          <a:prstGeom prst="rect">
            <a:avLst/>
          </a:prstGeom>
        </p:spPr>
        <p:txBody>
          <a:bodyPr/>
          <a:lstStyle>
            <a:defPPr>
              <a:defRPr lang="en-US"/>
            </a:defPPr>
            <a:lvl1pPr marL="0" algn="r"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special thanks to</a:t>
            </a:r>
            <a:r>
              <a:rPr lang="cs-CZ" dirty="0"/>
              <a:t> Martin Kruliš </a:t>
            </a:r>
          </a:p>
        </p:txBody>
      </p:sp>
    </p:spTree>
    <p:extLst>
      <p:ext uri="{BB962C8B-B14F-4D97-AF65-F5344CB8AC3E}">
        <p14:creationId xmlns:p14="http://schemas.microsoft.com/office/powerpoint/2010/main" val="124034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655275-2C40-40FE-A987-FF0935642937}"/>
              </a:ext>
            </a:extLst>
          </p:cNvPr>
          <p:cNvSpPr>
            <a:spLocks noGrp="1"/>
          </p:cNvSpPr>
          <p:nvPr>
            <p:ph idx="1"/>
          </p:nvPr>
        </p:nvSpPr>
        <p:spPr/>
        <p:txBody>
          <a:bodyPr/>
          <a:lstStyle/>
          <a:p>
            <a:r>
              <a:rPr lang="en-US" dirty="0"/>
              <a:t>Declaration: keyword function followed by the identifier</a:t>
            </a:r>
          </a:p>
          <a:p>
            <a:pPr marL="0" indent="0">
              <a:buNone/>
            </a:pPr>
            <a:br>
              <a:rPr lang="en-US" dirty="0"/>
            </a:br>
            <a:br>
              <a:rPr lang="en-US" dirty="0"/>
            </a:br>
            <a:endParaRPr lang="en-US" dirty="0"/>
          </a:p>
          <a:p>
            <a:r>
              <a:rPr lang="en-US" dirty="0"/>
              <a:t>Function body</a:t>
            </a:r>
          </a:p>
          <a:p>
            <a:pPr lvl="1"/>
            <a:r>
              <a:rPr lang="en-US" dirty="0"/>
              <a:t>Pretty much anything (even a function/class decl.)</a:t>
            </a:r>
          </a:p>
          <a:p>
            <a:pPr lvl="1"/>
            <a:r>
              <a:rPr lang="en-US" dirty="0"/>
              <a:t>Nested functions/classes are declared once the function is called for the first time</a:t>
            </a:r>
          </a:p>
          <a:p>
            <a:pPr lvl="1"/>
            <a:r>
              <a:rPr lang="en-US" dirty="0"/>
              <a:t>Functions are 2nd level citizens and identifier space is flat</a:t>
            </a:r>
          </a:p>
          <a:p>
            <a:endParaRPr lang="en-US" dirty="0"/>
          </a:p>
          <a:p>
            <a:r>
              <a:rPr lang="en-US" dirty="0"/>
              <a:t>Type Hinting</a:t>
            </a:r>
          </a:p>
          <a:p>
            <a:pPr lvl="1"/>
            <a:r>
              <a:rPr lang="en-US" dirty="0"/>
              <a:t>Dynamic type checks for arguments and return value</a:t>
            </a:r>
          </a:p>
          <a:p>
            <a:endParaRPr lang="en-US" dirty="0"/>
          </a:p>
        </p:txBody>
      </p:sp>
      <p:sp>
        <p:nvSpPr>
          <p:cNvPr id="3" name="Title 2">
            <a:extLst>
              <a:ext uri="{FF2B5EF4-FFF2-40B4-BE49-F238E27FC236}">
                <a16:creationId xmlns:a16="http://schemas.microsoft.com/office/drawing/2014/main" id="{1D0E6E5F-2FA8-454A-A42D-819B243C464B}"/>
              </a:ext>
            </a:extLst>
          </p:cNvPr>
          <p:cNvSpPr>
            <a:spLocks noGrp="1"/>
          </p:cNvSpPr>
          <p:nvPr>
            <p:ph type="title"/>
          </p:nvPr>
        </p:nvSpPr>
        <p:spPr/>
        <p:txBody>
          <a:bodyPr/>
          <a:lstStyle/>
          <a:p>
            <a:r>
              <a:rPr lang="en-US" dirty="0"/>
              <a:t>Revising PHP Functions</a:t>
            </a:r>
          </a:p>
        </p:txBody>
      </p:sp>
      <p:sp>
        <p:nvSpPr>
          <p:cNvPr id="4" name="Slide Number Placeholder 3">
            <a:extLst>
              <a:ext uri="{FF2B5EF4-FFF2-40B4-BE49-F238E27FC236}">
                <a16:creationId xmlns:a16="http://schemas.microsoft.com/office/drawing/2014/main" id="{9175B7C6-BA23-44D2-891C-C1A12E49D205}"/>
              </a:ext>
            </a:extLst>
          </p:cNvPr>
          <p:cNvSpPr>
            <a:spLocks noGrp="1"/>
          </p:cNvSpPr>
          <p:nvPr>
            <p:ph type="sldNum" sz="quarter" idx="12"/>
          </p:nvPr>
        </p:nvSpPr>
        <p:spPr/>
        <p:txBody>
          <a:bodyPr/>
          <a:lstStyle/>
          <a:p>
            <a:fld id="{452BA717-4DED-4A38-BDE4-30D0F0A142DB}" type="slidenum">
              <a:rPr lang="cs-CZ" smtClean="0"/>
              <a:pPr/>
              <a:t>10</a:t>
            </a:fld>
            <a:endParaRPr lang="cs-CZ"/>
          </a:p>
        </p:txBody>
      </p:sp>
      <p:sp>
        <p:nvSpPr>
          <p:cNvPr id="5" name="Rectangle: Single Corner Snipped 4">
            <a:extLst>
              <a:ext uri="{FF2B5EF4-FFF2-40B4-BE49-F238E27FC236}">
                <a16:creationId xmlns:a16="http://schemas.microsoft.com/office/drawing/2014/main" id="{EE6012FA-2935-4AB0-A5CA-48DF9C472F68}"/>
              </a:ext>
            </a:extLst>
          </p:cNvPr>
          <p:cNvSpPr/>
          <p:nvPr/>
        </p:nvSpPr>
        <p:spPr>
          <a:xfrm>
            <a:off x="551384" y="2348880"/>
            <a:ext cx="6192688" cy="64807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a:t>
            </a:r>
            <a:r>
              <a:rPr lang="en-US" b="1" dirty="0" err="1">
                <a:solidFill>
                  <a:schemeClr val="bg1"/>
                </a:solidFill>
                <a:latin typeface="Courier New" panose="02070309020205020404" pitchFamily="49" charset="0"/>
                <a:cs typeface="Courier New" panose="02070309020205020404" pitchFamily="49" charset="0"/>
              </a:rPr>
              <a:t>args</a:t>
            </a:r>
            <a:r>
              <a:rPr lang="en-US" b="1" dirty="0">
                <a:solidFill>
                  <a:schemeClr val="bg1"/>
                </a:solidFill>
                <a:latin typeface="Courier New" panose="02070309020205020404" pitchFamily="49" charset="0"/>
                <a:cs typeface="Courier New" panose="02070309020205020404" pitchFamily="49" charset="0"/>
              </a:rPr>
              <a:t>, …]) {  … body …  }</a:t>
            </a:r>
          </a:p>
        </p:txBody>
      </p:sp>
    </p:spTree>
    <p:extLst>
      <p:ext uri="{BB962C8B-B14F-4D97-AF65-F5344CB8AC3E}">
        <p14:creationId xmlns:p14="http://schemas.microsoft.com/office/powerpoint/2010/main" val="3429938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98DD2F-F1D5-4B2E-BD13-5ADDABCBDF68}"/>
              </a:ext>
            </a:extLst>
          </p:cNvPr>
          <p:cNvSpPr>
            <a:spLocks noGrp="1"/>
          </p:cNvSpPr>
          <p:nvPr>
            <p:ph idx="1"/>
          </p:nvPr>
        </p:nvSpPr>
        <p:spPr/>
        <p:txBody>
          <a:bodyPr/>
          <a:lstStyle/>
          <a:p>
            <a:r>
              <a:rPr lang="en-US" dirty="0"/>
              <a:t>Argument Declarations</a:t>
            </a:r>
          </a:p>
          <a:p>
            <a:pPr lvl="1"/>
            <a:r>
              <a:rPr lang="en-US" dirty="0"/>
              <a:t>Implicit values may be provided</a:t>
            </a:r>
            <a:br>
              <a:rPr lang="en-US" dirty="0"/>
            </a:br>
            <a:br>
              <a:rPr lang="en-US" dirty="0"/>
            </a:br>
            <a:endParaRPr lang="en-US" dirty="0"/>
          </a:p>
          <a:p>
            <a:pPr lvl="1"/>
            <a:r>
              <a:rPr lang="en-US" dirty="0"/>
              <a:t>Arguments with implicit values are aligned to the right</a:t>
            </a:r>
          </a:p>
          <a:p>
            <a:pPr lvl="1"/>
            <a:r>
              <a:rPr lang="en-US" dirty="0"/>
              <a:t>Note that PHP functions does not support overloading</a:t>
            </a:r>
          </a:p>
          <a:p>
            <a:r>
              <a:rPr lang="en-US" dirty="0"/>
              <a:t>Variable Number of Arguments</a:t>
            </a:r>
          </a:p>
          <a:p>
            <a:pPr lvl="1"/>
            <a:r>
              <a:rPr lang="en-US" dirty="0" err="1">
                <a:solidFill>
                  <a:schemeClr val="accent2"/>
                </a:solidFill>
              </a:rPr>
              <a:t>func_num_args</a:t>
            </a:r>
            <a:r>
              <a:rPr lang="en-US" dirty="0">
                <a:solidFill>
                  <a:schemeClr val="accent2"/>
                </a:solidFill>
              </a:rPr>
              <a:t>()</a:t>
            </a:r>
            <a:r>
              <a:rPr lang="en-US" dirty="0"/>
              <a:t>, </a:t>
            </a:r>
            <a:r>
              <a:rPr lang="en-US" dirty="0" err="1">
                <a:solidFill>
                  <a:schemeClr val="accent2"/>
                </a:solidFill>
              </a:rPr>
              <a:t>func_get_arg</a:t>
            </a:r>
            <a:r>
              <a:rPr lang="en-US" dirty="0">
                <a:solidFill>
                  <a:schemeClr val="accent2"/>
                </a:solidFill>
              </a:rPr>
              <a:t>()</a:t>
            </a:r>
            <a:r>
              <a:rPr lang="en-US" dirty="0"/>
              <a:t>, </a:t>
            </a:r>
            <a:r>
              <a:rPr lang="en-US" dirty="0" err="1">
                <a:solidFill>
                  <a:schemeClr val="accent2"/>
                </a:solidFill>
              </a:rPr>
              <a:t>func_get_args</a:t>
            </a:r>
            <a:r>
              <a:rPr lang="en-US" dirty="0">
                <a:solidFill>
                  <a:schemeClr val="accent2"/>
                </a:solidFill>
              </a:rPr>
              <a:t>()</a:t>
            </a:r>
            <a:br>
              <a:rPr lang="en-US" dirty="0">
                <a:solidFill>
                  <a:schemeClr val="accent2"/>
                </a:solidFill>
              </a:rPr>
            </a:br>
            <a:br>
              <a:rPr lang="en-US" dirty="0"/>
            </a:br>
            <a:endParaRPr lang="en-US" dirty="0"/>
          </a:p>
          <a:p>
            <a:pPr lvl="1"/>
            <a:r>
              <a:rPr lang="en-US" dirty="0">
                <a:solidFill>
                  <a:schemeClr val="accent2"/>
                </a:solidFill>
              </a:rPr>
              <a:t>$rest</a:t>
            </a:r>
            <a:r>
              <a:rPr lang="en-US" dirty="0"/>
              <a:t> gets remaining arguments as an array</a:t>
            </a:r>
          </a:p>
          <a:p>
            <a:pPr lvl="1"/>
            <a:r>
              <a:rPr lang="en-US" dirty="0"/>
              <a:t>Splat operator (</a:t>
            </a:r>
            <a:r>
              <a:rPr lang="en-US" dirty="0">
                <a:solidFill>
                  <a:schemeClr val="accent2"/>
                </a:solidFill>
              </a:rPr>
              <a:t>…</a:t>
            </a:r>
            <a:r>
              <a:rPr lang="en-US" dirty="0"/>
              <a:t>) works also for argument unpacking</a:t>
            </a:r>
            <a:br>
              <a:rPr lang="en-US" dirty="0"/>
            </a:br>
            <a:endParaRPr lang="en-US" dirty="0"/>
          </a:p>
        </p:txBody>
      </p:sp>
      <p:sp>
        <p:nvSpPr>
          <p:cNvPr id="3" name="Title 2">
            <a:extLst>
              <a:ext uri="{FF2B5EF4-FFF2-40B4-BE49-F238E27FC236}">
                <a16:creationId xmlns:a16="http://schemas.microsoft.com/office/drawing/2014/main" id="{37F90907-CD0C-468A-A1C7-2DF4A86907A9}"/>
              </a:ext>
            </a:extLst>
          </p:cNvPr>
          <p:cNvSpPr>
            <a:spLocks noGrp="1"/>
          </p:cNvSpPr>
          <p:nvPr>
            <p:ph type="title"/>
          </p:nvPr>
        </p:nvSpPr>
        <p:spPr/>
        <p:txBody>
          <a:bodyPr/>
          <a:lstStyle/>
          <a:p>
            <a:r>
              <a:rPr lang="en-US" dirty="0"/>
              <a:t>Function Arguments</a:t>
            </a:r>
          </a:p>
        </p:txBody>
      </p:sp>
      <p:sp>
        <p:nvSpPr>
          <p:cNvPr id="4" name="Slide Number Placeholder 3">
            <a:extLst>
              <a:ext uri="{FF2B5EF4-FFF2-40B4-BE49-F238E27FC236}">
                <a16:creationId xmlns:a16="http://schemas.microsoft.com/office/drawing/2014/main" id="{9744A1C4-730D-4970-8A1A-54E4A77FCFA9}"/>
              </a:ext>
            </a:extLst>
          </p:cNvPr>
          <p:cNvSpPr>
            <a:spLocks noGrp="1"/>
          </p:cNvSpPr>
          <p:nvPr>
            <p:ph type="sldNum" sz="quarter" idx="12"/>
          </p:nvPr>
        </p:nvSpPr>
        <p:spPr/>
        <p:txBody>
          <a:bodyPr/>
          <a:lstStyle/>
          <a:p>
            <a:fld id="{452BA717-4DED-4A38-BDE4-30D0F0A142DB}" type="slidenum">
              <a:rPr lang="cs-CZ" smtClean="0"/>
              <a:pPr/>
              <a:t>11</a:t>
            </a:fld>
            <a:endParaRPr lang="cs-CZ"/>
          </a:p>
        </p:txBody>
      </p:sp>
      <p:sp>
        <p:nvSpPr>
          <p:cNvPr id="5" name="Rectangle: Single Corner Snipped 4">
            <a:extLst>
              <a:ext uri="{FF2B5EF4-FFF2-40B4-BE49-F238E27FC236}">
                <a16:creationId xmlns:a16="http://schemas.microsoft.com/office/drawing/2014/main" id="{C2AB14DB-876A-416D-BFAF-69457E99528E}"/>
              </a:ext>
            </a:extLst>
          </p:cNvPr>
          <p:cNvSpPr/>
          <p:nvPr/>
        </p:nvSpPr>
        <p:spPr>
          <a:xfrm>
            <a:off x="983432" y="2636912"/>
            <a:ext cx="6192688" cy="50405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foo($x, $y = 1, $z = 2) { … }</a:t>
            </a:r>
          </a:p>
        </p:txBody>
      </p:sp>
      <p:sp>
        <p:nvSpPr>
          <p:cNvPr id="6" name="Rectangle: Single Corner Snipped 5">
            <a:extLst>
              <a:ext uri="{FF2B5EF4-FFF2-40B4-BE49-F238E27FC236}">
                <a16:creationId xmlns:a16="http://schemas.microsoft.com/office/drawing/2014/main" id="{787F1E47-82A5-4430-B2E3-7D73F048A120}"/>
              </a:ext>
            </a:extLst>
          </p:cNvPr>
          <p:cNvSpPr/>
          <p:nvPr/>
        </p:nvSpPr>
        <p:spPr>
          <a:xfrm>
            <a:off x="983432" y="4797152"/>
            <a:ext cx="6192688" cy="50405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foo($a, $b, ...$rest)</a:t>
            </a:r>
          </a:p>
        </p:txBody>
      </p:sp>
      <p:sp>
        <p:nvSpPr>
          <p:cNvPr id="7" name="Rectangle: Single Corner Snipped 6">
            <a:extLst>
              <a:ext uri="{FF2B5EF4-FFF2-40B4-BE49-F238E27FC236}">
                <a16:creationId xmlns:a16="http://schemas.microsoft.com/office/drawing/2014/main" id="{6EAAB8AD-C067-457A-8A00-A93C175F9CC6}"/>
              </a:ext>
            </a:extLst>
          </p:cNvPr>
          <p:cNvSpPr/>
          <p:nvPr/>
        </p:nvSpPr>
        <p:spPr>
          <a:xfrm>
            <a:off x="983432" y="6071984"/>
            <a:ext cx="6949208" cy="50405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args</a:t>
            </a:r>
            <a:r>
              <a:rPr lang="en-US" b="1" dirty="0">
                <a:solidFill>
                  <a:schemeClr val="bg1"/>
                </a:solidFill>
                <a:latin typeface="Courier New" panose="02070309020205020404" pitchFamily="49" charset="0"/>
                <a:cs typeface="Courier New" panose="02070309020205020404" pitchFamily="49" charset="0"/>
              </a:rPr>
              <a:t> = [1, 2];  foo(...$</a:t>
            </a:r>
            <a:r>
              <a:rPr lang="en-US" b="1" dirty="0" err="1">
                <a:solidFill>
                  <a:schemeClr val="bg1"/>
                </a:solidFill>
                <a:latin typeface="Courier New" panose="02070309020205020404" pitchFamily="49" charset="0"/>
                <a:cs typeface="Courier New" panose="02070309020205020404" pitchFamily="49" charset="0"/>
              </a:rPr>
              <a:t>args</a:t>
            </a:r>
            <a:r>
              <a:rPr lang="en-US" b="1" dirty="0">
                <a:solidFill>
                  <a:schemeClr val="bg1"/>
                </a:solidFill>
                <a:latin typeface="Courier New" panose="02070309020205020404" pitchFamily="49" charset="0"/>
                <a:cs typeface="Courier New" panose="02070309020205020404" pitchFamily="49" charset="0"/>
              </a:rPr>
              <a:t>);  // foo(1,2);</a:t>
            </a:r>
          </a:p>
        </p:txBody>
      </p:sp>
    </p:spTree>
    <p:extLst>
      <p:ext uri="{BB962C8B-B14F-4D97-AF65-F5344CB8AC3E}">
        <p14:creationId xmlns:p14="http://schemas.microsoft.com/office/powerpoint/2010/main" val="320214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9EF960-FF77-4209-9D72-16A06D76BFFD}"/>
              </a:ext>
            </a:extLst>
          </p:cNvPr>
          <p:cNvSpPr>
            <a:spLocks noGrp="1"/>
          </p:cNvSpPr>
          <p:nvPr>
            <p:ph idx="1"/>
          </p:nvPr>
        </p:nvSpPr>
        <p:spPr/>
        <p:txBody>
          <a:bodyPr/>
          <a:lstStyle/>
          <a:p>
            <a:r>
              <a:rPr lang="en-US" dirty="0"/>
              <a:t>Calling a function by its name stored in a variable</a:t>
            </a:r>
            <a:br>
              <a:rPr lang="en-US" dirty="0"/>
            </a:br>
            <a:br>
              <a:rPr lang="en-US" dirty="0"/>
            </a:br>
            <a:endParaRPr lang="en-US" dirty="0"/>
          </a:p>
          <a:p>
            <a:endParaRPr lang="en-US" dirty="0"/>
          </a:p>
          <a:p>
            <a:endParaRPr lang="en-US" dirty="0"/>
          </a:p>
          <a:p>
            <a:r>
              <a:rPr lang="en-US" dirty="0"/>
              <a:t>Using specialized invocation functions</a:t>
            </a:r>
          </a:p>
          <a:p>
            <a:endParaRPr lang="en-US" dirty="0"/>
          </a:p>
        </p:txBody>
      </p:sp>
      <p:sp>
        <p:nvSpPr>
          <p:cNvPr id="3" name="Title 2">
            <a:extLst>
              <a:ext uri="{FF2B5EF4-FFF2-40B4-BE49-F238E27FC236}">
                <a16:creationId xmlns:a16="http://schemas.microsoft.com/office/drawing/2014/main" id="{1CFB536C-AFA6-463F-835A-3635F696C9AC}"/>
              </a:ext>
            </a:extLst>
          </p:cNvPr>
          <p:cNvSpPr>
            <a:spLocks noGrp="1"/>
          </p:cNvSpPr>
          <p:nvPr>
            <p:ph type="title"/>
          </p:nvPr>
        </p:nvSpPr>
        <p:spPr/>
        <p:txBody>
          <a:bodyPr/>
          <a:lstStyle/>
          <a:p>
            <a:r>
              <a:rPr lang="en-US" dirty="0"/>
              <a:t>Variable Functions</a:t>
            </a:r>
            <a:br>
              <a:rPr lang="en-US" dirty="0"/>
            </a:br>
            <a:r>
              <a:rPr lang="en-US" dirty="0"/>
              <a:t>Indirect Calling</a:t>
            </a:r>
            <a:br>
              <a:rPr lang="en-US" dirty="0"/>
            </a:br>
            <a:endParaRPr lang="en-US" dirty="0"/>
          </a:p>
        </p:txBody>
      </p:sp>
      <p:sp>
        <p:nvSpPr>
          <p:cNvPr id="4" name="Slide Number Placeholder 3">
            <a:extLst>
              <a:ext uri="{FF2B5EF4-FFF2-40B4-BE49-F238E27FC236}">
                <a16:creationId xmlns:a16="http://schemas.microsoft.com/office/drawing/2014/main" id="{3B792AA3-4869-4448-B868-BF2DBC8CBD78}"/>
              </a:ext>
            </a:extLst>
          </p:cNvPr>
          <p:cNvSpPr>
            <a:spLocks noGrp="1"/>
          </p:cNvSpPr>
          <p:nvPr>
            <p:ph type="sldNum" sz="quarter" idx="12"/>
          </p:nvPr>
        </p:nvSpPr>
        <p:spPr/>
        <p:txBody>
          <a:bodyPr/>
          <a:lstStyle/>
          <a:p>
            <a:fld id="{452BA717-4DED-4A38-BDE4-30D0F0A142DB}" type="slidenum">
              <a:rPr lang="cs-CZ" smtClean="0"/>
              <a:pPr/>
              <a:t>12</a:t>
            </a:fld>
            <a:endParaRPr lang="cs-CZ"/>
          </a:p>
        </p:txBody>
      </p:sp>
      <p:sp>
        <p:nvSpPr>
          <p:cNvPr id="5" name="Rectangle: Single Corner Snipped 4">
            <a:extLst>
              <a:ext uri="{FF2B5EF4-FFF2-40B4-BE49-F238E27FC236}">
                <a16:creationId xmlns:a16="http://schemas.microsoft.com/office/drawing/2014/main" id="{A27F3AD0-1BA1-4D63-87B7-B283413EDB49}"/>
              </a:ext>
            </a:extLst>
          </p:cNvPr>
          <p:cNvSpPr/>
          <p:nvPr/>
        </p:nvSpPr>
        <p:spPr>
          <a:xfrm>
            <a:off x="479376" y="2276872"/>
            <a:ext cx="7992888" cy="100811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foo($x, $y) { … }</a:t>
            </a:r>
          </a:p>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funcName</a:t>
            </a:r>
            <a:r>
              <a:rPr lang="en-US" b="1" dirty="0">
                <a:solidFill>
                  <a:schemeClr val="bg1"/>
                </a:solidFill>
                <a:latin typeface="Courier New" panose="02070309020205020404" pitchFamily="49" charset="0"/>
                <a:cs typeface="Courier New" panose="02070309020205020404" pitchFamily="49" charset="0"/>
              </a:rPr>
              <a:t> = 'foo';</a:t>
            </a:r>
          </a:p>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funcName</a:t>
            </a:r>
            <a:r>
              <a:rPr lang="en-US" b="1" dirty="0">
                <a:solidFill>
                  <a:schemeClr val="bg1"/>
                </a:solidFill>
                <a:latin typeface="Courier New" panose="02070309020205020404" pitchFamily="49" charset="0"/>
                <a:cs typeface="Courier New" panose="02070309020205020404" pitchFamily="49" charset="0"/>
              </a:rPr>
              <a:t>(42, 54);	// the same as foo(42, 54);</a:t>
            </a:r>
          </a:p>
        </p:txBody>
      </p:sp>
      <p:sp>
        <p:nvSpPr>
          <p:cNvPr id="6" name="Rectangle: Single Corner Snipped 5">
            <a:extLst>
              <a:ext uri="{FF2B5EF4-FFF2-40B4-BE49-F238E27FC236}">
                <a16:creationId xmlns:a16="http://schemas.microsoft.com/office/drawing/2014/main" id="{4472BF3B-9472-422B-9D51-3569E9E07724}"/>
              </a:ext>
            </a:extLst>
          </p:cNvPr>
          <p:cNvSpPr/>
          <p:nvPr/>
        </p:nvSpPr>
        <p:spPr>
          <a:xfrm>
            <a:off x="494112" y="4293096"/>
            <a:ext cx="6480720" cy="79208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err="1">
                <a:solidFill>
                  <a:schemeClr val="bg1"/>
                </a:solidFill>
                <a:latin typeface="Courier New" panose="02070309020205020404" pitchFamily="49" charset="0"/>
                <a:cs typeface="Courier New" panose="02070309020205020404" pitchFamily="49" charset="0"/>
              </a:rPr>
              <a:t>call_user_func</a:t>
            </a:r>
            <a:r>
              <a:rPr lang="en-US" b="1" dirty="0">
                <a:solidFill>
                  <a:schemeClr val="bg1"/>
                </a:solidFill>
                <a:latin typeface="Courier New" panose="02070309020205020404" pitchFamily="49" charset="0"/>
                <a:cs typeface="Courier New" panose="02070309020205020404" pitchFamily="49" charset="0"/>
              </a:rPr>
              <a:t>('foo', 42, 54);</a:t>
            </a:r>
          </a:p>
          <a:p>
            <a:r>
              <a:rPr lang="en-US" b="1" dirty="0" err="1">
                <a:solidFill>
                  <a:schemeClr val="bg1"/>
                </a:solidFill>
                <a:latin typeface="Courier New" panose="02070309020205020404" pitchFamily="49" charset="0"/>
                <a:cs typeface="Courier New" panose="02070309020205020404" pitchFamily="49" charset="0"/>
              </a:rPr>
              <a:t>call_user_func_array</a:t>
            </a:r>
            <a:r>
              <a:rPr lang="en-US" b="1" dirty="0">
                <a:solidFill>
                  <a:schemeClr val="bg1"/>
                </a:solidFill>
                <a:latin typeface="Courier New" panose="02070309020205020404" pitchFamily="49" charset="0"/>
                <a:cs typeface="Courier New" panose="02070309020205020404" pitchFamily="49" charset="0"/>
              </a:rPr>
              <a:t>('foo', array(42, 54));</a:t>
            </a:r>
          </a:p>
        </p:txBody>
      </p:sp>
    </p:spTree>
    <p:extLst>
      <p:ext uri="{BB962C8B-B14F-4D97-AF65-F5344CB8AC3E}">
        <p14:creationId xmlns:p14="http://schemas.microsoft.com/office/powerpoint/2010/main" val="238237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F6206-920E-4AC3-993D-CD194747570F}"/>
              </a:ext>
            </a:extLst>
          </p:cNvPr>
          <p:cNvSpPr>
            <a:spLocks noGrp="1"/>
          </p:cNvSpPr>
          <p:nvPr>
            <p:ph type="title"/>
          </p:nvPr>
        </p:nvSpPr>
        <p:spPr/>
        <p:txBody>
          <a:bodyPr/>
          <a:lstStyle/>
          <a:p>
            <a:r>
              <a:rPr lang="en-US" dirty="0"/>
              <a:t>Anonymous Functions</a:t>
            </a:r>
          </a:p>
        </p:txBody>
      </p:sp>
      <p:sp>
        <p:nvSpPr>
          <p:cNvPr id="3" name="Slide Number Placeholder 2">
            <a:extLst>
              <a:ext uri="{FF2B5EF4-FFF2-40B4-BE49-F238E27FC236}">
                <a16:creationId xmlns:a16="http://schemas.microsoft.com/office/drawing/2014/main" id="{D666CE70-2DA7-452A-94B0-D0DE38CE8339}"/>
              </a:ext>
            </a:extLst>
          </p:cNvPr>
          <p:cNvSpPr>
            <a:spLocks noGrp="1"/>
          </p:cNvSpPr>
          <p:nvPr>
            <p:ph type="sldNum" sz="quarter" idx="12"/>
          </p:nvPr>
        </p:nvSpPr>
        <p:spPr/>
        <p:txBody>
          <a:bodyPr/>
          <a:lstStyle/>
          <a:p>
            <a:fld id="{452BA717-4DED-4A38-BDE4-30D0F0A142DB}" type="slidenum">
              <a:rPr lang="cs-CZ" smtClean="0"/>
              <a:pPr/>
              <a:t>13</a:t>
            </a:fld>
            <a:endParaRPr lang="cs-CZ"/>
          </a:p>
        </p:txBody>
      </p:sp>
      <p:sp>
        <p:nvSpPr>
          <p:cNvPr id="4" name="Content Placeholder 1">
            <a:extLst>
              <a:ext uri="{FF2B5EF4-FFF2-40B4-BE49-F238E27FC236}">
                <a16:creationId xmlns:a16="http://schemas.microsoft.com/office/drawing/2014/main" id="{C8725B9C-9AFA-4271-9D0E-BF53C1060BAD}"/>
              </a:ext>
            </a:extLst>
          </p:cNvPr>
          <p:cNvSpPr txBox="1">
            <a:spLocks/>
          </p:cNvSpPr>
          <p:nvPr/>
        </p:nvSpPr>
        <p:spPr>
          <a:xfrm>
            <a:off x="239351" y="1844824"/>
            <a:ext cx="11713299" cy="45962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dirty="0"/>
              <a:t>Anonymous Functions</a:t>
            </a:r>
            <a:br>
              <a:rPr lang="en-US" dirty="0"/>
            </a:br>
            <a:endParaRPr lang="en-US" dirty="0"/>
          </a:p>
          <a:p>
            <a:endParaRPr lang="en-US" dirty="0"/>
          </a:p>
          <a:p>
            <a:r>
              <a:rPr lang="en-US" dirty="0"/>
              <a:t>The anonymous function is an instance of Closure</a:t>
            </a:r>
          </a:p>
          <a:p>
            <a:pPr lvl="1"/>
            <a:r>
              <a:rPr lang="en-US" sz="2200" dirty="0"/>
              <a:t>It can be passed on like an object</a:t>
            </a:r>
          </a:p>
          <a:p>
            <a:r>
              <a:rPr lang="en-US" dirty="0"/>
              <a:t>The visible variables must be explicitly stated</a:t>
            </a:r>
            <a:br>
              <a:rPr lang="en-US" dirty="0"/>
            </a:br>
            <a:br>
              <a:rPr lang="en-US" dirty="0"/>
            </a:br>
            <a:endParaRPr lang="en-US" dirty="0"/>
          </a:p>
          <a:p>
            <a:r>
              <a:rPr lang="en-US" dirty="0"/>
              <a:t>These variables are captured in the closure</a:t>
            </a:r>
          </a:p>
          <a:p>
            <a:pPr lvl="1"/>
            <a:r>
              <a:rPr lang="en-US" sz="2200" dirty="0"/>
              <a:t>Variables passed by reference can be modified</a:t>
            </a:r>
          </a:p>
          <a:p>
            <a:pPr lvl="1"/>
            <a:r>
              <a:rPr lang="en-US" sz="2200" dirty="0"/>
              <a:t>Nameless/Lambda functions (obsolete)</a:t>
            </a:r>
          </a:p>
        </p:txBody>
      </p:sp>
      <p:sp>
        <p:nvSpPr>
          <p:cNvPr id="5" name="Rectangle: Single Corner Snipped 4">
            <a:extLst>
              <a:ext uri="{FF2B5EF4-FFF2-40B4-BE49-F238E27FC236}">
                <a16:creationId xmlns:a16="http://schemas.microsoft.com/office/drawing/2014/main" id="{477C1F4C-432A-40CE-B11D-091AE0FDF15A}"/>
              </a:ext>
            </a:extLst>
          </p:cNvPr>
          <p:cNvSpPr/>
          <p:nvPr/>
        </p:nvSpPr>
        <p:spPr>
          <a:xfrm>
            <a:off x="551384" y="2204864"/>
            <a:ext cx="6480720" cy="72008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fnc</a:t>
            </a:r>
            <a:r>
              <a:rPr lang="en-US" b="1" dirty="0">
                <a:solidFill>
                  <a:schemeClr val="bg1"/>
                </a:solidFill>
                <a:latin typeface="Courier New" panose="02070309020205020404" pitchFamily="49" charset="0"/>
                <a:cs typeface="Courier New" panose="02070309020205020404" pitchFamily="49" charset="0"/>
              </a:rPr>
              <a:t> = function ($</a:t>
            </a:r>
            <a:r>
              <a:rPr lang="en-US" b="1" dirty="0" err="1">
                <a:solidFill>
                  <a:schemeClr val="bg1"/>
                </a:solidFill>
                <a:latin typeface="Courier New" panose="02070309020205020404" pitchFamily="49" charset="0"/>
                <a:cs typeface="Courier New" panose="02070309020205020404" pitchFamily="49" charset="0"/>
              </a:rPr>
              <a:t>arg</a:t>
            </a:r>
            <a:r>
              <a:rPr lang="en-US" b="1" dirty="0">
                <a:solidFill>
                  <a:schemeClr val="bg1"/>
                </a:solidFill>
                <a:latin typeface="Courier New" panose="02070309020205020404" pitchFamily="49" charset="0"/>
                <a:cs typeface="Courier New" panose="02070309020205020404" pitchFamily="49" charset="0"/>
              </a:rPr>
              <a:t>) { …body… };</a:t>
            </a:r>
          </a:p>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fnc</a:t>
            </a:r>
            <a:r>
              <a:rPr lang="en-US" b="1" dirty="0">
                <a:solidFill>
                  <a:schemeClr val="bg1"/>
                </a:solidFill>
                <a:latin typeface="Courier New" panose="02070309020205020404" pitchFamily="49" charset="0"/>
                <a:cs typeface="Courier New" panose="02070309020205020404" pitchFamily="49" charset="0"/>
              </a:rPr>
              <a:t>(42);</a:t>
            </a:r>
          </a:p>
        </p:txBody>
      </p:sp>
      <p:sp>
        <p:nvSpPr>
          <p:cNvPr id="6" name="Rectangle: Single Corner Snipped 5">
            <a:extLst>
              <a:ext uri="{FF2B5EF4-FFF2-40B4-BE49-F238E27FC236}">
                <a16:creationId xmlns:a16="http://schemas.microsoft.com/office/drawing/2014/main" id="{CA844BCF-74A5-47A1-BDED-9A0A2B94D1C6}"/>
              </a:ext>
            </a:extLst>
          </p:cNvPr>
          <p:cNvSpPr/>
          <p:nvPr/>
        </p:nvSpPr>
        <p:spPr>
          <a:xfrm>
            <a:off x="551384" y="4221088"/>
            <a:ext cx="7128792" cy="43204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fnc</a:t>
            </a:r>
            <a:r>
              <a:rPr lang="en-US" b="1" dirty="0">
                <a:solidFill>
                  <a:schemeClr val="bg1"/>
                </a:solidFill>
                <a:latin typeface="Courier New" panose="02070309020205020404" pitchFamily="49" charset="0"/>
                <a:cs typeface="Courier New" panose="02070309020205020404" pitchFamily="49" charset="0"/>
              </a:rPr>
              <a:t> = function (…) use ($var, &amp;$</a:t>
            </a:r>
            <a:r>
              <a:rPr lang="en-US" b="1" dirty="0" err="1">
                <a:solidFill>
                  <a:schemeClr val="bg1"/>
                </a:solidFill>
                <a:latin typeface="Courier New" panose="02070309020205020404" pitchFamily="49" charset="0"/>
                <a:cs typeface="Courier New" panose="02070309020205020404" pitchFamily="49" charset="0"/>
              </a:rPr>
              <a:t>refvar</a:t>
            </a:r>
            <a:r>
              <a:rPr lang="en-US" b="1" dirty="0">
                <a:solidFill>
                  <a:schemeClr val="bg1"/>
                </a:solidFill>
                <a:latin typeface="Courier New" panose="02070309020205020404" pitchFamily="49" charset="0"/>
                <a:cs typeface="Courier New" panose="02070309020205020404" pitchFamily="49" charset="0"/>
              </a:rPr>
              <a:t>) { … };</a:t>
            </a:r>
          </a:p>
        </p:txBody>
      </p:sp>
      <p:sp>
        <p:nvSpPr>
          <p:cNvPr id="7" name="Rectangle: Single Corner Snipped 6">
            <a:extLst>
              <a:ext uri="{FF2B5EF4-FFF2-40B4-BE49-F238E27FC236}">
                <a16:creationId xmlns:a16="http://schemas.microsoft.com/office/drawing/2014/main" id="{5DAE05CA-33E2-49CA-BB75-56A916DDC550}"/>
              </a:ext>
            </a:extLst>
          </p:cNvPr>
          <p:cNvSpPr/>
          <p:nvPr/>
        </p:nvSpPr>
        <p:spPr>
          <a:xfrm>
            <a:off x="557191" y="6021288"/>
            <a:ext cx="7632848" cy="43204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mul</a:t>
            </a:r>
            <a:r>
              <a:rPr lang="en-US" b="1" dirty="0">
                <a:solidFill>
                  <a:schemeClr val="bg1"/>
                </a:solidFill>
                <a:latin typeface="Courier New" panose="02070309020205020404" pitchFamily="49" charset="0"/>
                <a:cs typeface="Courier New" panose="02070309020205020404" pitchFamily="49" charset="0"/>
              </a:rPr>
              <a:t> = </a:t>
            </a:r>
            <a:r>
              <a:rPr lang="en-US" b="1" dirty="0" err="1">
                <a:solidFill>
                  <a:schemeClr val="bg1"/>
                </a:solidFill>
                <a:latin typeface="Courier New" panose="02070309020205020404" pitchFamily="49" charset="0"/>
                <a:cs typeface="Courier New" panose="02070309020205020404" pitchFamily="49" charset="0"/>
              </a:rPr>
              <a:t>create_function</a:t>
            </a:r>
            <a:r>
              <a:rPr lang="en-US" b="1" dirty="0">
                <a:solidFill>
                  <a:schemeClr val="bg1"/>
                </a:solidFill>
                <a:latin typeface="Courier New" panose="02070309020205020404" pitchFamily="49" charset="0"/>
                <a:cs typeface="Courier New" panose="02070309020205020404" pitchFamily="49" charset="0"/>
              </a:rPr>
              <a:t>('$x, $y', 'return $x*$y');</a:t>
            </a:r>
          </a:p>
        </p:txBody>
      </p:sp>
    </p:spTree>
    <p:extLst>
      <p:ext uri="{BB962C8B-B14F-4D97-AF65-F5344CB8AC3E}">
        <p14:creationId xmlns:p14="http://schemas.microsoft.com/office/powerpoint/2010/main" val="1896038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D3BF-ED88-4814-AD82-4CFE9AF7D5C6}"/>
              </a:ext>
            </a:extLst>
          </p:cNvPr>
          <p:cNvSpPr>
            <a:spLocks noGrp="1"/>
          </p:cNvSpPr>
          <p:nvPr>
            <p:ph type="title"/>
          </p:nvPr>
        </p:nvSpPr>
        <p:spPr/>
        <p:txBody>
          <a:bodyPr/>
          <a:lstStyle/>
          <a:p>
            <a:r>
              <a:rPr lang="en-US" dirty="0"/>
              <a:t>Anonymous Functions</a:t>
            </a:r>
            <a:br>
              <a:rPr lang="en-US" dirty="0"/>
            </a:br>
            <a:r>
              <a:rPr lang="en-US" dirty="0"/>
              <a:t>EXAMPLE</a:t>
            </a:r>
          </a:p>
        </p:txBody>
      </p:sp>
      <p:sp>
        <p:nvSpPr>
          <p:cNvPr id="3" name="Slide Number Placeholder 2">
            <a:extLst>
              <a:ext uri="{FF2B5EF4-FFF2-40B4-BE49-F238E27FC236}">
                <a16:creationId xmlns:a16="http://schemas.microsoft.com/office/drawing/2014/main" id="{D59B94CE-C30E-4AA9-BEC4-D75413E991D4}"/>
              </a:ext>
            </a:extLst>
          </p:cNvPr>
          <p:cNvSpPr>
            <a:spLocks noGrp="1"/>
          </p:cNvSpPr>
          <p:nvPr>
            <p:ph type="sldNum" sz="quarter" idx="12"/>
          </p:nvPr>
        </p:nvSpPr>
        <p:spPr/>
        <p:txBody>
          <a:bodyPr/>
          <a:lstStyle/>
          <a:p>
            <a:fld id="{452BA717-4DED-4A38-BDE4-30D0F0A142DB}" type="slidenum">
              <a:rPr lang="cs-CZ" smtClean="0"/>
              <a:pPr/>
              <a:t>14</a:t>
            </a:fld>
            <a:endParaRPr lang="cs-CZ"/>
          </a:p>
        </p:txBody>
      </p:sp>
      <p:sp>
        <p:nvSpPr>
          <p:cNvPr id="4" name="Rectangle: Single Corner Snipped 3">
            <a:extLst>
              <a:ext uri="{FF2B5EF4-FFF2-40B4-BE49-F238E27FC236}">
                <a16:creationId xmlns:a16="http://schemas.microsoft.com/office/drawing/2014/main" id="{D04DFE88-0C8F-4F72-90B2-B652FCE332BB}"/>
              </a:ext>
            </a:extLst>
          </p:cNvPr>
          <p:cNvSpPr/>
          <p:nvPr/>
        </p:nvSpPr>
        <p:spPr>
          <a:xfrm>
            <a:off x="239349" y="1790499"/>
            <a:ext cx="8304924" cy="4950869"/>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shopping_list</a:t>
            </a:r>
            <a:r>
              <a:rPr lang="en-US" b="1" dirty="0">
                <a:solidFill>
                  <a:schemeClr val="bg1"/>
                </a:solidFill>
                <a:latin typeface="Courier New" panose="02070309020205020404" pitchFamily="49" charset="0"/>
                <a:cs typeface="Courier New" panose="02070309020205020404" pitchFamily="49" charset="0"/>
              </a:rPr>
              <a:t> = [ 'milk', 'spam', 'eggs', 'beer', '' ];</a:t>
            </a:r>
          </a:p>
          <a:p>
            <a:r>
              <a:rPr lang="en-US" b="1" dirty="0" err="1">
                <a:solidFill>
                  <a:schemeClr val="bg1"/>
                </a:solidFill>
                <a:latin typeface="Courier New" panose="02070309020205020404" pitchFamily="49" charset="0"/>
                <a:cs typeface="Courier New" panose="02070309020205020404" pitchFamily="49" charset="0"/>
              </a:rPr>
              <a:t>array_walk</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shopping_list</a:t>
            </a:r>
            <a:r>
              <a:rPr lang="en-US" b="1" dirty="0">
                <a:solidFill>
                  <a:schemeClr val="bg1"/>
                </a:solidFill>
                <a:latin typeface="Courier New" panose="02070309020205020404" pitchFamily="49" charset="0"/>
                <a:cs typeface="Courier New" panose="02070309020205020404" pitchFamily="49" charset="0"/>
              </a:rPr>
              <a:t>, function ($item) {</a:t>
            </a:r>
          </a:p>
          <a:p>
            <a:r>
              <a:rPr lang="en-US" b="1" dirty="0">
                <a:solidFill>
                  <a:schemeClr val="bg1"/>
                </a:solidFill>
                <a:latin typeface="Courier New" panose="02070309020205020404" pitchFamily="49" charset="0"/>
                <a:cs typeface="Courier New" panose="02070309020205020404" pitchFamily="49" charset="0"/>
              </a:rPr>
              <a:t>    echo "$item\n";</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function </a:t>
            </a:r>
            <a:r>
              <a:rPr lang="en-US" b="1" dirty="0" err="1">
                <a:solidFill>
                  <a:schemeClr val="bg1"/>
                </a:solidFill>
                <a:latin typeface="Courier New" panose="02070309020205020404" pitchFamily="49" charset="0"/>
                <a:cs typeface="Courier New" panose="02070309020205020404" pitchFamily="49" charset="0"/>
              </a:rPr>
              <a:t>countValidItems</a:t>
            </a:r>
            <a:r>
              <a:rPr lang="en-US" b="1" dirty="0">
                <a:solidFill>
                  <a:schemeClr val="bg1"/>
                </a:solidFill>
                <a:latin typeface="Courier New" panose="02070309020205020404" pitchFamily="49" charset="0"/>
                <a:cs typeface="Courier New" panose="02070309020205020404" pitchFamily="49" charset="0"/>
              </a:rPr>
              <a:t>(array $list){</a:t>
            </a:r>
          </a:p>
          <a:p>
            <a:r>
              <a:rPr lang="en-US" b="1" dirty="0">
                <a:solidFill>
                  <a:schemeClr val="bg1"/>
                </a:solidFill>
                <a:latin typeface="Courier New" panose="02070309020205020404" pitchFamily="49" charset="0"/>
                <a:cs typeface="Courier New" panose="02070309020205020404" pitchFamily="49" charset="0"/>
              </a:rPr>
              <a:t>    $count = 0;</a:t>
            </a:r>
          </a:p>
          <a:p>
            <a:r>
              <a:rPr lang="en-US" b="1" dirty="0">
                <a:solidFill>
                  <a:schemeClr val="bg1"/>
                </a:solidFill>
                <a:latin typeface="Courier New" panose="02070309020205020404" pitchFamily="49" charset="0"/>
                <a:cs typeface="Courier New" panose="02070309020205020404" pitchFamily="49" charset="0"/>
              </a:rPr>
              <a:t>    $callback = function ($item) use (</a:t>
            </a:r>
            <a:r>
              <a:rPr lang="en-US" b="1" dirty="0">
                <a:solidFill>
                  <a:schemeClr val="accent1"/>
                </a:solidFill>
                <a:latin typeface="Courier New" panose="02070309020205020404" pitchFamily="49" charset="0"/>
                <a:cs typeface="Courier New" panose="02070309020205020404" pitchFamily="49" charset="0"/>
              </a:rPr>
              <a:t>&amp;</a:t>
            </a:r>
            <a:r>
              <a:rPr lang="en-US" b="1" dirty="0">
                <a:solidFill>
                  <a:schemeClr val="bg1"/>
                </a:solidFill>
                <a:latin typeface="Courier New" panose="02070309020205020404" pitchFamily="49" charset="0"/>
                <a:cs typeface="Courier New" panose="02070309020205020404" pitchFamily="49" charset="0"/>
              </a:rPr>
              <a:t>$count) {</a:t>
            </a:r>
          </a:p>
          <a:p>
            <a:r>
              <a:rPr lang="en-US" b="1" dirty="0">
                <a:solidFill>
                  <a:schemeClr val="bg1"/>
                </a:solidFill>
                <a:latin typeface="Courier New" panose="02070309020205020404" pitchFamily="49" charset="0"/>
                <a:cs typeface="Courier New" panose="02070309020205020404" pitchFamily="49" charset="0"/>
              </a:rPr>
              <a:t>        if ($item) ++$count;</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array_walk</a:t>
            </a:r>
            <a:r>
              <a:rPr lang="en-US" b="1" dirty="0">
                <a:solidFill>
                  <a:schemeClr val="bg1"/>
                </a:solidFill>
                <a:latin typeface="Courier New" panose="02070309020205020404" pitchFamily="49" charset="0"/>
                <a:cs typeface="Courier New" panose="02070309020205020404" pitchFamily="49" charset="0"/>
              </a:rPr>
              <a:t>($list, $callback);</a:t>
            </a:r>
          </a:p>
          <a:p>
            <a:r>
              <a:rPr lang="en-US" b="1" dirty="0">
                <a:solidFill>
                  <a:schemeClr val="bg1"/>
                </a:solidFill>
                <a:latin typeface="Courier New" panose="02070309020205020404" pitchFamily="49" charset="0"/>
                <a:cs typeface="Courier New" panose="02070309020205020404" pitchFamily="49" charset="0"/>
              </a:rPr>
              <a:t>    return $count;</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echo "Valid Items: ", </a:t>
            </a:r>
            <a:r>
              <a:rPr lang="en-US" b="1" dirty="0" err="1">
                <a:solidFill>
                  <a:schemeClr val="bg1"/>
                </a:solidFill>
                <a:latin typeface="Courier New" panose="02070309020205020404" pitchFamily="49" charset="0"/>
                <a:cs typeface="Courier New" panose="02070309020205020404" pitchFamily="49" charset="0"/>
              </a:rPr>
              <a:t>countValidItems</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shopping_list</a:t>
            </a:r>
            <a:r>
              <a:rPr lang="en-US" b="1" dirty="0">
                <a:solidFill>
                  <a:schemeClr val="bg1"/>
                </a:solidFill>
                <a:latin typeface="Courier New" panose="02070309020205020404" pitchFamily="49" charset="0"/>
                <a:cs typeface="Courier New" panose="02070309020205020404" pitchFamily="49" charset="0"/>
              </a:rPr>
              <a:t>);</a:t>
            </a:r>
          </a:p>
        </p:txBody>
      </p:sp>
      <p:sp>
        <p:nvSpPr>
          <p:cNvPr id="5" name="Zaoblený obdélníkový bublinový popisek 6">
            <a:extLst>
              <a:ext uri="{FF2B5EF4-FFF2-40B4-BE49-F238E27FC236}">
                <a16:creationId xmlns:a16="http://schemas.microsoft.com/office/drawing/2014/main" id="{DA74FD41-CDC6-492E-BFC0-E7BB53D403E7}"/>
              </a:ext>
            </a:extLst>
          </p:cNvPr>
          <p:cNvSpPr/>
          <p:nvPr/>
        </p:nvSpPr>
        <p:spPr>
          <a:xfrm>
            <a:off x="6774808" y="3011741"/>
            <a:ext cx="3043064" cy="607207"/>
          </a:xfrm>
          <a:prstGeom prst="wedgeRoundRectCallout">
            <a:avLst>
              <a:gd name="adj1" fmla="val -69418"/>
              <a:gd name="adj2" fmla="val -5555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Invoked once for every item</a:t>
            </a:r>
            <a:endParaRPr lang="cs-CZ" sz="1600" b="1" dirty="0">
              <a:latin typeface="Courier New" panose="02070309020205020404" pitchFamily="49" charset="0"/>
              <a:cs typeface="Courier New" panose="02070309020205020404" pitchFamily="49" charset="0"/>
            </a:endParaRPr>
          </a:p>
        </p:txBody>
      </p:sp>
      <p:sp>
        <p:nvSpPr>
          <p:cNvPr id="6" name="Zaoblený obdélníkový bublinový popisek 6">
            <a:extLst>
              <a:ext uri="{FF2B5EF4-FFF2-40B4-BE49-F238E27FC236}">
                <a16:creationId xmlns:a16="http://schemas.microsoft.com/office/drawing/2014/main" id="{0DBBBEB3-D3C9-4159-B9DF-C56D2A88A149}"/>
              </a:ext>
            </a:extLst>
          </p:cNvPr>
          <p:cNvSpPr/>
          <p:nvPr/>
        </p:nvSpPr>
        <p:spPr>
          <a:xfrm>
            <a:off x="5591944" y="4830808"/>
            <a:ext cx="5408792" cy="648072"/>
          </a:xfrm>
          <a:prstGeom prst="wedgeRoundRectCallout">
            <a:avLst>
              <a:gd name="adj1" fmla="val -39166"/>
              <a:gd name="adj2" fmla="val -8171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Explicitly captured external variable (by reference)</a:t>
            </a:r>
            <a:endParaRPr lang="cs-CZ"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4792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C44B2C-CA94-4344-9559-05256BBC5C9C}"/>
              </a:ext>
            </a:extLst>
          </p:cNvPr>
          <p:cNvSpPr>
            <a:spLocks noGrp="1"/>
          </p:cNvSpPr>
          <p:nvPr>
            <p:ph idx="1"/>
          </p:nvPr>
        </p:nvSpPr>
        <p:spPr/>
        <p:txBody>
          <a:bodyPr/>
          <a:lstStyle/>
          <a:p>
            <a:r>
              <a:rPr lang="en-US" dirty="0"/>
              <a:t>First attempt made in PHP 4</a:t>
            </a:r>
          </a:p>
          <a:p>
            <a:pPr lvl="1"/>
            <a:r>
              <a:rPr lang="en-US" dirty="0"/>
              <a:t>Poor design, failed</a:t>
            </a:r>
          </a:p>
          <a:p>
            <a:endParaRPr lang="en-US" dirty="0"/>
          </a:p>
          <a:p>
            <a:r>
              <a:rPr lang="en-US" dirty="0"/>
              <a:t>Current implementation in PHP 5 and 7</a:t>
            </a:r>
          </a:p>
          <a:p>
            <a:pPr lvl="1"/>
            <a:r>
              <a:rPr lang="en-US" dirty="0"/>
              <a:t>Design is inspired by languages like Java or C#</a:t>
            </a:r>
          </a:p>
          <a:p>
            <a:pPr lvl="1"/>
            <a:r>
              <a:rPr lang="en-US" dirty="0"/>
              <a:t>Adaptations for interpreted loosely-typed language</a:t>
            </a:r>
          </a:p>
          <a:p>
            <a:pPr lvl="2"/>
            <a:r>
              <a:rPr lang="en-US" dirty="0"/>
              <a:t>E.g., there are no “virtual” methods</a:t>
            </a:r>
          </a:p>
          <a:p>
            <a:pPr lvl="1"/>
            <a:r>
              <a:rPr lang="en-US" dirty="0"/>
              <a:t>Powerful in combination with PHP-specific features</a:t>
            </a:r>
          </a:p>
          <a:p>
            <a:pPr lvl="2"/>
            <a:r>
              <a:rPr lang="en-US" dirty="0"/>
              <a:t>For instance, with variable variables:</a:t>
            </a:r>
          </a:p>
          <a:p>
            <a:endParaRPr lang="en-US" dirty="0"/>
          </a:p>
        </p:txBody>
      </p:sp>
      <p:sp>
        <p:nvSpPr>
          <p:cNvPr id="3" name="Title 2">
            <a:extLst>
              <a:ext uri="{FF2B5EF4-FFF2-40B4-BE49-F238E27FC236}">
                <a16:creationId xmlns:a16="http://schemas.microsoft.com/office/drawing/2014/main" id="{E077CD4F-8338-4161-B30A-7BC2C1CF84D5}"/>
              </a:ext>
            </a:extLst>
          </p:cNvPr>
          <p:cNvSpPr>
            <a:spLocks noGrp="1"/>
          </p:cNvSpPr>
          <p:nvPr>
            <p:ph type="title"/>
          </p:nvPr>
        </p:nvSpPr>
        <p:spPr/>
        <p:txBody>
          <a:bodyPr/>
          <a:lstStyle/>
          <a:p>
            <a:r>
              <a:rPr lang="en-US" dirty="0"/>
              <a:t>Object Oriented PHP</a:t>
            </a:r>
          </a:p>
        </p:txBody>
      </p:sp>
      <p:sp>
        <p:nvSpPr>
          <p:cNvPr id="4" name="Slide Number Placeholder 3">
            <a:extLst>
              <a:ext uri="{FF2B5EF4-FFF2-40B4-BE49-F238E27FC236}">
                <a16:creationId xmlns:a16="http://schemas.microsoft.com/office/drawing/2014/main" id="{773F7B2A-F066-4B92-AA1C-55E3BF0B3D37}"/>
              </a:ext>
            </a:extLst>
          </p:cNvPr>
          <p:cNvSpPr>
            <a:spLocks noGrp="1"/>
          </p:cNvSpPr>
          <p:nvPr>
            <p:ph type="sldNum" sz="quarter" idx="12"/>
          </p:nvPr>
        </p:nvSpPr>
        <p:spPr/>
        <p:txBody>
          <a:bodyPr/>
          <a:lstStyle/>
          <a:p>
            <a:fld id="{452BA717-4DED-4A38-BDE4-30D0F0A142DB}" type="slidenum">
              <a:rPr lang="cs-CZ" smtClean="0"/>
              <a:pPr/>
              <a:t>15</a:t>
            </a:fld>
            <a:endParaRPr lang="cs-CZ"/>
          </a:p>
        </p:txBody>
      </p:sp>
      <p:sp>
        <p:nvSpPr>
          <p:cNvPr id="5" name="Rectangle: Single Corner Snipped 4">
            <a:extLst>
              <a:ext uri="{FF2B5EF4-FFF2-40B4-BE49-F238E27FC236}">
                <a16:creationId xmlns:a16="http://schemas.microsoft.com/office/drawing/2014/main" id="{6675B367-2861-49F5-8519-AD8ED6326183}"/>
              </a:ext>
            </a:extLst>
          </p:cNvPr>
          <p:cNvSpPr/>
          <p:nvPr/>
        </p:nvSpPr>
        <p:spPr>
          <a:xfrm>
            <a:off x="1487488" y="5373216"/>
            <a:ext cx="4320480" cy="72008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$obj = new </a:t>
            </a:r>
            <a:r>
              <a:rPr lang="en-US" b="1" dirty="0">
                <a:solidFill>
                  <a:schemeClr val="accent2"/>
                </a:solidFill>
                <a:latin typeface="Courier New" panose="02070309020205020404" pitchFamily="49" charset="0"/>
                <a:cs typeface="Courier New" panose="02070309020205020404" pitchFamily="49" charset="0"/>
              </a:rPr>
              <a:t>$</a:t>
            </a:r>
            <a:r>
              <a:rPr lang="en-US" b="1" dirty="0" err="1">
                <a:solidFill>
                  <a:schemeClr val="accent2"/>
                </a:solidFill>
                <a:latin typeface="Courier New" panose="02070309020205020404" pitchFamily="49" charset="0"/>
                <a:cs typeface="Courier New" panose="02070309020205020404" pitchFamily="49" charset="0"/>
              </a:rPr>
              <a:t>className</a:t>
            </a:r>
            <a:r>
              <a:rPr lang="en-US" b="1" dirty="0">
                <a:solidFill>
                  <a:schemeClr val="bg1"/>
                </a:solidFill>
                <a:latin typeface="Courier New" panose="02070309020205020404" pitchFamily="49" charset="0"/>
                <a:cs typeface="Courier New" panose="02070309020205020404" pitchFamily="49" charset="0"/>
              </a:rPr>
              <a: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$obj-&gt;</a:t>
            </a:r>
            <a:r>
              <a:rPr lang="en-US" b="1" dirty="0">
                <a:solidFill>
                  <a:schemeClr val="accent2"/>
                </a:solidFill>
                <a:latin typeface="Courier New" panose="02070309020205020404" pitchFamily="49" charset="0"/>
                <a:cs typeface="Courier New" panose="02070309020205020404" pitchFamily="49" charset="0"/>
              </a:rPr>
              <a:t>$</a:t>
            </a:r>
            <a:r>
              <a:rPr lang="en-US" b="1" dirty="0" err="1">
                <a:solidFill>
                  <a:schemeClr val="accent2"/>
                </a:solidFill>
                <a:latin typeface="Courier New" panose="02070309020205020404" pitchFamily="49" charset="0"/>
                <a:cs typeface="Courier New" panose="02070309020205020404" pitchFamily="49" charset="0"/>
              </a:rPr>
              <a:t>methodName</a:t>
            </a:r>
            <a:r>
              <a:rPr lang="en-US" b="1"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8778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D3BF-ED88-4814-AD82-4CFE9AF7D5C6}"/>
              </a:ext>
            </a:extLst>
          </p:cNvPr>
          <p:cNvSpPr>
            <a:spLocks noGrp="1"/>
          </p:cNvSpPr>
          <p:nvPr>
            <p:ph type="title"/>
          </p:nvPr>
        </p:nvSpPr>
        <p:spPr/>
        <p:txBody>
          <a:bodyPr/>
          <a:lstStyle/>
          <a:p>
            <a:r>
              <a:rPr lang="en-US" dirty="0"/>
              <a:t>Syntax Basics</a:t>
            </a:r>
          </a:p>
        </p:txBody>
      </p:sp>
      <p:sp>
        <p:nvSpPr>
          <p:cNvPr id="3" name="Slide Number Placeholder 2">
            <a:extLst>
              <a:ext uri="{FF2B5EF4-FFF2-40B4-BE49-F238E27FC236}">
                <a16:creationId xmlns:a16="http://schemas.microsoft.com/office/drawing/2014/main" id="{D59B94CE-C30E-4AA9-BEC4-D75413E991D4}"/>
              </a:ext>
            </a:extLst>
          </p:cNvPr>
          <p:cNvSpPr>
            <a:spLocks noGrp="1"/>
          </p:cNvSpPr>
          <p:nvPr>
            <p:ph type="sldNum" sz="quarter" idx="12"/>
          </p:nvPr>
        </p:nvSpPr>
        <p:spPr/>
        <p:txBody>
          <a:bodyPr/>
          <a:lstStyle/>
          <a:p>
            <a:fld id="{452BA717-4DED-4A38-BDE4-30D0F0A142DB}" type="slidenum">
              <a:rPr lang="cs-CZ" smtClean="0"/>
              <a:pPr/>
              <a:t>16</a:t>
            </a:fld>
            <a:endParaRPr lang="cs-CZ"/>
          </a:p>
        </p:txBody>
      </p:sp>
      <p:sp>
        <p:nvSpPr>
          <p:cNvPr id="4" name="Rectangle: Single Corner Snipped 3">
            <a:extLst>
              <a:ext uri="{FF2B5EF4-FFF2-40B4-BE49-F238E27FC236}">
                <a16:creationId xmlns:a16="http://schemas.microsoft.com/office/drawing/2014/main" id="{D04DFE88-0C8F-4F72-90B2-B652FCE332BB}"/>
              </a:ext>
            </a:extLst>
          </p:cNvPr>
          <p:cNvSpPr/>
          <p:nvPr/>
        </p:nvSpPr>
        <p:spPr>
          <a:xfrm>
            <a:off x="239349" y="1790499"/>
            <a:ext cx="8304924" cy="3654725"/>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Foo {</a:t>
            </a:r>
          </a:p>
          <a:p>
            <a:r>
              <a:rPr lang="en-US" b="1" dirty="0">
                <a:solidFill>
                  <a:schemeClr val="bg1"/>
                </a:solidFill>
                <a:latin typeface="Courier New" panose="02070309020205020404" pitchFamily="49" charset="0"/>
                <a:cs typeface="Courier New" panose="02070309020205020404" pitchFamily="49" charset="0"/>
              </a:rPr>
              <a:t>    public $var = 0;          // a member variable</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function bar() {   // a method</a:t>
            </a:r>
          </a:p>
          <a:p>
            <a:r>
              <a:rPr lang="en-US" b="1" dirty="0">
                <a:solidFill>
                  <a:schemeClr val="bg1"/>
                </a:solidFill>
                <a:latin typeface="Courier New" panose="02070309020205020404" pitchFamily="49" charset="0"/>
                <a:cs typeface="Courier New" panose="02070309020205020404" pitchFamily="49" charset="0"/>
              </a:rPr>
              <a:t>        echo $this-&gt;var;</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$instance = new Foo();        // create new instance</a:t>
            </a:r>
          </a:p>
          <a:p>
            <a:r>
              <a:rPr lang="en-US" b="1" dirty="0">
                <a:solidFill>
                  <a:schemeClr val="bg1"/>
                </a:solidFill>
                <a:latin typeface="Courier New" panose="02070309020205020404" pitchFamily="49" charset="0"/>
                <a:cs typeface="Courier New" panose="02070309020205020404" pitchFamily="49" charset="0"/>
              </a:rPr>
              <a:t>$instance-&gt;var = 42;</a:t>
            </a:r>
          </a:p>
          <a:p>
            <a:r>
              <a:rPr lang="en-US" b="1" dirty="0">
                <a:solidFill>
                  <a:schemeClr val="bg1"/>
                </a:solidFill>
                <a:latin typeface="Courier New" panose="02070309020205020404" pitchFamily="49" charset="0"/>
                <a:cs typeface="Courier New" panose="02070309020205020404" pitchFamily="49" charset="0"/>
              </a:rPr>
              <a:t>$instance-&gt;bar();</a:t>
            </a:r>
          </a:p>
          <a:p>
            <a:r>
              <a:rPr lang="en-US" b="1" dirty="0">
                <a:solidFill>
                  <a:schemeClr val="bg1"/>
                </a:solidFill>
                <a:latin typeface="Courier New" panose="02070309020205020404" pitchFamily="49" charset="0"/>
                <a:cs typeface="Courier New" panose="02070309020205020404" pitchFamily="49" charset="0"/>
              </a:rPr>
              <a:t>$instance = null;</a:t>
            </a:r>
          </a:p>
        </p:txBody>
      </p:sp>
    </p:spTree>
    <p:extLst>
      <p:ext uri="{BB962C8B-B14F-4D97-AF65-F5344CB8AC3E}">
        <p14:creationId xmlns:p14="http://schemas.microsoft.com/office/powerpoint/2010/main" val="289464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B4B563-A7DD-498B-9E5D-BA8B48E85461}"/>
              </a:ext>
            </a:extLst>
          </p:cNvPr>
          <p:cNvSpPr>
            <a:spLocks noGrp="1"/>
          </p:cNvSpPr>
          <p:nvPr>
            <p:ph type="title"/>
          </p:nvPr>
        </p:nvSpPr>
        <p:spPr/>
        <p:txBody>
          <a:bodyPr/>
          <a:lstStyle/>
          <a:p>
            <a:r>
              <a:rPr lang="en-US" dirty="0"/>
              <a:t>Objects &amp; References</a:t>
            </a:r>
          </a:p>
        </p:txBody>
      </p:sp>
      <p:sp>
        <p:nvSpPr>
          <p:cNvPr id="4" name="Slide Number Placeholder 3">
            <a:extLst>
              <a:ext uri="{FF2B5EF4-FFF2-40B4-BE49-F238E27FC236}">
                <a16:creationId xmlns:a16="http://schemas.microsoft.com/office/drawing/2014/main" id="{5CC236F6-96BA-442F-B583-CE7E7AA00922}"/>
              </a:ext>
            </a:extLst>
          </p:cNvPr>
          <p:cNvSpPr>
            <a:spLocks noGrp="1"/>
          </p:cNvSpPr>
          <p:nvPr>
            <p:ph type="sldNum" sz="quarter" idx="12"/>
          </p:nvPr>
        </p:nvSpPr>
        <p:spPr/>
        <p:txBody>
          <a:bodyPr/>
          <a:lstStyle/>
          <a:p>
            <a:fld id="{452BA717-4DED-4A38-BDE4-30D0F0A142DB}" type="slidenum">
              <a:rPr lang="cs-CZ" smtClean="0"/>
              <a:pPr/>
              <a:t>17</a:t>
            </a:fld>
            <a:endParaRPr lang="cs-CZ"/>
          </a:p>
        </p:txBody>
      </p:sp>
      <p:sp>
        <p:nvSpPr>
          <p:cNvPr id="5" name="Rectangle: Single Corner Snipped 4">
            <a:extLst>
              <a:ext uri="{FF2B5EF4-FFF2-40B4-BE49-F238E27FC236}">
                <a16:creationId xmlns:a16="http://schemas.microsoft.com/office/drawing/2014/main" id="{A17366F6-9328-4B48-84CF-B0D7F2FA12B8}"/>
              </a:ext>
            </a:extLst>
          </p:cNvPr>
          <p:cNvSpPr/>
          <p:nvPr/>
        </p:nvSpPr>
        <p:spPr>
          <a:xfrm>
            <a:off x="239349" y="1790499"/>
            <a:ext cx="5703879" cy="3654725"/>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Foo {</a:t>
            </a:r>
          </a:p>
          <a:p>
            <a:r>
              <a:rPr lang="en-US" b="1" dirty="0">
                <a:solidFill>
                  <a:schemeClr val="bg1"/>
                </a:solidFill>
                <a:latin typeface="Courier New" panose="02070309020205020404" pitchFamily="49" charset="0"/>
                <a:cs typeface="Courier New" panose="02070309020205020404" pitchFamily="49" charset="0"/>
              </a:rPr>
              <a:t>    public $bar = 0;</a:t>
            </a:r>
          </a:p>
          <a:p>
            <a:r>
              <a:rPr lang="en-US" b="1" dirty="0">
                <a:solidFill>
                  <a:schemeClr val="bg1"/>
                </a:solidFill>
                <a:latin typeface="Courier New" panose="02070309020205020404" pitchFamily="49" charset="0"/>
                <a:cs typeface="Courier New" panose="02070309020205020404" pitchFamily="49" charset="0"/>
              </a:rPr>
              <a:t>    public function __construct($b) { </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        $this-&gt;bar = $b; </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$foo1 = new Foo(10);</a:t>
            </a:r>
          </a:p>
          <a:p>
            <a:r>
              <a:rPr lang="en-US" b="1" dirty="0">
                <a:solidFill>
                  <a:schemeClr val="bg1"/>
                </a:solidFill>
                <a:latin typeface="Courier New" panose="02070309020205020404" pitchFamily="49" charset="0"/>
                <a:cs typeface="Courier New" panose="02070309020205020404" pitchFamily="49" charset="0"/>
              </a:rPr>
              <a:t>$foo2 = $foo1;</a:t>
            </a:r>
          </a:p>
          <a:p>
            <a:r>
              <a:rPr lang="en-US" b="1" dirty="0">
                <a:solidFill>
                  <a:schemeClr val="bg1"/>
                </a:solidFill>
                <a:latin typeface="Courier New" panose="02070309020205020404" pitchFamily="49" charset="0"/>
                <a:cs typeface="Courier New" panose="02070309020205020404" pitchFamily="49" charset="0"/>
              </a:rPr>
              <a:t>$foo3 = </a:t>
            </a:r>
            <a:r>
              <a:rPr lang="en-US" b="1" dirty="0">
                <a:solidFill>
                  <a:schemeClr val="accent1"/>
                </a:solidFill>
                <a:latin typeface="Courier New" panose="02070309020205020404" pitchFamily="49" charset="0"/>
                <a:cs typeface="Courier New" panose="02070309020205020404" pitchFamily="49" charset="0"/>
              </a:rPr>
              <a:t>&amp;</a:t>
            </a:r>
            <a:r>
              <a:rPr lang="en-US" b="1" dirty="0">
                <a:solidFill>
                  <a:schemeClr val="bg1"/>
                </a:solidFill>
                <a:latin typeface="Courier New" panose="02070309020205020404" pitchFamily="49" charset="0"/>
                <a:cs typeface="Courier New" panose="02070309020205020404" pitchFamily="49" charset="0"/>
              </a:rPr>
              <a:t>$foo1;</a:t>
            </a:r>
          </a:p>
          <a:p>
            <a:r>
              <a:rPr lang="en-US" b="1" dirty="0">
                <a:solidFill>
                  <a:schemeClr val="bg1"/>
                </a:solidFill>
                <a:latin typeface="Courier New" panose="02070309020205020404" pitchFamily="49" charset="0"/>
                <a:cs typeface="Courier New" panose="02070309020205020404" pitchFamily="49" charset="0"/>
              </a:rPr>
              <a:t>$foo2 = new Foo(20);</a:t>
            </a:r>
          </a:p>
          <a:p>
            <a:r>
              <a:rPr lang="en-US" b="1" dirty="0">
                <a:solidFill>
                  <a:schemeClr val="bg1"/>
                </a:solidFill>
                <a:latin typeface="Courier New" panose="02070309020205020404" pitchFamily="49" charset="0"/>
                <a:cs typeface="Courier New" panose="02070309020205020404" pitchFamily="49" charset="0"/>
              </a:rPr>
              <a:t>$foo3 = new Foo(30);</a:t>
            </a:r>
          </a:p>
        </p:txBody>
      </p:sp>
      <p:sp>
        <p:nvSpPr>
          <p:cNvPr id="6" name="Zaoblený obdélník 7">
            <a:extLst>
              <a:ext uri="{FF2B5EF4-FFF2-40B4-BE49-F238E27FC236}">
                <a16:creationId xmlns:a16="http://schemas.microsoft.com/office/drawing/2014/main" id="{66932B75-2900-4C47-8914-ED84D4E48E7A}"/>
              </a:ext>
            </a:extLst>
          </p:cNvPr>
          <p:cNvSpPr/>
          <p:nvPr/>
        </p:nvSpPr>
        <p:spPr>
          <a:xfrm>
            <a:off x="6312024" y="3930646"/>
            <a:ext cx="1056024"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a:latin typeface="Courier New" pitchFamily="49" charset="0"/>
                <a:cs typeface="Courier New" pitchFamily="49" charset="0"/>
              </a:rPr>
              <a:t>$foo2</a:t>
            </a:r>
            <a:endParaRPr lang="cs-CZ" sz="2000" b="1" dirty="0">
              <a:latin typeface="Courier New" pitchFamily="49" charset="0"/>
              <a:cs typeface="Courier New" pitchFamily="49" charset="0"/>
            </a:endParaRPr>
          </a:p>
        </p:txBody>
      </p:sp>
      <p:cxnSp>
        <p:nvCxnSpPr>
          <p:cNvPr id="7" name="Přímá spojnice 10">
            <a:extLst>
              <a:ext uri="{FF2B5EF4-FFF2-40B4-BE49-F238E27FC236}">
                <a16:creationId xmlns:a16="http://schemas.microsoft.com/office/drawing/2014/main" id="{43FC4BB2-3F7A-41D9-B5ED-F71C01E92E0E}"/>
              </a:ext>
            </a:extLst>
          </p:cNvPr>
          <p:cNvCxnSpPr>
            <a:stCxn id="10" idx="3"/>
          </p:cNvCxnSpPr>
          <p:nvPr/>
        </p:nvCxnSpPr>
        <p:spPr>
          <a:xfrm flipV="1">
            <a:off x="7368048" y="4965201"/>
            <a:ext cx="439972" cy="2563"/>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 name="Přímá spojnice 12">
            <a:extLst>
              <a:ext uri="{FF2B5EF4-FFF2-40B4-BE49-F238E27FC236}">
                <a16:creationId xmlns:a16="http://schemas.microsoft.com/office/drawing/2014/main" id="{5881D0C0-6170-4FD6-873D-D673B507E796}"/>
              </a:ext>
            </a:extLst>
          </p:cNvPr>
          <p:cNvCxnSpPr>
            <a:stCxn id="9" idx="3"/>
            <a:endCxn id="12" idx="1"/>
          </p:cNvCxnSpPr>
          <p:nvPr/>
        </p:nvCxnSpPr>
        <p:spPr>
          <a:xfrm>
            <a:off x="9344942" y="4182674"/>
            <a:ext cx="495474" cy="785089"/>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Obdélník 15">
            <a:extLst>
              <a:ext uri="{FF2B5EF4-FFF2-40B4-BE49-F238E27FC236}">
                <a16:creationId xmlns:a16="http://schemas.microsoft.com/office/drawing/2014/main" id="{56E97578-A7D5-4E5C-94D2-8BA33EF9F44F}"/>
              </a:ext>
            </a:extLst>
          </p:cNvPr>
          <p:cNvSpPr/>
          <p:nvPr/>
        </p:nvSpPr>
        <p:spPr>
          <a:xfrm>
            <a:off x="7818474" y="3930646"/>
            <a:ext cx="1526468"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objref#1</a:t>
            </a:r>
            <a:endParaRPr lang="cs-CZ" sz="2000" b="1" dirty="0">
              <a:latin typeface="Courier New" pitchFamily="49" charset="0"/>
              <a:cs typeface="Courier New" pitchFamily="49" charset="0"/>
            </a:endParaRPr>
          </a:p>
        </p:txBody>
      </p:sp>
      <p:sp>
        <p:nvSpPr>
          <p:cNvPr id="10" name="Zaoblený obdélník 7">
            <a:extLst>
              <a:ext uri="{FF2B5EF4-FFF2-40B4-BE49-F238E27FC236}">
                <a16:creationId xmlns:a16="http://schemas.microsoft.com/office/drawing/2014/main" id="{55D2C136-F78B-46F6-8C85-FECE1C0A382E}"/>
              </a:ext>
            </a:extLst>
          </p:cNvPr>
          <p:cNvSpPr/>
          <p:nvPr/>
        </p:nvSpPr>
        <p:spPr>
          <a:xfrm>
            <a:off x="6312024" y="4715735"/>
            <a:ext cx="1056024"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a:latin typeface="Courier New" pitchFamily="49" charset="0"/>
                <a:cs typeface="Courier New" pitchFamily="49" charset="0"/>
              </a:rPr>
              <a:t>$foo1</a:t>
            </a:r>
            <a:endParaRPr lang="cs-CZ" sz="2000" b="1" dirty="0">
              <a:latin typeface="Courier New" pitchFamily="49" charset="0"/>
              <a:cs typeface="Courier New" pitchFamily="49" charset="0"/>
            </a:endParaRPr>
          </a:p>
        </p:txBody>
      </p:sp>
      <p:sp>
        <p:nvSpPr>
          <p:cNvPr id="11" name="Zaoblený obdélník 7">
            <a:extLst>
              <a:ext uri="{FF2B5EF4-FFF2-40B4-BE49-F238E27FC236}">
                <a16:creationId xmlns:a16="http://schemas.microsoft.com/office/drawing/2014/main" id="{EFAD3687-0B20-4453-B171-527EC417EAA0}"/>
              </a:ext>
            </a:extLst>
          </p:cNvPr>
          <p:cNvSpPr/>
          <p:nvPr/>
        </p:nvSpPr>
        <p:spPr>
          <a:xfrm>
            <a:off x="6312024" y="5501143"/>
            <a:ext cx="1056024"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a:latin typeface="Courier New" pitchFamily="49" charset="0"/>
                <a:cs typeface="Courier New" pitchFamily="49" charset="0"/>
              </a:rPr>
              <a:t>$foo3</a:t>
            </a:r>
            <a:endParaRPr lang="cs-CZ" sz="2000" b="1" dirty="0">
              <a:latin typeface="Courier New" pitchFamily="49" charset="0"/>
              <a:cs typeface="Courier New" pitchFamily="49" charset="0"/>
            </a:endParaRPr>
          </a:p>
        </p:txBody>
      </p:sp>
      <p:sp>
        <p:nvSpPr>
          <p:cNvPr id="12" name="Obdélník 15">
            <a:extLst>
              <a:ext uri="{FF2B5EF4-FFF2-40B4-BE49-F238E27FC236}">
                <a16:creationId xmlns:a16="http://schemas.microsoft.com/office/drawing/2014/main" id="{0E3F54DD-2322-4C18-BC40-49304BFA76B2}"/>
              </a:ext>
            </a:extLst>
          </p:cNvPr>
          <p:cNvSpPr/>
          <p:nvPr/>
        </p:nvSpPr>
        <p:spPr>
          <a:xfrm>
            <a:off x="9840416" y="4715735"/>
            <a:ext cx="1424820"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Foo(10)</a:t>
            </a:r>
            <a:endParaRPr lang="cs-CZ" sz="2000" b="1" dirty="0">
              <a:latin typeface="Courier New" pitchFamily="49" charset="0"/>
              <a:cs typeface="Courier New" pitchFamily="49" charset="0"/>
            </a:endParaRPr>
          </a:p>
        </p:txBody>
      </p:sp>
      <p:sp>
        <p:nvSpPr>
          <p:cNvPr id="13" name="Obdélník 15">
            <a:extLst>
              <a:ext uri="{FF2B5EF4-FFF2-40B4-BE49-F238E27FC236}">
                <a16:creationId xmlns:a16="http://schemas.microsoft.com/office/drawing/2014/main" id="{428216D3-DF06-4295-94C5-28651FB53A7E}"/>
              </a:ext>
            </a:extLst>
          </p:cNvPr>
          <p:cNvSpPr/>
          <p:nvPr/>
        </p:nvSpPr>
        <p:spPr>
          <a:xfrm>
            <a:off x="7821791" y="4715735"/>
            <a:ext cx="1526468"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objref#1</a:t>
            </a:r>
            <a:endParaRPr lang="cs-CZ" sz="2000" b="1" dirty="0">
              <a:latin typeface="Courier New" pitchFamily="49" charset="0"/>
              <a:cs typeface="Courier New" pitchFamily="49" charset="0"/>
            </a:endParaRPr>
          </a:p>
        </p:txBody>
      </p:sp>
      <p:sp>
        <p:nvSpPr>
          <p:cNvPr id="14" name="Obdélník 15">
            <a:extLst>
              <a:ext uri="{FF2B5EF4-FFF2-40B4-BE49-F238E27FC236}">
                <a16:creationId xmlns:a16="http://schemas.microsoft.com/office/drawing/2014/main" id="{B72B3EA1-D2F4-4CE2-9CBB-6110B94017E3}"/>
              </a:ext>
            </a:extLst>
          </p:cNvPr>
          <p:cNvSpPr/>
          <p:nvPr/>
        </p:nvSpPr>
        <p:spPr>
          <a:xfrm>
            <a:off x="9840416" y="3930011"/>
            <a:ext cx="1424820"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Foo(20)</a:t>
            </a:r>
            <a:endParaRPr lang="cs-CZ" sz="2000" b="1" dirty="0">
              <a:latin typeface="Courier New" pitchFamily="49" charset="0"/>
              <a:cs typeface="Courier New" pitchFamily="49" charset="0"/>
            </a:endParaRPr>
          </a:p>
        </p:txBody>
      </p:sp>
      <p:cxnSp>
        <p:nvCxnSpPr>
          <p:cNvPr id="15" name="Přímá spojnice 10">
            <a:extLst>
              <a:ext uri="{FF2B5EF4-FFF2-40B4-BE49-F238E27FC236}">
                <a16:creationId xmlns:a16="http://schemas.microsoft.com/office/drawing/2014/main" id="{F93698E6-EE45-4B54-BDEA-C064C999088B}"/>
              </a:ext>
            </a:extLst>
          </p:cNvPr>
          <p:cNvCxnSpPr>
            <a:stCxn id="6" idx="3"/>
            <a:endCxn id="9" idx="1"/>
          </p:cNvCxnSpPr>
          <p:nvPr/>
        </p:nvCxnSpPr>
        <p:spPr>
          <a:xfrm>
            <a:off x="7368048" y="4182674"/>
            <a:ext cx="450426" cy="0"/>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Přímá spojnice 10">
            <a:extLst>
              <a:ext uri="{FF2B5EF4-FFF2-40B4-BE49-F238E27FC236}">
                <a16:creationId xmlns:a16="http://schemas.microsoft.com/office/drawing/2014/main" id="{45B546C4-1D04-4B08-ACC3-6A043CAC33CF}"/>
              </a:ext>
            </a:extLst>
          </p:cNvPr>
          <p:cNvCxnSpPr>
            <a:stCxn id="13" idx="3"/>
            <a:endCxn id="12" idx="1"/>
          </p:cNvCxnSpPr>
          <p:nvPr/>
        </p:nvCxnSpPr>
        <p:spPr>
          <a:xfrm>
            <a:off x="9348259" y="4967763"/>
            <a:ext cx="492157" cy="0"/>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Přímá spojnice 12">
            <a:extLst>
              <a:ext uri="{FF2B5EF4-FFF2-40B4-BE49-F238E27FC236}">
                <a16:creationId xmlns:a16="http://schemas.microsoft.com/office/drawing/2014/main" id="{2B170FE8-56E0-4311-8B32-ED847FBC848B}"/>
              </a:ext>
            </a:extLst>
          </p:cNvPr>
          <p:cNvCxnSpPr>
            <a:stCxn id="11" idx="3"/>
            <a:endCxn id="13" idx="1"/>
          </p:cNvCxnSpPr>
          <p:nvPr/>
        </p:nvCxnSpPr>
        <p:spPr>
          <a:xfrm flipV="1">
            <a:off x="7368049" y="4967763"/>
            <a:ext cx="453743" cy="785408"/>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8" name="Obdélník 15">
            <a:extLst>
              <a:ext uri="{FF2B5EF4-FFF2-40B4-BE49-F238E27FC236}">
                <a16:creationId xmlns:a16="http://schemas.microsoft.com/office/drawing/2014/main" id="{F4B4C971-C28B-4ED1-BD2F-7BE65A543180}"/>
              </a:ext>
            </a:extLst>
          </p:cNvPr>
          <p:cNvSpPr/>
          <p:nvPr/>
        </p:nvSpPr>
        <p:spPr>
          <a:xfrm>
            <a:off x="9840416" y="5500824"/>
            <a:ext cx="1424820"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Foo(30)</a:t>
            </a:r>
            <a:endParaRPr lang="cs-CZ" sz="2000" b="1" dirty="0">
              <a:latin typeface="Courier New" pitchFamily="49" charset="0"/>
              <a:cs typeface="Courier New" pitchFamily="49" charset="0"/>
            </a:endParaRPr>
          </a:p>
        </p:txBody>
      </p:sp>
      <p:cxnSp>
        <p:nvCxnSpPr>
          <p:cNvPr id="19" name="Přímá spojnice 10">
            <a:extLst>
              <a:ext uri="{FF2B5EF4-FFF2-40B4-BE49-F238E27FC236}">
                <a16:creationId xmlns:a16="http://schemas.microsoft.com/office/drawing/2014/main" id="{ADDEF7BD-7884-4024-990D-2408AF635788}"/>
              </a:ext>
            </a:extLst>
          </p:cNvPr>
          <p:cNvCxnSpPr>
            <a:stCxn id="9" idx="3"/>
            <a:endCxn id="14" idx="1"/>
          </p:cNvCxnSpPr>
          <p:nvPr/>
        </p:nvCxnSpPr>
        <p:spPr>
          <a:xfrm flipV="1">
            <a:off x="9344942" y="4182039"/>
            <a:ext cx="495474" cy="635"/>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0" name="Obdélník 15">
            <a:extLst>
              <a:ext uri="{FF2B5EF4-FFF2-40B4-BE49-F238E27FC236}">
                <a16:creationId xmlns:a16="http://schemas.microsoft.com/office/drawing/2014/main" id="{6D15D4BB-9692-45B3-A65D-6D7C20E7C752}"/>
              </a:ext>
            </a:extLst>
          </p:cNvPr>
          <p:cNvSpPr/>
          <p:nvPr/>
        </p:nvSpPr>
        <p:spPr>
          <a:xfrm>
            <a:off x="7818474" y="3933056"/>
            <a:ext cx="1526468"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objref#2</a:t>
            </a:r>
            <a:endParaRPr lang="cs-CZ" sz="2000" b="1" dirty="0">
              <a:latin typeface="Courier New" pitchFamily="49" charset="0"/>
              <a:cs typeface="Courier New" pitchFamily="49" charset="0"/>
            </a:endParaRPr>
          </a:p>
        </p:txBody>
      </p:sp>
      <p:cxnSp>
        <p:nvCxnSpPr>
          <p:cNvPr id="21" name="Přímá spojnice 12">
            <a:extLst>
              <a:ext uri="{FF2B5EF4-FFF2-40B4-BE49-F238E27FC236}">
                <a16:creationId xmlns:a16="http://schemas.microsoft.com/office/drawing/2014/main" id="{0034D037-8699-4D86-A303-600586BEB374}"/>
              </a:ext>
            </a:extLst>
          </p:cNvPr>
          <p:cNvCxnSpPr>
            <a:stCxn id="13" idx="3"/>
            <a:endCxn id="18" idx="1"/>
          </p:cNvCxnSpPr>
          <p:nvPr/>
        </p:nvCxnSpPr>
        <p:spPr>
          <a:xfrm>
            <a:off x="9348259" y="4967763"/>
            <a:ext cx="492157" cy="785089"/>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Obdélník 15">
            <a:extLst>
              <a:ext uri="{FF2B5EF4-FFF2-40B4-BE49-F238E27FC236}">
                <a16:creationId xmlns:a16="http://schemas.microsoft.com/office/drawing/2014/main" id="{17AD439B-298B-4727-B91C-840BA6D1C46C}"/>
              </a:ext>
            </a:extLst>
          </p:cNvPr>
          <p:cNvSpPr/>
          <p:nvPr/>
        </p:nvSpPr>
        <p:spPr>
          <a:xfrm>
            <a:off x="7821791" y="4725144"/>
            <a:ext cx="1526468"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a:latin typeface="Courier New" pitchFamily="49" charset="0"/>
                <a:cs typeface="Courier New" pitchFamily="49" charset="0"/>
              </a:rPr>
              <a:t>objref#3</a:t>
            </a:r>
            <a:endParaRPr lang="cs-CZ" sz="2000" b="1" dirty="0">
              <a:latin typeface="Courier New" pitchFamily="49" charset="0"/>
              <a:cs typeface="Courier New" pitchFamily="49" charset="0"/>
            </a:endParaRPr>
          </a:p>
        </p:txBody>
      </p:sp>
    </p:spTree>
    <p:extLst>
      <p:ext uri="{BB962C8B-B14F-4D97-AF65-F5344CB8AC3E}">
        <p14:creationId xmlns:p14="http://schemas.microsoft.com/office/powerpoint/2010/main" val="9861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8"/>
                                        </p:tgtEl>
                                      </p:cBhvr>
                                    </p:animEffect>
                                    <p:set>
                                      <p:cBhvr>
                                        <p:cTn id="46" dur="1" fill="hold">
                                          <p:stCondLst>
                                            <p:cond delay="499"/>
                                          </p:stCondLst>
                                        </p:cTn>
                                        <p:tgtEl>
                                          <p:spTgt spid="8"/>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par>
                                <p:cTn id="50" presetID="10" presetClass="entr" presetSubtype="0"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nodeType="clickEffect">
                                  <p:stCondLst>
                                    <p:cond delay="0"/>
                                  </p:stCondLst>
                                  <p:childTnLst>
                                    <p:animEffect transition="out" filter="fade">
                                      <p:cBhvr>
                                        <p:cTn id="59" dur="500"/>
                                        <p:tgtEl>
                                          <p:spTgt spid="16"/>
                                        </p:tgtEl>
                                      </p:cBhvr>
                                    </p:animEffect>
                                    <p:set>
                                      <p:cBhvr>
                                        <p:cTn id="60" dur="1" fill="hold">
                                          <p:stCondLst>
                                            <p:cond delay="499"/>
                                          </p:stCondLst>
                                        </p:cTn>
                                        <p:tgtEl>
                                          <p:spTgt spid="16"/>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par>
                                <p:cTn id="64" presetID="10" presetClass="entr" presetSubtype="0" fill="hold"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fade">
                                      <p:cBhvr>
                                        <p:cTn id="66" dur="500"/>
                                        <p:tgtEl>
                                          <p:spTgt spid="21"/>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500"/>
                                        <p:tgtEl>
                                          <p:spTgt spid="18"/>
                                        </p:tgtEl>
                                      </p:cBhvr>
                                    </p:animEffect>
                                  </p:childTnLst>
                                </p:cTn>
                              </p:par>
                            </p:childTnLst>
                          </p:cTn>
                        </p:par>
                        <p:par>
                          <p:cTn id="70" fill="hold">
                            <p:stCondLst>
                              <p:cond delay="500"/>
                            </p:stCondLst>
                            <p:childTnLst>
                              <p:par>
                                <p:cTn id="71" presetID="10" presetClass="exit" presetSubtype="0" fill="hold" grpId="1" nodeType="afterEffect">
                                  <p:stCondLst>
                                    <p:cond delay="1000"/>
                                  </p:stCondLst>
                                  <p:childTnLst>
                                    <p:animEffect transition="out" filter="fade">
                                      <p:cBhvr>
                                        <p:cTn id="72" dur="500"/>
                                        <p:tgtEl>
                                          <p:spTgt spid="12"/>
                                        </p:tgtEl>
                                      </p:cBhvr>
                                    </p:animEffect>
                                    <p:set>
                                      <p:cBhvr>
                                        <p:cTn id="73"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2" grpId="1" animBg="1"/>
      <p:bldP spid="13" grpId="0" animBg="1"/>
      <p:bldP spid="14" grpId="0" animBg="1"/>
      <p:bldP spid="18" grpId="0" animBg="1"/>
      <p:bldP spid="20"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BB62BB-90AB-4590-AE10-7F501B89D2E7}"/>
              </a:ext>
            </a:extLst>
          </p:cNvPr>
          <p:cNvSpPr>
            <a:spLocks noGrp="1"/>
          </p:cNvSpPr>
          <p:nvPr>
            <p:ph idx="1"/>
          </p:nvPr>
        </p:nvSpPr>
        <p:spPr>
          <a:xfrm>
            <a:off x="239351" y="1844824"/>
            <a:ext cx="11713299" cy="2376264"/>
          </a:xfrm>
        </p:spPr>
        <p:txBody>
          <a:bodyPr/>
          <a:lstStyle/>
          <a:p>
            <a:r>
              <a:rPr lang="en-US" dirty="0"/>
              <a:t>Member Visibility Type (is mandatory)</a:t>
            </a:r>
          </a:p>
          <a:p>
            <a:pPr lvl="1"/>
            <a:r>
              <a:rPr lang="en-US" dirty="0">
                <a:solidFill>
                  <a:schemeClr val="accent2"/>
                </a:solidFill>
              </a:rPr>
              <a:t>public</a:t>
            </a:r>
            <a:r>
              <a:rPr lang="en-US" dirty="0"/>
              <a:t> – accessible from anywhere</a:t>
            </a:r>
          </a:p>
          <a:p>
            <a:pPr lvl="1"/>
            <a:r>
              <a:rPr lang="en-US" dirty="0">
                <a:solidFill>
                  <a:schemeClr val="accent2"/>
                </a:solidFill>
              </a:rPr>
              <a:t>protected</a:t>
            </a:r>
            <a:r>
              <a:rPr lang="en-US" dirty="0"/>
              <a:t> – access. from within and derived classes</a:t>
            </a:r>
          </a:p>
          <a:p>
            <a:pPr lvl="1"/>
            <a:r>
              <a:rPr lang="en-US" dirty="0">
                <a:solidFill>
                  <a:schemeClr val="accent2"/>
                </a:solidFill>
              </a:rPr>
              <a:t>private</a:t>
            </a:r>
            <a:r>
              <a:rPr lang="en-US" dirty="0"/>
              <a:t> – only accessible from within the class</a:t>
            </a:r>
          </a:p>
          <a:p>
            <a:r>
              <a:rPr lang="en-US" dirty="0"/>
              <a:t>Implicit Member Declaration</a:t>
            </a:r>
          </a:p>
          <a:p>
            <a:pPr lvl="1"/>
            <a:r>
              <a:rPr lang="en-US" dirty="0"/>
              <a:t>Created as </a:t>
            </a:r>
            <a:r>
              <a:rPr lang="en-US" dirty="0">
                <a:solidFill>
                  <a:schemeClr val="accent2"/>
                </a:solidFill>
              </a:rPr>
              <a:t>public</a:t>
            </a:r>
            <a:r>
              <a:rPr lang="en-US" dirty="0"/>
              <a:t> by default</a:t>
            </a:r>
          </a:p>
          <a:p>
            <a:endParaRPr lang="en-US" dirty="0"/>
          </a:p>
        </p:txBody>
      </p:sp>
      <p:sp>
        <p:nvSpPr>
          <p:cNvPr id="3" name="Title 2">
            <a:extLst>
              <a:ext uri="{FF2B5EF4-FFF2-40B4-BE49-F238E27FC236}">
                <a16:creationId xmlns:a16="http://schemas.microsoft.com/office/drawing/2014/main" id="{BF4D1657-2F6A-4526-B5D6-3DB7B4C355E1}"/>
              </a:ext>
            </a:extLst>
          </p:cNvPr>
          <p:cNvSpPr>
            <a:spLocks noGrp="1"/>
          </p:cNvSpPr>
          <p:nvPr>
            <p:ph type="title"/>
          </p:nvPr>
        </p:nvSpPr>
        <p:spPr/>
        <p:txBody>
          <a:bodyPr/>
          <a:lstStyle/>
          <a:p>
            <a:r>
              <a:rPr lang="en-US" dirty="0"/>
              <a:t>Member Variables</a:t>
            </a:r>
          </a:p>
        </p:txBody>
      </p:sp>
      <p:sp>
        <p:nvSpPr>
          <p:cNvPr id="4" name="Slide Number Placeholder 3">
            <a:extLst>
              <a:ext uri="{FF2B5EF4-FFF2-40B4-BE49-F238E27FC236}">
                <a16:creationId xmlns:a16="http://schemas.microsoft.com/office/drawing/2014/main" id="{5FC454B5-6746-4A08-A7E4-5CC9BCB6717A}"/>
              </a:ext>
            </a:extLst>
          </p:cNvPr>
          <p:cNvSpPr>
            <a:spLocks noGrp="1"/>
          </p:cNvSpPr>
          <p:nvPr>
            <p:ph type="sldNum" sz="quarter" idx="12"/>
          </p:nvPr>
        </p:nvSpPr>
        <p:spPr/>
        <p:txBody>
          <a:bodyPr/>
          <a:lstStyle/>
          <a:p>
            <a:fld id="{452BA717-4DED-4A38-BDE4-30D0F0A142DB}" type="slidenum">
              <a:rPr lang="cs-CZ" smtClean="0"/>
              <a:pPr/>
              <a:t>18</a:t>
            </a:fld>
            <a:endParaRPr lang="cs-CZ"/>
          </a:p>
        </p:txBody>
      </p:sp>
      <p:sp>
        <p:nvSpPr>
          <p:cNvPr id="5" name="Rectangle: Single Corner Snipped 4">
            <a:extLst>
              <a:ext uri="{FF2B5EF4-FFF2-40B4-BE49-F238E27FC236}">
                <a16:creationId xmlns:a16="http://schemas.microsoft.com/office/drawing/2014/main" id="{6F331FB8-019F-45D5-8BC3-83DA40ABD0EC}"/>
              </a:ext>
            </a:extLst>
          </p:cNvPr>
          <p:cNvSpPr/>
          <p:nvPr/>
        </p:nvSpPr>
        <p:spPr>
          <a:xfrm>
            <a:off x="551384" y="4356006"/>
            <a:ext cx="7416824" cy="188130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Foo {</a:t>
            </a:r>
          </a:p>
          <a:p>
            <a:r>
              <a:rPr lang="en-US" b="1" dirty="0">
                <a:solidFill>
                  <a:schemeClr val="bg1"/>
                </a:solidFill>
                <a:latin typeface="Courier New" panose="02070309020205020404" pitchFamily="49" charset="0"/>
                <a:cs typeface="Courier New" panose="02070309020205020404" pitchFamily="49" charset="0"/>
              </a:rPr>
              <a:t>    private $bar;</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$foo = new Foo();</a:t>
            </a:r>
          </a:p>
          <a:p>
            <a:r>
              <a:rPr lang="en-US" b="1" dirty="0">
                <a:solidFill>
                  <a:schemeClr val="bg1"/>
                </a:solidFill>
                <a:latin typeface="Courier New" panose="02070309020205020404" pitchFamily="49" charset="0"/>
                <a:cs typeface="Courier New" panose="02070309020205020404" pitchFamily="49" charset="0"/>
              </a:rPr>
              <a:t>$foo-&gt;bar = 1;      // Error! 'bar' is private</a:t>
            </a:r>
          </a:p>
          <a:p>
            <a:r>
              <a:rPr lang="en-US" b="1" dirty="0">
                <a:solidFill>
                  <a:schemeClr val="bg1"/>
                </a:solidFill>
                <a:latin typeface="Courier New" panose="02070309020205020404" pitchFamily="49" charset="0"/>
                <a:cs typeface="Courier New" panose="02070309020205020404" pitchFamily="49" charset="0"/>
              </a:rPr>
              <a:t>$foo-&gt;</a:t>
            </a:r>
            <a:r>
              <a:rPr lang="en-US" b="1" dirty="0" err="1">
                <a:solidFill>
                  <a:schemeClr val="bg1"/>
                </a:solidFill>
                <a:latin typeface="Courier New" panose="02070309020205020404" pitchFamily="49" charset="0"/>
                <a:cs typeface="Courier New" panose="02070309020205020404" pitchFamily="49" charset="0"/>
              </a:rPr>
              <a:t>barbar</a:t>
            </a:r>
            <a:r>
              <a:rPr lang="en-US" b="1" dirty="0">
                <a:solidFill>
                  <a:schemeClr val="bg1"/>
                </a:solidFill>
                <a:latin typeface="Courier New" panose="02070309020205020404" pitchFamily="49" charset="0"/>
                <a:cs typeface="Courier New" panose="02070309020205020404" pitchFamily="49" charset="0"/>
              </a:rPr>
              <a:t> = 42;  // OK, new member is created</a:t>
            </a:r>
          </a:p>
        </p:txBody>
      </p:sp>
    </p:spTree>
    <p:extLst>
      <p:ext uri="{BB962C8B-B14F-4D97-AF65-F5344CB8AC3E}">
        <p14:creationId xmlns:p14="http://schemas.microsoft.com/office/powerpoint/2010/main" val="3059713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687E5D-8927-4375-9B8F-1A6F7631E205}"/>
              </a:ext>
            </a:extLst>
          </p:cNvPr>
          <p:cNvSpPr>
            <a:spLocks noGrp="1"/>
          </p:cNvSpPr>
          <p:nvPr>
            <p:ph idx="1"/>
          </p:nvPr>
        </p:nvSpPr>
        <p:spPr/>
        <p:txBody>
          <a:bodyPr/>
          <a:lstStyle/>
          <a:p>
            <a:r>
              <a:rPr lang="en-US" dirty="0"/>
              <a:t>Member Variables are Dynamic</a:t>
            </a:r>
          </a:p>
          <a:p>
            <a:endParaRPr lang="en-US" dirty="0"/>
          </a:p>
          <a:p>
            <a:endParaRPr lang="en-US" dirty="0"/>
          </a:p>
          <a:p>
            <a:endParaRPr lang="en-US" dirty="0"/>
          </a:p>
          <a:p>
            <a:endParaRPr lang="en-US" dirty="0"/>
          </a:p>
          <a:p>
            <a:endParaRPr lang="en-US" dirty="0"/>
          </a:p>
          <a:p>
            <a:r>
              <a:rPr lang="en-US" dirty="0"/>
              <a:t>Why declare members in classes?</a:t>
            </a:r>
          </a:p>
          <a:p>
            <a:pPr lvl="1"/>
            <a:r>
              <a:rPr lang="en-US" dirty="0"/>
              <a:t>Visibility control</a:t>
            </a:r>
          </a:p>
          <a:p>
            <a:pPr lvl="1"/>
            <a:r>
              <a:rPr lang="en-US" dirty="0"/>
              <a:t>Default values (initialization)</a:t>
            </a:r>
          </a:p>
          <a:p>
            <a:pPr lvl="1"/>
            <a:r>
              <a:rPr lang="en-US" dirty="0"/>
              <a:t>Better readability (documentation comments, …)</a:t>
            </a:r>
          </a:p>
          <a:p>
            <a:pPr lvl="1"/>
            <a:r>
              <a:rPr lang="en-US" dirty="0"/>
              <a:t>Reflection</a:t>
            </a:r>
          </a:p>
          <a:p>
            <a:endParaRPr lang="en-US" dirty="0"/>
          </a:p>
        </p:txBody>
      </p:sp>
      <p:sp>
        <p:nvSpPr>
          <p:cNvPr id="3" name="Title 2">
            <a:extLst>
              <a:ext uri="{FF2B5EF4-FFF2-40B4-BE49-F238E27FC236}">
                <a16:creationId xmlns:a16="http://schemas.microsoft.com/office/drawing/2014/main" id="{DE47EEEF-A78D-4515-8ED5-356B92E93026}"/>
              </a:ext>
            </a:extLst>
          </p:cNvPr>
          <p:cNvSpPr>
            <a:spLocks noGrp="1"/>
          </p:cNvSpPr>
          <p:nvPr>
            <p:ph type="title"/>
          </p:nvPr>
        </p:nvSpPr>
        <p:spPr/>
        <p:txBody>
          <a:bodyPr/>
          <a:lstStyle/>
          <a:p>
            <a:r>
              <a:rPr lang="en-US" dirty="0"/>
              <a:t>Member Variables</a:t>
            </a:r>
          </a:p>
        </p:txBody>
      </p:sp>
      <p:sp>
        <p:nvSpPr>
          <p:cNvPr id="4" name="Slide Number Placeholder 3">
            <a:extLst>
              <a:ext uri="{FF2B5EF4-FFF2-40B4-BE49-F238E27FC236}">
                <a16:creationId xmlns:a16="http://schemas.microsoft.com/office/drawing/2014/main" id="{30DBD7FE-5C14-42D0-A063-69A9DAD3D510}"/>
              </a:ext>
            </a:extLst>
          </p:cNvPr>
          <p:cNvSpPr>
            <a:spLocks noGrp="1"/>
          </p:cNvSpPr>
          <p:nvPr>
            <p:ph type="sldNum" sz="quarter" idx="12"/>
          </p:nvPr>
        </p:nvSpPr>
        <p:spPr/>
        <p:txBody>
          <a:bodyPr/>
          <a:lstStyle/>
          <a:p>
            <a:fld id="{452BA717-4DED-4A38-BDE4-30D0F0A142DB}" type="slidenum">
              <a:rPr lang="cs-CZ" smtClean="0"/>
              <a:pPr/>
              <a:t>19</a:t>
            </a:fld>
            <a:endParaRPr lang="cs-CZ"/>
          </a:p>
        </p:txBody>
      </p:sp>
      <p:sp>
        <p:nvSpPr>
          <p:cNvPr id="7" name="Rectangle: Single Corner Snipped 6">
            <a:extLst>
              <a:ext uri="{FF2B5EF4-FFF2-40B4-BE49-F238E27FC236}">
                <a16:creationId xmlns:a16="http://schemas.microsoft.com/office/drawing/2014/main" id="{83E9A143-F09C-4864-9880-8523A944E3EB}"/>
              </a:ext>
            </a:extLst>
          </p:cNvPr>
          <p:cNvSpPr/>
          <p:nvPr/>
        </p:nvSpPr>
        <p:spPr>
          <a:xfrm>
            <a:off x="1055440" y="2251704"/>
            <a:ext cx="3744416" cy="188130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Point</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  public $x = 1;</a:t>
            </a:r>
          </a:p>
          <a:p>
            <a:r>
              <a:rPr lang="en-US" b="1" dirty="0">
                <a:solidFill>
                  <a:schemeClr val="bg1"/>
                </a:solidFill>
                <a:latin typeface="Courier New" panose="02070309020205020404" pitchFamily="49" charset="0"/>
                <a:cs typeface="Courier New" panose="02070309020205020404" pitchFamily="49" charset="0"/>
              </a:rPr>
              <a:t>  public $y = 2;</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$p = new Point();</a:t>
            </a:r>
          </a:p>
        </p:txBody>
      </p:sp>
      <p:sp>
        <p:nvSpPr>
          <p:cNvPr id="8" name="Rectangle: Single Corner Snipped 7">
            <a:extLst>
              <a:ext uri="{FF2B5EF4-FFF2-40B4-BE49-F238E27FC236}">
                <a16:creationId xmlns:a16="http://schemas.microsoft.com/office/drawing/2014/main" id="{7972F5C4-3EF8-4AED-BB2B-BAC21B7A4E60}"/>
              </a:ext>
            </a:extLst>
          </p:cNvPr>
          <p:cNvSpPr/>
          <p:nvPr/>
        </p:nvSpPr>
        <p:spPr>
          <a:xfrm>
            <a:off x="6023992" y="2261667"/>
            <a:ext cx="3744416" cy="188130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$p = new </a:t>
            </a:r>
            <a:r>
              <a:rPr lang="en-US" b="1" dirty="0" err="1">
                <a:solidFill>
                  <a:schemeClr val="accent1"/>
                </a:solidFill>
                <a:latin typeface="Courier New" panose="02070309020205020404" pitchFamily="49" charset="0"/>
                <a:cs typeface="Courier New" panose="02070309020205020404" pitchFamily="49" charset="0"/>
              </a:rPr>
              <a:t>stdClass</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$p-&gt;x = 1;</a:t>
            </a:r>
          </a:p>
          <a:p>
            <a:r>
              <a:rPr lang="en-US" b="1" dirty="0">
                <a:solidFill>
                  <a:schemeClr val="bg1"/>
                </a:solidFill>
                <a:latin typeface="Courier New" panose="02070309020205020404" pitchFamily="49" charset="0"/>
                <a:cs typeface="Courier New" panose="02070309020205020404" pitchFamily="49" charset="0"/>
              </a:rPr>
              <a:t>$p-&gt;y = 2;</a:t>
            </a:r>
          </a:p>
        </p:txBody>
      </p:sp>
      <p:sp>
        <p:nvSpPr>
          <p:cNvPr id="9" name="Zaoblený obdélníkový popisek 6">
            <a:extLst>
              <a:ext uri="{FF2B5EF4-FFF2-40B4-BE49-F238E27FC236}">
                <a16:creationId xmlns:a16="http://schemas.microsoft.com/office/drawing/2014/main" id="{A39D633D-B795-447A-A1F7-050B623D364B}"/>
              </a:ext>
            </a:extLst>
          </p:cNvPr>
          <p:cNvSpPr/>
          <p:nvPr/>
        </p:nvSpPr>
        <p:spPr>
          <a:xfrm>
            <a:off x="5615945" y="1431066"/>
            <a:ext cx="6096679" cy="1051219"/>
          </a:xfrm>
          <a:prstGeom prst="wedgeRoundRectCallout">
            <a:avLst>
              <a:gd name="adj1" fmla="val -8662"/>
              <a:gd name="adj2" fmla="val 7971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Base class without any members </a:t>
            </a:r>
            <a:br>
              <a:rPr lang="en-US" dirty="0"/>
            </a:br>
            <a:r>
              <a:rPr lang="en-US" dirty="0"/>
              <a:t>(used also for implicit object constructions)</a:t>
            </a:r>
            <a:endParaRPr lang="cs-CZ" dirty="0"/>
          </a:p>
        </p:txBody>
      </p:sp>
    </p:spTree>
    <p:extLst>
      <p:ext uri="{BB962C8B-B14F-4D97-AF65-F5344CB8AC3E}">
        <p14:creationId xmlns:p14="http://schemas.microsoft.com/office/powerpoint/2010/main" val="193020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945FFE-158D-4A9A-90E1-3CF0AE08457B}"/>
              </a:ext>
            </a:extLst>
          </p:cNvPr>
          <p:cNvSpPr>
            <a:spLocks noGrp="1"/>
          </p:cNvSpPr>
          <p:nvPr>
            <p:ph idx="1"/>
          </p:nvPr>
        </p:nvSpPr>
        <p:spPr/>
        <p:txBody>
          <a:bodyPr/>
          <a:lstStyle/>
          <a:p>
            <a:r>
              <a:rPr lang="en-US" dirty="0"/>
              <a:t>Dynamic weakly-typed language</a:t>
            </a:r>
          </a:p>
          <a:p>
            <a:r>
              <a:rPr lang="en-US" dirty="0"/>
              <a:t>Variables</a:t>
            </a:r>
          </a:p>
          <a:p>
            <a:pPr lvl="1"/>
            <a:r>
              <a:rPr lang="en-US" dirty="0"/>
              <a:t>Mnemonic references to values</a:t>
            </a:r>
          </a:p>
          <a:p>
            <a:pPr lvl="1"/>
            <a:r>
              <a:rPr lang="en-US" dirty="0"/>
              <a:t>No declarations, created on the first assignment</a:t>
            </a:r>
          </a:p>
          <a:p>
            <a:pPr lvl="1"/>
            <a:r>
              <a:rPr lang="en-US" dirty="0"/>
              <a:t>In the global or local scope</a:t>
            </a:r>
          </a:p>
          <a:p>
            <a:pPr lvl="1"/>
            <a:r>
              <a:rPr lang="en-US" dirty="0" err="1"/>
              <a:t>Globals</a:t>
            </a:r>
            <a:r>
              <a:rPr lang="en-US" dirty="0"/>
              <a:t> can be mapped into local context (</a:t>
            </a:r>
            <a:r>
              <a:rPr lang="en-US" dirty="0">
                <a:solidFill>
                  <a:schemeClr val="accent3"/>
                </a:solidFill>
              </a:rPr>
              <a:t>global</a:t>
            </a:r>
            <a:r>
              <a:rPr lang="en-US" dirty="0"/>
              <a:t> keyword)</a:t>
            </a:r>
          </a:p>
          <a:p>
            <a:pPr lvl="1"/>
            <a:r>
              <a:rPr lang="en-US" dirty="0"/>
              <a:t>No explicit type (type is determined by current value)</a:t>
            </a:r>
          </a:p>
          <a:p>
            <a:pPr lvl="1"/>
            <a:r>
              <a:rPr lang="en-US" dirty="0"/>
              <a:t>Type can be changed with a new assignment	</a:t>
            </a:r>
          </a:p>
          <a:p>
            <a:pPr lvl="1"/>
            <a:r>
              <a:rPr lang="en-US" dirty="0"/>
              <a:t>Existence can be tested (</a:t>
            </a:r>
            <a:r>
              <a:rPr lang="en-US" dirty="0" err="1">
                <a:solidFill>
                  <a:schemeClr val="accent3"/>
                </a:solidFill>
              </a:rPr>
              <a:t>isset</a:t>
            </a:r>
            <a:r>
              <a:rPr lang="en-US" dirty="0"/>
              <a:t>) and terminated (</a:t>
            </a:r>
            <a:r>
              <a:rPr lang="en-US" dirty="0">
                <a:solidFill>
                  <a:schemeClr val="accent3"/>
                </a:solidFill>
              </a:rPr>
              <a:t>unset</a:t>
            </a:r>
            <a:r>
              <a:rPr lang="en-US" dirty="0"/>
              <a:t>)</a:t>
            </a:r>
          </a:p>
          <a:p>
            <a:r>
              <a:rPr lang="en-US" dirty="0"/>
              <a:t>Automatic casting (type juggling)</a:t>
            </a:r>
          </a:p>
          <a:p>
            <a:endParaRPr lang="en-US" dirty="0"/>
          </a:p>
        </p:txBody>
      </p:sp>
      <p:sp>
        <p:nvSpPr>
          <p:cNvPr id="3" name="Title 2">
            <a:extLst>
              <a:ext uri="{FF2B5EF4-FFF2-40B4-BE49-F238E27FC236}">
                <a16:creationId xmlns:a16="http://schemas.microsoft.com/office/drawing/2014/main" id="{AC9C7531-E2C2-4220-B021-2DED03C14459}"/>
              </a:ext>
            </a:extLst>
          </p:cNvPr>
          <p:cNvSpPr>
            <a:spLocks noGrp="1"/>
          </p:cNvSpPr>
          <p:nvPr>
            <p:ph type="title"/>
          </p:nvPr>
        </p:nvSpPr>
        <p:spPr/>
        <p:txBody>
          <a:bodyPr/>
          <a:lstStyle/>
          <a:p>
            <a:r>
              <a:rPr lang="en-US" dirty="0"/>
              <a:t>Revision of PHP </a:t>
            </a:r>
          </a:p>
        </p:txBody>
      </p:sp>
      <p:sp>
        <p:nvSpPr>
          <p:cNvPr id="4" name="Slide Number Placeholder 3">
            <a:extLst>
              <a:ext uri="{FF2B5EF4-FFF2-40B4-BE49-F238E27FC236}">
                <a16:creationId xmlns:a16="http://schemas.microsoft.com/office/drawing/2014/main" id="{F970A4C8-4427-44C4-98FB-D0BF150D4098}"/>
              </a:ext>
            </a:extLst>
          </p:cNvPr>
          <p:cNvSpPr>
            <a:spLocks noGrp="1"/>
          </p:cNvSpPr>
          <p:nvPr>
            <p:ph type="sldNum" sz="quarter" idx="12"/>
          </p:nvPr>
        </p:nvSpPr>
        <p:spPr/>
        <p:txBody>
          <a:bodyPr/>
          <a:lstStyle/>
          <a:p>
            <a:fld id="{452BA717-4DED-4A38-BDE4-30D0F0A142DB}" type="slidenum">
              <a:rPr lang="cs-CZ" smtClean="0"/>
              <a:pPr/>
              <a:t>2</a:t>
            </a:fld>
            <a:endParaRPr lang="cs-CZ"/>
          </a:p>
        </p:txBody>
      </p:sp>
    </p:spTree>
    <p:extLst>
      <p:ext uri="{BB962C8B-B14F-4D97-AF65-F5344CB8AC3E}">
        <p14:creationId xmlns:p14="http://schemas.microsoft.com/office/powerpoint/2010/main" val="2597024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BF25D3-3717-4400-AD12-A56207B62CC7}"/>
              </a:ext>
            </a:extLst>
          </p:cNvPr>
          <p:cNvSpPr>
            <a:spLocks noGrp="1"/>
          </p:cNvSpPr>
          <p:nvPr>
            <p:ph idx="1"/>
          </p:nvPr>
        </p:nvSpPr>
        <p:spPr/>
        <p:txBody>
          <a:bodyPr/>
          <a:lstStyle/>
          <a:p>
            <a:r>
              <a:rPr lang="en-US" dirty="0"/>
              <a:t>Visibility Type</a:t>
            </a:r>
          </a:p>
          <a:p>
            <a:pPr lvl="1"/>
            <a:r>
              <a:rPr lang="en-US" dirty="0"/>
              <a:t>The same meaning as for variables</a:t>
            </a:r>
          </a:p>
          <a:p>
            <a:pPr lvl="1"/>
            <a:r>
              <a:rPr lang="en-US" dirty="0"/>
              <a:t>Optional, set as </a:t>
            </a:r>
            <a:r>
              <a:rPr lang="en-US" dirty="0">
                <a:solidFill>
                  <a:schemeClr val="accent2"/>
                </a:solidFill>
              </a:rPr>
              <a:t>public</a:t>
            </a:r>
            <a:r>
              <a:rPr lang="en-US" dirty="0"/>
              <a:t> if missing</a:t>
            </a:r>
          </a:p>
          <a:p>
            <a:endParaRPr lang="en-US" dirty="0"/>
          </a:p>
          <a:p>
            <a:r>
              <a:rPr lang="en-US" dirty="0"/>
              <a:t>Accessing the Object Instance</a:t>
            </a:r>
          </a:p>
          <a:p>
            <a:pPr lvl="1"/>
            <a:r>
              <a:rPr lang="en-US" dirty="0"/>
              <a:t>Current object instance is available through </a:t>
            </a:r>
            <a:r>
              <a:rPr lang="en-US" dirty="0">
                <a:solidFill>
                  <a:schemeClr val="accent2"/>
                </a:solidFill>
              </a:rPr>
              <a:t>$this</a:t>
            </a:r>
          </a:p>
          <a:p>
            <a:pPr lvl="1"/>
            <a:r>
              <a:rPr lang="en-US" dirty="0"/>
              <a:t>It must be used to access member variables</a:t>
            </a:r>
          </a:p>
          <a:p>
            <a:pPr lvl="2"/>
            <a:r>
              <a:rPr lang="en-US" dirty="0"/>
              <a:t>To distinguish members from local variables</a:t>
            </a:r>
          </a:p>
          <a:p>
            <a:endParaRPr lang="en-US" dirty="0"/>
          </a:p>
          <a:p>
            <a:r>
              <a:rPr lang="en-US" dirty="0"/>
              <a:t>Same as Regular Functions</a:t>
            </a:r>
          </a:p>
          <a:p>
            <a:pPr lvl="1"/>
            <a:r>
              <a:rPr lang="en-US" dirty="0"/>
              <a:t>No overloading, variadic, …</a:t>
            </a:r>
          </a:p>
          <a:p>
            <a:endParaRPr lang="en-US" dirty="0"/>
          </a:p>
        </p:txBody>
      </p:sp>
      <p:sp>
        <p:nvSpPr>
          <p:cNvPr id="3" name="Title 2">
            <a:extLst>
              <a:ext uri="{FF2B5EF4-FFF2-40B4-BE49-F238E27FC236}">
                <a16:creationId xmlns:a16="http://schemas.microsoft.com/office/drawing/2014/main" id="{EC0EA5BF-7A9F-4302-9269-8B4CD34F0C2F}"/>
              </a:ext>
            </a:extLst>
          </p:cNvPr>
          <p:cNvSpPr>
            <a:spLocks noGrp="1"/>
          </p:cNvSpPr>
          <p:nvPr>
            <p:ph type="title"/>
          </p:nvPr>
        </p:nvSpPr>
        <p:spPr/>
        <p:txBody>
          <a:bodyPr/>
          <a:lstStyle/>
          <a:p>
            <a:r>
              <a:rPr lang="en-US" dirty="0"/>
              <a:t>Member Functions (Methods)</a:t>
            </a:r>
          </a:p>
        </p:txBody>
      </p:sp>
      <p:sp>
        <p:nvSpPr>
          <p:cNvPr id="4" name="Slide Number Placeholder 3">
            <a:extLst>
              <a:ext uri="{FF2B5EF4-FFF2-40B4-BE49-F238E27FC236}">
                <a16:creationId xmlns:a16="http://schemas.microsoft.com/office/drawing/2014/main" id="{AEF22D14-E08A-410F-8771-24966737C61E}"/>
              </a:ext>
            </a:extLst>
          </p:cNvPr>
          <p:cNvSpPr>
            <a:spLocks noGrp="1"/>
          </p:cNvSpPr>
          <p:nvPr>
            <p:ph type="sldNum" sz="quarter" idx="12"/>
          </p:nvPr>
        </p:nvSpPr>
        <p:spPr/>
        <p:txBody>
          <a:bodyPr/>
          <a:lstStyle/>
          <a:p>
            <a:fld id="{452BA717-4DED-4A38-BDE4-30D0F0A142DB}" type="slidenum">
              <a:rPr lang="cs-CZ" smtClean="0"/>
              <a:pPr/>
              <a:t>20</a:t>
            </a:fld>
            <a:endParaRPr lang="cs-CZ"/>
          </a:p>
        </p:txBody>
      </p:sp>
    </p:spTree>
    <p:extLst>
      <p:ext uri="{BB962C8B-B14F-4D97-AF65-F5344CB8AC3E}">
        <p14:creationId xmlns:p14="http://schemas.microsoft.com/office/powerpoint/2010/main" val="47280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93D123-E2C1-484A-9EE8-4B11D465136D}"/>
              </a:ext>
            </a:extLst>
          </p:cNvPr>
          <p:cNvSpPr>
            <a:spLocks noGrp="1"/>
          </p:cNvSpPr>
          <p:nvPr>
            <p:ph idx="1"/>
          </p:nvPr>
        </p:nvSpPr>
        <p:spPr/>
        <p:txBody>
          <a:bodyPr/>
          <a:lstStyle/>
          <a:p>
            <a:r>
              <a:rPr lang="en-US" dirty="0"/>
              <a:t>Standard Inheritance Model</a:t>
            </a:r>
          </a:p>
          <a:p>
            <a:pPr lvl="1"/>
            <a:r>
              <a:rPr lang="en-US" dirty="0"/>
              <a:t>Each class may have only one parent class</a:t>
            </a:r>
          </a:p>
          <a:p>
            <a:pPr lvl="1"/>
            <a:r>
              <a:rPr lang="en-US" dirty="0"/>
              <a:t>Multi-inheritance is achieved by interfaces and traits</a:t>
            </a:r>
          </a:p>
          <a:p>
            <a:r>
              <a:rPr lang="en-US" dirty="0"/>
              <a:t>Overriding Methods</a:t>
            </a:r>
          </a:p>
          <a:p>
            <a:pPr lvl="1"/>
            <a:r>
              <a:rPr lang="en-US" dirty="0"/>
              <a:t>All methods act as if they are virtual</a:t>
            </a:r>
          </a:p>
          <a:p>
            <a:pPr lvl="1"/>
            <a:r>
              <a:rPr lang="en-US" dirty="0">
                <a:solidFill>
                  <a:schemeClr val="accent2"/>
                </a:solidFill>
              </a:rPr>
              <a:t>parent::method()</a:t>
            </a:r>
            <a:r>
              <a:rPr lang="en-US" dirty="0"/>
              <a:t> – calling overridden version</a:t>
            </a:r>
          </a:p>
          <a:p>
            <a:pPr lvl="1"/>
            <a:r>
              <a:rPr lang="en-US" dirty="0" err="1">
                <a:solidFill>
                  <a:schemeClr val="accent2"/>
                </a:solidFill>
              </a:rPr>
              <a:t>AncestorClass</a:t>
            </a:r>
            <a:r>
              <a:rPr lang="en-US" dirty="0">
                <a:solidFill>
                  <a:schemeClr val="accent2"/>
                </a:solidFill>
              </a:rPr>
              <a:t>::method()</a:t>
            </a:r>
            <a:r>
              <a:rPr lang="en-US" dirty="0"/>
              <a:t> – calling explicit version</a:t>
            </a:r>
          </a:p>
          <a:p>
            <a:r>
              <a:rPr lang="en-US" dirty="0"/>
              <a:t>Methods tagged as </a:t>
            </a:r>
            <a:r>
              <a:rPr lang="en-US" dirty="0">
                <a:solidFill>
                  <a:schemeClr val="accent2"/>
                </a:solidFill>
              </a:rPr>
              <a:t>final</a:t>
            </a:r>
            <a:r>
              <a:rPr lang="en-US" dirty="0"/>
              <a:t> cannot be overridden</a:t>
            </a:r>
          </a:p>
          <a:p>
            <a:endParaRPr lang="en-US" dirty="0"/>
          </a:p>
          <a:p>
            <a:endParaRPr lang="en-US" dirty="0"/>
          </a:p>
        </p:txBody>
      </p:sp>
      <p:sp>
        <p:nvSpPr>
          <p:cNvPr id="3" name="Title 2">
            <a:extLst>
              <a:ext uri="{FF2B5EF4-FFF2-40B4-BE49-F238E27FC236}">
                <a16:creationId xmlns:a16="http://schemas.microsoft.com/office/drawing/2014/main" id="{3305BBC4-0E7E-49FB-A5C0-3816ECEF3796}"/>
              </a:ext>
            </a:extLst>
          </p:cNvPr>
          <p:cNvSpPr>
            <a:spLocks noGrp="1"/>
          </p:cNvSpPr>
          <p:nvPr>
            <p:ph type="title"/>
          </p:nvPr>
        </p:nvSpPr>
        <p:spPr/>
        <p:txBody>
          <a:bodyPr/>
          <a:lstStyle/>
          <a:p>
            <a:r>
              <a:rPr lang="en-US" dirty="0"/>
              <a:t>Inheritance</a:t>
            </a:r>
          </a:p>
        </p:txBody>
      </p:sp>
      <p:sp>
        <p:nvSpPr>
          <p:cNvPr id="4" name="Slide Number Placeholder 3">
            <a:extLst>
              <a:ext uri="{FF2B5EF4-FFF2-40B4-BE49-F238E27FC236}">
                <a16:creationId xmlns:a16="http://schemas.microsoft.com/office/drawing/2014/main" id="{6C1D4164-3C6F-4EC7-8A8F-BF68426CB8C5}"/>
              </a:ext>
            </a:extLst>
          </p:cNvPr>
          <p:cNvSpPr>
            <a:spLocks noGrp="1"/>
          </p:cNvSpPr>
          <p:nvPr>
            <p:ph type="sldNum" sz="quarter" idx="12"/>
          </p:nvPr>
        </p:nvSpPr>
        <p:spPr/>
        <p:txBody>
          <a:bodyPr/>
          <a:lstStyle/>
          <a:p>
            <a:fld id="{452BA717-4DED-4A38-BDE4-30D0F0A142DB}" type="slidenum">
              <a:rPr lang="cs-CZ" smtClean="0"/>
              <a:pPr/>
              <a:t>21</a:t>
            </a:fld>
            <a:endParaRPr lang="cs-CZ"/>
          </a:p>
        </p:txBody>
      </p:sp>
      <p:sp>
        <p:nvSpPr>
          <p:cNvPr id="5" name="Rectangle: Single Corner Snipped 4">
            <a:extLst>
              <a:ext uri="{FF2B5EF4-FFF2-40B4-BE49-F238E27FC236}">
                <a16:creationId xmlns:a16="http://schemas.microsoft.com/office/drawing/2014/main" id="{31E6AB4B-AD3A-4F37-8884-38032583A01C}"/>
              </a:ext>
            </a:extLst>
          </p:cNvPr>
          <p:cNvSpPr/>
          <p:nvPr/>
        </p:nvSpPr>
        <p:spPr>
          <a:xfrm>
            <a:off x="479376" y="4941168"/>
            <a:ext cx="4968552" cy="172819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a:t>
            </a:r>
            <a:r>
              <a:rPr lang="en-US" b="1" dirty="0" err="1">
                <a:solidFill>
                  <a:schemeClr val="bg1"/>
                </a:solidFill>
                <a:latin typeface="Courier New" panose="02070309020205020404" pitchFamily="49" charset="0"/>
                <a:cs typeface="Courier New" panose="02070309020205020404" pitchFamily="49" charset="0"/>
              </a:rPr>
              <a:t>MyFoo</a:t>
            </a:r>
            <a:r>
              <a:rPr lang="en-US" b="1" dirty="0">
                <a:solidFill>
                  <a:schemeClr val="bg1"/>
                </a:solidFill>
                <a:latin typeface="Courier New" panose="02070309020205020404" pitchFamily="49" charset="0"/>
                <a:cs typeface="Courier New" panose="02070309020205020404" pitchFamily="49" charset="0"/>
              </a:rPr>
              <a:t> extends Foo {</a:t>
            </a:r>
          </a:p>
          <a:p>
            <a:r>
              <a:rPr lang="en-US" b="1" dirty="0">
                <a:solidFill>
                  <a:schemeClr val="bg1"/>
                </a:solidFill>
                <a:latin typeface="Courier New" panose="02070309020205020404" pitchFamily="49" charset="0"/>
                <a:cs typeface="Courier New" panose="02070309020205020404" pitchFamily="49" charset="0"/>
              </a:rPr>
              <a:t>    public function Bar() {</a:t>
            </a:r>
          </a:p>
          <a:p>
            <a:r>
              <a:rPr lang="en-US" b="1" dirty="0">
                <a:solidFill>
                  <a:schemeClr val="bg1"/>
                </a:solidFill>
                <a:latin typeface="Courier New" panose="02070309020205020404" pitchFamily="49" charset="0"/>
                <a:cs typeface="Courier New" panose="02070309020205020404" pitchFamily="49" charset="0"/>
              </a:rPr>
              <a:t>        parent::Bar();</a:t>
            </a:r>
          </a:p>
          <a:p>
            <a:r>
              <a:rPr lang="en-US" b="1" dirty="0">
                <a:solidFill>
                  <a:schemeClr val="bg1"/>
                </a:solidFill>
                <a:latin typeface="Courier New" panose="02070309020205020404" pitchFamily="49" charset="0"/>
                <a:cs typeface="Courier New" panose="02070309020205020404" pitchFamily="49" charset="0"/>
              </a:rPr>
              <a:t>    }   </a:t>
            </a:r>
          </a:p>
          <a:p>
            <a:r>
              <a:rPr lang="en-US" b="1"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844271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F58CED-8213-48C8-8F68-1093A157B916}"/>
              </a:ext>
            </a:extLst>
          </p:cNvPr>
          <p:cNvSpPr>
            <a:spLocks noGrp="1"/>
          </p:cNvSpPr>
          <p:nvPr>
            <p:ph idx="1"/>
          </p:nvPr>
        </p:nvSpPr>
        <p:spPr/>
        <p:txBody>
          <a:bodyPr/>
          <a:lstStyle/>
          <a:p>
            <a:r>
              <a:rPr lang="en-US" dirty="0"/>
              <a:t>Special Method </a:t>
            </a:r>
            <a:r>
              <a:rPr lang="en-US" dirty="0">
                <a:solidFill>
                  <a:schemeClr val="accent2"/>
                </a:solidFill>
              </a:rPr>
              <a:t>__construct()</a:t>
            </a:r>
          </a:p>
          <a:p>
            <a:r>
              <a:rPr lang="en-US" dirty="0"/>
              <a:t>Used to initialize the object</a:t>
            </a:r>
          </a:p>
          <a:p>
            <a:r>
              <a:rPr lang="en-US" dirty="0"/>
              <a:t>Called automatically (by the </a:t>
            </a:r>
            <a:r>
              <a:rPr lang="en-US" dirty="0">
                <a:solidFill>
                  <a:schemeClr val="accent2"/>
                </a:solidFill>
              </a:rPr>
              <a:t>new</a:t>
            </a:r>
            <a:r>
              <a:rPr lang="en-US" dirty="0"/>
              <a:t> operator)</a:t>
            </a:r>
          </a:p>
          <a:p>
            <a:r>
              <a:rPr lang="en-US" dirty="0"/>
              <a:t>May have arguments</a:t>
            </a:r>
          </a:p>
          <a:p>
            <a:pPr lvl="1"/>
            <a:r>
              <a:rPr lang="en-US" dirty="0"/>
              <a:t>Same behavior as regular method (e.g., no overloading)</a:t>
            </a:r>
          </a:p>
          <a:p>
            <a:r>
              <a:rPr lang="en-US" dirty="0"/>
              <a:t>Does not have to be defined</a:t>
            </a:r>
          </a:p>
          <a:p>
            <a:pPr lvl="1"/>
            <a:r>
              <a:rPr lang="en-US" dirty="0"/>
              <a:t>Parent’s constructor or implicit constructor is used</a:t>
            </a:r>
          </a:p>
          <a:p>
            <a:r>
              <a:rPr lang="en-US" dirty="0"/>
              <a:t>Parent’s constructor is not called implicitly</a:t>
            </a:r>
          </a:p>
          <a:p>
            <a:r>
              <a:rPr lang="en-US" dirty="0"/>
              <a:t>Constructor should be public</a:t>
            </a:r>
          </a:p>
          <a:p>
            <a:pPr lvl="1"/>
            <a:r>
              <a:rPr lang="en-US" dirty="0"/>
              <a:t>Except for some special cases like Singleton or Factory Method design patterns</a:t>
            </a:r>
          </a:p>
          <a:p>
            <a:endParaRPr lang="en-US" dirty="0"/>
          </a:p>
        </p:txBody>
      </p:sp>
      <p:sp>
        <p:nvSpPr>
          <p:cNvPr id="3" name="Title 2">
            <a:extLst>
              <a:ext uri="{FF2B5EF4-FFF2-40B4-BE49-F238E27FC236}">
                <a16:creationId xmlns:a16="http://schemas.microsoft.com/office/drawing/2014/main" id="{8385FDB7-32FD-4F64-9A0B-097D723A85B9}"/>
              </a:ext>
            </a:extLst>
          </p:cNvPr>
          <p:cNvSpPr>
            <a:spLocks noGrp="1"/>
          </p:cNvSpPr>
          <p:nvPr>
            <p:ph type="title"/>
          </p:nvPr>
        </p:nvSpPr>
        <p:spPr/>
        <p:txBody>
          <a:bodyPr/>
          <a:lstStyle/>
          <a:p>
            <a:r>
              <a:rPr lang="en-US" dirty="0"/>
              <a:t>Constructor</a:t>
            </a:r>
          </a:p>
        </p:txBody>
      </p:sp>
      <p:sp>
        <p:nvSpPr>
          <p:cNvPr id="4" name="Slide Number Placeholder 3">
            <a:extLst>
              <a:ext uri="{FF2B5EF4-FFF2-40B4-BE49-F238E27FC236}">
                <a16:creationId xmlns:a16="http://schemas.microsoft.com/office/drawing/2014/main" id="{C157D50A-158E-4DB1-9C47-99A435AE894A}"/>
              </a:ext>
            </a:extLst>
          </p:cNvPr>
          <p:cNvSpPr>
            <a:spLocks noGrp="1"/>
          </p:cNvSpPr>
          <p:nvPr>
            <p:ph type="sldNum" sz="quarter" idx="12"/>
          </p:nvPr>
        </p:nvSpPr>
        <p:spPr/>
        <p:txBody>
          <a:bodyPr/>
          <a:lstStyle/>
          <a:p>
            <a:fld id="{452BA717-4DED-4A38-BDE4-30D0F0A142DB}" type="slidenum">
              <a:rPr lang="cs-CZ" smtClean="0"/>
              <a:pPr/>
              <a:t>22</a:t>
            </a:fld>
            <a:endParaRPr lang="cs-CZ"/>
          </a:p>
        </p:txBody>
      </p:sp>
    </p:spTree>
    <p:extLst>
      <p:ext uri="{BB962C8B-B14F-4D97-AF65-F5344CB8AC3E}">
        <p14:creationId xmlns:p14="http://schemas.microsoft.com/office/powerpoint/2010/main" val="3544949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EBC040-0FE9-430F-9B14-E702C13004FA}"/>
              </a:ext>
            </a:extLst>
          </p:cNvPr>
          <p:cNvSpPr>
            <a:spLocks noGrp="1"/>
          </p:cNvSpPr>
          <p:nvPr>
            <p:ph idx="1"/>
          </p:nvPr>
        </p:nvSpPr>
        <p:spPr/>
        <p:txBody>
          <a:bodyPr/>
          <a:lstStyle/>
          <a:p>
            <a:r>
              <a:rPr lang="en-US" dirty="0"/>
              <a:t>Special Method </a:t>
            </a:r>
            <a:r>
              <a:rPr lang="en-US" dirty="0">
                <a:solidFill>
                  <a:schemeClr val="accent2"/>
                </a:solidFill>
              </a:rPr>
              <a:t>__destruct()</a:t>
            </a:r>
          </a:p>
          <a:p>
            <a:r>
              <a:rPr lang="en-US" dirty="0"/>
              <a:t>Called when the object is </a:t>
            </a:r>
            <a:r>
              <a:rPr lang="en-US" dirty="0">
                <a:solidFill>
                  <a:schemeClr val="accent1"/>
                </a:solidFill>
              </a:rPr>
              <a:t>garbage-collected</a:t>
            </a:r>
          </a:p>
          <a:p>
            <a:pPr lvl="1"/>
            <a:r>
              <a:rPr lang="en-US" dirty="0"/>
              <a:t>When ref. count reaches 0 or at the end of the script</a:t>
            </a:r>
          </a:p>
          <a:p>
            <a:r>
              <a:rPr lang="en-US" dirty="0"/>
              <a:t>Does not have to be defined</a:t>
            </a:r>
          </a:p>
          <a:p>
            <a:pPr lvl="1"/>
            <a:r>
              <a:rPr lang="en-US" dirty="0"/>
              <a:t>Parent’s destructor or implicit destructor is used</a:t>
            </a:r>
          </a:p>
          <a:p>
            <a:r>
              <a:rPr lang="en-US" dirty="0"/>
              <a:t>Destructor should not throw exceptions</a:t>
            </a:r>
          </a:p>
          <a:p>
            <a:pPr lvl="1"/>
            <a:r>
              <a:rPr lang="en-US" dirty="0"/>
              <a:t>Since they may not be handled properly</a:t>
            </a:r>
          </a:p>
          <a:p>
            <a:r>
              <a:rPr lang="en-US" dirty="0"/>
              <a:t>Parent’s destructor is not called implicitly</a:t>
            </a:r>
          </a:p>
          <a:p>
            <a:r>
              <a:rPr lang="en-US" dirty="0"/>
              <a:t>Destructor should be public</a:t>
            </a:r>
          </a:p>
          <a:p>
            <a:pPr lvl="1"/>
            <a:r>
              <a:rPr lang="en-US" dirty="0"/>
              <a:t>And there are no reasonable exceptions</a:t>
            </a:r>
          </a:p>
          <a:p>
            <a:endParaRPr lang="en-US" dirty="0"/>
          </a:p>
        </p:txBody>
      </p:sp>
      <p:sp>
        <p:nvSpPr>
          <p:cNvPr id="3" name="Title 2">
            <a:extLst>
              <a:ext uri="{FF2B5EF4-FFF2-40B4-BE49-F238E27FC236}">
                <a16:creationId xmlns:a16="http://schemas.microsoft.com/office/drawing/2014/main" id="{C8D50346-AFD0-42B3-9B2F-6FA1C0D042EA}"/>
              </a:ext>
            </a:extLst>
          </p:cNvPr>
          <p:cNvSpPr>
            <a:spLocks noGrp="1"/>
          </p:cNvSpPr>
          <p:nvPr>
            <p:ph type="title"/>
          </p:nvPr>
        </p:nvSpPr>
        <p:spPr/>
        <p:txBody>
          <a:bodyPr/>
          <a:lstStyle/>
          <a:p>
            <a:r>
              <a:rPr lang="en-US" dirty="0"/>
              <a:t>Destructor</a:t>
            </a:r>
          </a:p>
        </p:txBody>
      </p:sp>
      <p:sp>
        <p:nvSpPr>
          <p:cNvPr id="4" name="Slide Number Placeholder 3">
            <a:extLst>
              <a:ext uri="{FF2B5EF4-FFF2-40B4-BE49-F238E27FC236}">
                <a16:creationId xmlns:a16="http://schemas.microsoft.com/office/drawing/2014/main" id="{694E9DA3-A37E-4C00-A494-308157E7A567}"/>
              </a:ext>
            </a:extLst>
          </p:cNvPr>
          <p:cNvSpPr>
            <a:spLocks noGrp="1"/>
          </p:cNvSpPr>
          <p:nvPr>
            <p:ph type="sldNum" sz="quarter" idx="12"/>
          </p:nvPr>
        </p:nvSpPr>
        <p:spPr/>
        <p:txBody>
          <a:bodyPr/>
          <a:lstStyle/>
          <a:p>
            <a:fld id="{452BA717-4DED-4A38-BDE4-30D0F0A142DB}" type="slidenum">
              <a:rPr lang="cs-CZ" smtClean="0"/>
              <a:pPr/>
              <a:t>23</a:t>
            </a:fld>
            <a:endParaRPr lang="cs-CZ"/>
          </a:p>
        </p:txBody>
      </p:sp>
    </p:spTree>
    <p:extLst>
      <p:ext uri="{BB962C8B-B14F-4D97-AF65-F5344CB8AC3E}">
        <p14:creationId xmlns:p14="http://schemas.microsoft.com/office/powerpoint/2010/main" val="134328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850E3F-D800-472E-871F-3D82FA560601}"/>
              </a:ext>
            </a:extLst>
          </p:cNvPr>
          <p:cNvSpPr>
            <a:spLocks noGrp="1"/>
          </p:cNvSpPr>
          <p:nvPr>
            <p:ph idx="1"/>
          </p:nvPr>
        </p:nvSpPr>
        <p:spPr>
          <a:xfrm>
            <a:off x="239351" y="1844824"/>
            <a:ext cx="11713299" cy="2160240"/>
          </a:xfrm>
        </p:spPr>
        <p:txBody>
          <a:bodyPr/>
          <a:lstStyle/>
          <a:p>
            <a:r>
              <a:rPr lang="en-US" dirty="0"/>
              <a:t>Member Variables with Constant Values</a:t>
            </a:r>
          </a:p>
          <a:p>
            <a:r>
              <a:rPr lang="en-US" dirty="0"/>
              <a:t>Declared by </a:t>
            </a:r>
            <a:r>
              <a:rPr lang="en-US" dirty="0">
                <a:solidFill>
                  <a:schemeClr val="accent2"/>
                </a:solidFill>
              </a:rPr>
              <a:t>const</a:t>
            </a:r>
            <a:r>
              <a:rPr lang="en-US" dirty="0"/>
              <a:t> prefix</a:t>
            </a:r>
          </a:p>
          <a:p>
            <a:r>
              <a:rPr lang="en-US" dirty="0"/>
              <a:t>Same visibility types as variables (default is </a:t>
            </a:r>
            <a:r>
              <a:rPr lang="en-US" dirty="0">
                <a:solidFill>
                  <a:schemeClr val="accent2"/>
                </a:solidFill>
              </a:rPr>
              <a:t>public</a:t>
            </a:r>
            <a:r>
              <a:rPr lang="en-US" dirty="0"/>
              <a:t>)</a:t>
            </a:r>
          </a:p>
          <a:p>
            <a:r>
              <a:rPr lang="en-US" dirty="0"/>
              <a:t>Accessed from class using </a:t>
            </a:r>
            <a:r>
              <a:rPr lang="en-US" dirty="0">
                <a:solidFill>
                  <a:schemeClr val="accent2"/>
                </a:solidFill>
              </a:rPr>
              <a:t>::</a:t>
            </a:r>
            <a:r>
              <a:rPr lang="en-US" dirty="0"/>
              <a:t> operator</a:t>
            </a:r>
          </a:p>
          <a:p>
            <a:r>
              <a:rPr lang="en-US" dirty="0"/>
              <a:t>By class name or by </a:t>
            </a:r>
            <a:r>
              <a:rPr lang="en-US" dirty="0">
                <a:solidFill>
                  <a:schemeClr val="accent2"/>
                </a:solidFill>
              </a:rPr>
              <a:t>self</a:t>
            </a:r>
            <a:r>
              <a:rPr lang="en-US" dirty="0"/>
              <a:t> identifier from within</a:t>
            </a:r>
          </a:p>
          <a:p>
            <a:endParaRPr lang="en-US" dirty="0"/>
          </a:p>
          <a:p>
            <a:endParaRPr lang="en-US" dirty="0"/>
          </a:p>
        </p:txBody>
      </p:sp>
      <p:sp>
        <p:nvSpPr>
          <p:cNvPr id="3" name="Title 2">
            <a:extLst>
              <a:ext uri="{FF2B5EF4-FFF2-40B4-BE49-F238E27FC236}">
                <a16:creationId xmlns:a16="http://schemas.microsoft.com/office/drawing/2014/main" id="{6E22F329-9721-49C2-8AC9-7B6064D26793}"/>
              </a:ext>
            </a:extLst>
          </p:cNvPr>
          <p:cNvSpPr>
            <a:spLocks noGrp="1"/>
          </p:cNvSpPr>
          <p:nvPr>
            <p:ph type="title"/>
          </p:nvPr>
        </p:nvSpPr>
        <p:spPr/>
        <p:txBody>
          <a:bodyPr/>
          <a:lstStyle/>
          <a:p>
            <a:r>
              <a:rPr lang="en-US" dirty="0"/>
              <a:t>Member Constants</a:t>
            </a:r>
          </a:p>
        </p:txBody>
      </p:sp>
      <p:sp>
        <p:nvSpPr>
          <p:cNvPr id="4" name="Slide Number Placeholder 3">
            <a:extLst>
              <a:ext uri="{FF2B5EF4-FFF2-40B4-BE49-F238E27FC236}">
                <a16:creationId xmlns:a16="http://schemas.microsoft.com/office/drawing/2014/main" id="{8E50F897-1B6C-4B8F-B6D0-13D038784FE3}"/>
              </a:ext>
            </a:extLst>
          </p:cNvPr>
          <p:cNvSpPr>
            <a:spLocks noGrp="1"/>
          </p:cNvSpPr>
          <p:nvPr>
            <p:ph type="sldNum" sz="quarter" idx="12"/>
          </p:nvPr>
        </p:nvSpPr>
        <p:spPr/>
        <p:txBody>
          <a:bodyPr/>
          <a:lstStyle/>
          <a:p>
            <a:fld id="{452BA717-4DED-4A38-BDE4-30D0F0A142DB}" type="slidenum">
              <a:rPr lang="cs-CZ" smtClean="0"/>
              <a:pPr/>
              <a:t>24</a:t>
            </a:fld>
            <a:endParaRPr lang="cs-CZ"/>
          </a:p>
        </p:txBody>
      </p:sp>
      <p:sp>
        <p:nvSpPr>
          <p:cNvPr id="5" name="Zaoblený obdélníkový popisek 6">
            <a:extLst>
              <a:ext uri="{FF2B5EF4-FFF2-40B4-BE49-F238E27FC236}">
                <a16:creationId xmlns:a16="http://schemas.microsoft.com/office/drawing/2014/main" id="{D7A77E3E-FB41-4EB5-AD2F-4237A85876C7}"/>
              </a:ext>
            </a:extLst>
          </p:cNvPr>
          <p:cNvSpPr/>
          <p:nvPr/>
        </p:nvSpPr>
        <p:spPr>
          <a:xfrm>
            <a:off x="7896200" y="2636912"/>
            <a:ext cx="2160240" cy="621538"/>
          </a:xfrm>
          <a:prstGeom prst="wedgeRoundRectCallout">
            <a:avLst>
              <a:gd name="adj1" fmla="val -66217"/>
              <a:gd name="adj2" fmla="val -1661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Since PHP 7.1</a:t>
            </a:r>
            <a:endParaRPr lang="cs-CZ" dirty="0"/>
          </a:p>
        </p:txBody>
      </p:sp>
      <p:sp>
        <p:nvSpPr>
          <p:cNvPr id="6" name="Rectangle: Single Corner Snipped 5">
            <a:extLst>
              <a:ext uri="{FF2B5EF4-FFF2-40B4-BE49-F238E27FC236}">
                <a16:creationId xmlns:a16="http://schemas.microsoft.com/office/drawing/2014/main" id="{FF430E62-A6B7-4DCC-8173-D738D3CF51C8}"/>
              </a:ext>
            </a:extLst>
          </p:cNvPr>
          <p:cNvSpPr/>
          <p:nvPr/>
        </p:nvSpPr>
        <p:spPr>
          <a:xfrm>
            <a:off x="479376" y="4139982"/>
            <a:ext cx="7416824" cy="202532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Foo {</a:t>
            </a:r>
          </a:p>
          <a:p>
            <a:r>
              <a:rPr lang="en-US" b="1" dirty="0">
                <a:solidFill>
                  <a:schemeClr val="bg1"/>
                </a:solidFill>
                <a:latin typeface="Courier New" panose="02070309020205020404" pitchFamily="49" charset="0"/>
                <a:cs typeface="Courier New" panose="02070309020205020404" pitchFamily="49" charset="0"/>
              </a:rPr>
              <a:t>    const BAR = 42;</a:t>
            </a:r>
          </a:p>
          <a:p>
            <a:r>
              <a:rPr lang="en-US" b="1" dirty="0">
                <a:solidFill>
                  <a:schemeClr val="bg1"/>
                </a:solidFill>
                <a:latin typeface="Courier New" panose="02070309020205020404" pitchFamily="49" charset="0"/>
                <a:cs typeface="Courier New" panose="02070309020205020404" pitchFamily="49" charset="0"/>
              </a:rPr>
              <a:t>    function </a:t>
            </a:r>
            <a:r>
              <a:rPr lang="en-US" b="1" dirty="0" err="1">
                <a:solidFill>
                  <a:schemeClr val="bg1"/>
                </a:solidFill>
                <a:latin typeface="Courier New" panose="02070309020205020404" pitchFamily="49" charset="0"/>
                <a:cs typeface="Courier New" panose="02070309020205020404" pitchFamily="49" charset="0"/>
              </a:rPr>
              <a:t>echoBar</a:t>
            </a:r>
            <a:r>
              <a:rPr lang="en-US" b="1" dirty="0">
                <a:solidFill>
                  <a:schemeClr val="bg1"/>
                </a:solidFill>
                <a:latin typeface="Courier New" panose="02070309020205020404" pitchFamily="49" charset="0"/>
                <a:cs typeface="Courier New" panose="02070309020205020404" pitchFamily="49" charset="0"/>
              </a:rPr>
              <a:t>() { echo self::BAR; }</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echo Foo::BAR;</a:t>
            </a:r>
          </a:p>
        </p:txBody>
      </p:sp>
    </p:spTree>
    <p:extLst>
      <p:ext uri="{BB962C8B-B14F-4D97-AF65-F5344CB8AC3E}">
        <p14:creationId xmlns:p14="http://schemas.microsoft.com/office/powerpoint/2010/main" val="2754512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50BC02-0434-4425-8AFF-1DE376615017}"/>
              </a:ext>
            </a:extLst>
          </p:cNvPr>
          <p:cNvSpPr>
            <a:spLocks noGrp="1"/>
          </p:cNvSpPr>
          <p:nvPr>
            <p:ph idx="1"/>
          </p:nvPr>
        </p:nvSpPr>
        <p:spPr>
          <a:xfrm>
            <a:off x="239351" y="1844824"/>
            <a:ext cx="11713299" cy="504056"/>
          </a:xfrm>
        </p:spPr>
        <p:txBody>
          <a:bodyPr/>
          <a:lstStyle/>
          <a:p>
            <a:r>
              <a:rPr lang="en-US" dirty="0"/>
              <a:t>Revision Static vs. Regular (Dynamic) Members</a:t>
            </a:r>
          </a:p>
          <a:p>
            <a:endParaRPr lang="en-US" dirty="0"/>
          </a:p>
        </p:txBody>
      </p:sp>
      <p:sp>
        <p:nvSpPr>
          <p:cNvPr id="3" name="Title 2">
            <a:extLst>
              <a:ext uri="{FF2B5EF4-FFF2-40B4-BE49-F238E27FC236}">
                <a16:creationId xmlns:a16="http://schemas.microsoft.com/office/drawing/2014/main" id="{2CDD6DDB-DA28-4EB6-A0C8-CB63AEFEB7FC}"/>
              </a:ext>
            </a:extLst>
          </p:cNvPr>
          <p:cNvSpPr>
            <a:spLocks noGrp="1"/>
          </p:cNvSpPr>
          <p:nvPr>
            <p:ph type="title"/>
          </p:nvPr>
        </p:nvSpPr>
        <p:spPr/>
        <p:txBody>
          <a:bodyPr/>
          <a:lstStyle/>
          <a:p>
            <a:r>
              <a:rPr lang="en-US" dirty="0"/>
              <a:t>Static Members</a:t>
            </a:r>
          </a:p>
        </p:txBody>
      </p:sp>
      <p:sp>
        <p:nvSpPr>
          <p:cNvPr id="4" name="Slide Number Placeholder 3">
            <a:extLst>
              <a:ext uri="{FF2B5EF4-FFF2-40B4-BE49-F238E27FC236}">
                <a16:creationId xmlns:a16="http://schemas.microsoft.com/office/drawing/2014/main" id="{418403C0-EDD9-4B52-A2A0-413FC718628A}"/>
              </a:ext>
            </a:extLst>
          </p:cNvPr>
          <p:cNvSpPr>
            <a:spLocks noGrp="1"/>
          </p:cNvSpPr>
          <p:nvPr>
            <p:ph type="sldNum" sz="quarter" idx="12"/>
          </p:nvPr>
        </p:nvSpPr>
        <p:spPr/>
        <p:txBody>
          <a:bodyPr/>
          <a:lstStyle/>
          <a:p>
            <a:fld id="{452BA717-4DED-4A38-BDE4-30D0F0A142DB}" type="slidenum">
              <a:rPr lang="cs-CZ" smtClean="0"/>
              <a:pPr/>
              <a:t>25</a:t>
            </a:fld>
            <a:endParaRPr lang="cs-CZ"/>
          </a:p>
        </p:txBody>
      </p:sp>
      <p:sp>
        <p:nvSpPr>
          <p:cNvPr id="5" name="Obdélník 6">
            <a:extLst>
              <a:ext uri="{FF2B5EF4-FFF2-40B4-BE49-F238E27FC236}">
                <a16:creationId xmlns:a16="http://schemas.microsoft.com/office/drawing/2014/main" id="{CC36ACAA-1134-486A-9F4F-35D2AAD14854}"/>
              </a:ext>
            </a:extLst>
          </p:cNvPr>
          <p:cNvSpPr/>
          <p:nvPr/>
        </p:nvSpPr>
        <p:spPr>
          <a:xfrm>
            <a:off x="3594806" y="2626515"/>
            <a:ext cx="1296144"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Class</a:t>
            </a:r>
            <a:endParaRPr lang="cs-CZ" dirty="0"/>
          </a:p>
        </p:txBody>
      </p:sp>
      <p:grpSp>
        <p:nvGrpSpPr>
          <p:cNvPr id="6" name="Skupina 13">
            <a:extLst>
              <a:ext uri="{FF2B5EF4-FFF2-40B4-BE49-F238E27FC236}">
                <a16:creationId xmlns:a16="http://schemas.microsoft.com/office/drawing/2014/main" id="{DA4A469C-B535-4086-9E1A-BEC92DD9B70E}"/>
              </a:ext>
            </a:extLst>
          </p:cNvPr>
          <p:cNvGrpSpPr/>
          <p:nvPr/>
        </p:nvGrpSpPr>
        <p:grpSpPr>
          <a:xfrm>
            <a:off x="2574646" y="4356418"/>
            <a:ext cx="3336464" cy="914402"/>
            <a:chOff x="899592" y="4222798"/>
            <a:chExt cx="3336464" cy="914402"/>
          </a:xfrm>
        </p:grpSpPr>
        <p:sp>
          <p:nvSpPr>
            <p:cNvPr id="7" name="Zaoblený obdélník 7">
              <a:extLst>
                <a:ext uri="{FF2B5EF4-FFF2-40B4-BE49-F238E27FC236}">
                  <a16:creationId xmlns:a16="http://schemas.microsoft.com/office/drawing/2014/main" id="{EBA4EFCD-8DAA-43D6-B6F7-002F504F5C20}"/>
                </a:ext>
              </a:extLst>
            </p:cNvPr>
            <p:cNvSpPr/>
            <p:nvPr/>
          </p:nvSpPr>
          <p:spPr>
            <a:xfrm>
              <a:off x="899592" y="4222799"/>
              <a:ext cx="1296144" cy="91440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Object</a:t>
              </a:r>
              <a:endParaRPr lang="cs-CZ" dirty="0"/>
            </a:p>
          </p:txBody>
        </p:sp>
        <p:sp>
          <p:nvSpPr>
            <p:cNvPr id="8" name="Zaoblený obdélník 8">
              <a:extLst>
                <a:ext uri="{FF2B5EF4-FFF2-40B4-BE49-F238E27FC236}">
                  <a16:creationId xmlns:a16="http://schemas.microsoft.com/office/drawing/2014/main" id="{E96FA9BB-DB49-4C56-9B79-3F069B7FB4D7}"/>
                </a:ext>
              </a:extLst>
            </p:cNvPr>
            <p:cNvSpPr/>
            <p:nvPr/>
          </p:nvSpPr>
          <p:spPr>
            <a:xfrm>
              <a:off x="2939912" y="4222798"/>
              <a:ext cx="1296144" cy="91440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Object</a:t>
              </a:r>
              <a:endParaRPr lang="cs-CZ" dirty="0"/>
            </a:p>
          </p:txBody>
        </p:sp>
      </p:grpSp>
      <p:sp>
        <p:nvSpPr>
          <p:cNvPr id="9" name="TextovéPole 9">
            <a:extLst>
              <a:ext uri="{FF2B5EF4-FFF2-40B4-BE49-F238E27FC236}">
                <a16:creationId xmlns:a16="http://schemas.microsoft.com/office/drawing/2014/main" id="{8831A433-836F-4CFE-9173-274F92C2AF02}"/>
              </a:ext>
            </a:extLst>
          </p:cNvPr>
          <p:cNvSpPr txBox="1"/>
          <p:nvPr/>
        </p:nvSpPr>
        <p:spPr>
          <a:xfrm>
            <a:off x="7015095" y="4813619"/>
            <a:ext cx="2266967" cy="400110"/>
          </a:xfrm>
          <a:prstGeom prst="rect">
            <a:avLst/>
          </a:prstGeom>
          <a:noFill/>
        </p:spPr>
        <p:txBody>
          <a:bodyPr wrap="none" rtlCol="0">
            <a:spAutoFit/>
          </a:bodyPr>
          <a:lstStyle/>
          <a:p>
            <a:r>
              <a:rPr lang="en-US" sz="2000" dirty="0"/>
              <a:t>member variable</a:t>
            </a:r>
            <a:endParaRPr lang="cs-CZ" sz="2000" dirty="0"/>
          </a:p>
        </p:txBody>
      </p:sp>
      <p:sp>
        <p:nvSpPr>
          <p:cNvPr id="10" name="TextovéPole 10">
            <a:extLst>
              <a:ext uri="{FF2B5EF4-FFF2-40B4-BE49-F238E27FC236}">
                <a16:creationId xmlns:a16="http://schemas.microsoft.com/office/drawing/2014/main" id="{2B78BAAE-3036-49BE-A2A3-AFB19199F58D}"/>
              </a:ext>
            </a:extLst>
          </p:cNvPr>
          <p:cNvSpPr txBox="1"/>
          <p:nvPr/>
        </p:nvSpPr>
        <p:spPr>
          <a:xfrm>
            <a:off x="7015094" y="4093619"/>
            <a:ext cx="1140056" cy="400110"/>
          </a:xfrm>
          <a:prstGeom prst="rect">
            <a:avLst/>
          </a:prstGeom>
          <a:noFill/>
        </p:spPr>
        <p:txBody>
          <a:bodyPr wrap="none" rtlCol="0">
            <a:spAutoFit/>
          </a:bodyPr>
          <a:lstStyle/>
          <a:p>
            <a:r>
              <a:rPr lang="en-US" sz="2000" dirty="0"/>
              <a:t>method</a:t>
            </a:r>
            <a:endParaRPr lang="cs-CZ" sz="2000" dirty="0"/>
          </a:p>
        </p:txBody>
      </p:sp>
      <p:sp>
        <p:nvSpPr>
          <p:cNvPr id="11" name="TextovéPole 11">
            <a:extLst>
              <a:ext uri="{FF2B5EF4-FFF2-40B4-BE49-F238E27FC236}">
                <a16:creationId xmlns:a16="http://schemas.microsoft.com/office/drawing/2014/main" id="{619E5B47-A9ED-494E-852C-BF85C0834508}"/>
              </a:ext>
            </a:extLst>
          </p:cNvPr>
          <p:cNvSpPr txBox="1"/>
          <p:nvPr/>
        </p:nvSpPr>
        <p:spPr>
          <a:xfrm>
            <a:off x="7015095" y="3373619"/>
            <a:ext cx="1898277" cy="400110"/>
          </a:xfrm>
          <a:prstGeom prst="rect">
            <a:avLst/>
          </a:prstGeom>
          <a:noFill/>
        </p:spPr>
        <p:txBody>
          <a:bodyPr wrap="none" rtlCol="0">
            <a:spAutoFit/>
          </a:bodyPr>
          <a:lstStyle/>
          <a:p>
            <a:r>
              <a:rPr lang="en-US" sz="2000" dirty="0"/>
              <a:t>static method</a:t>
            </a:r>
            <a:endParaRPr lang="cs-CZ" sz="2000" dirty="0"/>
          </a:p>
        </p:txBody>
      </p:sp>
      <p:sp>
        <p:nvSpPr>
          <p:cNvPr id="12" name="TextovéPole 12">
            <a:extLst>
              <a:ext uri="{FF2B5EF4-FFF2-40B4-BE49-F238E27FC236}">
                <a16:creationId xmlns:a16="http://schemas.microsoft.com/office/drawing/2014/main" id="{895019D6-36B7-44B5-A460-24ADE5DE23EA}"/>
              </a:ext>
            </a:extLst>
          </p:cNvPr>
          <p:cNvSpPr txBox="1"/>
          <p:nvPr/>
        </p:nvSpPr>
        <p:spPr>
          <a:xfrm>
            <a:off x="7015095" y="2653619"/>
            <a:ext cx="3113353" cy="400110"/>
          </a:xfrm>
          <a:prstGeom prst="rect">
            <a:avLst/>
          </a:prstGeom>
          <a:noFill/>
        </p:spPr>
        <p:txBody>
          <a:bodyPr wrap="none" rtlCol="0">
            <a:spAutoFit/>
          </a:bodyPr>
          <a:lstStyle/>
          <a:p>
            <a:r>
              <a:rPr lang="en-US" sz="2000" dirty="0"/>
              <a:t>static variable/constant</a:t>
            </a:r>
            <a:endParaRPr lang="cs-CZ" sz="2000" dirty="0"/>
          </a:p>
        </p:txBody>
      </p:sp>
      <p:cxnSp>
        <p:nvCxnSpPr>
          <p:cNvPr id="13" name="Přímá spojnice 15">
            <a:extLst>
              <a:ext uri="{FF2B5EF4-FFF2-40B4-BE49-F238E27FC236}">
                <a16:creationId xmlns:a16="http://schemas.microsoft.com/office/drawing/2014/main" id="{D0BEE8AF-6B76-4492-B1C6-1E658E3680D0}"/>
              </a:ext>
            </a:extLst>
          </p:cNvPr>
          <p:cNvCxnSpPr>
            <a:stCxn id="5" idx="2"/>
            <a:endCxn id="7" idx="0"/>
          </p:cNvCxnSpPr>
          <p:nvPr/>
        </p:nvCxnSpPr>
        <p:spPr>
          <a:xfrm flipH="1">
            <a:off x="3222718" y="3540915"/>
            <a:ext cx="1020160" cy="815504"/>
          </a:xfrm>
          <a:prstGeom prst="line">
            <a:avLst/>
          </a:prstGeom>
          <a:ln>
            <a:solidFill>
              <a:schemeClr val="tx1"/>
            </a:solidFill>
            <a:tailEnd type="stealth" w="lg" len="lg"/>
          </a:ln>
        </p:spPr>
        <p:style>
          <a:lnRef idx="2">
            <a:schemeClr val="accent6"/>
          </a:lnRef>
          <a:fillRef idx="0">
            <a:schemeClr val="accent6"/>
          </a:fillRef>
          <a:effectRef idx="1">
            <a:schemeClr val="accent6"/>
          </a:effectRef>
          <a:fontRef idx="minor">
            <a:schemeClr val="tx1"/>
          </a:fontRef>
        </p:style>
      </p:cxnSp>
      <p:cxnSp>
        <p:nvCxnSpPr>
          <p:cNvPr id="14" name="Přímá spojnice 17">
            <a:extLst>
              <a:ext uri="{FF2B5EF4-FFF2-40B4-BE49-F238E27FC236}">
                <a16:creationId xmlns:a16="http://schemas.microsoft.com/office/drawing/2014/main" id="{46EFC52C-F428-4167-BE68-0F7473FF40B5}"/>
              </a:ext>
            </a:extLst>
          </p:cNvPr>
          <p:cNvCxnSpPr>
            <a:stCxn id="5" idx="2"/>
            <a:endCxn id="8" idx="0"/>
          </p:cNvCxnSpPr>
          <p:nvPr/>
        </p:nvCxnSpPr>
        <p:spPr>
          <a:xfrm>
            <a:off x="4242878" y="3540916"/>
            <a:ext cx="1020160" cy="815503"/>
          </a:xfrm>
          <a:prstGeom prst="line">
            <a:avLst/>
          </a:prstGeom>
          <a:ln>
            <a:solidFill>
              <a:schemeClr val="tx1"/>
            </a:solidFill>
            <a:tailEnd type="stealth" w="lg" len="lg"/>
          </a:ln>
        </p:spPr>
        <p:style>
          <a:lnRef idx="2">
            <a:schemeClr val="accent6"/>
          </a:lnRef>
          <a:fillRef idx="0">
            <a:schemeClr val="accent6"/>
          </a:fillRef>
          <a:effectRef idx="1">
            <a:schemeClr val="accent6"/>
          </a:effectRef>
          <a:fontRef idx="minor">
            <a:schemeClr val="tx1"/>
          </a:fontRef>
        </p:style>
      </p:cxnSp>
      <p:sp>
        <p:nvSpPr>
          <p:cNvPr id="15" name="TextovéPole 20">
            <a:extLst>
              <a:ext uri="{FF2B5EF4-FFF2-40B4-BE49-F238E27FC236}">
                <a16:creationId xmlns:a16="http://schemas.microsoft.com/office/drawing/2014/main" id="{78B1E9C3-AC90-41A8-A793-18DEAC271403}"/>
              </a:ext>
            </a:extLst>
          </p:cNvPr>
          <p:cNvSpPr txBox="1"/>
          <p:nvPr/>
        </p:nvSpPr>
        <p:spPr>
          <a:xfrm>
            <a:off x="2266977" y="3625503"/>
            <a:ext cx="1167307" cy="646331"/>
          </a:xfrm>
          <a:prstGeom prst="rect">
            <a:avLst/>
          </a:prstGeom>
          <a:noFill/>
        </p:spPr>
        <p:txBody>
          <a:bodyPr wrap="none" rtlCol="0">
            <a:spAutoFit/>
          </a:bodyPr>
          <a:lstStyle/>
          <a:p>
            <a:pPr algn="ctr"/>
            <a:r>
              <a:rPr lang="en-US" b="1" dirty="0">
                <a:solidFill>
                  <a:schemeClr val="accent2"/>
                </a:solidFill>
                <a:latin typeface="Courier New" panose="02070309020205020404" pitchFamily="49" charset="0"/>
                <a:cs typeface="Courier New" panose="02070309020205020404" pitchFamily="49" charset="0"/>
              </a:rPr>
              <a:t>new</a:t>
            </a:r>
          </a:p>
          <a:p>
            <a:pPr algn="ctr"/>
            <a:r>
              <a:rPr lang="en-US" dirty="0"/>
              <a:t>operator</a:t>
            </a:r>
            <a:endParaRPr lang="cs-CZ" dirty="0"/>
          </a:p>
        </p:txBody>
      </p:sp>
      <p:cxnSp>
        <p:nvCxnSpPr>
          <p:cNvPr id="16" name="Přímá spojnice 21">
            <a:extLst>
              <a:ext uri="{FF2B5EF4-FFF2-40B4-BE49-F238E27FC236}">
                <a16:creationId xmlns:a16="http://schemas.microsoft.com/office/drawing/2014/main" id="{A7BD3DFB-43D3-471D-9843-6488331F930C}"/>
              </a:ext>
            </a:extLst>
          </p:cNvPr>
          <p:cNvCxnSpPr/>
          <p:nvPr/>
        </p:nvCxnSpPr>
        <p:spPr>
          <a:xfrm flipH="1" flipV="1">
            <a:off x="4890950" y="2743970"/>
            <a:ext cx="2124144" cy="5273"/>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17" name="Přímá spojnice 29">
            <a:extLst>
              <a:ext uri="{FF2B5EF4-FFF2-40B4-BE49-F238E27FC236}">
                <a16:creationId xmlns:a16="http://schemas.microsoft.com/office/drawing/2014/main" id="{30728CB6-0D58-4ABC-A586-6818A28EA960}"/>
              </a:ext>
            </a:extLst>
          </p:cNvPr>
          <p:cNvCxnSpPr/>
          <p:nvPr/>
        </p:nvCxnSpPr>
        <p:spPr>
          <a:xfrm flipH="1" flipV="1">
            <a:off x="4890950" y="2913784"/>
            <a:ext cx="2124144" cy="5273"/>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18" name="Přímá spojnice 30">
            <a:extLst>
              <a:ext uri="{FF2B5EF4-FFF2-40B4-BE49-F238E27FC236}">
                <a16:creationId xmlns:a16="http://schemas.microsoft.com/office/drawing/2014/main" id="{FF5381D9-F972-4102-B58D-AE6548A375CF}"/>
              </a:ext>
            </a:extLst>
          </p:cNvPr>
          <p:cNvCxnSpPr/>
          <p:nvPr/>
        </p:nvCxnSpPr>
        <p:spPr>
          <a:xfrm flipH="1">
            <a:off x="5911110" y="5074787"/>
            <a:ext cx="1106682" cy="0"/>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19" name="Přímá spojnice 33">
            <a:extLst>
              <a:ext uri="{FF2B5EF4-FFF2-40B4-BE49-F238E27FC236}">
                <a16:creationId xmlns:a16="http://schemas.microsoft.com/office/drawing/2014/main" id="{85CB0779-97F6-44A8-B34C-3403569BD278}"/>
              </a:ext>
            </a:extLst>
          </p:cNvPr>
          <p:cNvCxnSpPr/>
          <p:nvPr/>
        </p:nvCxnSpPr>
        <p:spPr>
          <a:xfrm flipH="1">
            <a:off x="5909761" y="4914843"/>
            <a:ext cx="1106682" cy="1"/>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0" name="Přímá spojnice 35">
            <a:extLst>
              <a:ext uri="{FF2B5EF4-FFF2-40B4-BE49-F238E27FC236}">
                <a16:creationId xmlns:a16="http://schemas.microsoft.com/office/drawing/2014/main" id="{33F2B4DD-8BEA-49A2-92B2-E4BFDB5E4669}"/>
              </a:ext>
            </a:extLst>
          </p:cNvPr>
          <p:cNvCxnSpPr/>
          <p:nvPr/>
        </p:nvCxnSpPr>
        <p:spPr>
          <a:xfrm flipH="1" flipV="1">
            <a:off x="4890950" y="3271285"/>
            <a:ext cx="2124144" cy="209945"/>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1" name="Přímá spojnice 37">
            <a:extLst>
              <a:ext uri="{FF2B5EF4-FFF2-40B4-BE49-F238E27FC236}">
                <a16:creationId xmlns:a16="http://schemas.microsoft.com/office/drawing/2014/main" id="{7DFE6F3F-924B-4C5B-96C5-CD601B8F8FB7}"/>
              </a:ext>
            </a:extLst>
          </p:cNvPr>
          <p:cNvCxnSpPr/>
          <p:nvPr/>
        </p:nvCxnSpPr>
        <p:spPr>
          <a:xfrm flipH="1" flipV="1">
            <a:off x="4890950" y="3533959"/>
            <a:ext cx="2124144" cy="637607"/>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2" name="Přímá spojnice 39">
            <a:extLst>
              <a:ext uri="{FF2B5EF4-FFF2-40B4-BE49-F238E27FC236}">
                <a16:creationId xmlns:a16="http://schemas.microsoft.com/office/drawing/2014/main" id="{9F196CD5-F2C4-4C33-82F2-114B8B69ADBB}"/>
              </a:ext>
            </a:extLst>
          </p:cNvPr>
          <p:cNvCxnSpPr/>
          <p:nvPr/>
        </p:nvCxnSpPr>
        <p:spPr>
          <a:xfrm flipH="1" flipV="1">
            <a:off x="4890950" y="3422732"/>
            <a:ext cx="2124144" cy="208685"/>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3" name="Přímá spojnice 41">
            <a:extLst>
              <a:ext uri="{FF2B5EF4-FFF2-40B4-BE49-F238E27FC236}">
                <a16:creationId xmlns:a16="http://schemas.microsoft.com/office/drawing/2014/main" id="{3DF3E93A-CBEF-4B29-8CA4-AAE455A91629}"/>
              </a:ext>
            </a:extLst>
          </p:cNvPr>
          <p:cNvCxnSpPr/>
          <p:nvPr/>
        </p:nvCxnSpPr>
        <p:spPr>
          <a:xfrm flipH="1">
            <a:off x="5909762" y="4295591"/>
            <a:ext cx="1105333" cy="304353"/>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4" name="Přímá spojnice 43">
            <a:extLst>
              <a:ext uri="{FF2B5EF4-FFF2-40B4-BE49-F238E27FC236}">
                <a16:creationId xmlns:a16="http://schemas.microsoft.com/office/drawing/2014/main" id="{60B89EC3-7167-4794-BDF3-8FC67E5CB85A}"/>
              </a:ext>
            </a:extLst>
          </p:cNvPr>
          <p:cNvCxnSpPr/>
          <p:nvPr/>
        </p:nvCxnSpPr>
        <p:spPr>
          <a:xfrm flipH="1">
            <a:off x="6045753" y="5995821"/>
            <a:ext cx="282683" cy="1"/>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5" name="Přímá spojnice 44">
            <a:extLst>
              <a:ext uri="{FF2B5EF4-FFF2-40B4-BE49-F238E27FC236}">
                <a16:creationId xmlns:a16="http://schemas.microsoft.com/office/drawing/2014/main" id="{A1618003-208B-4AC6-BD03-09D07B5B732B}"/>
              </a:ext>
            </a:extLst>
          </p:cNvPr>
          <p:cNvCxnSpPr/>
          <p:nvPr/>
        </p:nvCxnSpPr>
        <p:spPr>
          <a:xfrm flipH="1">
            <a:off x="6045752" y="6299261"/>
            <a:ext cx="282683" cy="1"/>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26" name="TextovéPole 47">
            <a:extLst>
              <a:ext uri="{FF2B5EF4-FFF2-40B4-BE49-F238E27FC236}">
                <a16:creationId xmlns:a16="http://schemas.microsoft.com/office/drawing/2014/main" id="{2B4F6DB2-8AD2-4CF9-BF30-43B85429EB36}"/>
              </a:ext>
            </a:extLst>
          </p:cNvPr>
          <p:cNvSpPr txBox="1"/>
          <p:nvPr/>
        </p:nvSpPr>
        <p:spPr>
          <a:xfrm>
            <a:off x="6328435" y="5844190"/>
            <a:ext cx="3025187" cy="307777"/>
          </a:xfrm>
          <a:prstGeom prst="rect">
            <a:avLst/>
          </a:prstGeom>
          <a:noFill/>
        </p:spPr>
        <p:txBody>
          <a:bodyPr wrap="none" rtlCol="0">
            <a:spAutoFit/>
          </a:bodyPr>
          <a:lstStyle/>
          <a:p>
            <a:r>
              <a:rPr lang="en-US" sz="1400" dirty="0"/>
              <a:t>logically belongs to (is stored at)</a:t>
            </a:r>
            <a:endParaRPr lang="cs-CZ" sz="1400" dirty="0"/>
          </a:p>
        </p:txBody>
      </p:sp>
      <p:sp>
        <p:nvSpPr>
          <p:cNvPr id="27" name="TextovéPole 48">
            <a:extLst>
              <a:ext uri="{FF2B5EF4-FFF2-40B4-BE49-F238E27FC236}">
                <a16:creationId xmlns:a16="http://schemas.microsoft.com/office/drawing/2014/main" id="{BA552556-8543-47C8-89A8-6C41F13ECAC7}"/>
              </a:ext>
            </a:extLst>
          </p:cNvPr>
          <p:cNvSpPr txBox="1"/>
          <p:nvPr/>
        </p:nvSpPr>
        <p:spPr>
          <a:xfrm>
            <a:off x="6328434" y="6145559"/>
            <a:ext cx="1754006" cy="307777"/>
          </a:xfrm>
          <a:prstGeom prst="rect">
            <a:avLst/>
          </a:prstGeom>
          <a:noFill/>
        </p:spPr>
        <p:txBody>
          <a:bodyPr wrap="none" rtlCol="0">
            <a:spAutoFit/>
          </a:bodyPr>
          <a:lstStyle/>
          <a:p>
            <a:r>
              <a:rPr lang="en-US" sz="1400" dirty="0"/>
              <a:t>is used (called) on</a:t>
            </a:r>
            <a:endParaRPr lang="cs-CZ" sz="1400" dirty="0"/>
          </a:p>
        </p:txBody>
      </p:sp>
    </p:spTree>
    <p:extLst>
      <p:ext uri="{BB962C8B-B14F-4D97-AF65-F5344CB8AC3E}">
        <p14:creationId xmlns:p14="http://schemas.microsoft.com/office/powerpoint/2010/main" val="267622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A71FE3-3A4A-4C89-AD1D-A02926224A90}"/>
              </a:ext>
            </a:extLst>
          </p:cNvPr>
          <p:cNvSpPr>
            <a:spLocks noGrp="1"/>
          </p:cNvSpPr>
          <p:nvPr>
            <p:ph idx="1"/>
          </p:nvPr>
        </p:nvSpPr>
        <p:spPr/>
        <p:txBody>
          <a:bodyPr/>
          <a:lstStyle/>
          <a:p>
            <a:r>
              <a:rPr lang="en-US" dirty="0"/>
              <a:t>Declared by </a:t>
            </a:r>
            <a:r>
              <a:rPr lang="en-US" dirty="0">
                <a:solidFill>
                  <a:schemeClr val="accent2"/>
                </a:solidFill>
              </a:rPr>
              <a:t>static</a:t>
            </a:r>
            <a:r>
              <a:rPr lang="en-US" dirty="0"/>
              <a:t> keyword before the member</a:t>
            </a:r>
          </a:p>
          <a:p>
            <a:r>
              <a:rPr lang="en-US" dirty="0"/>
              <a:t>Accessed by </a:t>
            </a:r>
            <a:r>
              <a:rPr lang="en-US" dirty="0">
                <a:solidFill>
                  <a:schemeClr val="accent2"/>
                </a:solidFill>
              </a:rPr>
              <a:t>::</a:t>
            </a:r>
            <a:r>
              <a:rPr lang="en-US" dirty="0"/>
              <a:t> operator (like constants)</a:t>
            </a:r>
          </a:p>
          <a:p>
            <a:pPr lvl="1"/>
            <a:r>
              <a:rPr lang="en-US" dirty="0"/>
              <a:t>E.g., </a:t>
            </a:r>
            <a:r>
              <a:rPr lang="en-US" dirty="0" err="1">
                <a:solidFill>
                  <a:schemeClr val="accent2"/>
                </a:solidFill>
              </a:rPr>
              <a:t>MyClass</a:t>
            </a:r>
            <a:r>
              <a:rPr lang="en-US" dirty="0">
                <a:solidFill>
                  <a:schemeClr val="accent2"/>
                </a:solidFill>
              </a:rPr>
              <a:t>::$</a:t>
            </a:r>
            <a:r>
              <a:rPr lang="en-US" dirty="0" err="1">
                <a:solidFill>
                  <a:schemeClr val="accent2"/>
                </a:solidFill>
              </a:rPr>
              <a:t>statVar</a:t>
            </a:r>
            <a:r>
              <a:rPr lang="en-US" dirty="0"/>
              <a:t> or </a:t>
            </a:r>
            <a:r>
              <a:rPr lang="en-US" dirty="0" err="1">
                <a:solidFill>
                  <a:schemeClr val="accent2"/>
                </a:solidFill>
              </a:rPr>
              <a:t>MyClass</a:t>
            </a:r>
            <a:r>
              <a:rPr lang="en-US" dirty="0">
                <a:solidFill>
                  <a:schemeClr val="accent2"/>
                </a:solidFill>
              </a:rPr>
              <a:t>::</a:t>
            </a:r>
            <a:r>
              <a:rPr lang="en-US" dirty="0" err="1">
                <a:solidFill>
                  <a:schemeClr val="accent2"/>
                </a:solidFill>
              </a:rPr>
              <a:t>myFunc</a:t>
            </a:r>
            <a:r>
              <a:rPr lang="en-US" dirty="0">
                <a:solidFill>
                  <a:schemeClr val="accent2"/>
                </a:solidFill>
              </a:rPr>
              <a:t>()</a:t>
            </a:r>
          </a:p>
          <a:p>
            <a:r>
              <a:rPr lang="en-US" dirty="0"/>
              <a:t>One instance, no matter how many objects class has</a:t>
            </a:r>
          </a:p>
          <a:p>
            <a:pPr lvl="1"/>
            <a:r>
              <a:rPr lang="en-US" dirty="0"/>
              <a:t>I.e., static methods does not have </a:t>
            </a:r>
            <a:r>
              <a:rPr lang="en-US" dirty="0">
                <a:solidFill>
                  <a:schemeClr val="accent2"/>
                </a:solidFill>
              </a:rPr>
              <a:t>$this</a:t>
            </a:r>
          </a:p>
          <a:p>
            <a:r>
              <a:rPr lang="en-US" dirty="0"/>
              <a:t>The same types of visibility as regular members</a:t>
            </a:r>
          </a:p>
          <a:p>
            <a:r>
              <a:rPr lang="en-US" dirty="0"/>
              <a:t>Small differences in inheritance</a:t>
            </a:r>
          </a:p>
          <a:p>
            <a:endParaRPr lang="en-US" dirty="0"/>
          </a:p>
        </p:txBody>
      </p:sp>
      <p:sp>
        <p:nvSpPr>
          <p:cNvPr id="3" name="Title 2">
            <a:extLst>
              <a:ext uri="{FF2B5EF4-FFF2-40B4-BE49-F238E27FC236}">
                <a16:creationId xmlns:a16="http://schemas.microsoft.com/office/drawing/2014/main" id="{18DC875E-5090-42EB-B7D4-D2DFC3CF1264}"/>
              </a:ext>
            </a:extLst>
          </p:cNvPr>
          <p:cNvSpPr>
            <a:spLocks noGrp="1"/>
          </p:cNvSpPr>
          <p:nvPr>
            <p:ph type="title"/>
          </p:nvPr>
        </p:nvSpPr>
        <p:spPr/>
        <p:txBody>
          <a:bodyPr/>
          <a:lstStyle/>
          <a:p>
            <a:r>
              <a:rPr lang="en-US" dirty="0"/>
              <a:t>Static (Class) Members</a:t>
            </a:r>
            <a:br>
              <a:rPr lang="en-US" dirty="0"/>
            </a:br>
            <a:endParaRPr lang="en-US" dirty="0"/>
          </a:p>
        </p:txBody>
      </p:sp>
      <p:sp>
        <p:nvSpPr>
          <p:cNvPr id="4" name="Slide Number Placeholder 3">
            <a:extLst>
              <a:ext uri="{FF2B5EF4-FFF2-40B4-BE49-F238E27FC236}">
                <a16:creationId xmlns:a16="http://schemas.microsoft.com/office/drawing/2014/main" id="{E0330ACE-A551-4613-BF0F-F1A387C358EE}"/>
              </a:ext>
            </a:extLst>
          </p:cNvPr>
          <p:cNvSpPr>
            <a:spLocks noGrp="1"/>
          </p:cNvSpPr>
          <p:nvPr>
            <p:ph type="sldNum" sz="quarter" idx="12"/>
          </p:nvPr>
        </p:nvSpPr>
        <p:spPr/>
        <p:txBody>
          <a:bodyPr/>
          <a:lstStyle/>
          <a:p>
            <a:fld id="{452BA717-4DED-4A38-BDE4-30D0F0A142DB}" type="slidenum">
              <a:rPr lang="cs-CZ" smtClean="0"/>
              <a:pPr/>
              <a:t>26</a:t>
            </a:fld>
            <a:endParaRPr lang="cs-CZ"/>
          </a:p>
        </p:txBody>
      </p:sp>
      <p:sp>
        <p:nvSpPr>
          <p:cNvPr id="5" name="Rectangle: Single Corner Snipped 4">
            <a:extLst>
              <a:ext uri="{FF2B5EF4-FFF2-40B4-BE49-F238E27FC236}">
                <a16:creationId xmlns:a16="http://schemas.microsoft.com/office/drawing/2014/main" id="{38F6D261-8CB7-48BB-8455-99C9C37FE4A8}"/>
              </a:ext>
            </a:extLst>
          </p:cNvPr>
          <p:cNvSpPr/>
          <p:nvPr/>
        </p:nvSpPr>
        <p:spPr>
          <a:xfrm>
            <a:off x="407368" y="4725144"/>
            <a:ext cx="7416824" cy="115212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A { public static $x; }</a:t>
            </a:r>
          </a:p>
          <a:p>
            <a:r>
              <a:rPr lang="en-US" b="1" dirty="0">
                <a:solidFill>
                  <a:schemeClr val="bg1"/>
                </a:solidFill>
                <a:latin typeface="Courier New" panose="02070309020205020404" pitchFamily="49" charset="0"/>
                <a:cs typeface="Courier New" panose="02070309020205020404" pitchFamily="49" charset="0"/>
              </a:rPr>
              <a:t>class B extends A { public static $x; }</a:t>
            </a:r>
          </a:p>
          <a:p>
            <a:r>
              <a:rPr lang="en-US" b="1" dirty="0">
                <a:solidFill>
                  <a:schemeClr val="bg1"/>
                </a:solidFill>
                <a:latin typeface="Courier New" panose="02070309020205020404" pitchFamily="49" charset="0"/>
                <a:cs typeface="Courier New" panose="02070309020205020404" pitchFamily="49" charset="0"/>
              </a:rPr>
              <a:t>class C extends A {} … C::$x = 42;</a:t>
            </a:r>
          </a:p>
        </p:txBody>
      </p:sp>
      <p:sp>
        <p:nvSpPr>
          <p:cNvPr id="6" name="Zaoblený obdélníkový popisek 6">
            <a:extLst>
              <a:ext uri="{FF2B5EF4-FFF2-40B4-BE49-F238E27FC236}">
                <a16:creationId xmlns:a16="http://schemas.microsoft.com/office/drawing/2014/main" id="{EE46FF8C-1DB1-435D-9004-95F14170E836}"/>
              </a:ext>
            </a:extLst>
          </p:cNvPr>
          <p:cNvSpPr/>
          <p:nvPr/>
        </p:nvSpPr>
        <p:spPr>
          <a:xfrm>
            <a:off x="6312024" y="4580263"/>
            <a:ext cx="1800200" cy="504056"/>
          </a:xfrm>
          <a:prstGeom prst="wedgeRoundRectCallout">
            <a:avLst>
              <a:gd name="adj1" fmla="val -53884"/>
              <a:gd name="adj2" fmla="val 9639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new variable</a:t>
            </a:r>
            <a:endParaRPr lang="cs-CZ" dirty="0"/>
          </a:p>
        </p:txBody>
      </p:sp>
      <p:sp>
        <p:nvSpPr>
          <p:cNvPr id="7" name="Zaoblený obdélníkový popisek 7">
            <a:extLst>
              <a:ext uri="{FF2B5EF4-FFF2-40B4-BE49-F238E27FC236}">
                <a16:creationId xmlns:a16="http://schemas.microsoft.com/office/drawing/2014/main" id="{0332FB01-EE3F-45E2-9BA4-75AF98DB5902}"/>
              </a:ext>
            </a:extLst>
          </p:cNvPr>
          <p:cNvSpPr/>
          <p:nvPr/>
        </p:nvSpPr>
        <p:spPr>
          <a:xfrm>
            <a:off x="4047111" y="5877272"/>
            <a:ext cx="2016224" cy="504056"/>
          </a:xfrm>
          <a:prstGeom prst="wedgeRoundRectCallout">
            <a:avLst>
              <a:gd name="adj1" fmla="val -44578"/>
              <a:gd name="adj2" fmla="val -86159"/>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same as </a:t>
            </a:r>
            <a:r>
              <a:rPr lang="en-US" b="1" dirty="0">
                <a:latin typeface="Courier New" pitchFamily="49" charset="0"/>
                <a:cs typeface="Courier New" pitchFamily="49" charset="0"/>
              </a:rPr>
              <a:t>A::$x</a:t>
            </a:r>
            <a:endParaRPr lang="cs-CZ" b="1" dirty="0">
              <a:latin typeface="Courier New" pitchFamily="49" charset="0"/>
              <a:cs typeface="Courier New" pitchFamily="49" charset="0"/>
            </a:endParaRPr>
          </a:p>
        </p:txBody>
      </p:sp>
    </p:spTree>
    <p:extLst>
      <p:ext uri="{BB962C8B-B14F-4D97-AF65-F5344CB8AC3E}">
        <p14:creationId xmlns:p14="http://schemas.microsoft.com/office/powerpoint/2010/main" val="350954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D3BF-ED88-4814-AD82-4CFE9AF7D5C6}"/>
              </a:ext>
            </a:extLst>
          </p:cNvPr>
          <p:cNvSpPr>
            <a:spLocks noGrp="1"/>
          </p:cNvSpPr>
          <p:nvPr>
            <p:ph type="title"/>
          </p:nvPr>
        </p:nvSpPr>
        <p:spPr/>
        <p:txBody>
          <a:bodyPr/>
          <a:lstStyle/>
          <a:p>
            <a:r>
              <a:rPr lang="en-US" dirty="0"/>
              <a:t>Static (Class) Members</a:t>
            </a:r>
            <a:br>
              <a:rPr lang="en-US" dirty="0"/>
            </a:br>
            <a:r>
              <a:rPr lang="en-US" dirty="0"/>
              <a:t>EXAMPLE</a:t>
            </a:r>
          </a:p>
        </p:txBody>
      </p:sp>
      <p:sp>
        <p:nvSpPr>
          <p:cNvPr id="3" name="Slide Number Placeholder 2">
            <a:extLst>
              <a:ext uri="{FF2B5EF4-FFF2-40B4-BE49-F238E27FC236}">
                <a16:creationId xmlns:a16="http://schemas.microsoft.com/office/drawing/2014/main" id="{D59B94CE-C30E-4AA9-BEC4-D75413E991D4}"/>
              </a:ext>
            </a:extLst>
          </p:cNvPr>
          <p:cNvSpPr>
            <a:spLocks noGrp="1"/>
          </p:cNvSpPr>
          <p:nvPr>
            <p:ph type="sldNum" sz="quarter" idx="12"/>
          </p:nvPr>
        </p:nvSpPr>
        <p:spPr/>
        <p:txBody>
          <a:bodyPr/>
          <a:lstStyle/>
          <a:p>
            <a:fld id="{452BA717-4DED-4A38-BDE4-30D0F0A142DB}" type="slidenum">
              <a:rPr lang="cs-CZ" smtClean="0"/>
              <a:pPr/>
              <a:t>27</a:t>
            </a:fld>
            <a:endParaRPr lang="cs-CZ"/>
          </a:p>
        </p:txBody>
      </p:sp>
      <p:sp>
        <p:nvSpPr>
          <p:cNvPr id="4" name="Rectangle: Single Corner Snipped 3">
            <a:extLst>
              <a:ext uri="{FF2B5EF4-FFF2-40B4-BE49-F238E27FC236}">
                <a16:creationId xmlns:a16="http://schemas.microsoft.com/office/drawing/2014/main" id="{D04DFE88-0C8F-4F72-90B2-B652FCE332BB}"/>
              </a:ext>
            </a:extLst>
          </p:cNvPr>
          <p:cNvSpPr/>
          <p:nvPr/>
        </p:nvSpPr>
        <p:spPr>
          <a:xfrm>
            <a:off x="239348" y="1790499"/>
            <a:ext cx="9316131" cy="4806853"/>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a:t>
            </a:r>
            <a:r>
              <a:rPr lang="en-US" b="1" dirty="0" err="1">
                <a:solidFill>
                  <a:schemeClr val="bg1"/>
                </a:solidFill>
                <a:latin typeface="Courier New" panose="02070309020205020404" pitchFamily="49" charset="0"/>
                <a:cs typeface="Courier New" panose="02070309020205020404" pitchFamily="49" charset="0"/>
              </a:rPr>
              <a:t>Prescious</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const MAX_INSTANCES = 2;    </a:t>
            </a:r>
          </a:p>
          <a:p>
            <a:r>
              <a:rPr lang="en-US" b="1" dirty="0">
                <a:solidFill>
                  <a:schemeClr val="bg1"/>
                </a:solidFill>
                <a:latin typeface="Courier New" panose="02070309020205020404" pitchFamily="49" charset="0"/>
                <a:cs typeface="Courier New" panose="02070309020205020404" pitchFamily="49" charset="0"/>
              </a:rPr>
              <a:t>    private static $instances = 0;</a:t>
            </a:r>
          </a:p>
          <a:p>
            <a:r>
              <a:rPr lang="en-US" b="1" dirty="0">
                <a:solidFill>
                  <a:schemeClr val="bg1"/>
                </a:solidFill>
                <a:latin typeface="Courier New" panose="02070309020205020404" pitchFamily="49" charset="0"/>
                <a:cs typeface="Courier New" panose="02070309020205020404" pitchFamily="49" charset="0"/>
              </a:rPr>
              <a:t>    public static function create() {</a:t>
            </a:r>
          </a:p>
          <a:p>
            <a:r>
              <a:rPr lang="en-US" b="1" dirty="0">
                <a:solidFill>
                  <a:schemeClr val="bg1"/>
                </a:solidFill>
                <a:latin typeface="Courier New" panose="02070309020205020404" pitchFamily="49" charset="0"/>
                <a:cs typeface="Courier New" panose="02070309020205020404" pitchFamily="49" charset="0"/>
              </a:rPr>
              <a:t>        if (self::$instances &lt; self::MAX_INSTANCES)</a:t>
            </a:r>
          </a:p>
          <a:p>
            <a:r>
              <a:rPr lang="en-US" b="1" dirty="0">
                <a:solidFill>
                  <a:schemeClr val="bg1"/>
                </a:solidFill>
                <a:latin typeface="Courier New" panose="02070309020205020404" pitchFamily="49" charset="0"/>
                <a:cs typeface="Courier New" panose="02070309020205020404" pitchFamily="49" charset="0"/>
              </a:rPr>
              <a:t>            return new Foo();</a:t>
            </a:r>
          </a:p>
          <a:p>
            <a:r>
              <a:rPr lang="en-US" b="1" dirty="0">
                <a:solidFill>
                  <a:schemeClr val="bg1"/>
                </a:solidFill>
                <a:latin typeface="Courier New" panose="02070309020205020404" pitchFamily="49" charset="0"/>
                <a:cs typeface="Courier New" panose="02070309020205020404" pitchFamily="49" charset="0"/>
              </a:rPr>
              <a:t>        else</a:t>
            </a:r>
          </a:p>
          <a:p>
            <a:r>
              <a:rPr lang="en-US" b="1" dirty="0">
                <a:solidFill>
                  <a:schemeClr val="bg1"/>
                </a:solidFill>
                <a:latin typeface="Courier New" panose="02070309020205020404" pitchFamily="49" charset="0"/>
                <a:cs typeface="Courier New" panose="02070309020205020404" pitchFamily="49" charset="0"/>
              </a:rPr>
              <a:t>            return null;</a:t>
            </a:r>
          </a:p>
          <a:p>
            <a:r>
              <a:rPr lang="en-US" b="1" dirty="0">
                <a:solidFill>
                  <a:schemeClr val="bg1"/>
                </a:solidFill>
                <a:latin typeface="Courier New" panose="02070309020205020404" pitchFamily="49" charset="0"/>
                <a:cs typeface="Courier New" panose="02070309020205020404" pitchFamily="49" charset="0"/>
              </a:rPr>
              <a:t>    }</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    private function __construct() { ++self::$instances; ... }</a:t>
            </a:r>
          </a:p>
          <a:p>
            <a:r>
              <a:rPr lang="en-US" b="1" dirty="0">
                <a:solidFill>
                  <a:schemeClr val="bg1"/>
                </a:solidFill>
                <a:latin typeface="Courier New" panose="02070309020205020404" pitchFamily="49" charset="0"/>
                <a:cs typeface="Courier New" panose="02070309020205020404" pitchFamily="49" charset="0"/>
              </a:rPr>
              <a:t>    public function __destruct() { --self::$instances; ... }</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$foo1 = Foo::create();</a:t>
            </a:r>
          </a:p>
          <a:p>
            <a:r>
              <a:rPr lang="en-US" b="1" dirty="0">
                <a:solidFill>
                  <a:schemeClr val="bg1"/>
                </a:solidFill>
                <a:latin typeface="Courier New" panose="02070309020205020404" pitchFamily="49" charset="0"/>
                <a:cs typeface="Courier New" panose="02070309020205020404" pitchFamily="49" charset="0"/>
              </a:rPr>
              <a:t>$foo2 = Foo::create();</a:t>
            </a:r>
          </a:p>
          <a:p>
            <a:r>
              <a:rPr lang="en-US" b="1" dirty="0">
                <a:solidFill>
                  <a:schemeClr val="bg1"/>
                </a:solidFill>
                <a:latin typeface="Courier New" panose="02070309020205020404" pitchFamily="49" charset="0"/>
                <a:cs typeface="Courier New" panose="02070309020205020404" pitchFamily="49" charset="0"/>
              </a:rPr>
              <a:t>$foo3 = Foo::create();</a:t>
            </a:r>
          </a:p>
        </p:txBody>
      </p:sp>
      <p:sp>
        <p:nvSpPr>
          <p:cNvPr id="5" name="Zaoblený obdélníkový popisek 6">
            <a:extLst>
              <a:ext uri="{FF2B5EF4-FFF2-40B4-BE49-F238E27FC236}">
                <a16:creationId xmlns:a16="http://schemas.microsoft.com/office/drawing/2014/main" id="{14B97337-A48A-45B2-B0BA-3CD374B174F1}"/>
              </a:ext>
            </a:extLst>
          </p:cNvPr>
          <p:cNvSpPr/>
          <p:nvPr/>
        </p:nvSpPr>
        <p:spPr>
          <a:xfrm>
            <a:off x="3997313" y="6198950"/>
            <a:ext cx="1800200" cy="504056"/>
          </a:xfrm>
          <a:prstGeom prst="wedgeRoundRectCallout">
            <a:avLst>
              <a:gd name="adj1" fmla="val -69895"/>
              <a:gd name="adj2" fmla="val -417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$foo3</a:t>
            </a:r>
            <a:r>
              <a:rPr lang="en-US" dirty="0"/>
              <a:t> is </a:t>
            </a:r>
            <a:r>
              <a:rPr lang="en-US" b="1" dirty="0">
                <a:latin typeface="Courier New" panose="02070309020205020404" pitchFamily="49" charset="0"/>
                <a:cs typeface="Courier New" panose="02070309020205020404" pitchFamily="49" charset="0"/>
              </a:rPr>
              <a:t>null</a:t>
            </a:r>
            <a:endParaRPr lang="cs-CZ" b="1" dirty="0">
              <a:latin typeface="Courier New" panose="02070309020205020404" pitchFamily="49" charset="0"/>
              <a:cs typeface="Courier New" panose="02070309020205020404" pitchFamily="49" charset="0"/>
            </a:endParaRPr>
          </a:p>
        </p:txBody>
      </p:sp>
      <p:sp>
        <p:nvSpPr>
          <p:cNvPr id="6" name="Zaoblený obdélníkový popisek 6">
            <a:extLst>
              <a:ext uri="{FF2B5EF4-FFF2-40B4-BE49-F238E27FC236}">
                <a16:creationId xmlns:a16="http://schemas.microsoft.com/office/drawing/2014/main" id="{3E597831-6A01-45AE-988C-21718BBBD370}"/>
              </a:ext>
            </a:extLst>
          </p:cNvPr>
          <p:cNvSpPr/>
          <p:nvPr/>
        </p:nvSpPr>
        <p:spPr>
          <a:xfrm>
            <a:off x="6096000" y="2060848"/>
            <a:ext cx="3408873" cy="787226"/>
          </a:xfrm>
          <a:prstGeom prst="wedgeRoundRectCallout">
            <a:avLst>
              <a:gd name="adj1" fmla="val -130616"/>
              <a:gd name="adj2" fmla="val -5806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cs typeface="Courier New" panose="02070309020205020404" pitchFamily="49" charset="0"/>
              </a:rPr>
              <a:t>Only limited number of instances may exist</a:t>
            </a:r>
            <a:endParaRPr lang="cs-CZ" dirty="0">
              <a:cs typeface="Courier New" panose="02070309020205020404" pitchFamily="49" charset="0"/>
            </a:endParaRPr>
          </a:p>
        </p:txBody>
      </p:sp>
    </p:spTree>
    <p:extLst>
      <p:ext uri="{BB962C8B-B14F-4D97-AF65-F5344CB8AC3E}">
        <p14:creationId xmlns:p14="http://schemas.microsoft.com/office/powerpoint/2010/main" val="373741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1CBAE4-5913-494A-AA85-8F74D5C965EC}"/>
              </a:ext>
            </a:extLst>
          </p:cNvPr>
          <p:cNvSpPr>
            <a:spLocks noGrp="1"/>
          </p:cNvSpPr>
          <p:nvPr>
            <p:ph idx="1"/>
          </p:nvPr>
        </p:nvSpPr>
        <p:spPr>
          <a:xfrm>
            <a:off x="239351" y="1844824"/>
            <a:ext cx="11713299" cy="2160240"/>
          </a:xfrm>
        </p:spPr>
        <p:txBody>
          <a:bodyPr/>
          <a:lstStyle/>
          <a:p>
            <a:r>
              <a:rPr lang="en-US" dirty="0"/>
              <a:t>Abstract Classes and Methods</a:t>
            </a:r>
          </a:p>
          <a:p>
            <a:r>
              <a:rPr lang="en-US" dirty="0"/>
              <a:t>Prefixed with keyword </a:t>
            </a:r>
            <a:r>
              <a:rPr lang="en-US" dirty="0">
                <a:solidFill>
                  <a:schemeClr val="accent2"/>
                </a:solidFill>
              </a:rPr>
              <a:t>abstract</a:t>
            </a:r>
          </a:p>
          <a:p>
            <a:r>
              <a:rPr lang="en-US" dirty="0"/>
              <a:t>Abstract class cannot be instantiated</a:t>
            </a:r>
          </a:p>
          <a:p>
            <a:r>
              <a:rPr lang="en-US" dirty="0"/>
              <a:t>Abstract method has no body</a:t>
            </a:r>
          </a:p>
          <a:p>
            <a:pPr lvl="1"/>
            <a:r>
              <a:rPr lang="en-US" dirty="0"/>
              <a:t>It is expected to be implemented in derived class</a:t>
            </a:r>
          </a:p>
          <a:p>
            <a:endParaRPr lang="en-US" dirty="0"/>
          </a:p>
        </p:txBody>
      </p:sp>
      <p:sp>
        <p:nvSpPr>
          <p:cNvPr id="3" name="Title 2">
            <a:extLst>
              <a:ext uri="{FF2B5EF4-FFF2-40B4-BE49-F238E27FC236}">
                <a16:creationId xmlns:a16="http://schemas.microsoft.com/office/drawing/2014/main" id="{B95E5B76-6EFF-4A88-8B7E-005133E780A5}"/>
              </a:ext>
            </a:extLst>
          </p:cNvPr>
          <p:cNvSpPr>
            <a:spLocks noGrp="1"/>
          </p:cNvSpPr>
          <p:nvPr>
            <p:ph type="title"/>
          </p:nvPr>
        </p:nvSpPr>
        <p:spPr/>
        <p:txBody>
          <a:bodyPr/>
          <a:lstStyle/>
          <a:p>
            <a:r>
              <a:rPr lang="en-US" dirty="0"/>
              <a:t>Abstract Entities</a:t>
            </a:r>
          </a:p>
        </p:txBody>
      </p:sp>
      <p:sp>
        <p:nvSpPr>
          <p:cNvPr id="4" name="Slide Number Placeholder 3">
            <a:extLst>
              <a:ext uri="{FF2B5EF4-FFF2-40B4-BE49-F238E27FC236}">
                <a16:creationId xmlns:a16="http://schemas.microsoft.com/office/drawing/2014/main" id="{E97A5F1A-CE58-45B1-8C1B-3345C79DA852}"/>
              </a:ext>
            </a:extLst>
          </p:cNvPr>
          <p:cNvSpPr>
            <a:spLocks noGrp="1"/>
          </p:cNvSpPr>
          <p:nvPr>
            <p:ph type="sldNum" sz="quarter" idx="12"/>
          </p:nvPr>
        </p:nvSpPr>
        <p:spPr/>
        <p:txBody>
          <a:bodyPr/>
          <a:lstStyle/>
          <a:p>
            <a:fld id="{452BA717-4DED-4A38-BDE4-30D0F0A142DB}" type="slidenum">
              <a:rPr lang="cs-CZ" smtClean="0"/>
              <a:pPr/>
              <a:t>28</a:t>
            </a:fld>
            <a:endParaRPr lang="cs-CZ"/>
          </a:p>
        </p:txBody>
      </p:sp>
      <p:sp>
        <p:nvSpPr>
          <p:cNvPr id="5" name="Rectangle: Single Corner Snipped 4">
            <a:extLst>
              <a:ext uri="{FF2B5EF4-FFF2-40B4-BE49-F238E27FC236}">
                <a16:creationId xmlns:a16="http://schemas.microsoft.com/office/drawing/2014/main" id="{BFF2ADB7-72A3-4BE1-BD03-E3D3247FCC7B}"/>
              </a:ext>
            </a:extLst>
          </p:cNvPr>
          <p:cNvSpPr/>
          <p:nvPr/>
        </p:nvSpPr>
        <p:spPr>
          <a:xfrm>
            <a:off x="407368" y="4005064"/>
            <a:ext cx="7416824" cy="216024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abstract class </a:t>
            </a:r>
            <a:r>
              <a:rPr lang="en-US" b="1" dirty="0" err="1">
                <a:solidFill>
                  <a:schemeClr val="bg1"/>
                </a:solidFill>
                <a:latin typeface="Courier New" panose="02070309020205020404" pitchFamily="49" charset="0"/>
                <a:cs typeface="Courier New" panose="02070309020205020404" pitchFamily="49" charset="0"/>
              </a:rPr>
              <a:t>AbstractClass</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abstract function foo();</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class </a:t>
            </a:r>
            <a:r>
              <a:rPr lang="en-US" b="1" dirty="0" err="1">
                <a:solidFill>
                  <a:schemeClr val="bg1"/>
                </a:solidFill>
                <a:latin typeface="Courier New" panose="02070309020205020404" pitchFamily="49" charset="0"/>
                <a:cs typeface="Courier New" panose="02070309020205020404" pitchFamily="49" charset="0"/>
              </a:rPr>
              <a:t>ConcreteClass</a:t>
            </a:r>
            <a:r>
              <a:rPr lang="en-US" b="1" dirty="0">
                <a:solidFill>
                  <a:schemeClr val="bg1"/>
                </a:solidFill>
                <a:latin typeface="Courier New" panose="02070309020205020404" pitchFamily="49" charset="0"/>
                <a:cs typeface="Courier New" panose="02070309020205020404" pitchFamily="49" charset="0"/>
              </a:rPr>
              <a:t> extends </a:t>
            </a:r>
            <a:r>
              <a:rPr lang="en-US" b="1" dirty="0" err="1">
                <a:solidFill>
                  <a:schemeClr val="bg1"/>
                </a:solidFill>
                <a:latin typeface="Courier New" panose="02070309020205020404" pitchFamily="49" charset="0"/>
                <a:cs typeface="Courier New" panose="02070309020205020404" pitchFamily="49" charset="0"/>
              </a:rPr>
              <a:t>AbstractClass</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function foo() { … foo body … }</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$obj = new </a:t>
            </a:r>
            <a:r>
              <a:rPr lang="en-US" b="1" dirty="0" err="1">
                <a:solidFill>
                  <a:schemeClr val="bg1"/>
                </a:solidFill>
                <a:latin typeface="Courier New" panose="02070309020205020404" pitchFamily="49" charset="0"/>
                <a:cs typeface="Courier New" panose="02070309020205020404" pitchFamily="49" charset="0"/>
              </a:rPr>
              <a:t>ConcreteClass</a:t>
            </a:r>
            <a:r>
              <a:rPr lang="en-US" b="1"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789866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23728A-D31F-46E6-A78B-D9A834C68605}"/>
              </a:ext>
            </a:extLst>
          </p:cNvPr>
          <p:cNvSpPr>
            <a:spLocks noGrp="1"/>
          </p:cNvSpPr>
          <p:nvPr>
            <p:ph idx="1"/>
          </p:nvPr>
        </p:nvSpPr>
        <p:spPr>
          <a:xfrm>
            <a:off x="239351" y="1844824"/>
            <a:ext cx="11713299" cy="1293028"/>
          </a:xfrm>
        </p:spPr>
        <p:txBody>
          <a:bodyPr/>
          <a:lstStyle/>
          <a:p>
            <a:r>
              <a:rPr lang="en-US" dirty="0"/>
              <a:t>List of public methods a class must implement</a:t>
            </a:r>
          </a:p>
          <a:p>
            <a:r>
              <a:rPr lang="en-US" dirty="0"/>
              <a:t>Interfaces may be extended like classes</a:t>
            </a:r>
          </a:p>
          <a:p>
            <a:r>
              <a:rPr lang="en-US" dirty="0"/>
              <a:t>Using the </a:t>
            </a:r>
            <a:r>
              <a:rPr lang="en-US" dirty="0">
                <a:solidFill>
                  <a:schemeClr val="accent2"/>
                </a:solidFill>
              </a:rPr>
              <a:t>extends</a:t>
            </a:r>
            <a:r>
              <a:rPr lang="en-US" dirty="0"/>
              <a:t> operator</a:t>
            </a:r>
          </a:p>
          <a:p>
            <a:endParaRPr lang="en-US" dirty="0"/>
          </a:p>
        </p:txBody>
      </p:sp>
      <p:sp>
        <p:nvSpPr>
          <p:cNvPr id="3" name="Title 2">
            <a:extLst>
              <a:ext uri="{FF2B5EF4-FFF2-40B4-BE49-F238E27FC236}">
                <a16:creationId xmlns:a16="http://schemas.microsoft.com/office/drawing/2014/main" id="{6E4E7306-AB43-4673-8C86-2F3B4BA642F4}"/>
              </a:ext>
            </a:extLst>
          </p:cNvPr>
          <p:cNvSpPr>
            <a:spLocks noGrp="1"/>
          </p:cNvSpPr>
          <p:nvPr>
            <p:ph type="title"/>
          </p:nvPr>
        </p:nvSpPr>
        <p:spPr/>
        <p:txBody>
          <a:bodyPr/>
          <a:lstStyle/>
          <a:p>
            <a:r>
              <a:rPr lang="en-US" dirty="0"/>
              <a:t>Interfaces</a:t>
            </a:r>
          </a:p>
        </p:txBody>
      </p:sp>
      <p:sp>
        <p:nvSpPr>
          <p:cNvPr id="4" name="Slide Number Placeholder 3">
            <a:extLst>
              <a:ext uri="{FF2B5EF4-FFF2-40B4-BE49-F238E27FC236}">
                <a16:creationId xmlns:a16="http://schemas.microsoft.com/office/drawing/2014/main" id="{433AC768-BCAF-49BD-AFFF-B8A6EE4EB929}"/>
              </a:ext>
            </a:extLst>
          </p:cNvPr>
          <p:cNvSpPr>
            <a:spLocks noGrp="1"/>
          </p:cNvSpPr>
          <p:nvPr>
            <p:ph type="sldNum" sz="quarter" idx="12"/>
          </p:nvPr>
        </p:nvSpPr>
        <p:spPr/>
        <p:txBody>
          <a:bodyPr/>
          <a:lstStyle/>
          <a:p>
            <a:fld id="{452BA717-4DED-4A38-BDE4-30D0F0A142DB}" type="slidenum">
              <a:rPr lang="cs-CZ" smtClean="0"/>
              <a:pPr/>
              <a:t>29</a:t>
            </a:fld>
            <a:endParaRPr lang="cs-CZ"/>
          </a:p>
        </p:txBody>
      </p:sp>
      <p:sp>
        <p:nvSpPr>
          <p:cNvPr id="5" name="Rectangle: Single Corner Snipped 4">
            <a:extLst>
              <a:ext uri="{FF2B5EF4-FFF2-40B4-BE49-F238E27FC236}">
                <a16:creationId xmlns:a16="http://schemas.microsoft.com/office/drawing/2014/main" id="{B83E3DE4-0F3B-4CB7-8F74-F3C70EA064D0}"/>
              </a:ext>
            </a:extLst>
          </p:cNvPr>
          <p:cNvSpPr/>
          <p:nvPr/>
        </p:nvSpPr>
        <p:spPr>
          <a:xfrm>
            <a:off x="407368" y="3279284"/>
            <a:ext cx="7416824" cy="2742003"/>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interface </a:t>
            </a:r>
            <a:r>
              <a:rPr lang="en-US" b="1" dirty="0" err="1">
                <a:solidFill>
                  <a:schemeClr val="bg1"/>
                </a:solidFill>
                <a:latin typeface="Courier New" panose="02070309020205020404" pitchFamily="49" charset="0"/>
                <a:cs typeface="Courier New" panose="02070309020205020404" pitchFamily="49" charset="0"/>
              </a:rPr>
              <a:t>IFoo</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function bar($goo);</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class Foo implements </a:t>
            </a:r>
            <a:r>
              <a:rPr lang="en-US" b="1" dirty="0" err="1">
                <a:solidFill>
                  <a:schemeClr val="bg1"/>
                </a:solidFill>
                <a:latin typeface="Courier New" panose="02070309020205020404" pitchFamily="49" charset="0"/>
                <a:cs typeface="Courier New" panose="02070309020205020404" pitchFamily="49" charset="0"/>
              </a:rPr>
              <a:t>IFoo</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function bar($goo) {</a:t>
            </a:r>
          </a:p>
          <a:p>
            <a:r>
              <a:rPr lang="en-US" b="1" dirty="0">
                <a:solidFill>
                  <a:schemeClr val="bg1"/>
                </a:solidFill>
                <a:latin typeface="Courier New" panose="02070309020205020404" pitchFamily="49" charset="0"/>
                <a:cs typeface="Courier New" panose="02070309020205020404" pitchFamily="49" charset="0"/>
              </a:rPr>
              <a:t>        ... </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Zaoblený obdélníkový popisek 6">
            <a:extLst>
              <a:ext uri="{FF2B5EF4-FFF2-40B4-BE49-F238E27FC236}">
                <a16:creationId xmlns:a16="http://schemas.microsoft.com/office/drawing/2014/main" id="{3B251F68-F17C-4A70-BF39-480838BB8FBF}"/>
              </a:ext>
            </a:extLst>
          </p:cNvPr>
          <p:cNvSpPr/>
          <p:nvPr/>
        </p:nvSpPr>
        <p:spPr>
          <a:xfrm>
            <a:off x="5807968" y="5313271"/>
            <a:ext cx="4737455" cy="863802"/>
          </a:xfrm>
          <a:prstGeom prst="wedgeRoundRectCallout">
            <a:avLst>
              <a:gd name="adj1" fmla="val -76711"/>
              <a:gd name="adj2" fmla="val -14089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Unlike in case of inheritance, a class may implement multiple interfaces</a:t>
            </a:r>
            <a:endParaRPr lang="cs-CZ" dirty="0"/>
          </a:p>
        </p:txBody>
      </p:sp>
    </p:spTree>
    <p:extLst>
      <p:ext uri="{BB962C8B-B14F-4D97-AF65-F5344CB8AC3E}">
        <p14:creationId xmlns:p14="http://schemas.microsoft.com/office/powerpoint/2010/main" val="9698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15DB87-1CFE-4ABA-9BE2-FB2A6DDC925F}"/>
              </a:ext>
            </a:extLst>
          </p:cNvPr>
          <p:cNvSpPr>
            <a:spLocks noGrp="1"/>
          </p:cNvSpPr>
          <p:nvPr>
            <p:ph idx="1"/>
          </p:nvPr>
        </p:nvSpPr>
        <p:spPr/>
        <p:txBody>
          <a:bodyPr/>
          <a:lstStyle/>
          <a:p>
            <a:r>
              <a:rPr lang="en-US" dirty="0"/>
              <a:t>Array in PHP is an ordered map of key-value pairs</a:t>
            </a:r>
          </a:p>
          <a:p>
            <a:pPr lvl="1"/>
            <a:r>
              <a:rPr lang="en-US" dirty="0"/>
              <a:t>I.e., maintaining order independent on keys</a:t>
            </a:r>
          </a:p>
          <a:p>
            <a:pPr lvl="1"/>
            <a:r>
              <a:rPr lang="en-US" dirty="0"/>
              <a:t>Key provides quick access to value</a:t>
            </a:r>
          </a:p>
          <a:p>
            <a:r>
              <a:rPr lang="en-US" dirty="0"/>
              <a:t>Keys can be integers or strings</a:t>
            </a:r>
          </a:p>
          <a:p>
            <a:r>
              <a:rPr lang="en-US" dirty="0"/>
              <a:t>Array holds internal pointer for iteration</a:t>
            </a:r>
          </a:p>
          <a:p>
            <a:pPr lvl="1"/>
            <a:r>
              <a:rPr lang="en-US" dirty="0">
                <a:solidFill>
                  <a:schemeClr val="accent3"/>
                </a:solidFill>
              </a:rPr>
              <a:t>reset($array)</a:t>
            </a:r>
            <a:r>
              <a:rPr lang="en-US" dirty="0"/>
              <a:t> 			– rewinds the pointer</a:t>
            </a:r>
          </a:p>
          <a:p>
            <a:pPr lvl="1"/>
            <a:r>
              <a:rPr lang="en-US" dirty="0">
                <a:solidFill>
                  <a:schemeClr val="accent3"/>
                </a:solidFill>
              </a:rPr>
              <a:t>end($array)</a:t>
            </a:r>
            <a:r>
              <a:rPr lang="en-US" dirty="0"/>
              <a:t> 			– sets the pointer to the last element</a:t>
            </a:r>
          </a:p>
          <a:p>
            <a:pPr lvl="1"/>
            <a:r>
              <a:rPr lang="en-US" dirty="0">
                <a:solidFill>
                  <a:schemeClr val="accent3"/>
                </a:solidFill>
              </a:rPr>
              <a:t>next($array)</a:t>
            </a:r>
            <a:r>
              <a:rPr lang="en-US" dirty="0"/>
              <a:t>, </a:t>
            </a:r>
            <a:r>
              <a:rPr lang="en-US" dirty="0" err="1">
                <a:solidFill>
                  <a:schemeClr val="accent3"/>
                </a:solidFill>
              </a:rPr>
              <a:t>prev</a:t>
            </a:r>
            <a:r>
              <a:rPr lang="en-US" dirty="0">
                <a:solidFill>
                  <a:schemeClr val="accent3"/>
                </a:solidFill>
              </a:rPr>
              <a:t>($array)	</a:t>
            </a:r>
            <a:r>
              <a:rPr lang="en-US" dirty="0"/>
              <a:t>– move the pointer</a:t>
            </a:r>
          </a:p>
          <a:p>
            <a:pPr lvl="1"/>
            <a:r>
              <a:rPr lang="en-US" dirty="0">
                <a:solidFill>
                  <a:schemeClr val="accent3"/>
                </a:solidFill>
              </a:rPr>
              <a:t>key($array)</a:t>
            </a:r>
            <a:r>
              <a:rPr lang="en-US" dirty="0"/>
              <a:t>, </a:t>
            </a:r>
            <a:r>
              <a:rPr lang="en-US" dirty="0">
                <a:solidFill>
                  <a:schemeClr val="accent3"/>
                </a:solidFill>
              </a:rPr>
              <a:t>current($array)</a:t>
            </a:r>
            <a:r>
              <a:rPr lang="en-US" dirty="0"/>
              <a:t> 	– actual key/value</a:t>
            </a:r>
          </a:p>
          <a:p>
            <a:endParaRPr lang="en-US" dirty="0"/>
          </a:p>
        </p:txBody>
      </p:sp>
      <p:sp>
        <p:nvSpPr>
          <p:cNvPr id="3" name="Title 2">
            <a:extLst>
              <a:ext uri="{FF2B5EF4-FFF2-40B4-BE49-F238E27FC236}">
                <a16:creationId xmlns:a16="http://schemas.microsoft.com/office/drawing/2014/main" id="{AF106169-35EE-4E55-945E-6BFC043C713B}"/>
              </a:ext>
            </a:extLst>
          </p:cNvPr>
          <p:cNvSpPr>
            <a:spLocks noGrp="1"/>
          </p:cNvSpPr>
          <p:nvPr>
            <p:ph type="title"/>
          </p:nvPr>
        </p:nvSpPr>
        <p:spPr/>
        <p:txBody>
          <a:bodyPr/>
          <a:lstStyle/>
          <a:p>
            <a:r>
              <a:rPr lang="en-US" dirty="0"/>
              <a:t>Arrays</a:t>
            </a:r>
          </a:p>
        </p:txBody>
      </p:sp>
      <p:sp>
        <p:nvSpPr>
          <p:cNvPr id="4" name="Slide Number Placeholder 3">
            <a:extLst>
              <a:ext uri="{FF2B5EF4-FFF2-40B4-BE49-F238E27FC236}">
                <a16:creationId xmlns:a16="http://schemas.microsoft.com/office/drawing/2014/main" id="{51B47CF5-2B37-4FFD-AEF2-32B4E9C6EEE7}"/>
              </a:ext>
            </a:extLst>
          </p:cNvPr>
          <p:cNvSpPr>
            <a:spLocks noGrp="1"/>
          </p:cNvSpPr>
          <p:nvPr>
            <p:ph type="sldNum" sz="quarter" idx="12"/>
          </p:nvPr>
        </p:nvSpPr>
        <p:spPr/>
        <p:txBody>
          <a:bodyPr/>
          <a:lstStyle/>
          <a:p>
            <a:fld id="{452BA717-4DED-4A38-BDE4-30D0F0A142DB}" type="slidenum">
              <a:rPr lang="cs-CZ" smtClean="0"/>
              <a:pPr/>
              <a:t>3</a:t>
            </a:fld>
            <a:endParaRPr lang="cs-CZ"/>
          </a:p>
        </p:txBody>
      </p:sp>
    </p:spTree>
    <p:extLst>
      <p:ext uri="{BB962C8B-B14F-4D97-AF65-F5344CB8AC3E}">
        <p14:creationId xmlns:p14="http://schemas.microsoft.com/office/powerpoint/2010/main" val="434841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52F3FF-073A-4701-9772-9EE122C49A08}"/>
              </a:ext>
            </a:extLst>
          </p:cNvPr>
          <p:cNvSpPr>
            <a:spLocks noGrp="1"/>
          </p:cNvSpPr>
          <p:nvPr>
            <p:ph idx="1"/>
          </p:nvPr>
        </p:nvSpPr>
        <p:spPr/>
        <p:txBody>
          <a:bodyPr/>
          <a:lstStyle/>
          <a:p>
            <a:r>
              <a:rPr lang="en-US" dirty="0"/>
              <a:t>Iterating Member Variables</a:t>
            </a:r>
          </a:p>
          <a:p>
            <a:r>
              <a:rPr lang="en-US" dirty="0"/>
              <a:t>By </a:t>
            </a:r>
            <a:r>
              <a:rPr lang="en-US" dirty="0">
                <a:solidFill>
                  <a:schemeClr val="accent2"/>
                </a:solidFill>
              </a:rPr>
              <a:t>foreach</a:t>
            </a:r>
            <a:r>
              <a:rPr lang="en-US" dirty="0"/>
              <a:t> construct (like arrays)</a:t>
            </a:r>
          </a:p>
          <a:p>
            <a:pPr lvl="1"/>
            <a:r>
              <a:rPr lang="en-US" dirty="0"/>
              <a:t>Keys are strings with the name of the member</a:t>
            </a:r>
          </a:p>
          <a:p>
            <a:pPr lvl="1"/>
            <a:r>
              <a:rPr lang="en-US" dirty="0"/>
              <a:t>Only visible (accessible) members are iterated</a:t>
            </a:r>
          </a:p>
          <a:p>
            <a:pPr marL="0" indent="0">
              <a:buNone/>
            </a:pPr>
            <a:br>
              <a:rPr lang="en-US" dirty="0"/>
            </a:br>
            <a:br>
              <a:rPr lang="en-US" dirty="0"/>
            </a:br>
            <a:br>
              <a:rPr lang="en-US" dirty="0"/>
            </a:br>
            <a:br>
              <a:rPr lang="en-US" dirty="0"/>
            </a:br>
            <a:br>
              <a:rPr lang="en-US" dirty="0"/>
            </a:br>
            <a:br>
              <a:rPr lang="en-US" dirty="0"/>
            </a:br>
            <a:endParaRPr lang="en-US" dirty="0"/>
          </a:p>
          <a:p>
            <a:r>
              <a:rPr lang="en-US" dirty="0"/>
              <a:t>Custom iteration can be implemented</a:t>
            </a:r>
          </a:p>
          <a:p>
            <a:r>
              <a:rPr lang="en-US" dirty="0"/>
              <a:t>Interface </a:t>
            </a:r>
            <a:r>
              <a:rPr lang="en-US" dirty="0">
                <a:solidFill>
                  <a:schemeClr val="accent2"/>
                </a:solidFill>
              </a:rPr>
              <a:t>Iterator</a:t>
            </a:r>
            <a:r>
              <a:rPr lang="en-US" dirty="0"/>
              <a:t> and </a:t>
            </a:r>
            <a:r>
              <a:rPr lang="en-US" dirty="0" err="1">
                <a:solidFill>
                  <a:schemeClr val="accent2"/>
                </a:solidFill>
              </a:rPr>
              <a:t>IteratorAggregate</a:t>
            </a:r>
            <a:endParaRPr lang="en-US" dirty="0">
              <a:solidFill>
                <a:schemeClr val="accent2"/>
              </a:solidFill>
            </a:endParaRPr>
          </a:p>
          <a:p>
            <a:endParaRPr lang="en-US" dirty="0"/>
          </a:p>
        </p:txBody>
      </p:sp>
      <p:sp>
        <p:nvSpPr>
          <p:cNvPr id="3" name="Title 2">
            <a:extLst>
              <a:ext uri="{FF2B5EF4-FFF2-40B4-BE49-F238E27FC236}">
                <a16:creationId xmlns:a16="http://schemas.microsoft.com/office/drawing/2014/main" id="{2D35CC47-AC65-4923-B440-0339F476966B}"/>
              </a:ext>
            </a:extLst>
          </p:cNvPr>
          <p:cNvSpPr>
            <a:spLocks noGrp="1"/>
          </p:cNvSpPr>
          <p:nvPr>
            <p:ph type="title"/>
          </p:nvPr>
        </p:nvSpPr>
        <p:spPr/>
        <p:txBody>
          <a:bodyPr/>
          <a:lstStyle/>
          <a:p>
            <a:r>
              <a:rPr lang="en-US" dirty="0"/>
              <a:t>Object Iterators</a:t>
            </a:r>
          </a:p>
        </p:txBody>
      </p:sp>
      <p:sp>
        <p:nvSpPr>
          <p:cNvPr id="4" name="Slide Number Placeholder 3">
            <a:extLst>
              <a:ext uri="{FF2B5EF4-FFF2-40B4-BE49-F238E27FC236}">
                <a16:creationId xmlns:a16="http://schemas.microsoft.com/office/drawing/2014/main" id="{C644D9D9-2C1C-4657-82E1-106419D172C0}"/>
              </a:ext>
            </a:extLst>
          </p:cNvPr>
          <p:cNvSpPr>
            <a:spLocks noGrp="1"/>
          </p:cNvSpPr>
          <p:nvPr>
            <p:ph type="sldNum" sz="quarter" idx="12"/>
          </p:nvPr>
        </p:nvSpPr>
        <p:spPr/>
        <p:txBody>
          <a:bodyPr/>
          <a:lstStyle/>
          <a:p>
            <a:fld id="{452BA717-4DED-4A38-BDE4-30D0F0A142DB}" type="slidenum">
              <a:rPr lang="cs-CZ" smtClean="0"/>
              <a:pPr/>
              <a:t>30</a:t>
            </a:fld>
            <a:endParaRPr lang="cs-CZ"/>
          </a:p>
        </p:txBody>
      </p:sp>
      <p:sp>
        <p:nvSpPr>
          <p:cNvPr id="5" name="Rectangle: Single Corner Snipped 4">
            <a:extLst>
              <a:ext uri="{FF2B5EF4-FFF2-40B4-BE49-F238E27FC236}">
                <a16:creationId xmlns:a16="http://schemas.microsoft.com/office/drawing/2014/main" id="{4AF1736D-31B4-46CF-9006-4480E015F473}"/>
              </a:ext>
            </a:extLst>
          </p:cNvPr>
          <p:cNvSpPr/>
          <p:nvPr/>
        </p:nvSpPr>
        <p:spPr>
          <a:xfrm>
            <a:off x="479376" y="3429000"/>
            <a:ext cx="7416824" cy="216024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a:t>
            </a:r>
            <a:r>
              <a:rPr lang="en-US" b="1" dirty="0" err="1">
                <a:solidFill>
                  <a:schemeClr val="bg1"/>
                </a:solidFill>
                <a:latin typeface="Courier New" panose="02070309020205020404" pitchFamily="49" charset="0"/>
                <a:cs typeface="Courier New" panose="02070309020205020404" pitchFamily="49" charset="0"/>
              </a:rPr>
              <a:t>MyClass</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$var1 = 1;</a:t>
            </a:r>
          </a:p>
          <a:p>
            <a:r>
              <a:rPr lang="en-US" b="1" dirty="0">
                <a:solidFill>
                  <a:schemeClr val="bg1"/>
                </a:solidFill>
                <a:latin typeface="Courier New" panose="02070309020205020404" pitchFamily="49" charset="0"/>
                <a:cs typeface="Courier New" panose="02070309020205020404" pitchFamily="49" charset="0"/>
              </a:rPr>
              <a:t>    public $var2 = 2;</a:t>
            </a:r>
          </a:p>
          <a:p>
            <a:r>
              <a:rPr lang="en-US" b="1" dirty="0">
                <a:solidFill>
                  <a:schemeClr val="bg1"/>
                </a:solidFill>
                <a:latin typeface="Courier New" panose="02070309020205020404" pitchFamily="49" charset="0"/>
                <a:cs typeface="Courier New" panose="02070309020205020404" pitchFamily="49" charset="0"/>
              </a:rPr>
              <a:t>    private $var3 = 3;</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$obj = new </a:t>
            </a:r>
            <a:r>
              <a:rPr lang="en-US" b="1" dirty="0" err="1">
                <a:solidFill>
                  <a:schemeClr val="bg1"/>
                </a:solidFill>
                <a:latin typeface="Courier New" panose="02070309020205020404" pitchFamily="49" charset="0"/>
                <a:cs typeface="Courier New" panose="02070309020205020404" pitchFamily="49" charset="0"/>
              </a:rPr>
              <a:t>MyClass</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foreach ($obj as $key =&gt; $value) { ... }</a:t>
            </a:r>
          </a:p>
        </p:txBody>
      </p:sp>
    </p:spTree>
    <p:extLst>
      <p:ext uri="{BB962C8B-B14F-4D97-AF65-F5344CB8AC3E}">
        <p14:creationId xmlns:p14="http://schemas.microsoft.com/office/powerpoint/2010/main" val="3828793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EB74B0-3ECA-405E-A1EB-EE6499D8FA34}"/>
              </a:ext>
            </a:extLst>
          </p:cNvPr>
          <p:cNvSpPr>
            <a:spLocks noGrp="1"/>
          </p:cNvSpPr>
          <p:nvPr>
            <p:ph idx="1"/>
          </p:nvPr>
        </p:nvSpPr>
        <p:spPr>
          <a:xfrm>
            <a:off x="239351" y="1844824"/>
            <a:ext cx="11713299" cy="1293028"/>
          </a:xfrm>
        </p:spPr>
        <p:txBody>
          <a:bodyPr/>
          <a:lstStyle/>
          <a:p>
            <a:r>
              <a:rPr lang="en-US" dirty="0"/>
              <a:t>Copying Reference vs. Copying Object</a:t>
            </a:r>
          </a:p>
          <a:p>
            <a:r>
              <a:rPr lang="en-US" dirty="0"/>
              <a:t>Assignment copies reference, not the object</a:t>
            </a:r>
          </a:p>
          <a:p>
            <a:r>
              <a:rPr lang="en-US" dirty="0"/>
              <a:t>Object copy must be invoked explicitly, by cloning</a:t>
            </a:r>
          </a:p>
          <a:p>
            <a:endParaRPr lang="en-US" dirty="0"/>
          </a:p>
        </p:txBody>
      </p:sp>
      <p:sp>
        <p:nvSpPr>
          <p:cNvPr id="3" name="Title 2">
            <a:extLst>
              <a:ext uri="{FF2B5EF4-FFF2-40B4-BE49-F238E27FC236}">
                <a16:creationId xmlns:a16="http://schemas.microsoft.com/office/drawing/2014/main" id="{DA078A2B-CAFD-4FA0-A05A-9A77B1960BE7}"/>
              </a:ext>
            </a:extLst>
          </p:cNvPr>
          <p:cNvSpPr>
            <a:spLocks noGrp="1"/>
          </p:cNvSpPr>
          <p:nvPr>
            <p:ph type="title"/>
          </p:nvPr>
        </p:nvSpPr>
        <p:spPr/>
        <p:txBody>
          <a:bodyPr/>
          <a:lstStyle/>
          <a:p>
            <a:r>
              <a:rPr lang="en-US" dirty="0"/>
              <a:t>Object Cloning</a:t>
            </a:r>
          </a:p>
        </p:txBody>
      </p:sp>
      <p:sp>
        <p:nvSpPr>
          <p:cNvPr id="4" name="Slide Number Placeholder 3">
            <a:extLst>
              <a:ext uri="{FF2B5EF4-FFF2-40B4-BE49-F238E27FC236}">
                <a16:creationId xmlns:a16="http://schemas.microsoft.com/office/drawing/2014/main" id="{9E668599-FA29-4344-80AE-39B0F1D4E14D}"/>
              </a:ext>
            </a:extLst>
          </p:cNvPr>
          <p:cNvSpPr>
            <a:spLocks noGrp="1"/>
          </p:cNvSpPr>
          <p:nvPr>
            <p:ph type="sldNum" sz="quarter" idx="12"/>
          </p:nvPr>
        </p:nvSpPr>
        <p:spPr/>
        <p:txBody>
          <a:bodyPr/>
          <a:lstStyle/>
          <a:p>
            <a:fld id="{452BA717-4DED-4A38-BDE4-30D0F0A142DB}" type="slidenum">
              <a:rPr lang="cs-CZ" smtClean="0"/>
              <a:pPr/>
              <a:t>31</a:t>
            </a:fld>
            <a:endParaRPr lang="cs-CZ"/>
          </a:p>
        </p:txBody>
      </p:sp>
      <p:sp>
        <p:nvSpPr>
          <p:cNvPr id="7" name="Rectangle: Single Corner Snipped 6">
            <a:extLst>
              <a:ext uri="{FF2B5EF4-FFF2-40B4-BE49-F238E27FC236}">
                <a16:creationId xmlns:a16="http://schemas.microsoft.com/office/drawing/2014/main" id="{89396766-320E-4CF6-8EEA-30795BEC52BB}"/>
              </a:ext>
            </a:extLst>
          </p:cNvPr>
          <p:cNvSpPr/>
          <p:nvPr/>
        </p:nvSpPr>
        <p:spPr>
          <a:xfrm>
            <a:off x="479376" y="3212976"/>
            <a:ext cx="3888432" cy="93610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$foo = new Foo();</a:t>
            </a:r>
          </a:p>
          <a:p>
            <a:r>
              <a:rPr lang="en-US" b="1" dirty="0">
                <a:solidFill>
                  <a:schemeClr val="bg1"/>
                </a:solidFill>
                <a:latin typeface="Courier New" panose="02070309020205020404" pitchFamily="49" charset="0"/>
                <a:cs typeface="Courier New" panose="02070309020205020404" pitchFamily="49" charset="0"/>
              </a:rPr>
              <a:t>$foo2 = $foo;</a:t>
            </a:r>
          </a:p>
          <a:p>
            <a:r>
              <a:rPr lang="en-US" b="1" dirty="0">
                <a:solidFill>
                  <a:schemeClr val="bg1"/>
                </a:solidFill>
                <a:latin typeface="Courier New" panose="02070309020205020404" pitchFamily="49" charset="0"/>
                <a:cs typeface="Courier New" panose="02070309020205020404" pitchFamily="49" charset="0"/>
              </a:rPr>
              <a:t>$foo3 = clone $foo;</a:t>
            </a:r>
          </a:p>
        </p:txBody>
      </p:sp>
      <p:sp>
        <p:nvSpPr>
          <p:cNvPr id="8" name="Zaoblený obdélník 6">
            <a:extLst>
              <a:ext uri="{FF2B5EF4-FFF2-40B4-BE49-F238E27FC236}">
                <a16:creationId xmlns:a16="http://schemas.microsoft.com/office/drawing/2014/main" id="{FE04421D-3CCC-41C2-98CD-00415CCE2357}"/>
              </a:ext>
            </a:extLst>
          </p:cNvPr>
          <p:cNvSpPr/>
          <p:nvPr/>
        </p:nvSpPr>
        <p:spPr>
          <a:xfrm>
            <a:off x="8688288" y="3933056"/>
            <a:ext cx="2016225" cy="72008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Foo</a:t>
            </a:r>
            <a:r>
              <a:rPr lang="en-US" dirty="0"/>
              <a:t> object #1</a:t>
            </a:r>
            <a:endParaRPr lang="cs-CZ" dirty="0"/>
          </a:p>
        </p:txBody>
      </p:sp>
      <p:sp>
        <p:nvSpPr>
          <p:cNvPr id="9" name="Zaoblený obdélník 11">
            <a:extLst>
              <a:ext uri="{FF2B5EF4-FFF2-40B4-BE49-F238E27FC236}">
                <a16:creationId xmlns:a16="http://schemas.microsoft.com/office/drawing/2014/main" id="{231D05F6-3460-4E67-A035-0D8CA6913D24}"/>
              </a:ext>
            </a:extLst>
          </p:cNvPr>
          <p:cNvSpPr/>
          <p:nvPr/>
        </p:nvSpPr>
        <p:spPr>
          <a:xfrm>
            <a:off x="8688288" y="4941168"/>
            <a:ext cx="2016225" cy="72008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Foo</a:t>
            </a:r>
            <a:r>
              <a:rPr lang="en-US" dirty="0"/>
              <a:t> object #2</a:t>
            </a:r>
            <a:endParaRPr lang="cs-CZ" dirty="0"/>
          </a:p>
        </p:txBody>
      </p:sp>
      <p:sp>
        <p:nvSpPr>
          <p:cNvPr id="10" name="Obdélník 12">
            <a:extLst>
              <a:ext uri="{FF2B5EF4-FFF2-40B4-BE49-F238E27FC236}">
                <a16:creationId xmlns:a16="http://schemas.microsoft.com/office/drawing/2014/main" id="{F712DBFA-0E00-407B-8991-4203557DC67C}"/>
              </a:ext>
            </a:extLst>
          </p:cNvPr>
          <p:cNvSpPr/>
          <p:nvPr/>
        </p:nvSpPr>
        <p:spPr>
          <a:xfrm>
            <a:off x="6326629" y="4108430"/>
            <a:ext cx="736099" cy="369332"/>
          </a:xfrm>
          <a:prstGeom prst="rect">
            <a:avLst/>
          </a:prstGeom>
        </p:spPr>
        <p:txBody>
          <a:bodyPr wrap="none">
            <a:spAutoFit/>
          </a:bodyPr>
          <a:lstStyle/>
          <a:p>
            <a:r>
              <a:rPr lang="en-US" b="1" dirty="0">
                <a:latin typeface="Courier New" panose="02070309020205020404" pitchFamily="49" charset="0"/>
                <a:cs typeface="Courier New" panose="02070309020205020404" pitchFamily="49" charset="0"/>
              </a:rPr>
              <a:t>$foo</a:t>
            </a:r>
            <a:endParaRPr lang="cs-CZ" b="1" dirty="0">
              <a:latin typeface="Courier New" panose="02070309020205020404" pitchFamily="49" charset="0"/>
              <a:cs typeface="Courier New" panose="02070309020205020404" pitchFamily="49" charset="0"/>
            </a:endParaRPr>
          </a:p>
        </p:txBody>
      </p:sp>
      <p:sp>
        <p:nvSpPr>
          <p:cNvPr id="11" name="Obdélník 14">
            <a:extLst>
              <a:ext uri="{FF2B5EF4-FFF2-40B4-BE49-F238E27FC236}">
                <a16:creationId xmlns:a16="http://schemas.microsoft.com/office/drawing/2014/main" id="{05AE01C9-B0C1-4620-A867-AB32B62582A9}"/>
              </a:ext>
            </a:extLst>
          </p:cNvPr>
          <p:cNvSpPr/>
          <p:nvPr/>
        </p:nvSpPr>
        <p:spPr>
          <a:xfrm>
            <a:off x="6326629" y="4612486"/>
            <a:ext cx="873957" cy="369332"/>
          </a:xfrm>
          <a:prstGeom prst="rect">
            <a:avLst/>
          </a:prstGeom>
        </p:spPr>
        <p:txBody>
          <a:bodyPr wrap="none">
            <a:spAutoFit/>
          </a:bodyPr>
          <a:lstStyle/>
          <a:p>
            <a:r>
              <a:rPr lang="en-US" b="1" dirty="0">
                <a:latin typeface="Courier New" panose="02070309020205020404" pitchFamily="49" charset="0"/>
                <a:cs typeface="Courier New" panose="02070309020205020404" pitchFamily="49" charset="0"/>
              </a:rPr>
              <a:t>$foo2</a:t>
            </a:r>
            <a:endParaRPr lang="cs-CZ" b="1" dirty="0">
              <a:latin typeface="Courier New" panose="02070309020205020404" pitchFamily="49" charset="0"/>
              <a:cs typeface="Courier New" panose="02070309020205020404" pitchFamily="49" charset="0"/>
            </a:endParaRPr>
          </a:p>
        </p:txBody>
      </p:sp>
      <p:sp>
        <p:nvSpPr>
          <p:cNvPr id="12" name="Obdélník 15">
            <a:extLst>
              <a:ext uri="{FF2B5EF4-FFF2-40B4-BE49-F238E27FC236}">
                <a16:creationId xmlns:a16="http://schemas.microsoft.com/office/drawing/2014/main" id="{5985E916-C824-4530-9DF8-16D78A389DD5}"/>
              </a:ext>
            </a:extLst>
          </p:cNvPr>
          <p:cNvSpPr/>
          <p:nvPr/>
        </p:nvSpPr>
        <p:spPr>
          <a:xfrm>
            <a:off x="6326629" y="5116542"/>
            <a:ext cx="873957" cy="369332"/>
          </a:xfrm>
          <a:prstGeom prst="rect">
            <a:avLst/>
          </a:prstGeom>
        </p:spPr>
        <p:txBody>
          <a:bodyPr wrap="none">
            <a:spAutoFit/>
          </a:bodyPr>
          <a:lstStyle/>
          <a:p>
            <a:r>
              <a:rPr lang="en-US" b="1" dirty="0">
                <a:latin typeface="Courier New" panose="02070309020205020404" pitchFamily="49" charset="0"/>
                <a:cs typeface="Courier New" panose="02070309020205020404" pitchFamily="49" charset="0"/>
              </a:rPr>
              <a:t>$foo3</a:t>
            </a:r>
            <a:endParaRPr lang="cs-CZ" b="1" dirty="0">
              <a:latin typeface="Courier New" panose="02070309020205020404" pitchFamily="49" charset="0"/>
              <a:cs typeface="Courier New" panose="02070309020205020404" pitchFamily="49" charset="0"/>
            </a:endParaRPr>
          </a:p>
        </p:txBody>
      </p:sp>
      <p:cxnSp>
        <p:nvCxnSpPr>
          <p:cNvPr id="13" name="Přímá spojnice 16">
            <a:extLst>
              <a:ext uri="{FF2B5EF4-FFF2-40B4-BE49-F238E27FC236}">
                <a16:creationId xmlns:a16="http://schemas.microsoft.com/office/drawing/2014/main" id="{B5C0F7E6-82E8-4BF8-AB81-4EA43F0DC851}"/>
              </a:ext>
            </a:extLst>
          </p:cNvPr>
          <p:cNvCxnSpPr>
            <a:stCxn id="10" idx="3"/>
          </p:cNvCxnSpPr>
          <p:nvPr/>
        </p:nvCxnSpPr>
        <p:spPr>
          <a:xfrm>
            <a:off x="7062727" y="4293096"/>
            <a:ext cx="1625560" cy="0"/>
          </a:xfrm>
          <a:prstGeom prst="line">
            <a:avLst/>
          </a:prstGeom>
          <a:ln w="3175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Přímá spojnice 19">
            <a:extLst>
              <a:ext uri="{FF2B5EF4-FFF2-40B4-BE49-F238E27FC236}">
                <a16:creationId xmlns:a16="http://schemas.microsoft.com/office/drawing/2014/main" id="{CD59AF86-5EBB-4943-B1F9-9497D488FDCD}"/>
              </a:ext>
            </a:extLst>
          </p:cNvPr>
          <p:cNvCxnSpPr>
            <a:stCxn id="11" idx="3"/>
          </p:cNvCxnSpPr>
          <p:nvPr/>
        </p:nvCxnSpPr>
        <p:spPr>
          <a:xfrm flipV="1">
            <a:off x="7200585" y="4293096"/>
            <a:ext cx="1487702" cy="504056"/>
          </a:xfrm>
          <a:prstGeom prst="line">
            <a:avLst/>
          </a:prstGeom>
          <a:ln w="3175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Přímá spojnice 22">
            <a:extLst>
              <a:ext uri="{FF2B5EF4-FFF2-40B4-BE49-F238E27FC236}">
                <a16:creationId xmlns:a16="http://schemas.microsoft.com/office/drawing/2014/main" id="{B196A71A-0844-47A7-B013-5DF7CD5E32C0}"/>
              </a:ext>
            </a:extLst>
          </p:cNvPr>
          <p:cNvCxnSpPr>
            <a:stCxn id="12" idx="3"/>
            <a:endCxn id="9" idx="1"/>
          </p:cNvCxnSpPr>
          <p:nvPr/>
        </p:nvCxnSpPr>
        <p:spPr>
          <a:xfrm>
            <a:off x="7200586" y="5301208"/>
            <a:ext cx="1487702" cy="0"/>
          </a:xfrm>
          <a:prstGeom prst="line">
            <a:avLst/>
          </a:prstGeom>
          <a:ln w="31750" cap="rnd">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45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5FABA0-54AE-49F3-90D9-E732D6C394A2}"/>
              </a:ext>
            </a:extLst>
          </p:cNvPr>
          <p:cNvSpPr>
            <a:spLocks noGrp="1"/>
          </p:cNvSpPr>
          <p:nvPr>
            <p:ph idx="1"/>
          </p:nvPr>
        </p:nvSpPr>
        <p:spPr/>
        <p:txBody>
          <a:bodyPr/>
          <a:lstStyle/>
          <a:p>
            <a:r>
              <a:rPr lang="en-US" dirty="0"/>
              <a:t>Shallow vs. Full Copy</a:t>
            </a:r>
          </a:p>
          <a:p>
            <a:r>
              <a:rPr lang="en-US" dirty="0"/>
              <a:t>Cloning process creates shallow copy by default</a:t>
            </a:r>
          </a:p>
          <a:p>
            <a:pPr lvl="1"/>
            <a:r>
              <a:rPr lang="en-US" dirty="0"/>
              <a:t>Assignment operator is used on every member</a:t>
            </a:r>
          </a:p>
          <a:p>
            <a:r>
              <a:rPr lang="en-US" dirty="0">
                <a:solidFill>
                  <a:schemeClr val="accent1"/>
                </a:solidFill>
              </a:rPr>
              <a:t>Post-cloning</a:t>
            </a:r>
            <a:r>
              <a:rPr lang="en-US" dirty="0"/>
              <a:t> operations may be implemented in method </a:t>
            </a:r>
            <a:r>
              <a:rPr lang="en-US" dirty="0">
                <a:solidFill>
                  <a:schemeClr val="accent2"/>
                </a:solidFill>
              </a:rPr>
              <a:t>__clone()</a:t>
            </a:r>
            <a:r>
              <a:rPr lang="en-US" dirty="0"/>
              <a:t>, which is invoked on the copy</a:t>
            </a:r>
          </a:p>
          <a:p>
            <a:endParaRPr lang="en-US" dirty="0"/>
          </a:p>
        </p:txBody>
      </p:sp>
      <p:sp>
        <p:nvSpPr>
          <p:cNvPr id="3" name="Title 2">
            <a:extLst>
              <a:ext uri="{FF2B5EF4-FFF2-40B4-BE49-F238E27FC236}">
                <a16:creationId xmlns:a16="http://schemas.microsoft.com/office/drawing/2014/main" id="{49AFB3B1-07ED-4A7D-842F-508A9F944EC6}"/>
              </a:ext>
            </a:extLst>
          </p:cNvPr>
          <p:cNvSpPr>
            <a:spLocks noGrp="1"/>
          </p:cNvSpPr>
          <p:nvPr>
            <p:ph type="title"/>
          </p:nvPr>
        </p:nvSpPr>
        <p:spPr/>
        <p:txBody>
          <a:bodyPr/>
          <a:lstStyle/>
          <a:p>
            <a:r>
              <a:rPr lang="en-US" dirty="0"/>
              <a:t>Object Cloning</a:t>
            </a:r>
          </a:p>
        </p:txBody>
      </p:sp>
      <p:sp>
        <p:nvSpPr>
          <p:cNvPr id="4" name="Slide Number Placeholder 3">
            <a:extLst>
              <a:ext uri="{FF2B5EF4-FFF2-40B4-BE49-F238E27FC236}">
                <a16:creationId xmlns:a16="http://schemas.microsoft.com/office/drawing/2014/main" id="{DA11ACFB-8045-4DEB-A6B9-84322F327F6C}"/>
              </a:ext>
            </a:extLst>
          </p:cNvPr>
          <p:cNvSpPr>
            <a:spLocks noGrp="1"/>
          </p:cNvSpPr>
          <p:nvPr>
            <p:ph type="sldNum" sz="quarter" idx="12"/>
          </p:nvPr>
        </p:nvSpPr>
        <p:spPr/>
        <p:txBody>
          <a:bodyPr/>
          <a:lstStyle/>
          <a:p>
            <a:fld id="{452BA717-4DED-4A38-BDE4-30D0F0A142DB}" type="slidenum">
              <a:rPr lang="cs-CZ" smtClean="0"/>
              <a:pPr/>
              <a:t>32</a:t>
            </a:fld>
            <a:endParaRPr lang="cs-CZ"/>
          </a:p>
        </p:txBody>
      </p:sp>
      <p:sp>
        <p:nvSpPr>
          <p:cNvPr id="5" name="Rectangle: Single Corner Snipped 4">
            <a:extLst>
              <a:ext uri="{FF2B5EF4-FFF2-40B4-BE49-F238E27FC236}">
                <a16:creationId xmlns:a16="http://schemas.microsoft.com/office/drawing/2014/main" id="{932D651A-5CCE-4F5E-9F54-0C8E8CF6188F}"/>
              </a:ext>
            </a:extLst>
          </p:cNvPr>
          <p:cNvSpPr/>
          <p:nvPr/>
        </p:nvSpPr>
        <p:spPr>
          <a:xfrm>
            <a:off x="479376" y="3861048"/>
            <a:ext cx="6840760" cy="136815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public function __clone() {</a:t>
            </a:r>
          </a:p>
          <a:p>
            <a:r>
              <a:rPr lang="en-US" b="1" dirty="0">
                <a:solidFill>
                  <a:schemeClr val="bg1"/>
                </a:solidFill>
                <a:latin typeface="Courier New" panose="02070309020205020404" pitchFamily="49" charset="0"/>
                <a:cs typeface="Courier New" panose="02070309020205020404" pitchFamily="49" charset="0"/>
              </a:rPr>
              <a:t>    $this-&gt;</a:t>
            </a:r>
            <a:r>
              <a:rPr lang="en-US" b="1" dirty="0" err="1">
                <a:solidFill>
                  <a:schemeClr val="bg1"/>
                </a:solidFill>
                <a:latin typeface="Courier New" panose="02070309020205020404" pitchFamily="49" charset="0"/>
                <a:cs typeface="Courier New" panose="02070309020205020404" pitchFamily="49" charset="0"/>
              </a:rPr>
              <a:t>innerObj</a:t>
            </a:r>
            <a:r>
              <a:rPr lang="en-US" b="1" dirty="0">
                <a:solidFill>
                  <a:schemeClr val="bg1"/>
                </a:solidFill>
                <a:latin typeface="Courier New" panose="02070309020205020404" pitchFamily="49" charset="0"/>
                <a:cs typeface="Courier New" panose="02070309020205020404" pitchFamily="49" charset="0"/>
              </a:rPr>
              <a:t> = clone $this-&gt;</a:t>
            </a:r>
            <a:r>
              <a:rPr lang="en-US" b="1" dirty="0" err="1">
                <a:solidFill>
                  <a:schemeClr val="bg1"/>
                </a:solidFill>
                <a:latin typeface="Courier New" panose="02070309020205020404" pitchFamily="49" charset="0"/>
                <a:cs typeface="Courier New" panose="02070309020205020404" pitchFamily="49" charset="0"/>
              </a:rPr>
              <a:t>innerObj</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Zaoblený obdélníkový popisek 6">
            <a:extLst>
              <a:ext uri="{FF2B5EF4-FFF2-40B4-BE49-F238E27FC236}">
                <a16:creationId xmlns:a16="http://schemas.microsoft.com/office/drawing/2014/main" id="{23B7752F-812D-4D49-83E9-FB80A71B4931}"/>
              </a:ext>
            </a:extLst>
          </p:cNvPr>
          <p:cNvSpPr/>
          <p:nvPr/>
        </p:nvSpPr>
        <p:spPr>
          <a:xfrm>
            <a:off x="767408" y="5318891"/>
            <a:ext cx="3672408" cy="1152128"/>
          </a:xfrm>
          <a:prstGeom prst="wedgeRoundRectCallout">
            <a:avLst>
              <a:gd name="adj1" fmla="val -20888"/>
              <a:gd name="adj2" fmla="val -10021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$this</a:t>
            </a:r>
            <a:r>
              <a:rPr lang="en-US" dirty="0"/>
              <a:t> is newly copied object, which has all members already assigned</a:t>
            </a:r>
            <a:endParaRPr lang="cs-CZ" dirty="0"/>
          </a:p>
        </p:txBody>
      </p:sp>
    </p:spTree>
    <p:extLst>
      <p:ext uri="{BB962C8B-B14F-4D97-AF65-F5344CB8AC3E}">
        <p14:creationId xmlns:p14="http://schemas.microsoft.com/office/powerpoint/2010/main" val="216523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4D06B9-A873-4D5F-934F-22D038FE843D}"/>
              </a:ext>
            </a:extLst>
          </p:cNvPr>
          <p:cNvSpPr>
            <a:spLocks noGrp="1"/>
          </p:cNvSpPr>
          <p:nvPr>
            <p:ph idx="1"/>
          </p:nvPr>
        </p:nvSpPr>
        <p:spPr/>
        <p:txBody>
          <a:bodyPr/>
          <a:lstStyle/>
          <a:p>
            <a:r>
              <a:rPr lang="en-US" dirty="0"/>
              <a:t>Member Variables Accessors</a:t>
            </a:r>
          </a:p>
          <a:p>
            <a:pPr lvl="1"/>
            <a:r>
              <a:rPr lang="en-US" dirty="0">
                <a:solidFill>
                  <a:schemeClr val="accent2"/>
                </a:solidFill>
              </a:rPr>
              <a:t>__get()</a:t>
            </a:r>
            <a:r>
              <a:rPr lang="en-US" dirty="0"/>
              <a:t> – control read-access to members</a:t>
            </a:r>
          </a:p>
          <a:p>
            <a:pPr lvl="1"/>
            <a:r>
              <a:rPr lang="en-US" dirty="0">
                <a:solidFill>
                  <a:schemeClr val="accent2"/>
                </a:solidFill>
              </a:rPr>
              <a:t>__set()</a:t>
            </a:r>
            <a:r>
              <a:rPr lang="en-US" dirty="0"/>
              <a:t> – control write-access to members</a:t>
            </a:r>
          </a:p>
          <a:p>
            <a:pPr lvl="1"/>
            <a:r>
              <a:rPr lang="en-US" dirty="0">
                <a:solidFill>
                  <a:schemeClr val="accent2"/>
                </a:solidFill>
              </a:rPr>
              <a:t>__</a:t>
            </a:r>
            <a:r>
              <a:rPr lang="en-US" dirty="0" err="1">
                <a:solidFill>
                  <a:schemeClr val="accent2"/>
                </a:solidFill>
              </a:rPr>
              <a:t>isset</a:t>
            </a:r>
            <a:r>
              <a:rPr lang="en-US" dirty="0">
                <a:solidFill>
                  <a:schemeClr val="accent2"/>
                </a:solidFill>
              </a:rPr>
              <a:t>()</a:t>
            </a:r>
            <a:r>
              <a:rPr lang="en-US" dirty="0"/>
              <a:t> – </a:t>
            </a:r>
            <a:r>
              <a:rPr lang="en-US" dirty="0" err="1">
                <a:solidFill>
                  <a:schemeClr val="accent2"/>
                </a:solidFill>
              </a:rPr>
              <a:t>isset</a:t>
            </a:r>
            <a:r>
              <a:rPr lang="en-US" dirty="0">
                <a:solidFill>
                  <a:schemeClr val="accent2"/>
                </a:solidFill>
              </a:rPr>
              <a:t>()</a:t>
            </a:r>
            <a:r>
              <a:rPr lang="en-US" dirty="0"/>
              <a:t> override for members</a:t>
            </a:r>
          </a:p>
          <a:p>
            <a:pPr lvl="1"/>
            <a:r>
              <a:rPr lang="en-US" dirty="0">
                <a:solidFill>
                  <a:schemeClr val="accent2"/>
                </a:solidFill>
              </a:rPr>
              <a:t>__unset()</a:t>
            </a:r>
            <a:r>
              <a:rPr lang="en-US" dirty="0"/>
              <a:t> – </a:t>
            </a:r>
            <a:r>
              <a:rPr lang="en-US" dirty="0">
                <a:solidFill>
                  <a:schemeClr val="accent2"/>
                </a:solidFill>
              </a:rPr>
              <a:t>unset()</a:t>
            </a:r>
            <a:r>
              <a:rPr lang="en-US" dirty="0"/>
              <a:t> override for members</a:t>
            </a:r>
          </a:p>
          <a:p>
            <a:r>
              <a:rPr lang="en-US" dirty="0"/>
              <a:t>Overrides access to member variables, which are not declared or not visible</a:t>
            </a:r>
          </a:p>
          <a:p>
            <a:pPr lvl="1"/>
            <a:r>
              <a:rPr lang="en-US" dirty="0"/>
              <a:t>Declared variables are accessed directly</a:t>
            </a:r>
          </a:p>
          <a:p>
            <a:pPr lvl="1"/>
            <a:r>
              <a:rPr lang="en-US" dirty="0"/>
              <a:t>Only for regular members, not for static</a:t>
            </a:r>
          </a:p>
          <a:p>
            <a:r>
              <a:rPr lang="en-US" dirty="0"/>
              <a:t>Handle with care</a:t>
            </a:r>
          </a:p>
          <a:p>
            <a:pPr lvl="1"/>
            <a:r>
              <a:rPr lang="en-US" dirty="0"/>
              <a:t>They may lead to less readable code or even errors</a:t>
            </a:r>
          </a:p>
          <a:p>
            <a:endParaRPr lang="en-US" dirty="0"/>
          </a:p>
        </p:txBody>
      </p:sp>
      <p:sp>
        <p:nvSpPr>
          <p:cNvPr id="3" name="Title 2">
            <a:extLst>
              <a:ext uri="{FF2B5EF4-FFF2-40B4-BE49-F238E27FC236}">
                <a16:creationId xmlns:a16="http://schemas.microsoft.com/office/drawing/2014/main" id="{979F9F7D-1242-4456-8C3D-8CD5918484A8}"/>
              </a:ext>
            </a:extLst>
          </p:cNvPr>
          <p:cNvSpPr>
            <a:spLocks noGrp="1"/>
          </p:cNvSpPr>
          <p:nvPr>
            <p:ph type="title"/>
          </p:nvPr>
        </p:nvSpPr>
        <p:spPr/>
        <p:txBody>
          <a:bodyPr/>
          <a:lstStyle/>
          <a:p>
            <a:r>
              <a:rPr lang="en-US" dirty="0"/>
              <a:t>Magic Methods</a:t>
            </a:r>
          </a:p>
        </p:txBody>
      </p:sp>
      <p:sp>
        <p:nvSpPr>
          <p:cNvPr id="4" name="Slide Number Placeholder 3">
            <a:extLst>
              <a:ext uri="{FF2B5EF4-FFF2-40B4-BE49-F238E27FC236}">
                <a16:creationId xmlns:a16="http://schemas.microsoft.com/office/drawing/2014/main" id="{A877E5C2-FA5A-47BF-B648-1BB188F83071}"/>
              </a:ext>
            </a:extLst>
          </p:cNvPr>
          <p:cNvSpPr>
            <a:spLocks noGrp="1"/>
          </p:cNvSpPr>
          <p:nvPr>
            <p:ph type="sldNum" sz="quarter" idx="12"/>
          </p:nvPr>
        </p:nvSpPr>
        <p:spPr/>
        <p:txBody>
          <a:bodyPr/>
          <a:lstStyle/>
          <a:p>
            <a:fld id="{452BA717-4DED-4A38-BDE4-30D0F0A142DB}" type="slidenum">
              <a:rPr lang="cs-CZ" smtClean="0"/>
              <a:pPr/>
              <a:t>33</a:t>
            </a:fld>
            <a:endParaRPr lang="cs-CZ"/>
          </a:p>
        </p:txBody>
      </p:sp>
    </p:spTree>
    <p:extLst>
      <p:ext uri="{BB962C8B-B14F-4D97-AF65-F5344CB8AC3E}">
        <p14:creationId xmlns:p14="http://schemas.microsoft.com/office/powerpoint/2010/main" val="17982819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4D06B9-A873-4D5F-934F-22D038FE843D}"/>
              </a:ext>
            </a:extLst>
          </p:cNvPr>
          <p:cNvSpPr>
            <a:spLocks noGrp="1"/>
          </p:cNvSpPr>
          <p:nvPr>
            <p:ph idx="1"/>
          </p:nvPr>
        </p:nvSpPr>
        <p:spPr/>
        <p:txBody>
          <a:bodyPr/>
          <a:lstStyle/>
          <a:p>
            <a:r>
              <a:rPr lang="en-US" dirty="0"/>
              <a:t>Method Invocation Override</a:t>
            </a:r>
          </a:p>
          <a:p>
            <a:pPr lvl="1"/>
            <a:r>
              <a:rPr lang="en-US" dirty="0">
                <a:solidFill>
                  <a:schemeClr val="accent2"/>
                </a:solidFill>
              </a:rPr>
              <a:t>__call()</a:t>
            </a:r>
            <a:r>
              <a:rPr lang="en-US" dirty="0"/>
              <a:t> – intercepts calls to not visible methods</a:t>
            </a:r>
          </a:p>
          <a:p>
            <a:pPr lvl="1"/>
            <a:r>
              <a:rPr lang="en-US" dirty="0">
                <a:solidFill>
                  <a:schemeClr val="accent2"/>
                </a:solidFill>
              </a:rPr>
              <a:t>__</a:t>
            </a:r>
            <a:r>
              <a:rPr lang="en-US" dirty="0" err="1">
                <a:solidFill>
                  <a:schemeClr val="accent2"/>
                </a:solidFill>
              </a:rPr>
              <a:t>callStatic</a:t>
            </a:r>
            <a:r>
              <a:rPr lang="en-US" dirty="0">
                <a:solidFill>
                  <a:schemeClr val="accent2"/>
                </a:solidFill>
              </a:rPr>
              <a:t>()</a:t>
            </a:r>
            <a:r>
              <a:rPr lang="en-US" dirty="0"/>
              <a:t> – the same for static methods</a:t>
            </a:r>
          </a:p>
          <a:p>
            <a:pPr lvl="1"/>
            <a:r>
              <a:rPr lang="en-US" dirty="0">
                <a:solidFill>
                  <a:schemeClr val="accent2"/>
                </a:solidFill>
              </a:rPr>
              <a:t>__invoke()</a:t>
            </a:r>
            <a:r>
              <a:rPr lang="en-US" dirty="0"/>
              <a:t> – when object is called as function</a:t>
            </a:r>
          </a:p>
          <a:p>
            <a:endParaRPr lang="en-US" dirty="0"/>
          </a:p>
          <a:p>
            <a:r>
              <a:rPr lang="en-US" dirty="0"/>
              <a:t>Array Access Interface</a:t>
            </a:r>
          </a:p>
          <a:p>
            <a:pPr lvl="1"/>
            <a:r>
              <a:rPr lang="en-US" dirty="0"/>
              <a:t>Allows using the object as an array </a:t>
            </a:r>
            <a:r>
              <a:rPr lang="en-US" dirty="0">
                <a:solidFill>
                  <a:schemeClr val="accent2"/>
                </a:solidFill>
              </a:rPr>
              <a:t>($obj[…]</a:t>
            </a:r>
            <a:r>
              <a:rPr lang="en-US" dirty="0"/>
              <a:t>)</a:t>
            </a:r>
          </a:p>
          <a:p>
            <a:pPr lvl="2"/>
            <a:r>
              <a:rPr lang="en-US" dirty="0" err="1">
                <a:solidFill>
                  <a:schemeClr val="accent2"/>
                </a:solidFill>
              </a:rPr>
              <a:t>boolean</a:t>
            </a:r>
            <a:r>
              <a:rPr lang="en-US" dirty="0">
                <a:solidFill>
                  <a:schemeClr val="accent2"/>
                </a:solidFill>
              </a:rPr>
              <a:t> </a:t>
            </a:r>
            <a:r>
              <a:rPr lang="en-US" dirty="0" err="1">
                <a:solidFill>
                  <a:schemeClr val="accent2"/>
                </a:solidFill>
              </a:rPr>
              <a:t>offsetExists</a:t>
            </a:r>
            <a:r>
              <a:rPr lang="en-US" dirty="0">
                <a:solidFill>
                  <a:schemeClr val="accent2"/>
                </a:solidFill>
              </a:rPr>
              <a:t>(mixed $offset)</a:t>
            </a:r>
          </a:p>
          <a:p>
            <a:pPr lvl="2"/>
            <a:r>
              <a:rPr lang="en-US" dirty="0">
                <a:solidFill>
                  <a:schemeClr val="accent2"/>
                </a:solidFill>
              </a:rPr>
              <a:t>mixed </a:t>
            </a:r>
            <a:r>
              <a:rPr lang="en-US" dirty="0" err="1">
                <a:solidFill>
                  <a:schemeClr val="accent2"/>
                </a:solidFill>
              </a:rPr>
              <a:t>offsetGet</a:t>
            </a:r>
            <a:r>
              <a:rPr lang="en-US" dirty="0">
                <a:solidFill>
                  <a:schemeClr val="accent2"/>
                </a:solidFill>
              </a:rPr>
              <a:t>(mixed $offset)</a:t>
            </a:r>
          </a:p>
          <a:p>
            <a:pPr lvl="2"/>
            <a:r>
              <a:rPr lang="en-US" dirty="0">
                <a:solidFill>
                  <a:schemeClr val="accent2"/>
                </a:solidFill>
              </a:rPr>
              <a:t>void </a:t>
            </a:r>
            <a:r>
              <a:rPr lang="en-US" dirty="0" err="1">
                <a:solidFill>
                  <a:schemeClr val="accent2"/>
                </a:solidFill>
              </a:rPr>
              <a:t>offsetSet</a:t>
            </a:r>
            <a:r>
              <a:rPr lang="en-US" dirty="0">
                <a:solidFill>
                  <a:schemeClr val="accent2"/>
                </a:solidFill>
              </a:rPr>
              <a:t>(mixed $offset, mixed $value)</a:t>
            </a:r>
          </a:p>
          <a:p>
            <a:pPr lvl="2"/>
            <a:r>
              <a:rPr lang="en-US" dirty="0">
                <a:solidFill>
                  <a:schemeClr val="accent2"/>
                </a:solidFill>
              </a:rPr>
              <a:t>void </a:t>
            </a:r>
            <a:r>
              <a:rPr lang="en-US" dirty="0" err="1">
                <a:solidFill>
                  <a:schemeClr val="accent2"/>
                </a:solidFill>
              </a:rPr>
              <a:t>offsetUnset</a:t>
            </a:r>
            <a:r>
              <a:rPr lang="en-US" dirty="0">
                <a:solidFill>
                  <a:schemeClr val="accent2"/>
                </a:solidFill>
              </a:rPr>
              <a:t>(mixed $offset)</a:t>
            </a:r>
          </a:p>
        </p:txBody>
      </p:sp>
      <p:sp>
        <p:nvSpPr>
          <p:cNvPr id="3" name="Title 2">
            <a:extLst>
              <a:ext uri="{FF2B5EF4-FFF2-40B4-BE49-F238E27FC236}">
                <a16:creationId xmlns:a16="http://schemas.microsoft.com/office/drawing/2014/main" id="{979F9F7D-1242-4456-8C3D-8CD5918484A8}"/>
              </a:ext>
            </a:extLst>
          </p:cNvPr>
          <p:cNvSpPr>
            <a:spLocks noGrp="1"/>
          </p:cNvSpPr>
          <p:nvPr>
            <p:ph type="title"/>
          </p:nvPr>
        </p:nvSpPr>
        <p:spPr/>
        <p:txBody>
          <a:bodyPr/>
          <a:lstStyle/>
          <a:p>
            <a:r>
              <a:rPr lang="en-US" dirty="0"/>
              <a:t>Magic Methods</a:t>
            </a:r>
          </a:p>
        </p:txBody>
      </p:sp>
      <p:sp>
        <p:nvSpPr>
          <p:cNvPr id="4" name="Slide Number Placeholder 3">
            <a:extLst>
              <a:ext uri="{FF2B5EF4-FFF2-40B4-BE49-F238E27FC236}">
                <a16:creationId xmlns:a16="http://schemas.microsoft.com/office/drawing/2014/main" id="{A877E5C2-FA5A-47BF-B648-1BB188F83071}"/>
              </a:ext>
            </a:extLst>
          </p:cNvPr>
          <p:cNvSpPr>
            <a:spLocks noGrp="1"/>
          </p:cNvSpPr>
          <p:nvPr>
            <p:ph type="sldNum" sz="quarter" idx="12"/>
          </p:nvPr>
        </p:nvSpPr>
        <p:spPr/>
        <p:txBody>
          <a:bodyPr/>
          <a:lstStyle/>
          <a:p>
            <a:fld id="{452BA717-4DED-4A38-BDE4-30D0F0A142DB}" type="slidenum">
              <a:rPr lang="cs-CZ" smtClean="0"/>
              <a:pPr/>
              <a:t>34</a:t>
            </a:fld>
            <a:endParaRPr lang="cs-CZ"/>
          </a:p>
        </p:txBody>
      </p:sp>
    </p:spTree>
    <p:extLst>
      <p:ext uri="{BB962C8B-B14F-4D97-AF65-F5344CB8AC3E}">
        <p14:creationId xmlns:p14="http://schemas.microsoft.com/office/powerpoint/2010/main" val="368757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D3BF-ED88-4814-AD82-4CFE9AF7D5C6}"/>
              </a:ext>
            </a:extLst>
          </p:cNvPr>
          <p:cNvSpPr>
            <a:spLocks noGrp="1"/>
          </p:cNvSpPr>
          <p:nvPr>
            <p:ph type="title"/>
          </p:nvPr>
        </p:nvSpPr>
        <p:spPr/>
        <p:txBody>
          <a:bodyPr/>
          <a:lstStyle/>
          <a:p>
            <a:r>
              <a:rPr lang="en-US" dirty="0"/>
              <a:t>Magic Methods </a:t>
            </a:r>
            <a:br>
              <a:rPr lang="en-US" dirty="0"/>
            </a:br>
            <a:r>
              <a:rPr lang="en-US" dirty="0"/>
              <a:t>Example</a:t>
            </a:r>
          </a:p>
        </p:txBody>
      </p:sp>
      <p:sp>
        <p:nvSpPr>
          <p:cNvPr id="3" name="Slide Number Placeholder 2">
            <a:extLst>
              <a:ext uri="{FF2B5EF4-FFF2-40B4-BE49-F238E27FC236}">
                <a16:creationId xmlns:a16="http://schemas.microsoft.com/office/drawing/2014/main" id="{D59B94CE-C30E-4AA9-BEC4-D75413E991D4}"/>
              </a:ext>
            </a:extLst>
          </p:cNvPr>
          <p:cNvSpPr>
            <a:spLocks noGrp="1"/>
          </p:cNvSpPr>
          <p:nvPr>
            <p:ph type="sldNum" sz="quarter" idx="12"/>
          </p:nvPr>
        </p:nvSpPr>
        <p:spPr/>
        <p:txBody>
          <a:bodyPr/>
          <a:lstStyle/>
          <a:p>
            <a:fld id="{452BA717-4DED-4A38-BDE4-30D0F0A142DB}" type="slidenum">
              <a:rPr lang="cs-CZ" smtClean="0"/>
              <a:pPr/>
              <a:t>35</a:t>
            </a:fld>
            <a:endParaRPr lang="cs-CZ"/>
          </a:p>
        </p:txBody>
      </p:sp>
      <p:sp>
        <p:nvSpPr>
          <p:cNvPr id="4" name="Rectangle: Single Corner Snipped 3">
            <a:extLst>
              <a:ext uri="{FF2B5EF4-FFF2-40B4-BE49-F238E27FC236}">
                <a16:creationId xmlns:a16="http://schemas.microsoft.com/office/drawing/2014/main" id="{D04DFE88-0C8F-4F72-90B2-B652FCE332BB}"/>
              </a:ext>
            </a:extLst>
          </p:cNvPr>
          <p:cNvSpPr/>
          <p:nvPr/>
        </p:nvSpPr>
        <p:spPr>
          <a:xfrm>
            <a:off x="239348" y="1790499"/>
            <a:ext cx="11713299" cy="4806853"/>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class </a:t>
            </a:r>
            <a:r>
              <a:rPr lang="en-US" b="1" dirty="0" err="1">
                <a:solidFill>
                  <a:schemeClr val="bg1"/>
                </a:solidFill>
                <a:latin typeface="Courier New" panose="02070309020205020404" pitchFamily="49" charset="0"/>
                <a:cs typeface="Courier New" panose="02070309020205020404" pitchFamily="49" charset="0"/>
              </a:rPr>
              <a:t>Readonly</a:t>
            </a:r>
            <a:r>
              <a:rPr lang="en-US" b="1" dirty="0">
                <a:solidFill>
                  <a:schemeClr val="bg1"/>
                </a:solidFill>
                <a:latin typeface="Courier New" panose="02070309020205020404" pitchFamily="49" charset="0"/>
                <a:cs typeface="Courier New" panose="02070309020205020404" pitchFamily="49" charset="0"/>
              </a:rPr>
              <a:t> {   </a:t>
            </a:r>
          </a:p>
          <a:p>
            <a:r>
              <a:rPr lang="en-US" b="1" dirty="0">
                <a:solidFill>
                  <a:schemeClr val="bg1"/>
                </a:solidFill>
                <a:latin typeface="Courier New" panose="02070309020205020404" pitchFamily="49" charset="0"/>
                <a:cs typeface="Courier New" panose="02070309020205020404" pitchFamily="49" charset="0"/>
              </a:rPr>
              <a:t>    private $foo;</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function __construct($foo) { $this-&gt;foo = $foo; }  </a:t>
            </a:r>
          </a:p>
          <a:p>
            <a:r>
              <a:rPr lang="en-US" b="1" dirty="0">
                <a:solidFill>
                  <a:schemeClr val="bg1"/>
                </a:solidFill>
                <a:latin typeface="Courier New" panose="02070309020205020404" pitchFamily="49" charset="0"/>
                <a:cs typeface="Courier New" panose="02070309020205020404" pitchFamily="49" charset="0"/>
              </a:rPr>
              <a:t>    public function __get($name) {</a:t>
            </a:r>
          </a:p>
          <a:p>
            <a:r>
              <a:rPr lang="en-US" b="1" dirty="0">
                <a:solidFill>
                  <a:schemeClr val="bg1"/>
                </a:solidFill>
                <a:latin typeface="Courier New" panose="02070309020205020404" pitchFamily="49" charset="0"/>
                <a:cs typeface="Courier New" panose="02070309020205020404" pitchFamily="49" charset="0"/>
              </a:rPr>
              <a:t>        return (</a:t>
            </a:r>
            <a:r>
              <a:rPr lang="en-US" b="1" dirty="0" err="1">
                <a:solidFill>
                  <a:schemeClr val="bg1"/>
                </a:solidFill>
                <a:latin typeface="Courier New" panose="02070309020205020404" pitchFamily="49" charset="0"/>
                <a:cs typeface="Courier New" panose="02070309020205020404" pitchFamily="49" charset="0"/>
              </a:rPr>
              <a:t>isset</a:t>
            </a:r>
            <a:r>
              <a:rPr lang="en-US" b="1" dirty="0">
                <a:solidFill>
                  <a:schemeClr val="bg1"/>
                </a:solidFill>
                <a:latin typeface="Courier New" panose="02070309020205020404" pitchFamily="49" charset="0"/>
                <a:cs typeface="Courier New" panose="02070309020205020404" pitchFamily="49" charset="0"/>
              </a:rPr>
              <a:t>($this-&gt;$name)) ? $this-&gt;$name; : null;</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function __</a:t>
            </a:r>
            <a:r>
              <a:rPr lang="en-US" b="1" dirty="0" err="1">
                <a:solidFill>
                  <a:schemeClr val="bg1"/>
                </a:solidFill>
                <a:latin typeface="Courier New" panose="02070309020205020404" pitchFamily="49" charset="0"/>
                <a:cs typeface="Courier New" panose="02070309020205020404" pitchFamily="49" charset="0"/>
              </a:rPr>
              <a:t>isset</a:t>
            </a:r>
            <a:r>
              <a:rPr lang="en-US" b="1" dirty="0">
                <a:solidFill>
                  <a:schemeClr val="bg1"/>
                </a:solidFill>
                <a:latin typeface="Courier New" panose="02070309020205020404" pitchFamily="49" charset="0"/>
                <a:cs typeface="Courier New" panose="02070309020205020404" pitchFamily="49" charset="0"/>
              </a:rPr>
              <a:t>($name) { return </a:t>
            </a:r>
            <a:r>
              <a:rPr lang="en-US" b="1" dirty="0" err="1">
                <a:solidFill>
                  <a:schemeClr val="bg1"/>
                </a:solidFill>
                <a:latin typeface="Courier New" panose="02070309020205020404" pitchFamily="49" charset="0"/>
                <a:cs typeface="Courier New" panose="02070309020205020404" pitchFamily="49" charset="0"/>
              </a:rPr>
              <a:t>isset</a:t>
            </a:r>
            <a:r>
              <a:rPr lang="en-US" b="1" dirty="0">
                <a:solidFill>
                  <a:schemeClr val="bg1"/>
                </a:solidFill>
                <a:latin typeface="Courier New" panose="02070309020205020404" pitchFamily="49" charset="0"/>
                <a:cs typeface="Courier New" panose="02070309020205020404" pitchFamily="49" charset="0"/>
              </a:rPr>
              <a:t>($this-&gt;$name); }</a:t>
            </a:r>
          </a:p>
          <a:p>
            <a:r>
              <a:rPr lang="en-US" b="1" dirty="0">
                <a:solidFill>
                  <a:schemeClr val="bg1"/>
                </a:solidFill>
                <a:latin typeface="Courier New" panose="02070309020205020404" pitchFamily="49" charset="0"/>
                <a:cs typeface="Courier New" panose="02070309020205020404" pitchFamily="49" charset="0"/>
              </a:rPr>
              <a:t>    public function __set($name, $value) {</a:t>
            </a:r>
          </a:p>
          <a:p>
            <a:r>
              <a:rPr lang="en-US" b="1" dirty="0">
                <a:solidFill>
                  <a:schemeClr val="bg1"/>
                </a:solidFill>
                <a:latin typeface="Courier New" panose="02070309020205020404" pitchFamily="49" charset="0"/>
                <a:cs typeface="Courier New" panose="02070309020205020404" pitchFamily="49" charset="0"/>
              </a:rPr>
              <a:t>        throw new Exception("Object is read only!");</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public function __unset($name) {</a:t>
            </a:r>
          </a:p>
          <a:p>
            <a:r>
              <a:rPr lang="en-US" b="1" dirty="0">
                <a:solidFill>
                  <a:schemeClr val="bg1"/>
                </a:solidFill>
                <a:latin typeface="Courier New" panose="02070309020205020404" pitchFamily="49" charset="0"/>
                <a:cs typeface="Courier New" panose="02070309020205020404" pitchFamily="49" charset="0"/>
              </a:rPr>
              <a:t>        throw new Exception("Object is read only!");</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069368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842121-9483-4372-93E1-EDF1DF2A466D}"/>
              </a:ext>
            </a:extLst>
          </p:cNvPr>
          <p:cNvSpPr>
            <a:spLocks noGrp="1"/>
          </p:cNvSpPr>
          <p:nvPr>
            <p:ph idx="1"/>
          </p:nvPr>
        </p:nvSpPr>
        <p:spPr/>
        <p:txBody>
          <a:bodyPr/>
          <a:lstStyle/>
          <a:p>
            <a:r>
              <a:rPr lang="en-US" dirty="0"/>
              <a:t>Reference Comparison Behavior</a:t>
            </a:r>
          </a:p>
          <a:p>
            <a:r>
              <a:rPr lang="en-US" dirty="0">
                <a:solidFill>
                  <a:schemeClr val="accent2"/>
                </a:solidFill>
              </a:rPr>
              <a:t>$object1 == $object2</a:t>
            </a:r>
          </a:p>
          <a:p>
            <a:pPr lvl="1"/>
            <a:r>
              <a:rPr lang="en-US" dirty="0"/>
              <a:t>True if both object are of the same class and all member variables are equal</a:t>
            </a:r>
          </a:p>
          <a:p>
            <a:pPr lvl="1"/>
            <a:r>
              <a:rPr lang="en-US" dirty="0"/>
              <a:t>That can take some time (in case of larger objects)</a:t>
            </a:r>
          </a:p>
          <a:p>
            <a:endParaRPr lang="en-US" dirty="0"/>
          </a:p>
          <a:p>
            <a:r>
              <a:rPr lang="en-US" dirty="0">
                <a:solidFill>
                  <a:schemeClr val="accent2"/>
                </a:solidFill>
              </a:rPr>
              <a:t>$object1 === $object2</a:t>
            </a:r>
          </a:p>
          <a:p>
            <a:pPr lvl="1"/>
            <a:r>
              <a:rPr lang="en-US" dirty="0"/>
              <a:t>True if both variables hold a reference to exactly the same object</a:t>
            </a:r>
          </a:p>
          <a:p>
            <a:endParaRPr lang="en-US" dirty="0"/>
          </a:p>
          <a:p>
            <a:r>
              <a:rPr lang="en-US" dirty="0"/>
              <a:t>Behavior of != and !== operators can be easily extrapolated</a:t>
            </a:r>
          </a:p>
          <a:p>
            <a:endParaRPr lang="en-US" dirty="0"/>
          </a:p>
        </p:txBody>
      </p:sp>
      <p:sp>
        <p:nvSpPr>
          <p:cNvPr id="3" name="Title 2">
            <a:extLst>
              <a:ext uri="{FF2B5EF4-FFF2-40B4-BE49-F238E27FC236}">
                <a16:creationId xmlns:a16="http://schemas.microsoft.com/office/drawing/2014/main" id="{CA42ECC6-7DAE-4D6A-9E58-DB2E49CF7E44}"/>
              </a:ext>
            </a:extLst>
          </p:cNvPr>
          <p:cNvSpPr>
            <a:spLocks noGrp="1"/>
          </p:cNvSpPr>
          <p:nvPr>
            <p:ph type="title"/>
          </p:nvPr>
        </p:nvSpPr>
        <p:spPr/>
        <p:txBody>
          <a:bodyPr/>
          <a:lstStyle/>
          <a:p>
            <a:r>
              <a:rPr lang="en-US" dirty="0"/>
              <a:t>Comparing Objects</a:t>
            </a:r>
          </a:p>
        </p:txBody>
      </p:sp>
      <p:sp>
        <p:nvSpPr>
          <p:cNvPr id="4" name="Slide Number Placeholder 3">
            <a:extLst>
              <a:ext uri="{FF2B5EF4-FFF2-40B4-BE49-F238E27FC236}">
                <a16:creationId xmlns:a16="http://schemas.microsoft.com/office/drawing/2014/main" id="{68E3159A-3275-4971-8089-9EEF22C2872D}"/>
              </a:ext>
            </a:extLst>
          </p:cNvPr>
          <p:cNvSpPr>
            <a:spLocks noGrp="1"/>
          </p:cNvSpPr>
          <p:nvPr>
            <p:ph type="sldNum" sz="quarter" idx="12"/>
          </p:nvPr>
        </p:nvSpPr>
        <p:spPr/>
        <p:txBody>
          <a:bodyPr/>
          <a:lstStyle/>
          <a:p>
            <a:fld id="{452BA717-4DED-4A38-BDE4-30D0F0A142DB}" type="slidenum">
              <a:rPr lang="cs-CZ" smtClean="0"/>
              <a:pPr/>
              <a:t>36</a:t>
            </a:fld>
            <a:endParaRPr lang="cs-CZ"/>
          </a:p>
        </p:txBody>
      </p:sp>
    </p:spTree>
    <p:extLst>
      <p:ext uri="{BB962C8B-B14F-4D97-AF65-F5344CB8AC3E}">
        <p14:creationId xmlns:p14="http://schemas.microsoft.com/office/powerpoint/2010/main" val="1812400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3C79B4-F4B5-48E8-B684-07B407B8941C}"/>
              </a:ext>
            </a:extLst>
          </p:cNvPr>
          <p:cNvSpPr>
            <a:spLocks noGrp="1"/>
          </p:cNvSpPr>
          <p:nvPr>
            <p:ph idx="1"/>
          </p:nvPr>
        </p:nvSpPr>
        <p:spPr/>
        <p:txBody>
          <a:bodyPr/>
          <a:lstStyle/>
          <a:p>
            <a:r>
              <a:rPr lang="en-US" dirty="0"/>
              <a:t>Operator </a:t>
            </a:r>
            <a:r>
              <a:rPr lang="en-US" dirty="0" err="1">
                <a:solidFill>
                  <a:schemeClr val="accent2"/>
                </a:solidFill>
              </a:rPr>
              <a:t>instanceof</a:t>
            </a:r>
            <a:endParaRPr lang="en-US" dirty="0">
              <a:solidFill>
                <a:schemeClr val="accent2"/>
              </a:solidFill>
            </a:endParaRPr>
          </a:p>
          <a:p>
            <a:r>
              <a:rPr lang="en-US" dirty="0"/>
              <a:t>Verifies whether object is an instance of given class or derived class, or implements given interface</a:t>
            </a:r>
            <a:br>
              <a:rPr lang="en-US" dirty="0"/>
            </a:br>
            <a:endParaRPr lang="en-US" dirty="0"/>
          </a:p>
          <a:p>
            <a:endParaRPr lang="en-US" dirty="0"/>
          </a:p>
          <a:p>
            <a:r>
              <a:rPr lang="en-US" dirty="0"/>
              <a:t>Functions Testing Types</a:t>
            </a:r>
          </a:p>
          <a:p>
            <a:pPr lvl="1"/>
            <a:r>
              <a:rPr lang="en-US" dirty="0" err="1">
                <a:solidFill>
                  <a:schemeClr val="accent2"/>
                </a:solidFill>
              </a:rPr>
              <a:t>get_class</a:t>
            </a:r>
            <a:r>
              <a:rPr lang="en-US" dirty="0">
                <a:solidFill>
                  <a:schemeClr val="accent2"/>
                </a:solidFill>
              </a:rPr>
              <a:t>()</a:t>
            </a:r>
            <a:r>
              <a:rPr lang="en-US" dirty="0"/>
              <a:t> – returns class name as string</a:t>
            </a:r>
          </a:p>
          <a:p>
            <a:pPr lvl="1"/>
            <a:r>
              <a:rPr lang="en-US" dirty="0" err="1">
                <a:solidFill>
                  <a:schemeClr val="accent2"/>
                </a:solidFill>
              </a:rPr>
              <a:t>get_parent_class</a:t>
            </a:r>
            <a:r>
              <a:rPr lang="en-US" dirty="0">
                <a:solidFill>
                  <a:schemeClr val="accent2"/>
                </a:solidFill>
              </a:rPr>
              <a:t>()</a:t>
            </a:r>
            <a:r>
              <a:rPr lang="en-US" dirty="0"/>
              <a:t> – name of the parent class</a:t>
            </a:r>
          </a:p>
          <a:p>
            <a:pPr lvl="1"/>
            <a:r>
              <a:rPr lang="en-US" dirty="0" err="1">
                <a:solidFill>
                  <a:schemeClr val="accent2"/>
                </a:solidFill>
              </a:rPr>
              <a:t>is_a</a:t>
            </a:r>
            <a:r>
              <a:rPr lang="en-US" dirty="0">
                <a:solidFill>
                  <a:schemeClr val="accent2"/>
                </a:solidFill>
              </a:rPr>
              <a:t>()</a:t>
            </a:r>
            <a:r>
              <a:rPr lang="en-US" dirty="0"/>
              <a:t> – verifies that object is of given class</a:t>
            </a:r>
          </a:p>
          <a:p>
            <a:pPr lvl="1"/>
            <a:r>
              <a:rPr lang="en-US" dirty="0" err="1">
                <a:solidFill>
                  <a:schemeClr val="accent2"/>
                </a:solidFill>
              </a:rPr>
              <a:t>is_subclass_of</a:t>
            </a:r>
            <a:r>
              <a:rPr lang="en-US" dirty="0">
                <a:solidFill>
                  <a:schemeClr val="accent2"/>
                </a:solidFill>
              </a:rPr>
              <a:t>()</a:t>
            </a:r>
            <a:r>
              <a:rPr lang="en-US" dirty="0"/>
              <a:t> – like </a:t>
            </a:r>
            <a:r>
              <a:rPr lang="en-US" dirty="0" err="1">
                <a:solidFill>
                  <a:schemeClr val="accent2"/>
                </a:solidFill>
              </a:rPr>
              <a:t>is_a</a:t>
            </a:r>
            <a:r>
              <a:rPr lang="en-US" dirty="0">
                <a:solidFill>
                  <a:schemeClr val="accent2"/>
                </a:solidFill>
              </a:rPr>
              <a:t>()</a:t>
            </a:r>
            <a:r>
              <a:rPr lang="en-US" dirty="0"/>
              <a:t>, but checks also derived classes</a:t>
            </a:r>
          </a:p>
          <a:p>
            <a:endParaRPr lang="en-US" dirty="0"/>
          </a:p>
        </p:txBody>
      </p:sp>
      <p:sp>
        <p:nvSpPr>
          <p:cNvPr id="3" name="Title 2">
            <a:extLst>
              <a:ext uri="{FF2B5EF4-FFF2-40B4-BE49-F238E27FC236}">
                <a16:creationId xmlns:a16="http://schemas.microsoft.com/office/drawing/2014/main" id="{3CCA02E2-0A4E-4F01-8048-62F20AFDA717}"/>
              </a:ext>
            </a:extLst>
          </p:cNvPr>
          <p:cNvSpPr>
            <a:spLocks noGrp="1"/>
          </p:cNvSpPr>
          <p:nvPr>
            <p:ph type="title"/>
          </p:nvPr>
        </p:nvSpPr>
        <p:spPr/>
        <p:txBody>
          <a:bodyPr/>
          <a:lstStyle/>
          <a:p>
            <a:r>
              <a:rPr lang="en-US" dirty="0"/>
              <a:t>Type Detection/Verification</a:t>
            </a:r>
          </a:p>
        </p:txBody>
      </p:sp>
      <p:sp>
        <p:nvSpPr>
          <p:cNvPr id="4" name="Slide Number Placeholder 3">
            <a:extLst>
              <a:ext uri="{FF2B5EF4-FFF2-40B4-BE49-F238E27FC236}">
                <a16:creationId xmlns:a16="http://schemas.microsoft.com/office/drawing/2014/main" id="{4BD1D42D-919B-42AC-987E-3B8F467004D8}"/>
              </a:ext>
            </a:extLst>
          </p:cNvPr>
          <p:cNvSpPr>
            <a:spLocks noGrp="1"/>
          </p:cNvSpPr>
          <p:nvPr>
            <p:ph type="sldNum" sz="quarter" idx="12"/>
          </p:nvPr>
        </p:nvSpPr>
        <p:spPr/>
        <p:txBody>
          <a:bodyPr/>
          <a:lstStyle/>
          <a:p>
            <a:fld id="{452BA717-4DED-4A38-BDE4-30D0F0A142DB}" type="slidenum">
              <a:rPr lang="cs-CZ" smtClean="0"/>
              <a:pPr/>
              <a:t>37</a:t>
            </a:fld>
            <a:endParaRPr lang="cs-CZ"/>
          </a:p>
        </p:txBody>
      </p:sp>
      <p:sp>
        <p:nvSpPr>
          <p:cNvPr id="5" name="Rectangle: Single Corner Snipped 4">
            <a:extLst>
              <a:ext uri="{FF2B5EF4-FFF2-40B4-BE49-F238E27FC236}">
                <a16:creationId xmlns:a16="http://schemas.microsoft.com/office/drawing/2014/main" id="{7177C9E9-3C1F-4787-A386-D20B4519A66F}"/>
              </a:ext>
            </a:extLst>
          </p:cNvPr>
          <p:cNvSpPr/>
          <p:nvPr/>
        </p:nvSpPr>
        <p:spPr>
          <a:xfrm>
            <a:off x="551384" y="2996952"/>
            <a:ext cx="5400600" cy="57606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if ($foo </a:t>
            </a:r>
            <a:r>
              <a:rPr lang="en-US" b="1" dirty="0" err="1">
                <a:solidFill>
                  <a:schemeClr val="bg1"/>
                </a:solidFill>
                <a:latin typeface="Courier New" panose="02070309020205020404" pitchFamily="49" charset="0"/>
                <a:cs typeface="Courier New" panose="02070309020205020404" pitchFamily="49" charset="0"/>
              </a:rPr>
              <a:t>instanceof</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FooClass</a:t>
            </a:r>
            <a:r>
              <a:rPr lang="en-US" b="1" dirty="0">
                <a:solidFill>
                  <a:schemeClr val="bg1"/>
                </a:solidFill>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2260867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A31507-2101-47FE-B6F0-A0EEA3208B81}"/>
              </a:ext>
            </a:extLst>
          </p:cNvPr>
          <p:cNvSpPr>
            <a:spLocks noGrp="1"/>
          </p:cNvSpPr>
          <p:nvPr>
            <p:ph idx="1"/>
          </p:nvPr>
        </p:nvSpPr>
        <p:spPr/>
        <p:txBody>
          <a:bodyPr/>
          <a:lstStyle/>
          <a:p>
            <a:r>
              <a:rPr lang="en-US" dirty="0"/>
              <a:t>Testing Existence</a:t>
            </a:r>
          </a:p>
          <a:p>
            <a:pPr lvl="1"/>
            <a:r>
              <a:rPr lang="en-US" dirty="0" err="1">
                <a:solidFill>
                  <a:schemeClr val="accent2"/>
                </a:solidFill>
              </a:rPr>
              <a:t>class_exists</a:t>
            </a:r>
            <a:r>
              <a:rPr lang="en-US" dirty="0">
                <a:solidFill>
                  <a:schemeClr val="accent2"/>
                </a:solidFill>
              </a:rPr>
              <a:t>()</a:t>
            </a:r>
            <a:r>
              <a:rPr lang="en-US" dirty="0"/>
              <a:t>, </a:t>
            </a:r>
            <a:r>
              <a:rPr lang="en-US" dirty="0" err="1">
                <a:solidFill>
                  <a:schemeClr val="accent2"/>
                </a:solidFill>
              </a:rPr>
              <a:t>interface_exists</a:t>
            </a:r>
            <a:r>
              <a:rPr lang="en-US" dirty="0">
                <a:solidFill>
                  <a:schemeClr val="accent2"/>
                </a:solidFill>
              </a:rPr>
              <a:t>()</a:t>
            </a:r>
          </a:p>
          <a:p>
            <a:pPr lvl="1"/>
            <a:r>
              <a:rPr lang="en-US" dirty="0" err="1">
                <a:solidFill>
                  <a:schemeClr val="accent2"/>
                </a:solidFill>
              </a:rPr>
              <a:t>method_exists</a:t>
            </a:r>
            <a:r>
              <a:rPr lang="en-US" dirty="0">
                <a:solidFill>
                  <a:schemeClr val="accent2"/>
                </a:solidFill>
              </a:rPr>
              <a:t>()</a:t>
            </a:r>
          </a:p>
          <a:p>
            <a:r>
              <a:rPr lang="en-US" dirty="0"/>
              <a:t>Listings</a:t>
            </a:r>
          </a:p>
          <a:p>
            <a:pPr lvl="1"/>
            <a:r>
              <a:rPr lang="en-US" dirty="0" err="1">
                <a:solidFill>
                  <a:schemeClr val="accent2"/>
                </a:solidFill>
              </a:rPr>
              <a:t>get_declared_classes</a:t>
            </a:r>
            <a:r>
              <a:rPr lang="en-US" dirty="0">
                <a:solidFill>
                  <a:schemeClr val="accent2"/>
                </a:solidFill>
              </a:rPr>
              <a:t>()</a:t>
            </a:r>
            <a:r>
              <a:rPr lang="en-US" dirty="0"/>
              <a:t>, </a:t>
            </a:r>
            <a:r>
              <a:rPr lang="en-US" dirty="0" err="1">
                <a:solidFill>
                  <a:schemeClr val="accent2"/>
                </a:solidFill>
              </a:rPr>
              <a:t>get_declared_interfaces</a:t>
            </a:r>
            <a:r>
              <a:rPr lang="en-US" dirty="0">
                <a:solidFill>
                  <a:schemeClr val="accent2"/>
                </a:solidFill>
              </a:rPr>
              <a:t>()</a:t>
            </a:r>
          </a:p>
          <a:p>
            <a:pPr lvl="1"/>
            <a:r>
              <a:rPr lang="en-US" dirty="0" err="1">
                <a:solidFill>
                  <a:schemeClr val="accent2"/>
                </a:solidFill>
              </a:rPr>
              <a:t>get_class_methods</a:t>
            </a:r>
            <a:r>
              <a:rPr lang="en-US" dirty="0">
                <a:solidFill>
                  <a:schemeClr val="accent2"/>
                </a:solidFill>
              </a:rPr>
              <a:t>()</a:t>
            </a:r>
          </a:p>
          <a:p>
            <a:pPr lvl="1"/>
            <a:r>
              <a:rPr lang="en-US" dirty="0" err="1">
                <a:solidFill>
                  <a:schemeClr val="accent2"/>
                </a:solidFill>
              </a:rPr>
              <a:t>get_object_vars</a:t>
            </a:r>
            <a:r>
              <a:rPr lang="en-US" dirty="0">
                <a:solidFill>
                  <a:schemeClr val="accent2"/>
                </a:solidFill>
              </a:rPr>
              <a:t>()</a:t>
            </a:r>
          </a:p>
          <a:p>
            <a:pPr lvl="1"/>
            <a:r>
              <a:rPr lang="en-US" dirty="0" err="1">
                <a:solidFill>
                  <a:schemeClr val="accent2"/>
                </a:solidFill>
              </a:rPr>
              <a:t>get_class_vars</a:t>
            </a:r>
            <a:r>
              <a:rPr lang="en-US" dirty="0">
                <a:solidFill>
                  <a:schemeClr val="accent2"/>
                </a:solidFill>
              </a:rPr>
              <a:t>()</a:t>
            </a:r>
          </a:p>
          <a:p>
            <a:r>
              <a:rPr lang="en-US" dirty="0"/>
              <a:t>Indirect Method Calls</a:t>
            </a:r>
          </a:p>
          <a:p>
            <a:endParaRPr lang="en-US" dirty="0"/>
          </a:p>
          <a:p>
            <a:endParaRPr lang="en-US" dirty="0"/>
          </a:p>
        </p:txBody>
      </p:sp>
      <p:sp>
        <p:nvSpPr>
          <p:cNvPr id="3" name="Title 2">
            <a:extLst>
              <a:ext uri="{FF2B5EF4-FFF2-40B4-BE49-F238E27FC236}">
                <a16:creationId xmlns:a16="http://schemas.microsoft.com/office/drawing/2014/main" id="{FC0B7F2B-CC45-4014-BCA0-95D86C0C093D}"/>
              </a:ext>
            </a:extLst>
          </p:cNvPr>
          <p:cNvSpPr>
            <a:spLocks noGrp="1"/>
          </p:cNvSpPr>
          <p:nvPr>
            <p:ph type="title"/>
          </p:nvPr>
        </p:nvSpPr>
        <p:spPr/>
        <p:txBody>
          <a:bodyPr/>
          <a:lstStyle/>
          <a:p>
            <a:r>
              <a:rPr lang="en-US" dirty="0"/>
              <a:t>OOP-Related Functions</a:t>
            </a:r>
          </a:p>
        </p:txBody>
      </p:sp>
      <p:sp>
        <p:nvSpPr>
          <p:cNvPr id="4" name="Slide Number Placeholder 3">
            <a:extLst>
              <a:ext uri="{FF2B5EF4-FFF2-40B4-BE49-F238E27FC236}">
                <a16:creationId xmlns:a16="http://schemas.microsoft.com/office/drawing/2014/main" id="{D2A9D784-8CC7-44DB-90F3-77E91551B6C8}"/>
              </a:ext>
            </a:extLst>
          </p:cNvPr>
          <p:cNvSpPr>
            <a:spLocks noGrp="1"/>
          </p:cNvSpPr>
          <p:nvPr>
            <p:ph type="sldNum" sz="quarter" idx="12"/>
          </p:nvPr>
        </p:nvSpPr>
        <p:spPr/>
        <p:txBody>
          <a:bodyPr/>
          <a:lstStyle/>
          <a:p>
            <a:fld id="{452BA717-4DED-4A38-BDE4-30D0F0A142DB}" type="slidenum">
              <a:rPr lang="cs-CZ" smtClean="0"/>
              <a:pPr/>
              <a:t>38</a:t>
            </a:fld>
            <a:endParaRPr lang="cs-CZ"/>
          </a:p>
        </p:txBody>
      </p:sp>
      <p:sp>
        <p:nvSpPr>
          <p:cNvPr id="5" name="Rectangle: Single Corner Snipped 4">
            <a:extLst>
              <a:ext uri="{FF2B5EF4-FFF2-40B4-BE49-F238E27FC236}">
                <a16:creationId xmlns:a16="http://schemas.microsoft.com/office/drawing/2014/main" id="{9D4DB7B4-D4B2-4DED-BF4E-DEB23C609A44}"/>
              </a:ext>
            </a:extLst>
          </p:cNvPr>
          <p:cNvSpPr/>
          <p:nvPr/>
        </p:nvSpPr>
        <p:spPr>
          <a:xfrm>
            <a:off x="551384" y="5301208"/>
            <a:ext cx="8664962" cy="57606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err="1">
                <a:solidFill>
                  <a:schemeClr val="bg1"/>
                </a:solidFill>
                <a:latin typeface="Courier New" panose="02070309020205020404" pitchFamily="49" charset="0"/>
                <a:cs typeface="Courier New" panose="02070309020205020404" pitchFamily="49" charset="0"/>
              </a:rPr>
              <a:t>call_user_func_array</a:t>
            </a:r>
            <a:r>
              <a:rPr lang="en-US" b="1" dirty="0">
                <a:solidFill>
                  <a:schemeClr val="bg1"/>
                </a:solidFill>
                <a:latin typeface="Courier New" panose="02070309020205020404" pitchFamily="49" charset="0"/>
                <a:cs typeface="Courier New" panose="02070309020205020404" pitchFamily="49" charset="0"/>
              </a:rPr>
              <a:t>(array($obj, '</a:t>
            </a:r>
            <a:r>
              <a:rPr lang="en-US" b="1" dirty="0" err="1">
                <a:solidFill>
                  <a:schemeClr val="bg1"/>
                </a:solidFill>
                <a:latin typeface="Courier New" panose="02070309020205020404" pitchFamily="49" charset="0"/>
                <a:cs typeface="Courier New" panose="02070309020205020404" pitchFamily="49" charset="0"/>
              </a:rPr>
              <a:t>methodName</a:t>
            </a:r>
            <a:r>
              <a:rPr lang="en-US" b="1" dirty="0">
                <a:solidFill>
                  <a:schemeClr val="bg1"/>
                </a:solidFill>
                <a:latin typeface="Courier New" panose="02070309020205020404" pitchFamily="49" charset="0"/>
                <a:cs typeface="Courier New" panose="02070309020205020404" pitchFamily="49" charset="0"/>
              </a:rPr>
              <a:t>'), $params);</a:t>
            </a:r>
          </a:p>
        </p:txBody>
      </p:sp>
      <p:sp>
        <p:nvSpPr>
          <p:cNvPr id="6" name="Zaoblený obdélníkový popisek 6">
            <a:extLst>
              <a:ext uri="{FF2B5EF4-FFF2-40B4-BE49-F238E27FC236}">
                <a16:creationId xmlns:a16="http://schemas.microsoft.com/office/drawing/2014/main" id="{8D115F51-4D61-4E4A-A756-73CE25143851}"/>
              </a:ext>
            </a:extLst>
          </p:cNvPr>
          <p:cNvSpPr/>
          <p:nvPr/>
        </p:nvSpPr>
        <p:spPr>
          <a:xfrm>
            <a:off x="2639616" y="5877272"/>
            <a:ext cx="3190756" cy="720080"/>
          </a:xfrm>
          <a:prstGeom prst="wedgeRoundRectCallout">
            <a:avLst>
              <a:gd name="adj1" fmla="val -65781"/>
              <a:gd name="adj2" fmla="val -61760"/>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b="1" dirty="0">
                <a:latin typeface="Courier New" panose="02070309020205020404" pitchFamily="49" charset="0"/>
                <a:cs typeface="Courier New" panose="02070309020205020404" pitchFamily="49" charset="0"/>
              </a:rPr>
              <a:t>$name = '</a:t>
            </a:r>
            <a:r>
              <a:rPr lang="en-US" sz="1600" b="1" dirty="0" err="1">
                <a:latin typeface="Courier New" panose="02070309020205020404" pitchFamily="49" charset="0"/>
                <a:cs typeface="Courier New" panose="02070309020205020404" pitchFamily="49" charset="0"/>
              </a:rPr>
              <a:t>methodName</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obj</a:t>
            </a:r>
            <a:r>
              <a:rPr lang="en-US" sz="1600" b="1" dirty="0">
                <a:latin typeface="Courier New" panose="02070309020205020404" pitchFamily="49" charset="0"/>
                <a:cs typeface="Courier New" panose="02070309020205020404" pitchFamily="49" charset="0"/>
              </a:rPr>
              <a:t>-&gt;$name(...$</a:t>
            </a:r>
            <a:r>
              <a:rPr lang="en-US" sz="1600" b="1" dirty="0" err="1">
                <a:latin typeface="Courier New" panose="02070309020205020404" pitchFamily="49" charset="0"/>
                <a:cs typeface="Courier New" panose="02070309020205020404" pitchFamily="49" charset="0"/>
              </a:rPr>
              <a:t>params</a:t>
            </a:r>
            <a:r>
              <a:rPr lang="en-US" sz="1600" b="1" dirty="0">
                <a:latin typeface="Courier New" panose="02070309020205020404" pitchFamily="49" charset="0"/>
                <a:cs typeface="Courier New" panose="02070309020205020404" pitchFamily="49" charset="0"/>
              </a:rPr>
              <a:t>)</a:t>
            </a:r>
            <a:endParaRPr lang="cs-CZ"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2131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0EFCDB-63A8-4006-BF12-A06083F7E1DD}"/>
              </a:ext>
            </a:extLst>
          </p:cNvPr>
          <p:cNvSpPr>
            <a:spLocks noGrp="1"/>
          </p:cNvSpPr>
          <p:nvPr>
            <p:ph idx="1"/>
          </p:nvPr>
        </p:nvSpPr>
        <p:spPr/>
        <p:txBody>
          <a:bodyPr/>
          <a:lstStyle/>
          <a:p>
            <a:r>
              <a:rPr lang="en-US" dirty="0"/>
              <a:t>Automatic Loading of Classes</a:t>
            </a:r>
          </a:p>
          <a:p>
            <a:r>
              <a:rPr lang="en-US" dirty="0"/>
              <a:t>Useful for libraries, reduces the number of includes</a:t>
            </a:r>
          </a:p>
          <a:p>
            <a:r>
              <a:rPr lang="en-US" dirty="0"/>
              <a:t>Global function </a:t>
            </a:r>
            <a:r>
              <a:rPr lang="en-US" dirty="0">
                <a:solidFill>
                  <a:schemeClr val="accent2"/>
                </a:solidFill>
              </a:rPr>
              <a:t>__autoload()</a:t>
            </a:r>
          </a:p>
          <a:p>
            <a:r>
              <a:rPr lang="en-US" dirty="0"/>
              <a:t>Called automatically when undeclared class is accessed</a:t>
            </a:r>
          </a:p>
          <a:p>
            <a:pPr marL="0" indent="0">
              <a:buNone/>
            </a:pPr>
            <a:br>
              <a:rPr lang="en-US" dirty="0"/>
            </a:br>
            <a:br>
              <a:rPr lang="en-US" dirty="0"/>
            </a:br>
            <a:br>
              <a:rPr lang="en-US" dirty="0"/>
            </a:br>
            <a:br>
              <a:rPr lang="en-US" dirty="0"/>
            </a:br>
            <a:br>
              <a:rPr lang="en-US" dirty="0"/>
            </a:br>
            <a:endParaRPr lang="en-US" dirty="0"/>
          </a:p>
          <a:p>
            <a:r>
              <a:rPr lang="en-US" dirty="0" err="1">
                <a:solidFill>
                  <a:schemeClr val="accent2"/>
                </a:solidFill>
              </a:rPr>
              <a:t>spl_autoload_register</a:t>
            </a:r>
            <a:r>
              <a:rPr lang="en-US" dirty="0">
                <a:solidFill>
                  <a:schemeClr val="accent2"/>
                </a:solidFill>
              </a:rPr>
              <a:t>()</a:t>
            </a:r>
            <a:r>
              <a:rPr lang="en-US" dirty="0"/>
              <a:t> </a:t>
            </a:r>
          </a:p>
          <a:p>
            <a:r>
              <a:rPr lang="en-US" dirty="0"/>
              <a:t>Register (possibly multiple) callback handler(s)</a:t>
            </a:r>
          </a:p>
          <a:p>
            <a:endParaRPr lang="en-US" dirty="0"/>
          </a:p>
        </p:txBody>
      </p:sp>
      <p:sp>
        <p:nvSpPr>
          <p:cNvPr id="3" name="Title 2">
            <a:extLst>
              <a:ext uri="{FF2B5EF4-FFF2-40B4-BE49-F238E27FC236}">
                <a16:creationId xmlns:a16="http://schemas.microsoft.com/office/drawing/2014/main" id="{A4060235-6BA8-4B00-8A2C-4E8C4020E107}"/>
              </a:ext>
            </a:extLst>
          </p:cNvPr>
          <p:cNvSpPr>
            <a:spLocks noGrp="1"/>
          </p:cNvSpPr>
          <p:nvPr>
            <p:ph type="title"/>
          </p:nvPr>
        </p:nvSpPr>
        <p:spPr/>
        <p:txBody>
          <a:bodyPr/>
          <a:lstStyle/>
          <a:p>
            <a:r>
              <a:rPr lang="en-US" dirty="0"/>
              <a:t>Autoloading</a:t>
            </a:r>
          </a:p>
        </p:txBody>
      </p:sp>
      <p:sp>
        <p:nvSpPr>
          <p:cNvPr id="4" name="Slide Number Placeholder 3">
            <a:extLst>
              <a:ext uri="{FF2B5EF4-FFF2-40B4-BE49-F238E27FC236}">
                <a16:creationId xmlns:a16="http://schemas.microsoft.com/office/drawing/2014/main" id="{C912ED7B-4C7F-451F-924B-20E402C48F70}"/>
              </a:ext>
            </a:extLst>
          </p:cNvPr>
          <p:cNvSpPr>
            <a:spLocks noGrp="1"/>
          </p:cNvSpPr>
          <p:nvPr>
            <p:ph type="sldNum" sz="quarter" idx="12"/>
          </p:nvPr>
        </p:nvSpPr>
        <p:spPr/>
        <p:txBody>
          <a:bodyPr/>
          <a:lstStyle/>
          <a:p>
            <a:fld id="{452BA717-4DED-4A38-BDE4-30D0F0A142DB}" type="slidenum">
              <a:rPr lang="cs-CZ" smtClean="0"/>
              <a:pPr/>
              <a:t>39</a:t>
            </a:fld>
            <a:endParaRPr lang="cs-CZ"/>
          </a:p>
        </p:txBody>
      </p:sp>
      <p:sp>
        <p:nvSpPr>
          <p:cNvPr id="5" name="Rectangle: Single Corner Snipped 4">
            <a:extLst>
              <a:ext uri="{FF2B5EF4-FFF2-40B4-BE49-F238E27FC236}">
                <a16:creationId xmlns:a16="http://schemas.microsoft.com/office/drawing/2014/main" id="{CC78E8A0-9897-48E5-A9D2-0C6806671BAD}"/>
              </a:ext>
            </a:extLst>
          </p:cNvPr>
          <p:cNvSpPr/>
          <p:nvPr/>
        </p:nvSpPr>
        <p:spPr>
          <a:xfrm>
            <a:off x="479376" y="3573016"/>
            <a:ext cx="7848872" cy="180020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__autoload($</a:t>
            </a:r>
            <a:r>
              <a:rPr lang="en-US" b="1" dirty="0" err="1">
                <a:solidFill>
                  <a:schemeClr val="bg1"/>
                </a:solidFill>
                <a:latin typeface="Courier New" panose="02070309020205020404" pitchFamily="49" charset="0"/>
                <a:cs typeface="Courier New" panose="02070309020205020404" pitchFamily="49" charset="0"/>
              </a:rPr>
              <a:t>className</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if (</a:t>
            </a:r>
            <a:r>
              <a:rPr lang="en-US" b="1" dirty="0" err="1">
                <a:solidFill>
                  <a:schemeClr val="bg1"/>
                </a:solidFill>
                <a:latin typeface="Courier New" panose="02070309020205020404" pitchFamily="49" charset="0"/>
                <a:cs typeface="Courier New" panose="02070309020205020404" pitchFamily="49" charset="0"/>
              </a:rPr>
              <a:t>file_exists</a:t>
            </a:r>
            <a:r>
              <a:rPr lang="en-US" b="1" dirty="0">
                <a:solidFill>
                  <a:schemeClr val="bg1"/>
                </a:solidFill>
                <a:latin typeface="Courier New" panose="02070309020205020404" pitchFamily="49" charset="0"/>
                <a:cs typeface="Courier New" panose="02070309020205020404" pitchFamily="49" charset="0"/>
              </a:rPr>
              <a:t>("libs/$</a:t>
            </a:r>
            <a:r>
              <a:rPr lang="en-US" b="1" dirty="0" err="1">
                <a:solidFill>
                  <a:schemeClr val="bg1"/>
                </a:solidFill>
                <a:latin typeface="Courier New" panose="02070309020205020404" pitchFamily="49" charset="0"/>
                <a:cs typeface="Courier New" panose="02070309020205020404" pitchFamily="49" charset="0"/>
              </a:rPr>
              <a:t>className.php</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require_once</a:t>
            </a:r>
            <a:r>
              <a:rPr lang="en-US" b="1" dirty="0">
                <a:solidFill>
                  <a:schemeClr val="bg1"/>
                </a:solidFill>
                <a:latin typeface="Courier New" panose="02070309020205020404" pitchFamily="49" charset="0"/>
                <a:cs typeface="Courier New" panose="02070309020205020404" pitchFamily="49" charset="0"/>
              </a:rPr>
              <a:t> "libs/$</a:t>
            </a:r>
            <a:r>
              <a:rPr lang="en-US" b="1" dirty="0" err="1">
                <a:solidFill>
                  <a:schemeClr val="bg1"/>
                </a:solidFill>
                <a:latin typeface="Courier New" panose="02070309020205020404" pitchFamily="49" charset="0"/>
                <a:cs typeface="Courier New" panose="02070309020205020404" pitchFamily="49" charset="0"/>
              </a:rPr>
              <a:t>className.php</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    else</a:t>
            </a:r>
          </a:p>
          <a:p>
            <a:r>
              <a:rPr lang="en-US" b="1" dirty="0">
                <a:solidFill>
                  <a:schemeClr val="bg1"/>
                </a:solidFill>
                <a:latin typeface="Courier New" panose="02070309020205020404" pitchFamily="49" charset="0"/>
                <a:cs typeface="Courier New" panose="02070309020205020404" pitchFamily="49" charset="0"/>
              </a:rPr>
              <a:t>        log("Class $</a:t>
            </a:r>
            <a:r>
              <a:rPr lang="en-US" b="1" dirty="0" err="1">
                <a:solidFill>
                  <a:schemeClr val="bg1"/>
                </a:solidFill>
                <a:latin typeface="Courier New" panose="02070309020205020404" pitchFamily="49" charset="0"/>
                <a:cs typeface="Courier New" panose="02070309020205020404" pitchFamily="49" charset="0"/>
              </a:rPr>
              <a:t>className</a:t>
            </a:r>
            <a:r>
              <a:rPr lang="en-US" b="1" dirty="0">
                <a:solidFill>
                  <a:schemeClr val="bg1"/>
                </a:solidFill>
                <a:latin typeface="Courier New" panose="02070309020205020404" pitchFamily="49" charset="0"/>
                <a:cs typeface="Courier New" panose="02070309020205020404" pitchFamily="49" charset="0"/>
              </a:rPr>
              <a:t> is not defined!");</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Zaoblený obdélníkový popisek 6">
            <a:extLst>
              <a:ext uri="{FF2B5EF4-FFF2-40B4-BE49-F238E27FC236}">
                <a16:creationId xmlns:a16="http://schemas.microsoft.com/office/drawing/2014/main" id="{668787FB-B1B3-4AF0-B01D-01EE35CEC7DA}"/>
              </a:ext>
            </a:extLst>
          </p:cNvPr>
          <p:cNvSpPr/>
          <p:nvPr/>
        </p:nvSpPr>
        <p:spPr>
          <a:xfrm>
            <a:off x="4687194" y="5227056"/>
            <a:ext cx="3881079" cy="562156"/>
          </a:xfrm>
          <a:prstGeom prst="wedgeRoundRectCallout">
            <a:avLst>
              <a:gd name="adj1" fmla="val -71210"/>
              <a:gd name="adj2" fmla="val 22610"/>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Modern preferred way…</a:t>
            </a:r>
            <a:endParaRPr lang="cs-CZ" dirty="0"/>
          </a:p>
        </p:txBody>
      </p:sp>
    </p:spTree>
    <p:extLst>
      <p:ext uri="{BB962C8B-B14F-4D97-AF65-F5344CB8AC3E}">
        <p14:creationId xmlns:p14="http://schemas.microsoft.com/office/powerpoint/2010/main" val="168716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73A9D2-CFB1-4601-AEE8-2774C02C89B1}"/>
              </a:ext>
            </a:extLst>
          </p:cNvPr>
          <p:cNvSpPr>
            <a:spLocks noGrp="1"/>
          </p:cNvSpPr>
          <p:nvPr>
            <p:ph idx="1"/>
          </p:nvPr>
        </p:nvSpPr>
        <p:spPr/>
        <p:txBody>
          <a:bodyPr/>
          <a:lstStyle/>
          <a:p>
            <a:r>
              <a:rPr lang="en-US" dirty="0"/>
              <a:t>Sorting is slightly more complicated – many combinations</a:t>
            </a:r>
          </a:p>
          <a:p>
            <a:pPr lvl="1"/>
            <a:r>
              <a:rPr lang="en-US" dirty="0">
                <a:solidFill>
                  <a:schemeClr val="accent3"/>
                </a:solidFill>
              </a:rPr>
              <a:t>sort()</a:t>
            </a:r>
            <a:r>
              <a:rPr lang="en-US" dirty="0"/>
              <a:t>, </a:t>
            </a:r>
            <a:r>
              <a:rPr lang="en-US" dirty="0" err="1">
                <a:solidFill>
                  <a:schemeClr val="accent3"/>
                </a:solidFill>
              </a:rPr>
              <a:t>asort</a:t>
            </a:r>
            <a:r>
              <a:rPr lang="en-US" dirty="0">
                <a:solidFill>
                  <a:schemeClr val="accent3"/>
                </a:solidFill>
              </a:rPr>
              <a:t>()</a:t>
            </a:r>
            <a:r>
              <a:rPr lang="en-US" dirty="0"/>
              <a:t>, </a:t>
            </a:r>
            <a:r>
              <a:rPr lang="en-US" dirty="0" err="1">
                <a:solidFill>
                  <a:schemeClr val="accent3"/>
                </a:solidFill>
              </a:rPr>
              <a:t>ksort</a:t>
            </a:r>
            <a:r>
              <a:rPr lang="en-US" dirty="0">
                <a:solidFill>
                  <a:schemeClr val="accent3"/>
                </a:solidFill>
              </a:rPr>
              <a:t>()</a:t>
            </a:r>
            <a:r>
              <a:rPr lang="en-US" dirty="0"/>
              <a:t>, </a:t>
            </a:r>
            <a:r>
              <a:rPr lang="en-US" dirty="0" err="1">
                <a:solidFill>
                  <a:schemeClr val="accent3"/>
                </a:solidFill>
              </a:rPr>
              <a:t>usort</a:t>
            </a:r>
            <a:r>
              <a:rPr lang="en-US" dirty="0">
                <a:solidFill>
                  <a:schemeClr val="accent3"/>
                </a:solidFill>
              </a:rPr>
              <a:t>()</a:t>
            </a:r>
            <a:r>
              <a:rPr lang="en-US" dirty="0"/>
              <a:t>, </a:t>
            </a:r>
            <a:r>
              <a:rPr lang="en-US" dirty="0" err="1">
                <a:solidFill>
                  <a:schemeClr val="accent3"/>
                </a:solidFill>
              </a:rPr>
              <a:t>uksort</a:t>
            </a:r>
            <a:r>
              <a:rPr lang="en-US" dirty="0">
                <a:solidFill>
                  <a:schemeClr val="accent3"/>
                </a:solidFill>
              </a:rPr>
              <a:t>()</a:t>
            </a:r>
            <a:r>
              <a:rPr lang="en-US" dirty="0"/>
              <a:t>, …</a:t>
            </a:r>
          </a:p>
          <a:p>
            <a:endParaRPr lang="en-US" dirty="0"/>
          </a:p>
          <a:p>
            <a:r>
              <a:rPr lang="en-US" dirty="0"/>
              <a:t>Merging</a:t>
            </a:r>
          </a:p>
          <a:p>
            <a:pPr lvl="1"/>
            <a:r>
              <a:rPr lang="en-US" dirty="0">
                <a:solidFill>
                  <a:schemeClr val="accent3"/>
                </a:solidFill>
              </a:rPr>
              <a:t>$res = </a:t>
            </a:r>
            <a:r>
              <a:rPr lang="en-US" dirty="0" err="1">
                <a:solidFill>
                  <a:schemeClr val="accent3"/>
                </a:solidFill>
              </a:rPr>
              <a:t>array_merge</a:t>
            </a:r>
            <a:r>
              <a:rPr lang="en-US" dirty="0">
                <a:solidFill>
                  <a:schemeClr val="accent3"/>
                </a:solidFill>
              </a:rPr>
              <a:t>($a, $b);</a:t>
            </a:r>
          </a:p>
          <a:p>
            <a:endParaRPr lang="en-US" dirty="0"/>
          </a:p>
          <a:p>
            <a:r>
              <a:rPr lang="en-US" dirty="0"/>
              <a:t>Tokenization</a:t>
            </a:r>
          </a:p>
          <a:p>
            <a:pPr lvl="1"/>
            <a:r>
              <a:rPr lang="en-US" dirty="0">
                <a:solidFill>
                  <a:schemeClr val="accent3"/>
                </a:solidFill>
              </a:rPr>
              <a:t>explode($</a:t>
            </a:r>
            <a:r>
              <a:rPr lang="en-US" dirty="0" err="1">
                <a:solidFill>
                  <a:schemeClr val="accent3"/>
                </a:solidFill>
              </a:rPr>
              <a:t>delim</a:t>
            </a:r>
            <a:r>
              <a:rPr lang="en-US" dirty="0">
                <a:solidFill>
                  <a:schemeClr val="accent3"/>
                </a:solidFill>
              </a:rPr>
              <a:t>, $str)</a:t>
            </a:r>
            <a:r>
              <a:rPr lang="en-US" dirty="0"/>
              <a:t>, </a:t>
            </a:r>
            <a:r>
              <a:rPr lang="en-US" dirty="0">
                <a:solidFill>
                  <a:schemeClr val="accent3"/>
                </a:solidFill>
              </a:rPr>
              <a:t>implode($glue, $array)</a:t>
            </a:r>
          </a:p>
          <a:p>
            <a:endParaRPr lang="en-US" dirty="0"/>
          </a:p>
          <a:p>
            <a:r>
              <a:rPr lang="en-US" dirty="0"/>
              <a:t>Destructive assignment</a:t>
            </a:r>
          </a:p>
          <a:p>
            <a:pPr lvl="1"/>
            <a:r>
              <a:rPr lang="en-US" dirty="0">
                <a:solidFill>
                  <a:schemeClr val="accent3"/>
                </a:solidFill>
              </a:rPr>
              <a:t>list($a, $b, $c) = [1, 2, 3];</a:t>
            </a:r>
          </a:p>
          <a:p>
            <a:endParaRPr lang="en-US" dirty="0"/>
          </a:p>
        </p:txBody>
      </p:sp>
      <p:sp>
        <p:nvSpPr>
          <p:cNvPr id="3" name="Title 2">
            <a:extLst>
              <a:ext uri="{FF2B5EF4-FFF2-40B4-BE49-F238E27FC236}">
                <a16:creationId xmlns:a16="http://schemas.microsoft.com/office/drawing/2014/main" id="{B2EA23E6-D016-49B9-9FE0-29249C0FF0DC}"/>
              </a:ext>
            </a:extLst>
          </p:cNvPr>
          <p:cNvSpPr>
            <a:spLocks noGrp="1"/>
          </p:cNvSpPr>
          <p:nvPr>
            <p:ph type="title"/>
          </p:nvPr>
        </p:nvSpPr>
        <p:spPr/>
        <p:txBody>
          <a:bodyPr/>
          <a:lstStyle/>
          <a:p>
            <a:r>
              <a:rPr lang="en-US" dirty="0"/>
              <a:t>Arrays</a:t>
            </a:r>
          </a:p>
        </p:txBody>
      </p:sp>
      <p:sp>
        <p:nvSpPr>
          <p:cNvPr id="4" name="Slide Number Placeholder 3">
            <a:extLst>
              <a:ext uri="{FF2B5EF4-FFF2-40B4-BE49-F238E27FC236}">
                <a16:creationId xmlns:a16="http://schemas.microsoft.com/office/drawing/2014/main" id="{8334339E-A464-4DD3-90CA-87B1A4C5BBED}"/>
              </a:ext>
            </a:extLst>
          </p:cNvPr>
          <p:cNvSpPr>
            <a:spLocks noGrp="1"/>
          </p:cNvSpPr>
          <p:nvPr>
            <p:ph type="sldNum" sz="quarter" idx="12"/>
          </p:nvPr>
        </p:nvSpPr>
        <p:spPr/>
        <p:txBody>
          <a:bodyPr/>
          <a:lstStyle/>
          <a:p>
            <a:fld id="{452BA717-4DED-4A38-BDE4-30D0F0A142DB}" type="slidenum">
              <a:rPr lang="cs-CZ" smtClean="0"/>
              <a:pPr/>
              <a:t>4</a:t>
            </a:fld>
            <a:endParaRPr lang="cs-CZ"/>
          </a:p>
        </p:txBody>
      </p:sp>
    </p:spTree>
    <p:extLst>
      <p:ext uri="{BB962C8B-B14F-4D97-AF65-F5344CB8AC3E}">
        <p14:creationId xmlns:p14="http://schemas.microsoft.com/office/powerpoint/2010/main" val="25135689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3E6A0E-F644-4D95-935B-92FD0DD95E9D}"/>
              </a:ext>
            </a:extLst>
          </p:cNvPr>
          <p:cNvSpPr>
            <a:spLocks noGrp="1"/>
          </p:cNvSpPr>
          <p:nvPr>
            <p:ph idx="1"/>
          </p:nvPr>
        </p:nvSpPr>
        <p:spPr/>
        <p:txBody>
          <a:bodyPr/>
          <a:lstStyle/>
          <a:p>
            <a:r>
              <a:rPr lang="en-US" dirty="0"/>
              <a:t>Another way how to encapsulate space of identifiers</a:t>
            </a:r>
          </a:p>
          <a:p>
            <a:pPr lvl="1"/>
            <a:r>
              <a:rPr lang="en-US" dirty="0"/>
              <a:t>Affect classes, traits, interfaces, </a:t>
            </a:r>
            <a:r>
              <a:rPr lang="en-US" dirty="0">
                <a:solidFill>
                  <a:schemeClr val="accent1"/>
                </a:solidFill>
              </a:rPr>
              <a:t>functions</a:t>
            </a:r>
            <a:r>
              <a:rPr lang="en-US" dirty="0"/>
              <a:t>, constants</a:t>
            </a:r>
          </a:p>
          <a:p>
            <a:pPr lvl="1"/>
            <a:r>
              <a:rPr lang="en-US" dirty="0"/>
              <a:t>Similar to directories and files</a:t>
            </a:r>
          </a:p>
          <a:p>
            <a:r>
              <a:rPr lang="en-US" dirty="0"/>
              <a:t>Declaration: </a:t>
            </a:r>
            <a:r>
              <a:rPr lang="en-US" dirty="0">
                <a:solidFill>
                  <a:schemeClr val="accent2"/>
                </a:solidFill>
              </a:rPr>
              <a:t>namespace identifier;</a:t>
            </a:r>
          </a:p>
          <a:p>
            <a:pPr lvl="1"/>
            <a:r>
              <a:rPr lang="en-US" dirty="0"/>
              <a:t>First statement in the file</a:t>
            </a:r>
          </a:p>
          <a:p>
            <a:pPr lvl="1"/>
            <a:r>
              <a:rPr lang="en-US" dirty="0"/>
              <a:t>Identifier may be hierarchical (separator is backslash)</a:t>
            </a:r>
          </a:p>
          <a:p>
            <a:r>
              <a:rPr lang="en-US" dirty="0"/>
              <a:t>Dereferencing</a:t>
            </a:r>
            <a:br>
              <a:rPr lang="en-US" dirty="0"/>
            </a:br>
            <a:br>
              <a:rPr lang="en-US" dirty="0"/>
            </a:br>
            <a:br>
              <a:rPr lang="en-US" dirty="0"/>
            </a:br>
            <a:br>
              <a:rPr lang="en-US" dirty="0"/>
            </a:br>
            <a:endParaRPr lang="en-US" dirty="0"/>
          </a:p>
          <a:p>
            <a:r>
              <a:rPr lang="en-US" dirty="0"/>
              <a:t>Aliasing – </a:t>
            </a:r>
          </a:p>
        </p:txBody>
      </p:sp>
      <p:sp>
        <p:nvSpPr>
          <p:cNvPr id="3" name="Title 2">
            <a:extLst>
              <a:ext uri="{FF2B5EF4-FFF2-40B4-BE49-F238E27FC236}">
                <a16:creationId xmlns:a16="http://schemas.microsoft.com/office/drawing/2014/main" id="{9AB85C51-23A7-4992-B15F-0859E31F1ECA}"/>
              </a:ext>
            </a:extLst>
          </p:cNvPr>
          <p:cNvSpPr>
            <a:spLocks noGrp="1"/>
          </p:cNvSpPr>
          <p:nvPr>
            <p:ph type="title"/>
          </p:nvPr>
        </p:nvSpPr>
        <p:spPr/>
        <p:txBody>
          <a:bodyPr/>
          <a:lstStyle/>
          <a:p>
            <a:r>
              <a:rPr lang="en-US" dirty="0"/>
              <a:t>Namespaces</a:t>
            </a:r>
          </a:p>
        </p:txBody>
      </p:sp>
      <p:sp>
        <p:nvSpPr>
          <p:cNvPr id="4" name="Slide Number Placeholder 3">
            <a:extLst>
              <a:ext uri="{FF2B5EF4-FFF2-40B4-BE49-F238E27FC236}">
                <a16:creationId xmlns:a16="http://schemas.microsoft.com/office/drawing/2014/main" id="{638C0474-239B-480D-A9F1-77B79091F1DE}"/>
              </a:ext>
            </a:extLst>
          </p:cNvPr>
          <p:cNvSpPr>
            <a:spLocks noGrp="1"/>
          </p:cNvSpPr>
          <p:nvPr>
            <p:ph type="sldNum" sz="quarter" idx="12"/>
          </p:nvPr>
        </p:nvSpPr>
        <p:spPr/>
        <p:txBody>
          <a:bodyPr/>
          <a:lstStyle/>
          <a:p>
            <a:fld id="{452BA717-4DED-4A38-BDE4-30D0F0A142DB}" type="slidenum">
              <a:rPr lang="cs-CZ" smtClean="0"/>
              <a:pPr/>
              <a:t>40</a:t>
            </a:fld>
            <a:endParaRPr lang="cs-CZ"/>
          </a:p>
        </p:txBody>
      </p:sp>
      <p:sp>
        <p:nvSpPr>
          <p:cNvPr id="5" name="Rectangle: Single Corner Snipped 4">
            <a:extLst>
              <a:ext uri="{FF2B5EF4-FFF2-40B4-BE49-F238E27FC236}">
                <a16:creationId xmlns:a16="http://schemas.microsoft.com/office/drawing/2014/main" id="{9A40B259-E2C9-4F93-928F-4CC2C348B524}"/>
              </a:ext>
            </a:extLst>
          </p:cNvPr>
          <p:cNvSpPr/>
          <p:nvPr/>
        </p:nvSpPr>
        <p:spPr>
          <a:xfrm>
            <a:off x="551384" y="4653136"/>
            <a:ext cx="8664962" cy="1035496"/>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err="1">
                <a:solidFill>
                  <a:schemeClr val="bg1"/>
                </a:solidFill>
                <a:latin typeface="Courier New" panose="02070309020205020404" pitchFamily="49" charset="0"/>
                <a:cs typeface="Courier New" panose="02070309020205020404" pitchFamily="49" charset="0"/>
              </a:rPr>
              <a:t>myClass</a:t>
            </a:r>
            <a:r>
              <a:rPr lang="en-US" b="1" dirty="0">
                <a:solidFill>
                  <a:schemeClr val="bg1"/>
                </a:solidFill>
                <a:latin typeface="Courier New" panose="02070309020205020404" pitchFamily="49" charset="0"/>
                <a:cs typeface="Courier New" panose="02070309020205020404" pitchFamily="49" charset="0"/>
              </a:rPr>
              <a:t>  -&gt;  </a:t>
            </a:r>
            <a:r>
              <a:rPr lang="en-US" b="1" dirty="0" err="1">
                <a:solidFill>
                  <a:schemeClr val="bg1"/>
                </a:solidFill>
                <a:latin typeface="Courier New" panose="02070309020205020404" pitchFamily="49" charset="0"/>
                <a:cs typeface="Courier New" panose="02070309020205020404" pitchFamily="49" charset="0"/>
              </a:rPr>
              <a:t>currentNS</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myClass</a:t>
            </a:r>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name\space\</a:t>
            </a:r>
            <a:r>
              <a:rPr lang="en-US" b="1" dirty="0" err="1">
                <a:solidFill>
                  <a:schemeClr val="bg1"/>
                </a:solidFill>
                <a:latin typeface="Courier New" panose="02070309020205020404" pitchFamily="49" charset="0"/>
                <a:cs typeface="Courier New" panose="02070309020205020404" pitchFamily="49" charset="0"/>
              </a:rPr>
              <a:t>myClass</a:t>
            </a:r>
            <a:r>
              <a:rPr lang="en-US" b="1" dirty="0">
                <a:solidFill>
                  <a:schemeClr val="bg1"/>
                </a:solidFill>
                <a:latin typeface="Courier New" panose="02070309020205020404" pitchFamily="49" charset="0"/>
                <a:cs typeface="Courier New" panose="02070309020205020404" pitchFamily="49" charset="0"/>
              </a:rPr>
              <a:t>  -&gt;  </a:t>
            </a:r>
            <a:r>
              <a:rPr lang="en-US" b="1" dirty="0" err="1">
                <a:solidFill>
                  <a:schemeClr val="bg1"/>
                </a:solidFill>
                <a:latin typeface="Courier New" panose="02070309020205020404" pitchFamily="49" charset="0"/>
                <a:cs typeface="Courier New" panose="02070309020205020404" pitchFamily="49" charset="0"/>
              </a:rPr>
              <a:t>currentNS</a:t>
            </a:r>
            <a:r>
              <a:rPr lang="en-US" b="1" dirty="0">
                <a:solidFill>
                  <a:schemeClr val="bg1"/>
                </a:solidFill>
                <a:latin typeface="Courier New" panose="02070309020205020404" pitchFamily="49" charset="0"/>
                <a:cs typeface="Courier New" panose="02070309020205020404" pitchFamily="49" charset="0"/>
              </a:rPr>
              <a:t>\name\space\</a:t>
            </a:r>
            <a:r>
              <a:rPr lang="en-US" b="1" dirty="0" err="1">
                <a:solidFill>
                  <a:schemeClr val="bg1"/>
                </a:solidFill>
                <a:latin typeface="Courier New" panose="02070309020205020404" pitchFamily="49" charset="0"/>
                <a:cs typeface="Courier New" panose="02070309020205020404" pitchFamily="49" charset="0"/>
              </a:rPr>
              <a:t>myClass</a:t>
            </a:r>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\name\space\</a:t>
            </a:r>
            <a:r>
              <a:rPr lang="en-US" b="1" dirty="0" err="1">
                <a:solidFill>
                  <a:schemeClr val="bg1"/>
                </a:solidFill>
                <a:latin typeface="Courier New" panose="02070309020205020404" pitchFamily="49" charset="0"/>
                <a:cs typeface="Courier New" panose="02070309020205020404" pitchFamily="49" charset="0"/>
              </a:rPr>
              <a:t>myClass</a:t>
            </a:r>
            <a:r>
              <a:rPr lang="en-US" b="1" dirty="0">
                <a:solidFill>
                  <a:schemeClr val="bg1"/>
                </a:solidFill>
                <a:latin typeface="Courier New" panose="02070309020205020404" pitchFamily="49" charset="0"/>
                <a:cs typeface="Courier New" panose="02070309020205020404" pitchFamily="49" charset="0"/>
              </a:rPr>
              <a:t> – absolute path, no modifications</a:t>
            </a:r>
          </a:p>
        </p:txBody>
      </p:sp>
      <p:sp>
        <p:nvSpPr>
          <p:cNvPr id="6" name="Rectangle: Single Corner Snipped 5">
            <a:extLst>
              <a:ext uri="{FF2B5EF4-FFF2-40B4-BE49-F238E27FC236}">
                <a16:creationId xmlns:a16="http://schemas.microsoft.com/office/drawing/2014/main" id="{F56F4A17-2DDB-42DF-9095-EE665B0144F6}"/>
              </a:ext>
            </a:extLst>
          </p:cNvPr>
          <p:cNvSpPr/>
          <p:nvPr/>
        </p:nvSpPr>
        <p:spPr>
          <a:xfrm>
            <a:off x="1919536" y="5776845"/>
            <a:ext cx="7296810" cy="57606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use identifier [as identifier];</a:t>
            </a:r>
          </a:p>
        </p:txBody>
      </p:sp>
    </p:spTree>
    <p:extLst>
      <p:ext uri="{BB962C8B-B14F-4D97-AF65-F5344CB8AC3E}">
        <p14:creationId xmlns:p14="http://schemas.microsoft.com/office/powerpoint/2010/main" val="2739133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E8574-935F-4138-8425-82AAC905656E}"/>
              </a:ext>
            </a:extLst>
          </p:cNvPr>
          <p:cNvSpPr>
            <a:spLocks noGrp="1"/>
          </p:cNvSpPr>
          <p:nvPr>
            <p:ph type="title"/>
          </p:nvPr>
        </p:nvSpPr>
        <p:spPr>
          <a:xfrm>
            <a:off x="3359696" y="407780"/>
            <a:ext cx="8610600" cy="1293028"/>
          </a:xfrm>
        </p:spPr>
        <p:txBody>
          <a:bodyPr/>
          <a:lstStyle/>
          <a:p>
            <a:r>
              <a:rPr lang="en-US" dirty="0"/>
              <a:t>takeaway </a:t>
            </a:r>
          </a:p>
        </p:txBody>
      </p:sp>
      <p:sp>
        <p:nvSpPr>
          <p:cNvPr id="3" name="Content Placeholder 2">
            <a:extLst>
              <a:ext uri="{FF2B5EF4-FFF2-40B4-BE49-F238E27FC236}">
                <a16:creationId xmlns:a16="http://schemas.microsoft.com/office/drawing/2014/main" id="{E651A344-7F25-44C6-ABC0-B9F25AE3F079}"/>
              </a:ext>
            </a:extLst>
          </p:cNvPr>
          <p:cNvSpPr>
            <a:spLocks noGrp="1"/>
          </p:cNvSpPr>
          <p:nvPr>
            <p:ph idx="1"/>
          </p:nvPr>
        </p:nvSpPr>
        <p:spPr>
          <a:xfrm>
            <a:off x="239350" y="1846006"/>
            <a:ext cx="11713299" cy="4596298"/>
          </a:xfrm>
        </p:spPr>
        <p:txBody>
          <a:bodyPr/>
          <a:lstStyle/>
          <a:p>
            <a:r>
              <a:rPr lang="en-US" dirty="0"/>
              <a:t>Variable variables</a:t>
            </a:r>
          </a:p>
          <a:p>
            <a:r>
              <a:rPr lang="en-US" dirty="0"/>
              <a:t>References</a:t>
            </a:r>
          </a:p>
          <a:p>
            <a:r>
              <a:rPr lang="en-US" dirty="0">
                <a:solidFill>
                  <a:schemeClr val="bg2"/>
                </a:solidFill>
              </a:rPr>
              <a:t>Function arguments</a:t>
            </a:r>
          </a:p>
          <a:p>
            <a:r>
              <a:rPr lang="en-US" dirty="0"/>
              <a:t>Anonymous functions</a:t>
            </a:r>
          </a:p>
          <a:p>
            <a:r>
              <a:rPr lang="en-US" dirty="0"/>
              <a:t>OOP</a:t>
            </a:r>
          </a:p>
          <a:p>
            <a:r>
              <a:rPr lang="en-US" dirty="0"/>
              <a:t>…</a:t>
            </a:r>
          </a:p>
          <a:p>
            <a:endParaRPr lang="en-US" dirty="0"/>
          </a:p>
          <a:p>
            <a:endParaRPr lang="cs-CZ" dirty="0"/>
          </a:p>
        </p:txBody>
      </p:sp>
    </p:spTree>
    <p:extLst>
      <p:ext uri="{BB962C8B-B14F-4D97-AF65-F5344CB8AC3E}">
        <p14:creationId xmlns:p14="http://schemas.microsoft.com/office/powerpoint/2010/main" val="252943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90334A-7D42-4ADC-8E45-7B5F9DCC55CE}"/>
              </a:ext>
            </a:extLst>
          </p:cNvPr>
          <p:cNvSpPr>
            <a:spLocks noGrp="1"/>
          </p:cNvSpPr>
          <p:nvPr>
            <p:ph idx="1"/>
          </p:nvPr>
        </p:nvSpPr>
        <p:spPr>
          <a:xfrm>
            <a:off x="239351" y="1772816"/>
            <a:ext cx="11713299" cy="4596298"/>
          </a:xfrm>
        </p:spPr>
        <p:txBody>
          <a:bodyPr/>
          <a:lstStyle/>
          <a:p>
            <a:pPr marL="0" indent="0">
              <a:buNone/>
            </a:pPr>
            <a:r>
              <a:rPr lang="en-US" dirty="0"/>
              <a:t>Indirect Access to Values</a:t>
            </a:r>
          </a:p>
          <a:p>
            <a:r>
              <a:rPr lang="en-US" dirty="0"/>
              <a:t>Name of one variable is stored in another variable</a:t>
            </a:r>
            <a:br>
              <a:rPr lang="en-US" dirty="0"/>
            </a:br>
            <a:br>
              <a:rPr lang="en-US" dirty="0"/>
            </a:br>
            <a:br>
              <a:rPr lang="en-US" dirty="0"/>
            </a:br>
            <a:br>
              <a:rPr lang="en-US" dirty="0"/>
            </a:br>
            <a:br>
              <a:rPr lang="en-US" dirty="0"/>
            </a:br>
            <a:endParaRPr lang="en-US" dirty="0"/>
          </a:p>
          <a:p>
            <a:r>
              <a:rPr lang="en-US" dirty="0"/>
              <a:t>The </a:t>
            </a:r>
            <a:r>
              <a:rPr lang="en-US" dirty="0">
                <a:solidFill>
                  <a:schemeClr val="accent3"/>
                </a:solidFill>
              </a:rPr>
              <a:t>{</a:t>
            </a:r>
            <a:r>
              <a:rPr lang="en-US" dirty="0"/>
              <a:t>,</a:t>
            </a:r>
            <a:r>
              <a:rPr lang="en-US" dirty="0">
                <a:solidFill>
                  <a:schemeClr val="accent3"/>
                </a:solidFill>
              </a:rPr>
              <a:t>}</a:t>
            </a:r>
            <a:r>
              <a:rPr lang="en-US" dirty="0"/>
              <a:t> can be used to avoid ambiguous situations</a:t>
            </a:r>
          </a:p>
          <a:p>
            <a:r>
              <a:rPr lang="en-US" dirty="0"/>
              <a:t>Can be used with members, functions, classes, …</a:t>
            </a:r>
            <a:br>
              <a:rPr lang="en-US" dirty="0"/>
            </a:br>
            <a:endParaRPr lang="en-US" dirty="0"/>
          </a:p>
        </p:txBody>
      </p:sp>
      <p:sp>
        <p:nvSpPr>
          <p:cNvPr id="3" name="Title 2">
            <a:extLst>
              <a:ext uri="{FF2B5EF4-FFF2-40B4-BE49-F238E27FC236}">
                <a16:creationId xmlns:a16="http://schemas.microsoft.com/office/drawing/2014/main" id="{7094BC7B-805B-4307-AAAC-C85D53D461B5}"/>
              </a:ext>
            </a:extLst>
          </p:cNvPr>
          <p:cNvSpPr>
            <a:spLocks noGrp="1"/>
          </p:cNvSpPr>
          <p:nvPr>
            <p:ph type="title"/>
          </p:nvPr>
        </p:nvSpPr>
        <p:spPr/>
        <p:txBody>
          <a:bodyPr/>
          <a:lstStyle/>
          <a:p>
            <a:r>
              <a:rPr lang="en-US" dirty="0"/>
              <a:t>Variable Variables</a:t>
            </a:r>
          </a:p>
        </p:txBody>
      </p:sp>
      <p:sp>
        <p:nvSpPr>
          <p:cNvPr id="4" name="Slide Number Placeholder 3">
            <a:extLst>
              <a:ext uri="{FF2B5EF4-FFF2-40B4-BE49-F238E27FC236}">
                <a16:creationId xmlns:a16="http://schemas.microsoft.com/office/drawing/2014/main" id="{51DE59A1-5FA5-4089-B004-170F0D409E82}"/>
              </a:ext>
            </a:extLst>
          </p:cNvPr>
          <p:cNvSpPr>
            <a:spLocks noGrp="1"/>
          </p:cNvSpPr>
          <p:nvPr>
            <p:ph type="sldNum" sz="quarter" idx="12"/>
          </p:nvPr>
        </p:nvSpPr>
        <p:spPr/>
        <p:txBody>
          <a:bodyPr/>
          <a:lstStyle/>
          <a:p>
            <a:fld id="{452BA717-4DED-4A38-BDE4-30D0F0A142DB}" type="slidenum">
              <a:rPr lang="cs-CZ" smtClean="0"/>
              <a:pPr/>
              <a:t>5</a:t>
            </a:fld>
            <a:endParaRPr lang="cs-CZ"/>
          </a:p>
        </p:txBody>
      </p:sp>
      <p:sp>
        <p:nvSpPr>
          <p:cNvPr id="7" name="Rectangle: Single Corner Snipped 6">
            <a:extLst>
              <a:ext uri="{FF2B5EF4-FFF2-40B4-BE49-F238E27FC236}">
                <a16:creationId xmlns:a16="http://schemas.microsoft.com/office/drawing/2014/main" id="{412942E1-0177-436C-83F2-6A0CB2C04015}"/>
              </a:ext>
            </a:extLst>
          </p:cNvPr>
          <p:cNvSpPr/>
          <p:nvPr/>
        </p:nvSpPr>
        <p:spPr>
          <a:xfrm>
            <a:off x="551384" y="2696706"/>
            <a:ext cx="7848872" cy="1374259"/>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 = 'b';  $$a = 42;  // the same as $b = 42;</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$a = 'b';  $b = 'c';  $c = 'd’;</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$$$$a = 'hello';  // the same as $d = 'hello';</a:t>
            </a:r>
          </a:p>
        </p:txBody>
      </p:sp>
      <p:sp>
        <p:nvSpPr>
          <p:cNvPr id="8" name="Rectangle: Single Corner Snipped 7">
            <a:extLst>
              <a:ext uri="{FF2B5EF4-FFF2-40B4-BE49-F238E27FC236}">
                <a16:creationId xmlns:a16="http://schemas.microsoft.com/office/drawing/2014/main" id="{C4194E7F-37D6-4ECF-AA7F-F9A2E7745930}"/>
              </a:ext>
            </a:extLst>
          </p:cNvPr>
          <p:cNvSpPr/>
          <p:nvPr/>
        </p:nvSpPr>
        <p:spPr>
          <a:xfrm>
            <a:off x="548771" y="4994855"/>
            <a:ext cx="7848872" cy="918421"/>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fncName</a:t>
            </a:r>
            <a:r>
              <a:rPr lang="en-US" b="1" dirty="0">
                <a:solidFill>
                  <a:schemeClr val="bg1"/>
                </a:solidFill>
                <a:latin typeface="Courier New" panose="02070309020205020404" pitchFamily="49" charset="0"/>
                <a:cs typeface="Courier New" panose="02070309020205020404" pitchFamily="49" charset="0"/>
              </a:rPr>
              <a:t> = 'foo’;</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fncName</a:t>
            </a:r>
            <a:r>
              <a:rPr lang="en-US" b="1" dirty="0">
                <a:solidFill>
                  <a:schemeClr val="bg1"/>
                </a:solidFill>
                <a:latin typeface="Courier New" panose="02070309020205020404" pitchFamily="49" charset="0"/>
                <a:cs typeface="Courier New" panose="02070309020205020404" pitchFamily="49" charset="0"/>
              </a:rPr>
              <a:t>();  // same as foo()</a:t>
            </a:r>
          </a:p>
        </p:txBody>
      </p:sp>
    </p:spTree>
    <p:extLst>
      <p:ext uri="{BB962C8B-B14F-4D97-AF65-F5344CB8AC3E}">
        <p14:creationId xmlns:p14="http://schemas.microsoft.com/office/powerpoint/2010/main" val="288809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ADA01C-9644-4358-9C22-DF87FCE984FF}"/>
              </a:ext>
            </a:extLst>
          </p:cNvPr>
          <p:cNvSpPr>
            <a:spLocks noGrp="1"/>
          </p:cNvSpPr>
          <p:nvPr>
            <p:ph idx="1"/>
          </p:nvPr>
        </p:nvSpPr>
        <p:spPr>
          <a:xfrm>
            <a:off x="239351" y="1844824"/>
            <a:ext cx="11713299" cy="2016224"/>
          </a:xfrm>
        </p:spPr>
        <p:txBody>
          <a:bodyPr/>
          <a:lstStyle/>
          <a:p>
            <a:r>
              <a:rPr lang="en-US" dirty="0"/>
              <a:t>Similar to Unix hard-links in FS</a:t>
            </a:r>
          </a:p>
          <a:p>
            <a:r>
              <a:rPr lang="en-US" dirty="0"/>
              <a:t>Multiple variables attached to the same data</a:t>
            </a:r>
          </a:p>
          <a:p>
            <a:pPr lvl="1"/>
            <a:r>
              <a:rPr lang="en-US" dirty="0"/>
              <a:t>Reference is taken by the &amp; operator</a:t>
            </a:r>
          </a:p>
          <a:p>
            <a:r>
              <a:rPr lang="en-US" dirty="0"/>
              <a:t>Independent on object references</a:t>
            </a:r>
          </a:p>
          <a:p>
            <a:pPr lvl="1"/>
            <a:r>
              <a:rPr lang="en-US" dirty="0"/>
              <a:t>A reference to an object can be created</a:t>
            </a:r>
          </a:p>
          <a:p>
            <a:endParaRPr lang="en-US" dirty="0"/>
          </a:p>
        </p:txBody>
      </p:sp>
      <p:sp>
        <p:nvSpPr>
          <p:cNvPr id="3" name="Title 2">
            <a:extLst>
              <a:ext uri="{FF2B5EF4-FFF2-40B4-BE49-F238E27FC236}">
                <a16:creationId xmlns:a16="http://schemas.microsoft.com/office/drawing/2014/main" id="{F15F3619-B5BE-4CB7-A8DC-A5AF6C82A2B0}"/>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0C199C05-C789-4C4F-91E0-A1D216B479F6}"/>
              </a:ext>
            </a:extLst>
          </p:cNvPr>
          <p:cNvSpPr>
            <a:spLocks noGrp="1"/>
          </p:cNvSpPr>
          <p:nvPr>
            <p:ph type="sldNum" sz="quarter" idx="12"/>
          </p:nvPr>
        </p:nvSpPr>
        <p:spPr/>
        <p:txBody>
          <a:bodyPr/>
          <a:lstStyle/>
          <a:p>
            <a:fld id="{452BA717-4DED-4A38-BDE4-30D0F0A142DB}" type="slidenum">
              <a:rPr lang="cs-CZ" smtClean="0"/>
              <a:pPr/>
              <a:t>6</a:t>
            </a:fld>
            <a:endParaRPr lang="cs-CZ"/>
          </a:p>
        </p:txBody>
      </p:sp>
      <p:sp>
        <p:nvSpPr>
          <p:cNvPr id="5" name="Rectangle: Single Corner Snipped 4">
            <a:extLst>
              <a:ext uri="{FF2B5EF4-FFF2-40B4-BE49-F238E27FC236}">
                <a16:creationId xmlns:a16="http://schemas.microsoft.com/office/drawing/2014/main" id="{94E3C9B5-1680-4F17-BB50-9C89922338FF}"/>
              </a:ext>
            </a:extLst>
          </p:cNvPr>
          <p:cNvSpPr/>
          <p:nvPr/>
        </p:nvSpPr>
        <p:spPr>
          <a:xfrm>
            <a:off x="551384" y="4293096"/>
            <a:ext cx="4416489" cy="151216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 = 1;</a:t>
            </a:r>
          </a:p>
          <a:p>
            <a:r>
              <a:rPr lang="en-US" b="1" dirty="0">
                <a:solidFill>
                  <a:schemeClr val="bg1"/>
                </a:solidFill>
                <a:latin typeface="Courier New" panose="02070309020205020404" pitchFamily="49" charset="0"/>
                <a:cs typeface="Courier New" panose="02070309020205020404" pitchFamily="49" charset="0"/>
              </a:rPr>
              <a:t>$b = &amp;$a;</a:t>
            </a:r>
          </a:p>
          <a:p>
            <a:r>
              <a:rPr lang="en-US" b="1" dirty="0">
                <a:solidFill>
                  <a:schemeClr val="bg1"/>
                </a:solidFill>
                <a:latin typeface="Courier New" panose="02070309020205020404" pitchFamily="49" charset="0"/>
                <a:cs typeface="Courier New" panose="02070309020205020404" pitchFamily="49" charset="0"/>
              </a:rPr>
              <a:t>$b++;</a:t>
            </a:r>
          </a:p>
          <a:p>
            <a:r>
              <a:rPr lang="en-US" b="1" dirty="0">
                <a:solidFill>
                  <a:schemeClr val="bg1"/>
                </a:solidFill>
                <a:latin typeface="Courier New" panose="02070309020205020404" pitchFamily="49" charset="0"/>
                <a:cs typeface="Courier New" panose="02070309020205020404" pitchFamily="49" charset="0"/>
              </a:rPr>
              <a:t>echo $a;  </a:t>
            </a:r>
            <a:r>
              <a:rPr lang="en-US" b="1" dirty="0">
                <a:solidFill>
                  <a:schemeClr val="bg2"/>
                </a:solidFill>
                <a:latin typeface="Courier New" panose="02070309020205020404" pitchFamily="49" charset="0"/>
                <a:cs typeface="Courier New" panose="02070309020205020404" pitchFamily="49" charset="0"/>
              </a:rPr>
              <a:t>// prints 2</a:t>
            </a:r>
          </a:p>
        </p:txBody>
      </p:sp>
      <p:sp>
        <p:nvSpPr>
          <p:cNvPr id="6" name="Obdélník 6">
            <a:extLst>
              <a:ext uri="{FF2B5EF4-FFF2-40B4-BE49-F238E27FC236}">
                <a16:creationId xmlns:a16="http://schemas.microsoft.com/office/drawing/2014/main" id="{07B28BCB-69F6-4931-BD34-23BDCB773BB8}"/>
              </a:ext>
            </a:extLst>
          </p:cNvPr>
          <p:cNvSpPr/>
          <p:nvPr/>
        </p:nvSpPr>
        <p:spPr>
          <a:xfrm>
            <a:off x="8195454" y="4653136"/>
            <a:ext cx="1800200"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(1)</a:t>
            </a:r>
            <a:endParaRPr lang="cs-CZ" sz="2400" b="1" dirty="0">
              <a:latin typeface="Courier New" pitchFamily="49" charset="0"/>
              <a:cs typeface="Courier New" pitchFamily="49" charset="0"/>
            </a:endParaRPr>
          </a:p>
        </p:txBody>
      </p:sp>
      <p:sp>
        <p:nvSpPr>
          <p:cNvPr id="7" name="Zaoblený obdélník 7">
            <a:extLst>
              <a:ext uri="{FF2B5EF4-FFF2-40B4-BE49-F238E27FC236}">
                <a16:creationId xmlns:a16="http://schemas.microsoft.com/office/drawing/2014/main" id="{11354EF4-4BE5-4876-BB73-75B1B8CEDBD0}"/>
              </a:ext>
            </a:extLst>
          </p:cNvPr>
          <p:cNvSpPr/>
          <p:nvPr/>
        </p:nvSpPr>
        <p:spPr>
          <a:xfrm>
            <a:off x="6528048" y="4289153"/>
            <a:ext cx="914400"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latin typeface="Courier New" pitchFamily="49" charset="0"/>
                <a:cs typeface="Courier New" pitchFamily="49" charset="0"/>
              </a:rPr>
              <a:t>$a</a:t>
            </a:r>
            <a:endParaRPr lang="cs-CZ" sz="2400" b="1" dirty="0">
              <a:latin typeface="Courier New" pitchFamily="49" charset="0"/>
              <a:cs typeface="Courier New" pitchFamily="49" charset="0"/>
            </a:endParaRPr>
          </a:p>
        </p:txBody>
      </p:sp>
      <p:cxnSp>
        <p:nvCxnSpPr>
          <p:cNvPr id="8" name="Přímá spojnice 10">
            <a:extLst>
              <a:ext uri="{FF2B5EF4-FFF2-40B4-BE49-F238E27FC236}">
                <a16:creationId xmlns:a16="http://schemas.microsoft.com/office/drawing/2014/main" id="{7945F186-6404-48A5-90FD-5931994F7C53}"/>
              </a:ext>
            </a:extLst>
          </p:cNvPr>
          <p:cNvCxnSpPr>
            <a:stCxn id="7" idx="3"/>
            <a:endCxn id="6" idx="1"/>
          </p:cNvCxnSpPr>
          <p:nvPr/>
        </p:nvCxnSpPr>
        <p:spPr>
          <a:xfrm>
            <a:off x="7442448" y="4577185"/>
            <a:ext cx="753006" cy="363983"/>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Přímá spojnice 12">
            <a:extLst>
              <a:ext uri="{FF2B5EF4-FFF2-40B4-BE49-F238E27FC236}">
                <a16:creationId xmlns:a16="http://schemas.microsoft.com/office/drawing/2014/main" id="{63F5F2A6-97BC-4D42-A158-1561A56C8F91}"/>
              </a:ext>
            </a:extLst>
          </p:cNvPr>
          <p:cNvCxnSpPr>
            <a:stCxn id="10" idx="3"/>
            <a:endCxn id="6" idx="1"/>
          </p:cNvCxnSpPr>
          <p:nvPr/>
        </p:nvCxnSpPr>
        <p:spPr>
          <a:xfrm flipV="1">
            <a:off x="7442448" y="4941168"/>
            <a:ext cx="753006" cy="572121"/>
          </a:xfrm>
          <a:prstGeom prst="line">
            <a:avLst/>
          </a:prstGeom>
          <a:ln w="3810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Zaoblený obdélník 8">
            <a:extLst>
              <a:ext uri="{FF2B5EF4-FFF2-40B4-BE49-F238E27FC236}">
                <a16:creationId xmlns:a16="http://schemas.microsoft.com/office/drawing/2014/main" id="{8F2CCB4C-5BAC-45FB-9914-2406A5C1E3B5}"/>
              </a:ext>
            </a:extLst>
          </p:cNvPr>
          <p:cNvSpPr/>
          <p:nvPr/>
        </p:nvSpPr>
        <p:spPr>
          <a:xfrm>
            <a:off x="6528048" y="5225257"/>
            <a:ext cx="914400"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latin typeface="Courier New" pitchFamily="49" charset="0"/>
                <a:cs typeface="Courier New" pitchFamily="49" charset="0"/>
              </a:rPr>
              <a:t>$b</a:t>
            </a:r>
            <a:endParaRPr lang="cs-CZ" sz="2400" b="1" dirty="0">
              <a:latin typeface="Courier New" pitchFamily="49" charset="0"/>
              <a:cs typeface="Courier New" pitchFamily="49" charset="0"/>
            </a:endParaRPr>
          </a:p>
        </p:txBody>
      </p:sp>
      <p:sp>
        <p:nvSpPr>
          <p:cNvPr id="11" name="Obdélník 15">
            <a:extLst>
              <a:ext uri="{FF2B5EF4-FFF2-40B4-BE49-F238E27FC236}">
                <a16:creationId xmlns:a16="http://schemas.microsoft.com/office/drawing/2014/main" id="{3A9339E9-677F-4E6F-B7E6-BC88E12388B4}"/>
              </a:ext>
            </a:extLst>
          </p:cNvPr>
          <p:cNvSpPr/>
          <p:nvPr/>
        </p:nvSpPr>
        <p:spPr>
          <a:xfrm>
            <a:off x="8195454" y="4649193"/>
            <a:ext cx="1800200"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(2)</a:t>
            </a:r>
            <a:endParaRPr lang="cs-CZ" sz="2400" b="1" dirty="0">
              <a:latin typeface="Courier New" pitchFamily="49" charset="0"/>
              <a:cs typeface="Courier New" pitchFamily="49" charset="0"/>
            </a:endParaRPr>
          </a:p>
        </p:txBody>
      </p:sp>
    </p:spTree>
    <p:extLst>
      <p:ext uri="{BB962C8B-B14F-4D97-AF65-F5344CB8AC3E}">
        <p14:creationId xmlns:p14="http://schemas.microsoft.com/office/powerpoint/2010/main" val="159122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B2727C-FAD4-41D8-9F82-5184314ADB70}"/>
              </a:ext>
            </a:extLst>
          </p:cNvPr>
          <p:cNvSpPr>
            <a:spLocks noGrp="1"/>
          </p:cNvSpPr>
          <p:nvPr>
            <p:ph idx="1"/>
          </p:nvPr>
        </p:nvSpPr>
        <p:spPr>
          <a:xfrm>
            <a:off x="239351" y="1844824"/>
            <a:ext cx="6648737" cy="4596298"/>
          </a:xfrm>
        </p:spPr>
        <p:txBody>
          <a:bodyPr/>
          <a:lstStyle/>
          <a:p>
            <a:r>
              <a:rPr lang="en-US" dirty="0"/>
              <a:t>Arguments as References</a:t>
            </a:r>
          </a:p>
          <a:p>
            <a:pPr lvl="1"/>
            <a:r>
              <a:rPr lang="en-US" dirty="0"/>
              <a:t>Similar usage as var keyword in Pascal</a:t>
            </a:r>
            <a:br>
              <a:rPr lang="en-US" dirty="0"/>
            </a:br>
            <a:endParaRPr lang="en-US" dirty="0"/>
          </a:p>
          <a:p>
            <a:endParaRPr lang="en-US" dirty="0"/>
          </a:p>
          <a:p>
            <a:endParaRPr lang="en-US" dirty="0"/>
          </a:p>
          <a:p>
            <a:endParaRPr lang="en-US" dirty="0"/>
          </a:p>
          <a:p>
            <a:r>
              <a:rPr lang="en-US" dirty="0"/>
              <a:t>Returning References</a:t>
            </a:r>
          </a:p>
          <a:p>
            <a:endParaRPr lang="en-US" dirty="0"/>
          </a:p>
        </p:txBody>
      </p:sp>
      <p:sp>
        <p:nvSpPr>
          <p:cNvPr id="3" name="Title 2">
            <a:extLst>
              <a:ext uri="{FF2B5EF4-FFF2-40B4-BE49-F238E27FC236}">
                <a16:creationId xmlns:a16="http://schemas.microsoft.com/office/drawing/2014/main" id="{DBB41A39-2F09-47DA-9053-5019C017E286}"/>
              </a:ext>
            </a:extLst>
          </p:cNvPr>
          <p:cNvSpPr>
            <a:spLocks noGrp="1"/>
          </p:cNvSpPr>
          <p:nvPr>
            <p:ph type="title"/>
          </p:nvPr>
        </p:nvSpPr>
        <p:spPr/>
        <p:txBody>
          <a:bodyPr/>
          <a:lstStyle/>
          <a:p>
            <a:r>
              <a:rPr lang="en-US" dirty="0"/>
              <a:t>References in Functions</a:t>
            </a:r>
          </a:p>
        </p:txBody>
      </p:sp>
      <p:sp>
        <p:nvSpPr>
          <p:cNvPr id="4" name="Slide Number Placeholder 3">
            <a:extLst>
              <a:ext uri="{FF2B5EF4-FFF2-40B4-BE49-F238E27FC236}">
                <a16:creationId xmlns:a16="http://schemas.microsoft.com/office/drawing/2014/main" id="{5EF6A87A-E81A-4496-BF23-228A56B5E938}"/>
              </a:ext>
            </a:extLst>
          </p:cNvPr>
          <p:cNvSpPr>
            <a:spLocks noGrp="1"/>
          </p:cNvSpPr>
          <p:nvPr>
            <p:ph type="sldNum" sz="quarter" idx="12"/>
          </p:nvPr>
        </p:nvSpPr>
        <p:spPr/>
        <p:txBody>
          <a:bodyPr/>
          <a:lstStyle/>
          <a:p>
            <a:fld id="{452BA717-4DED-4A38-BDE4-30D0F0A142DB}" type="slidenum">
              <a:rPr lang="cs-CZ" smtClean="0"/>
              <a:pPr/>
              <a:t>7</a:t>
            </a:fld>
            <a:endParaRPr lang="cs-CZ"/>
          </a:p>
        </p:txBody>
      </p:sp>
      <p:sp>
        <p:nvSpPr>
          <p:cNvPr id="5" name="Rectangle: Single Corner Snipped 4">
            <a:extLst>
              <a:ext uri="{FF2B5EF4-FFF2-40B4-BE49-F238E27FC236}">
                <a16:creationId xmlns:a16="http://schemas.microsoft.com/office/drawing/2014/main" id="{1ADE31C4-D8FD-4993-AC47-9C9858B22237}"/>
              </a:ext>
            </a:extLst>
          </p:cNvPr>
          <p:cNvSpPr/>
          <p:nvPr/>
        </p:nvSpPr>
        <p:spPr>
          <a:xfrm>
            <a:off x="551384" y="2708920"/>
            <a:ext cx="4416489" cy="115212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a:t>
            </a:r>
            <a:r>
              <a:rPr lang="en-US" b="1" dirty="0" err="1">
                <a:solidFill>
                  <a:schemeClr val="bg1"/>
                </a:solidFill>
                <a:latin typeface="Courier New" panose="02070309020205020404" pitchFamily="49" charset="0"/>
                <a:cs typeface="Courier New" panose="02070309020205020404" pitchFamily="49" charset="0"/>
              </a:rPr>
              <a:t>inc</a:t>
            </a:r>
            <a:r>
              <a:rPr lang="en-US" b="1" dirty="0">
                <a:solidFill>
                  <a:schemeClr val="bg1"/>
                </a:solidFill>
                <a:latin typeface="Courier New" panose="02070309020205020404" pitchFamily="49" charset="0"/>
                <a:cs typeface="Courier New" panose="02070309020205020404" pitchFamily="49" charset="0"/>
              </a:rPr>
              <a:t>(</a:t>
            </a:r>
            <a:r>
              <a:rPr lang="en-US" b="1" dirty="0">
                <a:solidFill>
                  <a:schemeClr val="accent1"/>
                </a:solidFill>
                <a:latin typeface="Courier New" panose="02070309020205020404" pitchFamily="49" charset="0"/>
                <a:cs typeface="Courier New" panose="02070309020205020404" pitchFamily="49" charset="0"/>
              </a:rPr>
              <a:t>&amp;</a:t>
            </a:r>
            <a:r>
              <a:rPr lang="en-US" b="1" dirty="0">
                <a:solidFill>
                  <a:schemeClr val="bg1"/>
                </a:solidFill>
                <a:latin typeface="Courier New" panose="02070309020205020404" pitchFamily="49" charset="0"/>
                <a:cs typeface="Courier New" panose="02070309020205020404" pitchFamily="49" charset="0"/>
              </a:rPr>
              <a:t>$x) {</a:t>
            </a:r>
          </a:p>
          <a:p>
            <a:r>
              <a:rPr lang="en-US" b="1" dirty="0">
                <a:solidFill>
                  <a:schemeClr val="bg1"/>
                </a:solidFill>
                <a:latin typeface="Courier New" panose="02070309020205020404" pitchFamily="49" charset="0"/>
                <a:cs typeface="Courier New" panose="02070309020205020404" pitchFamily="49" charset="0"/>
              </a:rPr>
              <a:t>    $x++;</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Rectangle: Single Corner Snipped 5">
            <a:extLst>
              <a:ext uri="{FF2B5EF4-FFF2-40B4-BE49-F238E27FC236}">
                <a16:creationId xmlns:a16="http://schemas.microsoft.com/office/drawing/2014/main" id="{269E81E2-D7DF-437C-81D8-01428B19A89C}"/>
              </a:ext>
            </a:extLst>
          </p:cNvPr>
          <p:cNvSpPr/>
          <p:nvPr/>
        </p:nvSpPr>
        <p:spPr>
          <a:xfrm>
            <a:off x="541802" y="4653136"/>
            <a:ext cx="4416489" cy="136815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a:t>
            </a:r>
            <a:r>
              <a:rPr lang="en-US" b="1" dirty="0">
                <a:solidFill>
                  <a:schemeClr val="accent1"/>
                </a:solidFill>
                <a:latin typeface="Courier New" panose="02070309020205020404" pitchFamily="49" charset="0"/>
                <a:cs typeface="Courier New" panose="02070309020205020404" pitchFamily="49" charset="0"/>
              </a:rPr>
              <a:t>&amp;</a:t>
            </a:r>
            <a:r>
              <a:rPr lang="en-US" b="1" dirty="0" err="1">
                <a:solidFill>
                  <a:schemeClr val="bg1"/>
                </a:solidFill>
                <a:latin typeface="Courier New" panose="02070309020205020404" pitchFamily="49" charset="0"/>
                <a:cs typeface="Courier New" panose="02070309020205020404" pitchFamily="49" charset="0"/>
              </a:rPr>
              <a:t>findIt</a:t>
            </a:r>
            <a:r>
              <a:rPr lang="en-US" b="1" dirty="0">
                <a:solidFill>
                  <a:schemeClr val="bg1"/>
                </a:solidFill>
                <a:latin typeface="Courier New" panose="02070309020205020404" pitchFamily="49" charset="0"/>
                <a:cs typeface="Courier New" panose="02070309020205020404" pitchFamily="49" charset="0"/>
              </a:rPr>
              <a:t>($what) {</a:t>
            </a:r>
          </a:p>
          <a:p>
            <a:r>
              <a:rPr lang="en-US" b="1" dirty="0">
                <a:solidFill>
                  <a:schemeClr val="bg1"/>
                </a:solidFill>
                <a:latin typeface="Courier New" panose="02070309020205020404" pitchFamily="49" charset="0"/>
                <a:cs typeface="Courier New" panose="02070309020205020404" pitchFamily="49" charset="0"/>
              </a:rPr>
              <a:t>    global $</a:t>
            </a:r>
            <a:r>
              <a:rPr lang="en-US" b="1" dirty="0" err="1">
                <a:solidFill>
                  <a:schemeClr val="bg1"/>
                </a:solidFill>
                <a:latin typeface="Courier New" panose="02070309020205020404" pitchFamily="49" charset="0"/>
                <a:cs typeface="Courier New" panose="02070309020205020404" pitchFamily="49" charset="0"/>
              </a:rPr>
              <a:t>myArray</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    return </a:t>
            </a:r>
            <a:r>
              <a:rPr lang="en-US" b="1" dirty="0">
                <a:solidFill>
                  <a:schemeClr val="accent1"/>
                </a:solidFill>
                <a:latin typeface="Courier New" panose="02070309020205020404" pitchFamily="49" charset="0"/>
                <a:cs typeface="Courier New" panose="02070309020205020404" pitchFamily="49" charset="0"/>
              </a:rPr>
              <a:t>&amp;</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myArray</a:t>
            </a:r>
            <a:r>
              <a:rPr lang="en-US" b="1" dirty="0">
                <a:solidFill>
                  <a:schemeClr val="bg1"/>
                </a:solidFill>
                <a:latin typeface="Courier New" panose="02070309020205020404" pitchFamily="49" charset="0"/>
                <a:cs typeface="Courier New" panose="02070309020205020404" pitchFamily="49" charset="0"/>
              </a:rPr>
              <a:t>[$what];</a:t>
            </a:r>
          </a:p>
          <a:p>
            <a:r>
              <a:rPr lang="en-US" b="1" dirty="0">
                <a:solidFill>
                  <a:schemeClr val="bg1"/>
                </a:solidFill>
                <a:latin typeface="Courier New" panose="02070309020205020404" pitchFamily="49" charset="0"/>
                <a:cs typeface="Courier New" panose="02070309020205020404" pitchFamily="49" charset="0"/>
              </a:rPr>
              <a:t>}</a:t>
            </a:r>
          </a:p>
        </p:txBody>
      </p:sp>
      <p:sp>
        <p:nvSpPr>
          <p:cNvPr id="7" name="Zaoblený obdélníkový bublinový popisek 6">
            <a:extLst>
              <a:ext uri="{FF2B5EF4-FFF2-40B4-BE49-F238E27FC236}">
                <a16:creationId xmlns:a16="http://schemas.microsoft.com/office/drawing/2014/main" id="{CBDC0E47-2A37-463E-A87A-A4B19481D6D3}"/>
              </a:ext>
            </a:extLst>
          </p:cNvPr>
          <p:cNvSpPr/>
          <p:nvPr/>
        </p:nvSpPr>
        <p:spPr>
          <a:xfrm>
            <a:off x="5392440" y="4941168"/>
            <a:ext cx="4360359" cy="792088"/>
          </a:xfrm>
          <a:prstGeom prst="wedgeRoundRectCallout">
            <a:avLst>
              <a:gd name="adj1" fmla="val -61520"/>
              <a:gd name="adj2" fmla="val -1739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Useful applications are rather limited</a:t>
            </a:r>
            <a:endParaRPr lang="cs-CZ" sz="1600" dirty="0"/>
          </a:p>
        </p:txBody>
      </p:sp>
      <p:sp>
        <p:nvSpPr>
          <p:cNvPr id="8" name="Zaoblený obdélníkový bublinový popisek 6">
            <a:extLst>
              <a:ext uri="{FF2B5EF4-FFF2-40B4-BE49-F238E27FC236}">
                <a16:creationId xmlns:a16="http://schemas.microsoft.com/office/drawing/2014/main" id="{785E7C1B-A5D1-41D3-B454-4E8A5CF12A3E}"/>
              </a:ext>
            </a:extLst>
          </p:cNvPr>
          <p:cNvSpPr/>
          <p:nvPr/>
        </p:nvSpPr>
        <p:spPr>
          <a:xfrm>
            <a:off x="5392440" y="2851282"/>
            <a:ext cx="6271726" cy="792088"/>
          </a:xfrm>
          <a:prstGeom prst="wedgeRoundRectCallout">
            <a:avLst>
              <a:gd name="adj1" fmla="val -58750"/>
              <a:gd name="adj2" fmla="val -1970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This is perhaps the most practical utilization of references</a:t>
            </a:r>
            <a:endParaRPr lang="cs-CZ" sz="1600" dirty="0"/>
          </a:p>
        </p:txBody>
      </p:sp>
    </p:spTree>
    <p:extLst>
      <p:ext uri="{BB962C8B-B14F-4D97-AF65-F5344CB8AC3E}">
        <p14:creationId xmlns:p14="http://schemas.microsoft.com/office/powerpoint/2010/main" val="143814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D1F6B-B250-49EF-8763-6D09ECEB1C3D}"/>
              </a:ext>
            </a:extLst>
          </p:cNvPr>
          <p:cNvSpPr>
            <a:spLocks noGrp="1"/>
          </p:cNvSpPr>
          <p:nvPr>
            <p:ph idx="1"/>
          </p:nvPr>
        </p:nvSpPr>
        <p:spPr/>
        <p:txBody>
          <a:bodyPr/>
          <a:lstStyle/>
          <a:p>
            <a:r>
              <a:rPr lang="en-US" dirty="0"/>
              <a:t>References vs. Pointers</a:t>
            </a:r>
            <a:br>
              <a:rPr lang="en-US" dirty="0"/>
            </a:br>
            <a:br>
              <a:rPr lang="en-US" dirty="0"/>
            </a:br>
            <a:br>
              <a:rPr lang="en-US" dirty="0"/>
            </a:br>
            <a:br>
              <a:rPr lang="en-US" dirty="0"/>
            </a:br>
            <a:endParaRPr lang="en-US" dirty="0"/>
          </a:p>
          <a:p>
            <a:r>
              <a:rPr lang="en-US" dirty="0"/>
              <a:t>The </a:t>
            </a:r>
            <a:r>
              <a:rPr lang="en-US" dirty="0">
                <a:solidFill>
                  <a:schemeClr val="accent2"/>
                </a:solidFill>
              </a:rPr>
              <a:t>unset()</a:t>
            </a:r>
            <a:r>
              <a:rPr lang="en-US" dirty="0"/>
              <a:t> Function</a:t>
            </a:r>
          </a:p>
          <a:p>
            <a:pPr lvl="1"/>
            <a:r>
              <a:rPr lang="en-US" dirty="0"/>
              <a:t>Does not remove data, only the variable</a:t>
            </a:r>
          </a:p>
          <a:p>
            <a:pPr lvl="1"/>
            <a:r>
              <a:rPr lang="en-US" dirty="0"/>
              <a:t>Data are removed when not referenced</a:t>
            </a:r>
          </a:p>
          <a:p>
            <a:endParaRPr lang="en-US" dirty="0"/>
          </a:p>
          <a:p>
            <a:r>
              <a:rPr lang="en-US" dirty="0"/>
              <a:t>The global Declaration</a:t>
            </a:r>
          </a:p>
          <a:p>
            <a:endParaRPr lang="en-US" dirty="0"/>
          </a:p>
        </p:txBody>
      </p:sp>
      <p:sp>
        <p:nvSpPr>
          <p:cNvPr id="3" name="Title 2">
            <a:extLst>
              <a:ext uri="{FF2B5EF4-FFF2-40B4-BE49-F238E27FC236}">
                <a16:creationId xmlns:a16="http://schemas.microsoft.com/office/drawing/2014/main" id="{03E0A2DF-F876-4188-A52D-3B47034188BC}"/>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3B74FA60-2412-4A88-B37F-2DBCF9CD1E89}"/>
              </a:ext>
            </a:extLst>
          </p:cNvPr>
          <p:cNvSpPr>
            <a:spLocks noGrp="1"/>
          </p:cNvSpPr>
          <p:nvPr>
            <p:ph type="sldNum" sz="quarter" idx="12"/>
          </p:nvPr>
        </p:nvSpPr>
        <p:spPr/>
        <p:txBody>
          <a:bodyPr/>
          <a:lstStyle/>
          <a:p>
            <a:fld id="{452BA717-4DED-4A38-BDE4-30D0F0A142DB}" type="slidenum">
              <a:rPr lang="cs-CZ" smtClean="0"/>
              <a:pPr/>
              <a:t>8</a:t>
            </a:fld>
            <a:endParaRPr lang="cs-CZ"/>
          </a:p>
        </p:txBody>
      </p:sp>
      <p:sp>
        <p:nvSpPr>
          <p:cNvPr id="5" name="Rectangle: Single Corner Snipped 4">
            <a:extLst>
              <a:ext uri="{FF2B5EF4-FFF2-40B4-BE49-F238E27FC236}">
                <a16:creationId xmlns:a16="http://schemas.microsoft.com/office/drawing/2014/main" id="{CDE158C6-2A2B-4CF2-A534-BE629BA9ACF9}"/>
              </a:ext>
            </a:extLst>
          </p:cNvPr>
          <p:cNvSpPr/>
          <p:nvPr/>
        </p:nvSpPr>
        <p:spPr>
          <a:xfrm>
            <a:off x="551384" y="2276872"/>
            <a:ext cx="4416489" cy="115212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foo(&amp;$var) {</a:t>
            </a:r>
          </a:p>
          <a:p>
            <a:r>
              <a:rPr lang="en-US" b="1" dirty="0">
                <a:solidFill>
                  <a:schemeClr val="bg1"/>
                </a:solidFill>
                <a:latin typeface="Courier New" panose="02070309020205020404" pitchFamily="49" charset="0"/>
                <a:cs typeface="Courier New" panose="02070309020205020404" pitchFamily="49" charset="0"/>
              </a:rPr>
              <a:t>    $var = &amp;$GLOBALS['bar'];</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Rectangle: Single Corner Snipped 5">
            <a:extLst>
              <a:ext uri="{FF2B5EF4-FFF2-40B4-BE49-F238E27FC236}">
                <a16:creationId xmlns:a16="http://schemas.microsoft.com/office/drawing/2014/main" id="{FBD21386-DB60-4DA5-9B6D-04AA8E1AA085}"/>
              </a:ext>
            </a:extLst>
          </p:cNvPr>
          <p:cNvSpPr/>
          <p:nvPr/>
        </p:nvSpPr>
        <p:spPr>
          <a:xfrm>
            <a:off x="568417" y="5589240"/>
            <a:ext cx="5328592" cy="64807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global $a; </a:t>
            </a:r>
            <a:r>
              <a:rPr lang="en-US" dirty="0">
                <a:sym typeface="Wingdings" pitchFamily="2" charset="2"/>
              </a:rPr>
              <a:t></a:t>
            </a:r>
            <a:r>
              <a:rPr lang="en-US" b="1" dirty="0">
                <a:solidFill>
                  <a:schemeClr val="bg1"/>
                </a:solidFill>
                <a:latin typeface="Courier New" panose="02070309020205020404" pitchFamily="49" charset="0"/>
                <a:cs typeface="Courier New" panose="02070309020205020404" pitchFamily="49" charset="0"/>
              </a:rPr>
              <a:t> $a = &amp;$GLOBALS['a'];</a:t>
            </a:r>
          </a:p>
        </p:txBody>
      </p:sp>
      <p:sp>
        <p:nvSpPr>
          <p:cNvPr id="7" name="Zaoblený obdélníkový bublinový popisek 6">
            <a:extLst>
              <a:ext uri="{FF2B5EF4-FFF2-40B4-BE49-F238E27FC236}">
                <a16:creationId xmlns:a16="http://schemas.microsoft.com/office/drawing/2014/main" id="{C8B4E7EF-4DF0-4442-8C61-AB629B528E15}"/>
              </a:ext>
            </a:extLst>
          </p:cNvPr>
          <p:cNvSpPr/>
          <p:nvPr/>
        </p:nvSpPr>
        <p:spPr>
          <a:xfrm>
            <a:off x="6240016" y="1818507"/>
            <a:ext cx="2368802" cy="1034429"/>
          </a:xfrm>
          <a:prstGeom prst="wedgeRoundRectCallout">
            <a:avLst>
              <a:gd name="adj1" fmla="val -105355"/>
              <a:gd name="adj2" fmla="val 3396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b="1" dirty="0">
                <a:latin typeface="Courier New" panose="02070309020205020404" pitchFamily="49" charset="0"/>
                <a:cs typeface="Courier New" panose="02070309020205020404" pitchFamily="49" charset="0"/>
              </a:rPr>
              <a:t>$x = 42;</a:t>
            </a:r>
          </a:p>
          <a:p>
            <a:r>
              <a:rPr lang="en-US" sz="1600" b="1" dirty="0">
                <a:latin typeface="Courier New" panose="02070309020205020404" pitchFamily="49" charset="0"/>
                <a:cs typeface="Courier New" panose="02070309020205020404" pitchFamily="49" charset="0"/>
              </a:rPr>
              <a:t>foo($x);</a:t>
            </a:r>
          </a:p>
          <a:p>
            <a:r>
              <a:rPr lang="en-US" sz="1600" dirty="0"/>
              <a:t>How is </a:t>
            </a:r>
            <a:r>
              <a:rPr lang="en-US" sz="1600" b="1" dirty="0">
                <a:latin typeface="Courier New" panose="02070309020205020404" pitchFamily="49" charset="0"/>
                <a:cs typeface="Courier New" panose="02070309020205020404" pitchFamily="49" charset="0"/>
              </a:rPr>
              <a:t>$x</a:t>
            </a:r>
            <a:r>
              <a:rPr lang="en-US" sz="1600" dirty="0"/>
              <a:t> affected?</a:t>
            </a:r>
            <a:endParaRPr lang="cs-CZ" sz="1600" dirty="0"/>
          </a:p>
        </p:txBody>
      </p:sp>
    </p:spTree>
    <p:extLst>
      <p:ext uri="{BB962C8B-B14F-4D97-AF65-F5344CB8AC3E}">
        <p14:creationId xmlns:p14="http://schemas.microsoft.com/office/powerpoint/2010/main" val="143513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2AD2E2-AAC6-46A4-8EC0-49D656C87F3C}"/>
              </a:ext>
            </a:extLst>
          </p:cNvPr>
          <p:cNvSpPr>
            <a:spLocks noGrp="1"/>
          </p:cNvSpPr>
          <p:nvPr>
            <p:ph idx="1"/>
          </p:nvPr>
        </p:nvSpPr>
        <p:spPr>
          <a:xfrm>
            <a:off x="239351" y="1844824"/>
            <a:ext cx="11713299" cy="576064"/>
          </a:xfrm>
        </p:spPr>
        <p:txBody>
          <a:bodyPr/>
          <a:lstStyle/>
          <a:p>
            <a:r>
              <a:rPr lang="en-US" dirty="0"/>
              <a:t>There are too many…</a:t>
            </a:r>
          </a:p>
          <a:p>
            <a:endParaRPr lang="en-US" dirty="0"/>
          </a:p>
        </p:txBody>
      </p:sp>
      <p:sp>
        <p:nvSpPr>
          <p:cNvPr id="3" name="Title 2">
            <a:extLst>
              <a:ext uri="{FF2B5EF4-FFF2-40B4-BE49-F238E27FC236}">
                <a16:creationId xmlns:a16="http://schemas.microsoft.com/office/drawing/2014/main" id="{BCA77004-33C1-4A43-A575-DFF44463CCF2}"/>
              </a:ext>
            </a:extLst>
          </p:cNvPr>
          <p:cNvSpPr>
            <a:spLocks noGrp="1"/>
          </p:cNvSpPr>
          <p:nvPr>
            <p:ph type="title"/>
          </p:nvPr>
        </p:nvSpPr>
        <p:spPr/>
        <p:txBody>
          <a:bodyPr/>
          <a:lstStyle/>
          <a:p>
            <a:r>
              <a:rPr lang="en-US" dirty="0"/>
              <a:t>References</a:t>
            </a:r>
            <a:br>
              <a:rPr lang="en-US" dirty="0"/>
            </a:br>
            <a:r>
              <a:rPr lang="en-US" dirty="0"/>
              <a:t>Pitfalls</a:t>
            </a:r>
          </a:p>
        </p:txBody>
      </p:sp>
      <p:sp>
        <p:nvSpPr>
          <p:cNvPr id="4" name="Slide Number Placeholder 3">
            <a:extLst>
              <a:ext uri="{FF2B5EF4-FFF2-40B4-BE49-F238E27FC236}">
                <a16:creationId xmlns:a16="http://schemas.microsoft.com/office/drawing/2014/main" id="{D2E9ADD0-BDD6-4163-AEC1-EECA556AE5C8}"/>
              </a:ext>
            </a:extLst>
          </p:cNvPr>
          <p:cNvSpPr>
            <a:spLocks noGrp="1"/>
          </p:cNvSpPr>
          <p:nvPr>
            <p:ph type="sldNum" sz="quarter" idx="12"/>
          </p:nvPr>
        </p:nvSpPr>
        <p:spPr/>
        <p:txBody>
          <a:bodyPr/>
          <a:lstStyle/>
          <a:p>
            <a:fld id="{452BA717-4DED-4A38-BDE4-30D0F0A142DB}" type="slidenum">
              <a:rPr lang="cs-CZ" smtClean="0"/>
              <a:pPr/>
              <a:t>9</a:t>
            </a:fld>
            <a:endParaRPr lang="cs-CZ"/>
          </a:p>
        </p:txBody>
      </p:sp>
      <p:sp>
        <p:nvSpPr>
          <p:cNvPr id="5" name="Rectangle: Single Corner Snipped 4">
            <a:extLst>
              <a:ext uri="{FF2B5EF4-FFF2-40B4-BE49-F238E27FC236}">
                <a16:creationId xmlns:a16="http://schemas.microsoft.com/office/drawing/2014/main" id="{5F41D386-7C36-4863-BBAA-AD86AF93CFA0}"/>
              </a:ext>
            </a:extLst>
          </p:cNvPr>
          <p:cNvSpPr/>
          <p:nvPr/>
        </p:nvSpPr>
        <p:spPr>
          <a:xfrm>
            <a:off x="568417" y="2231770"/>
            <a:ext cx="5328592" cy="321345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$array = [ 42, 54, 19 ];</a:t>
            </a:r>
          </a:p>
          <a:p>
            <a:r>
              <a:rPr lang="en-US" b="1" dirty="0">
                <a:solidFill>
                  <a:schemeClr val="bg1"/>
                </a:solidFill>
                <a:latin typeface="Courier New" panose="02070309020205020404" pitchFamily="49" charset="0"/>
                <a:cs typeface="Courier New" panose="02070309020205020404" pitchFamily="49" charset="0"/>
              </a:rPr>
              <a:t>foreach ($array as &amp;$value) {</a:t>
            </a:r>
          </a:p>
          <a:p>
            <a:r>
              <a:rPr lang="en-US" b="1" dirty="0">
                <a:solidFill>
                  <a:schemeClr val="bg1"/>
                </a:solidFill>
                <a:latin typeface="Courier New" panose="02070309020205020404" pitchFamily="49" charset="0"/>
                <a:cs typeface="Courier New" panose="02070309020205020404" pitchFamily="49" charset="0"/>
              </a:rPr>
              <a:t>	++$value;</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unset($value);</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foreach ($array as $value) {</a:t>
            </a:r>
          </a:p>
          <a:p>
            <a:r>
              <a:rPr lang="en-US" b="1" dirty="0">
                <a:solidFill>
                  <a:schemeClr val="bg1"/>
                </a:solidFill>
                <a:latin typeface="Courier New" panose="02070309020205020404" pitchFamily="49" charset="0"/>
                <a:cs typeface="Courier New" panose="02070309020205020404" pitchFamily="49" charset="0"/>
              </a:rPr>
              <a:t>  echo $value;</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Zaoblený obdélníkový bublinový popisek 6">
            <a:extLst>
              <a:ext uri="{FF2B5EF4-FFF2-40B4-BE49-F238E27FC236}">
                <a16:creationId xmlns:a16="http://schemas.microsoft.com/office/drawing/2014/main" id="{BAD4A3A2-FE91-4663-B30E-4855030944D2}"/>
              </a:ext>
            </a:extLst>
          </p:cNvPr>
          <p:cNvSpPr/>
          <p:nvPr/>
        </p:nvSpPr>
        <p:spPr>
          <a:xfrm>
            <a:off x="2357355" y="5581533"/>
            <a:ext cx="4680520" cy="606369"/>
          </a:xfrm>
          <a:prstGeom prst="wedgeRoundRectCallout">
            <a:avLst>
              <a:gd name="adj1" fmla="val -75924"/>
              <a:gd name="adj2" fmla="val -12747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Now, the </a:t>
            </a:r>
            <a:r>
              <a:rPr lang="en-US" sz="1600" b="1" dirty="0">
                <a:latin typeface="Courier New" panose="02070309020205020404" pitchFamily="49" charset="0"/>
                <a:cs typeface="Courier New" panose="02070309020205020404" pitchFamily="49" charset="0"/>
              </a:rPr>
              <a:t>$array</a:t>
            </a:r>
            <a:r>
              <a:rPr lang="en-US" sz="1600" dirty="0"/>
              <a:t> holds </a:t>
            </a:r>
            <a:r>
              <a:rPr lang="en-US" sz="1600" b="1" dirty="0">
                <a:latin typeface="Courier New" panose="02070309020205020404" pitchFamily="49" charset="0"/>
                <a:cs typeface="Courier New" panose="02070309020205020404" pitchFamily="49" charset="0"/>
              </a:rPr>
              <a:t>[ 43, 55, 55 ]</a:t>
            </a:r>
            <a:endParaRPr lang="cs-CZ" sz="1600" b="1" dirty="0">
              <a:latin typeface="Courier New" panose="02070309020205020404" pitchFamily="49" charset="0"/>
              <a:cs typeface="Courier New" panose="02070309020205020404" pitchFamily="49" charset="0"/>
            </a:endParaRPr>
          </a:p>
        </p:txBody>
      </p:sp>
      <p:sp>
        <p:nvSpPr>
          <p:cNvPr id="7" name="Zaoblený obdélníkový bublinový popisek 6">
            <a:extLst>
              <a:ext uri="{FF2B5EF4-FFF2-40B4-BE49-F238E27FC236}">
                <a16:creationId xmlns:a16="http://schemas.microsoft.com/office/drawing/2014/main" id="{3970BEAF-D714-4D18-B769-9011BFC117EA}"/>
              </a:ext>
            </a:extLst>
          </p:cNvPr>
          <p:cNvSpPr/>
          <p:nvPr/>
        </p:nvSpPr>
        <p:spPr>
          <a:xfrm>
            <a:off x="3762041" y="3023307"/>
            <a:ext cx="3029544" cy="522675"/>
          </a:xfrm>
          <a:prstGeom prst="wedgeRoundRectCallout">
            <a:avLst>
              <a:gd name="adj1" fmla="val -136130"/>
              <a:gd name="adj2" fmla="val 3711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The reference lingers on…</a:t>
            </a:r>
            <a:endParaRPr lang="cs-CZ" sz="1600" b="1" dirty="0">
              <a:latin typeface="Courier New" panose="02070309020205020404" pitchFamily="49" charset="0"/>
              <a:cs typeface="Courier New" panose="02070309020205020404" pitchFamily="49" charset="0"/>
            </a:endParaRPr>
          </a:p>
        </p:txBody>
      </p:sp>
      <p:sp>
        <p:nvSpPr>
          <p:cNvPr id="8" name="Zaoblený obdélníkový bublinový popisek 6">
            <a:extLst>
              <a:ext uri="{FF2B5EF4-FFF2-40B4-BE49-F238E27FC236}">
                <a16:creationId xmlns:a16="http://schemas.microsoft.com/office/drawing/2014/main" id="{F01E57BA-EA8E-4ED3-B249-C99F064CF305}"/>
              </a:ext>
            </a:extLst>
          </p:cNvPr>
          <p:cNvSpPr/>
          <p:nvPr/>
        </p:nvSpPr>
        <p:spPr>
          <a:xfrm>
            <a:off x="5297138" y="4396842"/>
            <a:ext cx="3494104" cy="525415"/>
          </a:xfrm>
          <a:prstGeom prst="wedgeRoundRectCallout">
            <a:avLst>
              <a:gd name="adj1" fmla="val -60992"/>
              <a:gd name="adj2" fmla="val -1837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And here we assign to it again</a:t>
            </a:r>
            <a:endParaRPr lang="cs-CZ"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3378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6957</TotalTime>
  <Words>3936</Words>
  <Application>Microsoft Office PowerPoint</Application>
  <PresentationFormat>Widescreen</PresentationFormat>
  <Paragraphs>614</Paragraphs>
  <Slides>41</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Century Gothic</vt:lpstr>
      <vt:lpstr>Courier New</vt:lpstr>
      <vt:lpstr>Vapor Trail</vt:lpstr>
      <vt:lpstr>PHP</vt:lpstr>
      <vt:lpstr>Revision of PHP </vt:lpstr>
      <vt:lpstr>Arrays</vt:lpstr>
      <vt:lpstr>Arrays</vt:lpstr>
      <vt:lpstr>Variable Variables</vt:lpstr>
      <vt:lpstr>References</vt:lpstr>
      <vt:lpstr>References in Functions</vt:lpstr>
      <vt:lpstr>References</vt:lpstr>
      <vt:lpstr>References Pitfalls</vt:lpstr>
      <vt:lpstr>Revising PHP Functions</vt:lpstr>
      <vt:lpstr>Function Arguments</vt:lpstr>
      <vt:lpstr>Variable Functions Indirect Calling </vt:lpstr>
      <vt:lpstr>Anonymous Functions</vt:lpstr>
      <vt:lpstr>Anonymous Functions EXAMPLE</vt:lpstr>
      <vt:lpstr>Object Oriented PHP</vt:lpstr>
      <vt:lpstr>Syntax Basics</vt:lpstr>
      <vt:lpstr>Objects &amp; References</vt:lpstr>
      <vt:lpstr>Member Variables</vt:lpstr>
      <vt:lpstr>Member Variables</vt:lpstr>
      <vt:lpstr>Member Functions (Methods)</vt:lpstr>
      <vt:lpstr>Inheritance</vt:lpstr>
      <vt:lpstr>Constructor</vt:lpstr>
      <vt:lpstr>Destructor</vt:lpstr>
      <vt:lpstr>Member Constants</vt:lpstr>
      <vt:lpstr>Static Members</vt:lpstr>
      <vt:lpstr>Static (Class) Members </vt:lpstr>
      <vt:lpstr>Static (Class) Members EXAMPLE</vt:lpstr>
      <vt:lpstr>Abstract Entities</vt:lpstr>
      <vt:lpstr>Interfaces</vt:lpstr>
      <vt:lpstr>Object Iterators</vt:lpstr>
      <vt:lpstr>Object Cloning</vt:lpstr>
      <vt:lpstr>Object Cloning</vt:lpstr>
      <vt:lpstr>Magic Methods</vt:lpstr>
      <vt:lpstr>Magic Methods</vt:lpstr>
      <vt:lpstr>Magic Methods  Example</vt:lpstr>
      <vt:lpstr>Comparing Objects</vt:lpstr>
      <vt:lpstr>Type Detection/Verification</vt:lpstr>
      <vt:lpstr>OOP-Related Functions</vt:lpstr>
      <vt:lpstr>Autoloading</vt:lpstr>
      <vt:lpstr>Namespaces</vt:lpstr>
      <vt:lpstr>takeaway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293</cp:revision>
  <dcterms:created xsi:type="dcterms:W3CDTF">2011-06-05T13:18:40Z</dcterms:created>
  <dcterms:modified xsi:type="dcterms:W3CDTF">2021-11-08T13:21:16Z</dcterms:modified>
</cp:coreProperties>
</file>