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33"/>
  </p:notesMasterIdLst>
  <p:handoutMasterIdLst>
    <p:handoutMasterId r:id="rId34"/>
  </p:handoutMasterIdLst>
  <p:sldIdLst>
    <p:sldId id="265" r:id="rId2"/>
    <p:sldId id="292" r:id="rId3"/>
    <p:sldId id="331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52" r:id="rId17"/>
    <p:sldId id="345" r:id="rId18"/>
    <p:sldId id="346" r:id="rId19"/>
    <p:sldId id="348" r:id="rId20"/>
    <p:sldId id="349" r:id="rId21"/>
    <p:sldId id="359" r:id="rId22"/>
    <p:sldId id="347" r:id="rId23"/>
    <p:sldId id="350" r:id="rId24"/>
    <p:sldId id="351" r:id="rId25"/>
    <p:sldId id="353" r:id="rId26"/>
    <p:sldId id="354" r:id="rId27"/>
    <p:sldId id="355" r:id="rId28"/>
    <p:sldId id="356" r:id="rId29"/>
    <p:sldId id="357" r:id="rId30"/>
    <p:sldId id="358" r:id="rId31"/>
    <p:sldId id="270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832"/>
    <a:srgbClr val="83C937"/>
    <a:srgbClr val="E69400"/>
    <a:srgbClr val="934757"/>
    <a:srgbClr val="823E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24" autoAdjust="0"/>
    <p:restoredTop sz="78746" autoAdjust="0"/>
  </p:normalViewPr>
  <p:slideViewPr>
    <p:cSldViewPr>
      <p:cViewPr varScale="1">
        <p:scale>
          <a:sx n="89" d="100"/>
          <a:sy n="89" d="100"/>
        </p:scale>
        <p:origin x="94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90D51BE-CF1C-4F11-AAD2-453C1B638B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787A43-62AF-46D8-B926-E9D562EE48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6FAD5-DDCA-4654-93B6-DBD29433097C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DF6F5-1C99-4B6A-AC45-DDD6F7377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ECF2A-32D0-4276-8956-589BA282433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95301-4204-4F3F-ACA4-B38DAA633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65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62FB9-24EC-482A-A27C-5C03C0816037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69DF-6110-41A2-A008-13AD35443C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657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Security/Types_of_attacks#cross-site_scripting_(xss)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Actually,</a:t>
            </a:r>
            <a:r>
              <a:rPr lang="en-US" baseline="0" dirty="0"/>
              <a:t> many DBMS APIs provide a way to prepare SQL statements with properties/variables and then bind values to these properties. Automatic sanitization is then provided.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0977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330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Btw. If you place URL into file-reading</a:t>
            </a:r>
            <a:r>
              <a:rPr lang="en-US" baseline="0" dirty="0"/>
              <a:t> functions, the HTTP wrapper attempts to load the contents via GET request (unless this feature is disabled in configuration).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80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Redirect (302, 303). Note that setting</a:t>
            </a:r>
            <a:r>
              <a:rPr lang="en-US" baseline="0" dirty="0"/>
              <a:t> Location header in PHP always sets the 302 (Found) response code. This is no big deal; however, it is not entirely correct HTTP semantics.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751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use with patterns such as front controller.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349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Cookies</a:t>
            </a:r>
            <a:r>
              <a:rPr lang="en-US" baseline="0" dirty="0"/>
              <a:t> are usually used along with a mechanism that allows keeping session specific data at the server side. PHP supports sessions directly (see documentation).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781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Optionally the session can be created before the first POST where a new cookies is set back to the user.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27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use with patterns such as front controller.</a:t>
            </a:r>
          </a:p>
          <a:p>
            <a:r>
              <a:rPr lang="en-US" dirty="0"/>
              <a:t>Sessions store with Redis  : https://www.digitalocean.com/community/tutorials/how-to-set-up-a-redis-server-as-a-session-handler-for-php-on-ubuntu-14-04</a:t>
            </a:r>
          </a:p>
          <a:p>
            <a:r>
              <a:rPr lang="en-US" dirty="0"/>
              <a:t>On php:8.0-apache the sessions are store into “/</a:t>
            </a:r>
            <a:r>
              <a:rPr lang="en-US" dirty="0" err="1"/>
              <a:t>tmp</a:t>
            </a:r>
            <a:r>
              <a:rPr lang="en-US" dirty="0"/>
              <a:t>” directory by default.</a:t>
            </a:r>
          </a:p>
          <a:p>
            <a:r>
              <a:rPr lang="en-US" dirty="0"/>
              <a:t>We can also write custom handler: https://www.php.net/manual/en/class.sessionhandlerinterface.php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691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 err="1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HttpOnly</a:t>
            </a:r>
            <a:r>
              <a:rPr lang="en-US" b="0" i="0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 - helps mitigate cross-site scripting (</a:t>
            </a:r>
            <a:r>
              <a:rPr lang="en-US" b="0" i="0" u="sng" dirty="0">
                <a:solidFill>
                  <a:srgbClr val="005282"/>
                </a:solidFill>
                <a:effectLst/>
                <a:latin typeface="arial" panose="020B0604020202020204" pitchFamily="34" charset="0"/>
                <a:hlinkClick r:id="rId3"/>
              </a:rPr>
              <a:t>XSS</a:t>
            </a:r>
            <a:r>
              <a:rPr lang="en-US" b="0" i="0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) attacks.</a:t>
            </a:r>
          </a:p>
          <a:p>
            <a:r>
              <a:rPr lang="en-US" b="0" i="0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There is also domain and path – that can bet set to specify when is cookie send.</a:t>
            </a:r>
          </a:p>
          <a:p>
            <a:endParaRPr lang="en-US" dirty="0"/>
          </a:p>
          <a:p>
            <a:r>
              <a:rPr lang="en-US" dirty="0"/>
              <a:t>Lax - </a:t>
            </a:r>
            <a:r>
              <a:rPr lang="en-US" b="0" i="0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Cookies are not sent on normal cross-site </a:t>
            </a:r>
            <a:r>
              <a:rPr lang="en-US" b="0" i="0" dirty="0" err="1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subrequests</a:t>
            </a:r>
            <a:r>
              <a:rPr lang="en-US" b="0" i="0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 (for example to load images or frames into a third party site)</a:t>
            </a:r>
          </a:p>
          <a:p>
            <a:r>
              <a:rPr lang="en-US" b="0" i="0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Strict - Cookies will only be sent in a first-party context and not be sent along with requests initiated by third party websites.</a:t>
            </a:r>
          </a:p>
          <a:p>
            <a:r>
              <a:rPr lang="en-US" b="0" i="0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None - Cookies will be sent in all contexts, i.e. in responses to both first-party and cross-origin requests. Must be used with </a:t>
            </a:r>
            <a:r>
              <a:rPr lang="en-US" b="0" i="1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Secure</a:t>
            </a:r>
            <a:r>
              <a:rPr lang="en-US" b="0" i="0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 or else ignored.</a:t>
            </a:r>
          </a:p>
          <a:p>
            <a:endParaRPr lang="en-US" b="0" i="0" dirty="0">
              <a:solidFill>
                <a:srgbClr val="1B1B1B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1B1B1B"/>
                </a:solidFill>
                <a:effectLst/>
                <a:latin typeface="zillaslab"/>
              </a:rPr>
              <a:t>Cookie prefixes</a:t>
            </a:r>
          </a:p>
          <a:p>
            <a:pPr algn="l"/>
            <a:r>
              <a:rPr lang="en-US" b="0" i="0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Because of the design of the cookie mechanism, a server can't confirm that a cookie was set from a secure origin or even tell </a:t>
            </a:r>
            <a:r>
              <a:rPr lang="en-US" b="0" i="1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where</a:t>
            </a:r>
            <a:r>
              <a:rPr lang="en-US" b="0" i="0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 a cookie was originally set.</a:t>
            </a:r>
          </a:p>
          <a:p>
            <a:pPr algn="l"/>
            <a:r>
              <a:rPr lang="en-US" b="0" i="0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A vulnerable application on a subdomain can set a cookie with the Domain attribute, which gives access to that cookie on all other subdomains.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210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332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52" y="1159182"/>
            <a:ext cx="11521280" cy="182509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72070"/>
            <a:ext cx="9448800" cy="685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AACF2F9B-24EE-49CD-8927-DCF5303F77EB}" type="datetime1">
              <a:rPr lang="cs-CZ" smtClean="0"/>
              <a:pPr/>
              <a:t>10.11.2021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by Škoda Petr (v1.0)</a:t>
            </a:r>
            <a:endParaRPr lang="cs-CZ" dirty="0"/>
          </a:p>
        </p:txBody>
      </p:sp>
      <p:pic>
        <p:nvPicPr>
          <p:cNvPr id="8" name="Picture 7" descr="C0-HD-TOP.png">
            <a:extLst>
              <a:ext uri="{FF2B5EF4-FFF2-40B4-BE49-F238E27FC236}">
                <a16:creationId xmlns:a16="http://schemas.microsoft.com/office/drawing/2014/main" id="{3B485478-7769-44A4-A391-52F617AC1A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810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846823F-F779-42B6-8699-C94A374E678D}"/>
              </a:ext>
            </a:extLst>
          </p:cNvPr>
          <p:cNvSpPr txBox="1"/>
          <p:nvPr userDrawn="1"/>
        </p:nvSpPr>
        <p:spPr>
          <a:xfrm>
            <a:off x="2207568" y="4776651"/>
            <a:ext cx="4416491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sz="1800" dirty="0">
                <a:ln>
                  <a:noFill/>
                </a:ln>
                <a:solidFill>
                  <a:schemeClr val="accent5"/>
                </a:solidFill>
              </a:rPr>
              <a:t>https://www.ksi.mff.cuni.cz/</a:t>
            </a:r>
          </a:p>
        </p:txBody>
      </p:sp>
    </p:spTree>
    <p:extLst>
      <p:ext uri="{BB962C8B-B14F-4D97-AF65-F5344CB8AC3E}">
        <p14:creationId xmlns:p14="http://schemas.microsoft.com/office/powerpoint/2010/main" val="406453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52" y="1159182"/>
            <a:ext cx="11521280" cy="182509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 descr="C0-HD-TOP.png">
            <a:extLst>
              <a:ext uri="{FF2B5EF4-FFF2-40B4-BE49-F238E27FC236}">
                <a16:creationId xmlns:a16="http://schemas.microsoft.com/office/drawing/2014/main" id="{3B485478-7769-44A4-A391-52F617AC1A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8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459629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200"/>
            </a:lvl1pPr>
            <a:lvl2pPr>
              <a:buClr>
                <a:schemeClr val="tx1"/>
              </a:buClr>
              <a:defRPr sz="2200"/>
            </a:lvl2pPr>
            <a:lvl3pPr>
              <a:buClr>
                <a:schemeClr val="tx1"/>
              </a:buClr>
              <a:defRPr sz="2200"/>
            </a:lvl3pPr>
            <a:lvl4pPr>
              <a:buClr>
                <a:schemeClr val="tx1"/>
              </a:buClr>
              <a:defRPr sz="2200"/>
            </a:lvl4pPr>
            <a:lvl5pPr>
              <a:buClr>
                <a:schemeClr val="tx1"/>
              </a:buCl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CA125F0-E602-409F-8C54-EE50939CD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0CE1F92-6668-4B91-8D94-7368CA203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757589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352" y="1844824"/>
            <a:ext cx="5763187" cy="459629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200"/>
            </a:lvl1pPr>
            <a:lvl2pPr>
              <a:buClr>
                <a:schemeClr val="tx1"/>
              </a:buClr>
              <a:defRPr sz="2200"/>
            </a:lvl2pPr>
            <a:lvl3pPr>
              <a:buClr>
                <a:schemeClr val="tx1"/>
              </a:buClr>
              <a:defRPr sz="2200"/>
            </a:lvl3pPr>
            <a:lvl4pPr>
              <a:buClr>
                <a:schemeClr val="tx1"/>
              </a:buClr>
              <a:defRPr sz="2200"/>
            </a:lvl4pPr>
            <a:lvl5pPr>
              <a:buClr>
                <a:schemeClr val="tx1"/>
              </a:buCl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467" y="1844824"/>
            <a:ext cx="5763183" cy="459629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200"/>
            </a:lvl1pPr>
            <a:lvl2pPr>
              <a:buClr>
                <a:schemeClr val="tx1"/>
              </a:buClr>
              <a:defRPr sz="2200"/>
            </a:lvl2pPr>
            <a:lvl3pPr>
              <a:buClr>
                <a:schemeClr val="tx1"/>
              </a:buClr>
              <a:defRPr sz="2200"/>
            </a:lvl3pPr>
            <a:lvl4pPr>
              <a:buClr>
                <a:schemeClr val="tx1"/>
              </a:buClr>
              <a:defRPr sz="2200"/>
            </a:lvl4pPr>
            <a:lvl5pPr>
              <a:buClr>
                <a:schemeClr val="tx1"/>
              </a:buCl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E9948CD-A3DC-404F-921B-D94627D21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1E69095-5CD4-4F20-BC94-B1548971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59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EC0B12E-FDCA-4F98-8B47-5C783F99B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81A53B8-589A-48E4-A9D3-A151BE7BD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15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2C029DF-361E-4AFB-ADC3-F7F0279F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9535DF1-3CEE-4FC7-9E2D-6DF64CF095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9650" y="2133600"/>
            <a:ext cx="7561263" cy="86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5999B4DE-4528-497E-83DE-B439F1DB28B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15480" y="3140968"/>
            <a:ext cx="9217023" cy="1872208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en-US" dirty="0"/>
              <a:t>Click to edit sub heading</a:t>
            </a:r>
          </a:p>
        </p:txBody>
      </p:sp>
    </p:spTree>
    <p:extLst>
      <p:ext uri="{BB962C8B-B14F-4D97-AF65-F5344CB8AC3E}">
        <p14:creationId xmlns:p14="http://schemas.microsoft.com/office/powerpoint/2010/main" val="73397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43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12286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30" r:id="rId2"/>
    <p:sldLayoutId id="2147483728" r:id="rId3"/>
    <p:sldLayoutId id="2147483688" r:id="rId4"/>
    <p:sldLayoutId id="2147483689" r:id="rId5"/>
    <p:sldLayoutId id="2147483731" r:id="rId6"/>
    <p:sldLayoutId id="2147483729" r:id="rId7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dr.cz/clanek/od-1-ledna-vejdou-v-platnost-nova-pravidla-pro-sbirani-cookies-co-se-zmen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BF0C-FB22-4A1B-AC3A-523B899CB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/>
              <a:t>Web Applications in PHP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4FC05-8409-4069-A177-C4DE126B23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D27CE-CCCA-473C-AEB6-7B30BA5DA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2F9B-24EE-49CD-8927-DCF5303F77EB}" type="datetime1">
              <a:rPr lang="cs-CZ" smtClean="0"/>
              <a:t>10.11.2021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C9182-70D7-4EF1-B78E-EB0BFC3CB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by Škoda Petr (v1.0)</a:t>
            </a:r>
            <a:endParaRPr lang="cs-CZ" dirty="0"/>
          </a:p>
        </p:txBody>
      </p:sp>
      <p:sp>
        <p:nvSpPr>
          <p:cNvPr id="6" name="Zástupný symbol pro datum 2">
            <a:extLst>
              <a:ext uri="{FF2B5EF4-FFF2-40B4-BE49-F238E27FC236}">
                <a16:creationId xmlns:a16="http://schemas.microsoft.com/office/drawing/2014/main" id="{BF8992C4-F6F2-4A47-B943-5A40C0F43498}"/>
              </a:ext>
            </a:extLst>
          </p:cNvPr>
          <p:cNvSpPr txBox="1">
            <a:spLocks/>
          </p:cNvSpPr>
          <p:nvPr/>
        </p:nvSpPr>
        <p:spPr>
          <a:xfrm>
            <a:off x="8040216" y="6381328"/>
            <a:ext cx="347730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special thanks to</a:t>
            </a:r>
            <a:r>
              <a:rPr lang="cs-CZ" dirty="0"/>
              <a:t> Martin Kruliš </a:t>
            </a:r>
          </a:p>
        </p:txBody>
      </p:sp>
    </p:spTree>
    <p:extLst>
      <p:ext uri="{BB962C8B-B14F-4D97-AF65-F5344CB8AC3E}">
        <p14:creationId xmlns:p14="http://schemas.microsoft.com/office/powerpoint/2010/main" val="1240343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Single Corner Snipped 11">
            <a:extLst>
              <a:ext uri="{FF2B5EF4-FFF2-40B4-BE49-F238E27FC236}">
                <a16:creationId xmlns:a16="http://schemas.microsoft.com/office/drawing/2014/main" id="{02544E17-4AB0-4619-8B37-2E630C8643A0}"/>
              </a:ext>
            </a:extLst>
          </p:cNvPr>
          <p:cNvSpPr/>
          <p:nvPr/>
        </p:nvSpPr>
        <p:spPr>
          <a:xfrm>
            <a:off x="447389" y="3093402"/>
            <a:ext cx="11305256" cy="3347719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if ($_SERVER['REQUEST_METHOD'] == 'POST') {</a:t>
            </a:r>
          </a:p>
          <a:p>
            <a:r>
              <a:rPr lang="en-US" dirty="0"/>
              <a:t>  if (!empty($_FILES['</a:t>
            </a:r>
            <a:r>
              <a:rPr lang="en-US" dirty="0" err="1"/>
              <a:t>newfile</a:t>
            </a:r>
            <a:r>
              <a:rPr lang="en-US" dirty="0"/>
              <a:t>'])) {</a:t>
            </a:r>
          </a:p>
          <a:p>
            <a:r>
              <a:rPr lang="en-US" dirty="0"/>
              <a:t>    if ($_FILES['</a:t>
            </a:r>
            <a:r>
              <a:rPr lang="en-US" dirty="0" err="1"/>
              <a:t>newfile</a:t>
            </a:r>
            <a:r>
              <a:rPr lang="en-US" dirty="0"/>
              <a:t>']['error'] != UPLOAD_ERR_OK) {</a:t>
            </a:r>
          </a:p>
          <a:p>
            <a:r>
              <a:rPr lang="en-US" dirty="0"/>
              <a:t>      // Show error message ...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    if (!</a:t>
            </a:r>
            <a:r>
              <a:rPr lang="en-US" dirty="0" err="1">
                <a:solidFill>
                  <a:schemeClr val="accent2"/>
                </a:solidFill>
              </a:rPr>
              <a:t>move_uploaded_file</a:t>
            </a:r>
            <a:r>
              <a:rPr lang="en-US" dirty="0"/>
              <a:t>($_FILES['</a:t>
            </a:r>
            <a:r>
              <a:rPr lang="en-US" dirty="0" err="1"/>
              <a:t>newfile</a:t>
            </a:r>
            <a:r>
              <a:rPr lang="en-US" dirty="0"/>
              <a:t>']['</a:t>
            </a:r>
            <a:r>
              <a:rPr lang="en-US" dirty="0" err="1"/>
              <a:t>tmp_name</a:t>
            </a:r>
            <a:r>
              <a:rPr lang="en-US" dirty="0"/>
              <a:t>'],</a:t>
            </a:r>
          </a:p>
          <a:p>
            <a:r>
              <a:rPr lang="en-US" dirty="0"/>
              <a:t>        'upload/' . $_FILES['</a:t>
            </a:r>
            <a:r>
              <a:rPr lang="en-US" dirty="0" err="1"/>
              <a:t>newfile</a:t>
            </a:r>
            <a:r>
              <a:rPr lang="en-US" dirty="0"/>
              <a:t>']['name'])) {</a:t>
            </a:r>
          </a:p>
          <a:p>
            <a:r>
              <a:rPr lang="en-US" dirty="0"/>
              <a:t>      // Show error message ...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07D344-9D57-4B70-A46B-720CB626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Upload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D1BC4-A981-4DD3-8C99-19430AF5D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A7040E86-23C6-4235-92E9-A63267F4BD56}"/>
              </a:ext>
            </a:extLst>
          </p:cNvPr>
          <p:cNvSpPr/>
          <p:nvPr/>
        </p:nvSpPr>
        <p:spPr>
          <a:xfrm>
            <a:off x="443372" y="1772816"/>
            <a:ext cx="11305256" cy="1080120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&lt;form action="..." method="</a:t>
            </a:r>
            <a:r>
              <a:rPr lang="en-US" dirty="0">
                <a:solidFill>
                  <a:schemeClr val="accent2"/>
                </a:solidFill>
              </a:rPr>
              <a:t>post</a:t>
            </a:r>
            <a:r>
              <a:rPr lang="en-US" dirty="0"/>
              <a:t>" </a:t>
            </a:r>
            <a:r>
              <a:rPr lang="en-US" dirty="0" err="1"/>
              <a:t>enctype</a:t>
            </a:r>
            <a:r>
              <a:rPr lang="en-US" dirty="0"/>
              <a:t>="</a:t>
            </a:r>
            <a:r>
              <a:rPr lang="en-US" dirty="0">
                <a:solidFill>
                  <a:schemeClr val="accent2"/>
                </a:solidFill>
              </a:rPr>
              <a:t>multipart/form-data</a:t>
            </a:r>
            <a:r>
              <a:rPr lang="en-US" dirty="0"/>
              <a:t>"&gt;</a:t>
            </a:r>
          </a:p>
          <a:p>
            <a:r>
              <a:rPr lang="en-US" dirty="0"/>
              <a:t>    &lt;input type="</a:t>
            </a:r>
            <a:r>
              <a:rPr lang="en-US" dirty="0">
                <a:solidFill>
                  <a:schemeClr val="accent2"/>
                </a:solidFill>
              </a:rPr>
              <a:t>file</a:t>
            </a:r>
            <a:r>
              <a:rPr lang="en-US" dirty="0"/>
              <a:t>" name="</a:t>
            </a:r>
            <a:r>
              <a:rPr lang="en-US" dirty="0" err="1"/>
              <a:t>newfile</a:t>
            </a:r>
            <a:r>
              <a:rPr lang="en-US" dirty="0"/>
              <a:t>"&gt;</a:t>
            </a:r>
          </a:p>
          <a:p>
            <a:r>
              <a:rPr lang="en-US" dirty="0"/>
              <a:t>&lt;/form&gt;</a:t>
            </a:r>
          </a:p>
        </p:txBody>
      </p:sp>
      <p:sp>
        <p:nvSpPr>
          <p:cNvPr id="6" name="Zaoblený obdélníkový popisek 7">
            <a:extLst>
              <a:ext uri="{FF2B5EF4-FFF2-40B4-BE49-F238E27FC236}">
                <a16:creationId xmlns:a16="http://schemas.microsoft.com/office/drawing/2014/main" id="{9865FE73-4ABE-481D-AE9A-7CE87E96DAB0}"/>
              </a:ext>
            </a:extLst>
          </p:cNvPr>
          <p:cNvSpPr/>
          <p:nvPr/>
        </p:nvSpPr>
        <p:spPr>
          <a:xfrm>
            <a:off x="6580296" y="2376171"/>
            <a:ext cx="2872344" cy="490059"/>
          </a:xfrm>
          <a:prstGeom prst="wedgeRoundRectCallout">
            <a:avLst>
              <a:gd name="adj1" fmla="val -32173"/>
              <a:gd name="adj2" fmla="val -8784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Necessary for file upload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Zaoblený obdélníkový popisek 7">
            <a:extLst>
              <a:ext uri="{FF2B5EF4-FFF2-40B4-BE49-F238E27FC236}">
                <a16:creationId xmlns:a16="http://schemas.microsoft.com/office/drawing/2014/main" id="{13D8466A-EAE0-4A99-ADE1-97E02A953D37}"/>
              </a:ext>
            </a:extLst>
          </p:cNvPr>
          <p:cNvSpPr/>
          <p:nvPr/>
        </p:nvSpPr>
        <p:spPr>
          <a:xfrm>
            <a:off x="5962593" y="3456291"/>
            <a:ext cx="3078024" cy="490059"/>
          </a:xfrm>
          <a:prstGeom prst="wedgeRoundRectCallout">
            <a:avLst>
              <a:gd name="adj1" fmla="val -74951"/>
              <a:gd name="adj2" fmla="val 3344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$_FILES</a:t>
            </a:r>
            <a:r>
              <a:rPr lang="en-US" sz="1600" dirty="0">
                <a:cs typeface="Courier New" pitchFamily="49" charset="0"/>
              </a:rPr>
              <a:t> holds the metadata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Zaoblený obdélníkový popisek 7">
            <a:extLst>
              <a:ext uri="{FF2B5EF4-FFF2-40B4-BE49-F238E27FC236}">
                <a16:creationId xmlns:a16="http://schemas.microsoft.com/office/drawing/2014/main" id="{CF2EB4E5-FC48-49AC-8E40-364C50E7425C}"/>
              </a:ext>
            </a:extLst>
          </p:cNvPr>
          <p:cNvSpPr/>
          <p:nvPr/>
        </p:nvSpPr>
        <p:spPr>
          <a:xfrm>
            <a:off x="6580296" y="4309239"/>
            <a:ext cx="2872344" cy="432048"/>
          </a:xfrm>
          <a:prstGeom prst="wedgeRoundRectCallout">
            <a:avLst>
              <a:gd name="adj1" fmla="val -39177"/>
              <a:gd name="adj2" fmla="val 6839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Path to temporary storage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Zaoblený obdélníkový popisek 7">
            <a:extLst>
              <a:ext uri="{FF2B5EF4-FFF2-40B4-BE49-F238E27FC236}">
                <a16:creationId xmlns:a16="http://schemas.microsoft.com/office/drawing/2014/main" id="{A884B5CC-782F-4156-80B0-49A70E4510AC}"/>
              </a:ext>
            </a:extLst>
          </p:cNvPr>
          <p:cNvSpPr/>
          <p:nvPr/>
        </p:nvSpPr>
        <p:spPr>
          <a:xfrm>
            <a:off x="5191883" y="5375180"/>
            <a:ext cx="2023328" cy="432048"/>
          </a:xfrm>
          <a:prstGeom prst="wedgeRoundRectCallout">
            <a:avLst>
              <a:gd name="adj1" fmla="val -62739"/>
              <a:gd name="adj2" fmla="val -5647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Original file name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Zaoblený obdélníkový popisek 7">
            <a:extLst>
              <a:ext uri="{FF2B5EF4-FFF2-40B4-BE49-F238E27FC236}">
                <a16:creationId xmlns:a16="http://schemas.microsoft.com/office/drawing/2014/main" id="{2EC87DA2-95B4-4D3D-BE7F-12277D75E33F}"/>
              </a:ext>
            </a:extLst>
          </p:cNvPr>
          <p:cNvSpPr/>
          <p:nvPr/>
        </p:nvSpPr>
        <p:spPr>
          <a:xfrm>
            <a:off x="1415480" y="5696348"/>
            <a:ext cx="2520280" cy="720080"/>
          </a:xfrm>
          <a:prstGeom prst="wedgeRoundRectCallout">
            <a:avLst>
              <a:gd name="adj1" fmla="val -9581"/>
              <a:gd name="adj2" fmla="val -13339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Safe way how to move an uploaded file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F9302290-697D-4C60-97E8-347DD5EE7306}"/>
              </a:ext>
            </a:extLst>
          </p:cNvPr>
          <p:cNvSpPr/>
          <p:nvPr/>
        </p:nvSpPr>
        <p:spPr>
          <a:xfrm>
            <a:off x="8081919" y="5591204"/>
            <a:ext cx="3528392" cy="7878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The uploaded file size is limited!</a:t>
            </a:r>
          </a:p>
          <a:p>
            <a:pPr algn="ctr"/>
            <a:r>
              <a:rPr lang="en-US" sz="1600" dirty="0"/>
              <a:t>(in php.ini settings)</a:t>
            </a:r>
          </a:p>
        </p:txBody>
      </p:sp>
    </p:spTree>
    <p:extLst>
      <p:ext uri="{BB962C8B-B14F-4D97-AF65-F5344CB8AC3E}">
        <p14:creationId xmlns:p14="http://schemas.microsoft.com/office/powerpoint/2010/main" val="132077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4224CB4-AA2D-46B2-B11D-2573CC6B2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case the data are sent in special format (e.g., JSON)</a:t>
            </a:r>
          </a:p>
          <a:p>
            <a:r>
              <a:rPr lang="en-US" dirty="0"/>
              <a:t>For other HTTP methods (e.g., PUT)</a:t>
            </a:r>
          </a:p>
          <a:p>
            <a:r>
              <a:rPr lang="en-US" dirty="0"/>
              <a:t>Read-only stream </a:t>
            </a:r>
            <a:r>
              <a:rPr lang="en-US" dirty="0">
                <a:solidFill>
                  <a:schemeClr val="accent2"/>
                </a:solidFill>
              </a:rPr>
              <a:t>php://input</a:t>
            </a:r>
            <a:br>
              <a:rPr lang="en-US" dirty="0">
                <a:solidFill>
                  <a:schemeClr val="accent2"/>
                </a:solidFill>
              </a:rPr>
            </a:br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r>
              <a:rPr lang="en-US" dirty="0"/>
              <a:t>There are other streams worth mentioning</a:t>
            </a:r>
          </a:p>
          <a:p>
            <a:r>
              <a:rPr lang="en-US" dirty="0"/>
              <a:t>php://output</a:t>
            </a:r>
          </a:p>
          <a:p>
            <a:r>
              <a:rPr lang="en-US" dirty="0"/>
              <a:t>php://stdin,  php://stdout,  php://stderr</a:t>
            </a:r>
          </a:p>
          <a:p>
            <a:r>
              <a:rPr lang="en-US" dirty="0"/>
              <a:t>php://memory,  php://temp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5DB62F-A556-4E73-B714-9CAA201AB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Request Body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1787CA-EC94-4C7E-B40B-9548AE55F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6019C02A-3200-4F03-A107-2D8B0D21A63E}"/>
              </a:ext>
            </a:extLst>
          </p:cNvPr>
          <p:cNvSpPr/>
          <p:nvPr/>
        </p:nvSpPr>
        <p:spPr>
          <a:xfrm>
            <a:off x="479376" y="3176972"/>
            <a:ext cx="6048672" cy="50405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$body = </a:t>
            </a:r>
            <a:r>
              <a:rPr lang="en-US" dirty="0" err="1"/>
              <a:t>file_get_contents</a:t>
            </a:r>
            <a:r>
              <a:rPr lang="en-US" dirty="0"/>
              <a:t>('php://input');</a:t>
            </a:r>
          </a:p>
        </p:txBody>
      </p:sp>
    </p:spTree>
    <p:extLst>
      <p:ext uri="{BB962C8B-B14F-4D97-AF65-F5344CB8AC3E}">
        <p14:creationId xmlns:p14="http://schemas.microsoft.com/office/powerpoint/2010/main" val="297426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4FF943-CC8F-456C-B3EE-3E42957E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Request Processing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8CA8DD-0541-4ABB-A001-1AE17ED69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5" name="Picture 4" descr="j0285750">
            <a:extLst>
              <a:ext uri="{FF2B5EF4-FFF2-40B4-BE49-F238E27FC236}">
                <a16:creationId xmlns:a16="http://schemas.microsoft.com/office/drawing/2014/main" id="{374C8CC9-9B98-4C37-AF2F-635EB5C6E5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650" y="3324244"/>
            <a:ext cx="1274934" cy="783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6">
            <a:extLst>
              <a:ext uri="{FF2B5EF4-FFF2-40B4-BE49-F238E27FC236}">
                <a16:creationId xmlns:a16="http://schemas.microsoft.com/office/drawing/2014/main" id="{AA4255EF-420E-43CE-94A1-215C33580624}"/>
              </a:ext>
            </a:extLst>
          </p:cNvPr>
          <p:cNvSpPr txBox="1"/>
          <p:nvPr/>
        </p:nvSpPr>
        <p:spPr>
          <a:xfrm>
            <a:off x="2205328" y="4316811"/>
            <a:ext cx="1221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(Browser)</a:t>
            </a:r>
            <a:endParaRPr lang="cs-CZ" dirty="0"/>
          </a:p>
        </p:txBody>
      </p:sp>
      <p:grpSp>
        <p:nvGrpSpPr>
          <p:cNvPr id="7" name="Skupina 19">
            <a:extLst>
              <a:ext uri="{FF2B5EF4-FFF2-40B4-BE49-F238E27FC236}">
                <a16:creationId xmlns:a16="http://schemas.microsoft.com/office/drawing/2014/main" id="{9D1EEFB8-C74E-4BD9-A058-8B76F99F2547}"/>
              </a:ext>
            </a:extLst>
          </p:cNvPr>
          <p:cNvGrpSpPr/>
          <p:nvPr/>
        </p:nvGrpSpPr>
        <p:grpSpPr>
          <a:xfrm>
            <a:off x="9555480" y="3235459"/>
            <a:ext cx="1800225" cy="1744557"/>
            <a:chOff x="6372199" y="3093244"/>
            <a:chExt cx="1800225" cy="1744557"/>
          </a:xfrm>
        </p:grpSpPr>
        <p:pic>
          <p:nvPicPr>
            <p:cNvPr id="8" name="Picture 5" descr="Medion Home Server">
              <a:extLst>
                <a:ext uri="{FF2B5EF4-FFF2-40B4-BE49-F238E27FC236}">
                  <a16:creationId xmlns:a16="http://schemas.microsoft.com/office/drawing/2014/main" id="{88D81E8B-FC46-4CF1-BDE9-B725A219A3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2199" y="3093244"/>
              <a:ext cx="1800225" cy="1349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</p:pic>
        <p:sp>
          <p:nvSpPr>
            <p:cNvPr id="9" name="TextovéPole 9">
              <a:extLst>
                <a:ext uri="{FF2B5EF4-FFF2-40B4-BE49-F238E27FC236}">
                  <a16:creationId xmlns:a16="http://schemas.microsoft.com/office/drawing/2014/main" id="{3FF44B48-AF99-450A-A1D5-CAD61A3D5B95}"/>
                </a:ext>
              </a:extLst>
            </p:cNvPr>
            <p:cNvSpPr txBox="1"/>
            <p:nvPr/>
          </p:nvSpPr>
          <p:spPr>
            <a:xfrm>
              <a:off x="6562021" y="4468469"/>
              <a:ext cx="1420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Web Server</a:t>
              </a:r>
              <a:endParaRPr lang="cs-CZ" dirty="0"/>
            </a:p>
          </p:txBody>
        </p:sp>
      </p:grpSp>
      <p:grpSp>
        <p:nvGrpSpPr>
          <p:cNvPr id="10" name="Skupina 22">
            <a:extLst>
              <a:ext uri="{FF2B5EF4-FFF2-40B4-BE49-F238E27FC236}">
                <a16:creationId xmlns:a16="http://schemas.microsoft.com/office/drawing/2014/main" id="{4EBB664B-7141-4F8A-B406-065B86D12351}"/>
              </a:ext>
            </a:extLst>
          </p:cNvPr>
          <p:cNvGrpSpPr/>
          <p:nvPr/>
        </p:nvGrpSpPr>
        <p:grpSpPr>
          <a:xfrm>
            <a:off x="3553971" y="2164945"/>
            <a:ext cx="3456384" cy="752500"/>
            <a:chOff x="2915816" y="2348880"/>
            <a:chExt cx="3456384" cy="752500"/>
          </a:xfrm>
        </p:grpSpPr>
        <p:cxnSp>
          <p:nvCxnSpPr>
            <p:cNvPr id="11" name="Přímá spojnice se šipkou 11">
              <a:extLst>
                <a:ext uri="{FF2B5EF4-FFF2-40B4-BE49-F238E27FC236}">
                  <a16:creationId xmlns:a16="http://schemas.microsoft.com/office/drawing/2014/main" id="{A7BC0C0D-DD16-4FA7-8C6A-973EA023EC50}"/>
                </a:ext>
              </a:extLst>
            </p:cNvPr>
            <p:cNvCxnSpPr/>
            <p:nvPr/>
          </p:nvCxnSpPr>
          <p:spPr>
            <a:xfrm>
              <a:off x="2915816" y="3101380"/>
              <a:ext cx="3456384" cy="0"/>
            </a:xfrm>
            <a:prstGeom prst="straightConnector1">
              <a:avLst/>
            </a:prstGeom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2" name="TextovéPole 12">
              <a:extLst>
                <a:ext uri="{FF2B5EF4-FFF2-40B4-BE49-F238E27FC236}">
                  <a16:creationId xmlns:a16="http://schemas.microsoft.com/office/drawing/2014/main" id="{55E35922-FCA7-46A6-9F0E-87C66B7DF147}"/>
                </a:ext>
              </a:extLst>
            </p:cNvPr>
            <p:cNvSpPr txBox="1"/>
            <p:nvPr/>
          </p:nvSpPr>
          <p:spPr>
            <a:xfrm>
              <a:off x="3503311" y="2348880"/>
              <a:ext cx="22813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POST Request</a:t>
              </a:r>
              <a:br>
                <a:rPr lang="en-US" dirty="0"/>
              </a:br>
              <a:r>
                <a:rPr lang="en-US" dirty="0"/>
                <a:t>(a submitted form)</a:t>
              </a:r>
              <a:endParaRPr lang="cs-CZ" dirty="0"/>
            </a:p>
          </p:txBody>
        </p:sp>
      </p:grpSp>
      <p:grpSp>
        <p:nvGrpSpPr>
          <p:cNvPr id="13" name="Skupina 21">
            <a:extLst>
              <a:ext uri="{FF2B5EF4-FFF2-40B4-BE49-F238E27FC236}">
                <a16:creationId xmlns:a16="http://schemas.microsoft.com/office/drawing/2014/main" id="{B4DBFC97-F129-4133-88FD-D8353B79B2C7}"/>
              </a:ext>
            </a:extLst>
          </p:cNvPr>
          <p:cNvGrpSpPr/>
          <p:nvPr/>
        </p:nvGrpSpPr>
        <p:grpSpPr>
          <a:xfrm>
            <a:off x="3573933" y="4980016"/>
            <a:ext cx="3456384" cy="685189"/>
            <a:chOff x="2915816" y="4149080"/>
            <a:chExt cx="3456384" cy="685189"/>
          </a:xfrm>
        </p:grpSpPr>
        <p:cxnSp>
          <p:nvCxnSpPr>
            <p:cNvPr id="14" name="Přímá spojnice se šipkou 14">
              <a:extLst>
                <a:ext uri="{FF2B5EF4-FFF2-40B4-BE49-F238E27FC236}">
                  <a16:creationId xmlns:a16="http://schemas.microsoft.com/office/drawing/2014/main" id="{F8C2047D-54A0-4726-9FB7-010050440E4B}"/>
                </a:ext>
              </a:extLst>
            </p:cNvPr>
            <p:cNvCxnSpPr/>
            <p:nvPr/>
          </p:nvCxnSpPr>
          <p:spPr>
            <a:xfrm flipH="1">
              <a:off x="2915816" y="4149080"/>
              <a:ext cx="3456384" cy="0"/>
            </a:xfrm>
            <a:prstGeom prst="straightConnector1">
              <a:avLst/>
            </a:prstGeom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5" name="TextovéPole 20">
              <a:extLst>
                <a:ext uri="{FF2B5EF4-FFF2-40B4-BE49-F238E27FC236}">
                  <a16:creationId xmlns:a16="http://schemas.microsoft.com/office/drawing/2014/main" id="{80D9DDA8-5F41-4C24-B912-83EB6D1FC5E6}"/>
                </a:ext>
              </a:extLst>
            </p:cNvPr>
            <p:cNvSpPr txBox="1"/>
            <p:nvPr/>
          </p:nvSpPr>
          <p:spPr>
            <a:xfrm>
              <a:off x="3746166" y="4187938"/>
              <a:ext cx="17956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Response</a:t>
              </a:r>
            </a:p>
            <a:p>
              <a:pPr algn="ctr"/>
              <a:r>
                <a:rPr lang="en-US" dirty="0"/>
                <a:t>(a HTML page)</a:t>
              </a:r>
              <a:endParaRPr lang="cs-CZ" dirty="0"/>
            </a:p>
          </p:txBody>
        </p:sp>
      </p:grpSp>
      <p:grpSp>
        <p:nvGrpSpPr>
          <p:cNvPr id="16" name="Skupina 1030">
            <a:extLst>
              <a:ext uri="{FF2B5EF4-FFF2-40B4-BE49-F238E27FC236}">
                <a16:creationId xmlns:a16="http://schemas.microsoft.com/office/drawing/2014/main" id="{03D106B9-0333-47B8-A6FC-918CCE2E8B9C}"/>
              </a:ext>
            </a:extLst>
          </p:cNvPr>
          <p:cNvGrpSpPr/>
          <p:nvPr/>
        </p:nvGrpSpPr>
        <p:grpSpPr>
          <a:xfrm>
            <a:off x="6862934" y="3133893"/>
            <a:ext cx="2582986" cy="1703908"/>
            <a:chOff x="5338934" y="3133893"/>
            <a:chExt cx="2582986" cy="1703908"/>
          </a:xfrm>
        </p:grpSpPr>
        <p:grpSp>
          <p:nvGrpSpPr>
            <p:cNvPr id="17" name="Skupina 30">
              <a:extLst>
                <a:ext uri="{FF2B5EF4-FFF2-40B4-BE49-F238E27FC236}">
                  <a16:creationId xmlns:a16="http://schemas.microsoft.com/office/drawing/2014/main" id="{CA46F928-AB2A-4FA8-844C-3045739FCD71}"/>
                </a:ext>
              </a:extLst>
            </p:cNvPr>
            <p:cNvGrpSpPr/>
            <p:nvPr/>
          </p:nvGrpSpPr>
          <p:grpSpPr>
            <a:xfrm>
              <a:off x="5338934" y="3133893"/>
              <a:ext cx="864096" cy="1703908"/>
              <a:chOff x="6274676" y="3093244"/>
              <a:chExt cx="864096" cy="1703908"/>
            </a:xfrm>
          </p:grpSpPr>
          <p:cxnSp>
            <p:nvCxnSpPr>
              <p:cNvPr id="20" name="Přímá spojnice se šipkou 27">
                <a:extLst>
                  <a:ext uri="{FF2B5EF4-FFF2-40B4-BE49-F238E27FC236}">
                    <a16:creationId xmlns:a16="http://schemas.microsoft.com/office/drawing/2014/main" id="{98A17673-060B-4AFC-9B61-2F39932CB323}"/>
                  </a:ext>
                </a:extLst>
              </p:cNvPr>
              <p:cNvCxnSpPr/>
              <p:nvPr/>
            </p:nvCxnSpPr>
            <p:spPr>
              <a:xfrm>
                <a:off x="6706723" y="3093244"/>
                <a:ext cx="0" cy="1703908"/>
              </a:xfrm>
              <a:prstGeom prst="straightConnector1">
                <a:avLst/>
              </a:prstGeom>
              <a:ln w="9525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grpSp>
            <p:nvGrpSpPr>
              <p:cNvPr id="21" name="Skupina 25">
                <a:extLst>
                  <a:ext uri="{FF2B5EF4-FFF2-40B4-BE49-F238E27FC236}">
                    <a16:creationId xmlns:a16="http://schemas.microsoft.com/office/drawing/2014/main" id="{2820DD98-BE17-4450-9224-93A2A0CBB703}"/>
                  </a:ext>
                </a:extLst>
              </p:cNvPr>
              <p:cNvGrpSpPr/>
              <p:nvPr/>
            </p:nvGrpSpPr>
            <p:grpSpPr>
              <a:xfrm>
                <a:off x="6274676" y="3335883"/>
                <a:ext cx="864096" cy="1106736"/>
                <a:chOff x="6274676" y="3335883"/>
                <a:chExt cx="864096" cy="1106736"/>
              </a:xfrm>
            </p:grpSpPr>
            <p:sp>
              <p:nvSpPr>
                <p:cNvPr id="22" name="Ohnutý roh 24">
                  <a:extLst>
                    <a:ext uri="{FF2B5EF4-FFF2-40B4-BE49-F238E27FC236}">
                      <a16:creationId xmlns:a16="http://schemas.microsoft.com/office/drawing/2014/main" id="{78E6DBC7-939E-4376-8080-1FC87B62DEAE}"/>
                    </a:ext>
                  </a:extLst>
                </p:cNvPr>
                <p:cNvSpPr/>
                <p:nvPr/>
              </p:nvSpPr>
              <p:spPr>
                <a:xfrm>
                  <a:off x="6274676" y="3335883"/>
                  <a:ext cx="864096" cy="1106736"/>
                </a:xfrm>
                <a:prstGeom prst="foldedCorner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  <a:p>
                  <a:pPr algn="ctr"/>
                  <a:endParaRPr lang="en-US" dirty="0"/>
                </a:p>
                <a:p>
                  <a:pPr algn="ctr"/>
                  <a:r>
                    <a:rPr lang="en-US" dirty="0"/>
                    <a:t>script</a:t>
                  </a:r>
                  <a:endParaRPr lang="cs-CZ" dirty="0"/>
                </a:p>
              </p:txBody>
            </p:sp>
            <p:pic>
              <p:nvPicPr>
                <p:cNvPr id="23" name="Picture 2" descr="http://blog.zdenekvecera.cz/wp-content/uploads/PHP-logo.png">
                  <a:extLst>
                    <a:ext uri="{FF2B5EF4-FFF2-40B4-BE49-F238E27FC236}">
                      <a16:creationId xmlns:a16="http://schemas.microsoft.com/office/drawing/2014/main" id="{C83E4A4C-35E6-492A-AF66-33D0B8A3A52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89236" y="3548923"/>
                  <a:ext cx="634975" cy="33413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cxnSp>
          <p:nvCxnSpPr>
            <p:cNvPr id="18" name="Přímá spojnice se šipkou 1024">
              <a:extLst>
                <a:ext uri="{FF2B5EF4-FFF2-40B4-BE49-F238E27FC236}">
                  <a16:creationId xmlns:a16="http://schemas.microsoft.com/office/drawing/2014/main" id="{D573F8D5-7D52-41D0-9D99-637C738429C2}"/>
                </a:ext>
              </a:extLst>
            </p:cNvPr>
            <p:cNvCxnSpPr/>
            <p:nvPr/>
          </p:nvCxnSpPr>
          <p:spPr>
            <a:xfrm>
              <a:off x="6327273" y="3929900"/>
              <a:ext cx="1485087" cy="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ovéPole 1026">
              <a:extLst>
                <a:ext uri="{FF2B5EF4-FFF2-40B4-BE49-F238E27FC236}">
                  <a16:creationId xmlns:a16="http://schemas.microsoft.com/office/drawing/2014/main" id="{9ADC21EB-449D-47C3-A2B6-AB34CFDAFE1A}"/>
                </a:ext>
              </a:extLst>
            </p:cNvPr>
            <p:cNvSpPr txBox="1"/>
            <p:nvPr/>
          </p:nvSpPr>
          <p:spPr>
            <a:xfrm>
              <a:off x="6121695" y="3350887"/>
              <a:ext cx="180022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add/change</a:t>
              </a:r>
            </a:p>
            <a:p>
              <a:pPr algn="ctr"/>
              <a:r>
                <a:rPr lang="en-US" sz="1400" dirty="0"/>
                <a:t>something</a:t>
              </a:r>
            </a:p>
            <a:p>
              <a:pPr algn="ctr"/>
              <a:endParaRPr lang="en-US" sz="1400" dirty="0"/>
            </a:p>
            <a:p>
              <a:pPr algn="ctr"/>
              <a:r>
                <a:rPr lang="en-US" sz="1400" dirty="0"/>
                <a:t>+read data</a:t>
              </a:r>
            </a:p>
            <a:p>
              <a:pPr algn="ctr"/>
              <a:r>
                <a:rPr lang="en-US" sz="1400" dirty="0"/>
                <a:t>(create HTML)</a:t>
              </a:r>
            </a:p>
          </p:txBody>
        </p:sp>
      </p:grpSp>
      <p:sp>
        <p:nvSpPr>
          <p:cNvPr id="24" name="Zaoblený obdélník 1031">
            <a:extLst>
              <a:ext uri="{FF2B5EF4-FFF2-40B4-BE49-F238E27FC236}">
                <a16:creationId xmlns:a16="http://schemas.microsoft.com/office/drawing/2014/main" id="{0F124A6F-79BB-466D-9B40-3021B4807094}"/>
              </a:ext>
            </a:extLst>
          </p:cNvPr>
          <p:cNvSpPr/>
          <p:nvPr/>
        </p:nvSpPr>
        <p:spPr>
          <a:xfrm>
            <a:off x="3842003" y="3508182"/>
            <a:ext cx="1440160" cy="7831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Refresh</a:t>
            </a:r>
            <a:endParaRPr lang="cs-CZ" dirty="0"/>
          </a:p>
        </p:txBody>
      </p:sp>
      <p:sp>
        <p:nvSpPr>
          <p:cNvPr id="25" name="Zaoblený obdélník 1031">
            <a:extLst>
              <a:ext uri="{FF2B5EF4-FFF2-40B4-BE49-F238E27FC236}">
                <a16:creationId xmlns:a16="http://schemas.microsoft.com/office/drawing/2014/main" id="{6BDBBFB8-DC7A-4067-BB5A-51C01BFAFA58}"/>
              </a:ext>
            </a:extLst>
          </p:cNvPr>
          <p:cNvSpPr/>
          <p:nvPr/>
        </p:nvSpPr>
        <p:spPr>
          <a:xfrm>
            <a:off x="7634932" y="2515839"/>
            <a:ext cx="1440160" cy="7831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Again!!!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95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85B9BD-934C-4B6C-8AEF-F9BA4301B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Redirect Mechanism in HTTP</a:t>
            </a:r>
          </a:p>
          <a:p>
            <a:pPr lvl="1"/>
            <a:r>
              <a:rPr lang="en-US" dirty="0"/>
              <a:t>3xx response code</a:t>
            </a:r>
          </a:p>
          <a:p>
            <a:pPr lvl="1"/>
            <a:r>
              <a:rPr lang="en-US" dirty="0"/>
              <a:t>301 Moved Permanently</a:t>
            </a:r>
          </a:p>
          <a:p>
            <a:pPr lvl="1"/>
            <a:r>
              <a:rPr lang="en-US" dirty="0"/>
              <a:t>302 Found (originally named Moved Temporarily)</a:t>
            </a:r>
          </a:p>
          <a:p>
            <a:pPr lvl="1"/>
            <a:r>
              <a:rPr lang="en-US" dirty="0"/>
              <a:t>303 See Other</a:t>
            </a:r>
          </a:p>
          <a:p>
            <a:r>
              <a:rPr lang="en-US" dirty="0"/>
              <a:t>Additional header '</a:t>
            </a:r>
            <a:r>
              <a:rPr lang="en-US" dirty="0">
                <a:solidFill>
                  <a:schemeClr val="accent2"/>
                </a:solidFill>
              </a:rPr>
              <a:t>Location</a:t>
            </a:r>
            <a:r>
              <a:rPr lang="en-US" dirty="0"/>
              <a:t>' has the new URL</a:t>
            </a:r>
          </a:p>
          <a:p>
            <a:r>
              <a:rPr lang="en-US" dirty="0"/>
              <a:t>Browser must try to load the new URL (using GET method)</a:t>
            </a:r>
          </a:p>
          <a:p>
            <a:r>
              <a:rPr lang="en-US" dirty="0"/>
              <a:t>Loops in redirections are detected</a:t>
            </a:r>
          </a:p>
          <a:p>
            <a:r>
              <a:rPr lang="en-US" dirty="0"/>
              <a:t>Creating Redirect in PHP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Automatically changes the response code (to 302)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F2D618-268D-4986-807C-EC908FAC6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Request Processing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82BB2-06FC-4DB3-99CD-CA0BF4D0B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D3CD031A-57CF-4FAE-9ED3-B98FD5E6A095}"/>
              </a:ext>
            </a:extLst>
          </p:cNvPr>
          <p:cNvSpPr/>
          <p:nvPr/>
        </p:nvSpPr>
        <p:spPr>
          <a:xfrm>
            <a:off x="839416" y="5445224"/>
            <a:ext cx="4248472" cy="50405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header("Location: my-new-</a:t>
            </a:r>
            <a:r>
              <a:rPr lang="en-US" dirty="0" err="1"/>
              <a:t>url</a:t>
            </a:r>
            <a:r>
              <a:rPr lang="en-US" dirty="0"/>
              <a:t>");</a:t>
            </a:r>
          </a:p>
        </p:txBody>
      </p:sp>
    </p:spTree>
    <p:extLst>
      <p:ext uri="{BB962C8B-B14F-4D97-AF65-F5344CB8AC3E}">
        <p14:creationId xmlns:p14="http://schemas.microsoft.com/office/powerpoint/2010/main" val="4157795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AD943-B3B9-448D-BBDB-5F403AB76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Request Processing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16ABA5-89E1-48D9-8DDA-D709B62D0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4" name="Picture 4" descr="j0285750">
            <a:extLst>
              <a:ext uri="{FF2B5EF4-FFF2-40B4-BE49-F238E27FC236}">
                <a16:creationId xmlns:a16="http://schemas.microsoft.com/office/drawing/2014/main" id="{3649C8C8-2D84-441A-BCF2-139EFACAB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192" y="3154710"/>
            <a:ext cx="1274934" cy="783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6">
            <a:extLst>
              <a:ext uri="{FF2B5EF4-FFF2-40B4-BE49-F238E27FC236}">
                <a16:creationId xmlns:a16="http://schemas.microsoft.com/office/drawing/2014/main" id="{3C212384-EE72-4E6B-A1C1-E6C099C04480}"/>
              </a:ext>
            </a:extLst>
          </p:cNvPr>
          <p:cNvSpPr txBox="1"/>
          <p:nvPr/>
        </p:nvSpPr>
        <p:spPr>
          <a:xfrm>
            <a:off x="2427193" y="4083750"/>
            <a:ext cx="1221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(Browser)</a:t>
            </a:r>
            <a:endParaRPr lang="cs-CZ" dirty="0"/>
          </a:p>
        </p:txBody>
      </p:sp>
      <p:grpSp>
        <p:nvGrpSpPr>
          <p:cNvPr id="6" name="Skupina 19">
            <a:extLst>
              <a:ext uri="{FF2B5EF4-FFF2-40B4-BE49-F238E27FC236}">
                <a16:creationId xmlns:a16="http://schemas.microsoft.com/office/drawing/2014/main" id="{2382FE36-3476-4162-85AA-A1ED63A0A4D5}"/>
              </a:ext>
            </a:extLst>
          </p:cNvPr>
          <p:cNvGrpSpPr/>
          <p:nvPr/>
        </p:nvGrpSpPr>
        <p:grpSpPr>
          <a:xfrm>
            <a:off x="8495943" y="3124603"/>
            <a:ext cx="1800225" cy="1744557"/>
            <a:chOff x="6372199" y="3093244"/>
            <a:chExt cx="1800225" cy="1744557"/>
          </a:xfrm>
        </p:grpSpPr>
        <p:pic>
          <p:nvPicPr>
            <p:cNvPr id="7" name="Picture 5" descr="Medion Home Server">
              <a:extLst>
                <a:ext uri="{FF2B5EF4-FFF2-40B4-BE49-F238E27FC236}">
                  <a16:creationId xmlns:a16="http://schemas.microsoft.com/office/drawing/2014/main" id="{A11C9AB4-D5EA-480A-89EE-970B9ED6A2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2199" y="3093244"/>
              <a:ext cx="1800225" cy="1349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</p:pic>
        <p:sp>
          <p:nvSpPr>
            <p:cNvPr id="8" name="TextovéPole 9">
              <a:extLst>
                <a:ext uri="{FF2B5EF4-FFF2-40B4-BE49-F238E27FC236}">
                  <a16:creationId xmlns:a16="http://schemas.microsoft.com/office/drawing/2014/main" id="{1B49C2A3-5711-4649-855A-85929097B232}"/>
                </a:ext>
              </a:extLst>
            </p:cNvPr>
            <p:cNvSpPr txBox="1"/>
            <p:nvPr/>
          </p:nvSpPr>
          <p:spPr>
            <a:xfrm>
              <a:off x="6562021" y="4468469"/>
              <a:ext cx="1420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Web Server</a:t>
              </a:r>
              <a:endParaRPr lang="cs-CZ" dirty="0"/>
            </a:p>
          </p:txBody>
        </p:sp>
      </p:grpSp>
      <p:grpSp>
        <p:nvGrpSpPr>
          <p:cNvPr id="9" name="Skupina 10">
            <a:extLst>
              <a:ext uri="{FF2B5EF4-FFF2-40B4-BE49-F238E27FC236}">
                <a16:creationId xmlns:a16="http://schemas.microsoft.com/office/drawing/2014/main" id="{979A0895-C1D8-485A-8384-B63D9D893204}"/>
              </a:ext>
            </a:extLst>
          </p:cNvPr>
          <p:cNvGrpSpPr/>
          <p:nvPr/>
        </p:nvGrpSpPr>
        <p:grpSpPr>
          <a:xfrm>
            <a:off x="3860372" y="2122050"/>
            <a:ext cx="3456384" cy="383168"/>
            <a:chOff x="2029971" y="2534277"/>
            <a:chExt cx="3456384" cy="383168"/>
          </a:xfrm>
        </p:grpSpPr>
        <p:cxnSp>
          <p:nvCxnSpPr>
            <p:cNvPr id="10" name="Přímá spojnice se šipkou 11">
              <a:extLst>
                <a:ext uri="{FF2B5EF4-FFF2-40B4-BE49-F238E27FC236}">
                  <a16:creationId xmlns:a16="http://schemas.microsoft.com/office/drawing/2014/main" id="{EB9ABF71-3188-4141-8DAF-4C960E7E5FB1}"/>
                </a:ext>
              </a:extLst>
            </p:cNvPr>
            <p:cNvCxnSpPr/>
            <p:nvPr/>
          </p:nvCxnSpPr>
          <p:spPr>
            <a:xfrm>
              <a:off x="2029971" y="2917445"/>
              <a:ext cx="3456384" cy="0"/>
            </a:xfrm>
            <a:prstGeom prst="straightConnector1">
              <a:avLst/>
            </a:prstGeom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1" name="TextovéPole 12">
              <a:extLst>
                <a:ext uri="{FF2B5EF4-FFF2-40B4-BE49-F238E27FC236}">
                  <a16:creationId xmlns:a16="http://schemas.microsoft.com/office/drawing/2014/main" id="{F7E23F62-A65C-4A8A-89ED-28CCECB1CD04}"/>
                </a:ext>
              </a:extLst>
            </p:cNvPr>
            <p:cNvSpPr txBox="1"/>
            <p:nvPr/>
          </p:nvSpPr>
          <p:spPr>
            <a:xfrm>
              <a:off x="2090882" y="2534277"/>
              <a:ext cx="33345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POST Request</a:t>
              </a:r>
              <a:r>
                <a:rPr lang="cs-CZ" dirty="0"/>
                <a:t> (</a:t>
              </a:r>
              <a:r>
                <a:rPr lang="cs-CZ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action.php</a:t>
              </a:r>
              <a:r>
                <a:rPr lang="cs-CZ" dirty="0"/>
                <a:t>)</a:t>
              </a:r>
            </a:p>
          </p:txBody>
        </p:sp>
      </p:grpSp>
      <p:grpSp>
        <p:nvGrpSpPr>
          <p:cNvPr id="12" name="Skupina 21">
            <a:extLst>
              <a:ext uri="{FF2B5EF4-FFF2-40B4-BE49-F238E27FC236}">
                <a16:creationId xmlns:a16="http://schemas.microsoft.com/office/drawing/2014/main" id="{7B381770-90EB-476A-91EF-504B453045F0}"/>
              </a:ext>
            </a:extLst>
          </p:cNvPr>
          <p:cNvGrpSpPr/>
          <p:nvPr/>
        </p:nvGrpSpPr>
        <p:grpSpPr>
          <a:xfrm>
            <a:off x="3860372" y="2992388"/>
            <a:ext cx="3456384" cy="408190"/>
            <a:chOff x="2915816" y="4149080"/>
            <a:chExt cx="3456384" cy="408190"/>
          </a:xfrm>
        </p:grpSpPr>
        <p:cxnSp>
          <p:nvCxnSpPr>
            <p:cNvPr id="13" name="Přímá spojnice se šipkou 14">
              <a:extLst>
                <a:ext uri="{FF2B5EF4-FFF2-40B4-BE49-F238E27FC236}">
                  <a16:creationId xmlns:a16="http://schemas.microsoft.com/office/drawing/2014/main" id="{AB3BA425-FA84-4139-94C6-018C8D690A4B}"/>
                </a:ext>
              </a:extLst>
            </p:cNvPr>
            <p:cNvCxnSpPr/>
            <p:nvPr/>
          </p:nvCxnSpPr>
          <p:spPr>
            <a:xfrm flipH="1">
              <a:off x="2915816" y="4149080"/>
              <a:ext cx="3456384" cy="0"/>
            </a:xfrm>
            <a:prstGeom prst="straightConnector1">
              <a:avLst/>
            </a:prstGeom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4" name="TextovéPole 20">
              <a:extLst>
                <a:ext uri="{FF2B5EF4-FFF2-40B4-BE49-F238E27FC236}">
                  <a16:creationId xmlns:a16="http://schemas.microsoft.com/office/drawing/2014/main" id="{3133699B-8A05-4BEE-BEE3-87B727F7503B}"/>
                </a:ext>
              </a:extLst>
            </p:cNvPr>
            <p:cNvSpPr txBox="1"/>
            <p:nvPr/>
          </p:nvSpPr>
          <p:spPr>
            <a:xfrm>
              <a:off x="3210769" y="4187938"/>
              <a:ext cx="2866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Redirect (</a:t>
              </a:r>
              <a:r>
                <a:rPr lang="cs-CZ" dirty="0"/>
                <a:t>to </a:t>
              </a:r>
              <a:r>
                <a:rPr lang="cs-CZ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index.php</a:t>
              </a:r>
              <a:r>
                <a:rPr lang="en-US" dirty="0"/>
                <a:t>)</a:t>
              </a:r>
              <a:endParaRPr lang="cs-CZ" dirty="0"/>
            </a:p>
          </p:txBody>
        </p:sp>
      </p:grpSp>
      <p:pic>
        <p:nvPicPr>
          <p:cNvPr id="15" name="Picture 2" descr="http://blog.zdenekvecera.cz/wp-content/uploads/PHP-logo.png">
            <a:extLst>
              <a:ext uri="{FF2B5EF4-FFF2-40B4-BE49-F238E27FC236}">
                <a16:creationId xmlns:a16="http://schemas.microsoft.com/office/drawing/2014/main" id="{2B8A08BD-90AF-46F7-A6C3-63A4CD125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522" y="2554099"/>
            <a:ext cx="634975" cy="33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026">
            <a:extLst>
              <a:ext uri="{FF2B5EF4-FFF2-40B4-BE49-F238E27FC236}">
                <a16:creationId xmlns:a16="http://schemas.microsoft.com/office/drawing/2014/main" id="{4E36D178-E059-4B63-AA55-7B4668B89E8A}"/>
              </a:ext>
            </a:extLst>
          </p:cNvPr>
          <p:cNvSpPr txBox="1"/>
          <p:nvPr/>
        </p:nvSpPr>
        <p:spPr>
          <a:xfrm>
            <a:off x="8484375" y="1988840"/>
            <a:ext cx="16546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action.php</a:t>
            </a:r>
            <a:endParaRPr lang="cs-C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dirty="0"/>
              <a:t>add/change</a:t>
            </a:r>
          </a:p>
          <a:p>
            <a:pPr algn="ctr"/>
            <a:r>
              <a:rPr lang="en-US" dirty="0"/>
              <a:t>something</a:t>
            </a:r>
            <a:endParaRPr lang="cs-CZ" dirty="0"/>
          </a:p>
        </p:txBody>
      </p:sp>
      <p:sp>
        <p:nvSpPr>
          <p:cNvPr id="17" name="Zaoblený obdélník 1031">
            <a:extLst>
              <a:ext uri="{FF2B5EF4-FFF2-40B4-BE49-F238E27FC236}">
                <a16:creationId xmlns:a16="http://schemas.microsoft.com/office/drawing/2014/main" id="{6D18F495-7DD0-48C6-9EB6-2CF5A3D2F596}"/>
              </a:ext>
            </a:extLst>
          </p:cNvPr>
          <p:cNvSpPr/>
          <p:nvPr/>
        </p:nvSpPr>
        <p:spPr>
          <a:xfrm>
            <a:off x="2369953" y="5073788"/>
            <a:ext cx="1224136" cy="60742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Refresh</a:t>
            </a:r>
            <a:endParaRPr lang="cs-CZ" dirty="0"/>
          </a:p>
        </p:txBody>
      </p:sp>
      <p:grpSp>
        <p:nvGrpSpPr>
          <p:cNvPr id="18" name="Skupina 29">
            <a:extLst>
              <a:ext uri="{FF2B5EF4-FFF2-40B4-BE49-F238E27FC236}">
                <a16:creationId xmlns:a16="http://schemas.microsoft.com/office/drawing/2014/main" id="{98600462-3327-48EC-8C9E-AA851CED613D}"/>
              </a:ext>
            </a:extLst>
          </p:cNvPr>
          <p:cNvGrpSpPr/>
          <p:nvPr/>
        </p:nvGrpSpPr>
        <p:grpSpPr>
          <a:xfrm>
            <a:off x="3861363" y="4327353"/>
            <a:ext cx="3456384" cy="383168"/>
            <a:chOff x="2029971" y="2534277"/>
            <a:chExt cx="3456384" cy="383168"/>
          </a:xfrm>
        </p:grpSpPr>
        <p:cxnSp>
          <p:nvCxnSpPr>
            <p:cNvPr id="19" name="Přímá spojnice se šipkou 31">
              <a:extLst>
                <a:ext uri="{FF2B5EF4-FFF2-40B4-BE49-F238E27FC236}">
                  <a16:creationId xmlns:a16="http://schemas.microsoft.com/office/drawing/2014/main" id="{00226658-E2FB-45E8-B71E-1A519E46B056}"/>
                </a:ext>
              </a:extLst>
            </p:cNvPr>
            <p:cNvCxnSpPr/>
            <p:nvPr/>
          </p:nvCxnSpPr>
          <p:spPr>
            <a:xfrm>
              <a:off x="2029971" y="2917445"/>
              <a:ext cx="3456384" cy="0"/>
            </a:xfrm>
            <a:prstGeom prst="straightConnector1">
              <a:avLst/>
            </a:prstGeom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0" name="TextovéPole 32">
              <a:extLst>
                <a:ext uri="{FF2B5EF4-FFF2-40B4-BE49-F238E27FC236}">
                  <a16:creationId xmlns:a16="http://schemas.microsoft.com/office/drawing/2014/main" id="{E69583E2-F8E7-4961-94B0-0557E619E587}"/>
                </a:ext>
              </a:extLst>
            </p:cNvPr>
            <p:cNvSpPr txBox="1"/>
            <p:nvPr/>
          </p:nvSpPr>
          <p:spPr>
            <a:xfrm>
              <a:off x="2714450" y="2534277"/>
              <a:ext cx="20874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GET (</a:t>
              </a:r>
              <a:r>
                <a:rPr lang="cs-CZ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index.php</a:t>
              </a:r>
              <a:r>
                <a:rPr lang="en-US" dirty="0"/>
                <a:t>)</a:t>
              </a:r>
              <a:endParaRPr lang="cs-CZ" dirty="0"/>
            </a:p>
          </p:txBody>
        </p:sp>
      </p:grpSp>
      <p:grpSp>
        <p:nvGrpSpPr>
          <p:cNvPr id="21" name="Skupina 33">
            <a:extLst>
              <a:ext uri="{FF2B5EF4-FFF2-40B4-BE49-F238E27FC236}">
                <a16:creationId xmlns:a16="http://schemas.microsoft.com/office/drawing/2014/main" id="{1B15E664-D96E-4EE1-99B7-88A77B20F4E5}"/>
              </a:ext>
            </a:extLst>
          </p:cNvPr>
          <p:cNvGrpSpPr/>
          <p:nvPr/>
        </p:nvGrpSpPr>
        <p:grpSpPr>
          <a:xfrm>
            <a:off x="3860950" y="5168705"/>
            <a:ext cx="3456384" cy="408190"/>
            <a:chOff x="2915816" y="4149080"/>
            <a:chExt cx="3456384" cy="408190"/>
          </a:xfrm>
        </p:grpSpPr>
        <p:cxnSp>
          <p:nvCxnSpPr>
            <p:cNvPr id="22" name="Přímá spojnice se šipkou 34">
              <a:extLst>
                <a:ext uri="{FF2B5EF4-FFF2-40B4-BE49-F238E27FC236}">
                  <a16:creationId xmlns:a16="http://schemas.microsoft.com/office/drawing/2014/main" id="{10A3DE94-6816-46FC-A466-B42CAC799CF3}"/>
                </a:ext>
              </a:extLst>
            </p:cNvPr>
            <p:cNvCxnSpPr/>
            <p:nvPr/>
          </p:nvCxnSpPr>
          <p:spPr>
            <a:xfrm flipH="1">
              <a:off x="2915816" y="4149080"/>
              <a:ext cx="3456384" cy="0"/>
            </a:xfrm>
            <a:prstGeom prst="straightConnector1">
              <a:avLst/>
            </a:prstGeom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3" name="TextovéPole 35">
              <a:extLst>
                <a:ext uri="{FF2B5EF4-FFF2-40B4-BE49-F238E27FC236}">
                  <a16:creationId xmlns:a16="http://schemas.microsoft.com/office/drawing/2014/main" id="{6F8BC2D2-857B-4CFE-8EB2-5F78589C8458}"/>
                </a:ext>
              </a:extLst>
            </p:cNvPr>
            <p:cNvSpPr txBox="1"/>
            <p:nvPr/>
          </p:nvSpPr>
          <p:spPr>
            <a:xfrm>
              <a:off x="3931319" y="4187938"/>
              <a:ext cx="1425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HTML Page</a:t>
              </a:r>
              <a:endParaRPr lang="cs-CZ" dirty="0"/>
            </a:p>
          </p:txBody>
        </p:sp>
      </p:grpSp>
      <p:sp>
        <p:nvSpPr>
          <p:cNvPr id="24" name="Oblouk 40">
            <a:extLst>
              <a:ext uri="{FF2B5EF4-FFF2-40B4-BE49-F238E27FC236}">
                <a16:creationId xmlns:a16="http://schemas.microsoft.com/office/drawing/2014/main" id="{1A44982B-0202-41DA-8ADD-1D7C69723700}"/>
              </a:ext>
            </a:extLst>
          </p:cNvPr>
          <p:cNvSpPr/>
          <p:nvPr/>
        </p:nvSpPr>
        <p:spPr>
          <a:xfrm>
            <a:off x="7050473" y="2703819"/>
            <a:ext cx="2232248" cy="1146423"/>
          </a:xfrm>
          <a:prstGeom prst="arc">
            <a:avLst>
              <a:gd name="adj1" fmla="val 16200000"/>
              <a:gd name="adj2" fmla="val 20933454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5" name="Skupina 45">
            <a:extLst>
              <a:ext uri="{FF2B5EF4-FFF2-40B4-BE49-F238E27FC236}">
                <a16:creationId xmlns:a16="http://schemas.microsoft.com/office/drawing/2014/main" id="{B89F5C71-540F-4416-B7FF-9491373141B7}"/>
              </a:ext>
            </a:extLst>
          </p:cNvPr>
          <p:cNvGrpSpPr/>
          <p:nvPr/>
        </p:nvGrpSpPr>
        <p:grpSpPr>
          <a:xfrm>
            <a:off x="6834449" y="4210282"/>
            <a:ext cx="3459910" cy="1635632"/>
            <a:chOff x="5310449" y="4210282"/>
            <a:chExt cx="3459910" cy="1635632"/>
          </a:xfrm>
        </p:grpSpPr>
        <p:pic>
          <p:nvPicPr>
            <p:cNvPr id="26" name="Picture 2" descr="http://blog.zdenekvecera.cz/wp-content/uploads/PHP-logo.png">
              <a:extLst>
                <a:ext uri="{FF2B5EF4-FFF2-40B4-BE49-F238E27FC236}">
                  <a16:creationId xmlns:a16="http://schemas.microsoft.com/office/drawing/2014/main" id="{5EFE2F49-E196-4E6A-A40A-1CF7C98958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9099" y="4791822"/>
              <a:ext cx="634975" cy="3341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ovéPole 37">
              <a:extLst>
                <a:ext uri="{FF2B5EF4-FFF2-40B4-BE49-F238E27FC236}">
                  <a16:creationId xmlns:a16="http://schemas.microsoft.com/office/drawing/2014/main" id="{2ED70E3A-0BE3-4E29-9F28-89A0F06D1862}"/>
                </a:ext>
              </a:extLst>
            </p:cNvPr>
            <p:cNvSpPr txBox="1"/>
            <p:nvPr/>
          </p:nvSpPr>
          <p:spPr>
            <a:xfrm>
              <a:off x="6894524" y="4922584"/>
              <a:ext cx="187583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index.php</a:t>
              </a:r>
              <a:br>
                <a:rPr lang="cs-CZ" dirty="0"/>
              </a:br>
              <a:r>
                <a:rPr lang="cs-CZ" dirty="0" err="1"/>
                <a:t>generate</a:t>
              </a:r>
              <a:r>
                <a:rPr lang="cs-CZ" dirty="0"/>
                <a:t> HTML</a:t>
              </a:r>
              <a:br>
                <a:rPr lang="cs-CZ" dirty="0"/>
              </a:br>
              <a:r>
                <a:rPr lang="cs-CZ" dirty="0"/>
                <a:t>(</a:t>
              </a:r>
              <a:r>
                <a:rPr lang="cs-CZ" dirty="0" err="1"/>
                <a:t>only</a:t>
              </a:r>
              <a:r>
                <a:rPr lang="cs-CZ" dirty="0"/>
                <a:t> </a:t>
              </a:r>
              <a:r>
                <a:rPr lang="cs-CZ" dirty="0" err="1"/>
                <a:t>reads</a:t>
              </a:r>
              <a:r>
                <a:rPr lang="cs-CZ" dirty="0"/>
                <a:t> DB)</a:t>
              </a:r>
            </a:p>
          </p:txBody>
        </p:sp>
        <p:sp>
          <p:nvSpPr>
            <p:cNvPr id="28" name="Oblouk 46">
              <a:extLst>
                <a:ext uri="{FF2B5EF4-FFF2-40B4-BE49-F238E27FC236}">
                  <a16:creationId xmlns:a16="http://schemas.microsoft.com/office/drawing/2014/main" id="{36A41230-E58F-4293-9A6E-B9D96CB6D847}"/>
                </a:ext>
              </a:extLst>
            </p:cNvPr>
            <p:cNvSpPr/>
            <p:nvPr/>
          </p:nvSpPr>
          <p:spPr>
            <a:xfrm>
              <a:off x="5310449" y="4210282"/>
              <a:ext cx="2631136" cy="748607"/>
            </a:xfrm>
            <a:prstGeom prst="arc">
              <a:avLst>
                <a:gd name="adj1" fmla="val 253135"/>
                <a:gd name="adj2" fmla="val 5333916"/>
              </a:avLst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9" name="Skupina 44">
            <a:extLst>
              <a:ext uri="{FF2B5EF4-FFF2-40B4-BE49-F238E27FC236}">
                <a16:creationId xmlns:a16="http://schemas.microsoft.com/office/drawing/2014/main" id="{13C4A4AC-C392-4EC0-8DF2-A5CF78C13B37}"/>
              </a:ext>
            </a:extLst>
          </p:cNvPr>
          <p:cNvGrpSpPr/>
          <p:nvPr/>
        </p:nvGrpSpPr>
        <p:grpSpPr>
          <a:xfrm>
            <a:off x="3860373" y="3215913"/>
            <a:ext cx="3099723" cy="1309943"/>
            <a:chOff x="2336372" y="3215912"/>
            <a:chExt cx="3099723" cy="1309943"/>
          </a:xfrm>
        </p:grpSpPr>
        <p:cxnSp>
          <p:nvCxnSpPr>
            <p:cNvPr id="30" name="Přímá spojnice se šipkou 42">
              <a:extLst>
                <a:ext uri="{FF2B5EF4-FFF2-40B4-BE49-F238E27FC236}">
                  <a16:creationId xmlns:a16="http://schemas.microsoft.com/office/drawing/2014/main" id="{8C64C50F-D411-470F-A650-20B7F3937662}"/>
                </a:ext>
              </a:extLst>
            </p:cNvPr>
            <p:cNvCxnSpPr/>
            <p:nvPr/>
          </p:nvCxnSpPr>
          <p:spPr>
            <a:xfrm>
              <a:off x="2336372" y="3215912"/>
              <a:ext cx="0" cy="1309943"/>
            </a:xfrm>
            <a:prstGeom prst="straightConnector1">
              <a:avLst/>
            </a:prstGeom>
            <a:ln w="38100">
              <a:solidFill>
                <a:srgbClr val="FFC0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ovéPole 43">
              <a:extLst>
                <a:ext uri="{FF2B5EF4-FFF2-40B4-BE49-F238E27FC236}">
                  <a16:creationId xmlns:a16="http://schemas.microsoft.com/office/drawing/2014/main" id="{F2DABDC1-9ECE-4238-B28E-F443DBD3138A}"/>
                </a:ext>
              </a:extLst>
            </p:cNvPr>
            <p:cNvSpPr txBox="1"/>
            <p:nvPr/>
          </p:nvSpPr>
          <p:spPr>
            <a:xfrm>
              <a:off x="2390068" y="3573015"/>
              <a:ext cx="304602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Redirects to a new URL</a:t>
              </a:r>
              <a:br>
                <a:rPr lang="en-US" dirty="0"/>
              </a:br>
              <a:r>
                <a:rPr lang="en-US" dirty="0"/>
                <a:t>(without updating history)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298556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423A4A-8B87-4618-A1D6-417898CE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8960B-19AE-489D-9BDF-A9F0DE7ED2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DCADD8-BBA2-437D-882B-2981CFA492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Form Submit with Redirect</a:t>
            </a:r>
          </a:p>
        </p:txBody>
      </p:sp>
    </p:spTree>
    <p:extLst>
      <p:ext uri="{BB962C8B-B14F-4D97-AF65-F5344CB8AC3E}">
        <p14:creationId xmlns:p14="http://schemas.microsoft.com/office/powerpoint/2010/main" val="3879644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5A437-4170-474C-BA22-A0C16B1682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Management</a:t>
            </a:r>
          </a:p>
        </p:txBody>
      </p:sp>
    </p:spTree>
    <p:extLst>
      <p:ext uri="{BB962C8B-B14F-4D97-AF65-F5344CB8AC3E}">
        <p14:creationId xmlns:p14="http://schemas.microsoft.com/office/powerpoint/2010/main" val="1622438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D18507-7903-4B3D-823B-30FE81091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Managing User Session Data</a:t>
            </a:r>
          </a:p>
          <a:p>
            <a:r>
              <a:rPr lang="en-US" dirty="0"/>
              <a:t>Intermediate state (not persisted)</a:t>
            </a:r>
          </a:p>
          <a:p>
            <a:pPr lvl="1"/>
            <a:r>
              <a:rPr lang="en-US" dirty="0"/>
              <a:t>User identity (after authentication)</a:t>
            </a:r>
          </a:p>
          <a:p>
            <a:pPr lvl="1"/>
            <a:r>
              <a:rPr lang="en-US" dirty="0"/>
              <a:t>Work in progress (e.g., a shopping cart)</a:t>
            </a:r>
          </a:p>
          <a:p>
            <a:r>
              <a:rPr lang="en-US" dirty="0"/>
              <a:t>HTTP is stateless</a:t>
            </a:r>
          </a:p>
          <a:p>
            <a:pPr lvl="1"/>
            <a:r>
              <a:rPr lang="en-US" dirty="0"/>
              <a:t>Cookies</a:t>
            </a:r>
          </a:p>
          <a:p>
            <a:pPr lvl="1"/>
            <a:r>
              <a:rPr lang="en-US" dirty="0"/>
              <a:t>PHP session API</a:t>
            </a:r>
          </a:p>
          <a:p>
            <a:r>
              <a:rPr lang="en-US" dirty="0"/>
              <a:t>Cryptographic approach</a:t>
            </a:r>
          </a:p>
          <a:p>
            <a:pPr lvl="1"/>
            <a:r>
              <a:rPr lang="en-US" dirty="0"/>
              <a:t>Security tokens (public data, but digitally signed)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80645C-DA7B-402E-BE35-171BC62BE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Management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EA8782-CE59-4605-90EF-4959B9686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453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356D39-D567-4728-A35D-6C713AB91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way to deal with stateless nature of the HTTP</a:t>
            </a:r>
          </a:p>
          <a:p>
            <a:r>
              <a:rPr lang="en-US" dirty="0"/>
              <a:t>Key-value pairs (of strings) stored in the web browser</a:t>
            </a:r>
          </a:p>
          <a:p>
            <a:pPr lvl="1"/>
            <a:r>
              <a:rPr lang="en-US" dirty="0"/>
              <a:t>Set by special HTTP response header</a:t>
            </a:r>
          </a:p>
          <a:p>
            <a:pPr lvl="1"/>
            <a:r>
              <a:rPr lang="en-US" dirty="0"/>
              <a:t>Automatically re-sent in headers with every request</a:t>
            </a:r>
          </a:p>
          <a:p>
            <a:pPr lvl="1"/>
            <a:r>
              <a:rPr lang="en-US" dirty="0"/>
              <a:t>Each page (domain) has it own set of cookies</a:t>
            </a:r>
          </a:p>
          <a:p>
            <a:r>
              <a:rPr lang="en-US" dirty="0"/>
              <a:t>Cookies in PHP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Cookies are set/modified/removed by </a:t>
            </a:r>
            <a:r>
              <a:rPr lang="en-US" dirty="0" err="1">
                <a:solidFill>
                  <a:schemeClr val="accent2"/>
                </a:solidFill>
              </a:rPr>
              <a:t>setcookie</a:t>
            </a:r>
            <a:r>
              <a:rPr lang="en-US" dirty="0">
                <a:solidFill>
                  <a:schemeClr val="accent2"/>
                </a:solidFill>
              </a:rPr>
              <a:t>()</a:t>
            </a:r>
            <a:br>
              <a:rPr lang="en-US" dirty="0"/>
            </a:br>
            <a:r>
              <a:rPr lang="en-US" dirty="0"/>
              <a:t>The function modifies HTTP response headers</a:t>
            </a:r>
          </a:p>
          <a:p>
            <a:pPr lvl="1"/>
            <a:r>
              <a:rPr lang="en-US" dirty="0"/>
              <a:t>Cookies sent by browser are loaded to </a:t>
            </a:r>
            <a:r>
              <a:rPr lang="en-US" dirty="0">
                <a:solidFill>
                  <a:schemeClr val="accent2"/>
                </a:solidFill>
              </a:rPr>
              <a:t>$_COOKIE[]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3EF1DB-F902-47C2-A6B7-878C6E539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Management</a:t>
            </a:r>
            <a:br>
              <a:rPr lang="en-US" dirty="0"/>
            </a:br>
            <a:r>
              <a:rPr lang="en-US" dirty="0"/>
              <a:t>Cookies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17FDB5-DC7C-447C-B5F9-B9C034D2C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380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31B23-E398-4204-B3A5-05455062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Management</a:t>
            </a:r>
            <a:br>
              <a:rPr lang="en-US" dirty="0"/>
            </a:br>
            <a:r>
              <a:rPr lang="en-US" dirty="0"/>
              <a:t>Using Cookies for Authentication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0F79BF-FBBE-41D1-AE12-30D39925D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19</a:t>
            </a:fld>
            <a:endParaRPr lang="cs-CZ"/>
          </a:p>
        </p:txBody>
      </p:sp>
      <p:pic>
        <p:nvPicPr>
          <p:cNvPr id="4" name="Picture 4" descr="j0285750">
            <a:extLst>
              <a:ext uri="{FF2B5EF4-FFF2-40B4-BE49-F238E27FC236}">
                <a16:creationId xmlns:a16="http://schemas.microsoft.com/office/drawing/2014/main" id="{41757AE9-A713-4A26-9555-696623A7E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138" y="3301655"/>
            <a:ext cx="1274934" cy="783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6">
            <a:extLst>
              <a:ext uri="{FF2B5EF4-FFF2-40B4-BE49-F238E27FC236}">
                <a16:creationId xmlns:a16="http://schemas.microsoft.com/office/drawing/2014/main" id="{C705077A-FD55-425E-85E4-0B1FEC466138}"/>
              </a:ext>
            </a:extLst>
          </p:cNvPr>
          <p:cNvSpPr txBox="1"/>
          <p:nvPr/>
        </p:nvSpPr>
        <p:spPr>
          <a:xfrm>
            <a:off x="2372139" y="4230695"/>
            <a:ext cx="1221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(Browser)</a:t>
            </a:r>
            <a:endParaRPr lang="cs-CZ" dirty="0"/>
          </a:p>
        </p:txBody>
      </p:sp>
      <p:grpSp>
        <p:nvGrpSpPr>
          <p:cNvPr id="6" name="Skupina 19">
            <a:extLst>
              <a:ext uri="{FF2B5EF4-FFF2-40B4-BE49-F238E27FC236}">
                <a16:creationId xmlns:a16="http://schemas.microsoft.com/office/drawing/2014/main" id="{37472A84-FB4C-4ED1-8F7B-D2ED3F2BF4C1}"/>
              </a:ext>
            </a:extLst>
          </p:cNvPr>
          <p:cNvGrpSpPr/>
          <p:nvPr/>
        </p:nvGrpSpPr>
        <p:grpSpPr>
          <a:xfrm>
            <a:off x="8440889" y="3112910"/>
            <a:ext cx="1800225" cy="1744557"/>
            <a:chOff x="6372199" y="3093244"/>
            <a:chExt cx="1800225" cy="1744557"/>
          </a:xfrm>
        </p:grpSpPr>
        <p:pic>
          <p:nvPicPr>
            <p:cNvPr id="7" name="Picture 5" descr="Medion Home Server">
              <a:extLst>
                <a:ext uri="{FF2B5EF4-FFF2-40B4-BE49-F238E27FC236}">
                  <a16:creationId xmlns:a16="http://schemas.microsoft.com/office/drawing/2014/main" id="{1338C6D0-6599-4111-9D55-56DD1D5D69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2199" y="3093244"/>
              <a:ext cx="1800225" cy="1349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</p:pic>
        <p:sp>
          <p:nvSpPr>
            <p:cNvPr id="8" name="TextovéPole 9">
              <a:extLst>
                <a:ext uri="{FF2B5EF4-FFF2-40B4-BE49-F238E27FC236}">
                  <a16:creationId xmlns:a16="http://schemas.microsoft.com/office/drawing/2014/main" id="{737F51F8-9E6A-4AB4-AAF8-4FCA698192CD}"/>
                </a:ext>
              </a:extLst>
            </p:cNvPr>
            <p:cNvSpPr txBox="1"/>
            <p:nvPr/>
          </p:nvSpPr>
          <p:spPr>
            <a:xfrm>
              <a:off x="6562021" y="4468469"/>
              <a:ext cx="1420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Web Server</a:t>
              </a:r>
              <a:endParaRPr lang="cs-CZ" dirty="0"/>
            </a:p>
          </p:txBody>
        </p:sp>
      </p:grpSp>
      <p:grpSp>
        <p:nvGrpSpPr>
          <p:cNvPr id="9" name="Skupina 10">
            <a:extLst>
              <a:ext uri="{FF2B5EF4-FFF2-40B4-BE49-F238E27FC236}">
                <a16:creationId xmlns:a16="http://schemas.microsoft.com/office/drawing/2014/main" id="{B8C2075D-6CCC-4AFE-BD21-729C4C911596}"/>
              </a:ext>
            </a:extLst>
          </p:cNvPr>
          <p:cNvGrpSpPr/>
          <p:nvPr/>
        </p:nvGrpSpPr>
        <p:grpSpPr>
          <a:xfrm>
            <a:off x="3805483" y="2268995"/>
            <a:ext cx="3456384" cy="383168"/>
            <a:chOff x="2029971" y="2534277"/>
            <a:chExt cx="3456384" cy="383168"/>
          </a:xfrm>
        </p:grpSpPr>
        <p:cxnSp>
          <p:nvCxnSpPr>
            <p:cNvPr id="10" name="Přímá spojnice se šipkou 11">
              <a:extLst>
                <a:ext uri="{FF2B5EF4-FFF2-40B4-BE49-F238E27FC236}">
                  <a16:creationId xmlns:a16="http://schemas.microsoft.com/office/drawing/2014/main" id="{8F3D810D-871C-4A7C-ABDE-CD0C973944AF}"/>
                </a:ext>
              </a:extLst>
            </p:cNvPr>
            <p:cNvCxnSpPr/>
            <p:nvPr/>
          </p:nvCxnSpPr>
          <p:spPr>
            <a:xfrm>
              <a:off x="2029971" y="2917445"/>
              <a:ext cx="3456384" cy="0"/>
            </a:xfrm>
            <a:prstGeom prst="straightConnector1">
              <a:avLst/>
            </a:prstGeom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1" name="TextovéPole 12">
              <a:extLst>
                <a:ext uri="{FF2B5EF4-FFF2-40B4-BE49-F238E27FC236}">
                  <a16:creationId xmlns:a16="http://schemas.microsoft.com/office/drawing/2014/main" id="{AD41E9EE-A3C9-4668-8AEC-38373E193D74}"/>
                </a:ext>
              </a:extLst>
            </p:cNvPr>
            <p:cNvSpPr txBox="1"/>
            <p:nvPr/>
          </p:nvSpPr>
          <p:spPr>
            <a:xfrm>
              <a:off x="2651936" y="2534277"/>
              <a:ext cx="22124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POST (credentials)</a:t>
              </a:r>
              <a:endParaRPr lang="cs-CZ" dirty="0"/>
            </a:p>
          </p:txBody>
        </p:sp>
      </p:grpSp>
      <p:grpSp>
        <p:nvGrpSpPr>
          <p:cNvPr id="12" name="Skupina 21">
            <a:extLst>
              <a:ext uri="{FF2B5EF4-FFF2-40B4-BE49-F238E27FC236}">
                <a16:creationId xmlns:a16="http://schemas.microsoft.com/office/drawing/2014/main" id="{4E1950B5-441A-4C99-8DD7-9CFFC55DF76C}"/>
              </a:ext>
            </a:extLst>
          </p:cNvPr>
          <p:cNvGrpSpPr/>
          <p:nvPr/>
        </p:nvGrpSpPr>
        <p:grpSpPr>
          <a:xfrm>
            <a:off x="3805318" y="3139333"/>
            <a:ext cx="3456384" cy="408190"/>
            <a:chOff x="2915816" y="4149080"/>
            <a:chExt cx="3456384" cy="408190"/>
          </a:xfrm>
        </p:grpSpPr>
        <p:cxnSp>
          <p:nvCxnSpPr>
            <p:cNvPr id="13" name="Přímá spojnice se šipkou 14">
              <a:extLst>
                <a:ext uri="{FF2B5EF4-FFF2-40B4-BE49-F238E27FC236}">
                  <a16:creationId xmlns:a16="http://schemas.microsoft.com/office/drawing/2014/main" id="{E0571AE8-B3DC-4AEB-994A-B338BBD7524E}"/>
                </a:ext>
              </a:extLst>
            </p:cNvPr>
            <p:cNvCxnSpPr/>
            <p:nvPr/>
          </p:nvCxnSpPr>
          <p:spPr>
            <a:xfrm flipH="1">
              <a:off x="2915816" y="4149080"/>
              <a:ext cx="3456384" cy="0"/>
            </a:xfrm>
            <a:prstGeom prst="straightConnector1">
              <a:avLst/>
            </a:prstGeom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4" name="TextovéPole 20">
              <a:extLst>
                <a:ext uri="{FF2B5EF4-FFF2-40B4-BE49-F238E27FC236}">
                  <a16:creationId xmlns:a16="http://schemas.microsoft.com/office/drawing/2014/main" id="{BB0C7587-DA9C-4B7F-A6F1-79C910BA9397}"/>
                </a:ext>
              </a:extLst>
            </p:cNvPr>
            <p:cNvSpPr txBox="1"/>
            <p:nvPr/>
          </p:nvSpPr>
          <p:spPr>
            <a:xfrm>
              <a:off x="3235626" y="4187938"/>
              <a:ext cx="2816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Set cookie (user: token)</a:t>
              </a:r>
              <a:endParaRPr lang="cs-CZ" dirty="0"/>
            </a:p>
          </p:txBody>
        </p:sp>
      </p:grpSp>
      <p:pic>
        <p:nvPicPr>
          <p:cNvPr id="15" name="Picture 2" descr="http://blog.zdenekvecera.cz/wp-content/uploads/PHP-logo.png">
            <a:extLst>
              <a:ext uri="{FF2B5EF4-FFF2-40B4-BE49-F238E27FC236}">
                <a16:creationId xmlns:a16="http://schemas.microsoft.com/office/drawing/2014/main" id="{70E4A9F3-C24B-4A69-B7EE-298264D1A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468" y="2701044"/>
            <a:ext cx="634975" cy="33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Skupina 29">
            <a:extLst>
              <a:ext uri="{FF2B5EF4-FFF2-40B4-BE49-F238E27FC236}">
                <a16:creationId xmlns:a16="http://schemas.microsoft.com/office/drawing/2014/main" id="{E6EB5776-5434-412E-8EBA-68B67A2A3D34}"/>
              </a:ext>
            </a:extLst>
          </p:cNvPr>
          <p:cNvGrpSpPr/>
          <p:nvPr/>
        </p:nvGrpSpPr>
        <p:grpSpPr>
          <a:xfrm>
            <a:off x="3806309" y="4474298"/>
            <a:ext cx="3456384" cy="383168"/>
            <a:chOff x="2029971" y="2534277"/>
            <a:chExt cx="3456384" cy="383168"/>
          </a:xfrm>
        </p:grpSpPr>
        <p:cxnSp>
          <p:nvCxnSpPr>
            <p:cNvPr id="17" name="Přímá spojnice se šipkou 31">
              <a:extLst>
                <a:ext uri="{FF2B5EF4-FFF2-40B4-BE49-F238E27FC236}">
                  <a16:creationId xmlns:a16="http://schemas.microsoft.com/office/drawing/2014/main" id="{32C1D0EA-47E7-4E64-8527-9E8D9F382CB0}"/>
                </a:ext>
              </a:extLst>
            </p:cNvPr>
            <p:cNvCxnSpPr/>
            <p:nvPr/>
          </p:nvCxnSpPr>
          <p:spPr>
            <a:xfrm>
              <a:off x="2029971" y="2917445"/>
              <a:ext cx="3456384" cy="0"/>
            </a:xfrm>
            <a:prstGeom prst="straightConnector1">
              <a:avLst/>
            </a:prstGeom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8" name="TextovéPole 32">
              <a:extLst>
                <a:ext uri="{FF2B5EF4-FFF2-40B4-BE49-F238E27FC236}">
                  <a16:creationId xmlns:a16="http://schemas.microsoft.com/office/drawing/2014/main" id="{2EFC79CD-7973-4183-9D12-843F98A34F8A}"/>
                </a:ext>
              </a:extLst>
            </p:cNvPr>
            <p:cNvSpPr txBox="1"/>
            <p:nvPr/>
          </p:nvSpPr>
          <p:spPr>
            <a:xfrm>
              <a:off x="2535719" y="2534277"/>
              <a:ext cx="24449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Cookie (user: token)</a:t>
              </a:r>
              <a:endParaRPr lang="cs-CZ" dirty="0"/>
            </a:p>
          </p:txBody>
        </p:sp>
      </p:grpSp>
      <p:grpSp>
        <p:nvGrpSpPr>
          <p:cNvPr id="19" name="Skupina 33">
            <a:extLst>
              <a:ext uri="{FF2B5EF4-FFF2-40B4-BE49-F238E27FC236}">
                <a16:creationId xmlns:a16="http://schemas.microsoft.com/office/drawing/2014/main" id="{A910F2AB-4489-4AAF-A132-A028C80D075A}"/>
              </a:ext>
            </a:extLst>
          </p:cNvPr>
          <p:cNvGrpSpPr/>
          <p:nvPr/>
        </p:nvGrpSpPr>
        <p:grpSpPr>
          <a:xfrm>
            <a:off x="3805896" y="5315650"/>
            <a:ext cx="3456384" cy="408190"/>
            <a:chOff x="2915816" y="4149080"/>
            <a:chExt cx="3456384" cy="408190"/>
          </a:xfrm>
        </p:grpSpPr>
        <p:cxnSp>
          <p:nvCxnSpPr>
            <p:cNvPr id="20" name="Přímá spojnice se šipkou 34">
              <a:extLst>
                <a:ext uri="{FF2B5EF4-FFF2-40B4-BE49-F238E27FC236}">
                  <a16:creationId xmlns:a16="http://schemas.microsoft.com/office/drawing/2014/main" id="{FB5B7978-D78F-407F-9AEF-0EE0693F09B8}"/>
                </a:ext>
              </a:extLst>
            </p:cNvPr>
            <p:cNvCxnSpPr/>
            <p:nvPr/>
          </p:nvCxnSpPr>
          <p:spPr>
            <a:xfrm flipH="1">
              <a:off x="2915816" y="4149080"/>
              <a:ext cx="3456384" cy="0"/>
            </a:xfrm>
            <a:prstGeom prst="straightConnector1">
              <a:avLst/>
            </a:prstGeom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1" name="TextovéPole 35">
              <a:extLst>
                <a:ext uri="{FF2B5EF4-FFF2-40B4-BE49-F238E27FC236}">
                  <a16:creationId xmlns:a16="http://schemas.microsoft.com/office/drawing/2014/main" id="{0DCBF59F-E2B2-4724-87E0-3C53F88355E6}"/>
                </a:ext>
              </a:extLst>
            </p:cNvPr>
            <p:cNvSpPr txBox="1"/>
            <p:nvPr/>
          </p:nvSpPr>
          <p:spPr>
            <a:xfrm>
              <a:off x="3072111" y="4187938"/>
              <a:ext cx="3143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Page with private contents</a:t>
              </a:r>
              <a:endParaRPr lang="cs-CZ" dirty="0"/>
            </a:p>
          </p:txBody>
        </p:sp>
      </p:grpSp>
      <p:pic>
        <p:nvPicPr>
          <p:cNvPr id="22" name="Picture 2" descr="http://blog.zdenekvecera.cz/wp-content/uploads/PHP-logo.png">
            <a:extLst>
              <a:ext uri="{FF2B5EF4-FFF2-40B4-BE49-F238E27FC236}">
                <a16:creationId xmlns:a16="http://schemas.microsoft.com/office/drawing/2014/main" id="{6C238A51-06E4-42DA-9DD2-35B298E96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930" y="4913114"/>
            <a:ext cx="634975" cy="33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Oblouk 46">
            <a:extLst>
              <a:ext uri="{FF2B5EF4-FFF2-40B4-BE49-F238E27FC236}">
                <a16:creationId xmlns:a16="http://schemas.microsoft.com/office/drawing/2014/main" id="{417F2F9A-8C77-4674-8974-93ACFAF676F0}"/>
              </a:ext>
            </a:extLst>
          </p:cNvPr>
          <p:cNvSpPr/>
          <p:nvPr/>
        </p:nvSpPr>
        <p:spPr>
          <a:xfrm>
            <a:off x="6812280" y="4331574"/>
            <a:ext cx="3981194" cy="748607"/>
          </a:xfrm>
          <a:prstGeom prst="arc">
            <a:avLst>
              <a:gd name="adj1" fmla="val 21568901"/>
              <a:gd name="adj2" fmla="val 8701018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ový popisek 7">
            <a:extLst>
              <a:ext uri="{FF2B5EF4-FFF2-40B4-BE49-F238E27FC236}">
                <a16:creationId xmlns:a16="http://schemas.microsoft.com/office/drawing/2014/main" id="{8B3A7A70-701C-4901-AFC8-948468EE2DA3}"/>
              </a:ext>
            </a:extLst>
          </p:cNvPr>
          <p:cNvSpPr/>
          <p:nvPr/>
        </p:nvSpPr>
        <p:spPr>
          <a:xfrm>
            <a:off x="7253725" y="1633947"/>
            <a:ext cx="1496048" cy="703194"/>
          </a:xfrm>
          <a:prstGeom prst="wedgeRoundRectCallout">
            <a:avLst>
              <a:gd name="adj1" fmla="val -14117"/>
              <a:gd name="adj2" fmla="val 7489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Verifies credentials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4C04AD5-CAF1-4854-9462-D7CF38EB2C4D}"/>
              </a:ext>
            </a:extLst>
          </p:cNvPr>
          <p:cNvGrpSpPr/>
          <p:nvPr/>
        </p:nvGrpSpPr>
        <p:grpSpPr>
          <a:xfrm>
            <a:off x="10262639" y="3398834"/>
            <a:ext cx="1220206" cy="1237988"/>
            <a:chOff x="6554266" y="3680544"/>
            <a:chExt cx="1220206" cy="1237988"/>
          </a:xfrm>
        </p:grpSpPr>
        <p:pic>
          <p:nvPicPr>
            <p:cNvPr id="26" name="Picture 8" descr="https://encrypted-tbn2.gstatic.com/images?q=tbn:ANd9GcTC9RFUue4Mj0I2TIO_KeGifgWRcGfqciCYwmrx6jiQ78y4Gh8mqw">
              <a:extLst>
                <a:ext uri="{FF2B5EF4-FFF2-40B4-BE49-F238E27FC236}">
                  <a16:creationId xmlns:a16="http://schemas.microsoft.com/office/drawing/2014/main" id="{2172663E-DF1A-40DA-8CE7-8143B2062E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54314" y="3680544"/>
              <a:ext cx="849255" cy="849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ovéPole 9">
              <a:extLst>
                <a:ext uri="{FF2B5EF4-FFF2-40B4-BE49-F238E27FC236}">
                  <a16:creationId xmlns:a16="http://schemas.microsoft.com/office/drawing/2014/main" id="{96D81811-03E6-4424-9027-B3AA9B921E9C}"/>
                </a:ext>
              </a:extLst>
            </p:cNvPr>
            <p:cNvSpPr txBox="1"/>
            <p:nvPr/>
          </p:nvSpPr>
          <p:spPr>
            <a:xfrm>
              <a:off x="6554266" y="4549200"/>
              <a:ext cx="12202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Database</a:t>
              </a:r>
              <a:endParaRPr lang="cs-CZ" dirty="0"/>
            </a:p>
          </p:txBody>
        </p:sp>
      </p:grpSp>
      <p:sp>
        <p:nvSpPr>
          <p:cNvPr id="28" name="Oblouk 40">
            <a:extLst>
              <a:ext uri="{FF2B5EF4-FFF2-40B4-BE49-F238E27FC236}">
                <a16:creationId xmlns:a16="http://schemas.microsoft.com/office/drawing/2014/main" id="{1FAEDA4A-F79C-4D82-BF71-409CB14C7DF6}"/>
              </a:ext>
            </a:extLst>
          </p:cNvPr>
          <p:cNvSpPr/>
          <p:nvPr/>
        </p:nvSpPr>
        <p:spPr>
          <a:xfrm>
            <a:off x="5680905" y="2841484"/>
            <a:ext cx="5112569" cy="1376657"/>
          </a:xfrm>
          <a:prstGeom prst="arc">
            <a:avLst>
              <a:gd name="adj1" fmla="val 15664582"/>
              <a:gd name="adj2" fmla="val 21360120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Zaoblený obdélníkový popisek 7">
            <a:extLst>
              <a:ext uri="{FF2B5EF4-FFF2-40B4-BE49-F238E27FC236}">
                <a16:creationId xmlns:a16="http://schemas.microsoft.com/office/drawing/2014/main" id="{87D3447B-0E80-49E1-B946-FD5B25981A05}"/>
              </a:ext>
            </a:extLst>
          </p:cNvPr>
          <p:cNvSpPr/>
          <p:nvPr/>
        </p:nvSpPr>
        <p:spPr>
          <a:xfrm>
            <a:off x="8914322" y="1946449"/>
            <a:ext cx="2860862" cy="645092"/>
          </a:xfrm>
          <a:prstGeom prst="wedgeRoundRectCallout">
            <a:avLst>
              <a:gd name="adj1" fmla="val -52921"/>
              <a:gd name="adj2" fmla="val 7831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Generates random token and pair it with the user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Zaoblený obdélníkový popisek 7">
            <a:extLst>
              <a:ext uri="{FF2B5EF4-FFF2-40B4-BE49-F238E27FC236}">
                <a16:creationId xmlns:a16="http://schemas.microsoft.com/office/drawing/2014/main" id="{3CADD331-83AF-436D-B194-A8C8359BC723}"/>
              </a:ext>
            </a:extLst>
          </p:cNvPr>
          <p:cNvSpPr/>
          <p:nvPr/>
        </p:nvSpPr>
        <p:spPr>
          <a:xfrm>
            <a:off x="7841146" y="5376196"/>
            <a:ext cx="3256905" cy="645092"/>
          </a:xfrm>
          <a:prstGeom prst="wedgeRoundRectCallout">
            <a:avLst>
              <a:gd name="adj1" fmla="val -30707"/>
              <a:gd name="adj2" fmla="val -8186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Finds/verifies user (by) token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Zaoblený obdélníkový popisek 7">
            <a:extLst>
              <a:ext uri="{FF2B5EF4-FFF2-40B4-BE49-F238E27FC236}">
                <a16:creationId xmlns:a16="http://schemas.microsoft.com/office/drawing/2014/main" id="{8FAB42A4-1C06-4F49-A1B4-43E32F0F216B}"/>
              </a:ext>
            </a:extLst>
          </p:cNvPr>
          <p:cNvSpPr/>
          <p:nvPr/>
        </p:nvSpPr>
        <p:spPr>
          <a:xfrm>
            <a:off x="869753" y="2567082"/>
            <a:ext cx="2177703" cy="567363"/>
          </a:xfrm>
          <a:prstGeom prst="wedgeRoundRectCallout">
            <a:avLst>
              <a:gd name="adj1" fmla="val 71016"/>
              <a:gd name="adj2" fmla="val 5615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Saves the cookie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Zaoblený obdélníkový popisek 7">
            <a:extLst>
              <a:ext uri="{FF2B5EF4-FFF2-40B4-BE49-F238E27FC236}">
                <a16:creationId xmlns:a16="http://schemas.microsoft.com/office/drawing/2014/main" id="{1CF42183-5664-41B9-9557-732BF04FCFF8}"/>
              </a:ext>
            </a:extLst>
          </p:cNvPr>
          <p:cNvSpPr/>
          <p:nvPr/>
        </p:nvSpPr>
        <p:spPr>
          <a:xfrm>
            <a:off x="623392" y="5022572"/>
            <a:ext cx="2858179" cy="789338"/>
          </a:xfrm>
          <a:prstGeom prst="wedgeRoundRectCallout">
            <a:avLst>
              <a:gd name="adj1" fmla="val 58859"/>
              <a:gd name="adj2" fmla="val -8517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Resends the cookie with every other request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90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945FFE-158D-4A9A-90E1-3CF0AE084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 Request Wrapper</a:t>
            </a:r>
            <a:br>
              <a:rPr lang="en-US" dirty="0"/>
            </a:br>
            <a:r>
              <a:rPr lang="en-US" dirty="0"/>
              <a:t>Data are automatically prepared in </a:t>
            </a:r>
            <a:r>
              <a:rPr lang="en-US" dirty="0" err="1"/>
              <a:t>superglobal</a:t>
            </a:r>
            <a:r>
              <a:rPr lang="en-US" dirty="0"/>
              <a:t> arrays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$_GET </a:t>
            </a:r>
            <a:r>
              <a:rPr lang="en-US" dirty="0"/>
              <a:t>– parameters from request URL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$_POST</a:t>
            </a:r>
            <a:r>
              <a:rPr lang="en-US" dirty="0"/>
              <a:t> – parameters posted in HTTP body (form data)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$_FILES</a:t>
            </a:r>
            <a:r>
              <a:rPr lang="en-US" dirty="0"/>
              <a:t> – records about uploaded files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$_SERVER</a:t>
            </a:r>
            <a:r>
              <a:rPr lang="en-US" dirty="0"/>
              <a:t> – server settings and request headers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$_ENV</a:t>
            </a:r>
            <a:r>
              <a:rPr lang="en-US" dirty="0"/>
              <a:t> – environment variables</a:t>
            </a:r>
          </a:p>
          <a:p>
            <a:r>
              <a:rPr lang="en-US" dirty="0"/>
              <a:t>HTTP Response</a:t>
            </a:r>
          </a:p>
          <a:p>
            <a:pPr lvl="1"/>
            <a:r>
              <a:rPr lang="en-US" dirty="0"/>
              <a:t>Script output is the response (</a:t>
            </a:r>
            <a:r>
              <a:rPr lang="en-US" dirty="0">
                <a:solidFill>
                  <a:schemeClr val="accent2"/>
                </a:solidFill>
              </a:rPr>
              <a:t>echo</a:t>
            </a:r>
            <a:r>
              <a:rPr lang="en-US" dirty="0"/>
              <a:t> …)</a:t>
            </a:r>
          </a:p>
          <a:p>
            <a:pPr lvl="1"/>
            <a:r>
              <a:rPr lang="en-US" dirty="0"/>
              <a:t>Return code can be set by </a:t>
            </a:r>
            <a:r>
              <a:rPr lang="en-US" dirty="0" err="1">
                <a:solidFill>
                  <a:schemeClr val="accent2"/>
                </a:solidFill>
              </a:rPr>
              <a:t>http_response_code</a:t>
            </a:r>
            <a:r>
              <a:rPr lang="en-US" dirty="0">
                <a:solidFill>
                  <a:schemeClr val="accent2"/>
                </a:solidFill>
              </a:rPr>
              <a:t>()</a:t>
            </a:r>
          </a:p>
          <a:p>
            <a:pPr lvl="1"/>
            <a:r>
              <a:rPr lang="en-US" dirty="0"/>
              <a:t>Headers can be modified by a function </a:t>
            </a:r>
            <a:r>
              <a:rPr lang="en-US" dirty="0">
                <a:solidFill>
                  <a:schemeClr val="accent2"/>
                </a:solidFill>
              </a:rPr>
              <a:t>header('header-line')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9C7531-E2C2-4220-B021-2DED03C1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Wrapper - Revision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0A4C8-4427-44C4-98FB-D0BF150D4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024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F06194-A134-42DC-A45C-105D6ABA1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PHP Session API</a:t>
            </a:r>
          </a:p>
          <a:p>
            <a:pPr lvl="1"/>
            <a:r>
              <a:rPr lang="en-US" dirty="0"/>
              <a:t>Simple call to </a:t>
            </a:r>
            <a:r>
              <a:rPr lang="en-US" dirty="0" err="1">
                <a:solidFill>
                  <a:schemeClr val="accent2"/>
                </a:solidFill>
              </a:rPr>
              <a:t>session_start</a:t>
            </a:r>
            <a:r>
              <a:rPr lang="en-US" dirty="0">
                <a:solidFill>
                  <a:schemeClr val="accent2"/>
                </a:solidFill>
              </a:rPr>
              <a:t>()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Checks </a:t>
            </a:r>
            <a:r>
              <a:rPr lang="en-US" dirty="0">
                <a:solidFill>
                  <a:schemeClr val="accent2"/>
                </a:solidFill>
              </a:rPr>
              <a:t>$_COOKIE </a:t>
            </a:r>
            <a:r>
              <a:rPr lang="en-US" dirty="0"/>
              <a:t>and </a:t>
            </a:r>
            <a:r>
              <a:rPr lang="en-US" dirty="0">
                <a:solidFill>
                  <a:schemeClr val="accent2"/>
                </a:solidFill>
              </a:rPr>
              <a:t>$_GET</a:t>
            </a:r>
            <a:r>
              <a:rPr lang="en-US" dirty="0"/>
              <a:t> arrays for </a:t>
            </a:r>
            <a:r>
              <a:rPr lang="en-US" dirty="0">
                <a:solidFill>
                  <a:schemeClr val="accent2"/>
                </a:solidFill>
              </a:rPr>
              <a:t>PHPSESSID</a:t>
            </a:r>
            <a:r>
              <a:rPr lang="en-US" dirty="0"/>
              <a:t> variable which should have the ID</a:t>
            </a:r>
          </a:p>
          <a:p>
            <a:pPr lvl="1"/>
            <a:r>
              <a:rPr lang="en-US" dirty="0"/>
              <a:t>If the variable is missing, new session is started</a:t>
            </a:r>
            <a:br>
              <a:rPr lang="en-US" dirty="0"/>
            </a:br>
            <a:r>
              <a:rPr lang="en-US" dirty="0"/>
              <a:t>and a cookie with the new ID is set (if php.ini says so)</a:t>
            </a:r>
          </a:p>
          <a:p>
            <a:endParaRPr lang="en-US" dirty="0"/>
          </a:p>
          <a:p>
            <a:r>
              <a:rPr lang="en-US" dirty="0"/>
              <a:t>Accessing Session Data</a:t>
            </a:r>
          </a:p>
          <a:p>
            <a:pPr lvl="1"/>
            <a:r>
              <a:rPr lang="en-US" dirty="0"/>
              <a:t>In the </a:t>
            </a:r>
            <a:r>
              <a:rPr lang="en-US" dirty="0">
                <a:solidFill>
                  <a:schemeClr val="accent2"/>
                </a:solidFill>
              </a:rPr>
              <a:t>$_SESSION</a:t>
            </a:r>
            <a:r>
              <a:rPr lang="en-US" dirty="0"/>
              <a:t> global array</a:t>
            </a:r>
            <a:br>
              <a:rPr lang="en-US" dirty="0"/>
            </a:br>
            <a:r>
              <a:rPr lang="en-US" dirty="0"/>
              <a:t>Automatically loaded when the session is opened and serialized (saved) at the end of the script</a:t>
            </a:r>
          </a:p>
          <a:p>
            <a:pPr lvl="1"/>
            <a:r>
              <a:rPr lang="en-US" dirty="0"/>
              <a:t>It can be read and written (incl. </a:t>
            </a:r>
            <a:r>
              <a:rPr lang="en-US" dirty="0">
                <a:solidFill>
                  <a:schemeClr val="accent2"/>
                </a:solidFill>
              </a:rPr>
              <a:t>unset()</a:t>
            </a:r>
            <a:r>
              <a:rPr lang="en-US" dirty="0"/>
              <a:t> on items)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37F9C2-FFD3-4742-8DCC-C42CF9984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Management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BE0DC4-9A72-408B-BC88-651FC4ABA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445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423A4A-8B87-4618-A1D6-417898CE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8960B-19AE-489D-9BDF-A9F0DE7ED2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DCADD8-BBA2-437D-882B-2981CFA492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Sessions</a:t>
            </a:r>
          </a:p>
        </p:txBody>
      </p:sp>
    </p:spTree>
    <p:extLst>
      <p:ext uri="{BB962C8B-B14F-4D97-AF65-F5344CB8AC3E}">
        <p14:creationId xmlns:p14="http://schemas.microsoft.com/office/powerpoint/2010/main" val="32497283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C50825-0D5C-4FB8-8193-6C3664DFB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2088232"/>
          </a:xfrm>
        </p:spPr>
        <p:txBody>
          <a:bodyPr/>
          <a:lstStyle/>
          <a:p>
            <a:r>
              <a:rPr lang="en-US" dirty="0"/>
              <a:t>[CS] </a:t>
            </a:r>
            <a:r>
              <a:rPr lang="en-US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 1. </a:t>
            </a:r>
            <a:r>
              <a:rPr lang="en-US" u="sng" dirty="0" err="1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ledna</a:t>
            </a:r>
            <a:r>
              <a:rPr lang="en-US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sng" dirty="0" err="1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vejdou</a:t>
            </a:r>
            <a:r>
              <a:rPr lang="en-US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v </a:t>
            </a:r>
            <a:r>
              <a:rPr lang="en-US" u="sng" dirty="0" err="1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platnost</a:t>
            </a:r>
            <a:r>
              <a:rPr lang="en-US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sng" dirty="0" err="1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nová</a:t>
            </a:r>
            <a:r>
              <a:rPr lang="en-US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sng" dirty="0" err="1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pravidla</a:t>
            </a:r>
            <a:r>
              <a:rPr lang="en-US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pro </a:t>
            </a:r>
            <a:r>
              <a:rPr lang="en-US" u="sng" dirty="0" err="1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sbírání</a:t>
            </a:r>
            <a:r>
              <a:rPr lang="en-US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cookies</a:t>
            </a:r>
            <a:endParaRPr lang="en-US" dirty="0"/>
          </a:p>
          <a:p>
            <a:r>
              <a:rPr lang="en-US" dirty="0"/>
              <a:t>The General Data Privacy Regulation (GDPR) in the European Union</a:t>
            </a:r>
          </a:p>
          <a:p>
            <a:r>
              <a:rPr lang="en-US" dirty="0"/>
              <a:t>The </a:t>
            </a:r>
            <a:r>
              <a:rPr lang="en-US" dirty="0" err="1"/>
              <a:t>ePrivacy</a:t>
            </a:r>
            <a:r>
              <a:rPr lang="en-US" dirty="0"/>
              <a:t> Directive in the EU</a:t>
            </a:r>
          </a:p>
          <a:p>
            <a:r>
              <a:rPr lang="en-US" dirty="0"/>
              <a:t>The California Consumer Privacy Act</a:t>
            </a:r>
            <a:endParaRPr lang="en-US" u="sng" dirty="0">
              <a:solidFill>
                <a:schemeClr val="accent6"/>
              </a:solidFill>
            </a:endParaRPr>
          </a:p>
          <a:p>
            <a:r>
              <a:rPr lang="en-US" u="sng" dirty="0">
                <a:solidFill>
                  <a:schemeClr val="accent6"/>
                </a:solidFill>
              </a:rPr>
              <a:t>https://developer.mozilla.org/en-US/docs/Web/HTTP/Cookiest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CD53B97-D5B6-4A6C-A857-C1955D72F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Management</a:t>
            </a:r>
            <a:br>
              <a:rPr lang="en-US" dirty="0"/>
            </a:br>
            <a:r>
              <a:rPr lang="en-US" dirty="0"/>
              <a:t>Cookies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13C5D-85A7-47EA-88C3-D60DF4D7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8655793B-F7D1-46DC-B4D7-04EC7F2837E9}"/>
              </a:ext>
            </a:extLst>
          </p:cNvPr>
          <p:cNvSpPr/>
          <p:nvPr/>
        </p:nvSpPr>
        <p:spPr>
          <a:xfrm>
            <a:off x="239351" y="4005064"/>
            <a:ext cx="11257250" cy="50405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Set-Cookie: id=a3fWa; Expires=Thu, 21 Oct 2021 07:28:00 GMT; Secure; </a:t>
            </a:r>
            <a:r>
              <a:rPr lang="en-US" dirty="0" err="1"/>
              <a:t>HttpOnly</a:t>
            </a:r>
            <a:r>
              <a:rPr lang="en-US" dirty="0"/>
              <a:t>; </a:t>
            </a:r>
            <a:r>
              <a:rPr lang="en-US" dirty="0" err="1"/>
              <a:t>SameSite</a:t>
            </a:r>
            <a:r>
              <a:rPr lang="en-US" dirty="0"/>
              <a:t>=Strict</a:t>
            </a:r>
          </a:p>
        </p:txBody>
      </p:sp>
      <p:sp>
        <p:nvSpPr>
          <p:cNvPr id="8" name="Zaoblený obdélníkový popisek 7">
            <a:extLst>
              <a:ext uri="{FF2B5EF4-FFF2-40B4-BE49-F238E27FC236}">
                <a16:creationId xmlns:a16="http://schemas.microsoft.com/office/drawing/2014/main" id="{250E871D-1385-40F9-9AE7-33751DAC876A}"/>
              </a:ext>
            </a:extLst>
          </p:cNvPr>
          <p:cNvSpPr/>
          <p:nvPr/>
        </p:nvSpPr>
        <p:spPr>
          <a:xfrm>
            <a:off x="4239523" y="4797152"/>
            <a:ext cx="3256905" cy="792088"/>
          </a:xfrm>
          <a:prstGeom prst="wedgeRoundRectCallout">
            <a:avLst>
              <a:gd name="adj1" fmla="val 53850"/>
              <a:gd name="adj2" fmla="val -10116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Is only sent to the server with an encrypted request over the HTTPS protocol.</a:t>
            </a:r>
          </a:p>
        </p:txBody>
      </p:sp>
      <p:sp>
        <p:nvSpPr>
          <p:cNvPr id="9" name="Zaoblený obdélníkový popisek 7">
            <a:extLst>
              <a:ext uri="{FF2B5EF4-FFF2-40B4-BE49-F238E27FC236}">
                <a16:creationId xmlns:a16="http://schemas.microsoft.com/office/drawing/2014/main" id="{DAEB0014-08DD-4ADE-9248-366E38E21B38}"/>
              </a:ext>
            </a:extLst>
          </p:cNvPr>
          <p:cNvSpPr/>
          <p:nvPr/>
        </p:nvSpPr>
        <p:spPr>
          <a:xfrm>
            <a:off x="335360" y="4581128"/>
            <a:ext cx="3256905" cy="648072"/>
          </a:xfrm>
          <a:prstGeom prst="wedgeRoundRectCallout">
            <a:avLst>
              <a:gd name="adj1" fmla="val 39317"/>
              <a:gd name="adj2" fmla="val -8613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Expire is relative to the time it was set not the server time.</a:t>
            </a:r>
          </a:p>
        </p:txBody>
      </p:sp>
      <p:sp>
        <p:nvSpPr>
          <p:cNvPr id="10" name="Zaoblený obdélníkový popisek 7">
            <a:extLst>
              <a:ext uri="{FF2B5EF4-FFF2-40B4-BE49-F238E27FC236}">
                <a16:creationId xmlns:a16="http://schemas.microsoft.com/office/drawing/2014/main" id="{783E0675-0079-40B5-B8C2-E936E264EDB0}"/>
              </a:ext>
            </a:extLst>
          </p:cNvPr>
          <p:cNvSpPr/>
          <p:nvPr/>
        </p:nvSpPr>
        <p:spPr>
          <a:xfrm>
            <a:off x="5663952" y="5733256"/>
            <a:ext cx="3256905" cy="1008112"/>
          </a:xfrm>
          <a:prstGeom prst="wedgeRoundRectCallout">
            <a:avLst>
              <a:gd name="adj1" fmla="val 42290"/>
              <a:gd name="adj2" fmla="val -18537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A cookie is inaccessible to the JavaScript </a:t>
            </a:r>
            <a:r>
              <a:rPr lang="en-US" sz="1600" dirty="0" err="1">
                <a:cs typeface="Courier New" pitchFamily="49" charset="0"/>
              </a:rPr>
              <a:t>Document.cookie</a:t>
            </a:r>
            <a:r>
              <a:rPr lang="en-US" sz="1600" dirty="0">
                <a:cs typeface="Courier New" pitchFamily="49" charset="0"/>
              </a:rPr>
              <a:t> API; it's only sent to the server.</a:t>
            </a:r>
          </a:p>
        </p:txBody>
      </p:sp>
      <p:sp>
        <p:nvSpPr>
          <p:cNvPr id="12" name="Zaoblený obdélníkový popisek 7">
            <a:extLst>
              <a:ext uri="{FF2B5EF4-FFF2-40B4-BE49-F238E27FC236}">
                <a16:creationId xmlns:a16="http://schemas.microsoft.com/office/drawing/2014/main" id="{63593D27-B4DD-4CC9-8CF9-CD2A00521BF0}"/>
              </a:ext>
            </a:extLst>
          </p:cNvPr>
          <p:cNvSpPr/>
          <p:nvPr/>
        </p:nvSpPr>
        <p:spPr>
          <a:xfrm>
            <a:off x="9059056" y="5056132"/>
            <a:ext cx="2904322" cy="1008112"/>
          </a:xfrm>
          <a:prstGeom prst="wedgeRoundRectCallout">
            <a:avLst>
              <a:gd name="adj1" fmla="val 11572"/>
              <a:gd name="adj2" fmla="val -12134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Specify whether/when cookies are sent with cross-site requests. </a:t>
            </a:r>
          </a:p>
        </p:txBody>
      </p:sp>
    </p:spTree>
    <p:extLst>
      <p:ext uri="{BB962C8B-B14F-4D97-AF65-F5344CB8AC3E}">
        <p14:creationId xmlns:p14="http://schemas.microsoft.com/office/powerpoint/2010/main" val="105556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5F663F-8AE4-4078-A54B-8C86D793D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generated/verified only at server</a:t>
            </a:r>
          </a:p>
          <a:p>
            <a:pPr>
              <a:lnSpc>
                <a:spcPct val="100000"/>
              </a:lnSpc>
            </a:pPr>
            <a:r>
              <a:rPr lang="en-US" dirty="0"/>
              <a:t>Has public payload that holds important data</a:t>
            </a:r>
            <a:br>
              <a:rPr lang="en-US" dirty="0"/>
            </a:br>
            <a:r>
              <a:rPr lang="en-US" dirty="0"/>
              <a:t>E.g., user identity, expiration time, …</a:t>
            </a:r>
          </a:p>
          <a:p>
            <a:pPr>
              <a:lnSpc>
                <a:spcPct val="100000"/>
              </a:lnSpc>
            </a:pPr>
            <a:r>
              <a:rPr lang="en-US" dirty="0"/>
              <a:t>Digitally signed using crypto hash functions</a:t>
            </a:r>
            <a:br>
              <a:rPr lang="en-US" dirty="0"/>
            </a:br>
            <a:r>
              <a:rPr lang="en-US" dirty="0" err="1">
                <a:solidFill>
                  <a:schemeClr val="accent2"/>
                </a:solidFill>
              </a:rPr>
              <a:t>payload</a:t>
            </a:r>
            <a:r>
              <a:rPr lang="en-US" dirty="0" err="1"/>
              <a:t>:</a:t>
            </a:r>
            <a:r>
              <a:rPr lang="en-US" dirty="0" err="1">
                <a:solidFill>
                  <a:schemeClr val="accent2"/>
                </a:solidFill>
              </a:rPr>
              <a:t>salt</a:t>
            </a:r>
            <a:r>
              <a:rPr lang="en-US" dirty="0" err="1"/>
              <a:t>:hash</a:t>
            </a:r>
            <a:r>
              <a:rPr lang="en-US" dirty="0"/>
              <a:t>(</a:t>
            </a:r>
            <a:r>
              <a:rPr lang="en-US" dirty="0" err="1">
                <a:solidFill>
                  <a:schemeClr val="accent2"/>
                </a:solidFill>
              </a:rPr>
              <a:t>payload:salt:secret</a:t>
            </a:r>
            <a:r>
              <a:rPr lang="en-US" dirty="0"/>
              <a:t>)</a:t>
            </a:r>
          </a:p>
          <a:p>
            <a:r>
              <a:rPr lang="en-US" dirty="0"/>
              <a:t>Stored only at client side (unlike session IDs)</a:t>
            </a:r>
          </a:p>
          <a:p>
            <a:pPr lvl="1"/>
            <a:r>
              <a:rPr lang="en-US" dirty="0"/>
              <a:t>But they can be stolen the same</a:t>
            </a:r>
          </a:p>
          <a:p>
            <a:pPr lvl="1"/>
            <a:r>
              <a:rPr lang="en-US" dirty="0"/>
              <a:t>Complicated invalidation</a:t>
            </a:r>
          </a:p>
          <a:p>
            <a:r>
              <a:rPr lang="en-US" dirty="0"/>
              <a:t>See JSON Web Tokens (JWT) for example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E0ABB83-78EE-4BC6-93F8-221195617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Management</a:t>
            </a:r>
            <a:br>
              <a:rPr lang="en-US" dirty="0"/>
            </a:br>
            <a:r>
              <a:rPr lang="en-US" dirty="0"/>
              <a:t>Security Tokens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FE0DC-DD88-43BB-B7E9-80C1FF588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7336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5A437-4170-474C-BA22-A0C16B1682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Databases - MySQL</a:t>
            </a:r>
          </a:p>
        </p:txBody>
      </p:sp>
    </p:spTree>
    <p:extLst>
      <p:ext uri="{BB962C8B-B14F-4D97-AF65-F5344CB8AC3E}">
        <p14:creationId xmlns:p14="http://schemas.microsoft.com/office/powerpoint/2010/main" val="37342235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6CBFC1-A34D-4285-AFB7-4BEC4C1EC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Original </a:t>
            </a:r>
            <a:r>
              <a:rPr lang="en-US" dirty="0" err="1">
                <a:solidFill>
                  <a:schemeClr val="accent2"/>
                </a:solidFill>
              </a:rPr>
              <a:t>mysql</a:t>
            </a:r>
            <a:r>
              <a:rPr lang="en-US" dirty="0"/>
              <a:t> API is </a:t>
            </a:r>
            <a:r>
              <a:rPr lang="en-US" dirty="0">
                <a:solidFill>
                  <a:schemeClr val="accent1"/>
                </a:solidFill>
              </a:rPr>
              <a:t>deprecated</a:t>
            </a:r>
            <a:r>
              <a:rPr lang="en-US" dirty="0"/>
              <a:t> (as of PHP 5.5)</a:t>
            </a:r>
          </a:p>
          <a:p>
            <a:r>
              <a:rPr lang="en-US" dirty="0"/>
              <a:t>MySQL Improved (</a:t>
            </a:r>
            <a:r>
              <a:rPr lang="en-US" dirty="0" err="1">
                <a:solidFill>
                  <a:schemeClr val="accent2"/>
                </a:solidFill>
              </a:rPr>
              <a:t>mysqli</a:t>
            </a:r>
            <a:r>
              <a:rPr lang="en-US" dirty="0"/>
              <a:t>) API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Dual object/procedural interface</a:t>
            </a:r>
            <a:br>
              <a:rPr lang="en-US" dirty="0"/>
            </a:br>
            <a:r>
              <a:rPr lang="en-US" dirty="0"/>
              <a:t>Procedural interface is similar to original (deprecated) API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Advanced connectivity features</a:t>
            </a:r>
            <a:br>
              <a:rPr lang="en-US" dirty="0"/>
            </a:br>
            <a:r>
              <a:rPr lang="en-US" dirty="0"/>
              <a:t>Persistent connections, compression, encryption</a:t>
            </a:r>
          </a:p>
          <a:p>
            <a:pPr lvl="1"/>
            <a:r>
              <a:rPr lang="en-US" dirty="0"/>
              <a:t>Directly supports transactions</a:t>
            </a:r>
          </a:p>
          <a:p>
            <a:r>
              <a:rPr lang="en-US" dirty="0"/>
              <a:t>MySQL Native Driver (</a:t>
            </a:r>
            <a:r>
              <a:rPr lang="en-US" dirty="0" err="1">
                <a:solidFill>
                  <a:schemeClr val="accent2"/>
                </a:solidFill>
              </a:rPr>
              <a:t>mysqlnd</a:t>
            </a:r>
            <a:r>
              <a:rPr lang="en-US" dirty="0"/>
              <a:t>) extension</a:t>
            </a:r>
          </a:p>
          <a:p>
            <a:pPr lvl="1"/>
            <a:r>
              <a:rPr lang="en-US" dirty="0"/>
              <a:t>More direct access to MySQL server</a:t>
            </a:r>
          </a:p>
          <a:p>
            <a:pPr lvl="1"/>
            <a:r>
              <a:rPr lang="en-US" dirty="0"/>
              <a:t>Additional features (e.g., asynchronous queries)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070A7FE-A6D1-4566-8E6C-F02F6F231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221E6A-980D-4D72-AB0A-64986C2D5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7446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8590AE-1B2B-4D24-86F7-2DFF81F67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MySQLi</a:t>
            </a:r>
            <a:br>
              <a:rPr lang="en-US" dirty="0"/>
            </a:br>
            <a:r>
              <a:rPr lang="en-US" dirty="0"/>
              <a:t>Procedural API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C15C8-9FC4-4CB3-ADD3-F90DEFDB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26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C0D5632F-47C3-43DB-B60C-FA02A79D1DE8}"/>
              </a:ext>
            </a:extLst>
          </p:cNvPr>
          <p:cNvSpPr/>
          <p:nvPr/>
        </p:nvSpPr>
        <p:spPr>
          <a:xfrm>
            <a:off x="431685" y="3232253"/>
            <a:ext cx="11305256" cy="50405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$res = $</a:t>
            </a:r>
            <a:r>
              <a:rPr lang="en-US" dirty="0" err="1"/>
              <a:t>mysqli</a:t>
            </a:r>
            <a:r>
              <a:rPr lang="en-US" dirty="0"/>
              <a:t>-&gt;query(“SELECT …");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D63EC7B5-B42D-4BD8-9058-0DFE7A21B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4596298"/>
          </a:xfrm>
        </p:spPr>
        <p:txBody>
          <a:bodyPr/>
          <a:lstStyle/>
          <a:p>
            <a:r>
              <a:rPr lang="en-US" dirty="0"/>
              <a:t>Establishing connection with MySQL server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Performing queries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Safe way to include strings in SQL query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Terminating connection</a:t>
            </a:r>
          </a:p>
        </p:txBody>
      </p:sp>
      <p:sp>
        <p:nvSpPr>
          <p:cNvPr id="7" name="Rectangle: Single Corner Snipped 6">
            <a:extLst>
              <a:ext uri="{FF2B5EF4-FFF2-40B4-BE49-F238E27FC236}">
                <a16:creationId xmlns:a16="http://schemas.microsoft.com/office/drawing/2014/main" id="{5AFBF200-42B1-4200-883F-3274D7378BA1}"/>
              </a:ext>
            </a:extLst>
          </p:cNvPr>
          <p:cNvSpPr/>
          <p:nvPr/>
        </p:nvSpPr>
        <p:spPr>
          <a:xfrm>
            <a:off x="417530" y="2204864"/>
            <a:ext cx="11305256" cy="50405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$</a:t>
            </a:r>
            <a:r>
              <a:rPr lang="en-US" dirty="0" err="1"/>
              <a:t>mysqli</a:t>
            </a:r>
            <a:r>
              <a:rPr lang="en-US" dirty="0"/>
              <a:t> = </a:t>
            </a:r>
            <a:r>
              <a:rPr lang="en-US" dirty="0" err="1"/>
              <a:t>mysqli_connect</a:t>
            </a:r>
            <a:r>
              <a:rPr lang="en-US" dirty="0"/>
              <a:t>("server", "login",  "password", "</a:t>
            </a:r>
            <a:r>
              <a:rPr lang="en-US" dirty="0" err="1"/>
              <a:t>db_name</a:t>
            </a:r>
            <a:r>
              <a:rPr lang="en-US" dirty="0"/>
              <a:t>");</a:t>
            </a:r>
          </a:p>
        </p:txBody>
      </p:sp>
      <p:sp>
        <p:nvSpPr>
          <p:cNvPr id="8" name="Rectangle: Single Corner Snipped 7">
            <a:extLst>
              <a:ext uri="{FF2B5EF4-FFF2-40B4-BE49-F238E27FC236}">
                <a16:creationId xmlns:a16="http://schemas.microsoft.com/office/drawing/2014/main" id="{28E9687A-B06F-4C20-9D5B-C621518BF231}"/>
              </a:ext>
            </a:extLst>
          </p:cNvPr>
          <p:cNvSpPr/>
          <p:nvPr/>
        </p:nvSpPr>
        <p:spPr>
          <a:xfrm>
            <a:off x="446130" y="4318319"/>
            <a:ext cx="11305256" cy="50405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 err="1"/>
              <a:t>mysqli_real_escape_string</a:t>
            </a:r>
            <a:r>
              <a:rPr lang="en-US" dirty="0"/>
              <a:t>($</a:t>
            </a:r>
            <a:r>
              <a:rPr lang="en-US" dirty="0" err="1"/>
              <a:t>mysqli</a:t>
            </a:r>
            <a:r>
              <a:rPr lang="en-US" dirty="0"/>
              <a:t>, $str);</a:t>
            </a:r>
          </a:p>
        </p:txBody>
      </p:sp>
      <p:sp>
        <p:nvSpPr>
          <p:cNvPr id="9" name="Rectangle: Single Corner Snipped 8">
            <a:extLst>
              <a:ext uri="{FF2B5EF4-FFF2-40B4-BE49-F238E27FC236}">
                <a16:creationId xmlns:a16="http://schemas.microsoft.com/office/drawing/2014/main" id="{3E4DFD06-3DC6-453B-9697-C0FCB4AF6472}"/>
              </a:ext>
            </a:extLst>
          </p:cNvPr>
          <p:cNvSpPr/>
          <p:nvPr/>
        </p:nvSpPr>
        <p:spPr>
          <a:xfrm>
            <a:off x="407368" y="5412134"/>
            <a:ext cx="11305256" cy="50405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$</a:t>
            </a:r>
            <a:r>
              <a:rPr lang="en-US" dirty="0" err="1"/>
              <a:t>mysqli</a:t>
            </a:r>
            <a:r>
              <a:rPr lang="en-US" dirty="0"/>
              <a:t>-&gt;close();</a:t>
            </a:r>
          </a:p>
        </p:txBody>
      </p:sp>
    </p:spTree>
    <p:extLst>
      <p:ext uri="{BB962C8B-B14F-4D97-AF65-F5344CB8AC3E}">
        <p14:creationId xmlns:p14="http://schemas.microsoft.com/office/powerpoint/2010/main" val="14083481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884E923-BBBC-4E93-90D1-0C45FB7D2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>
                <a:solidFill>
                  <a:schemeClr val="accent2"/>
                </a:solidFill>
              </a:rPr>
              <a:t>mysqli</a:t>
            </a:r>
            <a:r>
              <a:rPr lang="en-US" dirty="0">
                <a:solidFill>
                  <a:schemeClr val="accent2"/>
                </a:solidFill>
              </a:rPr>
              <a:t>::query()</a:t>
            </a:r>
            <a:r>
              <a:rPr lang="en-US" dirty="0"/>
              <a:t> result depends on the query type</a:t>
            </a:r>
            <a:br>
              <a:rPr lang="en-US" dirty="0"/>
            </a:br>
            <a:r>
              <a:rPr lang="en-US" dirty="0"/>
              <a:t>On failure always returns false</a:t>
            </a:r>
          </a:p>
          <a:p>
            <a:r>
              <a:rPr lang="en-US" dirty="0"/>
              <a:t>Modification queries return true on success</a:t>
            </a:r>
          </a:p>
          <a:p>
            <a:r>
              <a:rPr lang="en-US" dirty="0"/>
              <a:t>Data queries (SELECT, …) return </a:t>
            </a:r>
            <a:r>
              <a:rPr lang="en-US" dirty="0" err="1">
                <a:solidFill>
                  <a:schemeClr val="accent2"/>
                </a:solidFill>
              </a:rPr>
              <a:t>mysqli_result</a:t>
            </a:r>
            <a:r>
              <a:rPr lang="en-US" dirty="0"/>
              <a:t> obj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mysqli_result</a:t>
            </a:r>
            <a:r>
              <a:rPr lang="en-US" dirty="0">
                <a:solidFill>
                  <a:schemeClr val="accent2"/>
                </a:solidFill>
              </a:rPr>
              <a:t>::</a:t>
            </a:r>
            <a:r>
              <a:rPr lang="en-US" dirty="0" err="1">
                <a:solidFill>
                  <a:schemeClr val="accent2"/>
                </a:solidFill>
              </a:rPr>
              <a:t>fetch_assoc</a:t>
            </a:r>
            <a:r>
              <a:rPr lang="en-US" dirty="0">
                <a:solidFill>
                  <a:schemeClr val="accent2"/>
                </a:solidFill>
              </a:rPr>
              <a:t>()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mysqli_result</a:t>
            </a:r>
            <a:r>
              <a:rPr lang="en-US" dirty="0">
                <a:solidFill>
                  <a:schemeClr val="accent2"/>
                </a:solidFill>
              </a:rPr>
              <a:t>::</a:t>
            </a:r>
            <a:r>
              <a:rPr lang="en-US" dirty="0" err="1">
                <a:solidFill>
                  <a:schemeClr val="accent2"/>
                </a:solidFill>
              </a:rPr>
              <a:t>fetch_object</a:t>
            </a:r>
            <a:r>
              <a:rPr lang="en-US" dirty="0">
                <a:solidFill>
                  <a:schemeClr val="accent2"/>
                </a:solidFill>
              </a:rPr>
              <a:t>()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mysqli_result</a:t>
            </a:r>
            <a:r>
              <a:rPr lang="en-US" dirty="0">
                <a:solidFill>
                  <a:schemeClr val="accent2"/>
                </a:solidFill>
              </a:rPr>
              <a:t>::</a:t>
            </a:r>
            <a:r>
              <a:rPr lang="en-US" dirty="0" err="1">
                <a:solidFill>
                  <a:schemeClr val="accent2"/>
                </a:solidFill>
              </a:rPr>
              <a:t>fetch_all</a:t>
            </a:r>
            <a:r>
              <a:rPr lang="en-US" dirty="0">
                <a:solidFill>
                  <a:schemeClr val="accent2"/>
                </a:solidFill>
              </a:rPr>
              <a:t>($format)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mysqli_result</a:t>
            </a:r>
            <a:r>
              <a:rPr lang="en-US" dirty="0">
                <a:solidFill>
                  <a:schemeClr val="accent2"/>
                </a:solidFill>
              </a:rPr>
              <a:t>::</a:t>
            </a:r>
            <a:r>
              <a:rPr lang="en-US" dirty="0" err="1">
                <a:solidFill>
                  <a:schemeClr val="accent2"/>
                </a:solidFill>
              </a:rPr>
              <a:t>fetch_fields</a:t>
            </a:r>
            <a:r>
              <a:rPr lang="en-US" dirty="0">
                <a:solidFill>
                  <a:schemeClr val="accent2"/>
                </a:solidFill>
              </a:rPr>
              <a:t>()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mysqli_result</a:t>
            </a:r>
            <a:r>
              <a:rPr lang="en-US" dirty="0">
                <a:solidFill>
                  <a:schemeClr val="accent2"/>
                </a:solidFill>
              </a:rPr>
              <a:t>::</a:t>
            </a:r>
            <a:r>
              <a:rPr lang="en-US" dirty="0" err="1">
                <a:solidFill>
                  <a:schemeClr val="accent2"/>
                </a:solidFill>
              </a:rPr>
              <a:t>num_rows</a:t>
            </a:r>
            <a:r>
              <a:rPr lang="en-US" dirty="0">
                <a:solidFill>
                  <a:schemeClr val="accent2"/>
                </a:solidFill>
              </a:rPr>
              <a:t>()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mysqli_result</a:t>
            </a:r>
            <a:r>
              <a:rPr lang="en-US" dirty="0">
                <a:solidFill>
                  <a:schemeClr val="accent2"/>
                </a:solidFill>
              </a:rPr>
              <a:t>::</a:t>
            </a:r>
            <a:r>
              <a:rPr lang="en-US" dirty="0" err="1">
                <a:solidFill>
                  <a:schemeClr val="accent2"/>
                </a:solidFill>
              </a:rPr>
              <a:t>free_result</a:t>
            </a:r>
            <a:r>
              <a:rPr lang="en-US" dirty="0">
                <a:solidFill>
                  <a:schemeClr val="accent2"/>
                </a:solidFill>
              </a:rPr>
              <a:t>()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7BC66A-9BAE-4637-8DB6-330531409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</a:t>
            </a:r>
            <a:br>
              <a:rPr lang="en-US" dirty="0"/>
            </a:br>
            <a:r>
              <a:rPr lang="en-US" dirty="0"/>
              <a:t>Results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BF0E1A-22A4-4322-BD4B-2A1165385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2882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A494F2-F999-4CFE-8793-D5350529F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 new MySQL statement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Binding parameters (by positional placeholders)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Types string – one char ~ one parameter</a:t>
            </a:r>
          </a:p>
          <a:p>
            <a:r>
              <a:rPr lang="en-US" dirty="0"/>
              <a:t>Execute and get result object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259486-D042-4FAA-A2C4-DD96C80C7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MySQLi</a:t>
            </a:r>
            <a:br>
              <a:rPr lang="en-US" dirty="0"/>
            </a:br>
            <a:r>
              <a:rPr lang="en-US" dirty="0"/>
              <a:t>Prepared Statements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4812F-7483-443E-8F87-6B0FDBB01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28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C8B31D59-EE17-42DE-BB87-2B7797E206B0}"/>
              </a:ext>
            </a:extLst>
          </p:cNvPr>
          <p:cNvSpPr/>
          <p:nvPr/>
        </p:nvSpPr>
        <p:spPr>
          <a:xfrm>
            <a:off x="407368" y="2276872"/>
            <a:ext cx="11305256" cy="720080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$</a:t>
            </a:r>
            <a:r>
              <a:rPr lang="en-US" dirty="0" err="1"/>
              <a:t>stmt</a:t>
            </a:r>
            <a:r>
              <a:rPr lang="en-US" dirty="0"/>
              <a:t> = </a:t>
            </a:r>
            <a:r>
              <a:rPr lang="en-US" dirty="0" err="1"/>
              <a:t>mysqli</a:t>
            </a:r>
            <a:r>
              <a:rPr lang="en-US" dirty="0"/>
              <a:t>::</a:t>
            </a:r>
            <a:r>
              <a:rPr lang="en-US" dirty="0" err="1"/>
              <a:t>stmt_init</a:t>
            </a:r>
            <a:r>
              <a:rPr lang="en-US" dirty="0"/>
              <a:t>(); </a:t>
            </a:r>
          </a:p>
          <a:p>
            <a:r>
              <a:rPr lang="en-US" dirty="0" err="1"/>
              <a:t>mysqli_stmt</a:t>
            </a:r>
            <a:r>
              <a:rPr lang="en-US" dirty="0"/>
              <a:t>::prepare("SELECT ...");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51451241-23A7-44E0-8A69-007CE03820C6}"/>
              </a:ext>
            </a:extLst>
          </p:cNvPr>
          <p:cNvSpPr/>
          <p:nvPr/>
        </p:nvSpPr>
        <p:spPr>
          <a:xfrm>
            <a:off x="407368" y="3861049"/>
            <a:ext cx="11305256" cy="522377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 err="1"/>
              <a:t>mysqli_stmt</a:t>
            </a:r>
            <a:r>
              <a:rPr lang="en-US" dirty="0"/>
              <a:t>::</a:t>
            </a:r>
            <a:r>
              <a:rPr lang="en-US" dirty="0" err="1"/>
              <a:t>bind_param</a:t>
            </a:r>
            <a:r>
              <a:rPr lang="en-US" dirty="0"/>
              <a:t>($types, $var1, …);</a:t>
            </a:r>
          </a:p>
        </p:txBody>
      </p:sp>
      <p:sp>
        <p:nvSpPr>
          <p:cNvPr id="7" name="Rectangle: Single Corner Snipped 6">
            <a:extLst>
              <a:ext uri="{FF2B5EF4-FFF2-40B4-BE49-F238E27FC236}">
                <a16:creationId xmlns:a16="http://schemas.microsoft.com/office/drawing/2014/main" id="{B3B2727E-A2A1-43F1-B78E-EF01D3342354}"/>
              </a:ext>
            </a:extLst>
          </p:cNvPr>
          <p:cNvSpPr/>
          <p:nvPr/>
        </p:nvSpPr>
        <p:spPr>
          <a:xfrm>
            <a:off x="442646" y="5445224"/>
            <a:ext cx="11305256" cy="810409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 err="1"/>
              <a:t>mysqli_stmt</a:t>
            </a:r>
            <a:r>
              <a:rPr lang="en-US" dirty="0"/>
              <a:t>::execute();</a:t>
            </a:r>
          </a:p>
          <a:p>
            <a:r>
              <a:rPr lang="en-US" dirty="0"/>
              <a:t>$res = </a:t>
            </a:r>
            <a:r>
              <a:rPr lang="en-US" dirty="0" err="1"/>
              <a:t>mysqli_stmt</a:t>
            </a:r>
            <a:r>
              <a:rPr lang="en-US" dirty="0"/>
              <a:t>::</a:t>
            </a:r>
            <a:r>
              <a:rPr lang="en-US" dirty="0" err="1"/>
              <a:t>get_result</a:t>
            </a:r>
            <a:r>
              <a:rPr lang="en-US" dirty="0"/>
              <a:t>();</a:t>
            </a:r>
          </a:p>
        </p:txBody>
      </p:sp>
      <p:sp>
        <p:nvSpPr>
          <p:cNvPr id="8" name="Zaoblený obdélníkový popisek 7">
            <a:extLst>
              <a:ext uri="{FF2B5EF4-FFF2-40B4-BE49-F238E27FC236}">
                <a16:creationId xmlns:a16="http://schemas.microsoft.com/office/drawing/2014/main" id="{97D8505B-6F55-4AE6-9EDB-5D30C4911E09}"/>
              </a:ext>
            </a:extLst>
          </p:cNvPr>
          <p:cNvSpPr/>
          <p:nvPr/>
        </p:nvSpPr>
        <p:spPr>
          <a:xfrm>
            <a:off x="5807968" y="1587379"/>
            <a:ext cx="2821009" cy="946939"/>
          </a:xfrm>
          <a:prstGeom prst="wedgeRoundRectCallout">
            <a:avLst>
              <a:gd name="adj1" fmla="val -77877"/>
              <a:gd name="adj2" fmla="val 7890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Placeholders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1600" dirty="0">
                <a:cs typeface="Courier New" pitchFamily="49" charset="0"/>
              </a:rPr>
              <a:t> can be used for bound variables</a:t>
            </a:r>
            <a:endParaRPr lang="cs-CZ" sz="16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85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259486-D042-4FAA-A2C4-DD96C80C7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4812F-7483-443E-8F87-6B0FDBB01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29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C8B31D59-EE17-42DE-BB87-2B7797E206B0}"/>
              </a:ext>
            </a:extLst>
          </p:cNvPr>
          <p:cNvSpPr/>
          <p:nvPr/>
        </p:nvSpPr>
        <p:spPr>
          <a:xfrm>
            <a:off x="407368" y="1916832"/>
            <a:ext cx="11305256" cy="4680520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$</a:t>
            </a:r>
            <a:r>
              <a:rPr lang="en-US" dirty="0" err="1"/>
              <a:t>mysqli</a:t>
            </a:r>
            <a:r>
              <a:rPr lang="en-US" dirty="0"/>
              <a:t> = </a:t>
            </a:r>
            <a:r>
              <a:rPr lang="en-US" dirty="0" err="1"/>
              <a:t>mysqli_connect</a:t>
            </a:r>
            <a:r>
              <a:rPr lang="en-US" dirty="0"/>
              <a:t>("localhost", "login", "passwd", "</a:t>
            </a:r>
            <a:r>
              <a:rPr lang="en-US" dirty="0" err="1"/>
              <a:t>dbname</a:t>
            </a:r>
            <a:r>
              <a:rPr lang="en-US" dirty="0"/>
              <a:t>");</a:t>
            </a:r>
          </a:p>
          <a:p>
            <a:r>
              <a:rPr lang="en-US" dirty="0"/>
              <a:t>if (!$</a:t>
            </a:r>
            <a:r>
              <a:rPr lang="en-US" dirty="0" err="1"/>
              <a:t>mysqli</a:t>
            </a:r>
            <a:r>
              <a:rPr lang="en-US" dirty="0"/>
              <a:t>) ... // handle connection failure</a:t>
            </a:r>
          </a:p>
          <a:p>
            <a:r>
              <a:rPr lang="en-US" dirty="0"/>
              <a:t>$</a:t>
            </a:r>
            <a:r>
              <a:rPr lang="en-US" dirty="0" err="1"/>
              <a:t>mysqli</a:t>
            </a:r>
            <a:r>
              <a:rPr lang="en-US" dirty="0"/>
              <a:t>-&gt;</a:t>
            </a:r>
            <a:r>
              <a:rPr lang="en-US" dirty="0" err="1"/>
              <a:t>set_charset</a:t>
            </a:r>
            <a:r>
              <a:rPr lang="en-US" dirty="0"/>
              <a:t>("utf8");</a:t>
            </a:r>
          </a:p>
          <a:p>
            <a:endParaRPr lang="en-US" dirty="0"/>
          </a:p>
          <a:p>
            <a:r>
              <a:rPr lang="en-US" dirty="0"/>
              <a:t>$</a:t>
            </a:r>
            <a:r>
              <a:rPr lang="en-US" dirty="0" err="1"/>
              <a:t>stmt</a:t>
            </a:r>
            <a:r>
              <a:rPr lang="en-US" dirty="0"/>
              <a:t> = new </a:t>
            </a:r>
            <a:r>
              <a:rPr lang="en-US" dirty="0" err="1"/>
              <a:t>mysqli_stmt</a:t>
            </a:r>
            <a:r>
              <a:rPr lang="en-US" dirty="0"/>
              <a:t>($</a:t>
            </a:r>
            <a:r>
              <a:rPr lang="en-US" dirty="0" err="1"/>
              <a:t>mysqli</a:t>
            </a:r>
            <a:r>
              <a:rPr lang="en-US" dirty="0"/>
              <a:t>, 'SELECT * FROM lectures WHERE </a:t>
            </a:r>
            <a:r>
              <a:rPr lang="en-US" dirty="0" err="1"/>
              <a:t>student_group</a:t>
            </a:r>
            <a:r>
              <a:rPr lang="en-US" dirty="0"/>
              <a:t> = ?');</a:t>
            </a:r>
          </a:p>
          <a:p>
            <a:r>
              <a:rPr lang="en-US" dirty="0"/>
              <a:t>$</a:t>
            </a:r>
            <a:r>
              <a:rPr lang="en-US" dirty="0" err="1"/>
              <a:t>studentGroup</a:t>
            </a:r>
            <a:r>
              <a:rPr lang="en-US" dirty="0"/>
              <a:t> = '3rdyears';</a:t>
            </a:r>
          </a:p>
          <a:p>
            <a:r>
              <a:rPr lang="en-US" dirty="0"/>
              <a:t>$</a:t>
            </a:r>
            <a:r>
              <a:rPr lang="en-US" dirty="0" err="1"/>
              <a:t>stmt</a:t>
            </a:r>
            <a:r>
              <a:rPr lang="en-US" dirty="0"/>
              <a:t>-&gt;</a:t>
            </a:r>
            <a:r>
              <a:rPr lang="en-US" dirty="0" err="1"/>
              <a:t>bind_param</a:t>
            </a:r>
            <a:r>
              <a:rPr lang="en-US" dirty="0"/>
              <a:t>("s", $</a:t>
            </a:r>
            <a:r>
              <a:rPr lang="en-US" dirty="0" err="1"/>
              <a:t>studentGroup</a:t>
            </a:r>
            <a:r>
              <a:rPr lang="en-US" dirty="0"/>
              <a:t>);</a:t>
            </a:r>
          </a:p>
          <a:p>
            <a:r>
              <a:rPr lang="en-US" dirty="0"/>
              <a:t>$</a:t>
            </a:r>
            <a:r>
              <a:rPr lang="en-US" dirty="0" err="1"/>
              <a:t>stmt</a:t>
            </a:r>
            <a:r>
              <a:rPr lang="en-US" dirty="0"/>
              <a:t>-&gt;execute();</a:t>
            </a:r>
          </a:p>
          <a:p>
            <a:r>
              <a:rPr lang="en-US" dirty="0"/>
              <a:t>$res = $</a:t>
            </a:r>
            <a:r>
              <a:rPr lang="en-US" dirty="0" err="1"/>
              <a:t>stmt</a:t>
            </a:r>
            <a:r>
              <a:rPr lang="en-US" dirty="0"/>
              <a:t>-&gt;</a:t>
            </a:r>
            <a:r>
              <a:rPr lang="en-US" dirty="0" err="1"/>
              <a:t>get_result</a:t>
            </a:r>
            <a:r>
              <a:rPr lang="en-US" dirty="0"/>
              <a:t>();</a:t>
            </a:r>
          </a:p>
          <a:p>
            <a:endParaRPr lang="en-US" dirty="0"/>
          </a:p>
          <a:p>
            <a:r>
              <a:rPr lang="en-US" dirty="0"/>
              <a:t>while (($lecture = $res-&gt;</a:t>
            </a:r>
            <a:r>
              <a:rPr lang="en-US" dirty="0" err="1"/>
              <a:t>fetch_object</a:t>
            </a:r>
            <a:r>
              <a:rPr lang="en-US" dirty="0"/>
              <a:t>()) !== null) {</a:t>
            </a:r>
          </a:p>
          <a:p>
            <a:r>
              <a:rPr lang="en-US" dirty="0"/>
              <a:t>    echo "$lecture-&gt;id: $lecture-&gt;name";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$</a:t>
            </a:r>
            <a:r>
              <a:rPr lang="en-US" dirty="0" err="1"/>
              <a:t>mysqli</a:t>
            </a:r>
            <a:r>
              <a:rPr lang="en-US" dirty="0"/>
              <a:t>-&gt;close();</a:t>
            </a:r>
          </a:p>
        </p:txBody>
      </p:sp>
    </p:spTree>
    <p:extLst>
      <p:ext uri="{BB962C8B-B14F-4D97-AF65-F5344CB8AC3E}">
        <p14:creationId xmlns:p14="http://schemas.microsoft.com/office/powerpoint/2010/main" val="2806977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945FFE-158D-4A9A-90E1-3CF0AE084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Decoded to the </a:t>
            </a:r>
            <a:r>
              <a:rPr lang="en-US" dirty="0">
                <a:solidFill>
                  <a:schemeClr val="accent2"/>
                </a:solidFill>
              </a:rPr>
              <a:t>$_SERVER</a:t>
            </a:r>
            <a:r>
              <a:rPr lang="en-US" dirty="0"/>
              <a:t> array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REQUEST_METHOD</a:t>
            </a:r>
            <a:r>
              <a:rPr lang="en-US" dirty="0"/>
              <a:t> – used method (“GET” or “POST”)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SERVER_PROTOCOL</a:t>
            </a:r>
            <a:r>
              <a:rPr lang="en-US" dirty="0"/>
              <a:t> – protocol version (“HTTP/1.1”)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REQUEST_URI</a:t>
            </a:r>
            <a:r>
              <a:rPr lang="en-US" dirty="0"/>
              <a:t> – request part of URL (“/</a:t>
            </a:r>
            <a:r>
              <a:rPr lang="en-US" dirty="0" err="1"/>
              <a:t>index.php</a:t>
            </a:r>
            <a:r>
              <a:rPr lang="en-US" dirty="0"/>
              <a:t>”)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REMOTE_ADDR</a:t>
            </a:r>
            <a:r>
              <a:rPr lang="en-US" dirty="0"/>
              <a:t> – clients IP address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HTTP_ACCEPT</a:t>
            </a:r>
            <a:r>
              <a:rPr lang="en-US" dirty="0"/>
              <a:t> – MIME types that the client accepts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HTTP_ACCEPT_LANGUAGE</a:t>
            </a:r>
            <a:r>
              <a:rPr lang="en-US" dirty="0"/>
              <a:t> – desired translation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HTTP_ACCEPT_ENCODING</a:t>
            </a:r>
            <a:r>
              <a:rPr lang="en-US" dirty="0"/>
              <a:t> – desired encodings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HTTP_ACCEPT_CHARSET</a:t>
            </a:r>
            <a:r>
              <a:rPr lang="en-US" dirty="0"/>
              <a:t> – desired charsets</a:t>
            </a:r>
          </a:p>
          <a:p>
            <a:pPr lvl="1"/>
            <a:r>
              <a:rPr lang="en-US" dirty="0"/>
              <a:t>+ more info about the server and the client’s browser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9C7531-E2C2-4220-B021-2DED03C1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Wrapper - Revision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0A4C8-4427-44C4-98FB-D0BF150D4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7304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858CCE-5330-4A9C-BE87-14FB8BA8A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Symfony – one of the most popular</a:t>
            </a:r>
          </a:p>
          <a:p>
            <a:r>
              <a:rPr lang="en-US" dirty="0"/>
              <a:t>Laravel – one of the most popular</a:t>
            </a:r>
          </a:p>
          <a:p>
            <a:r>
              <a:rPr lang="en-US" dirty="0"/>
              <a:t>Slim - micro-framework</a:t>
            </a:r>
          </a:p>
          <a:p>
            <a:r>
              <a:rPr lang="en-US" dirty="0" err="1"/>
              <a:t>Nette</a:t>
            </a:r>
            <a:r>
              <a:rPr lang="en-US" dirty="0"/>
              <a:t> – developed in Czechia (large Czech community)</a:t>
            </a:r>
          </a:p>
          <a:p>
            <a:r>
              <a:rPr lang="en-US" dirty="0"/>
              <a:t>Zend – one of the oldest (a bit outdated)</a:t>
            </a:r>
          </a:p>
          <a:p>
            <a:r>
              <a:rPr lang="en-US" dirty="0"/>
              <a:t>CodeIgniter</a:t>
            </a:r>
          </a:p>
          <a:p>
            <a:r>
              <a:rPr lang="en-US" dirty="0" err="1"/>
              <a:t>Yii</a:t>
            </a:r>
            <a:r>
              <a:rPr lang="en-US" dirty="0"/>
              <a:t> 2</a:t>
            </a:r>
          </a:p>
          <a:p>
            <a:r>
              <a:rPr lang="en-US" dirty="0"/>
              <a:t>Phalcon</a:t>
            </a:r>
          </a:p>
          <a:p>
            <a:r>
              <a:rPr lang="en-US" dirty="0" err="1"/>
              <a:t>CakePHP</a:t>
            </a:r>
            <a:endParaRPr lang="en-US" dirty="0"/>
          </a:p>
          <a:p>
            <a:r>
              <a:rPr lang="en-US" dirty="0"/>
              <a:t>…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FB68A4-4B7D-42C8-B936-6A71521F0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Frameworks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698F5-F4D2-4A87-B5B6-FE71CFAF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5318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E8574-935F-4138-8425-82AAC9056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696" y="407780"/>
            <a:ext cx="8610600" cy="1293028"/>
          </a:xfrm>
        </p:spPr>
        <p:txBody>
          <a:bodyPr/>
          <a:lstStyle/>
          <a:p>
            <a:r>
              <a:rPr lang="en-US" dirty="0"/>
              <a:t>takeaway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1A344-7F25-44C6-ABC0-B9F25AE3F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0" y="1846006"/>
            <a:ext cx="11713299" cy="4596298"/>
          </a:xfrm>
        </p:spPr>
        <p:txBody>
          <a:bodyPr/>
          <a:lstStyle/>
          <a:p>
            <a:r>
              <a:rPr lang="en-US" dirty="0"/>
              <a:t>Verification / Sanitization</a:t>
            </a:r>
          </a:p>
          <a:p>
            <a:r>
              <a:rPr lang="en-US" dirty="0"/>
              <a:t>File upload</a:t>
            </a:r>
          </a:p>
          <a:p>
            <a:r>
              <a:rPr lang="en-US" dirty="0"/>
              <a:t>Sessions</a:t>
            </a:r>
          </a:p>
          <a:p>
            <a:r>
              <a:rPr lang="en-US" dirty="0"/>
              <a:t>MySQL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43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C582C6-8DF7-4284-A546-496D72D12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What?</a:t>
            </a:r>
          </a:p>
          <a:p>
            <a:pPr lvl="1"/>
            <a:r>
              <a:rPr lang="en-US" dirty="0"/>
              <a:t>Everything that possibly comes from users: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$_GET</a:t>
            </a:r>
            <a:r>
              <a:rPr lang="en-US" dirty="0"/>
              <a:t>, </a:t>
            </a:r>
            <a:r>
              <a:rPr lang="en-US" dirty="0">
                <a:solidFill>
                  <a:schemeClr val="accent2"/>
                </a:solidFill>
              </a:rPr>
              <a:t>$_POST</a:t>
            </a:r>
            <a:r>
              <a:rPr lang="en-US" dirty="0"/>
              <a:t>, </a:t>
            </a:r>
            <a:r>
              <a:rPr lang="en-US" dirty="0">
                <a:solidFill>
                  <a:schemeClr val="accent2"/>
                </a:solidFill>
              </a:rPr>
              <a:t>$_COOKIE</a:t>
            </a:r>
            <a:r>
              <a:rPr lang="en-US" dirty="0"/>
              <a:t>, …</a:t>
            </a:r>
          </a:p>
          <a:p>
            <a:pPr lvl="1"/>
            <a:r>
              <a:rPr lang="en-US" dirty="0"/>
              <a:t>Data that comes from external sources</a:t>
            </a:r>
            <a:br>
              <a:rPr lang="en-US" dirty="0"/>
            </a:br>
            <a:r>
              <a:rPr lang="en-US" dirty="0"/>
              <a:t>(database, text files, …)</a:t>
            </a:r>
          </a:p>
          <a:p>
            <a:endParaRPr lang="en-US" dirty="0"/>
          </a:p>
          <a:p>
            <a:r>
              <a:rPr lang="en-US" dirty="0"/>
              <a:t>When?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On input – verify correctness</a:t>
            </a:r>
            <a:br>
              <a:rPr lang="en-US" dirty="0"/>
            </a:br>
            <a:r>
              <a:rPr lang="en-US" dirty="0"/>
              <a:t>Before you start using data in </a:t>
            </a:r>
            <a:r>
              <a:rPr lang="en-US" dirty="0">
                <a:solidFill>
                  <a:schemeClr val="accent2"/>
                </a:solidFill>
              </a:rPr>
              <a:t>$_GET</a:t>
            </a:r>
            <a:r>
              <a:rPr lang="en-US" dirty="0"/>
              <a:t>, </a:t>
            </a:r>
            <a:r>
              <a:rPr lang="en-US" dirty="0">
                <a:solidFill>
                  <a:schemeClr val="accent2"/>
                </a:solidFill>
              </a:rPr>
              <a:t>$_POST</a:t>
            </a:r>
            <a:r>
              <a:rPr lang="en-US" dirty="0"/>
              <a:t>, …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On output – sanitize to prevent injections</a:t>
            </a:r>
            <a:br>
              <a:rPr lang="en-US" dirty="0"/>
            </a:br>
            <a:r>
              <a:rPr lang="en-US" dirty="0"/>
              <a:t>When data are inserted into HTML, SQL queries, …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A55D2A-22B4-49D0-875D-03BB64532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</a:t>
            </a:r>
            <a:r>
              <a:rPr lang="en-US" dirty="0"/>
              <a:t>Verification/Sanitization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0DAB5E-D00A-40EB-84F9-4FE8239DF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597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658166-4C6C-4313-BD09-07C32B82D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Verify</a:t>
            </a:r>
          </a:p>
          <a:p>
            <a:pPr lvl="1"/>
            <a:r>
              <a:rPr lang="en-US" dirty="0"/>
              <a:t>Built-in string functions, regular expressions, …</a:t>
            </a:r>
          </a:p>
          <a:p>
            <a:pPr lvl="1"/>
            <a:r>
              <a:rPr lang="en-US" dirty="0"/>
              <a:t>Filter functions</a:t>
            </a:r>
            <a:br>
              <a:rPr lang="en-US" dirty="0"/>
            </a:br>
            <a:r>
              <a:rPr lang="en-US" dirty="0" err="1">
                <a:solidFill>
                  <a:schemeClr val="accent2"/>
                </a:solidFill>
              </a:rPr>
              <a:t>filter_input</a:t>
            </a:r>
            <a:r>
              <a:rPr lang="en-US" dirty="0">
                <a:solidFill>
                  <a:schemeClr val="accent2"/>
                </a:solidFill>
              </a:rPr>
              <a:t>()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2"/>
                </a:solidFill>
              </a:rPr>
              <a:t>filter_var</a:t>
            </a:r>
            <a:r>
              <a:rPr lang="en-US" dirty="0">
                <a:solidFill>
                  <a:schemeClr val="accent2"/>
                </a:solidFill>
              </a:rPr>
              <a:t>()</a:t>
            </a:r>
            <a:r>
              <a:rPr lang="en-US" dirty="0"/>
              <a:t>, …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Invalid Inputs</a:t>
            </a:r>
          </a:p>
          <a:p>
            <a:pPr lvl="1"/>
            <a:r>
              <a:rPr lang="en-US" dirty="0"/>
              <a:t>Ostrich algorithm</a:t>
            </a:r>
          </a:p>
          <a:p>
            <a:pPr lvl="1"/>
            <a:r>
              <a:rPr lang="en-US" dirty="0"/>
              <a:t>Attempt to fix (e.g., select a valid part)</a:t>
            </a:r>
          </a:p>
          <a:p>
            <a:pPr lvl="1"/>
            <a:r>
              <a:rPr lang="en-US" dirty="0"/>
              <a:t>User error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B952FE-4852-491D-AD3D-B7ABF6FDB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Verification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BAE2D-5CC0-4E44-B357-3F3C2264E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C9ED9864-8D1D-45FC-9E51-D9CE4FD09C12}"/>
              </a:ext>
            </a:extLst>
          </p:cNvPr>
          <p:cNvSpPr/>
          <p:nvPr/>
        </p:nvSpPr>
        <p:spPr>
          <a:xfrm>
            <a:off x="1127448" y="3423172"/>
            <a:ext cx="7848872" cy="50405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$foo = </a:t>
            </a:r>
            <a:r>
              <a:rPr lang="en-US" dirty="0" err="1"/>
              <a:t>filter_input</a:t>
            </a:r>
            <a:r>
              <a:rPr lang="en-US" dirty="0"/>
              <a:t>(INPUT_GET, 'foo', FILTER_VALIDATE_INT, $options);</a:t>
            </a:r>
          </a:p>
        </p:txBody>
      </p:sp>
      <p:sp>
        <p:nvSpPr>
          <p:cNvPr id="6" name="Zaoblený obdélníkový popisek 7">
            <a:extLst>
              <a:ext uri="{FF2B5EF4-FFF2-40B4-BE49-F238E27FC236}">
                <a16:creationId xmlns:a16="http://schemas.microsoft.com/office/drawing/2014/main" id="{4E5B1A4F-5A0D-4F6B-A6D7-61C8F113D426}"/>
              </a:ext>
            </a:extLst>
          </p:cNvPr>
          <p:cNvSpPr/>
          <p:nvPr/>
        </p:nvSpPr>
        <p:spPr>
          <a:xfrm>
            <a:off x="7342517" y="2433547"/>
            <a:ext cx="3528392" cy="618663"/>
          </a:xfrm>
          <a:prstGeom prst="wedgeRoundRectCallout">
            <a:avLst>
              <a:gd name="adj1" fmla="val -114288"/>
              <a:gd name="adj2" fmla="val 9867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Safely retrieves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$_GET['foo']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Zaoblený obdélníkový popisek 7">
            <a:extLst>
              <a:ext uri="{FF2B5EF4-FFF2-40B4-BE49-F238E27FC236}">
                <a16:creationId xmlns:a16="http://schemas.microsoft.com/office/drawing/2014/main" id="{29C05AB5-3312-46D6-966E-15505FDA7F8D}"/>
              </a:ext>
            </a:extLst>
          </p:cNvPr>
          <p:cNvSpPr/>
          <p:nvPr/>
        </p:nvSpPr>
        <p:spPr>
          <a:xfrm>
            <a:off x="7032104" y="4606890"/>
            <a:ext cx="3168352" cy="792088"/>
          </a:xfrm>
          <a:prstGeom prst="wedgeRoundRectCallout">
            <a:avLst>
              <a:gd name="adj1" fmla="val -13359"/>
              <a:gd name="adj2" fmla="val -13075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Additional options based on input type (default, range…)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68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B80DB4E-E861-4B11-97D1-FEE53BEF6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Making sure the output matches target context</a:t>
            </a:r>
          </a:p>
          <a:p>
            <a:r>
              <a:rPr lang="en-US" dirty="0"/>
              <a:t>Automated solutions are preferred</a:t>
            </a:r>
          </a:p>
          <a:p>
            <a:endParaRPr lang="en-US" dirty="0"/>
          </a:p>
          <a:p>
            <a:r>
              <a:rPr lang="en-US" dirty="0"/>
              <a:t>How?</a:t>
            </a:r>
          </a:p>
          <a:p>
            <a:pPr lvl="1"/>
            <a:r>
              <a:rPr lang="en-US" dirty="0"/>
              <a:t>String and filter functions, regular expressions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htmlspecialchars</a:t>
            </a:r>
            <a:r>
              <a:rPr lang="en-US" dirty="0">
                <a:solidFill>
                  <a:schemeClr val="accent2"/>
                </a:solidFill>
              </a:rPr>
              <a:t>()</a:t>
            </a:r>
            <a:r>
              <a:rPr lang="en-US" dirty="0"/>
              <a:t> – encoding for HTML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urlencode</a:t>
            </a:r>
            <a:r>
              <a:rPr lang="en-US" dirty="0">
                <a:solidFill>
                  <a:schemeClr val="accent2"/>
                </a:solidFill>
              </a:rPr>
              <a:t>()</a:t>
            </a:r>
            <a:r>
              <a:rPr lang="en-US" dirty="0"/>
              <a:t> – encoding for URL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DBMS-specific functions (</a:t>
            </a:r>
            <a:r>
              <a:rPr lang="en-US" dirty="0" err="1">
                <a:solidFill>
                  <a:schemeClr val="accent2"/>
                </a:solidFill>
              </a:rPr>
              <a:t>mysqli_escape_string</a:t>
            </a:r>
            <a:r>
              <a:rPr lang="en-US" dirty="0">
                <a:solidFill>
                  <a:schemeClr val="accent2"/>
                </a:solidFill>
              </a:rPr>
              <a:t>()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Better yet, use prepared statements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8E42018-44AC-45C7-BDF8-EE95EEEEC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Sanitization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64F83-39F7-496F-BA5C-AFF41737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949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DB1018-0579-42B3-A77E-ABDB36D4F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 Handling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http_build_query</a:t>
            </a:r>
            <a:r>
              <a:rPr lang="en-US" dirty="0">
                <a:solidFill>
                  <a:schemeClr val="accent2"/>
                </a:solidFill>
              </a:rPr>
              <a:t>()</a:t>
            </a:r>
            <a:r>
              <a:rPr lang="en-US" dirty="0"/>
              <a:t> – construct URL query string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parse_url</a:t>
            </a:r>
            <a:r>
              <a:rPr lang="en-US" dirty="0">
                <a:solidFill>
                  <a:schemeClr val="accent2"/>
                </a:solidFill>
              </a:rPr>
              <a:t>()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Base64</a:t>
            </a:r>
          </a:p>
          <a:p>
            <a:pPr lvl="1"/>
            <a:r>
              <a:rPr lang="en-US" dirty="0"/>
              <a:t>Encode (any) data into text-safe form (6-bits/char)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base64_encode()</a:t>
            </a:r>
            <a:r>
              <a:rPr lang="en-US" dirty="0"/>
              <a:t>, </a:t>
            </a:r>
            <a:r>
              <a:rPr lang="en-US" dirty="0">
                <a:solidFill>
                  <a:schemeClr val="accent2"/>
                </a:solidFill>
              </a:rPr>
              <a:t>base64_decode()</a:t>
            </a:r>
          </a:p>
          <a:p>
            <a:endParaRPr lang="en-US" dirty="0"/>
          </a:p>
          <a:p>
            <a:r>
              <a:rPr lang="en-US" dirty="0"/>
              <a:t>JSON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json_encode</a:t>
            </a:r>
            <a:r>
              <a:rPr lang="en-US" dirty="0">
                <a:solidFill>
                  <a:schemeClr val="accent2"/>
                </a:solidFill>
              </a:rPr>
              <a:t>()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2"/>
                </a:solidFill>
              </a:rPr>
              <a:t>json_decode</a:t>
            </a:r>
            <a:r>
              <a:rPr lang="en-US" dirty="0">
                <a:solidFill>
                  <a:schemeClr val="accent2"/>
                </a:solidFill>
              </a:rPr>
              <a:t>()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2"/>
                </a:solidFill>
              </a:rPr>
              <a:t>json_last_error</a:t>
            </a:r>
            <a:r>
              <a:rPr lang="en-US" dirty="0">
                <a:solidFill>
                  <a:schemeClr val="accent2"/>
                </a:solidFill>
              </a:rPr>
              <a:t>()</a:t>
            </a:r>
          </a:p>
          <a:p>
            <a:pPr lvl="1"/>
            <a:r>
              <a:rPr lang="en-US" dirty="0"/>
              <a:t>Lists are arrays, collections are </a:t>
            </a:r>
            <a:r>
              <a:rPr lang="en-US" dirty="0" err="1">
                <a:solidFill>
                  <a:schemeClr val="accent2"/>
                </a:solidFill>
              </a:rPr>
              <a:t>stdClass</a:t>
            </a:r>
            <a:r>
              <a:rPr lang="en-US" dirty="0"/>
              <a:t> objects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94BAE5-303F-499E-8114-4FDBC8AAA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Formatted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9FAF1-6F17-4E55-ACA5-FFC5F1412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aoblený obdélníkový popisek 7">
            <a:extLst>
              <a:ext uri="{FF2B5EF4-FFF2-40B4-BE49-F238E27FC236}">
                <a16:creationId xmlns:a16="http://schemas.microsoft.com/office/drawing/2014/main" id="{FE7C63B6-9006-4755-81D3-B29913533099}"/>
              </a:ext>
            </a:extLst>
          </p:cNvPr>
          <p:cNvSpPr/>
          <p:nvPr/>
        </p:nvSpPr>
        <p:spPr>
          <a:xfrm>
            <a:off x="7968208" y="4509120"/>
            <a:ext cx="3633832" cy="792088"/>
          </a:xfrm>
          <a:prstGeom prst="wedgeRoundRectCallout">
            <a:avLst>
              <a:gd name="adj1" fmla="val -88896"/>
              <a:gd name="adj2" fmla="val -8392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cs typeface="Courier New" pitchFamily="49" charset="0"/>
              </a:rPr>
              <a:t>Not entirely safe for URL though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488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89FA63-2C13-4032-A3D9-B4B79DB99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Charset to Rule Them All</a:t>
            </a:r>
          </a:p>
          <a:p>
            <a:pPr lvl="1"/>
            <a:r>
              <a:rPr lang="en-US" dirty="0"/>
              <a:t>HTML, PHP, database (connection), text files, …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Determined by the language(s) used</a:t>
            </a:r>
            <a:br>
              <a:rPr lang="en-US" dirty="0"/>
            </a:br>
            <a:r>
              <a:rPr lang="en-US" dirty="0"/>
              <a:t>Unicode covers almost every language</a:t>
            </a:r>
          </a:p>
          <a:p>
            <a:pPr lvl="1"/>
            <a:r>
              <a:rPr lang="en-US" dirty="0"/>
              <a:t>Early incoming, late outgoing conversions</a:t>
            </a:r>
          </a:p>
          <a:p>
            <a:endParaRPr lang="en-US" dirty="0"/>
          </a:p>
          <a:p>
            <a:r>
              <a:rPr lang="en-US" dirty="0"/>
              <a:t>Charset in Meta-data</a:t>
            </a:r>
          </a:p>
          <a:p>
            <a:pPr lvl="1"/>
            <a:r>
              <a:rPr lang="en-US" dirty="0"/>
              <a:t>Must be in HTTP headers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Do not use HTML </a:t>
            </a:r>
            <a:r>
              <a:rPr lang="en-US" dirty="0">
                <a:solidFill>
                  <a:schemeClr val="accent2"/>
                </a:solidFill>
              </a:rPr>
              <a:t>meta</a:t>
            </a:r>
            <a:r>
              <a:rPr lang="en-US" dirty="0"/>
              <a:t> element with </a:t>
            </a:r>
            <a:r>
              <a:rPr lang="en-US" dirty="0">
                <a:solidFill>
                  <a:schemeClr val="accent2"/>
                </a:solidFill>
              </a:rPr>
              <a:t>http-</a:t>
            </a:r>
            <a:r>
              <a:rPr lang="en-US" dirty="0" err="1">
                <a:solidFill>
                  <a:schemeClr val="accent2"/>
                </a:solidFill>
              </a:rPr>
              <a:t>equiv</a:t>
            </a:r>
            <a:br>
              <a:rPr lang="en-US" dirty="0"/>
            </a:br>
            <a:r>
              <a:rPr lang="en-US" dirty="0"/>
              <a:t>Except special cases (like saving HTML file locally)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84F619-AFA6-419F-BCA6-A88480382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Your Charset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2274E7-8022-487C-A69D-071390AA3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E632B5AA-9177-4DEC-B859-CDD62D53BC83}"/>
              </a:ext>
            </a:extLst>
          </p:cNvPr>
          <p:cNvSpPr/>
          <p:nvPr/>
        </p:nvSpPr>
        <p:spPr>
          <a:xfrm>
            <a:off x="983432" y="4941168"/>
            <a:ext cx="7848872" cy="50405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header('Content-Type: text/html; charset=utf-8');</a:t>
            </a:r>
          </a:p>
        </p:txBody>
      </p:sp>
    </p:spTree>
    <p:extLst>
      <p:ext uri="{BB962C8B-B14F-4D97-AF65-F5344CB8AC3E}">
        <p14:creationId xmlns:p14="http://schemas.microsoft.com/office/powerpoint/2010/main" val="2882515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C0E039-3651-4599-8CE8-EBE0DDBC1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In form as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Provide safe way to browse disk files and select one for upload</a:t>
            </a:r>
          </a:p>
          <a:p>
            <a:r>
              <a:rPr lang="en-US" dirty="0"/>
              <a:t>HTTP wrapper handles the file</a:t>
            </a:r>
          </a:p>
          <a:p>
            <a:pPr lvl="1"/>
            <a:r>
              <a:rPr lang="en-US" dirty="0"/>
              <a:t>Stores it in temporary location</a:t>
            </a:r>
          </a:p>
          <a:p>
            <a:pPr lvl="1"/>
            <a:r>
              <a:rPr lang="en-US" dirty="0"/>
              <a:t>Related metadata are in </a:t>
            </a:r>
            <a:r>
              <a:rPr lang="en-US" dirty="0">
                <a:solidFill>
                  <a:schemeClr val="accent2"/>
                </a:solidFill>
              </a:rPr>
              <a:t>$_FILES[</a:t>
            </a:r>
            <a:r>
              <a:rPr lang="en-US" dirty="0"/>
              <a:t>name</a:t>
            </a:r>
            <a:r>
              <a:rPr lang="en-US" dirty="0">
                <a:solidFill>
                  <a:schemeClr val="accent2"/>
                </a:solidFill>
              </a:rPr>
              <a:t>]</a:t>
            </a:r>
          </a:p>
          <a:p>
            <a:pPr lvl="2"/>
            <a:r>
              <a:rPr lang="en-US" dirty="0"/>
              <a:t>'</a:t>
            </a:r>
            <a:r>
              <a:rPr lang="en-US" dirty="0" err="1">
                <a:solidFill>
                  <a:schemeClr val="accent2"/>
                </a:solidFill>
              </a:rPr>
              <a:t>tmp_name</a:t>
            </a:r>
            <a:r>
              <a:rPr lang="en-US" dirty="0"/>
              <a:t>’ 	– path to the file in temp directory</a:t>
            </a:r>
          </a:p>
          <a:p>
            <a:pPr lvl="2"/>
            <a:r>
              <a:rPr lang="en-US" dirty="0"/>
              <a:t>'</a:t>
            </a:r>
            <a:r>
              <a:rPr lang="en-US" dirty="0">
                <a:solidFill>
                  <a:schemeClr val="accent2"/>
                </a:solidFill>
              </a:rPr>
              <a:t>error</a:t>
            </a:r>
            <a:r>
              <a:rPr lang="en-US" dirty="0"/>
              <a:t>’ 		– error code (e.g., </a:t>
            </a:r>
            <a:r>
              <a:rPr lang="en-US" dirty="0">
                <a:solidFill>
                  <a:schemeClr val="accent2"/>
                </a:solidFill>
              </a:rPr>
              <a:t>UPLOAD_ERR_OK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'</a:t>
            </a:r>
            <a:r>
              <a:rPr lang="en-US" dirty="0">
                <a:solidFill>
                  <a:schemeClr val="accent2"/>
                </a:solidFill>
              </a:rPr>
              <a:t>name</a:t>
            </a:r>
            <a:r>
              <a:rPr lang="en-US" dirty="0"/>
              <a:t>', '</a:t>
            </a:r>
            <a:r>
              <a:rPr lang="en-US" dirty="0">
                <a:solidFill>
                  <a:schemeClr val="accent2"/>
                </a:solidFill>
              </a:rPr>
              <a:t>type</a:t>
            </a:r>
            <a:r>
              <a:rPr lang="en-US" dirty="0"/>
              <a:t>', '</a:t>
            </a:r>
            <a:r>
              <a:rPr lang="en-US" dirty="0">
                <a:solidFill>
                  <a:schemeClr val="accent2"/>
                </a:solidFill>
              </a:rPr>
              <a:t>size</a:t>
            </a:r>
            <a:r>
              <a:rPr lang="en-US" dirty="0"/>
              <a:t>', …</a:t>
            </a:r>
          </a:p>
          <a:p>
            <a:r>
              <a:rPr lang="en-US" dirty="0"/>
              <a:t>File exists only as long as the script runs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is_uploaded_file</a:t>
            </a:r>
            <a:r>
              <a:rPr lang="en-US" dirty="0">
                <a:solidFill>
                  <a:schemeClr val="accent2"/>
                </a:solidFill>
              </a:rPr>
              <a:t>()</a:t>
            </a:r>
            <a:r>
              <a:rPr lang="en-US" dirty="0"/>
              <a:t> – verification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move_uploaded_file</a:t>
            </a:r>
            <a:r>
              <a:rPr lang="en-US" dirty="0">
                <a:solidFill>
                  <a:schemeClr val="accent2"/>
                </a:solidFill>
              </a:rPr>
              <a:t>()</a:t>
            </a:r>
            <a:r>
              <a:rPr lang="en-US" dirty="0"/>
              <a:t> – a safe way to move files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13C529-DA47-49C8-81C0-C31394B8F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Wrapper</a:t>
            </a:r>
            <a:br>
              <a:rPr lang="en-US" dirty="0"/>
            </a:br>
            <a:r>
              <a:rPr lang="en-US" dirty="0"/>
              <a:t>File Uploads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18F30B-9FF3-46A2-A6D4-627B12CB1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10650E47-4E10-4F4C-9A02-9EC3AE5D64DA}"/>
              </a:ext>
            </a:extLst>
          </p:cNvPr>
          <p:cNvSpPr/>
          <p:nvPr/>
        </p:nvSpPr>
        <p:spPr>
          <a:xfrm>
            <a:off x="2054841" y="1916832"/>
            <a:ext cx="4032448" cy="50405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&lt;input type="file" name=... /&gt;</a:t>
            </a:r>
          </a:p>
        </p:txBody>
      </p:sp>
    </p:spTree>
    <p:extLst>
      <p:ext uri="{BB962C8B-B14F-4D97-AF65-F5344CB8AC3E}">
        <p14:creationId xmlns:p14="http://schemas.microsoft.com/office/powerpoint/2010/main" val="223434352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7325</TotalTime>
  <Words>2537</Words>
  <Application>Microsoft Office PowerPoint</Application>
  <PresentationFormat>Widescreen</PresentationFormat>
  <Paragraphs>357</Paragraphs>
  <Slides>31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Arial</vt:lpstr>
      <vt:lpstr>Calibri</vt:lpstr>
      <vt:lpstr>Century Gothic</vt:lpstr>
      <vt:lpstr>Courier New</vt:lpstr>
      <vt:lpstr>zillaslab</vt:lpstr>
      <vt:lpstr>Vapor Trail</vt:lpstr>
      <vt:lpstr>Web Applications in PHP</vt:lpstr>
      <vt:lpstr>HTTP Wrapper - Revision</vt:lpstr>
      <vt:lpstr>HTTP Wrapper - Revision</vt:lpstr>
      <vt:lpstr>Data Verification/Sanitization</vt:lpstr>
      <vt:lpstr>Input Verification</vt:lpstr>
      <vt:lpstr>Output Sanitization</vt:lpstr>
      <vt:lpstr>Formatted Data</vt:lpstr>
      <vt:lpstr>Select Your Charset</vt:lpstr>
      <vt:lpstr>HTTP Wrapper File Uploads</vt:lpstr>
      <vt:lpstr>File Upload Example</vt:lpstr>
      <vt:lpstr>Raw Request Body</vt:lpstr>
      <vt:lpstr>POST Request Processing</vt:lpstr>
      <vt:lpstr>POST Request Processing</vt:lpstr>
      <vt:lpstr>POST Request Processing</vt:lpstr>
      <vt:lpstr>PowerPoint Presentation</vt:lpstr>
      <vt:lpstr>Session Management</vt:lpstr>
      <vt:lpstr>Session Management</vt:lpstr>
      <vt:lpstr>Session Management Cookies</vt:lpstr>
      <vt:lpstr>Session Management Using Cookies for Authentication</vt:lpstr>
      <vt:lpstr>Session Management</vt:lpstr>
      <vt:lpstr>PowerPoint Presentation</vt:lpstr>
      <vt:lpstr>Session Management Cookies</vt:lpstr>
      <vt:lpstr>Session Management Security Tokens</vt:lpstr>
      <vt:lpstr>Databases - MySQL</vt:lpstr>
      <vt:lpstr>MySQL</vt:lpstr>
      <vt:lpstr>MySQLi Procedural API</vt:lpstr>
      <vt:lpstr>MySQL Results </vt:lpstr>
      <vt:lpstr>MySQLi Prepared Statements</vt:lpstr>
      <vt:lpstr>MySQL Example</vt:lpstr>
      <vt:lpstr>PHP Frameworks</vt:lpstr>
      <vt:lpstr>takeaway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Beaver</dc:creator>
  <cp:lastModifiedBy>Petr Škoda</cp:lastModifiedBy>
  <cp:revision>297</cp:revision>
  <dcterms:created xsi:type="dcterms:W3CDTF">2011-06-05T13:18:40Z</dcterms:created>
  <dcterms:modified xsi:type="dcterms:W3CDTF">2021-11-10T07:54:35Z</dcterms:modified>
</cp:coreProperties>
</file>