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44"/>
  </p:notesMasterIdLst>
  <p:handoutMasterIdLst>
    <p:handoutMasterId r:id="rId45"/>
  </p:handoutMasterIdLst>
  <p:sldIdLst>
    <p:sldId id="265" r:id="rId2"/>
    <p:sldId id="358" r:id="rId3"/>
    <p:sldId id="366" r:id="rId4"/>
    <p:sldId id="393" r:id="rId5"/>
    <p:sldId id="359" r:id="rId6"/>
    <p:sldId id="360" r:id="rId7"/>
    <p:sldId id="361" r:id="rId8"/>
    <p:sldId id="362" r:id="rId9"/>
    <p:sldId id="363" r:id="rId10"/>
    <p:sldId id="364" r:id="rId11"/>
    <p:sldId id="392" r:id="rId12"/>
    <p:sldId id="365" r:id="rId13"/>
    <p:sldId id="367" r:id="rId14"/>
    <p:sldId id="368" r:id="rId15"/>
    <p:sldId id="370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4" r:id="rId24"/>
    <p:sldId id="369" r:id="rId25"/>
    <p:sldId id="371" r:id="rId26"/>
    <p:sldId id="372" r:id="rId27"/>
    <p:sldId id="373" r:id="rId28"/>
    <p:sldId id="374" r:id="rId29"/>
    <p:sldId id="375" r:id="rId30"/>
    <p:sldId id="395" r:id="rId31"/>
    <p:sldId id="376" r:id="rId32"/>
    <p:sldId id="377" r:id="rId33"/>
    <p:sldId id="396" r:id="rId34"/>
    <p:sldId id="379" r:id="rId35"/>
    <p:sldId id="398" r:id="rId36"/>
    <p:sldId id="380" r:id="rId37"/>
    <p:sldId id="399" r:id="rId38"/>
    <p:sldId id="401" r:id="rId39"/>
    <p:sldId id="378" r:id="rId40"/>
    <p:sldId id="397" r:id="rId41"/>
    <p:sldId id="400" r:id="rId42"/>
    <p:sldId id="270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78641" autoAdjust="0"/>
  </p:normalViewPr>
  <p:slideViewPr>
    <p:cSldViewPr>
      <p:cViewPr varScale="1">
        <p:scale>
          <a:sx n="87" d="100"/>
          <a:sy n="87" d="100"/>
        </p:scale>
        <p:origin x="1518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D51BE-CF1C-4F11-AAD2-453C1B63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7A43-62AF-46D8-B926-E9D562EE4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FAD5-DDCA-4654-93B6-DBD29433097C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DF6F5-1C99-4B6A-AC45-DDD6F7377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ECF2A-32D0-4276-8956-589BA28243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5301-4204-4F3F-ACA4-B38DAA633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5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21.11.2021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https://memegenerator.net/instance/51707203/dog-scientist-science-in-progress-do-not-disturb</a:t>
            </a:r>
          </a:p>
          <a:p>
            <a:r>
              <a:rPr lang="en-US" dirty="0"/>
              <a:t>  terms-of-use: https://memegenerator.net/terms-of-use</a:t>
            </a:r>
          </a:p>
          <a:p>
            <a:endParaRPr lang="en-US" dirty="0"/>
          </a:p>
          <a:p>
            <a:r>
              <a:rPr lang="en-US" dirty="0"/>
              <a:t>https://martinfowler.com/eaaCatalog/</a:t>
            </a:r>
          </a:p>
          <a:p>
            <a:r>
              <a:rPr lang="en-US" dirty="0"/>
              <a:t>https://sourcemaking.com/design_patterns</a:t>
            </a:r>
          </a:p>
          <a:p>
            <a:r>
              <a:rPr lang="en-US" dirty="0"/>
              <a:t>https://www.geeksforgeeks.org/software-design-patterns/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946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injectable properties are public.</a:t>
            </a:r>
          </a:p>
          <a:p>
            <a:r>
              <a:rPr lang="en-US" dirty="0"/>
              <a:t>Both injectable properties and constructor parameters are legitimate</a:t>
            </a:r>
            <a:r>
              <a:rPr lang="en-US" baseline="0" dirty="0"/>
              <a:t> ways how to implement DI in PHP. The properties are slightly less error prone as they violate OOP encapsulation; however, unlike constructor parameters, the properties can be used even in cases were cyclic dependencies are detected.</a:t>
            </a:r>
          </a:p>
          <a:p>
            <a:r>
              <a:rPr lang="en-US" baseline="0" dirty="0"/>
              <a:t>FYI: This is just an example, how the injection can work. It was influenced by </a:t>
            </a:r>
            <a:r>
              <a:rPr lang="en-US" baseline="0" dirty="0" err="1"/>
              <a:t>Nette</a:t>
            </a:r>
            <a:r>
              <a:rPr lang="en-US" baseline="0" dirty="0"/>
              <a:t> framework.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3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use https://github.com/prettier/plugin-php or similar.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977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Applications that conform to REST constraints,</a:t>
            </a:r>
            <a:r>
              <a:rPr lang="en-US" baseline="0" dirty="0"/>
              <a:t> are typically called “RESTful”.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787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282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https://memegenerator.net/img/instances/69917194/summer-is-coming.jpg</a:t>
            </a:r>
          </a:p>
          <a:p>
            <a:r>
              <a:rPr lang="en-US" dirty="0"/>
              <a:t>https://pics.me.me/summer-is-coming-meme-creator-funny-summer-is-coming-52817833.png</a:t>
            </a:r>
          </a:p>
          <a:p>
            <a:r>
              <a:rPr lang="en-US" dirty="0"/>
              <a:t>https://www.meme-arsenal.com/memes/fb0187403168b4ccc5cb1436a79dae9d.jpg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70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https://memegenerator.net/img/instances/69917194/summer-is-coming.jpg</a:t>
            </a:r>
          </a:p>
          <a:p>
            <a:r>
              <a:rPr lang="en-US" dirty="0"/>
              <a:t>https://pics.me.me/summer-is-coming-meme-creator-funny-summer-is-coming-52817833.png</a:t>
            </a:r>
          </a:p>
          <a:p>
            <a:r>
              <a:rPr lang="en-US" dirty="0"/>
              <a:t>https://www.meme-arsenal.com/memes/fb0187403168b4ccc5cb1436a79dae9d.jpg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71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https://micro-frontends.org/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331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330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599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Latte</a:t>
            </a:r>
            <a:r>
              <a:rPr lang="en-US" baseline="0" dirty="0"/>
              <a:t> templating system is part of </a:t>
            </a:r>
            <a:r>
              <a:rPr lang="en-US" baseline="0" dirty="0" err="1"/>
              <a:t>Nette</a:t>
            </a:r>
            <a:r>
              <a:rPr lang="en-US" baseline="0" dirty="0"/>
              <a:t> framework.</a:t>
            </a:r>
          </a:p>
          <a:p>
            <a:endParaRPr lang="en-US" baseline="0" dirty="0"/>
          </a:p>
          <a:p>
            <a:r>
              <a:rPr lang="en-US" baseline="0" dirty="0"/>
              <a:t>Note that processing complex templates in a custom (markup) language may be computationally demanding (especially since PHP is interpreted). Hence, </a:t>
            </a:r>
            <a:r>
              <a:rPr lang="en-US" baseline="0" dirty="0" err="1"/>
              <a:t>Nette</a:t>
            </a:r>
            <a:r>
              <a:rPr lang="en-US" baseline="0" dirty="0"/>
              <a:t> uses pre-compilation, when the template is actually transformed into a HTML-PHP interleaved file, which is processed much faster by the interpret.</a:t>
            </a:r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86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Model implementation.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41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ORM examples check out Doctrine</a:t>
            </a:r>
            <a:r>
              <a:rPr lang="en-US" baseline="0" dirty="0"/>
              <a:t> (http://www.doctrine-project.org/).</a:t>
            </a:r>
            <a:endParaRPr lang="cs-CZ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53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ORM examples check out Doctrine</a:t>
            </a:r>
            <a:r>
              <a:rPr lang="en-US" baseline="0" dirty="0"/>
              <a:t> (http://www.doctrine-project.org/).</a:t>
            </a:r>
            <a:endParaRPr lang="cs-CZ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964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Model implementation.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888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ORM examples check out Doctrine</a:t>
            </a:r>
            <a:r>
              <a:rPr lang="en-US" baseline="0" dirty="0"/>
              <a:t> (http://www.doctrine-project.org/).</a:t>
            </a:r>
            <a:endParaRPr lang="cs-CZ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1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Components and their dependencies</a:t>
            </a:r>
            <a:endParaRPr lang="cs-CZ" dirty="0"/>
          </a:p>
          <a:p>
            <a:r>
              <a:rPr lang="en-US" dirty="0"/>
              <a:t>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273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72070"/>
            <a:ext cx="94488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AACF2F9B-24EE-49CD-8927-DCF5303F77EB}" type="datetime1">
              <a:rPr lang="cs-CZ" smtClean="0"/>
              <a:pPr/>
              <a:t>21.11.2021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846823F-F779-42B6-8699-C94A374E678D}"/>
              </a:ext>
            </a:extLst>
          </p:cNvPr>
          <p:cNvSpPr txBox="1"/>
          <p:nvPr userDrawn="1"/>
        </p:nvSpPr>
        <p:spPr>
          <a:xfrm>
            <a:off x="2207568" y="4776651"/>
            <a:ext cx="441649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800" dirty="0">
                <a:ln>
                  <a:noFill/>
                </a:ln>
                <a:solidFill>
                  <a:schemeClr val="accent5"/>
                </a:solidFill>
              </a:rPr>
              <a:t>https://www.ksi.mff.cuni.cz/</a:t>
            </a:r>
          </a:p>
        </p:txBody>
      </p:sp>
    </p:spTree>
    <p:extLst>
      <p:ext uri="{BB962C8B-B14F-4D97-AF65-F5344CB8AC3E}">
        <p14:creationId xmlns:p14="http://schemas.microsoft.com/office/powerpoint/2010/main" val="406453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352" y="1159182"/>
            <a:ext cx="11521280" cy="182509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C0-HD-TOP.png">
            <a:extLst>
              <a:ext uri="{FF2B5EF4-FFF2-40B4-BE49-F238E27FC236}">
                <a16:creationId xmlns:a16="http://schemas.microsoft.com/office/drawing/2014/main" id="{3B485478-7769-44A4-A391-52F617AC1A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8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CA125F0-E602-409F-8C54-EE50939C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0CE1F92-6668-4B91-8D94-7368CA20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5758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352" y="1844824"/>
            <a:ext cx="5763187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467" y="1844824"/>
            <a:ext cx="5763183" cy="459629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sz="2200"/>
            </a:lvl1pPr>
            <a:lvl2pPr>
              <a:buClr>
                <a:schemeClr val="tx1"/>
              </a:buClr>
              <a:defRPr sz="2200"/>
            </a:lvl2pPr>
            <a:lvl3pPr>
              <a:buClr>
                <a:schemeClr val="tx1"/>
              </a:buClr>
              <a:defRPr sz="2200"/>
            </a:lvl3pPr>
            <a:lvl4pPr>
              <a:buClr>
                <a:schemeClr val="tx1"/>
              </a:buClr>
              <a:defRPr sz="2200"/>
            </a:lvl4pPr>
            <a:lvl5pPr>
              <a:buClr>
                <a:schemeClr val="tx1"/>
              </a:buCl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E9948CD-A3DC-404F-921B-D94627D2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E69095-5CD4-4F20-BC94-B1548971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9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EC0B12E-FDCA-4F98-8B47-5C783F99B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2" y="416878"/>
            <a:ext cx="11713299" cy="129302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81A53B8-589A-48E4-A9D3-A151BE7B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5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2C029DF-361E-4AFB-ADC3-F7F0279F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5480" y="3"/>
            <a:ext cx="26365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535DF1-3CEE-4FC7-9E2D-6DF64CF09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9650" y="2133600"/>
            <a:ext cx="7561263" cy="86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5999B4DE-4528-497E-83DE-B439F1DB28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480" y="3140968"/>
            <a:ext cx="9217023" cy="187220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 dirty="0"/>
              <a:t>Click to edit sub heading</a:t>
            </a:r>
          </a:p>
        </p:txBody>
      </p:sp>
    </p:spTree>
    <p:extLst>
      <p:ext uri="{BB962C8B-B14F-4D97-AF65-F5344CB8AC3E}">
        <p14:creationId xmlns:p14="http://schemas.microsoft.com/office/powerpoint/2010/main" val="73397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4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228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30" r:id="rId2"/>
    <p:sldLayoutId id="2147483728" r:id="rId3"/>
    <p:sldLayoutId id="2147483688" r:id="rId4"/>
    <p:sldLayoutId id="2147483689" r:id="rId5"/>
    <p:sldLayoutId id="2147483731" r:id="rId6"/>
    <p:sldLayoutId id="2147483729" r:id="rId7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49/iet-sen.2018.54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BF0C-FB22-4A1B-AC3A-523B899CB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Design Patterns &amp;</a:t>
            </a:r>
            <a:br>
              <a:rPr lang="en-US" dirty="0"/>
            </a:br>
            <a:r>
              <a:rPr lang="en-US" dirty="0"/>
              <a:t>Best Practices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4FC05-8409-4069-A177-C4DE126B2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D27CE-CCCA-473C-AEB6-7B30BA5D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2F9B-24EE-49CD-8927-DCF5303F77EB}" type="datetime1">
              <a:rPr lang="cs-CZ" smtClean="0"/>
              <a:t>21.11.2021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C9182-70D7-4EF1-B78E-EB0BFC3C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by Škoda Petr (v1.0)</a:t>
            </a:r>
            <a:endParaRPr lang="cs-CZ" dirty="0"/>
          </a:p>
        </p:txBody>
      </p:sp>
      <p:sp>
        <p:nvSpPr>
          <p:cNvPr id="6" name="Zástupný symbol pro datum 2">
            <a:extLst>
              <a:ext uri="{FF2B5EF4-FFF2-40B4-BE49-F238E27FC236}">
                <a16:creationId xmlns:a16="http://schemas.microsoft.com/office/drawing/2014/main" id="{BF8992C4-F6F2-4A47-B943-5A40C0F43498}"/>
              </a:ext>
            </a:extLst>
          </p:cNvPr>
          <p:cNvSpPr txBox="1">
            <a:spLocks/>
          </p:cNvSpPr>
          <p:nvPr/>
        </p:nvSpPr>
        <p:spPr>
          <a:xfrm>
            <a:off x="8040216" y="6381328"/>
            <a:ext cx="347730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special thanks to</a:t>
            </a:r>
            <a:r>
              <a:rPr lang="cs-CZ" dirty="0"/>
              <a:t> Martin Kruliš </a:t>
            </a:r>
          </a:p>
        </p:txBody>
      </p:sp>
    </p:spTree>
    <p:extLst>
      <p:ext uri="{BB962C8B-B14F-4D97-AF65-F5344CB8AC3E}">
        <p14:creationId xmlns:p14="http://schemas.microsoft.com/office/powerpoint/2010/main" val="124034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Front Controller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7DFA4C0-3C0B-4EFF-BCEB-50751A921C53}"/>
              </a:ext>
            </a:extLst>
          </p:cNvPr>
          <p:cNvSpPr/>
          <p:nvPr/>
        </p:nvSpPr>
        <p:spPr>
          <a:xfrm>
            <a:off x="443372" y="1761656"/>
            <a:ext cx="11305256" cy="490770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class Router {</a:t>
            </a:r>
          </a:p>
          <a:p>
            <a:r>
              <a:rPr lang="en-US" dirty="0"/>
              <a:t>    public function dispatch() {</a:t>
            </a:r>
          </a:p>
          <a:p>
            <a:r>
              <a:rPr lang="en-US" dirty="0"/>
              <a:t>        $page = empty($_GET['page']) ? $this-&gt;default : trim($_GET['page']);</a:t>
            </a:r>
          </a:p>
          <a:p>
            <a:r>
              <a:rPr lang="en-US" dirty="0"/>
              <a:t>        $controller = $this-&gt;container-&gt;</a:t>
            </a:r>
            <a:r>
              <a:rPr lang="en-US" dirty="0" err="1"/>
              <a:t>getByName</a:t>
            </a:r>
            <a:r>
              <a:rPr lang="en-US" dirty="0"/>
              <a:t>($page . 'Controller');</a:t>
            </a:r>
          </a:p>
          <a:p>
            <a:r>
              <a:rPr lang="en-US" dirty="0"/>
              <a:t>        if (!$controller) throw new Exception("Unknown page '$page'.");</a:t>
            </a:r>
          </a:p>
          <a:p>
            <a:endParaRPr lang="en-US" dirty="0"/>
          </a:p>
          <a:p>
            <a:r>
              <a:rPr lang="en-US" dirty="0"/>
              <a:t>        $</a:t>
            </a:r>
            <a:r>
              <a:rPr lang="en-US" dirty="0" err="1"/>
              <a:t>reqMethod</a:t>
            </a:r>
            <a:r>
              <a:rPr lang="en-US" dirty="0"/>
              <a:t> = </a:t>
            </a:r>
            <a:r>
              <a:rPr lang="en-US" dirty="0" err="1"/>
              <a:t>strtolower</a:t>
            </a:r>
            <a:r>
              <a:rPr lang="en-US" dirty="0"/>
              <a:t>($_SERVER['REQUEST_METHOD']);</a:t>
            </a:r>
          </a:p>
          <a:p>
            <a:r>
              <a:rPr lang="en-US" dirty="0"/>
              <a:t>        $action = empty($_GET['action']) ? '' : </a:t>
            </a:r>
            <a:r>
              <a:rPr lang="en-US" dirty="0" err="1"/>
              <a:t>ucfirst</a:t>
            </a:r>
            <a:r>
              <a:rPr lang="en-US" dirty="0"/>
              <a:t>(</a:t>
            </a:r>
            <a:r>
              <a:rPr lang="en-US" dirty="0" err="1"/>
              <a:t>strtolower</a:t>
            </a:r>
            <a:r>
              <a:rPr lang="en-US" dirty="0"/>
              <a:t>(trim($_GET['action'])));</a:t>
            </a:r>
          </a:p>
          <a:p>
            <a:r>
              <a:rPr lang="en-US" dirty="0"/>
              <a:t>        $method = $</a:t>
            </a:r>
            <a:r>
              <a:rPr lang="en-US" dirty="0" err="1"/>
              <a:t>reqMethod</a:t>
            </a:r>
            <a:r>
              <a:rPr lang="en-US" dirty="0"/>
              <a:t> . $action . 'Action';</a:t>
            </a:r>
          </a:p>
          <a:p>
            <a:r>
              <a:rPr lang="en-US" dirty="0"/>
              <a:t>        if (!</a:t>
            </a:r>
            <a:r>
              <a:rPr lang="en-US" dirty="0" err="1"/>
              <a:t>method_exists</a:t>
            </a:r>
            <a:r>
              <a:rPr lang="en-US" dirty="0"/>
              <a:t>($controller, $method)) throw new Exception("...");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        if ($</a:t>
            </a:r>
            <a:r>
              <a:rPr lang="en-US" dirty="0" err="1"/>
              <a:t>reqMethod</a:t>
            </a:r>
            <a:r>
              <a:rPr lang="en-US" dirty="0"/>
              <a:t> === 'post’)  $controller-&gt;$method($_POST, $_GET);</a:t>
            </a:r>
          </a:p>
          <a:p>
            <a:r>
              <a:rPr lang="en-US" dirty="0"/>
              <a:t>        else $controller-&gt;$method($_GET);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110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9E5D-6FCE-42B2-9343-0235D6FF3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Model-View-Controller</a:t>
            </a:r>
          </a:p>
        </p:txBody>
      </p:sp>
    </p:spTree>
    <p:extLst>
      <p:ext uri="{BB962C8B-B14F-4D97-AF65-F5344CB8AC3E}">
        <p14:creationId xmlns:p14="http://schemas.microsoft.com/office/powerpoint/2010/main" val="592405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2B0282-9AB3-4116-94E3-9543E079D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guideline how to divide code and responsibility</a:t>
            </a:r>
          </a:p>
          <a:p>
            <a:pPr lvl="1"/>
            <a:r>
              <a:rPr lang="en-US" dirty="0"/>
              <a:t>Basis for many frameworks</a:t>
            </a:r>
          </a:p>
          <a:p>
            <a:r>
              <a:rPr lang="en-US" dirty="0"/>
              <a:t>Model</a:t>
            </a:r>
          </a:p>
          <a:p>
            <a:pPr lvl="1"/>
            <a:r>
              <a:rPr lang="en-US" dirty="0"/>
              <a:t>Uniform data API for the application</a:t>
            </a:r>
          </a:p>
          <a:p>
            <a:pPr lvl="1"/>
            <a:r>
              <a:rPr lang="en-US" dirty="0"/>
              <a:t>Communicates with DB/file storage/…</a:t>
            </a:r>
          </a:p>
          <a:p>
            <a:r>
              <a:rPr lang="en-US" dirty="0"/>
              <a:t>View</a:t>
            </a:r>
          </a:p>
          <a:p>
            <a:pPr lvl="1"/>
            <a:r>
              <a:rPr lang="en-US" dirty="0"/>
              <a:t>Provides user interface (HTML rendering)</a:t>
            </a:r>
          </a:p>
          <a:p>
            <a:r>
              <a:rPr lang="en-US" dirty="0"/>
              <a:t>Controller</a:t>
            </a:r>
          </a:p>
          <a:p>
            <a:pPr lvl="1"/>
            <a:r>
              <a:rPr lang="en-US" dirty="0"/>
              <a:t>Process requests (using view and model)</a:t>
            </a:r>
          </a:p>
          <a:p>
            <a:pPr lvl="1"/>
            <a:r>
              <a:rPr lang="en-US" dirty="0"/>
              <a:t>Business logic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Model-View-Controller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88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Model-View-Controller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13</a:t>
            </a:fld>
            <a:endParaRPr lang="cs-CZ"/>
          </a:p>
        </p:txBody>
      </p:sp>
      <p:grpSp>
        <p:nvGrpSpPr>
          <p:cNvPr id="7" name="Skupina 13">
            <a:extLst>
              <a:ext uri="{FF2B5EF4-FFF2-40B4-BE49-F238E27FC236}">
                <a16:creationId xmlns:a16="http://schemas.microsoft.com/office/drawing/2014/main" id="{241D1B3B-9F44-49E3-A8A8-2E3FEFCA06D2}"/>
              </a:ext>
            </a:extLst>
          </p:cNvPr>
          <p:cNvGrpSpPr/>
          <p:nvPr/>
        </p:nvGrpSpPr>
        <p:grpSpPr>
          <a:xfrm>
            <a:off x="9515464" y="3186995"/>
            <a:ext cx="1468143" cy="1905567"/>
            <a:chOff x="6656584" y="3789040"/>
            <a:chExt cx="1468143" cy="1905567"/>
          </a:xfrm>
        </p:grpSpPr>
        <p:pic>
          <p:nvPicPr>
            <p:cNvPr id="8" name="Picture 8" descr="https://encrypted-tbn2.gstatic.com/images?q=tbn:ANd9GcTC9RFUue4Mj0I2TIO_KeGifgWRcGfqciCYwmrx6jiQ78y4Gh8mqw">
              <a:extLst>
                <a:ext uri="{FF2B5EF4-FFF2-40B4-BE49-F238E27FC236}">
                  <a16:creationId xmlns:a16="http://schemas.microsoft.com/office/drawing/2014/main" id="{3E88A938-3E54-4F4A-A4BA-42FE75F7B2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6584" y="3789040"/>
              <a:ext cx="1468143" cy="14681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ovéPole 11">
              <a:extLst>
                <a:ext uri="{FF2B5EF4-FFF2-40B4-BE49-F238E27FC236}">
                  <a16:creationId xmlns:a16="http://schemas.microsoft.com/office/drawing/2014/main" id="{F01A9110-3ABF-4BBC-9308-5E902AC37CE2}"/>
                </a:ext>
              </a:extLst>
            </p:cNvPr>
            <p:cNvSpPr txBox="1"/>
            <p:nvPr/>
          </p:nvSpPr>
          <p:spPr>
            <a:xfrm>
              <a:off x="6784084" y="5325275"/>
              <a:ext cx="1220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Database</a:t>
              </a:r>
              <a:endParaRPr lang="cs-CZ" dirty="0"/>
            </a:p>
          </p:txBody>
        </p:sp>
      </p:grpSp>
      <p:pic>
        <p:nvPicPr>
          <p:cNvPr id="10" name="Picture 2" descr="http://www.veryicon.com/icon/png/System/Artists%20Valley%20Sample/Document%20Code%20HTML.png">
            <a:extLst>
              <a:ext uri="{FF2B5EF4-FFF2-40B4-BE49-F238E27FC236}">
                <a16:creationId xmlns:a16="http://schemas.microsoft.com/office/drawing/2014/main" id="{E459B3D9-74F2-4127-B899-38641C382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229" y="3195224"/>
            <a:ext cx="1724248" cy="17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Přímá spojnice se šipkou 14">
            <a:extLst>
              <a:ext uri="{FF2B5EF4-FFF2-40B4-BE49-F238E27FC236}">
                <a16:creationId xmlns:a16="http://schemas.microsoft.com/office/drawing/2014/main" id="{DCC9CF04-529D-400F-ACB0-DE317BDEFD50}"/>
              </a:ext>
            </a:extLst>
          </p:cNvPr>
          <p:cNvCxnSpPr/>
          <p:nvPr/>
        </p:nvCxnSpPr>
        <p:spPr>
          <a:xfrm flipH="1">
            <a:off x="5375920" y="3445451"/>
            <a:ext cx="876672" cy="1440160"/>
          </a:xfrm>
          <a:prstGeom prst="straightConnector1">
            <a:avLst/>
          </a:prstGeom>
          <a:ln w="38100" cap="rnd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8">
            <a:extLst>
              <a:ext uri="{FF2B5EF4-FFF2-40B4-BE49-F238E27FC236}">
                <a16:creationId xmlns:a16="http://schemas.microsoft.com/office/drawing/2014/main" id="{1C3F39B1-6B7C-4D72-A453-3A3A40146468}"/>
              </a:ext>
            </a:extLst>
          </p:cNvPr>
          <p:cNvCxnSpPr/>
          <p:nvPr/>
        </p:nvCxnSpPr>
        <p:spPr>
          <a:xfrm>
            <a:off x="6252592" y="3445451"/>
            <a:ext cx="923528" cy="1440160"/>
          </a:xfrm>
          <a:prstGeom prst="straightConnector1">
            <a:avLst/>
          </a:prstGeom>
          <a:ln w="38100" cap="rnd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23">
            <a:extLst>
              <a:ext uri="{FF2B5EF4-FFF2-40B4-BE49-F238E27FC236}">
                <a16:creationId xmlns:a16="http://schemas.microsoft.com/office/drawing/2014/main" id="{894B8AE3-A95E-4F82-8092-477F6EB418F7}"/>
              </a:ext>
            </a:extLst>
          </p:cNvPr>
          <p:cNvCxnSpPr>
            <a:stCxn id="14" idx="3"/>
            <a:endCxn id="16" idx="1"/>
          </p:cNvCxnSpPr>
          <p:nvPr/>
        </p:nvCxnSpPr>
        <p:spPr>
          <a:xfrm>
            <a:off x="5336256" y="5209647"/>
            <a:ext cx="1874569" cy="0"/>
          </a:xfrm>
          <a:prstGeom prst="straightConnector1">
            <a:avLst/>
          </a:prstGeom>
          <a:ln w="38100" cap="rnd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7">
            <a:extLst>
              <a:ext uri="{FF2B5EF4-FFF2-40B4-BE49-F238E27FC236}">
                <a16:creationId xmlns:a16="http://schemas.microsoft.com/office/drawing/2014/main" id="{1D0D1494-15A1-42E2-A720-29B893944D70}"/>
              </a:ext>
            </a:extLst>
          </p:cNvPr>
          <p:cNvSpPr/>
          <p:nvPr/>
        </p:nvSpPr>
        <p:spPr>
          <a:xfrm>
            <a:off x="3777232" y="4885611"/>
            <a:ext cx="1559024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View</a:t>
            </a:r>
            <a:endParaRPr lang="cs-CZ" dirty="0"/>
          </a:p>
        </p:txBody>
      </p:sp>
      <p:cxnSp>
        <p:nvCxnSpPr>
          <p:cNvPr id="15" name="Přímá spojnice se šipkou 27">
            <a:extLst>
              <a:ext uri="{FF2B5EF4-FFF2-40B4-BE49-F238E27FC236}">
                <a16:creationId xmlns:a16="http://schemas.microsoft.com/office/drawing/2014/main" id="{A07051C0-4398-49F8-87E2-597CA376B446}"/>
              </a:ext>
            </a:extLst>
          </p:cNvPr>
          <p:cNvCxnSpPr/>
          <p:nvPr/>
        </p:nvCxnSpPr>
        <p:spPr>
          <a:xfrm flipH="1">
            <a:off x="5375920" y="5371228"/>
            <a:ext cx="1736421" cy="37417"/>
          </a:xfrm>
          <a:prstGeom prst="straightConnector1">
            <a:avLst/>
          </a:prstGeom>
          <a:ln w="38100" cap="rnd">
            <a:solidFill>
              <a:srgbClr val="E694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8">
            <a:extLst>
              <a:ext uri="{FF2B5EF4-FFF2-40B4-BE49-F238E27FC236}">
                <a16:creationId xmlns:a16="http://schemas.microsoft.com/office/drawing/2014/main" id="{09C637A0-D325-4739-92BD-24D4C8EA1132}"/>
              </a:ext>
            </a:extLst>
          </p:cNvPr>
          <p:cNvSpPr/>
          <p:nvPr/>
        </p:nvSpPr>
        <p:spPr>
          <a:xfrm>
            <a:off x="7210825" y="4885611"/>
            <a:ext cx="1559024" cy="64807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  <a:endParaRPr lang="cs-CZ" dirty="0"/>
          </a:p>
        </p:txBody>
      </p:sp>
      <p:cxnSp>
        <p:nvCxnSpPr>
          <p:cNvPr id="17" name="Přímá spojnice se šipkou 31">
            <a:extLst>
              <a:ext uri="{FF2B5EF4-FFF2-40B4-BE49-F238E27FC236}">
                <a16:creationId xmlns:a16="http://schemas.microsoft.com/office/drawing/2014/main" id="{4D170D43-FC30-4725-8B56-24B209D4F2EC}"/>
              </a:ext>
            </a:extLst>
          </p:cNvPr>
          <p:cNvCxnSpPr/>
          <p:nvPr/>
        </p:nvCxnSpPr>
        <p:spPr>
          <a:xfrm flipV="1">
            <a:off x="5087888" y="3960131"/>
            <a:ext cx="576064" cy="897560"/>
          </a:xfrm>
          <a:prstGeom prst="straightConnector1">
            <a:avLst/>
          </a:prstGeom>
          <a:ln w="38100" cap="rnd">
            <a:solidFill>
              <a:srgbClr val="E694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Skupina 59">
            <a:extLst>
              <a:ext uri="{FF2B5EF4-FFF2-40B4-BE49-F238E27FC236}">
                <a16:creationId xmlns:a16="http://schemas.microsoft.com/office/drawing/2014/main" id="{B95E768C-FA04-4C3C-A50B-1E5003DEB432}"/>
              </a:ext>
            </a:extLst>
          </p:cNvPr>
          <p:cNvGrpSpPr/>
          <p:nvPr/>
        </p:nvGrpSpPr>
        <p:grpSpPr>
          <a:xfrm>
            <a:off x="5299019" y="5947485"/>
            <a:ext cx="1907146" cy="577859"/>
            <a:chOff x="2995698" y="5378732"/>
            <a:chExt cx="1907146" cy="577859"/>
          </a:xfrm>
        </p:grpSpPr>
        <p:cxnSp>
          <p:nvCxnSpPr>
            <p:cNvPr id="19" name="Přímá spojnice se šipkou 50">
              <a:extLst>
                <a:ext uri="{FF2B5EF4-FFF2-40B4-BE49-F238E27FC236}">
                  <a16:creationId xmlns:a16="http://schemas.microsoft.com/office/drawing/2014/main" id="{D0450456-068C-4A4D-B752-F3B16D67CE87}"/>
                </a:ext>
              </a:extLst>
            </p:cNvPr>
            <p:cNvCxnSpPr/>
            <p:nvPr/>
          </p:nvCxnSpPr>
          <p:spPr>
            <a:xfrm>
              <a:off x="2995698" y="5517232"/>
              <a:ext cx="419472" cy="0"/>
            </a:xfrm>
            <a:prstGeom prst="straightConnector1">
              <a:avLst/>
            </a:prstGeom>
            <a:ln w="38100" cap="rnd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51">
              <a:extLst>
                <a:ext uri="{FF2B5EF4-FFF2-40B4-BE49-F238E27FC236}">
                  <a16:creationId xmlns:a16="http://schemas.microsoft.com/office/drawing/2014/main" id="{610A9FF4-0664-425E-9202-3A7F8483CA56}"/>
                </a:ext>
              </a:extLst>
            </p:cNvPr>
            <p:cNvCxnSpPr/>
            <p:nvPr/>
          </p:nvCxnSpPr>
          <p:spPr>
            <a:xfrm flipV="1">
              <a:off x="2995698" y="5804912"/>
              <a:ext cx="419472" cy="6172"/>
            </a:xfrm>
            <a:prstGeom prst="straightConnector1">
              <a:avLst/>
            </a:prstGeom>
            <a:ln w="38100" cap="rnd">
              <a:solidFill>
                <a:srgbClr val="E694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ovéPole 55">
              <a:extLst>
                <a:ext uri="{FF2B5EF4-FFF2-40B4-BE49-F238E27FC236}">
                  <a16:creationId xmlns:a16="http://schemas.microsoft.com/office/drawing/2014/main" id="{1108E53B-DE6E-4A82-8512-38E88727CBCE}"/>
                </a:ext>
              </a:extLst>
            </p:cNvPr>
            <p:cNvSpPr txBox="1"/>
            <p:nvPr/>
          </p:nvSpPr>
          <p:spPr>
            <a:xfrm>
              <a:off x="3491880" y="5378732"/>
              <a:ext cx="14109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Invoking actions</a:t>
              </a:r>
              <a:endParaRPr lang="cs-CZ" sz="1200" dirty="0"/>
            </a:p>
          </p:txBody>
        </p:sp>
        <p:sp>
          <p:nvSpPr>
            <p:cNvPr id="22" name="TextovéPole 56">
              <a:extLst>
                <a:ext uri="{FF2B5EF4-FFF2-40B4-BE49-F238E27FC236}">
                  <a16:creationId xmlns:a16="http://schemas.microsoft.com/office/drawing/2014/main" id="{63790F59-34A5-4D01-9F6A-71A84C476987}"/>
                </a:ext>
              </a:extLst>
            </p:cNvPr>
            <p:cNvSpPr txBox="1"/>
            <p:nvPr/>
          </p:nvSpPr>
          <p:spPr>
            <a:xfrm>
              <a:off x="3512766" y="5679592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Dataflow</a:t>
              </a:r>
              <a:endParaRPr lang="cs-CZ" sz="1200" dirty="0"/>
            </a:p>
          </p:txBody>
        </p:sp>
      </p:grpSp>
      <p:sp>
        <p:nvSpPr>
          <p:cNvPr id="23" name="Zaoblený obdélník 6">
            <a:extLst>
              <a:ext uri="{FF2B5EF4-FFF2-40B4-BE49-F238E27FC236}">
                <a16:creationId xmlns:a16="http://schemas.microsoft.com/office/drawing/2014/main" id="{CF681F82-BC9B-4CE8-9D43-46D679452C01}"/>
              </a:ext>
            </a:extLst>
          </p:cNvPr>
          <p:cNvSpPr/>
          <p:nvPr/>
        </p:nvSpPr>
        <p:spPr>
          <a:xfrm>
            <a:off x="5473080" y="3312058"/>
            <a:ext cx="1559024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Controller</a:t>
            </a:r>
            <a:endParaRPr lang="cs-CZ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27CD555-ED62-4468-BEA8-21470B8F7637}"/>
              </a:ext>
            </a:extLst>
          </p:cNvPr>
          <p:cNvGrpSpPr/>
          <p:nvPr/>
        </p:nvGrpSpPr>
        <p:grpSpPr>
          <a:xfrm>
            <a:off x="1114302" y="2352819"/>
            <a:ext cx="3014038" cy="3416388"/>
            <a:chOff x="1095225" y="1957350"/>
            <a:chExt cx="1509114" cy="341638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5ACE152-1F56-4C87-857B-2A11916DBDAF}"/>
                </a:ext>
              </a:extLst>
            </p:cNvPr>
            <p:cNvSpPr/>
            <p:nvPr/>
          </p:nvSpPr>
          <p:spPr>
            <a:xfrm>
              <a:off x="1095225" y="1957350"/>
              <a:ext cx="1509114" cy="3416388"/>
            </a:xfrm>
            <a:prstGeom prst="rect">
              <a:avLst/>
            </a:prstGeom>
            <a:noFill/>
            <a:ln w="31750" cap="rnd" cmpd="sng">
              <a:solidFill>
                <a:schemeClr val="tx1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EF692D8-1CD0-4B5D-BBC3-D01321540DC0}"/>
                </a:ext>
              </a:extLst>
            </p:cNvPr>
            <p:cNvSpPr txBox="1"/>
            <p:nvPr/>
          </p:nvSpPr>
          <p:spPr>
            <a:xfrm>
              <a:off x="1131484" y="2005674"/>
              <a:ext cx="799566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Presentation Tier</a:t>
              </a:r>
              <a:endParaRPr lang="cs-CZ" sz="14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CEBF1A7-1F50-417E-8C00-6784FF57A498}"/>
              </a:ext>
            </a:extLst>
          </p:cNvPr>
          <p:cNvGrpSpPr/>
          <p:nvPr/>
        </p:nvGrpSpPr>
        <p:grpSpPr>
          <a:xfrm>
            <a:off x="4223793" y="2352819"/>
            <a:ext cx="4156300" cy="3416388"/>
            <a:chOff x="2699792" y="1957350"/>
            <a:chExt cx="4156300" cy="341638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7BBFF91-125C-47EF-A215-C0A298B66506}"/>
                </a:ext>
              </a:extLst>
            </p:cNvPr>
            <p:cNvSpPr/>
            <p:nvPr/>
          </p:nvSpPr>
          <p:spPr>
            <a:xfrm>
              <a:off x="2699792" y="1957350"/>
              <a:ext cx="4156300" cy="3416388"/>
            </a:xfrm>
            <a:prstGeom prst="rect">
              <a:avLst/>
            </a:prstGeom>
            <a:noFill/>
            <a:ln w="31750" cap="rnd" cmpd="sng">
              <a:solidFill>
                <a:schemeClr val="tx1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1E86BDD-58F7-481F-8BB2-1B4F43691A86}"/>
                </a:ext>
              </a:extLst>
            </p:cNvPr>
            <p:cNvSpPr txBox="1"/>
            <p:nvPr/>
          </p:nvSpPr>
          <p:spPr>
            <a:xfrm>
              <a:off x="5225061" y="2006255"/>
              <a:ext cx="1559024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Business Logic</a:t>
              </a:r>
              <a:endParaRPr lang="cs-CZ" sz="1400" dirty="0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6FD07E14-1C95-42AC-BBD2-C3A249B8F52F}"/>
              </a:ext>
            </a:extLst>
          </p:cNvPr>
          <p:cNvSpPr/>
          <p:nvPr/>
        </p:nvSpPr>
        <p:spPr>
          <a:xfrm>
            <a:off x="8478577" y="2352819"/>
            <a:ext cx="3051119" cy="3416388"/>
          </a:xfrm>
          <a:prstGeom prst="rect">
            <a:avLst/>
          </a:prstGeom>
          <a:noFill/>
          <a:ln w="31750" cap="rnd" cmpd="sng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43FACA-6F0C-4490-8AE1-4F884288CB0E}"/>
              </a:ext>
            </a:extLst>
          </p:cNvPr>
          <p:cNvSpPr txBox="1"/>
          <p:nvPr/>
        </p:nvSpPr>
        <p:spPr>
          <a:xfrm>
            <a:off x="10488488" y="2401143"/>
            <a:ext cx="97975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sz="1400" dirty="0"/>
              <a:t>Data Tier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6872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View</a:t>
            </a:r>
          </a:p>
          <a:p>
            <a:r>
              <a:rPr lang="en-US" dirty="0"/>
              <a:t>User interface, data presentation</a:t>
            </a:r>
          </a:p>
          <a:p>
            <a:r>
              <a:rPr lang="en-US" dirty="0"/>
              <a:t>Typically, responsible for generating HTML</a:t>
            </a:r>
          </a:p>
          <a:p>
            <a:r>
              <a:rPr lang="en-US" dirty="0"/>
              <a:t>Automatic sanitization of presented data (&lt;,&gt; chars)</a:t>
            </a:r>
          </a:p>
          <a:p>
            <a:r>
              <a:rPr lang="en-US" dirty="0"/>
              <a:t>Translations for multilingual applications</a:t>
            </a:r>
          </a:p>
          <a:p>
            <a:r>
              <a:rPr lang="en-US" dirty="0"/>
              <a:t>Templates</a:t>
            </a:r>
          </a:p>
          <a:p>
            <a:pPr lvl="1"/>
            <a:r>
              <a:rPr lang="en-US" dirty="0"/>
              <a:t>Mechanisms that separate HTML coding from application programming</a:t>
            </a:r>
          </a:p>
          <a:p>
            <a:pPr lvl="1"/>
            <a:r>
              <a:rPr lang="en-US" dirty="0"/>
              <a:t>Allow implementing View features (mentioned above) in declarative (instead of imperative) manner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Model-View-Controller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638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 of Templates</a:t>
            </a:r>
          </a:p>
          <a:p>
            <a:pPr lvl="1"/>
            <a:r>
              <a:rPr lang="en-US" dirty="0"/>
              <a:t>Separate HTML (CSS, …) code from PHP scripts</a:t>
            </a:r>
          </a:p>
          <a:p>
            <a:pPr lvl="1"/>
            <a:r>
              <a:rPr lang="en-US" dirty="0"/>
              <a:t>Division of work (HTML coders vs. PHP programmers)</a:t>
            </a:r>
          </a:p>
          <a:p>
            <a:endParaRPr lang="en-US" dirty="0"/>
          </a:p>
          <a:p>
            <a:r>
              <a:rPr lang="en-US" dirty="0"/>
              <a:t>Template Systems</a:t>
            </a:r>
          </a:p>
          <a:p>
            <a:pPr lvl="1"/>
            <a:r>
              <a:rPr lang="en-US" dirty="0"/>
              <a:t>PHP-based</a:t>
            </a:r>
          </a:p>
          <a:p>
            <a:pPr lvl="2"/>
            <a:r>
              <a:rPr lang="en-US" dirty="0"/>
              <a:t>Template is also a PHP script</a:t>
            </a:r>
          </a:p>
          <a:p>
            <a:pPr lvl="2"/>
            <a:r>
              <a:rPr lang="en-US" dirty="0"/>
              <a:t>PHP-template only includes data into the HTML</a:t>
            </a:r>
          </a:p>
          <a:p>
            <a:pPr lvl="1"/>
            <a:r>
              <a:rPr lang="en-US" dirty="0"/>
              <a:t>Text-based</a:t>
            </a:r>
          </a:p>
          <a:p>
            <a:pPr lvl="2"/>
            <a:r>
              <a:rPr lang="en-US" dirty="0"/>
              <a:t>Special tags in HTML</a:t>
            </a:r>
          </a:p>
          <a:p>
            <a:pPr lvl="2"/>
            <a:r>
              <a:rPr lang="en-US" dirty="0"/>
              <a:t>{{</a:t>
            </a:r>
            <a:r>
              <a:rPr lang="en-US" dirty="0" err="1"/>
              <a:t>tag_name</a:t>
            </a:r>
            <a:r>
              <a:rPr lang="en-US" dirty="0"/>
              <a:t>}}, &lt;%</a:t>
            </a:r>
            <a:r>
              <a:rPr lang="en-US" dirty="0" err="1"/>
              <a:t>tag_name</a:t>
            </a:r>
            <a:r>
              <a:rPr lang="en-US" dirty="0"/>
              <a:t>%&gt;</a:t>
            </a:r>
          </a:p>
          <a:p>
            <a:pPr lvl="2"/>
            <a:r>
              <a:rPr lang="en-US" dirty="0"/>
              <a:t>Typically compiled into PHP-base templates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88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  <a:br>
              <a:rPr lang="en-US" dirty="0"/>
            </a:br>
            <a:r>
              <a:rPr lang="en-US" dirty="0"/>
              <a:t>Latte Templates Example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7DFA4C0-3C0B-4EFF-BCEB-50751A921C53}"/>
              </a:ext>
            </a:extLst>
          </p:cNvPr>
          <p:cNvSpPr/>
          <p:nvPr/>
        </p:nvSpPr>
        <p:spPr>
          <a:xfrm>
            <a:off x="443372" y="2353661"/>
            <a:ext cx="11305256" cy="432048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&lt;h1 n:block=title&gt;Latte Example&lt;/h1&gt;</a:t>
            </a:r>
          </a:p>
          <a:p>
            <a:endParaRPr lang="en-US" dirty="0"/>
          </a:p>
          <a:p>
            <a:r>
              <a:rPr lang="en-US" dirty="0"/>
              <a:t>&lt;ul n:if="$items"&gt;</a:t>
            </a:r>
          </a:p>
          <a:p>
            <a:r>
              <a:rPr lang="en-US" dirty="0"/>
              <a:t>    &lt;li n:foreach="$items as $item"&gt;{$</a:t>
            </a:r>
            <a:r>
              <a:rPr lang="en-US" dirty="0" err="1"/>
              <a:t>item|capitalize</a:t>
            </a:r>
            <a:r>
              <a:rPr lang="en-US" dirty="0"/>
              <a:t>}&lt;/li&gt;</a:t>
            </a:r>
          </a:p>
          <a:p>
            <a:r>
              <a:rPr lang="en-US" dirty="0"/>
              <a:t>&lt;/ul&gt;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{if ($user)}</a:t>
            </a:r>
          </a:p>
          <a:p>
            <a:r>
              <a:rPr lang="en-US" dirty="0"/>
              <a:t>&lt;h2&gt;User {$user-&gt;login}&lt;/h2&gt;</a:t>
            </a:r>
          </a:p>
          <a:p>
            <a:r>
              <a:rPr lang="en-US" dirty="0"/>
              <a:t>Name: {$user-&gt;name}</a:t>
            </a:r>
          </a:p>
          <a:p>
            <a:r>
              <a:rPr lang="en-US" dirty="0"/>
              <a:t>Home page: &lt;a n:href="$user-&gt;homepage"&gt;{$user-&gt;homepage}&lt;/a&gt;</a:t>
            </a:r>
          </a:p>
          <a:p>
            <a:r>
              <a:rPr lang="en-US" dirty="0"/>
              <a:t>{/if}</a:t>
            </a:r>
          </a:p>
        </p:txBody>
      </p:sp>
      <p:sp>
        <p:nvSpPr>
          <p:cNvPr id="8" name="Zaoblený obdélníkový popisek 52">
            <a:extLst>
              <a:ext uri="{FF2B5EF4-FFF2-40B4-BE49-F238E27FC236}">
                <a16:creationId xmlns:a16="http://schemas.microsoft.com/office/drawing/2014/main" id="{61448045-DA86-4678-948D-C4F426B4E2F6}"/>
              </a:ext>
            </a:extLst>
          </p:cNvPr>
          <p:cNvSpPr/>
          <p:nvPr/>
        </p:nvSpPr>
        <p:spPr>
          <a:xfrm>
            <a:off x="5846224" y="2420888"/>
            <a:ext cx="2851136" cy="687877"/>
          </a:xfrm>
          <a:prstGeom prst="wedgeRoundRectCallout">
            <a:avLst>
              <a:gd name="adj1" fmla="val -76067"/>
              <a:gd name="adj2" fmla="val 4411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The same text will appear in the title of the page</a:t>
            </a:r>
            <a:endParaRPr lang="cs-CZ" sz="1600" dirty="0"/>
          </a:p>
        </p:txBody>
      </p:sp>
      <p:sp>
        <p:nvSpPr>
          <p:cNvPr id="9" name="Zaoblený obdélníkový popisek 52">
            <a:extLst>
              <a:ext uri="{FF2B5EF4-FFF2-40B4-BE49-F238E27FC236}">
                <a16:creationId xmlns:a16="http://schemas.microsoft.com/office/drawing/2014/main" id="{F979F073-732F-4249-A379-407ACCA7A92C}"/>
              </a:ext>
            </a:extLst>
          </p:cNvPr>
          <p:cNvSpPr/>
          <p:nvPr/>
        </p:nvSpPr>
        <p:spPr>
          <a:xfrm>
            <a:off x="3280656" y="3218049"/>
            <a:ext cx="4891236" cy="431320"/>
          </a:xfrm>
          <a:prstGeom prst="wedgeRoundRectCallout">
            <a:avLst>
              <a:gd name="adj1" fmla="val -58484"/>
              <a:gd name="adj2" fmla="val 404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If and </a:t>
            </a:r>
            <a:r>
              <a:rPr lang="en-US" sz="1600" dirty="0" err="1"/>
              <a:t>foreach</a:t>
            </a:r>
            <a:r>
              <a:rPr lang="en-US" sz="1600" dirty="0"/>
              <a:t> are translated in PHP structures</a:t>
            </a:r>
            <a:endParaRPr lang="cs-CZ" sz="1600" dirty="0"/>
          </a:p>
        </p:txBody>
      </p:sp>
      <p:sp>
        <p:nvSpPr>
          <p:cNvPr id="10" name="Zaoblený obdélníkový popisek 52">
            <a:extLst>
              <a:ext uri="{FF2B5EF4-FFF2-40B4-BE49-F238E27FC236}">
                <a16:creationId xmlns:a16="http://schemas.microsoft.com/office/drawing/2014/main" id="{5EA8EA97-F744-4BDC-B316-C0C922989AF4}"/>
              </a:ext>
            </a:extLst>
          </p:cNvPr>
          <p:cNvSpPr/>
          <p:nvPr/>
        </p:nvSpPr>
        <p:spPr>
          <a:xfrm>
            <a:off x="5471592" y="4264599"/>
            <a:ext cx="1800200" cy="436025"/>
          </a:xfrm>
          <a:prstGeom prst="wedgeRoundRectCallout">
            <a:avLst>
              <a:gd name="adj1" fmla="val -30676"/>
              <a:gd name="adj2" fmla="val -9083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Value filtering</a:t>
            </a:r>
            <a:endParaRPr lang="cs-CZ" sz="1600" dirty="0"/>
          </a:p>
        </p:txBody>
      </p:sp>
      <p:sp>
        <p:nvSpPr>
          <p:cNvPr id="11" name="Zaoblený obdélníkový popisek 52">
            <a:extLst>
              <a:ext uri="{FF2B5EF4-FFF2-40B4-BE49-F238E27FC236}">
                <a16:creationId xmlns:a16="http://schemas.microsoft.com/office/drawing/2014/main" id="{DE3BC5D9-353A-449E-A72D-2EA82AEA9C6E}"/>
              </a:ext>
            </a:extLst>
          </p:cNvPr>
          <p:cNvSpPr/>
          <p:nvPr/>
        </p:nvSpPr>
        <p:spPr>
          <a:xfrm>
            <a:off x="1447106" y="4226991"/>
            <a:ext cx="3667100" cy="473633"/>
          </a:xfrm>
          <a:prstGeom prst="wedgeRoundRectCallout">
            <a:avLst>
              <a:gd name="adj1" fmla="val -49545"/>
              <a:gd name="adj2" fmla="val 9856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Alternative syntax for if statement</a:t>
            </a:r>
            <a:endParaRPr lang="cs-CZ" sz="1600" dirty="0"/>
          </a:p>
        </p:txBody>
      </p:sp>
      <p:sp>
        <p:nvSpPr>
          <p:cNvPr id="12" name="Zaoblený obdélníkový popisek 52">
            <a:extLst>
              <a:ext uri="{FF2B5EF4-FFF2-40B4-BE49-F238E27FC236}">
                <a16:creationId xmlns:a16="http://schemas.microsoft.com/office/drawing/2014/main" id="{FC3B4D13-BAC7-4120-AE6B-71C5F6BBD109}"/>
              </a:ext>
            </a:extLst>
          </p:cNvPr>
          <p:cNvSpPr/>
          <p:nvPr/>
        </p:nvSpPr>
        <p:spPr>
          <a:xfrm>
            <a:off x="7752184" y="4949216"/>
            <a:ext cx="2808312" cy="492550"/>
          </a:xfrm>
          <a:prstGeom prst="wedgeRoundRectCallout">
            <a:avLst>
              <a:gd name="adj1" fmla="val -41463"/>
              <a:gd name="adj2" fmla="val 9212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Context-aware escaping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4058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Model</a:t>
            </a:r>
            <a:r>
              <a:rPr lang="en-US" dirty="0"/>
              <a:t> </a:t>
            </a:r>
          </a:p>
          <a:p>
            <a:r>
              <a:rPr lang="en-US" dirty="0"/>
              <a:t>Direct SQL writing is “inconvenient”</a:t>
            </a:r>
          </a:p>
          <a:p>
            <a:pPr lvl="1"/>
            <a:r>
              <a:rPr lang="en-US" dirty="0"/>
              <a:t>Better to use some data abstraction layer</a:t>
            </a:r>
          </a:p>
          <a:p>
            <a:r>
              <a:rPr lang="en-US" dirty="0"/>
              <a:t>Object-relational Mapping (ORM)</a:t>
            </a:r>
          </a:p>
          <a:p>
            <a:pPr lvl="1"/>
            <a:r>
              <a:rPr lang="en-US" dirty="0"/>
              <a:t>Tables are mapped to classes or singleton objects (called repositories)</a:t>
            </a:r>
          </a:p>
          <a:p>
            <a:pPr lvl="1"/>
            <a:r>
              <a:rPr lang="en-US" dirty="0"/>
              <a:t>Rows are mapped to objects (constructed by repositories)</a:t>
            </a:r>
          </a:p>
          <a:p>
            <a:pPr lvl="1"/>
            <a:r>
              <a:rPr lang="en-US" dirty="0"/>
              <a:t>The corresponding code (classes) has to be generated from the database schema (or vice versa)</a:t>
            </a:r>
          </a:p>
          <a:p>
            <a:pPr lvl="2"/>
            <a:r>
              <a:rPr lang="en-US" dirty="0"/>
              <a:t>In typical case, the schema is generated from code (classes)</a:t>
            </a:r>
          </a:p>
          <a:p>
            <a:pPr lvl="2"/>
            <a:r>
              <a:rPr lang="en-US" dirty="0"/>
              <a:t>Allows migration handling – ORM framework generate SQL alter table commands by comparing actual state of code and the schema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Model-View-Controller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44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ORM</a:t>
            </a:r>
            <a:br>
              <a:rPr lang="en-US" dirty="0"/>
            </a:br>
            <a:r>
              <a:rPr lang="en-US" dirty="0"/>
              <a:t>Doctrine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7DFA4C0-3C0B-4EFF-BCEB-50751A921C53}"/>
              </a:ext>
            </a:extLst>
          </p:cNvPr>
          <p:cNvSpPr/>
          <p:nvPr/>
        </p:nvSpPr>
        <p:spPr>
          <a:xfrm>
            <a:off x="443372" y="1761656"/>
            <a:ext cx="11305256" cy="4912485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/** @Entity @Table(name="subjects") **/</a:t>
            </a:r>
          </a:p>
          <a:p>
            <a:r>
              <a:rPr lang="en-US" dirty="0"/>
              <a:t>class Lecture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chemeClr val="accent2"/>
                </a:solidFill>
              </a:rPr>
              <a:t>/** @Id @Column(type="integer") @GeneratedValue **/</a:t>
            </a:r>
          </a:p>
          <a:p>
            <a:r>
              <a:rPr lang="en-US" dirty="0"/>
              <a:t>    protected $id;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chemeClr val="accent2"/>
                </a:solidFill>
              </a:rPr>
              <a:t>/** @Column(type="string") **/</a:t>
            </a:r>
          </a:p>
          <a:p>
            <a:r>
              <a:rPr lang="en-US" dirty="0"/>
              <a:t>    protected $</a:t>
            </a:r>
            <a:r>
              <a:rPr lang="en-US" dirty="0" err="1"/>
              <a:t>fullname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>
                <a:solidFill>
                  <a:schemeClr val="accent2"/>
                </a:solidFill>
              </a:rPr>
              <a:t>/** @ManyToOne(targetEntity="User", </a:t>
            </a:r>
            <a:r>
              <a:rPr lang="en-US" dirty="0" err="1">
                <a:solidFill>
                  <a:schemeClr val="accent2"/>
                </a:solidFill>
              </a:rPr>
              <a:t>inversedBy</a:t>
            </a:r>
            <a:r>
              <a:rPr lang="en-US" dirty="0">
                <a:solidFill>
                  <a:schemeClr val="accent2"/>
                </a:solidFill>
              </a:rPr>
              <a:t>="</a:t>
            </a:r>
            <a:r>
              <a:rPr lang="en-US" dirty="0" err="1">
                <a:solidFill>
                  <a:schemeClr val="accent2"/>
                </a:solidFill>
              </a:rPr>
              <a:t>teach_lectures</a:t>
            </a:r>
            <a:r>
              <a:rPr lang="en-US" dirty="0">
                <a:solidFill>
                  <a:schemeClr val="accent2"/>
                </a:solidFill>
              </a:rPr>
              <a:t>") **/</a:t>
            </a:r>
          </a:p>
          <a:p>
            <a:r>
              <a:rPr lang="en-US" dirty="0"/>
              <a:t>    protected $teacher;</a:t>
            </a:r>
          </a:p>
          <a:p>
            <a:r>
              <a:rPr lang="en-US" dirty="0"/>
              <a:t>    ...</a:t>
            </a:r>
          </a:p>
          <a:p>
            <a:r>
              <a:rPr lang="en-US" dirty="0"/>
              <a:t>    public function </a:t>
            </a:r>
            <a:r>
              <a:rPr lang="en-US" dirty="0" err="1"/>
              <a:t>getDescriptionString</a:t>
            </a:r>
            <a:r>
              <a:rPr lang="en-US" dirty="0"/>
              <a:t>() { ... }</a:t>
            </a:r>
          </a:p>
          <a:p>
            <a:r>
              <a:rPr lang="en-US" dirty="0"/>
              <a:t>    public function </a:t>
            </a:r>
            <a:r>
              <a:rPr lang="en-US" dirty="0" err="1"/>
              <a:t>getStudents</a:t>
            </a:r>
            <a:r>
              <a:rPr lang="en-US" dirty="0"/>
              <a:t>() { ...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328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ORM</a:t>
            </a:r>
            <a:br>
              <a:rPr lang="en-US" dirty="0"/>
            </a:br>
            <a:r>
              <a:rPr lang="en-US" dirty="0"/>
              <a:t>Doctrine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7DFA4C0-3C0B-4EFF-BCEB-50751A921C53}"/>
              </a:ext>
            </a:extLst>
          </p:cNvPr>
          <p:cNvSpPr/>
          <p:nvPr/>
        </p:nvSpPr>
        <p:spPr>
          <a:xfrm>
            <a:off x="443372" y="1761657"/>
            <a:ext cx="11305256" cy="397160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bg1"/>
                </a:solidFill>
              </a:rPr>
              <a:t>$</a:t>
            </a:r>
            <a:r>
              <a:rPr lang="en-US" dirty="0" err="1">
                <a:solidFill>
                  <a:schemeClr val="bg1"/>
                </a:solidFill>
              </a:rPr>
              <a:t>entityManager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dirty="0" err="1">
                <a:solidFill>
                  <a:schemeClr val="accent2"/>
                </a:solidFill>
              </a:rPr>
              <a:t>EntityManager</a:t>
            </a:r>
            <a:r>
              <a:rPr lang="en-US" dirty="0">
                <a:solidFill>
                  <a:schemeClr val="accent2"/>
                </a:solidFill>
              </a:rPr>
              <a:t>::create</a:t>
            </a:r>
            <a:r>
              <a:rPr lang="en-US" dirty="0">
                <a:solidFill>
                  <a:schemeClr val="bg1"/>
                </a:solidFill>
              </a:rPr>
              <a:t>($conn, $config);</a:t>
            </a:r>
          </a:p>
          <a:p>
            <a:r>
              <a:rPr lang="en-US" dirty="0">
                <a:solidFill>
                  <a:schemeClr val="bg1"/>
                </a:solidFill>
              </a:rPr>
              <a:t>$subj = $</a:t>
            </a:r>
            <a:r>
              <a:rPr lang="en-US" dirty="0" err="1">
                <a:solidFill>
                  <a:schemeClr val="bg1"/>
                </a:solidFill>
              </a:rPr>
              <a:t>entityManager</a:t>
            </a:r>
            <a:r>
              <a:rPr lang="en-US" dirty="0">
                <a:solidFill>
                  <a:schemeClr val="bg1"/>
                </a:solidFill>
              </a:rPr>
              <a:t>-&gt;</a:t>
            </a:r>
            <a:r>
              <a:rPr lang="en-US" dirty="0">
                <a:solidFill>
                  <a:schemeClr val="accent2"/>
                </a:solidFill>
              </a:rPr>
              <a:t>find</a:t>
            </a:r>
            <a:r>
              <a:rPr lang="en-US" dirty="0">
                <a:solidFill>
                  <a:schemeClr val="bg1"/>
                </a:solidFill>
              </a:rPr>
              <a:t>('Lecture', (int)$id);</a:t>
            </a:r>
          </a:p>
          <a:p>
            <a:r>
              <a:rPr lang="en-US" dirty="0">
                <a:solidFill>
                  <a:schemeClr val="bg1"/>
                </a:solidFill>
              </a:rPr>
              <a:t>$subj-&gt;</a:t>
            </a:r>
            <a:r>
              <a:rPr lang="en-US" dirty="0" err="1">
                <a:solidFill>
                  <a:schemeClr val="bg1"/>
                </a:solidFill>
              </a:rPr>
              <a:t>setName</a:t>
            </a:r>
            <a:r>
              <a:rPr lang="en-US" dirty="0">
                <a:solidFill>
                  <a:schemeClr val="bg1"/>
                </a:solidFill>
              </a:rPr>
              <a:t>('Web Applications');</a:t>
            </a:r>
          </a:p>
          <a:p>
            <a:r>
              <a:rPr lang="en-US" dirty="0">
                <a:solidFill>
                  <a:schemeClr val="bg1"/>
                </a:solidFill>
              </a:rPr>
              <a:t>$</a:t>
            </a:r>
            <a:r>
              <a:rPr lang="en-US" dirty="0" err="1">
                <a:solidFill>
                  <a:schemeClr val="bg1"/>
                </a:solidFill>
              </a:rPr>
              <a:t>entityManager</a:t>
            </a:r>
            <a:r>
              <a:rPr lang="en-US" dirty="0">
                <a:solidFill>
                  <a:schemeClr val="bg1"/>
                </a:solidFill>
              </a:rPr>
              <a:t>-&gt;</a:t>
            </a:r>
            <a:r>
              <a:rPr lang="en-US" dirty="0">
                <a:solidFill>
                  <a:schemeClr val="accent2"/>
                </a:solidFill>
              </a:rPr>
              <a:t>flush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$subjs = $</a:t>
            </a:r>
            <a:r>
              <a:rPr lang="en-US" dirty="0" err="1">
                <a:solidFill>
                  <a:schemeClr val="bg1"/>
                </a:solidFill>
              </a:rPr>
              <a:t>entityManager</a:t>
            </a:r>
            <a:r>
              <a:rPr lang="en-US" dirty="0">
                <a:solidFill>
                  <a:schemeClr val="bg1"/>
                </a:solidFill>
              </a:rPr>
              <a:t>-&gt;</a:t>
            </a:r>
            <a:r>
              <a:rPr lang="en-US" dirty="0" err="1">
                <a:solidFill>
                  <a:schemeClr val="accent2"/>
                </a:solidFill>
              </a:rPr>
              <a:t>getRepository</a:t>
            </a:r>
            <a:r>
              <a:rPr lang="en-US" dirty="0">
                <a:solidFill>
                  <a:schemeClr val="bg1"/>
                </a:solidFill>
              </a:rPr>
              <a:t>('Lecture') -&gt;</a:t>
            </a:r>
            <a:r>
              <a:rPr lang="en-US" dirty="0" err="1">
                <a:solidFill>
                  <a:schemeClr val="accent2"/>
                </a:solidFill>
              </a:rPr>
              <a:t>findBy</a:t>
            </a:r>
            <a:r>
              <a:rPr lang="en-US" dirty="0">
                <a:solidFill>
                  <a:schemeClr val="bg1"/>
                </a:solidFill>
              </a:rPr>
              <a:t>([ '</a:t>
            </a:r>
            <a:r>
              <a:rPr lang="en-US" dirty="0" err="1">
                <a:solidFill>
                  <a:schemeClr val="bg1"/>
                </a:solidFill>
              </a:rPr>
              <a:t>programme</a:t>
            </a:r>
            <a:r>
              <a:rPr lang="en-US" dirty="0">
                <a:solidFill>
                  <a:schemeClr val="bg1"/>
                </a:solidFill>
              </a:rPr>
              <a:t>' =&gt; 'I2' ]);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foreach ($subjs as $subj) {</a:t>
            </a:r>
          </a:p>
          <a:p>
            <a:r>
              <a:rPr lang="en-US" dirty="0">
                <a:solidFill>
                  <a:schemeClr val="bg1"/>
                </a:solidFill>
              </a:rPr>
              <a:t>    echo $subj-&gt;</a:t>
            </a:r>
            <a:r>
              <a:rPr lang="en-US" dirty="0" err="1">
                <a:solidFill>
                  <a:schemeClr val="bg1"/>
                </a:solidFill>
              </a:rPr>
              <a:t>getDescriptionString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r>
              <a:rPr lang="en-US" dirty="0">
                <a:solidFill>
                  <a:schemeClr val="bg1"/>
                </a:solidFill>
              </a:rPr>
              <a:t>    foreach ($subj-&gt;</a:t>
            </a:r>
            <a:r>
              <a:rPr lang="en-US" dirty="0" err="1">
                <a:solidFill>
                  <a:schemeClr val="bg1"/>
                </a:solidFill>
              </a:rPr>
              <a:t>getStudents</a:t>
            </a:r>
            <a:r>
              <a:rPr lang="en-US" dirty="0">
                <a:solidFill>
                  <a:schemeClr val="bg1"/>
                </a:solidFill>
              </a:rPr>
              <a:t>() as $student) {</a:t>
            </a:r>
          </a:p>
          <a:p>
            <a:r>
              <a:rPr lang="en-US" dirty="0">
                <a:solidFill>
                  <a:schemeClr val="bg1"/>
                </a:solidFill>
              </a:rPr>
              <a:t>        ...</a:t>
            </a:r>
          </a:p>
          <a:p>
            <a:r>
              <a:rPr lang="en-US" dirty="0">
                <a:solidFill>
                  <a:schemeClr val="bg1"/>
                </a:solidFill>
              </a:rPr>
              <a:t>    }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18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7C1FD0-52E3-47A7-A7CE-418904970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Gathering/anticipating user requirements</a:t>
            </a:r>
          </a:p>
          <a:p>
            <a:pPr lvl="1"/>
            <a:r>
              <a:rPr lang="en-US" dirty="0"/>
              <a:t>Pay extra attention to scaling problems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Use appropriate scope</a:t>
            </a:r>
          </a:p>
          <a:p>
            <a:pPr lvl="1"/>
            <a:r>
              <a:rPr lang="en-US" dirty="0"/>
              <a:t>Trivial custom PHP for trivial applications, robust frameworks and design patterns for complex applications</a:t>
            </a:r>
          </a:p>
          <a:p>
            <a:r>
              <a:rPr lang="en-US" dirty="0"/>
              <a:t>Testing</a:t>
            </a:r>
          </a:p>
          <a:p>
            <a:pPr lvl="1"/>
            <a:r>
              <a:rPr lang="en-US" dirty="0"/>
              <a:t>User/Application Testing (e.g., Selenium)</a:t>
            </a:r>
          </a:p>
          <a:p>
            <a:pPr lvl="1"/>
            <a:r>
              <a:rPr lang="en-US" dirty="0"/>
              <a:t>Unit testing (e.g., </a:t>
            </a:r>
            <a:r>
              <a:rPr lang="en-US" dirty="0" err="1"/>
              <a:t>PHPUnit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Continuous Integration (e.g., Travis CI, GitHub Actions)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6F1E95-C0BA-434F-93DF-532FE33D0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Development</a:t>
            </a:r>
            <a:br>
              <a:rPr lang="en-US" dirty="0"/>
            </a:br>
            <a:r>
              <a:rPr lang="en-US" dirty="0"/>
              <a:t>Software Engineering Approach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9F4E7-B057-4A7B-AE95-C7D43352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997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800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NotORM</a:t>
            </a:r>
            <a:endParaRPr lang="en-US" b="1" dirty="0"/>
          </a:p>
          <a:p>
            <a:r>
              <a:rPr lang="en-US" dirty="0"/>
              <a:t>Keeping classes and DB schema in sync is very tedious in ORM systems</a:t>
            </a:r>
          </a:p>
          <a:p>
            <a:r>
              <a:rPr lang="en-US" dirty="0"/>
              <a:t>Another approach is to use universal object mapping using dynamic features of PHP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  <a:br>
              <a:rPr lang="en-US" dirty="0"/>
            </a:br>
            <a:r>
              <a:rPr lang="en-US" dirty="0"/>
              <a:t>Implementing Data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7E44D82A-009B-4802-82F4-4484EC8C7FFD}"/>
              </a:ext>
            </a:extLst>
          </p:cNvPr>
          <p:cNvSpPr/>
          <p:nvPr/>
        </p:nvSpPr>
        <p:spPr>
          <a:xfrm>
            <a:off x="443372" y="3428999"/>
            <a:ext cx="11305256" cy="2232249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bg1"/>
                </a:solidFill>
              </a:rPr>
              <a:t>$users = $</a:t>
            </a:r>
            <a:r>
              <a:rPr lang="en-US" dirty="0" err="1">
                <a:solidFill>
                  <a:schemeClr val="bg1"/>
                </a:solidFill>
              </a:rPr>
              <a:t>db</a:t>
            </a:r>
            <a:r>
              <a:rPr lang="en-US" dirty="0">
                <a:solidFill>
                  <a:schemeClr val="bg1"/>
                </a:solidFill>
              </a:rPr>
              <a:t>-&gt;users()</a:t>
            </a:r>
          </a:p>
          <a:p>
            <a:r>
              <a:rPr lang="en-US" dirty="0">
                <a:solidFill>
                  <a:schemeClr val="bg1"/>
                </a:solidFill>
              </a:rPr>
              <a:t>    -&gt;select("id, login, name")</a:t>
            </a:r>
          </a:p>
          <a:p>
            <a:r>
              <a:rPr lang="en-US" dirty="0">
                <a:solidFill>
                  <a:schemeClr val="bg1"/>
                </a:solidFill>
              </a:rPr>
              <a:t>    -&gt;where("active", true)</a:t>
            </a:r>
          </a:p>
          <a:p>
            <a:r>
              <a:rPr lang="en-US" dirty="0">
                <a:solidFill>
                  <a:schemeClr val="bg1"/>
                </a:solidFill>
              </a:rPr>
              <a:t>    -&gt;order("name");</a:t>
            </a:r>
          </a:p>
          <a:p>
            <a:r>
              <a:rPr lang="en-US" dirty="0">
                <a:solidFill>
                  <a:schemeClr val="bg1"/>
                </a:solidFill>
              </a:rPr>
              <a:t>foreach ($users as $id =&gt; $user)</a:t>
            </a:r>
          </a:p>
          <a:p>
            <a:r>
              <a:rPr lang="en-US" dirty="0">
                <a:solidFill>
                  <a:schemeClr val="bg1"/>
                </a:solidFill>
              </a:rPr>
              <a:t>    echo $user["name"], "\n";</a:t>
            </a:r>
          </a:p>
        </p:txBody>
      </p:sp>
    </p:spTree>
    <p:extLst>
      <p:ext uri="{BB962C8B-B14F-4D97-AF65-F5344CB8AC3E}">
        <p14:creationId xmlns:p14="http://schemas.microsoft.com/office/powerpoint/2010/main" val="4049669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Controller</a:t>
            </a:r>
          </a:p>
          <a:p>
            <a:r>
              <a:rPr lang="en-US" dirty="0"/>
              <a:t>Integrates business (application) logic</a:t>
            </a:r>
          </a:p>
          <a:p>
            <a:r>
              <a:rPr lang="en-US" dirty="0"/>
              <a:t>Issues commands to view and model</a:t>
            </a:r>
          </a:p>
          <a:p>
            <a:r>
              <a:rPr lang="en-US" dirty="0"/>
              <a:t>Process user requests</a:t>
            </a:r>
          </a:p>
          <a:p>
            <a:pPr lvl="1"/>
            <a:r>
              <a:rPr lang="en-US" dirty="0"/>
              <a:t>Requests for displaying content (typically GET request)</a:t>
            </a:r>
          </a:p>
          <a:p>
            <a:pPr lvl="1"/>
            <a:r>
              <a:rPr lang="en-US" dirty="0"/>
              <a:t>Requests for modifying app. status (typically POST req.)</a:t>
            </a:r>
          </a:p>
          <a:p>
            <a:r>
              <a:rPr lang="en-US" dirty="0"/>
              <a:t>Typically implements other design patterns</a:t>
            </a:r>
          </a:p>
          <a:p>
            <a:pPr lvl="1"/>
            <a:r>
              <a:rPr lang="en-US" dirty="0"/>
              <a:t>Front controller, command, …</a:t>
            </a:r>
          </a:p>
          <a:p>
            <a:r>
              <a:rPr lang="en-US" dirty="0"/>
              <a:t>Alternative – Model-View-Presenter</a:t>
            </a:r>
          </a:p>
          <a:p>
            <a:pPr lvl="1"/>
            <a:r>
              <a:rPr lang="en-US" dirty="0"/>
              <a:t>Slightly more advanced form of MVC</a:t>
            </a:r>
          </a:p>
          <a:p>
            <a:pPr lvl="1"/>
            <a:r>
              <a:rPr lang="en-US" dirty="0"/>
              <a:t>View is more separated and does not access model directly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Model-View-Controller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376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Controller/Presenter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7DFA4C0-3C0B-4EFF-BCEB-50751A921C53}"/>
              </a:ext>
            </a:extLst>
          </p:cNvPr>
          <p:cNvSpPr/>
          <p:nvPr/>
        </p:nvSpPr>
        <p:spPr>
          <a:xfrm>
            <a:off x="443372" y="1761657"/>
            <a:ext cx="11305256" cy="467946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bg1"/>
                </a:solidFill>
              </a:rPr>
              <a:t>class </a:t>
            </a:r>
            <a:r>
              <a:rPr lang="en-US" dirty="0" err="1">
                <a:solidFill>
                  <a:schemeClr val="bg1"/>
                </a:solidFill>
              </a:rPr>
              <a:t>EditPresenter</a:t>
            </a:r>
            <a:r>
              <a:rPr lang="en-US" dirty="0">
                <a:solidFill>
                  <a:schemeClr val="bg1"/>
                </a:solidFill>
              </a:rPr>
              <a:t> extends </a:t>
            </a:r>
            <a:r>
              <a:rPr lang="en-US" dirty="0" err="1">
                <a:solidFill>
                  <a:schemeClr val="bg1"/>
                </a:solidFill>
              </a:rPr>
              <a:t>BasePresenter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r>
              <a:rPr lang="en-US" dirty="0">
                <a:solidFill>
                  <a:schemeClr val="bg1"/>
                </a:solidFill>
              </a:rPr>
              <a:t>    ...</a:t>
            </a:r>
          </a:p>
          <a:p>
            <a:r>
              <a:rPr lang="en-US" dirty="0">
                <a:solidFill>
                  <a:schemeClr val="bg1"/>
                </a:solidFill>
              </a:rPr>
              <a:t>    public function </a:t>
            </a:r>
            <a:r>
              <a:rPr lang="en-US" dirty="0" err="1">
                <a:solidFill>
                  <a:schemeClr val="bg1"/>
                </a:solidFill>
              </a:rPr>
              <a:t>actionShowEditForm</a:t>
            </a:r>
            <a:r>
              <a:rPr lang="en-US" dirty="0">
                <a:solidFill>
                  <a:schemeClr val="bg1"/>
                </a:solidFill>
              </a:rPr>
              <a:t>(string $id)</a:t>
            </a:r>
          </a:p>
          <a:p>
            <a:r>
              <a:rPr lang="en-US" dirty="0">
                <a:solidFill>
                  <a:schemeClr val="bg1"/>
                </a:solidFill>
              </a:rPr>
              <a:t>    {</a:t>
            </a:r>
          </a:p>
          <a:p>
            <a:r>
              <a:rPr lang="en-US" dirty="0">
                <a:solidFill>
                  <a:schemeClr val="bg1"/>
                </a:solidFill>
              </a:rPr>
              <a:t>        $object = $this-&gt;model-&gt;get($id);</a:t>
            </a:r>
          </a:p>
          <a:p>
            <a:r>
              <a:rPr lang="en-US" dirty="0">
                <a:solidFill>
                  <a:schemeClr val="bg1"/>
                </a:solidFill>
              </a:rPr>
              <a:t>        if ($object !== null) {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$this-&gt;view-&gt;</a:t>
            </a:r>
            <a:r>
              <a:rPr lang="en-US" dirty="0" err="1">
                <a:solidFill>
                  <a:schemeClr val="bg1"/>
                </a:solidFill>
              </a:rPr>
              <a:t>setArg</a:t>
            </a:r>
            <a:r>
              <a:rPr lang="en-US" dirty="0">
                <a:solidFill>
                  <a:schemeClr val="bg1"/>
                </a:solidFill>
              </a:rPr>
              <a:t>('id', $id);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$this-&gt;view-&gt;</a:t>
            </a:r>
            <a:r>
              <a:rPr lang="en-US" dirty="0" err="1">
                <a:solidFill>
                  <a:schemeClr val="bg1"/>
                </a:solidFill>
              </a:rPr>
              <a:t>setArg</a:t>
            </a:r>
            <a:r>
              <a:rPr lang="en-US" dirty="0">
                <a:solidFill>
                  <a:schemeClr val="bg1"/>
                </a:solidFill>
              </a:rPr>
              <a:t>('</a:t>
            </a:r>
            <a:r>
              <a:rPr lang="en-US" dirty="0" err="1">
                <a:solidFill>
                  <a:schemeClr val="bg1"/>
                </a:solidFill>
              </a:rPr>
              <a:t>editedObject</a:t>
            </a:r>
            <a:r>
              <a:rPr lang="en-US" dirty="0">
                <a:solidFill>
                  <a:schemeClr val="bg1"/>
                </a:solidFill>
              </a:rPr>
              <a:t>', $object);</a:t>
            </a:r>
          </a:p>
          <a:p>
            <a:r>
              <a:rPr lang="en-US" dirty="0">
                <a:solidFill>
                  <a:schemeClr val="bg1"/>
                </a:solidFill>
              </a:rPr>
              <a:t>        }</a:t>
            </a:r>
          </a:p>
          <a:p>
            <a:r>
              <a:rPr lang="en-US" dirty="0">
                <a:solidFill>
                  <a:schemeClr val="bg1"/>
                </a:solidFill>
              </a:rPr>
              <a:t>        $this-&gt;view-&gt;render();</a:t>
            </a:r>
          </a:p>
          <a:p>
            <a:r>
              <a:rPr lang="en-US" dirty="0">
                <a:solidFill>
                  <a:schemeClr val="bg1"/>
                </a:solidFill>
              </a:rPr>
              <a:t>    }</a:t>
            </a:r>
          </a:p>
          <a:p>
            <a:r>
              <a:rPr lang="en-US" dirty="0">
                <a:solidFill>
                  <a:schemeClr val="bg1"/>
                </a:solidFill>
              </a:rPr>
              <a:t>    ...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0309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E2110-DFFC-4DCF-A248-9A03FC67DD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</p:spTree>
    <p:extLst>
      <p:ext uri="{BB962C8B-B14F-4D97-AF65-F5344CB8AC3E}">
        <p14:creationId xmlns:p14="http://schemas.microsoft.com/office/powerpoint/2010/main" val="552516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Modern applications use components to promote encapsulation and separation of concerns</a:t>
            </a:r>
          </a:p>
          <a:p>
            <a:r>
              <a:rPr lang="en-US" b="1" dirty="0"/>
              <a:t>Component</a:t>
            </a:r>
            <a:r>
              <a:rPr lang="en-US" dirty="0"/>
              <a:t> - a software module that provides some functionality through a well-defined interface</a:t>
            </a:r>
          </a:p>
          <a:p>
            <a:pPr lvl="1"/>
            <a:r>
              <a:rPr lang="en-US" dirty="0"/>
              <a:t>Typically, a class that implements an interface (in the code terminology)</a:t>
            </a:r>
          </a:p>
          <a:p>
            <a:pPr lvl="1"/>
            <a:r>
              <a:rPr lang="en-US" dirty="0"/>
              <a:t>Possibly a façade for a small set of classes</a:t>
            </a:r>
          </a:p>
          <a:p>
            <a:r>
              <a:rPr lang="en-US" dirty="0"/>
              <a:t>Component may depend on other components</a:t>
            </a:r>
          </a:p>
          <a:p>
            <a:pPr lvl="1"/>
            <a:r>
              <a:rPr lang="en-US" dirty="0"/>
              <a:t>Typically declares a list of (code) interfaces </a:t>
            </a:r>
          </a:p>
          <a:p>
            <a:pPr lvl="1"/>
            <a:r>
              <a:rPr lang="en-US" dirty="0"/>
              <a:t>Dependencies must be satisfied by providing components that implement given interfaces (allows some level of modularity)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  <a:br>
              <a:rPr lang="en-US" dirty="0"/>
            </a:br>
            <a:r>
              <a:rPr lang="en-US" dirty="0"/>
              <a:t>Component-based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617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B5BAB7-B477-4715-AA74-7E7398C775F3}"/>
              </a:ext>
            </a:extLst>
          </p:cNvPr>
          <p:cNvSpPr/>
          <p:nvPr/>
        </p:nvSpPr>
        <p:spPr>
          <a:xfrm>
            <a:off x="4871864" y="2888940"/>
            <a:ext cx="1944216" cy="10801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Logger</a:t>
            </a:r>
            <a:endParaRPr lang="cs-CZ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6D2024-4BE9-48B5-9289-76ADD095EE28}"/>
              </a:ext>
            </a:extLst>
          </p:cNvPr>
          <p:cNvSpPr/>
          <p:nvPr/>
        </p:nvSpPr>
        <p:spPr>
          <a:xfrm>
            <a:off x="7369299" y="4859213"/>
            <a:ext cx="1944216" cy="10801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Database</a:t>
            </a:r>
            <a:endParaRPr lang="en-US" dirty="0"/>
          </a:p>
          <a:p>
            <a:pPr algn="ctr"/>
            <a:r>
              <a:rPr lang="en-US" dirty="0"/>
              <a:t>(ORM, </a:t>
            </a:r>
            <a:r>
              <a:rPr lang="en-US" dirty="0" err="1"/>
              <a:t>NotORM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1F4126-C457-459A-B0BC-C051FFCA6C0D}"/>
              </a:ext>
            </a:extLst>
          </p:cNvPr>
          <p:cNvSpPr/>
          <p:nvPr/>
        </p:nvSpPr>
        <p:spPr>
          <a:xfrm>
            <a:off x="4871864" y="4859532"/>
            <a:ext cx="1944216" cy="10801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User </a:t>
            </a:r>
            <a:r>
              <a:rPr lang="cs-CZ" dirty="0" err="1"/>
              <a:t>Auth</a:t>
            </a:r>
            <a:r>
              <a:rPr lang="cs-CZ" dirty="0"/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2262C0-BC94-488F-A32B-C0C528084CE8}"/>
              </a:ext>
            </a:extLst>
          </p:cNvPr>
          <p:cNvSpPr/>
          <p:nvPr/>
        </p:nvSpPr>
        <p:spPr>
          <a:xfrm>
            <a:off x="7369299" y="2885120"/>
            <a:ext cx="1944216" cy="10801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Mailer</a:t>
            </a:r>
            <a:endParaRPr lang="cs-CZ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0D6ADB3-7124-4D1E-9DE2-8B3F7075DFCD}"/>
              </a:ext>
            </a:extLst>
          </p:cNvPr>
          <p:cNvGrpSpPr/>
          <p:nvPr/>
        </p:nvGrpSpPr>
        <p:grpSpPr>
          <a:xfrm>
            <a:off x="2056335" y="2885120"/>
            <a:ext cx="2262310" cy="1247568"/>
            <a:chOff x="339950" y="2852936"/>
            <a:chExt cx="2262310" cy="124756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4128DFC-4AEB-4EBC-B3A8-9DD575211C3F}"/>
                </a:ext>
              </a:extLst>
            </p:cNvPr>
            <p:cNvSpPr/>
            <p:nvPr/>
          </p:nvSpPr>
          <p:spPr>
            <a:xfrm>
              <a:off x="658044" y="2852936"/>
              <a:ext cx="1944216" cy="108012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Presenters</a:t>
              </a:r>
              <a:endParaRPr lang="cs-CZ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5D25553-B5C7-42BE-88B1-FF2624F631FC}"/>
                </a:ext>
              </a:extLst>
            </p:cNvPr>
            <p:cNvSpPr/>
            <p:nvPr/>
          </p:nvSpPr>
          <p:spPr>
            <a:xfrm>
              <a:off x="498997" y="2936660"/>
              <a:ext cx="1944216" cy="108012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Presenters</a:t>
              </a:r>
              <a:endParaRPr lang="cs-CZ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C0EDBA2-B6DE-49DC-BC4F-37650594F012}"/>
                </a:ext>
              </a:extLst>
            </p:cNvPr>
            <p:cNvSpPr/>
            <p:nvPr/>
          </p:nvSpPr>
          <p:spPr>
            <a:xfrm>
              <a:off x="339950" y="3020384"/>
              <a:ext cx="1944216" cy="108012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Page</a:t>
              </a:r>
            </a:p>
            <a:p>
              <a:pPr algn="ctr"/>
              <a:r>
                <a:rPr lang="en-US" dirty="0"/>
                <a:t>Controllers</a:t>
              </a:r>
              <a:endParaRPr lang="cs-CZ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5B80F49-E15A-498C-8358-BAA566E358A7}"/>
              </a:ext>
            </a:extLst>
          </p:cNvPr>
          <p:cNvSpPr/>
          <p:nvPr/>
        </p:nvSpPr>
        <p:spPr>
          <a:xfrm>
            <a:off x="2374429" y="4859213"/>
            <a:ext cx="1944216" cy="10801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Template</a:t>
            </a:r>
            <a:endParaRPr lang="en-US" dirty="0"/>
          </a:p>
          <a:p>
            <a:pPr algn="ctr"/>
            <a:r>
              <a:rPr lang="en-US" dirty="0"/>
              <a:t>Renderer</a:t>
            </a:r>
            <a:endParaRPr lang="cs-CZ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CECAB35-5EFD-41A0-9907-389F836F08E4}"/>
              </a:ext>
            </a:extLst>
          </p:cNvPr>
          <p:cNvCxnSpPr/>
          <p:nvPr/>
        </p:nvCxnSpPr>
        <p:spPr>
          <a:xfrm>
            <a:off x="4159599" y="4048965"/>
            <a:ext cx="3209701" cy="814069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01B6C76-0B39-49DE-AFDA-82D8770CBE92}"/>
              </a:ext>
            </a:extLst>
          </p:cNvPr>
          <p:cNvCxnSpPr>
            <a:stCxn id="7" idx="3"/>
            <a:endCxn id="6" idx="1"/>
          </p:cNvCxnSpPr>
          <p:nvPr/>
        </p:nvCxnSpPr>
        <p:spPr>
          <a:xfrm flipV="1">
            <a:off x="6816081" y="5399274"/>
            <a:ext cx="553219" cy="319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9F1674A-B9C1-4F9B-93C9-500038B72321}"/>
              </a:ext>
            </a:extLst>
          </p:cNvPr>
          <p:cNvCxnSpPr/>
          <p:nvPr/>
        </p:nvCxnSpPr>
        <p:spPr>
          <a:xfrm>
            <a:off x="3337671" y="4132054"/>
            <a:ext cx="0" cy="726525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EB9E5AD-602F-4B6D-BD0D-EF0C18F3000A}"/>
              </a:ext>
            </a:extLst>
          </p:cNvPr>
          <p:cNvCxnSpPr>
            <a:stCxn id="10" idx="3"/>
            <a:endCxn id="5" idx="1"/>
          </p:cNvCxnSpPr>
          <p:nvPr/>
        </p:nvCxnSpPr>
        <p:spPr>
          <a:xfrm>
            <a:off x="4318646" y="3425180"/>
            <a:ext cx="553219" cy="3820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BA4749-9AB0-4114-8566-DA60A3EABEE5}"/>
              </a:ext>
            </a:extLst>
          </p:cNvPr>
          <p:cNvCxnSpPr/>
          <p:nvPr/>
        </p:nvCxnSpPr>
        <p:spPr>
          <a:xfrm>
            <a:off x="6816080" y="3425180"/>
            <a:ext cx="553219" cy="3820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3FF833C-983E-44EA-B8B2-B1647CE67087}"/>
              </a:ext>
            </a:extLst>
          </p:cNvPr>
          <p:cNvCxnSpPr>
            <a:stCxn id="7" idx="0"/>
            <a:endCxn id="5" idx="2"/>
          </p:cNvCxnSpPr>
          <p:nvPr/>
        </p:nvCxnSpPr>
        <p:spPr>
          <a:xfrm flipV="1">
            <a:off x="5843972" y="3969060"/>
            <a:ext cx="0" cy="890472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93E3C80-33F6-44FC-8DA9-9AA1A1D3A4A9}"/>
              </a:ext>
            </a:extLst>
          </p:cNvPr>
          <p:cNvCxnSpPr>
            <a:stCxn id="8" idx="2"/>
            <a:endCxn id="6" idx="0"/>
          </p:cNvCxnSpPr>
          <p:nvPr/>
        </p:nvCxnSpPr>
        <p:spPr>
          <a:xfrm>
            <a:off x="8341407" y="3965241"/>
            <a:ext cx="0" cy="893973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269A12-DBCD-4BFA-9A6E-8FA5ACCE1A1B}"/>
              </a:ext>
            </a:extLst>
          </p:cNvPr>
          <p:cNvCxnSpPr/>
          <p:nvPr/>
        </p:nvCxnSpPr>
        <p:spPr>
          <a:xfrm>
            <a:off x="4159598" y="4045144"/>
            <a:ext cx="712266" cy="813434"/>
          </a:xfrm>
          <a:prstGeom prst="straightConnector1">
            <a:avLst/>
          </a:prstGeom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Zaoblený obdélníkový popisek 52">
            <a:extLst>
              <a:ext uri="{FF2B5EF4-FFF2-40B4-BE49-F238E27FC236}">
                <a16:creationId xmlns:a16="http://schemas.microsoft.com/office/drawing/2014/main" id="{EC588890-A289-44BC-B29D-BC26787AB62E}"/>
              </a:ext>
            </a:extLst>
          </p:cNvPr>
          <p:cNvSpPr/>
          <p:nvPr/>
        </p:nvSpPr>
        <p:spPr>
          <a:xfrm>
            <a:off x="8848278" y="1891779"/>
            <a:ext cx="1667112" cy="492550"/>
          </a:xfrm>
          <a:prstGeom prst="wedgeRoundRectCallout">
            <a:avLst>
              <a:gd name="adj1" fmla="val -46163"/>
              <a:gd name="adj2" fmla="val 12239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Is this OK?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3974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Creation and interlinking may be tedious</a:t>
            </a:r>
          </a:p>
          <a:p>
            <a:pPr lvl="1"/>
            <a:r>
              <a:rPr lang="en-US" dirty="0"/>
              <a:t>Who creates components?</a:t>
            </a:r>
          </a:p>
          <a:p>
            <a:pPr lvl="1"/>
            <a:r>
              <a:rPr lang="en-US" dirty="0"/>
              <a:t>When are the components created?</a:t>
            </a:r>
          </a:p>
          <a:p>
            <a:pPr lvl="1"/>
            <a:r>
              <a:rPr lang="en-US" dirty="0"/>
              <a:t>Where is the component configuration?</a:t>
            </a:r>
          </a:p>
          <a:p>
            <a:pPr lvl="1"/>
            <a:r>
              <a:rPr lang="en-US" dirty="0"/>
              <a:t>How do one component find other components it needs to use?</a:t>
            </a:r>
          </a:p>
          <a:p>
            <a:pPr lvl="1"/>
            <a:r>
              <a:rPr lang="en-US" dirty="0"/>
              <a:t>What about different implementations of the same component “types”?</a:t>
            </a:r>
          </a:p>
          <a:p>
            <a:pPr lvl="1"/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  <a:br>
              <a:rPr lang="en-US" dirty="0"/>
            </a:br>
            <a:r>
              <a:rPr lang="en-US" dirty="0"/>
              <a:t>Component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200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Controller Requires a Log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Create on demand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Log is a singleton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Log is looked up/created by a registry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  <a:br>
              <a:rPr lang="en-US" dirty="0"/>
            </a:br>
            <a:r>
              <a:rPr lang="en-US" dirty="0"/>
              <a:t>Container Dependency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6" name="Rectangle: Single Corner Snipped 5">
            <a:extLst>
              <a:ext uri="{FF2B5EF4-FFF2-40B4-BE49-F238E27FC236}">
                <a16:creationId xmlns:a16="http://schemas.microsoft.com/office/drawing/2014/main" id="{463B8808-BBBE-47F3-AF62-89706569D1E5}"/>
              </a:ext>
            </a:extLst>
          </p:cNvPr>
          <p:cNvSpPr/>
          <p:nvPr/>
        </p:nvSpPr>
        <p:spPr>
          <a:xfrm>
            <a:off x="4501032" y="1709906"/>
            <a:ext cx="6372708" cy="1293029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bg1"/>
                </a:solidFill>
              </a:rPr>
              <a:t>class Controller {</a:t>
            </a:r>
          </a:p>
          <a:p>
            <a:r>
              <a:rPr lang="en-US" dirty="0">
                <a:solidFill>
                  <a:schemeClr val="bg1"/>
                </a:solidFill>
              </a:rPr>
              <a:t>    public function action() {   $log = …?  }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354644D0-B06A-403A-B1DA-7CBB4E48FD8F}"/>
              </a:ext>
            </a:extLst>
          </p:cNvPr>
          <p:cNvSpPr/>
          <p:nvPr/>
        </p:nvSpPr>
        <p:spPr>
          <a:xfrm>
            <a:off x="551384" y="3429001"/>
            <a:ext cx="4752528" cy="57606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bg1"/>
                </a:solidFill>
              </a:rPr>
              <a:t>$log = new Log();</a:t>
            </a: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93A8A940-3C43-4304-84ED-F599E585EFE7}"/>
              </a:ext>
            </a:extLst>
          </p:cNvPr>
          <p:cNvSpPr/>
          <p:nvPr/>
        </p:nvSpPr>
        <p:spPr>
          <a:xfrm>
            <a:off x="551384" y="4572030"/>
            <a:ext cx="4752528" cy="57606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bg1"/>
                </a:solidFill>
              </a:rPr>
              <a:t>$log = Log::</a:t>
            </a:r>
            <a:r>
              <a:rPr lang="en-US" dirty="0" err="1">
                <a:solidFill>
                  <a:schemeClr val="bg1"/>
                </a:solidFill>
              </a:rPr>
              <a:t>getInstance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</p:txBody>
      </p:sp>
      <p:sp>
        <p:nvSpPr>
          <p:cNvPr id="9" name="Rectangle: Single Corner Snipped 8">
            <a:extLst>
              <a:ext uri="{FF2B5EF4-FFF2-40B4-BE49-F238E27FC236}">
                <a16:creationId xmlns:a16="http://schemas.microsoft.com/office/drawing/2014/main" id="{47C80993-6C8B-48C1-BC48-407A395D4655}"/>
              </a:ext>
            </a:extLst>
          </p:cNvPr>
          <p:cNvSpPr/>
          <p:nvPr/>
        </p:nvSpPr>
        <p:spPr>
          <a:xfrm>
            <a:off x="551384" y="5715059"/>
            <a:ext cx="4752528" cy="576064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>
                <a:solidFill>
                  <a:schemeClr val="bg1"/>
                </a:solidFill>
              </a:rPr>
              <a:t>$log = Registry::get('Log');</a:t>
            </a:r>
          </a:p>
        </p:txBody>
      </p:sp>
      <p:sp>
        <p:nvSpPr>
          <p:cNvPr id="10" name="Zaoblený obdélníkový popisek 52">
            <a:extLst>
              <a:ext uri="{FF2B5EF4-FFF2-40B4-BE49-F238E27FC236}">
                <a16:creationId xmlns:a16="http://schemas.microsoft.com/office/drawing/2014/main" id="{FDE63832-29D4-4241-8117-29260EFAD856}"/>
              </a:ext>
            </a:extLst>
          </p:cNvPr>
          <p:cNvSpPr/>
          <p:nvPr/>
        </p:nvSpPr>
        <p:spPr>
          <a:xfrm>
            <a:off x="5730892" y="3427523"/>
            <a:ext cx="4018540" cy="571747"/>
          </a:xfrm>
          <a:prstGeom prst="wedgeRoundRectCallout">
            <a:avLst>
              <a:gd name="adj1" fmla="val -64477"/>
              <a:gd name="adj2" fmla="val -583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Multiple instances of log are created!</a:t>
            </a:r>
            <a:endParaRPr lang="cs-CZ" sz="1600" dirty="0"/>
          </a:p>
        </p:txBody>
      </p:sp>
      <p:sp>
        <p:nvSpPr>
          <p:cNvPr id="11" name="Zaoblený obdélníkový popisek 52">
            <a:extLst>
              <a:ext uri="{FF2B5EF4-FFF2-40B4-BE49-F238E27FC236}">
                <a16:creationId xmlns:a16="http://schemas.microsoft.com/office/drawing/2014/main" id="{E0CE0C23-E98D-4A9E-8709-D037733E6D85}"/>
              </a:ext>
            </a:extLst>
          </p:cNvPr>
          <p:cNvSpPr/>
          <p:nvPr/>
        </p:nvSpPr>
        <p:spPr>
          <a:xfrm>
            <a:off x="5765372" y="4572030"/>
            <a:ext cx="2736304" cy="571747"/>
          </a:xfrm>
          <a:prstGeom prst="wedgeRoundRectCallout">
            <a:avLst>
              <a:gd name="adj1" fmla="val -68432"/>
              <a:gd name="adj2" fmla="val 2640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Implementation bound</a:t>
            </a:r>
            <a:endParaRPr lang="cs-CZ" sz="1600" dirty="0"/>
          </a:p>
        </p:txBody>
      </p:sp>
      <p:sp>
        <p:nvSpPr>
          <p:cNvPr id="12" name="Zaoblený obdélníkový popisek 52">
            <a:extLst>
              <a:ext uri="{FF2B5EF4-FFF2-40B4-BE49-F238E27FC236}">
                <a16:creationId xmlns:a16="http://schemas.microsoft.com/office/drawing/2014/main" id="{6A1AB848-E5A0-4AC1-B58F-7C6AE324ADDF}"/>
              </a:ext>
            </a:extLst>
          </p:cNvPr>
          <p:cNvSpPr/>
          <p:nvPr/>
        </p:nvSpPr>
        <p:spPr>
          <a:xfrm>
            <a:off x="5765372" y="5869375"/>
            <a:ext cx="2431581" cy="571747"/>
          </a:xfrm>
          <a:prstGeom prst="wedgeRoundRectCallout">
            <a:avLst>
              <a:gd name="adj1" fmla="val -71838"/>
              <a:gd name="adj2" fmla="val -1879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Better, yet tedious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7794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pattern that implements inversion of control</a:t>
            </a:r>
          </a:p>
          <a:p>
            <a:pPr lvl="1"/>
            <a:r>
              <a:rPr lang="en-US" dirty="0"/>
              <a:t>Component is not responsible for seeking its own dependencies</a:t>
            </a:r>
          </a:p>
          <a:p>
            <a:pPr lvl="1"/>
            <a:r>
              <a:rPr lang="en-US" dirty="0"/>
              <a:t>Dependencies are injected externally (by the component manager)</a:t>
            </a:r>
          </a:p>
          <a:p>
            <a:r>
              <a:rPr lang="en-US" dirty="0"/>
              <a:t>Declaring required dependencies</a:t>
            </a:r>
          </a:p>
          <a:p>
            <a:pPr lvl="1"/>
            <a:r>
              <a:rPr lang="en-US" dirty="0"/>
              <a:t>In configuration, by annotations, using reflection, …</a:t>
            </a:r>
          </a:p>
          <a:p>
            <a:pPr lvl="1"/>
            <a:r>
              <a:rPr lang="en-US" dirty="0"/>
              <a:t>The problem of cyclic dependencies</a:t>
            </a:r>
          </a:p>
          <a:p>
            <a:pPr lvl="2"/>
            <a:r>
              <a:rPr lang="en-US" dirty="0"/>
              <a:t>DB component requires Log component to log errors</a:t>
            </a:r>
          </a:p>
          <a:p>
            <a:pPr lvl="2"/>
            <a:r>
              <a:rPr lang="en-US" dirty="0"/>
              <a:t>Log component requires DB component to save messages</a:t>
            </a:r>
          </a:p>
          <a:p>
            <a:r>
              <a:rPr lang="en-US" dirty="0"/>
              <a:t>Central Component Manager</a:t>
            </a:r>
          </a:p>
          <a:p>
            <a:pPr lvl="1"/>
            <a:r>
              <a:rPr lang="en-US" dirty="0"/>
              <a:t>Responsible for creating and initializing components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Injection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29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Injection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31D4ABE9-1BC3-4687-B41D-8B1FF700D9DB}"/>
              </a:ext>
            </a:extLst>
          </p:cNvPr>
          <p:cNvSpPr/>
          <p:nvPr/>
        </p:nvSpPr>
        <p:spPr>
          <a:xfrm>
            <a:off x="443372" y="1761657"/>
            <a:ext cx="11305256" cy="4679466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/**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* @component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WelcomePage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*/</a:t>
            </a:r>
          </a:p>
          <a:p>
            <a:r>
              <a:rPr lang="en-US" dirty="0">
                <a:solidFill>
                  <a:schemeClr val="bg1"/>
                </a:solidFill>
              </a:rPr>
              <a:t>class </a:t>
            </a:r>
            <a:r>
              <a:rPr lang="en-US" dirty="0" err="1">
                <a:solidFill>
                  <a:schemeClr val="bg1"/>
                </a:solidFill>
              </a:rPr>
              <a:t>WelcomePageController</a:t>
            </a:r>
            <a:r>
              <a:rPr lang="en-US" dirty="0">
                <a:solidFill>
                  <a:schemeClr val="bg1"/>
                </a:solidFill>
              </a:rPr>
              <a:t> implements </a:t>
            </a:r>
            <a:r>
              <a:rPr lang="en-US" dirty="0" err="1">
                <a:solidFill>
                  <a:schemeClr val="bg1"/>
                </a:solidFill>
              </a:rPr>
              <a:t>IController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/** @inject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IDatabase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*/</a:t>
            </a:r>
          </a:p>
          <a:p>
            <a:r>
              <a:rPr lang="en-US" dirty="0">
                <a:solidFill>
                  <a:schemeClr val="bg1"/>
                </a:solidFill>
              </a:rPr>
              <a:t>    public $</a:t>
            </a:r>
            <a:r>
              <a:rPr lang="en-US" dirty="0" err="1">
                <a:solidFill>
                  <a:schemeClr val="bg1"/>
                </a:solidFill>
              </a:rPr>
              <a:t>db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/** @inject name="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NewsService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" */</a:t>
            </a:r>
          </a:p>
          <a:p>
            <a:r>
              <a:rPr lang="en-US" dirty="0">
                <a:solidFill>
                  <a:schemeClr val="bg1"/>
                </a:solidFill>
              </a:rPr>
              <a:t>    public $news;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function __construct(</a:t>
            </a:r>
            <a:r>
              <a:rPr lang="en-US" dirty="0" err="1">
                <a:solidFill>
                  <a:schemeClr val="bg1"/>
                </a:solidFill>
              </a:rPr>
              <a:t>ILog</a:t>
            </a:r>
            <a:r>
              <a:rPr lang="en-US" dirty="0">
                <a:solidFill>
                  <a:schemeClr val="bg1"/>
                </a:solidFill>
              </a:rPr>
              <a:t> $log) { ... }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Zaoblený obdélníkový popisek 52">
            <a:extLst>
              <a:ext uri="{FF2B5EF4-FFF2-40B4-BE49-F238E27FC236}">
                <a16:creationId xmlns:a16="http://schemas.microsoft.com/office/drawing/2014/main" id="{0FFC6BDB-150F-428B-AAE0-EC22CA42E7B6}"/>
              </a:ext>
            </a:extLst>
          </p:cNvPr>
          <p:cNvSpPr/>
          <p:nvPr/>
        </p:nvSpPr>
        <p:spPr>
          <a:xfrm>
            <a:off x="4736870" y="1976592"/>
            <a:ext cx="3461233" cy="571747"/>
          </a:xfrm>
          <a:prstGeom prst="wedgeRoundRectCallout">
            <a:avLst>
              <a:gd name="adj1" fmla="val -58439"/>
              <a:gd name="adj2" fmla="val 1580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Component naming convention</a:t>
            </a:r>
            <a:endParaRPr lang="cs-CZ" sz="1600" dirty="0"/>
          </a:p>
        </p:txBody>
      </p:sp>
      <p:sp>
        <p:nvSpPr>
          <p:cNvPr id="7" name="Zaoblený obdélníkový popisek 52">
            <a:extLst>
              <a:ext uri="{FF2B5EF4-FFF2-40B4-BE49-F238E27FC236}">
                <a16:creationId xmlns:a16="http://schemas.microsoft.com/office/drawing/2014/main" id="{77257F91-7516-460C-B1B8-21C1B9E26D9E}"/>
              </a:ext>
            </a:extLst>
          </p:cNvPr>
          <p:cNvSpPr/>
          <p:nvPr/>
        </p:nvSpPr>
        <p:spPr>
          <a:xfrm>
            <a:off x="4223792" y="3504297"/>
            <a:ext cx="3461233" cy="504056"/>
          </a:xfrm>
          <a:prstGeom prst="wedgeRoundRectCallout">
            <a:avLst>
              <a:gd name="adj1" fmla="val -59556"/>
              <a:gd name="adj2" fmla="val -1174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Annotations (inject by interface)</a:t>
            </a:r>
            <a:endParaRPr lang="cs-CZ" sz="1600" dirty="0"/>
          </a:p>
        </p:txBody>
      </p:sp>
      <p:sp>
        <p:nvSpPr>
          <p:cNvPr id="8" name="Zaoblený obdélníkový popisek 52">
            <a:extLst>
              <a:ext uri="{FF2B5EF4-FFF2-40B4-BE49-F238E27FC236}">
                <a16:creationId xmlns:a16="http://schemas.microsoft.com/office/drawing/2014/main" id="{FB950A80-6694-44B6-8312-A1B08EA222AB}"/>
              </a:ext>
            </a:extLst>
          </p:cNvPr>
          <p:cNvSpPr/>
          <p:nvPr/>
        </p:nvSpPr>
        <p:spPr>
          <a:xfrm>
            <a:off x="5231904" y="4242973"/>
            <a:ext cx="2036153" cy="715471"/>
          </a:xfrm>
          <a:prstGeom prst="wedgeRoundRectCallout">
            <a:avLst>
              <a:gd name="adj1" fmla="val -59556"/>
              <a:gd name="adj2" fmla="val -1174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Annotations (inject by name)</a:t>
            </a:r>
            <a:endParaRPr lang="cs-CZ" sz="1600" dirty="0"/>
          </a:p>
        </p:txBody>
      </p:sp>
      <p:sp>
        <p:nvSpPr>
          <p:cNvPr id="9" name="Zaoblený obdélníkový popisek 52">
            <a:extLst>
              <a:ext uri="{FF2B5EF4-FFF2-40B4-BE49-F238E27FC236}">
                <a16:creationId xmlns:a16="http://schemas.microsoft.com/office/drawing/2014/main" id="{20C5CE20-28A1-4299-A09E-134C04BA2B27}"/>
              </a:ext>
            </a:extLst>
          </p:cNvPr>
          <p:cNvSpPr/>
          <p:nvPr/>
        </p:nvSpPr>
        <p:spPr>
          <a:xfrm>
            <a:off x="3194268" y="5750993"/>
            <a:ext cx="4075272" cy="498775"/>
          </a:xfrm>
          <a:prstGeom prst="wedgeRoundRectCallout">
            <a:avLst>
              <a:gd name="adj1" fmla="val -25198"/>
              <a:gd name="adj2" fmla="val -9327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Constructor injection (by type hinting)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1225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1BE100-E29C-4B65-A11D-BD7FD46CC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Impact of design patterns on software quality: a systematic literature review</a:t>
            </a:r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dirty="0"/>
              <a:t>Published: 01 February 2020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Design patterns represent solutions to frequently occurring software problems for designing good quality software. </a:t>
            </a:r>
          </a:p>
          <a:p>
            <a:pPr marL="0" indent="0">
              <a:buNone/>
            </a:pPr>
            <a:r>
              <a:rPr lang="en-US" dirty="0"/>
              <a:t>… </a:t>
            </a:r>
          </a:p>
          <a:p>
            <a:pPr marL="0" indent="0">
              <a:buNone/>
            </a:pPr>
            <a:r>
              <a:rPr lang="en-US" dirty="0"/>
              <a:t>23 design patterns called gang of four (</a:t>
            </a:r>
            <a:r>
              <a:rPr lang="en-US" dirty="0" err="1"/>
              <a:t>GoF</a:t>
            </a:r>
            <a:r>
              <a:rPr lang="en-US" dirty="0"/>
              <a:t>) patterns. </a:t>
            </a:r>
            <a:r>
              <a:rPr lang="en-US" dirty="0" err="1"/>
              <a:t>GoF</a:t>
            </a:r>
            <a:r>
              <a:rPr lang="en-US" dirty="0"/>
              <a:t> design patterns are classified into three categories: </a:t>
            </a:r>
            <a:r>
              <a:rPr lang="en-US" dirty="0">
                <a:solidFill>
                  <a:schemeClr val="accent2"/>
                </a:solidFill>
              </a:rPr>
              <a:t>structural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creational</a:t>
            </a:r>
            <a:r>
              <a:rPr lang="en-US" dirty="0"/>
              <a:t>, and </a:t>
            </a:r>
            <a:r>
              <a:rPr lang="en-US" dirty="0" err="1">
                <a:solidFill>
                  <a:schemeClr val="accent2"/>
                </a:solidFill>
              </a:rPr>
              <a:t>behavioural</a:t>
            </a:r>
            <a:r>
              <a:rPr lang="en-US" dirty="0"/>
              <a:t> patterns.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6C358-D940-476A-83DB-1B463D44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Patterns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19E4A-3B27-4B6B-8C36-DD940FAB0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165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FE5A-CF89-4CF1-ABFE-6B3A76BAA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3243920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Standardization beyond language specifications</a:t>
            </a:r>
          </a:p>
          <a:p>
            <a:r>
              <a:rPr lang="en-US" dirty="0"/>
              <a:t>Improves cooperation, library designs, …</a:t>
            </a:r>
          </a:p>
          <a:p>
            <a:r>
              <a:rPr lang="en-US" dirty="0"/>
              <a:t>Accepted</a:t>
            </a:r>
          </a:p>
          <a:p>
            <a:pPr lvl="1"/>
            <a:r>
              <a:rPr lang="en-US" dirty="0"/>
              <a:t>PSR-1, PSR-2, PSR-12 Coding style guidelines</a:t>
            </a:r>
          </a:p>
          <a:p>
            <a:pPr lvl="1"/>
            <a:r>
              <a:rPr lang="en-US" dirty="0"/>
              <a:t>PSR-3 Logger interface</a:t>
            </a:r>
          </a:p>
          <a:p>
            <a:pPr lvl="1"/>
            <a:r>
              <a:rPr lang="en-US" dirty="0"/>
              <a:t>PSR-4 Autoloading (classes)</a:t>
            </a:r>
          </a:p>
          <a:p>
            <a:pPr lvl="1"/>
            <a:r>
              <a:rPr lang="en-US" dirty="0"/>
              <a:t>PSR-7 HTTP message interface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Drafts, pending reviews</a:t>
            </a:r>
          </a:p>
          <a:p>
            <a:pPr lvl="1"/>
            <a:r>
              <a:rPr lang="en-US" dirty="0"/>
              <a:t>Container interface, </a:t>
            </a:r>
            <a:r>
              <a:rPr lang="en-US" dirty="0" err="1"/>
              <a:t>PHPDoc</a:t>
            </a:r>
            <a:r>
              <a:rPr lang="en-US" dirty="0"/>
              <a:t> standard, …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Standardization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062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9296494C-3D99-44D1-9672-7F757AE2A1B0}"/>
              </a:ext>
            </a:extLst>
          </p:cNvPr>
          <p:cNvSpPr/>
          <p:nvPr/>
        </p:nvSpPr>
        <p:spPr>
          <a:xfrm>
            <a:off x="911424" y="1268760"/>
            <a:ext cx="10837204" cy="5172363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t"/>
          <a:lstStyle/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cs-CZ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Vendor\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endParaRPr lang="cs-CZ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FooInterface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BarClass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Bar;</a:t>
            </a:r>
          </a:p>
          <a:p>
            <a:pPr marL="109728" indent="0">
              <a:buNone/>
            </a:pPr>
            <a:endParaRPr lang="cs-CZ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Bar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FooInterface</a:t>
            </a:r>
            <a:endParaRPr lang="cs-CZ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public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sampleMethod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($a, $b =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($a === $b) {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bar($a);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elseif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($a &gt; $b) {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$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-&gt;bar($a, $b);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109728" indent="0">
              <a:buNone/>
            </a:pP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09728" indent="0">
              <a:buNone/>
            </a:pPr>
            <a:endParaRPr lang="cs-CZ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Zaoblený obdélníkový popisek 52">
            <a:extLst>
              <a:ext uri="{FF2B5EF4-FFF2-40B4-BE49-F238E27FC236}">
                <a16:creationId xmlns:a16="http://schemas.microsoft.com/office/drawing/2014/main" id="{89594B22-A422-43EB-B9E6-1BA667583139}"/>
              </a:ext>
            </a:extLst>
          </p:cNvPr>
          <p:cNvSpPr/>
          <p:nvPr/>
        </p:nvSpPr>
        <p:spPr>
          <a:xfrm>
            <a:off x="2583118" y="5884415"/>
            <a:ext cx="2160240" cy="464827"/>
          </a:xfrm>
          <a:prstGeom prst="wedgeRoundRectCallout">
            <a:avLst>
              <a:gd name="adj1" fmla="val -46558"/>
              <a:gd name="adj2" fmla="val -9016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4 space indenting</a:t>
            </a:r>
            <a:endParaRPr lang="cs-CZ" sz="1600" dirty="0"/>
          </a:p>
        </p:txBody>
      </p:sp>
      <p:sp>
        <p:nvSpPr>
          <p:cNvPr id="7" name="Zaoblený obdélníkový popisek 52">
            <a:extLst>
              <a:ext uri="{FF2B5EF4-FFF2-40B4-BE49-F238E27FC236}">
                <a16:creationId xmlns:a16="http://schemas.microsoft.com/office/drawing/2014/main" id="{11B24568-4DA8-4102-96B4-44E00B9C99DD}"/>
              </a:ext>
            </a:extLst>
          </p:cNvPr>
          <p:cNvSpPr/>
          <p:nvPr/>
        </p:nvSpPr>
        <p:spPr>
          <a:xfrm>
            <a:off x="5178010" y="4249598"/>
            <a:ext cx="3781984" cy="428296"/>
          </a:xfrm>
          <a:prstGeom prst="wedgeRoundRectCallout">
            <a:avLst>
              <a:gd name="adj1" fmla="val -62789"/>
              <a:gd name="adj2" fmla="val 2255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space between operator and </a:t>
            </a:r>
            <a:r>
              <a:rPr lang="en-US" sz="1600" dirty="0" err="1"/>
              <a:t>vars</a:t>
            </a:r>
            <a:endParaRPr lang="cs-CZ" sz="1600" dirty="0"/>
          </a:p>
        </p:txBody>
      </p:sp>
      <p:sp>
        <p:nvSpPr>
          <p:cNvPr id="8" name="Zaoblený obdélníkový popisek 52">
            <a:extLst>
              <a:ext uri="{FF2B5EF4-FFF2-40B4-BE49-F238E27FC236}">
                <a16:creationId xmlns:a16="http://schemas.microsoft.com/office/drawing/2014/main" id="{2B7E3366-C86F-4459-8430-2B4629ED0466}"/>
              </a:ext>
            </a:extLst>
          </p:cNvPr>
          <p:cNvSpPr/>
          <p:nvPr/>
        </p:nvSpPr>
        <p:spPr>
          <a:xfrm>
            <a:off x="8075506" y="3003367"/>
            <a:ext cx="3349086" cy="452926"/>
          </a:xfrm>
          <a:prstGeom prst="wedgeRoundRectCallout">
            <a:avLst>
              <a:gd name="adj1" fmla="val -63905"/>
              <a:gd name="adj2" fmla="val 4998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class declaration on one row</a:t>
            </a:r>
            <a:endParaRPr lang="cs-CZ" sz="1600" dirty="0"/>
          </a:p>
        </p:txBody>
      </p:sp>
      <p:sp>
        <p:nvSpPr>
          <p:cNvPr id="9" name="Zaoblený obdélníkový popisek 52">
            <a:extLst>
              <a:ext uri="{FF2B5EF4-FFF2-40B4-BE49-F238E27FC236}">
                <a16:creationId xmlns:a16="http://schemas.microsoft.com/office/drawing/2014/main" id="{D7EA51D0-63FA-4F4F-95F9-3B09330275E7}"/>
              </a:ext>
            </a:extLst>
          </p:cNvPr>
          <p:cNvSpPr/>
          <p:nvPr/>
        </p:nvSpPr>
        <p:spPr>
          <a:xfrm>
            <a:off x="5178010" y="2078616"/>
            <a:ext cx="2587080" cy="436139"/>
          </a:xfrm>
          <a:prstGeom prst="wedgeRoundRectCallout">
            <a:avLst>
              <a:gd name="adj1" fmla="val -61363"/>
              <a:gd name="adj2" fmla="val -3445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namespace on first row</a:t>
            </a:r>
            <a:endParaRPr lang="cs-CZ" sz="1600" dirty="0"/>
          </a:p>
        </p:txBody>
      </p:sp>
      <p:sp>
        <p:nvSpPr>
          <p:cNvPr id="10" name="Zaoblený obdélníkový popisek 52">
            <a:extLst>
              <a:ext uri="{FF2B5EF4-FFF2-40B4-BE49-F238E27FC236}">
                <a16:creationId xmlns:a16="http://schemas.microsoft.com/office/drawing/2014/main" id="{131E8BDC-B6E7-417C-98AE-1B73B18F4E39}"/>
              </a:ext>
            </a:extLst>
          </p:cNvPr>
          <p:cNvSpPr/>
          <p:nvPr/>
        </p:nvSpPr>
        <p:spPr>
          <a:xfrm>
            <a:off x="2448491" y="1325517"/>
            <a:ext cx="3240360" cy="436139"/>
          </a:xfrm>
          <a:prstGeom prst="wedgeRoundRectCallout">
            <a:avLst>
              <a:gd name="adj1" fmla="val -60846"/>
              <a:gd name="adj2" fmla="val 3324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only opening tag (no closing)</a:t>
            </a:r>
            <a:endParaRPr lang="cs-CZ" sz="1600" dirty="0"/>
          </a:p>
        </p:txBody>
      </p:sp>
      <p:sp>
        <p:nvSpPr>
          <p:cNvPr id="11" name="Zaoblený obdélníkový popisek 52">
            <a:extLst>
              <a:ext uri="{FF2B5EF4-FFF2-40B4-BE49-F238E27FC236}">
                <a16:creationId xmlns:a16="http://schemas.microsoft.com/office/drawing/2014/main" id="{3477E309-494C-4AEE-A2F8-508C2E549E55}"/>
              </a:ext>
            </a:extLst>
          </p:cNvPr>
          <p:cNvSpPr/>
          <p:nvPr/>
        </p:nvSpPr>
        <p:spPr>
          <a:xfrm>
            <a:off x="5519936" y="4991973"/>
            <a:ext cx="3528392" cy="398325"/>
          </a:xfrm>
          <a:prstGeom prst="wedgeRoundRectCallout">
            <a:avLst>
              <a:gd name="adj1" fmla="val -58706"/>
              <a:gd name="adj2" fmla="val -2478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block opening on the same line</a:t>
            </a:r>
            <a:endParaRPr lang="cs-CZ" sz="1600" dirty="0"/>
          </a:p>
        </p:txBody>
      </p:sp>
      <p:sp>
        <p:nvSpPr>
          <p:cNvPr id="12" name="Zaoblený obdélníkový popisek 52">
            <a:extLst>
              <a:ext uri="{FF2B5EF4-FFF2-40B4-BE49-F238E27FC236}">
                <a16:creationId xmlns:a16="http://schemas.microsoft.com/office/drawing/2014/main" id="{B39105F7-52E9-4783-8908-82A3FED5AB53}"/>
              </a:ext>
            </a:extLst>
          </p:cNvPr>
          <p:cNvSpPr/>
          <p:nvPr/>
        </p:nvSpPr>
        <p:spPr>
          <a:xfrm>
            <a:off x="175737" y="4463746"/>
            <a:ext cx="2178579" cy="926552"/>
          </a:xfrm>
          <a:prstGeom prst="wedgeRoundRectCallout">
            <a:avLst>
              <a:gd name="adj1" fmla="val 9731"/>
              <a:gd name="adj2" fmla="val -10517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class/method block on new line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1060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FE5A-CF89-4CF1-ABFE-6B3A76BAA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Representational State Transfer (REST)</a:t>
            </a:r>
          </a:p>
        </p:txBody>
      </p:sp>
    </p:spTree>
    <p:extLst>
      <p:ext uri="{BB962C8B-B14F-4D97-AF65-F5344CB8AC3E}">
        <p14:creationId xmlns:p14="http://schemas.microsoft.com/office/powerpoint/2010/main" val="25345028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API which offers retrieval and manipulation with application resources in a HTTP-compliant way</a:t>
            </a:r>
          </a:p>
          <a:p>
            <a:pPr lvl="1"/>
            <a:r>
              <a:rPr lang="en-US" dirty="0"/>
              <a:t>Resources are identified by URIs</a:t>
            </a:r>
          </a:p>
          <a:p>
            <a:pPr lvl="1"/>
            <a:r>
              <a:rPr lang="en-US" dirty="0"/>
              <a:t>Operations are performed by HTTP requests</a:t>
            </a:r>
          </a:p>
          <a:p>
            <a:r>
              <a:rPr lang="en-US" dirty="0"/>
              <a:t>REST formal constraints are</a:t>
            </a:r>
          </a:p>
          <a:p>
            <a:pPr lvl="1"/>
            <a:r>
              <a:rPr lang="en-US" dirty="0"/>
              <a:t>Client-server model</a:t>
            </a:r>
          </a:p>
          <a:p>
            <a:pPr lvl="1"/>
            <a:r>
              <a:rPr lang="en-US" dirty="0"/>
              <a:t>Stateless interface (no client context is cached at server)</a:t>
            </a:r>
          </a:p>
          <a:p>
            <a:pPr lvl="1"/>
            <a:r>
              <a:rPr lang="en-US" dirty="0"/>
              <a:t>Cacheable (response defines whether it can be cached)</a:t>
            </a:r>
          </a:p>
          <a:p>
            <a:pPr lvl="1"/>
            <a:r>
              <a:rPr lang="en-US" dirty="0"/>
              <a:t>Uniform interface</a:t>
            </a:r>
          </a:p>
          <a:p>
            <a:pPr lvl="1"/>
            <a:r>
              <a:rPr lang="en-US" dirty="0"/>
              <a:t>Layered system (proxies, servers may be replicated)</a:t>
            </a:r>
          </a:p>
          <a:p>
            <a:r>
              <a:rPr lang="en-US" dirty="0"/>
              <a:t>Roy T. Fielding , Dissertation, Doctor of Philosophy 2000 :</a:t>
            </a:r>
            <a:br>
              <a:rPr lang="en-US" dirty="0"/>
            </a:br>
            <a:r>
              <a:rPr lang="en-US" dirty="0"/>
              <a:t>Architectural Styles and the Design of Network-based Software Architectures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87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 request methods reflect desired operations</a:t>
            </a:r>
          </a:p>
          <a:p>
            <a:pPr lvl="1"/>
            <a:r>
              <a:rPr lang="en-US" dirty="0"/>
              <a:t>GET – retrieve the resource (nullipotent)</a:t>
            </a:r>
          </a:p>
          <a:p>
            <a:pPr lvl="1"/>
            <a:r>
              <a:rPr lang="en-US" dirty="0"/>
              <a:t>POST – append new sub-entity in the resource</a:t>
            </a:r>
          </a:p>
          <a:p>
            <a:pPr lvl="1"/>
            <a:r>
              <a:rPr lang="en-US" dirty="0"/>
              <a:t>PUT – insert/replace the resource (idempotent)</a:t>
            </a:r>
          </a:p>
          <a:p>
            <a:pPr lvl="1"/>
            <a:r>
              <a:rPr lang="en-US" dirty="0"/>
              <a:t>DELETE – remove the resource (idempotent)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API for photo gallery</a:t>
            </a:r>
          </a:p>
          <a:p>
            <a:pPr lvl="1"/>
            <a:r>
              <a:rPr lang="en-US" dirty="0"/>
              <a:t>/gallery – collection of all galleries</a:t>
            </a:r>
          </a:p>
          <a:p>
            <a:pPr lvl="1"/>
            <a:r>
              <a:rPr lang="en-US" dirty="0"/>
              <a:t>/gallery/kittens - photos in gallery with ID=kittens</a:t>
            </a:r>
          </a:p>
          <a:p>
            <a:pPr lvl="1"/>
            <a:r>
              <a:rPr lang="en-US" dirty="0"/>
              <a:t>/gallery/kittens/kitten01 – photo kitten01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155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API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36</a:t>
            </a:fld>
            <a:endParaRPr lang="cs-CZ"/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362DBFF2-1392-42D1-97D2-B155B063C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143429"/>
              </p:ext>
            </p:extLst>
          </p:nvPr>
        </p:nvGraphicFramePr>
        <p:xfrm>
          <a:off x="1127448" y="1988840"/>
          <a:ext cx="10225136" cy="388843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35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7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7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/gallery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(collection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of galleries)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/gallery/kittens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(photos in gallery)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+mn-lt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…/kitten01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(single photo)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GET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Get the list of</a:t>
                      </a:r>
                      <a:r>
                        <a:rPr lang="en-US" sz="1600" b="1" baseline="0" dirty="0"/>
                        <a:t> all galleries (JSON)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Get</a:t>
                      </a:r>
                      <a:r>
                        <a:rPr lang="en-US" sz="1600" b="1" baseline="0" dirty="0"/>
                        <a:t> the list of photos in the gallery (JSON)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Get</a:t>
                      </a:r>
                      <a:r>
                        <a:rPr lang="en-US" sz="1600" b="1" baseline="0" dirty="0"/>
                        <a:t> the image (jpeg)</a:t>
                      </a:r>
                      <a:endParaRPr lang="cs-CZ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POST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Create a new gallery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Create a new photo in a gallery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Not generally used. Perhaps for adding image metadata…</a:t>
                      </a:r>
                      <a:endParaRPr lang="cs-CZ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PUT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Replace list</a:t>
                      </a:r>
                      <a:r>
                        <a:rPr lang="en-US" sz="1600" b="1" baseline="0" dirty="0"/>
                        <a:t> of galleries (atypical)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Replace entire list of</a:t>
                      </a:r>
                      <a:r>
                        <a:rPr lang="en-US" sz="1600" b="1" baseline="0" dirty="0"/>
                        <a:t> photos in gallery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Replace/insert</a:t>
                      </a:r>
                      <a:r>
                        <a:rPr lang="en-US" sz="1600" b="1" baseline="0" dirty="0"/>
                        <a:t> an image (of given ID)</a:t>
                      </a:r>
                      <a:endParaRPr lang="cs-CZ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DELETE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Empty</a:t>
                      </a:r>
                      <a:r>
                        <a:rPr lang="en-US" sz="1600" b="1" baseline="0" dirty="0"/>
                        <a:t> the whole application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Remove all photos</a:t>
                      </a:r>
                      <a:r>
                        <a:rPr lang="en-US" sz="1600" b="1" baseline="0" dirty="0"/>
                        <a:t> of a gallery</a:t>
                      </a:r>
                      <a:endParaRPr lang="cs-CZ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Remove</a:t>
                      </a:r>
                      <a:r>
                        <a:rPr lang="en-US" sz="1600" b="1" baseline="0" dirty="0"/>
                        <a:t> the given image</a:t>
                      </a:r>
                      <a:endParaRPr lang="cs-CZ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642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02DFEC07-3C00-4128-9983-31F7733D3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608" y="1700808"/>
            <a:ext cx="779278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7FCF150-F13E-48B1-A5E2-84A856A0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3F06A-2A00-4401-B386-97B5D54E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7" name="Zaoblený obdélník 6">
            <a:extLst>
              <a:ext uri="{FF2B5EF4-FFF2-40B4-BE49-F238E27FC236}">
                <a16:creationId xmlns:a16="http://schemas.microsoft.com/office/drawing/2014/main" id="{F87D19A9-CFAA-44DF-97C0-9680FB764FE1}"/>
              </a:ext>
            </a:extLst>
          </p:cNvPr>
          <p:cNvSpPr/>
          <p:nvPr/>
        </p:nvSpPr>
        <p:spPr>
          <a:xfrm>
            <a:off x="839416" y="1505830"/>
            <a:ext cx="3505599" cy="84305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cs typeface="Courier New" pitchFamily="49" charset="0"/>
              </a:rPr>
              <a:t>Summer is coming ..</a:t>
            </a:r>
            <a:br>
              <a:rPr lang="en-US" b="1" dirty="0">
                <a:cs typeface="Courier New" pitchFamily="49" charset="0"/>
              </a:rPr>
            </a:br>
            <a:r>
              <a:rPr lang="en-US" b="1" dirty="0">
                <a:cs typeface="Courier New" pitchFamily="49" charset="0"/>
              </a:rPr>
              <a:t>NSWI153 / NDBI046</a:t>
            </a:r>
            <a:endParaRPr lang="cs-CZ" b="1" dirty="0">
              <a:cs typeface="Courier New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1B98C9-621A-49CC-AD08-AD7181ADE5B4}"/>
              </a:ext>
            </a:extLst>
          </p:cNvPr>
          <p:cNvSpPr txBox="1"/>
          <p:nvPr/>
        </p:nvSpPr>
        <p:spPr>
          <a:xfrm>
            <a:off x="4859574" y="6441122"/>
            <a:ext cx="73324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fr-FR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Source: https://martinfowler.com/articles/richardsonMaturityModel.html</a:t>
            </a:r>
            <a:endParaRPr lang="fr-FR" b="0" dirty="0">
              <a:effectLst/>
            </a:endParaRPr>
          </a:p>
          <a:p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6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F470-4AD3-4C94-AAC8-88BAC836E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Current Trends</a:t>
            </a:r>
          </a:p>
        </p:txBody>
      </p:sp>
    </p:spTree>
    <p:extLst>
      <p:ext uri="{BB962C8B-B14F-4D97-AF65-F5344CB8AC3E}">
        <p14:creationId xmlns:p14="http://schemas.microsoft.com/office/powerpoint/2010/main" val="33003784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application logic runs in the browser</a:t>
            </a:r>
          </a:p>
          <a:p>
            <a:pPr lvl="1"/>
            <a:r>
              <a:rPr lang="en-US" dirty="0"/>
              <a:t>Provides more desktop-like user experience</a:t>
            </a:r>
          </a:p>
          <a:p>
            <a:pPr lvl="1"/>
            <a:r>
              <a:rPr lang="en-US" dirty="0"/>
              <a:t>HTTP requests are handled asynchronously (and covertly)</a:t>
            </a:r>
          </a:p>
          <a:p>
            <a:r>
              <a:rPr lang="en-US" dirty="0"/>
              <a:t>Traditional browsing is typically discouraged</a:t>
            </a:r>
          </a:p>
          <a:p>
            <a:pPr lvl="1"/>
            <a:r>
              <a:rPr lang="en-US" dirty="0"/>
              <a:t>Handled internally by changing DOM dynamically</a:t>
            </a:r>
          </a:p>
          <a:p>
            <a:r>
              <a:rPr lang="en-US" dirty="0"/>
              <a:t>Thin server architecture</a:t>
            </a:r>
          </a:p>
          <a:p>
            <a:pPr lvl="1"/>
            <a:r>
              <a:rPr lang="en-US" dirty="0"/>
              <a:t>Data storage, security verifications, via REST API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Application boot - loading and initialization time</a:t>
            </a:r>
          </a:p>
          <a:p>
            <a:pPr lvl="1"/>
            <a:r>
              <a:rPr lang="en-US" dirty="0"/>
              <a:t>Less stable execution environment (many browser types)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Trends</a:t>
            </a:r>
            <a:br>
              <a:rPr lang="en-US" dirty="0"/>
            </a:br>
            <a:r>
              <a:rPr lang="en-US" dirty="0"/>
              <a:t>Single Page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9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9E5D-6FCE-42B2-9343-0235D6FF3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Front Controller</a:t>
            </a:r>
          </a:p>
        </p:txBody>
      </p:sp>
    </p:spTree>
    <p:extLst>
      <p:ext uri="{BB962C8B-B14F-4D97-AF65-F5344CB8AC3E}">
        <p14:creationId xmlns:p14="http://schemas.microsoft.com/office/powerpoint/2010/main" val="40822662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76A3D6-E5C8-40CC-8CE3-3F8B9CC1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 -&gt;  Frontend Monolith</a:t>
            </a:r>
          </a:p>
          <a:p>
            <a:r>
              <a:rPr lang="en-US" dirty="0"/>
              <a:t>Website or web app as a composition of features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Independent</a:t>
            </a:r>
            <a:r>
              <a:rPr lang="en-US" dirty="0"/>
              <a:t> teams</a:t>
            </a:r>
          </a:p>
          <a:p>
            <a:pPr lvl="1"/>
            <a:r>
              <a:rPr lang="en-US" dirty="0"/>
              <a:t>Distinct area of business</a:t>
            </a:r>
          </a:p>
          <a:p>
            <a:pPr lvl="1"/>
            <a:r>
              <a:rPr lang="en-US" dirty="0"/>
              <a:t>A team is cross functional and develops its features end-to-end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1E839-7B45-4940-B397-D5160AE4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Trends</a:t>
            </a:r>
            <a:br>
              <a:rPr lang="en-US" dirty="0"/>
            </a:br>
            <a:r>
              <a:rPr lang="en-US" dirty="0"/>
              <a:t>Micro Frontends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6007C-E424-4242-9149-6E7F0A2E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6785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BF9F8C-565C-4468-A7AC-46E81C16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Trends</a:t>
            </a:r>
            <a:br>
              <a:rPr lang="en-US" dirty="0"/>
            </a:br>
            <a:r>
              <a:rPr lang="en-US" dirty="0"/>
              <a:t>backend for frontend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4DFE1-70D5-41DC-8F49-22655A4D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41</a:t>
            </a:fld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7DFAD2-763F-4867-BBDB-336AF8B8CDF5}"/>
              </a:ext>
            </a:extLst>
          </p:cNvPr>
          <p:cNvSpPr/>
          <p:nvPr/>
        </p:nvSpPr>
        <p:spPr>
          <a:xfrm>
            <a:off x="1415480" y="1988840"/>
            <a:ext cx="2520280" cy="864096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Desktop application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79322-3327-46C5-B97A-AF22F2A53B58}"/>
              </a:ext>
            </a:extLst>
          </p:cNvPr>
          <p:cNvSpPr/>
          <p:nvPr/>
        </p:nvSpPr>
        <p:spPr>
          <a:xfrm>
            <a:off x="4511824" y="1988840"/>
            <a:ext cx="2520280" cy="864096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Web application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F558A-6649-4E94-8967-D8A0A76420D7}"/>
              </a:ext>
            </a:extLst>
          </p:cNvPr>
          <p:cNvSpPr/>
          <p:nvPr/>
        </p:nvSpPr>
        <p:spPr>
          <a:xfrm>
            <a:off x="7604010" y="1984424"/>
            <a:ext cx="2520280" cy="864096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Mobile application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A3449F-C805-4803-9AA2-81B6FC837761}"/>
              </a:ext>
            </a:extLst>
          </p:cNvPr>
          <p:cNvSpPr/>
          <p:nvPr/>
        </p:nvSpPr>
        <p:spPr>
          <a:xfrm>
            <a:off x="1415480" y="3577432"/>
            <a:ext cx="2520280" cy="643656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Desktop API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8CBF04-DE42-441B-8C46-E9A74A4A887F}"/>
              </a:ext>
            </a:extLst>
          </p:cNvPr>
          <p:cNvSpPr/>
          <p:nvPr/>
        </p:nvSpPr>
        <p:spPr>
          <a:xfrm>
            <a:off x="4511824" y="3577432"/>
            <a:ext cx="2520280" cy="643656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Web API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55687F-6AAA-43E0-8105-6CF0262F0A57}"/>
              </a:ext>
            </a:extLst>
          </p:cNvPr>
          <p:cNvSpPr/>
          <p:nvPr/>
        </p:nvSpPr>
        <p:spPr>
          <a:xfrm>
            <a:off x="7604010" y="3573016"/>
            <a:ext cx="2520280" cy="643656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Mobile API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5A6C07-7425-42BF-B8A2-740AF41FA597}"/>
              </a:ext>
            </a:extLst>
          </p:cNvPr>
          <p:cNvSpPr/>
          <p:nvPr/>
        </p:nvSpPr>
        <p:spPr>
          <a:xfrm>
            <a:off x="1406542" y="4979444"/>
            <a:ext cx="8708810" cy="1185860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78DD23-D489-4D18-95EB-38170461AC92}"/>
              </a:ext>
            </a:extLst>
          </p:cNvPr>
          <p:cNvCxnSpPr>
            <a:stCxn id="5" idx="2"/>
            <a:endCxn id="8" idx="0"/>
          </p:cNvCxnSpPr>
          <p:nvPr/>
        </p:nvCxnSpPr>
        <p:spPr>
          <a:xfrm>
            <a:off x="2675620" y="2852936"/>
            <a:ext cx="0" cy="7244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FDD6E70-368E-42C9-A9C5-DBF5D0814673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5771964" y="2852936"/>
            <a:ext cx="0" cy="7244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9046275-A23D-4B8D-97D2-8F21A61D6EDC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8864150" y="2848520"/>
            <a:ext cx="0" cy="7244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6B821A0-DFF9-4E1D-9891-D94C210872AD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>
            <a:off x="2675620" y="4221088"/>
            <a:ext cx="3085327" cy="758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2B2E3C7-176A-4990-998B-359AF68DA2E7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flipH="1">
            <a:off x="5760947" y="4221088"/>
            <a:ext cx="11017" cy="758356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B0B68AD-3471-41D7-8320-2C90B18E3549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flipH="1">
            <a:off x="5760947" y="4216672"/>
            <a:ext cx="3103203" cy="762772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9999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E8574-935F-4138-8425-82AAC9056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696" y="407780"/>
            <a:ext cx="8610600" cy="1293028"/>
          </a:xfrm>
        </p:spPr>
        <p:txBody>
          <a:bodyPr/>
          <a:lstStyle/>
          <a:p>
            <a:r>
              <a:rPr lang="en-US" dirty="0"/>
              <a:t>takeaway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1A344-7F25-44C6-ABC0-B9F25AE3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0" y="1846006"/>
            <a:ext cx="11713299" cy="4596298"/>
          </a:xfrm>
        </p:spPr>
        <p:txBody>
          <a:bodyPr/>
          <a:lstStyle/>
          <a:p>
            <a:r>
              <a:rPr lang="en-US" dirty="0"/>
              <a:t>Front Controller  pattern</a:t>
            </a:r>
          </a:p>
          <a:p>
            <a:r>
              <a:rPr lang="en-US" dirty="0"/>
              <a:t>Model-View-Controller pattern</a:t>
            </a:r>
          </a:p>
          <a:p>
            <a:r>
              <a:rPr lang="en-US" dirty="0"/>
              <a:t>Component-based Development</a:t>
            </a:r>
          </a:p>
          <a:p>
            <a:r>
              <a:rPr lang="en-US" dirty="0"/>
              <a:t>PHP Standardization</a:t>
            </a:r>
          </a:p>
          <a:p>
            <a:r>
              <a:rPr lang="en-US" dirty="0"/>
              <a:t>REST API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43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2B0282-9AB3-4116-94E3-9543E079D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has a single point of entry (</a:t>
            </a:r>
            <a:r>
              <a:rPr lang="en-US" dirty="0" err="1">
                <a:solidFill>
                  <a:schemeClr val="accent2"/>
                </a:solidFill>
              </a:rPr>
              <a:t>index.php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All requests are directed to this script (bootstrap)</a:t>
            </a:r>
          </a:p>
          <a:p>
            <a:pPr lvl="1"/>
            <a:r>
              <a:rPr lang="en-US" dirty="0"/>
              <a:t>E.g., using </a:t>
            </a:r>
            <a:r>
              <a:rPr lang="en-US" dirty="0" err="1">
                <a:solidFill>
                  <a:schemeClr val="accent2"/>
                </a:solidFill>
              </a:rPr>
              <a:t>mod_rewrite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in Apache configuration</a:t>
            </a:r>
          </a:p>
          <a:p>
            <a:r>
              <a:rPr lang="en-US" dirty="0"/>
              <a:t>Bootstrap script ensures routing and dispatching</a:t>
            </a:r>
          </a:p>
          <a:p>
            <a:pPr lvl="1"/>
            <a:r>
              <a:rPr lang="en-US" dirty="0"/>
              <a:t>Routing – selection of target class (routine, method, …)</a:t>
            </a:r>
          </a:p>
          <a:p>
            <a:pPr lvl="1"/>
            <a:r>
              <a:rPr lang="en-US" dirty="0"/>
              <a:t>Dispatching – invocation of target (loading script, …)</a:t>
            </a:r>
            <a:br>
              <a:rPr lang="en-US" dirty="0"/>
            </a:br>
            <a:r>
              <a:rPr lang="en-US" dirty="0"/>
              <a:t>Different handling for GET and POST (PUT, DELETE, …) requests</a:t>
            </a:r>
          </a:p>
          <a:p>
            <a:endParaRPr lang="en-US" dirty="0"/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More secure (only one gate to fortify)</a:t>
            </a:r>
          </a:p>
          <a:p>
            <a:pPr lvl="1"/>
            <a:r>
              <a:rPr lang="en-US" dirty="0"/>
              <a:t>Less error-prone for programmers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Front Controller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77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2B0282-9AB3-4116-94E3-9543E079D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055786"/>
          </a:xfrm>
        </p:spPr>
        <p:txBody>
          <a:bodyPr/>
          <a:lstStyle/>
          <a:p>
            <a:r>
              <a:rPr lang="en-US" dirty="0"/>
              <a:t>Redirecting everything to bootstrap (possibly with some URL rewriting)</a:t>
            </a:r>
          </a:p>
          <a:p>
            <a:r>
              <a:rPr lang="en-US" dirty="0"/>
              <a:t>Apache </a:t>
            </a:r>
            <a:r>
              <a:rPr lang="en-US" dirty="0">
                <a:solidFill>
                  <a:schemeClr val="accent2"/>
                </a:solidFill>
              </a:rPr>
              <a:t>.</a:t>
            </a:r>
            <a:r>
              <a:rPr lang="en-US" dirty="0" err="1">
                <a:solidFill>
                  <a:schemeClr val="accent2"/>
                </a:solidFill>
              </a:rPr>
              <a:t>htaccess</a:t>
            </a:r>
            <a:r>
              <a:rPr lang="en-US" dirty="0"/>
              <a:t> file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Front Controller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7DFA4C0-3C0B-4EFF-BCEB-50751A921C53}"/>
              </a:ext>
            </a:extLst>
          </p:cNvPr>
          <p:cNvSpPr/>
          <p:nvPr/>
        </p:nvSpPr>
        <p:spPr>
          <a:xfrm>
            <a:off x="443372" y="3056746"/>
            <a:ext cx="11305256" cy="195643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 err="1"/>
              <a:t>RewriteEngine</a:t>
            </a:r>
            <a:r>
              <a:rPr lang="en-US" dirty="0"/>
              <a:t> On</a:t>
            </a:r>
          </a:p>
          <a:p>
            <a:r>
              <a:rPr lang="en-US" dirty="0" err="1"/>
              <a:t>RewriteBase</a:t>
            </a:r>
            <a:r>
              <a:rPr lang="en-US" dirty="0"/>
              <a:t> /</a:t>
            </a:r>
            <a:r>
              <a:rPr lang="en-US" dirty="0" err="1"/>
              <a:t>vyuka</a:t>
            </a:r>
            <a:r>
              <a:rPr lang="en-US" dirty="0"/>
              <a:t>/examples/1-12-best/</a:t>
            </a:r>
          </a:p>
          <a:p>
            <a:r>
              <a:rPr lang="en-US" dirty="0" err="1"/>
              <a:t>RewriteCond</a:t>
            </a:r>
            <a:r>
              <a:rPr lang="en-US" dirty="0"/>
              <a:t> %{REQUEST_URI} !index\.php</a:t>
            </a:r>
          </a:p>
          <a:p>
            <a:r>
              <a:rPr lang="en-US" dirty="0" err="1"/>
              <a:t>RewriteRule</a:t>
            </a:r>
            <a:r>
              <a:rPr lang="en-US" dirty="0"/>
              <a:t> ^([-a-zA-Z0-9_]+)(/([-a-zA-Z0-9_]+))?/?$</a:t>
            </a:r>
          </a:p>
          <a:p>
            <a:r>
              <a:rPr lang="en-US" dirty="0"/>
              <a:t>    </a:t>
            </a:r>
            <a:r>
              <a:rPr lang="en-US" dirty="0" err="1"/>
              <a:t>index.php</a:t>
            </a:r>
            <a:r>
              <a:rPr lang="en-US" dirty="0"/>
              <a:t>?%{QUERY_STRING}&amp;page=$1&amp;action=$3 [L]</a:t>
            </a:r>
          </a:p>
          <a:p>
            <a:endParaRPr lang="en-US" dirty="0"/>
          </a:p>
        </p:txBody>
      </p:sp>
      <p:sp>
        <p:nvSpPr>
          <p:cNvPr id="6" name="Zaoblený obdélníkový popisek 52">
            <a:extLst>
              <a:ext uri="{FF2B5EF4-FFF2-40B4-BE49-F238E27FC236}">
                <a16:creationId xmlns:a16="http://schemas.microsoft.com/office/drawing/2014/main" id="{01ED8C0C-FCE4-4BE6-B0A0-49A2B6ED3C1C}"/>
              </a:ext>
            </a:extLst>
          </p:cNvPr>
          <p:cNvSpPr/>
          <p:nvPr/>
        </p:nvSpPr>
        <p:spPr>
          <a:xfrm>
            <a:off x="4391810" y="5390696"/>
            <a:ext cx="7560840" cy="1050426"/>
          </a:xfrm>
          <a:prstGeom prst="wedgeRoundRectCallout">
            <a:avLst>
              <a:gd name="adj1" fmla="val -39689"/>
              <a:gd name="adj2" fmla="val -11786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vyuka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/examples/1-12-best/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cs typeface="Courier New" panose="02070309020205020404" pitchFamily="49" charset="0"/>
              </a:rPr>
              <a:t>is internally rewritten to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vyuka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/examples/1-12-best/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index.php?page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&amp;action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</a:p>
        </p:txBody>
      </p:sp>
    </p:spTree>
    <p:extLst>
      <p:ext uri="{BB962C8B-B14F-4D97-AF65-F5344CB8AC3E}">
        <p14:creationId xmlns:p14="http://schemas.microsoft.com/office/powerpoint/2010/main" val="186293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2B0282-9AB3-4116-94E3-9543E079D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504056"/>
          </a:xfrm>
        </p:spPr>
        <p:txBody>
          <a:bodyPr/>
          <a:lstStyle/>
          <a:p>
            <a:r>
              <a:rPr lang="en-US" dirty="0"/>
              <a:t>Bootstrap script </a:t>
            </a:r>
            <a:r>
              <a:rPr lang="en-US" dirty="0" err="1">
                <a:solidFill>
                  <a:schemeClr val="accent2"/>
                </a:solidFill>
              </a:rPr>
              <a:t>index.php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297182-4E3A-4360-81FF-795AB63F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Design</a:t>
            </a:r>
            <a:br>
              <a:rPr lang="en-US" dirty="0"/>
            </a:br>
            <a:r>
              <a:rPr lang="en-US" dirty="0"/>
              <a:t>Front Controller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FE808-C166-4DF2-995A-A453C1725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57DFA4C0-3C0B-4EFF-BCEB-50751A921C53}"/>
              </a:ext>
            </a:extLst>
          </p:cNvPr>
          <p:cNvSpPr/>
          <p:nvPr/>
        </p:nvSpPr>
        <p:spPr>
          <a:xfrm>
            <a:off x="443372" y="2348880"/>
            <a:ext cx="11305256" cy="4320480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foreach (glob("*.php") as $include) {</a:t>
            </a:r>
          </a:p>
          <a:p>
            <a:r>
              <a:rPr lang="en-US" dirty="0"/>
              <a:t>    </a:t>
            </a:r>
            <a:r>
              <a:rPr lang="en-US" dirty="0" err="1"/>
              <a:t>require_once</a:t>
            </a:r>
            <a:r>
              <a:rPr lang="en-US" dirty="0"/>
              <a:t>(__DIR__ . "/$include"); // better yet, use autoload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try {</a:t>
            </a:r>
          </a:p>
          <a:p>
            <a:r>
              <a:rPr lang="en-US" dirty="0"/>
              <a:t>	$config = require _DIR__ . '/config/</a:t>
            </a:r>
            <a:r>
              <a:rPr lang="en-US" dirty="0" err="1"/>
              <a:t>config.ini.php</a:t>
            </a:r>
            <a:r>
              <a:rPr lang="en-US" dirty="0"/>
              <a:t>';</a:t>
            </a:r>
          </a:p>
          <a:p>
            <a:r>
              <a:rPr lang="en-US" dirty="0"/>
              <a:t>	$container = new Container();</a:t>
            </a:r>
          </a:p>
          <a:p>
            <a:r>
              <a:rPr lang="en-US" dirty="0"/>
              <a:t>	$container-&gt;</a:t>
            </a:r>
            <a:r>
              <a:rPr lang="en-US" dirty="0" err="1"/>
              <a:t>init</a:t>
            </a:r>
            <a:r>
              <a:rPr lang="en-US" dirty="0"/>
              <a:t>($config);</a:t>
            </a:r>
          </a:p>
          <a:p>
            <a:r>
              <a:rPr lang="en-US" dirty="0"/>
              <a:t>	$router = $container-&gt;</a:t>
            </a:r>
            <a:r>
              <a:rPr lang="en-US" dirty="0" err="1"/>
              <a:t>getByName</a:t>
            </a:r>
            <a:r>
              <a:rPr lang="en-US" dirty="0"/>
              <a:t>('Router');</a:t>
            </a:r>
          </a:p>
          <a:p>
            <a:r>
              <a:rPr lang="en-US" dirty="0"/>
              <a:t>	$router-&gt;dispatch();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catch (Exception $e) {</a:t>
            </a:r>
          </a:p>
          <a:p>
            <a:r>
              <a:rPr lang="en-US" dirty="0"/>
              <a:t>    ...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226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086566-BBD0-4033-8B42-3C63941EB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008112"/>
          </a:xfrm>
        </p:spPr>
        <p:txBody>
          <a:bodyPr/>
          <a:lstStyle/>
          <a:p>
            <a:r>
              <a:rPr lang="en-US" dirty="0"/>
              <a:t>Imperative ~ sequence of commands</a:t>
            </a:r>
          </a:p>
          <a:p>
            <a:r>
              <a:rPr lang="en-US" dirty="0"/>
              <a:t>Declarative ~ data definitions - often preferred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97BC53-9DD3-4790-93E9-F5FFB01E0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Controller</a:t>
            </a:r>
            <a:br>
              <a:rPr lang="en-US" dirty="0"/>
            </a:br>
            <a:r>
              <a:rPr lang="en-US" dirty="0"/>
              <a:t>Imperative vs Declarative Approach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A7808D-8A4E-4252-90D2-F517B307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46B7168F-6441-47B8-9492-74C25B69F90C}"/>
              </a:ext>
            </a:extLst>
          </p:cNvPr>
          <p:cNvSpPr/>
          <p:nvPr/>
        </p:nvSpPr>
        <p:spPr>
          <a:xfrm>
            <a:off x="443372" y="2987854"/>
            <a:ext cx="5004556" cy="360949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switch ($_GET['page']) {</a:t>
            </a:r>
          </a:p>
          <a:p>
            <a:r>
              <a:rPr lang="en-US" dirty="0"/>
              <a:t>    case 'home':</a:t>
            </a:r>
          </a:p>
          <a:p>
            <a:r>
              <a:rPr lang="en-US" dirty="0"/>
              <a:t>        require '</a:t>
            </a:r>
            <a:r>
              <a:rPr lang="en-US" dirty="0" err="1"/>
              <a:t>home.php</a:t>
            </a:r>
            <a:r>
              <a:rPr lang="en-US" dirty="0"/>
              <a:t>';</a:t>
            </a:r>
          </a:p>
          <a:p>
            <a:r>
              <a:rPr lang="en-US" dirty="0"/>
              <a:t>        break;</a:t>
            </a:r>
          </a:p>
          <a:p>
            <a:r>
              <a:rPr lang="en-US" dirty="0"/>
              <a:t>    case 'settings':</a:t>
            </a:r>
          </a:p>
          <a:p>
            <a:r>
              <a:rPr lang="en-US" dirty="0"/>
              <a:t>        require '</a:t>
            </a:r>
            <a:r>
              <a:rPr lang="en-US" dirty="0" err="1"/>
              <a:t>settings.php</a:t>
            </a:r>
            <a:r>
              <a:rPr lang="en-US" dirty="0"/>
              <a:t>';</a:t>
            </a:r>
          </a:p>
          <a:p>
            <a:r>
              <a:rPr lang="en-US" dirty="0"/>
              <a:t>        break;</a:t>
            </a:r>
          </a:p>
          <a:p>
            <a:r>
              <a:rPr lang="en-US" dirty="0"/>
              <a:t>    ...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A17C38FB-3A99-411D-8C0C-ED92D331FF73}"/>
              </a:ext>
            </a:extLst>
          </p:cNvPr>
          <p:cNvSpPr/>
          <p:nvPr/>
        </p:nvSpPr>
        <p:spPr>
          <a:xfrm>
            <a:off x="6717724" y="2987854"/>
            <a:ext cx="5004556" cy="3609498"/>
          </a:xfrm>
          <a:prstGeom prst="snip1Rect">
            <a:avLst>
              <a:gd name="adj" fmla="val 6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0" tIns="0" rtlCol="0" anchor="ctr"/>
          <a:lstStyle/>
          <a:p>
            <a:r>
              <a:rPr lang="en-US" dirty="0"/>
              <a:t>$pages = [</a:t>
            </a:r>
          </a:p>
          <a:p>
            <a:r>
              <a:rPr lang="en-US" dirty="0"/>
              <a:t>    'home'     =&gt; '</a:t>
            </a:r>
            <a:r>
              <a:rPr lang="en-US" dirty="0" err="1"/>
              <a:t>home.php</a:t>
            </a:r>
            <a:r>
              <a:rPr lang="en-US" dirty="0"/>
              <a:t>',</a:t>
            </a:r>
          </a:p>
          <a:p>
            <a:r>
              <a:rPr lang="en-US" dirty="0"/>
              <a:t>    'settings' =&gt; '</a:t>
            </a:r>
            <a:r>
              <a:rPr lang="en-US" dirty="0" err="1"/>
              <a:t>settings.php</a:t>
            </a:r>
            <a:r>
              <a:rPr lang="en-US" dirty="0"/>
              <a:t>',</a:t>
            </a:r>
          </a:p>
          <a:p>
            <a:r>
              <a:rPr lang="en-US" dirty="0"/>
              <a:t>    ...</a:t>
            </a:r>
          </a:p>
          <a:p>
            <a:r>
              <a:rPr lang="en-US" dirty="0"/>
              <a:t>];</a:t>
            </a:r>
          </a:p>
          <a:p>
            <a:r>
              <a:rPr lang="en-US" dirty="0"/>
              <a:t>$page = $_GET['page'];</a:t>
            </a:r>
          </a:p>
          <a:p>
            <a:r>
              <a:rPr lang="en-US" dirty="0"/>
              <a:t>if (</a:t>
            </a:r>
            <a:r>
              <a:rPr lang="en-US" dirty="0" err="1"/>
              <a:t>isset</a:t>
            </a:r>
            <a:r>
              <a:rPr lang="en-US" dirty="0"/>
              <a:t>($pages[$page])) {</a:t>
            </a:r>
          </a:p>
          <a:p>
            <a:r>
              <a:rPr lang="en-US" dirty="0"/>
              <a:t>    require $pages[$page];</a:t>
            </a:r>
          </a:p>
          <a:p>
            <a:r>
              <a:rPr lang="en-US" dirty="0"/>
              <a:t>}</a:t>
            </a:r>
          </a:p>
        </p:txBody>
      </p:sp>
      <p:sp>
        <p:nvSpPr>
          <p:cNvPr id="9" name="Zaoblený obdélníkový bublinový popisek 10">
            <a:extLst>
              <a:ext uri="{FF2B5EF4-FFF2-40B4-BE49-F238E27FC236}">
                <a16:creationId xmlns:a16="http://schemas.microsoft.com/office/drawing/2014/main" id="{FE2183A6-A08C-49B4-A5FD-F3762FEA1D8C}"/>
              </a:ext>
            </a:extLst>
          </p:cNvPr>
          <p:cNvSpPr/>
          <p:nvPr/>
        </p:nvSpPr>
        <p:spPr>
          <a:xfrm>
            <a:off x="7896200" y="2019702"/>
            <a:ext cx="3327154" cy="746269"/>
          </a:xfrm>
          <a:prstGeom prst="wedgeRoundRectCallout">
            <a:avLst>
              <a:gd name="adj1" fmla="val -30960"/>
              <a:gd name="adj2" fmla="val 16447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Can be optimized further with classes and annotations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026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4A5031-41AD-48D1-898C-E1623FA33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51" y="1844824"/>
            <a:ext cx="11713299" cy="1293028"/>
          </a:xfrm>
        </p:spPr>
        <p:txBody>
          <a:bodyPr/>
          <a:lstStyle/>
          <a:p>
            <a:r>
              <a:rPr lang="en-US" dirty="0"/>
              <a:t>Software design pattern that provides centralized entry point for all request (commands)</a:t>
            </a:r>
          </a:p>
          <a:p>
            <a:r>
              <a:rPr lang="en-US" dirty="0"/>
              <a:t>URL (query) parameters determine actual script/class/method/…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E4B8CB-BE0E-46B8-9513-A06CD1758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Controller</a:t>
            </a:r>
            <a:br>
              <a:rPr lang="en-US" dirty="0"/>
            </a:br>
            <a:r>
              <a:rPr lang="en-US" dirty="0"/>
              <a:t>Routing and Dispatching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62D3B1-516D-4E3A-BDFB-BF32DF18D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9</a:t>
            </a:fld>
            <a:endParaRPr lang="cs-CZ"/>
          </a:p>
        </p:txBody>
      </p:sp>
      <p:grpSp>
        <p:nvGrpSpPr>
          <p:cNvPr id="5" name="Skupina 12">
            <a:extLst>
              <a:ext uri="{FF2B5EF4-FFF2-40B4-BE49-F238E27FC236}">
                <a16:creationId xmlns:a16="http://schemas.microsoft.com/office/drawing/2014/main" id="{AFEE0C4A-59C5-45DF-B4EF-FE7A49FD70A6}"/>
              </a:ext>
            </a:extLst>
          </p:cNvPr>
          <p:cNvGrpSpPr/>
          <p:nvPr/>
        </p:nvGrpSpPr>
        <p:grpSpPr>
          <a:xfrm>
            <a:off x="5415102" y="3996850"/>
            <a:ext cx="2615827" cy="2164123"/>
            <a:chOff x="4078041" y="3645024"/>
            <a:chExt cx="2615827" cy="2164123"/>
          </a:xfrm>
        </p:grpSpPr>
        <p:sp>
          <p:nvSpPr>
            <p:cNvPr id="6" name="Zaoblený obdélník 7">
              <a:extLst>
                <a:ext uri="{FF2B5EF4-FFF2-40B4-BE49-F238E27FC236}">
                  <a16:creationId xmlns:a16="http://schemas.microsoft.com/office/drawing/2014/main" id="{7F879207-03F4-45E0-9065-689C79FFCE49}"/>
                </a:ext>
              </a:extLst>
            </p:cNvPr>
            <p:cNvSpPr/>
            <p:nvPr/>
          </p:nvSpPr>
          <p:spPr>
            <a:xfrm>
              <a:off x="4078041" y="3645024"/>
              <a:ext cx="2615827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Controller/Presenter</a:t>
              </a:r>
              <a:endParaRPr lang="cs-CZ" dirty="0"/>
            </a:p>
          </p:txBody>
        </p:sp>
        <p:sp>
          <p:nvSpPr>
            <p:cNvPr id="7" name="Zaoblený obdélník 8">
              <a:extLst>
                <a:ext uri="{FF2B5EF4-FFF2-40B4-BE49-F238E27FC236}">
                  <a16:creationId xmlns:a16="http://schemas.microsoft.com/office/drawing/2014/main" id="{AD651068-E44A-4170-8214-7EAB0638976F}"/>
                </a:ext>
              </a:extLst>
            </p:cNvPr>
            <p:cNvSpPr/>
            <p:nvPr/>
          </p:nvSpPr>
          <p:spPr>
            <a:xfrm>
              <a:off x="4078041" y="5089067"/>
              <a:ext cx="2615827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Controller/Presenter</a:t>
              </a:r>
              <a:endParaRPr lang="cs-CZ" dirty="0"/>
            </a:p>
          </p:txBody>
        </p:sp>
        <p:sp>
          <p:nvSpPr>
            <p:cNvPr id="8" name="TextovéPole 11">
              <a:extLst>
                <a:ext uri="{FF2B5EF4-FFF2-40B4-BE49-F238E27FC236}">
                  <a16:creationId xmlns:a16="http://schemas.microsoft.com/office/drawing/2014/main" id="{8307CD36-3C51-44B9-A2BE-0F17C891554C}"/>
                </a:ext>
              </a:extLst>
            </p:cNvPr>
            <p:cNvSpPr txBox="1"/>
            <p:nvPr/>
          </p:nvSpPr>
          <p:spPr>
            <a:xfrm>
              <a:off x="5178205" y="449269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  <a:endParaRPr lang="cs-CZ" dirty="0"/>
            </a:p>
          </p:txBody>
        </p:sp>
      </p:grpSp>
      <p:grpSp>
        <p:nvGrpSpPr>
          <p:cNvPr id="9" name="Skupina 14">
            <a:extLst>
              <a:ext uri="{FF2B5EF4-FFF2-40B4-BE49-F238E27FC236}">
                <a16:creationId xmlns:a16="http://schemas.microsoft.com/office/drawing/2014/main" id="{2F9F5823-F811-4E17-8BE5-5953BB3B5F81}"/>
              </a:ext>
            </a:extLst>
          </p:cNvPr>
          <p:cNvGrpSpPr/>
          <p:nvPr/>
        </p:nvGrpSpPr>
        <p:grpSpPr>
          <a:xfrm>
            <a:off x="9375541" y="4133223"/>
            <a:ext cx="1368152" cy="1200742"/>
            <a:chOff x="7003076" y="3528285"/>
            <a:chExt cx="1368152" cy="1200742"/>
          </a:xfrm>
        </p:grpSpPr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70F23A67-E55C-4AA9-AD84-19CB32BD74CF}"/>
                </a:ext>
              </a:extLst>
            </p:cNvPr>
            <p:cNvSpPr/>
            <p:nvPr/>
          </p:nvSpPr>
          <p:spPr>
            <a:xfrm>
              <a:off x="7003076" y="3528285"/>
              <a:ext cx="1368152" cy="43204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Action</a:t>
              </a:r>
              <a:endParaRPr lang="cs-CZ" dirty="0"/>
            </a:p>
          </p:txBody>
        </p:sp>
        <p:sp>
          <p:nvSpPr>
            <p:cNvPr id="11" name="Ovál 10">
              <a:extLst>
                <a:ext uri="{FF2B5EF4-FFF2-40B4-BE49-F238E27FC236}">
                  <a16:creationId xmlns:a16="http://schemas.microsoft.com/office/drawing/2014/main" id="{82A3BB7C-D553-4A0A-B3E3-C5CAC8E3C3F0}"/>
                </a:ext>
              </a:extLst>
            </p:cNvPr>
            <p:cNvSpPr/>
            <p:nvPr/>
          </p:nvSpPr>
          <p:spPr>
            <a:xfrm>
              <a:off x="7003076" y="4296979"/>
              <a:ext cx="1368152" cy="43204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Action</a:t>
              </a:r>
              <a:endParaRPr lang="cs-CZ" dirty="0"/>
            </a:p>
          </p:txBody>
        </p:sp>
        <p:sp>
          <p:nvSpPr>
            <p:cNvPr id="12" name="TextovéPole 13">
              <a:extLst>
                <a:ext uri="{FF2B5EF4-FFF2-40B4-BE49-F238E27FC236}">
                  <a16:creationId xmlns:a16="http://schemas.microsoft.com/office/drawing/2014/main" id="{BE6B1426-EEF6-4138-B2A0-8CA99C42F358}"/>
                </a:ext>
              </a:extLst>
            </p:cNvPr>
            <p:cNvSpPr txBox="1"/>
            <p:nvPr/>
          </p:nvSpPr>
          <p:spPr>
            <a:xfrm>
              <a:off x="7479403" y="3911987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  <a:endParaRPr lang="cs-CZ" dirty="0"/>
            </a:p>
          </p:txBody>
        </p:sp>
      </p:grpSp>
      <p:cxnSp>
        <p:nvCxnSpPr>
          <p:cNvPr id="13" name="Přímá spojnice se šipkou 16">
            <a:extLst>
              <a:ext uri="{FF2B5EF4-FFF2-40B4-BE49-F238E27FC236}">
                <a16:creationId xmlns:a16="http://schemas.microsoft.com/office/drawing/2014/main" id="{4AB7E689-08C1-4DF8-9553-049A6841D64C}"/>
              </a:ext>
            </a:extLst>
          </p:cNvPr>
          <p:cNvCxnSpPr>
            <a:stCxn id="6" idx="3"/>
            <a:endCxn id="10" idx="2"/>
          </p:cNvCxnSpPr>
          <p:nvPr/>
        </p:nvCxnSpPr>
        <p:spPr>
          <a:xfrm flipV="1">
            <a:off x="8030929" y="4349247"/>
            <a:ext cx="1344612" cy="7643"/>
          </a:xfrm>
          <a:prstGeom prst="straightConnector1">
            <a:avLst/>
          </a:prstGeom>
          <a:ln w="25400" cap="rnd">
            <a:solidFill>
              <a:srgbClr val="FF000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7">
            <a:extLst>
              <a:ext uri="{FF2B5EF4-FFF2-40B4-BE49-F238E27FC236}">
                <a16:creationId xmlns:a16="http://schemas.microsoft.com/office/drawing/2014/main" id="{25E411CF-F8C4-4118-997C-ACA5B6B4D22E}"/>
              </a:ext>
            </a:extLst>
          </p:cNvPr>
          <p:cNvCxnSpPr/>
          <p:nvPr/>
        </p:nvCxnSpPr>
        <p:spPr>
          <a:xfrm flipV="1">
            <a:off x="4923827" y="4716929"/>
            <a:ext cx="491274" cy="242374"/>
          </a:xfrm>
          <a:prstGeom prst="straightConnector1">
            <a:avLst/>
          </a:prstGeom>
          <a:ln w="25400" cap="rnd">
            <a:solidFill>
              <a:srgbClr val="FF000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Skupina 27">
            <a:extLst>
              <a:ext uri="{FF2B5EF4-FFF2-40B4-BE49-F238E27FC236}">
                <a16:creationId xmlns:a16="http://schemas.microsoft.com/office/drawing/2014/main" id="{E5D9DD89-E03B-4B20-8F38-2BED40E9C8DE}"/>
              </a:ext>
            </a:extLst>
          </p:cNvPr>
          <p:cNvGrpSpPr/>
          <p:nvPr/>
        </p:nvGrpSpPr>
        <p:grpSpPr>
          <a:xfrm>
            <a:off x="2063552" y="4720812"/>
            <a:ext cx="2852371" cy="720080"/>
            <a:chOff x="536520" y="4730968"/>
            <a:chExt cx="2852371" cy="720080"/>
          </a:xfrm>
        </p:grpSpPr>
        <p:sp>
          <p:nvSpPr>
            <p:cNvPr id="16" name="Zaoblený obdélník 6">
              <a:extLst>
                <a:ext uri="{FF2B5EF4-FFF2-40B4-BE49-F238E27FC236}">
                  <a16:creationId xmlns:a16="http://schemas.microsoft.com/office/drawing/2014/main" id="{D3342533-EF45-491B-AC13-2158728C93D9}"/>
                </a:ext>
              </a:extLst>
            </p:cNvPr>
            <p:cNvSpPr/>
            <p:nvPr/>
          </p:nvSpPr>
          <p:spPr>
            <a:xfrm>
              <a:off x="1228651" y="4730968"/>
              <a:ext cx="2160240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Front Controller</a:t>
              </a:r>
            </a:p>
            <a:p>
              <a:pPr algn="ctr"/>
              <a:r>
                <a:rPr lang="en-US" sz="1600" dirty="0"/>
                <a:t>(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index.php</a:t>
              </a:r>
              <a:r>
                <a:rPr lang="en-US" sz="1600" dirty="0"/>
                <a:t>)</a:t>
              </a:r>
              <a:endParaRPr lang="cs-CZ" sz="1600" dirty="0"/>
            </a:p>
          </p:txBody>
        </p:sp>
        <p:cxnSp>
          <p:nvCxnSpPr>
            <p:cNvPr id="17" name="Přímá spojnice se šipkou 19">
              <a:extLst>
                <a:ext uri="{FF2B5EF4-FFF2-40B4-BE49-F238E27FC236}">
                  <a16:creationId xmlns:a16="http://schemas.microsoft.com/office/drawing/2014/main" id="{2F46C1D1-DC8D-4D88-B6CE-CBA4E7A8BCC0}"/>
                </a:ext>
              </a:extLst>
            </p:cNvPr>
            <p:cNvCxnSpPr>
              <a:endCxn id="16" idx="1"/>
            </p:cNvCxnSpPr>
            <p:nvPr/>
          </p:nvCxnSpPr>
          <p:spPr>
            <a:xfrm>
              <a:off x="539552" y="5091008"/>
              <a:ext cx="689099" cy="0"/>
            </a:xfrm>
            <a:prstGeom prst="straightConnector1">
              <a:avLst/>
            </a:prstGeom>
            <a:ln w="25400" cap="rnd">
              <a:solidFill>
                <a:schemeClr val="tx1">
                  <a:lumMod val="50000"/>
                  <a:lumOff val="50000"/>
                </a:schemeClr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22">
              <a:extLst>
                <a:ext uri="{FF2B5EF4-FFF2-40B4-BE49-F238E27FC236}">
                  <a16:creationId xmlns:a16="http://schemas.microsoft.com/office/drawing/2014/main" id="{D7282128-AE87-49E0-97AA-A860B2B847B2}"/>
                </a:ext>
              </a:extLst>
            </p:cNvPr>
            <p:cNvSpPr txBox="1"/>
            <p:nvPr/>
          </p:nvSpPr>
          <p:spPr>
            <a:xfrm>
              <a:off x="536520" y="4743179"/>
              <a:ext cx="7088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HTTP</a:t>
              </a:r>
              <a:endParaRPr lang="cs-CZ" sz="1600" dirty="0"/>
            </a:p>
          </p:txBody>
        </p:sp>
      </p:grpSp>
      <p:sp>
        <p:nvSpPr>
          <p:cNvPr id="19" name="Zaoblený obdélníkový popisek 52">
            <a:extLst>
              <a:ext uri="{FF2B5EF4-FFF2-40B4-BE49-F238E27FC236}">
                <a16:creationId xmlns:a16="http://schemas.microsoft.com/office/drawing/2014/main" id="{52668A24-DC93-4A39-919D-45F5DCE54F7C}"/>
              </a:ext>
            </a:extLst>
          </p:cNvPr>
          <p:cNvSpPr/>
          <p:nvPr/>
        </p:nvSpPr>
        <p:spPr>
          <a:xfrm>
            <a:off x="2136013" y="3675792"/>
            <a:ext cx="2807697" cy="824664"/>
          </a:xfrm>
          <a:prstGeom prst="wedgeRoundRectCallout">
            <a:avLst>
              <a:gd name="adj1" fmla="val 18412"/>
              <a:gd name="adj2" fmla="val 8866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Initializing the libraries, setting up the container</a:t>
            </a:r>
            <a:endParaRPr lang="cs-CZ" sz="1600" dirty="0"/>
          </a:p>
        </p:txBody>
      </p:sp>
      <p:sp>
        <p:nvSpPr>
          <p:cNvPr id="20" name="Zaoblený obdélníkový popisek 52">
            <a:extLst>
              <a:ext uri="{FF2B5EF4-FFF2-40B4-BE49-F238E27FC236}">
                <a16:creationId xmlns:a16="http://schemas.microsoft.com/office/drawing/2014/main" id="{5F4B9D21-DDCD-4294-B94B-30E64F3C327E}"/>
              </a:ext>
            </a:extLst>
          </p:cNvPr>
          <p:cNvSpPr/>
          <p:nvPr/>
        </p:nvSpPr>
        <p:spPr>
          <a:xfrm>
            <a:off x="3539862" y="5664624"/>
            <a:ext cx="1716617" cy="716704"/>
          </a:xfrm>
          <a:prstGeom prst="wedgeRoundRectCallout">
            <a:avLst>
              <a:gd name="adj1" fmla="val 46290"/>
              <a:gd name="adj2" fmla="val -15733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Routing and</a:t>
            </a:r>
            <a:br>
              <a:rPr lang="en-US" sz="1600" dirty="0"/>
            </a:br>
            <a:r>
              <a:rPr lang="en-US" sz="1600" dirty="0"/>
              <a:t>dispatching</a:t>
            </a:r>
            <a:endParaRPr lang="cs-CZ" sz="1600" dirty="0"/>
          </a:p>
        </p:txBody>
      </p:sp>
      <p:sp>
        <p:nvSpPr>
          <p:cNvPr id="21" name="Zaoblený obdélníkový popisek 52">
            <a:extLst>
              <a:ext uri="{FF2B5EF4-FFF2-40B4-BE49-F238E27FC236}">
                <a16:creationId xmlns:a16="http://schemas.microsoft.com/office/drawing/2014/main" id="{889E0762-E2E7-4DC8-BA4F-DB0992BE0877}"/>
              </a:ext>
            </a:extLst>
          </p:cNvPr>
          <p:cNvSpPr/>
          <p:nvPr/>
        </p:nvSpPr>
        <p:spPr>
          <a:xfrm>
            <a:off x="6807379" y="4823802"/>
            <a:ext cx="2178984" cy="433919"/>
          </a:xfrm>
          <a:prstGeom prst="wedgeRoundRectCallout">
            <a:avLst>
              <a:gd name="adj1" fmla="val -19108"/>
              <a:gd name="adj2" fmla="val -10169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Class/file/module</a:t>
            </a:r>
            <a:endParaRPr lang="cs-CZ" sz="1600" dirty="0"/>
          </a:p>
        </p:txBody>
      </p:sp>
      <p:sp>
        <p:nvSpPr>
          <p:cNvPr id="22" name="Zaoblený obdélníkový popisek 52">
            <a:extLst>
              <a:ext uri="{FF2B5EF4-FFF2-40B4-BE49-F238E27FC236}">
                <a16:creationId xmlns:a16="http://schemas.microsoft.com/office/drawing/2014/main" id="{358A7B4C-D92B-4F7E-A37E-BDA699BFA115}"/>
              </a:ext>
            </a:extLst>
          </p:cNvPr>
          <p:cNvSpPr/>
          <p:nvPr/>
        </p:nvSpPr>
        <p:spPr>
          <a:xfrm>
            <a:off x="8708725" y="3510673"/>
            <a:ext cx="2178984" cy="433919"/>
          </a:xfrm>
          <a:prstGeom prst="wedgeRoundRectCallout">
            <a:avLst>
              <a:gd name="adj1" fmla="val 10541"/>
              <a:gd name="adj2" fmla="val 9758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Method/function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865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7535</TotalTime>
  <Words>3016</Words>
  <Application>Microsoft Office PowerPoint</Application>
  <PresentationFormat>Widescreen</PresentationFormat>
  <Paragraphs>529</Paragraphs>
  <Slides>42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Century Gothic</vt:lpstr>
      <vt:lpstr>Courier New</vt:lpstr>
      <vt:lpstr>Vapor Trail</vt:lpstr>
      <vt:lpstr>Design Patterns &amp; Best Practices</vt:lpstr>
      <vt:lpstr>Application Development Software Engineering Approach </vt:lpstr>
      <vt:lpstr>Design Patterns</vt:lpstr>
      <vt:lpstr>Front Controller</vt:lpstr>
      <vt:lpstr>Application Design Front Controller</vt:lpstr>
      <vt:lpstr>Application Design Front Controller Example</vt:lpstr>
      <vt:lpstr>Application Design Front Controller Example</vt:lpstr>
      <vt:lpstr>Front Controller Imperative vs Declarative Approach </vt:lpstr>
      <vt:lpstr>Front Controller Routing and Dispatching </vt:lpstr>
      <vt:lpstr>Application Design Front Controller Example</vt:lpstr>
      <vt:lpstr>Model-View-Controller</vt:lpstr>
      <vt:lpstr>Application Design Model-View-Controller</vt:lpstr>
      <vt:lpstr>Application Design Model-View-Controller</vt:lpstr>
      <vt:lpstr>Application Design Model-View-Controller</vt:lpstr>
      <vt:lpstr>Templates</vt:lpstr>
      <vt:lpstr>Views Latte Templates Example </vt:lpstr>
      <vt:lpstr>Application Design Model-View-Controller</vt:lpstr>
      <vt:lpstr>ORM Doctrine</vt:lpstr>
      <vt:lpstr>ORM Doctrine Example</vt:lpstr>
      <vt:lpstr>Model Implementing Data Models</vt:lpstr>
      <vt:lpstr>Application Design Model-View-Controller</vt:lpstr>
      <vt:lpstr>Controller/Presenter Example</vt:lpstr>
      <vt:lpstr>Components</vt:lpstr>
      <vt:lpstr>Components Component-based Development</vt:lpstr>
      <vt:lpstr>Components Example</vt:lpstr>
      <vt:lpstr>Components Component Management</vt:lpstr>
      <vt:lpstr>Components Container Dependency</vt:lpstr>
      <vt:lpstr>Dependency Injection</vt:lpstr>
      <vt:lpstr>Dependency Injection EXAMPLE</vt:lpstr>
      <vt:lpstr>PHP</vt:lpstr>
      <vt:lpstr>PHP Standardization</vt:lpstr>
      <vt:lpstr>Coding Style</vt:lpstr>
      <vt:lpstr>Representational State Transfer (REST)</vt:lpstr>
      <vt:lpstr>REST API</vt:lpstr>
      <vt:lpstr>REST API</vt:lpstr>
      <vt:lpstr>REST API EXAMPLE</vt:lpstr>
      <vt:lpstr>REST API</vt:lpstr>
      <vt:lpstr>Current Trends</vt:lpstr>
      <vt:lpstr>Current Trends Single Page Applications</vt:lpstr>
      <vt:lpstr>Current Trends Micro Frontends</vt:lpstr>
      <vt:lpstr>Current Trends backend for frontend</vt:lpstr>
      <vt:lpstr>takeaway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Petr Škoda</cp:lastModifiedBy>
  <cp:revision>302</cp:revision>
  <dcterms:created xsi:type="dcterms:W3CDTF">2011-06-05T13:18:40Z</dcterms:created>
  <dcterms:modified xsi:type="dcterms:W3CDTF">2021-11-21T12:47:18Z</dcterms:modified>
</cp:coreProperties>
</file>