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notesMasterIdLst>
    <p:notesMasterId r:id="rId38"/>
  </p:notesMasterIdLst>
  <p:handoutMasterIdLst>
    <p:handoutMasterId r:id="rId39"/>
  </p:handoutMasterIdLst>
  <p:sldIdLst>
    <p:sldId id="265" r:id="rId2"/>
    <p:sldId id="365" r:id="rId3"/>
    <p:sldId id="366" r:id="rId4"/>
    <p:sldId id="367" r:id="rId5"/>
    <p:sldId id="368" r:id="rId6"/>
    <p:sldId id="369" r:id="rId7"/>
    <p:sldId id="370" r:id="rId8"/>
    <p:sldId id="371" r:id="rId9"/>
    <p:sldId id="372" r:id="rId10"/>
    <p:sldId id="373" r:id="rId11"/>
    <p:sldId id="374" r:id="rId12"/>
    <p:sldId id="375" r:id="rId13"/>
    <p:sldId id="376" r:id="rId14"/>
    <p:sldId id="377" r:id="rId15"/>
    <p:sldId id="378" r:id="rId16"/>
    <p:sldId id="391" r:id="rId17"/>
    <p:sldId id="379" r:id="rId18"/>
    <p:sldId id="380" r:id="rId19"/>
    <p:sldId id="381" r:id="rId20"/>
    <p:sldId id="382" r:id="rId21"/>
    <p:sldId id="383" r:id="rId22"/>
    <p:sldId id="384" r:id="rId23"/>
    <p:sldId id="385" r:id="rId24"/>
    <p:sldId id="386" r:id="rId25"/>
    <p:sldId id="387" r:id="rId26"/>
    <p:sldId id="388" r:id="rId27"/>
    <p:sldId id="390" r:id="rId28"/>
    <p:sldId id="389" r:id="rId29"/>
    <p:sldId id="392" r:id="rId30"/>
    <p:sldId id="393" r:id="rId31"/>
    <p:sldId id="394" r:id="rId32"/>
    <p:sldId id="396" r:id="rId33"/>
    <p:sldId id="395" r:id="rId34"/>
    <p:sldId id="397" r:id="rId35"/>
    <p:sldId id="398" r:id="rId36"/>
    <p:sldId id="270" r:id="rId3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8B832"/>
    <a:srgbClr val="83C937"/>
    <a:srgbClr val="E69400"/>
    <a:srgbClr val="934757"/>
    <a:srgbClr val="823E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38" autoAdjust="0"/>
    <p:restoredTop sz="78641" autoAdjust="0"/>
  </p:normalViewPr>
  <p:slideViewPr>
    <p:cSldViewPr>
      <p:cViewPr varScale="1">
        <p:scale>
          <a:sx n="87" d="100"/>
          <a:sy n="87" d="100"/>
        </p:scale>
        <p:origin x="1518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382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90D51BE-CF1C-4F11-AAD2-453C1B638B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787A43-62AF-46D8-B926-E9D562EE489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16FAD5-DDCA-4654-93B6-DBD29433097C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3DF6F5-1C99-4B6A-AC45-DDD6F7377CC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6ECF2A-32D0-4276-8956-589BA282433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295301-4204-4F3F-ACA4-B38DAA6337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0650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A62FB9-24EC-482A-A27C-5C03C0816037}" type="datetimeFigureOut">
              <a:rPr lang="cs-CZ" smtClean="0"/>
              <a:t>29.11.2021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C869DF-6110-41A2-A008-13AD35443C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34657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ECMAScript 5 is obsolete, but the syntax is simpler and thus make reasonable starting point. Also not using the latest features allow us to code directly for the browser.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C869DF-6110-41A2-A008-13AD35443CEC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8585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C869DF-6110-41A2-A008-13AD35443CEC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98540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Event.preventDefault</a:t>
            </a:r>
            <a:r>
              <a:rPr lang="en-US" dirty="0"/>
              <a:t>()</a:t>
            </a:r>
            <a:r>
              <a:rPr lang="en-US" baseline="0" dirty="0"/>
              <a:t> – prevents default action of the browser (e.g., click on a submit button will not trigger submit of the form)</a:t>
            </a:r>
          </a:p>
          <a:p>
            <a:r>
              <a:rPr lang="en-US" baseline="0" dirty="0" err="1"/>
              <a:t>Event.stopPropagation</a:t>
            </a:r>
            <a:r>
              <a:rPr lang="en-US" baseline="0" dirty="0"/>
              <a:t>() – stops propagation of the event further (bubbling up)</a:t>
            </a:r>
          </a:p>
          <a:p>
            <a:r>
              <a:rPr lang="en-US" baseline="0" dirty="0"/>
              <a:t>Event.</a:t>
            </a:r>
          </a:p>
          <a:p>
            <a:r>
              <a:rPr lang="en-US" baseline="0" dirty="0"/>
              <a:t>Note: In older versions of JS, the </a:t>
            </a:r>
            <a:r>
              <a:rPr lang="en-US" baseline="0" dirty="0" err="1"/>
              <a:t>preventDefault</a:t>
            </a:r>
            <a:r>
              <a:rPr lang="en-US" baseline="0" dirty="0"/>
              <a:t>() method was not available. Preventing the default action of the browser was achieved by returning false from the event handler function.</a:t>
            </a:r>
            <a:endParaRPr lang="cs-CZ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C869DF-6110-41A2-A008-13AD35443CEC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95083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C869DF-6110-41A2-A008-13AD35443CEC}" type="slidenum">
              <a:rPr lang="cs-CZ" smtClean="0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03308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</a:t>
            </a:r>
            <a:r>
              <a:rPr lang="en-US" baseline="0" dirty="0"/>
              <a:t> that 4 + "5" and "5" + 4 * 2 expressions produce also string results ("45" and "58").</a:t>
            </a:r>
            <a:endParaRPr lang="cs-CZ" baseline="0" dirty="0"/>
          </a:p>
          <a:p>
            <a:r>
              <a:rPr lang="en-US" baseline="0" dirty="0"/>
              <a:t>Furthermore, if automatic conversion to number fails (e.g., “str” * 3), the result is special float value called </a:t>
            </a:r>
            <a:r>
              <a:rPr lang="en-US" baseline="0" dirty="0" err="1"/>
              <a:t>NaN</a:t>
            </a:r>
            <a:r>
              <a:rPr lang="en-US" baseline="0" dirty="0"/>
              <a:t> (Not a Number). </a:t>
            </a:r>
            <a:r>
              <a:rPr lang="en-US" baseline="0" dirty="0" err="1"/>
              <a:t>NaN</a:t>
            </a:r>
            <a:r>
              <a:rPr lang="en-US" baseline="0" dirty="0"/>
              <a:t> has a very strict arithmetic – all operations results in </a:t>
            </a:r>
            <a:r>
              <a:rPr lang="en-US" baseline="0" dirty="0" err="1"/>
              <a:t>NaN</a:t>
            </a:r>
            <a:r>
              <a:rPr lang="en-US" baseline="0" dirty="0"/>
              <a:t> if at least one argument is </a:t>
            </a:r>
            <a:r>
              <a:rPr lang="en-US" baseline="0" dirty="0" err="1"/>
              <a:t>NaN</a:t>
            </a:r>
            <a:r>
              <a:rPr lang="en-US" baseline="0" dirty="0"/>
              <a:t>. There is also a safe function that can convert strings with numerical values into numbers.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C869DF-6110-41A2-A008-13AD35443CEC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77573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Most imperative languages treat functions/methods</a:t>
            </a:r>
            <a:r>
              <a:rPr lang="en-US" baseline="0" dirty="0"/>
              <a:t> as second-class citizens (second-class functions). It means, that functions are statically defined at compile time, but it is possible to take pointer to a function and call a function indirectly (via pointers or delegates).</a:t>
            </a:r>
          </a:p>
          <a:p>
            <a:endParaRPr lang="cs-CZ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C869DF-6110-41A2-A008-13AD35443CEC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28783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delete </a:t>
            </a:r>
            <a:r>
              <a:rPr lang="en-US" dirty="0" err="1"/>
              <a:t>arr</a:t>
            </a:r>
            <a:r>
              <a:rPr lang="en-US" dirty="0"/>
              <a:t>[1]; operation removes (actually converts</a:t>
            </a:r>
            <a:r>
              <a:rPr lang="en-US" baseline="0" dirty="0"/>
              <a:t> to ‘undefined’</a:t>
            </a:r>
            <a:r>
              <a:rPr lang="en-US" dirty="0"/>
              <a:t>) second item from</a:t>
            </a:r>
            <a:r>
              <a:rPr lang="en-US" baseline="0" dirty="0"/>
              <a:t> array, but the indices are not compacted. I.e., the array will have items</a:t>
            </a:r>
          </a:p>
          <a:p>
            <a:r>
              <a:rPr lang="en-US" baseline="0" dirty="0" err="1"/>
              <a:t>arr</a:t>
            </a:r>
            <a:r>
              <a:rPr lang="en-US" baseline="0" dirty="0"/>
              <a:t>[0] == 'x';</a:t>
            </a: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err="1"/>
              <a:t>arr</a:t>
            </a:r>
            <a:r>
              <a:rPr lang="en-US" baseline="0" dirty="0"/>
              <a:t>[2] == ‘</a:t>
            </a:r>
            <a:r>
              <a:rPr lang="en-US" baseline="0" dirty="0" err="1"/>
              <a:t>zzz</a:t>
            </a:r>
            <a:r>
              <a:rPr lang="en-US" baseline="0" dirty="0"/>
              <a:t>';</a:t>
            </a: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err="1"/>
              <a:t>arr</a:t>
            </a:r>
            <a:r>
              <a:rPr lang="en-US" baseline="0" dirty="0"/>
              <a:t>[3] == ‘another one';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and the </a:t>
            </a:r>
            <a:r>
              <a:rPr lang="en-US" baseline="0" dirty="0" err="1"/>
              <a:t>arr.length</a:t>
            </a:r>
            <a:r>
              <a:rPr lang="en-US" baseline="0" dirty="0"/>
              <a:t> property remains == 4.</a:t>
            </a:r>
            <a:endParaRPr lang="en-US" dirty="0"/>
          </a:p>
          <a:p>
            <a:endParaRPr lang="en-US" dirty="0"/>
          </a:p>
          <a:p>
            <a:r>
              <a:rPr lang="en-US" dirty="0"/>
              <a:t>Furthermore, “</a:t>
            </a:r>
            <a:r>
              <a:rPr lang="en-US" dirty="0" err="1"/>
              <a:t>arr</a:t>
            </a:r>
            <a:r>
              <a:rPr lang="en-US" dirty="0"/>
              <a:t>[42] = ‘w’” will</a:t>
            </a:r>
            <a:r>
              <a:rPr lang="en-US" baseline="0" dirty="0"/>
              <a:t> extend the array to hold 43 values and all newly created values (except for value at index [42]) are “undefined”.</a:t>
            </a:r>
            <a:endParaRPr lang="cs-CZ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C869DF-6110-41A2-A008-13AD35443CEC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23040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C869DF-6110-41A2-A008-13AD35443CEC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10384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Note that script in &lt;script&gt; element (both inline</a:t>
            </a:r>
            <a:r>
              <a:rPr lang="en-US" baseline="0" dirty="0"/>
              <a:t> and referenced) is executed immediately after parsing the element/loading the external file. There are attributes like async or defer, which can affect this behavior; however, it is better not to rely on the entire DOM being constructed.</a:t>
            </a:r>
            <a:endParaRPr lang="cs-CZ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C869DF-6110-41A2-A008-13AD35443CEC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67680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C869DF-6110-41A2-A008-13AD35443CEC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75918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DOM support and</a:t>
            </a:r>
            <a:r>
              <a:rPr lang="en-US" baseline="0" dirty="0"/>
              <a:t> compatibility is a big issue in JS client-side scripting. Most application tend to use libraries (like jQuery), which provide DOM wrapper that works in all browsers.</a:t>
            </a:r>
            <a:endParaRPr lang="cs-CZ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C869DF-6110-41A2-A008-13AD35443CEC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20692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Run in browser.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C869DF-6110-41A2-A008-13AD35443CEC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2884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resenta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3352" y="1159182"/>
            <a:ext cx="11521280" cy="182509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72070"/>
            <a:ext cx="9448800" cy="6858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AACF2F9B-24EE-49CD-8927-DCF5303F77EB}" type="datetime1">
              <a:rPr lang="cs-CZ" smtClean="0"/>
              <a:pPr/>
              <a:t>29.11.2021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by Škoda Petr (v1.0)</a:t>
            </a:r>
            <a:endParaRPr lang="cs-CZ" dirty="0"/>
          </a:p>
        </p:txBody>
      </p:sp>
      <p:pic>
        <p:nvPicPr>
          <p:cNvPr id="8" name="Picture 7" descr="C0-HD-TOP.png">
            <a:extLst>
              <a:ext uri="{FF2B5EF4-FFF2-40B4-BE49-F238E27FC236}">
                <a16:creationId xmlns:a16="http://schemas.microsoft.com/office/drawing/2014/main" id="{3B485478-7769-44A4-A391-52F617AC1A6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08108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846823F-F779-42B6-8699-C94A374E678D}"/>
              </a:ext>
            </a:extLst>
          </p:cNvPr>
          <p:cNvSpPr txBox="1"/>
          <p:nvPr userDrawn="1"/>
        </p:nvSpPr>
        <p:spPr>
          <a:xfrm>
            <a:off x="2207568" y="4776651"/>
            <a:ext cx="4416491" cy="369332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r>
              <a:rPr lang="en-US" sz="1800" dirty="0">
                <a:ln>
                  <a:noFill/>
                </a:ln>
                <a:solidFill>
                  <a:schemeClr val="accent5"/>
                </a:solidFill>
              </a:rPr>
              <a:t>https://www.ksi.mff.cuni.cz/</a:t>
            </a:r>
          </a:p>
        </p:txBody>
      </p:sp>
    </p:spTree>
    <p:extLst>
      <p:ext uri="{BB962C8B-B14F-4D97-AF65-F5344CB8AC3E}">
        <p14:creationId xmlns:p14="http://schemas.microsoft.com/office/powerpoint/2010/main" val="4064533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3352" y="1159182"/>
            <a:ext cx="11521280" cy="182509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8" name="Picture 7" descr="C0-HD-TOP.png">
            <a:extLst>
              <a:ext uri="{FF2B5EF4-FFF2-40B4-BE49-F238E27FC236}">
                <a16:creationId xmlns:a16="http://schemas.microsoft.com/office/drawing/2014/main" id="{3B485478-7769-44A4-A391-52F617AC1A6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081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448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351" y="1844824"/>
            <a:ext cx="11713299" cy="4596298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defRPr sz="2200"/>
            </a:lvl1pPr>
            <a:lvl2pPr>
              <a:buClr>
                <a:schemeClr val="tx1"/>
              </a:buClr>
              <a:defRPr sz="2200"/>
            </a:lvl2pPr>
            <a:lvl3pPr>
              <a:buClr>
                <a:schemeClr val="tx1"/>
              </a:buClr>
              <a:defRPr sz="2200"/>
            </a:lvl3pPr>
            <a:lvl4pPr>
              <a:buClr>
                <a:schemeClr val="tx1"/>
              </a:buClr>
              <a:defRPr sz="2200"/>
            </a:lvl4pPr>
            <a:lvl5pPr>
              <a:buClr>
                <a:schemeClr val="tx1"/>
              </a:buClr>
              <a:defRPr sz="2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CA125F0-E602-409F-8C54-EE50939CDE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352" y="416878"/>
            <a:ext cx="11713299" cy="129302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F0CE1F92-6668-4B91-8D94-7368CA203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55480" y="3"/>
            <a:ext cx="263652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452BA717-4DED-4A38-BDE4-30D0F0A142D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8757589"/>
      </p:ext>
    </p:extLst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9352" y="1844824"/>
            <a:ext cx="5763187" cy="4596298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defRPr sz="2200"/>
            </a:lvl1pPr>
            <a:lvl2pPr>
              <a:buClr>
                <a:schemeClr val="tx1"/>
              </a:buClr>
              <a:defRPr sz="2200"/>
            </a:lvl2pPr>
            <a:lvl3pPr>
              <a:buClr>
                <a:schemeClr val="tx1"/>
              </a:buClr>
              <a:defRPr sz="2200"/>
            </a:lvl3pPr>
            <a:lvl4pPr>
              <a:buClr>
                <a:schemeClr val="tx1"/>
              </a:buClr>
              <a:defRPr sz="2200"/>
            </a:lvl4pPr>
            <a:lvl5pPr>
              <a:buClr>
                <a:schemeClr val="tx1"/>
              </a:buClr>
              <a:defRPr sz="2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9467" y="1844824"/>
            <a:ext cx="5763183" cy="4596298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defRPr sz="2200"/>
            </a:lvl1pPr>
            <a:lvl2pPr>
              <a:buClr>
                <a:schemeClr val="tx1"/>
              </a:buClr>
              <a:defRPr sz="2200"/>
            </a:lvl2pPr>
            <a:lvl3pPr>
              <a:buClr>
                <a:schemeClr val="tx1"/>
              </a:buClr>
              <a:defRPr sz="2200"/>
            </a:lvl3pPr>
            <a:lvl4pPr>
              <a:buClr>
                <a:schemeClr val="tx1"/>
              </a:buClr>
              <a:defRPr sz="2200"/>
            </a:lvl4pPr>
            <a:lvl5pPr>
              <a:buClr>
                <a:schemeClr val="tx1"/>
              </a:buClr>
              <a:defRPr sz="2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1E9948CD-A3DC-404F-921B-D94627D21B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352" y="416878"/>
            <a:ext cx="11713299" cy="129302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1E69095-5CD4-4F20-BC94-B15489715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55480" y="3"/>
            <a:ext cx="263652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452BA717-4DED-4A38-BDE4-30D0F0A142D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8599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EC0B12E-FDCA-4F98-8B47-5C783F99B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352" y="416878"/>
            <a:ext cx="11713299" cy="129302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281A53B8-589A-48E4-A9D3-A151BE7BD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55480" y="3"/>
            <a:ext cx="263652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452BA717-4DED-4A38-BDE4-30D0F0A142D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3157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m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62C029DF-361E-4AFB-ADC3-F7F0279F9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55480" y="3"/>
            <a:ext cx="263652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452BA717-4DED-4A38-BDE4-30D0F0A142D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99535DF1-3CEE-4FC7-9E2D-6DF64CF0951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279650" y="2133600"/>
            <a:ext cx="7561263" cy="86335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5999B4DE-4528-497E-83DE-B439F1DB28B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415480" y="3140968"/>
            <a:ext cx="9217023" cy="1872208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3600">
                <a:latin typeface="+mj-lt"/>
              </a:defRPr>
            </a:lvl1pPr>
          </a:lstStyle>
          <a:p>
            <a:pPr lvl="0"/>
            <a:r>
              <a:rPr lang="en-US" dirty="0"/>
              <a:t>Click to edit sub heading</a:t>
            </a:r>
          </a:p>
        </p:txBody>
      </p:sp>
    </p:spTree>
    <p:extLst>
      <p:ext uri="{BB962C8B-B14F-4D97-AF65-F5344CB8AC3E}">
        <p14:creationId xmlns:p14="http://schemas.microsoft.com/office/powerpoint/2010/main" val="733979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843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4122863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7" r:id="rId1"/>
    <p:sldLayoutId id="2147483730" r:id="rId2"/>
    <p:sldLayoutId id="2147483728" r:id="rId3"/>
    <p:sldLayoutId id="2147483688" r:id="rId4"/>
    <p:sldLayoutId id="2147483689" r:id="rId5"/>
    <p:sldLayoutId id="2147483731" r:id="rId6"/>
    <p:sldLayoutId id="2147483729" r:id="rId7"/>
  </p:sldLayoutIdLst>
  <p:hf hdr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9BF0C-FB22-4A1B-AC3A-523B899CB8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dirty="0" err="1"/>
              <a:t>Javascript</a:t>
            </a:r>
            <a:r>
              <a:rPr lang="en-US" dirty="0"/>
              <a:t> &amp; </a:t>
            </a:r>
            <a:br>
              <a:rPr lang="en-US" dirty="0"/>
            </a:br>
            <a:r>
              <a:rPr lang="en-US" dirty="0"/>
              <a:t>Client-side Scripting</a:t>
            </a:r>
            <a:endParaRPr lang="en-US" sz="5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B4FC05-8409-4069-A177-C4DE126B234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4D27CE-CCCA-473C-AEB6-7B30BA5DA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F2F9B-24EE-49CD-8927-DCF5303F77EB}" type="datetime1">
              <a:rPr lang="cs-CZ" smtClean="0"/>
              <a:t>29.11.2021</a:t>
            </a:fld>
            <a:endParaRPr lang="cs-CZ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FC9182-70D7-4EF1-B78E-EB0BFC3CB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by Škoda Petr (v1.0)</a:t>
            </a:r>
            <a:endParaRPr lang="cs-CZ" dirty="0"/>
          </a:p>
        </p:txBody>
      </p:sp>
      <p:sp>
        <p:nvSpPr>
          <p:cNvPr id="6" name="Zástupný symbol pro datum 2">
            <a:extLst>
              <a:ext uri="{FF2B5EF4-FFF2-40B4-BE49-F238E27FC236}">
                <a16:creationId xmlns:a16="http://schemas.microsoft.com/office/drawing/2014/main" id="{BF8992C4-F6F2-4A47-B943-5A40C0F43498}"/>
              </a:ext>
            </a:extLst>
          </p:cNvPr>
          <p:cNvSpPr txBox="1">
            <a:spLocks/>
          </p:cNvSpPr>
          <p:nvPr/>
        </p:nvSpPr>
        <p:spPr>
          <a:xfrm>
            <a:off x="8040216" y="6381328"/>
            <a:ext cx="3477304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special thanks to</a:t>
            </a:r>
            <a:r>
              <a:rPr lang="cs-CZ" dirty="0"/>
              <a:t> Martin Kruliš </a:t>
            </a:r>
          </a:p>
        </p:txBody>
      </p:sp>
    </p:spTree>
    <p:extLst>
      <p:ext uri="{BB962C8B-B14F-4D97-AF65-F5344CB8AC3E}">
        <p14:creationId xmlns:p14="http://schemas.microsoft.com/office/powerpoint/2010/main" val="12403435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37D95FD-8D75-4F0F-8C96-F864E96560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Special “callable” objects (first-class functions)</a:t>
            </a:r>
          </a:p>
          <a:p>
            <a:r>
              <a:rPr lang="en-US" dirty="0"/>
              <a:t>Various ways to create them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Function declaration = object creation</a:t>
            </a:r>
          </a:p>
          <a:p>
            <a:r>
              <a:rPr lang="en-US" dirty="0"/>
              <a:t>Variadic – implicitly variable arity</a:t>
            </a:r>
          </a:p>
          <a:p>
            <a:pPr lvl="1"/>
            <a:r>
              <a:rPr lang="en-US" dirty="0"/>
              <a:t>Calling arguments are assigned to declared arguments</a:t>
            </a:r>
          </a:p>
          <a:p>
            <a:pPr lvl="1"/>
            <a:r>
              <a:rPr lang="en-US" dirty="0"/>
              <a:t>Also present in local array </a:t>
            </a:r>
            <a:r>
              <a:rPr lang="en-US" b="1" dirty="0"/>
              <a:t>arguments</a:t>
            </a:r>
            <a:r>
              <a:rPr lang="en-US" dirty="0"/>
              <a:t> (in the body)</a:t>
            </a:r>
          </a:p>
          <a:p>
            <a:r>
              <a:rPr lang="en-US" dirty="0"/>
              <a:t>No difference between functions and methods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A82EB59-6B7D-4061-AED3-FEEF84E6C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8649D0-73A5-40AA-BE12-94F3BC2F6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5" name="Rectangle: Single Corner Snipped 4">
            <a:extLst>
              <a:ext uri="{FF2B5EF4-FFF2-40B4-BE49-F238E27FC236}">
                <a16:creationId xmlns:a16="http://schemas.microsoft.com/office/drawing/2014/main" id="{F563C61C-3705-4368-B5AF-E617C815345F}"/>
              </a:ext>
            </a:extLst>
          </p:cNvPr>
          <p:cNvSpPr/>
          <p:nvPr/>
        </p:nvSpPr>
        <p:spPr>
          <a:xfrm>
            <a:off x="479376" y="2708920"/>
            <a:ext cx="5187672" cy="1185318"/>
          </a:xfrm>
          <a:prstGeom prst="snip1Rect">
            <a:avLst>
              <a:gd name="adj" fmla="val 684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180000" tIns="144000" rIns="180000" bIns="180000" rtlCol="0" anchor="t"/>
          <a:lstStyle/>
          <a:p>
            <a:r>
              <a:rPr lang="en-US" dirty="0"/>
              <a:t>function foo(</a:t>
            </a:r>
            <a:r>
              <a:rPr lang="en-US" dirty="0" err="1"/>
              <a:t>args</a:t>
            </a:r>
            <a:r>
              <a:rPr lang="en-US" dirty="0"/>
              <a:t>) { body }</a:t>
            </a:r>
          </a:p>
          <a:p>
            <a:r>
              <a:rPr lang="en-US" dirty="0"/>
              <a:t>var foo = function(</a:t>
            </a:r>
            <a:r>
              <a:rPr lang="en-US" dirty="0" err="1"/>
              <a:t>args</a:t>
            </a:r>
            <a:r>
              <a:rPr lang="en-US" dirty="0"/>
              <a:t>) { body }</a:t>
            </a:r>
          </a:p>
          <a:p>
            <a:r>
              <a:rPr lang="en-US" dirty="0"/>
              <a:t>var foo = new Function(“</a:t>
            </a:r>
            <a:r>
              <a:rPr lang="en-US" dirty="0" err="1"/>
              <a:t>args</a:t>
            </a:r>
            <a:r>
              <a:rPr lang="en-US" dirty="0"/>
              <a:t>”, "body");</a:t>
            </a:r>
          </a:p>
        </p:txBody>
      </p:sp>
      <p:sp>
        <p:nvSpPr>
          <p:cNvPr id="6" name="Zaoblený obdélníkový popisek 6">
            <a:extLst>
              <a:ext uri="{FF2B5EF4-FFF2-40B4-BE49-F238E27FC236}">
                <a16:creationId xmlns:a16="http://schemas.microsoft.com/office/drawing/2014/main" id="{B66E7652-1D2C-494E-9CB0-583834838910}"/>
              </a:ext>
            </a:extLst>
          </p:cNvPr>
          <p:cNvSpPr/>
          <p:nvPr/>
        </p:nvSpPr>
        <p:spPr>
          <a:xfrm>
            <a:off x="6735336" y="3282170"/>
            <a:ext cx="4761264" cy="1224136"/>
          </a:xfrm>
          <a:prstGeom prst="wedgeRoundRectCallout">
            <a:avLst>
              <a:gd name="adj1" fmla="val -67463"/>
              <a:gd name="adj2" fmla="val 23754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Lambda functions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Nested declarations are allowed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774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8818B22-9CEA-41E5-8AE9-9B6F9B5154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Objects are unordered name-value collections</a:t>
            </a:r>
          </a:p>
          <a:p>
            <a:r>
              <a:rPr lang="en-US" dirty="0"/>
              <a:t>All members are public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12E7DB7-A723-44C8-B799-B571CFC0E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8EEAF5-FDCC-4451-9B0A-FD310A82D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11</a:t>
            </a:fld>
            <a:endParaRPr lang="cs-CZ"/>
          </a:p>
        </p:txBody>
      </p:sp>
      <p:sp>
        <p:nvSpPr>
          <p:cNvPr id="5" name="Rectangle: Single Corner Snipped 4">
            <a:extLst>
              <a:ext uri="{FF2B5EF4-FFF2-40B4-BE49-F238E27FC236}">
                <a16:creationId xmlns:a16="http://schemas.microsoft.com/office/drawing/2014/main" id="{8B497CAF-8B87-4719-AE68-9ECBD7A8D2FE}"/>
              </a:ext>
            </a:extLst>
          </p:cNvPr>
          <p:cNvSpPr/>
          <p:nvPr/>
        </p:nvSpPr>
        <p:spPr>
          <a:xfrm>
            <a:off x="479376" y="2708920"/>
            <a:ext cx="5187672" cy="2952328"/>
          </a:xfrm>
          <a:prstGeom prst="snip1Rect">
            <a:avLst>
              <a:gd name="adj" fmla="val 684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180000" tIns="144000" rIns="180000" bIns="180000" rtlCol="0" anchor="t"/>
          <a:lstStyle/>
          <a:p>
            <a:r>
              <a:rPr lang="en-US" dirty="0"/>
              <a:t>var </a:t>
            </a:r>
            <a:r>
              <a:rPr lang="en-US" dirty="0" err="1"/>
              <a:t>myObject</a:t>
            </a:r>
            <a:r>
              <a:rPr lang="en-US" dirty="0"/>
              <a:t> = {</a:t>
            </a:r>
          </a:p>
          <a:p>
            <a:r>
              <a:rPr lang="en-US" dirty="0"/>
              <a:t>    foo: 10,</a:t>
            </a:r>
          </a:p>
          <a:p>
            <a:r>
              <a:rPr lang="en-US" dirty="0"/>
              <a:t>    bar: function() {</a:t>
            </a:r>
          </a:p>
          <a:p>
            <a:r>
              <a:rPr lang="en-US" dirty="0"/>
              <a:t>        ...</a:t>
            </a:r>
          </a:p>
          <a:p>
            <a:r>
              <a:rPr lang="en-US" dirty="0"/>
              <a:t>    }</a:t>
            </a:r>
          </a:p>
          <a:p>
            <a:r>
              <a:rPr lang="en-US" dirty="0"/>
              <a:t>};</a:t>
            </a:r>
          </a:p>
          <a:p>
            <a:r>
              <a:rPr lang="en-US" dirty="0" err="1"/>
              <a:t>myObject.bar</a:t>
            </a:r>
            <a:r>
              <a:rPr lang="en-US" dirty="0"/>
              <a:t>();</a:t>
            </a:r>
          </a:p>
          <a:p>
            <a:r>
              <a:rPr lang="en-US" dirty="0" err="1"/>
              <a:t>myObject.anotherFoo</a:t>
            </a:r>
            <a:r>
              <a:rPr lang="en-US" dirty="0"/>
              <a:t> = 100;</a:t>
            </a:r>
          </a:p>
          <a:p>
            <a:r>
              <a:rPr lang="en-US" dirty="0"/>
              <a:t>delete </a:t>
            </a:r>
            <a:r>
              <a:rPr lang="en-US" dirty="0" err="1"/>
              <a:t>myObject.foo</a:t>
            </a:r>
            <a:r>
              <a:rPr lang="en-US" dirty="0"/>
              <a:t>;</a:t>
            </a:r>
          </a:p>
        </p:txBody>
      </p:sp>
      <p:sp>
        <p:nvSpPr>
          <p:cNvPr id="6" name="Zaoblený obdélníkový popisek 7">
            <a:extLst>
              <a:ext uri="{FF2B5EF4-FFF2-40B4-BE49-F238E27FC236}">
                <a16:creationId xmlns:a16="http://schemas.microsoft.com/office/drawing/2014/main" id="{F8474182-7ABF-40C7-915E-2A60E1BB3AF3}"/>
              </a:ext>
            </a:extLst>
          </p:cNvPr>
          <p:cNvSpPr/>
          <p:nvPr/>
        </p:nvSpPr>
        <p:spPr>
          <a:xfrm>
            <a:off x="4007768" y="5211718"/>
            <a:ext cx="6547433" cy="584448"/>
          </a:xfrm>
          <a:prstGeom prst="wedgeRoundRectCallout">
            <a:avLst>
              <a:gd name="adj1" fmla="val -61834"/>
              <a:gd name="adj2" fmla="val -47331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Members may be added and removed dynamically.</a:t>
            </a:r>
            <a:endParaRPr lang="cs-CZ" dirty="0"/>
          </a:p>
        </p:txBody>
      </p:sp>
      <p:sp>
        <p:nvSpPr>
          <p:cNvPr id="7" name="Zaoblený obdélníkový popisek 6">
            <a:extLst>
              <a:ext uri="{FF2B5EF4-FFF2-40B4-BE49-F238E27FC236}">
                <a16:creationId xmlns:a16="http://schemas.microsoft.com/office/drawing/2014/main" id="{9C1C8F67-6696-44A4-89A5-6A31ABB602A1}"/>
              </a:ext>
            </a:extLst>
          </p:cNvPr>
          <p:cNvSpPr/>
          <p:nvPr/>
        </p:nvSpPr>
        <p:spPr>
          <a:xfrm>
            <a:off x="3984467" y="3544822"/>
            <a:ext cx="5616624" cy="1196302"/>
          </a:xfrm>
          <a:prstGeom prst="wedgeRoundRectCallout">
            <a:avLst>
              <a:gd name="adj1" fmla="val -70409"/>
              <a:gd name="adj2" fmla="val -30751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Creates simple object with two members (foo and bar), where foo is a Number and bar is a Function (i.e., in some sense a method).</a:t>
            </a:r>
            <a:endParaRPr lang="cs-CZ" dirty="0"/>
          </a:p>
        </p:txBody>
      </p:sp>
      <p:sp>
        <p:nvSpPr>
          <p:cNvPr id="8" name="Zaoblený obdélníkový popisek 7">
            <a:extLst>
              <a:ext uri="{FF2B5EF4-FFF2-40B4-BE49-F238E27FC236}">
                <a16:creationId xmlns:a16="http://schemas.microsoft.com/office/drawing/2014/main" id="{6A60B686-3614-4FFC-9F64-21AF652B45B8}"/>
              </a:ext>
            </a:extLst>
          </p:cNvPr>
          <p:cNvSpPr/>
          <p:nvPr/>
        </p:nvSpPr>
        <p:spPr>
          <a:xfrm>
            <a:off x="4016925" y="2574002"/>
            <a:ext cx="6601831" cy="661384"/>
          </a:xfrm>
          <a:prstGeom prst="wedgeRoundRectCallout">
            <a:avLst>
              <a:gd name="adj1" fmla="val -37271"/>
              <a:gd name="adj2" fmla="val -96055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Objects have no classes, but they can use prototypes.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2031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2B11007-997B-4E15-916E-4D14768835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Creating Arrays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Accessing Elements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1F34920-E4C6-41AB-A9C8-6FA74D4E2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110BBA-973D-4AFA-B190-AAAD88B00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12</a:t>
            </a:fld>
            <a:endParaRPr lang="cs-CZ"/>
          </a:p>
        </p:txBody>
      </p:sp>
      <p:sp>
        <p:nvSpPr>
          <p:cNvPr id="5" name="Rectangle: Single Corner Snipped 4">
            <a:extLst>
              <a:ext uri="{FF2B5EF4-FFF2-40B4-BE49-F238E27FC236}">
                <a16:creationId xmlns:a16="http://schemas.microsoft.com/office/drawing/2014/main" id="{1675C832-6E7B-4164-BA17-50F2FC478FF5}"/>
              </a:ext>
            </a:extLst>
          </p:cNvPr>
          <p:cNvSpPr/>
          <p:nvPr/>
        </p:nvSpPr>
        <p:spPr>
          <a:xfrm>
            <a:off x="479376" y="2243682"/>
            <a:ext cx="5187672" cy="1185318"/>
          </a:xfrm>
          <a:prstGeom prst="snip1Rect">
            <a:avLst>
              <a:gd name="adj" fmla="val 684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180000" tIns="144000" rIns="180000" bIns="180000" rtlCol="0" anchor="t"/>
          <a:lstStyle/>
          <a:p>
            <a:r>
              <a:rPr lang="en-US" dirty="0"/>
              <a:t>var </a:t>
            </a:r>
            <a:r>
              <a:rPr lang="en-US" dirty="0" err="1"/>
              <a:t>arr</a:t>
            </a:r>
            <a:r>
              <a:rPr lang="en-US" dirty="0"/>
              <a:t> = [ 1, 3, 19, 42 ];</a:t>
            </a:r>
            <a:br>
              <a:rPr lang="en-US" dirty="0"/>
            </a:br>
            <a:r>
              <a:rPr lang="en-US" dirty="0"/>
              <a:t>var </a:t>
            </a:r>
            <a:r>
              <a:rPr lang="en-US" dirty="0" err="1"/>
              <a:t>arr</a:t>
            </a:r>
            <a:r>
              <a:rPr lang="en-US" dirty="0"/>
              <a:t> = new Array(1, 3, 19, 42);</a:t>
            </a:r>
          </a:p>
          <a:p>
            <a:r>
              <a:rPr lang="en-US" dirty="0"/>
              <a:t>var </a:t>
            </a:r>
            <a:r>
              <a:rPr lang="en-US" dirty="0" err="1"/>
              <a:t>arr</a:t>
            </a:r>
            <a:r>
              <a:rPr lang="en-US" dirty="0"/>
              <a:t> = new Array(length);</a:t>
            </a:r>
          </a:p>
        </p:txBody>
      </p:sp>
      <p:sp>
        <p:nvSpPr>
          <p:cNvPr id="6" name="Rectangle: Single Corner Snipped 5">
            <a:extLst>
              <a:ext uri="{FF2B5EF4-FFF2-40B4-BE49-F238E27FC236}">
                <a16:creationId xmlns:a16="http://schemas.microsoft.com/office/drawing/2014/main" id="{615F8F08-CCB2-412B-A63E-86CDD2AFC715}"/>
              </a:ext>
            </a:extLst>
          </p:cNvPr>
          <p:cNvSpPr/>
          <p:nvPr/>
        </p:nvSpPr>
        <p:spPr>
          <a:xfrm>
            <a:off x="450195" y="4044508"/>
            <a:ext cx="5187672" cy="1832764"/>
          </a:xfrm>
          <a:prstGeom prst="snip1Rect">
            <a:avLst>
              <a:gd name="adj" fmla="val 684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180000" tIns="144000" rIns="180000" bIns="180000" rtlCol="0" anchor="t"/>
          <a:lstStyle/>
          <a:p>
            <a:r>
              <a:rPr lang="en-US" dirty="0"/>
              <a:t>var </a:t>
            </a:r>
            <a:r>
              <a:rPr lang="en-US" dirty="0" err="1"/>
              <a:t>arr</a:t>
            </a:r>
            <a:r>
              <a:rPr lang="en-US" dirty="0"/>
              <a:t> = [ 'x', 'y', 'z' ];</a:t>
            </a:r>
          </a:p>
          <a:p>
            <a:r>
              <a:rPr lang="en-US" dirty="0"/>
              <a:t>console.log(</a:t>
            </a:r>
            <a:r>
              <a:rPr lang="en-US" dirty="0" err="1"/>
              <a:t>arr</a:t>
            </a:r>
            <a:r>
              <a:rPr lang="en-US" dirty="0"/>
              <a:t>[1]);</a:t>
            </a:r>
          </a:p>
          <a:p>
            <a:r>
              <a:rPr lang="en-US" dirty="0" err="1"/>
              <a:t>arr</a:t>
            </a:r>
            <a:r>
              <a:rPr lang="en-US" dirty="0"/>
              <a:t>[2] = '</a:t>
            </a:r>
            <a:r>
              <a:rPr lang="en-US" dirty="0" err="1"/>
              <a:t>zzz</a:t>
            </a:r>
            <a:r>
              <a:rPr lang="en-US" dirty="0"/>
              <a:t>';</a:t>
            </a:r>
          </a:p>
          <a:p>
            <a:r>
              <a:rPr lang="en-US" dirty="0" err="1"/>
              <a:t>arr</a:t>
            </a:r>
            <a:r>
              <a:rPr lang="en-US" dirty="0"/>
              <a:t>[</a:t>
            </a:r>
            <a:r>
              <a:rPr lang="en-US" dirty="0" err="1"/>
              <a:t>arr.length</a:t>
            </a:r>
            <a:r>
              <a:rPr lang="en-US" dirty="0"/>
              <a:t>] = 'another one';</a:t>
            </a:r>
          </a:p>
          <a:p>
            <a:r>
              <a:rPr lang="en-US" dirty="0"/>
              <a:t>delete </a:t>
            </a:r>
            <a:r>
              <a:rPr lang="en-US" dirty="0" err="1"/>
              <a:t>arr</a:t>
            </a:r>
            <a:r>
              <a:rPr lang="en-US" dirty="0"/>
              <a:t>[1];</a:t>
            </a:r>
          </a:p>
        </p:txBody>
      </p:sp>
      <p:sp>
        <p:nvSpPr>
          <p:cNvPr id="7" name="Zaoblený obdélníkový popisek 7">
            <a:extLst>
              <a:ext uri="{FF2B5EF4-FFF2-40B4-BE49-F238E27FC236}">
                <a16:creationId xmlns:a16="http://schemas.microsoft.com/office/drawing/2014/main" id="{42B2AEB1-E745-4FC2-9AA0-09982023F613}"/>
              </a:ext>
            </a:extLst>
          </p:cNvPr>
          <p:cNvSpPr/>
          <p:nvPr/>
        </p:nvSpPr>
        <p:spPr>
          <a:xfrm>
            <a:off x="3073212" y="4203131"/>
            <a:ext cx="1371931" cy="432048"/>
          </a:xfrm>
          <a:prstGeom prst="wedgeRoundRectCallout">
            <a:avLst>
              <a:gd name="adj1" fmla="val -63419"/>
              <a:gd name="adj2" fmla="val 70716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Prints ‘y’</a:t>
            </a:r>
            <a:endParaRPr lang="cs-CZ" dirty="0"/>
          </a:p>
        </p:txBody>
      </p:sp>
      <p:sp>
        <p:nvSpPr>
          <p:cNvPr id="8" name="Zaoblený obdélníkový popisek 8">
            <a:extLst>
              <a:ext uri="{FF2B5EF4-FFF2-40B4-BE49-F238E27FC236}">
                <a16:creationId xmlns:a16="http://schemas.microsoft.com/office/drawing/2014/main" id="{6FFE2CB9-0A65-48E9-A870-CC91B02E1C3F}"/>
              </a:ext>
            </a:extLst>
          </p:cNvPr>
          <p:cNvSpPr/>
          <p:nvPr/>
        </p:nvSpPr>
        <p:spPr>
          <a:xfrm>
            <a:off x="5159896" y="4102471"/>
            <a:ext cx="3456384" cy="806152"/>
          </a:xfrm>
          <a:prstGeom prst="wedgeRoundRectCallout">
            <a:avLst>
              <a:gd name="adj1" fmla="val -129956"/>
              <a:gd name="adj2" fmla="val 68347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Adds new item to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dirty="0"/>
              <a:t>  (and increments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arr.length</a:t>
            </a:r>
            <a:r>
              <a:rPr lang="en-US" dirty="0"/>
              <a:t>)</a:t>
            </a:r>
            <a:endParaRPr lang="cs-CZ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Zaoblený obdélníkový popisek 9">
            <a:extLst>
              <a:ext uri="{FF2B5EF4-FFF2-40B4-BE49-F238E27FC236}">
                <a16:creationId xmlns:a16="http://schemas.microsoft.com/office/drawing/2014/main" id="{07618408-FECB-460A-9C08-FD0C210F33D7}"/>
              </a:ext>
            </a:extLst>
          </p:cNvPr>
          <p:cNvSpPr/>
          <p:nvPr/>
        </p:nvSpPr>
        <p:spPr>
          <a:xfrm>
            <a:off x="2711624" y="5419001"/>
            <a:ext cx="5352378" cy="432048"/>
          </a:xfrm>
          <a:prstGeom prst="wedgeRoundRectCallout">
            <a:avLst>
              <a:gd name="adj1" fmla="val -61473"/>
              <a:gd name="adj2" fmla="val -20736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Removes second item, but maintain indices</a:t>
            </a:r>
            <a:endParaRPr lang="cs-CZ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Rounded Rectangle 6">
            <a:extLst>
              <a:ext uri="{FF2B5EF4-FFF2-40B4-BE49-F238E27FC236}">
                <a16:creationId xmlns:a16="http://schemas.microsoft.com/office/drawing/2014/main" id="{29640AEF-47F1-407F-9A37-0AD5C3092D2E}"/>
              </a:ext>
            </a:extLst>
          </p:cNvPr>
          <p:cNvSpPr/>
          <p:nvPr/>
        </p:nvSpPr>
        <p:spPr>
          <a:xfrm>
            <a:off x="6192009" y="5986799"/>
            <a:ext cx="5760640" cy="648072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Note that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['foo']</a:t>
            </a:r>
            <a:r>
              <a:rPr lang="en-US" dirty="0"/>
              <a:t> is the same as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obj.foo</a:t>
            </a:r>
            <a:endParaRPr lang="cs-CZ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7576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1ABBA70-6AA0-4D93-8A52-AC1E817BD8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352" y="1844824"/>
            <a:ext cx="11713299" cy="4596298"/>
          </a:xfrm>
        </p:spPr>
        <p:txBody>
          <a:bodyPr/>
          <a:lstStyle/>
          <a:p>
            <a:r>
              <a:rPr lang="en-US" b="1" dirty="0"/>
              <a:t>pop</a:t>
            </a:r>
            <a:r>
              <a:rPr lang="en-US" dirty="0"/>
              <a:t>(), </a:t>
            </a:r>
            <a:r>
              <a:rPr lang="en-US" b="1" dirty="0"/>
              <a:t>push</a:t>
            </a:r>
            <a:r>
              <a:rPr lang="en-US" dirty="0"/>
              <a:t>(e1, …) – add/remove end of array</a:t>
            </a:r>
          </a:p>
          <a:p>
            <a:r>
              <a:rPr lang="en-US" b="1" dirty="0"/>
              <a:t>shift</a:t>
            </a:r>
            <a:r>
              <a:rPr lang="en-US" dirty="0"/>
              <a:t>(), </a:t>
            </a:r>
            <a:r>
              <a:rPr lang="en-US" b="1" dirty="0"/>
              <a:t>unshift</a:t>
            </a:r>
            <a:r>
              <a:rPr lang="en-US" dirty="0"/>
              <a:t>(e1, …) – like pop/push at front</a:t>
            </a:r>
          </a:p>
          <a:p>
            <a:r>
              <a:rPr lang="en-US" b="1" dirty="0"/>
              <a:t>slice</a:t>
            </a:r>
            <a:r>
              <a:rPr lang="en-US" dirty="0"/>
              <a:t>(begin, end) – get sub-array (range)</a:t>
            </a:r>
          </a:p>
          <a:p>
            <a:r>
              <a:rPr lang="en-US" b="1" dirty="0"/>
              <a:t>splice</a:t>
            </a:r>
            <a:r>
              <a:rPr lang="en-US" dirty="0"/>
              <a:t>(</a:t>
            </a:r>
            <a:r>
              <a:rPr lang="en-US" dirty="0" err="1"/>
              <a:t>idx</a:t>
            </a:r>
            <a:r>
              <a:rPr lang="en-US" dirty="0"/>
              <a:t>, count, e1, …) – update sub-array</a:t>
            </a:r>
          </a:p>
          <a:p>
            <a:r>
              <a:rPr lang="en-US" b="1" dirty="0"/>
              <a:t>sort</a:t>
            </a:r>
            <a:r>
              <a:rPr lang="en-US" dirty="0"/>
              <a:t>()</a:t>
            </a:r>
          </a:p>
          <a:p>
            <a:r>
              <a:rPr lang="en-US" b="1" dirty="0"/>
              <a:t>join</a:t>
            </a:r>
            <a:r>
              <a:rPr lang="en-US" dirty="0"/>
              <a:t>(</a:t>
            </a:r>
            <a:r>
              <a:rPr lang="en-US" dirty="0" err="1"/>
              <a:t>sep</a:t>
            </a:r>
            <a:r>
              <a:rPr lang="en-US" dirty="0"/>
              <a:t>) – glue elements together into a string</a:t>
            </a:r>
          </a:p>
          <a:p>
            <a:r>
              <a:rPr lang="en-US" b="1" dirty="0" err="1"/>
              <a:t>indexOf</a:t>
            </a:r>
            <a:r>
              <a:rPr lang="en-US" dirty="0"/>
              <a:t>(</a:t>
            </a:r>
            <a:r>
              <a:rPr lang="en-US" dirty="0" err="1"/>
              <a:t>elem</a:t>
            </a:r>
            <a:r>
              <a:rPr lang="en-US" dirty="0"/>
              <a:t>) – find element in array</a:t>
            </a:r>
          </a:p>
          <a:p>
            <a:r>
              <a:rPr lang="en-US" b="1" dirty="0" err="1"/>
              <a:t>forEach</a:t>
            </a:r>
            <a:r>
              <a:rPr lang="en-US" dirty="0"/>
              <a:t>(</a:t>
            </a:r>
            <a:r>
              <a:rPr lang="en-US" dirty="0" err="1"/>
              <a:t>fnc</a:t>
            </a:r>
            <a:r>
              <a:rPr lang="en-US" dirty="0"/>
              <a:t>) – invoke a function for each element</a:t>
            </a:r>
          </a:p>
          <a:p>
            <a:r>
              <a:rPr lang="en-US" b="1" dirty="0"/>
              <a:t>filter</a:t>
            </a:r>
            <a:r>
              <a:rPr lang="en-US" dirty="0"/>
              <a:t>(</a:t>
            </a:r>
            <a:r>
              <a:rPr lang="en-US" dirty="0" err="1"/>
              <a:t>fnc</a:t>
            </a:r>
            <a:r>
              <a:rPr lang="en-US" dirty="0"/>
              <a:t>) – return array filtered by a function</a:t>
            </a:r>
          </a:p>
          <a:p>
            <a:r>
              <a:rPr lang="en-US" b="1" dirty="0"/>
              <a:t>map</a:t>
            </a:r>
            <a:r>
              <a:rPr lang="en-US" dirty="0"/>
              <a:t>(</a:t>
            </a:r>
            <a:r>
              <a:rPr lang="en-US" dirty="0" err="1"/>
              <a:t>fnc</a:t>
            </a:r>
            <a:r>
              <a:rPr lang="en-US" dirty="0"/>
              <a:t>) – generate elements by a map function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33D8B82-C4DD-49BA-A75E-AE8AD4661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</a:t>
            </a:r>
            <a:r>
              <a:rPr lang="cs-CZ" dirty="0"/>
              <a:t>s</a:t>
            </a:r>
            <a:br>
              <a:rPr lang="en-US" dirty="0"/>
            </a:br>
            <a:r>
              <a:rPr lang="en-US" dirty="0"/>
              <a:t>methods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0CE35B-1BCF-4547-966E-809A99F3E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05682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5D769FD-5592-4D18-811C-9E44E0D24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String Literals’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No difference between quotes and double quotes</a:t>
            </a:r>
          </a:p>
          <a:p>
            <a:pPr lvl="1"/>
            <a:r>
              <a:rPr lang="en-US" dirty="0"/>
              <a:t>Operator + is used for concatenation</a:t>
            </a:r>
          </a:p>
          <a:p>
            <a:pPr lvl="1"/>
            <a:r>
              <a:rPr lang="en-US" dirty="0"/>
              <a:t>Beware that + is also used as numerical addition</a:t>
            </a:r>
          </a:p>
          <a:p>
            <a:endParaRPr lang="en-US" dirty="0"/>
          </a:p>
          <a:p>
            <a:r>
              <a:rPr lang="en-US" dirty="0"/>
              <a:t>String Object</a:t>
            </a:r>
          </a:p>
          <a:p>
            <a:pPr lvl="1"/>
            <a:r>
              <a:rPr lang="en-US" dirty="0"/>
              <a:t>Strings can also be represented by a String object</a:t>
            </a:r>
          </a:p>
          <a:p>
            <a:pPr lvl="1"/>
            <a:r>
              <a:rPr lang="en-US" dirty="0"/>
              <a:t>Transparent conversions between both representations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66CD3C8-E911-4678-8BE1-C892C32E1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A906B8-87EB-42E2-93CA-DA9D54F8F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14</a:t>
            </a:fld>
            <a:endParaRPr lang="cs-CZ"/>
          </a:p>
        </p:txBody>
      </p:sp>
      <p:sp>
        <p:nvSpPr>
          <p:cNvPr id="5" name="Rectangle: Single Corner Snipped 4">
            <a:extLst>
              <a:ext uri="{FF2B5EF4-FFF2-40B4-BE49-F238E27FC236}">
                <a16:creationId xmlns:a16="http://schemas.microsoft.com/office/drawing/2014/main" id="{9DF69187-18D6-4AAA-89BB-4C10B8058BAB}"/>
              </a:ext>
            </a:extLst>
          </p:cNvPr>
          <p:cNvSpPr/>
          <p:nvPr/>
        </p:nvSpPr>
        <p:spPr>
          <a:xfrm>
            <a:off x="873122" y="2276872"/>
            <a:ext cx="8463237" cy="576064"/>
          </a:xfrm>
          <a:prstGeom prst="snip1Rect">
            <a:avLst>
              <a:gd name="adj" fmla="val 684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180000" tIns="144000" rIns="180000" bIns="180000" rtlCol="0" anchor="t"/>
          <a:lstStyle/>
          <a:p>
            <a:r>
              <a:rPr lang="en-US" dirty="0"/>
              <a:t>var str1 = 'a string, str2 = "another string";  var st3 = `Value of ${str1}`;</a:t>
            </a:r>
          </a:p>
        </p:txBody>
      </p:sp>
      <p:sp>
        <p:nvSpPr>
          <p:cNvPr id="6" name="Rectangle: Single Corner Snipped 5">
            <a:extLst>
              <a:ext uri="{FF2B5EF4-FFF2-40B4-BE49-F238E27FC236}">
                <a16:creationId xmlns:a16="http://schemas.microsoft.com/office/drawing/2014/main" id="{ABA93365-23BA-4A4A-BFB6-D8C1700DB753}"/>
              </a:ext>
            </a:extLst>
          </p:cNvPr>
          <p:cNvSpPr/>
          <p:nvPr/>
        </p:nvSpPr>
        <p:spPr>
          <a:xfrm>
            <a:off x="863614" y="5859450"/>
            <a:ext cx="2990630" cy="576064"/>
          </a:xfrm>
          <a:prstGeom prst="snip1Rect">
            <a:avLst>
              <a:gd name="adj" fmla="val 684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180000" tIns="144000" rIns="180000" bIns="180000" rtlCol="0" anchor="t"/>
          <a:lstStyle/>
          <a:p>
            <a:r>
              <a:rPr lang="en-US" dirty="0"/>
              <a:t>"</a:t>
            </a:r>
            <a:r>
              <a:rPr lang="en-US" dirty="0" err="1"/>
              <a:t>str".length</a:t>
            </a:r>
            <a:r>
              <a:rPr lang="en-US" dirty="0"/>
              <a:t>    // == 3</a:t>
            </a:r>
          </a:p>
        </p:txBody>
      </p:sp>
    </p:spTree>
    <p:extLst>
      <p:ext uri="{BB962C8B-B14F-4D97-AF65-F5344CB8AC3E}">
        <p14:creationId xmlns:p14="http://schemas.microsoft.com/office/powerpoint/2010/main" val="11245827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1ABBA70-6AA0-4D93-8A52-AC1E817BD8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352" y="1844824"/>
            <a:ext cx="11713299" cy="4596298"/>
          </a:xfrm>
        </p:spPr>
        <p:txBody>
          <a:bodyPr/>
          <a:lstStyle/>
          <a:p>
            <a:r>
              <a:rPr lang="en-US" b="1" dirty="0" err="1"/>
              <a:t>charAt</a:t>
            </a:r>
            <a:r>
              <a:rPr lang="en-US" dirty="0"/>
              <a:t>(</a:t>
            </a:r>
            <a:r>
              <a:rPr lang="en-US" dirty="0" err="1"/>
              <a:t>idx</a:t>
            </a:r>
            <a:r>
              <a:rPr lang="en-US" dirty="0"/>
              <a:t>) – returns one character</a:t>
            </a:r>
          </a:p>
          <a:p>
            <a:r>
              <a:rPr lang="en-US" b="1" dirty="0" err="1"/>
              <a:t>concat</a:t>
            </a:r>
            <a:r>
              <a:rPr lang="en-US" dirty="0"/>
              <a:t>(s1, …) – concatenate strings</a:t>
            </a:r>
          </a:p>
          <a:p>
            <a:r>
              <a:rPr lang="en-US" b="1" dirty="0" err="1"/>
              <a:t>indexOf</a:t>
            </a:r>
            <a:r>
              <a:rPr lang="en-US" dirty="0"/>
              <a:t>(str) – finds a substring within a string</a:t>
            </a:r>
          </a:p>
          <a:p>
            <a:r>
              <a:rPr lang="en-US" b="1" dirty="0"/>
              <a:t>match</a:t>
            </a:r>
            <a:r>
              <a:rPr lang="en-US" dirty="0"/>
              <a:t>(</a:t>
            </a:r>
            <a:r>
              <a:rPr lang="en-US" dirty="0" err="1"/>
              <a:t>regexp</a:t>
            </a:r>
            <a:r>
              <a:rPr lang="en-US" dirty="0"/>
              <a:t>) – test regular expression match</a:t>
            </a:r>
          </a:p>
          <a:p>
            <a:r>
              <a:rPr lang="en-US" b="1" dirty="0"/>
              <a:t>replace</a:t>
            </a:r>
            <a:r>
              <a:rPr lang="en-US" dirty="0"/>
              <a:t>(old, new) – replace part of the string</a:t>
            </a:r>
          </a:p>
          <a:p>
            <a:r>
              <a:rPr lang="en-US" b="1" dirty="0"/>
              <a:t>slice</a:t>
            </a:r>
            <a:r>
              <a:rPr lang="en-US" dirty="0"/>
              <a:t>(from, to) – return a substring</a:t>
            </a:r>
          </a:p>
          <a:p>
            <a:r>
              <a:rPr lang="en-US" b="1" dirty="0"/>
              <a:t>split</a:t>
            </a:r>
            <a:r>
              <a:rPr lang="en-US" dirty="0"/>
              <a:t>(</a:t>
            </a:r>
            <a:r>
              <a:rPr lang="en-US" dirty="0" err="1"/>
              <a:t>sep</a:t>
            </a:r>
            <a:r>
              <a:rPr lang="en-US" dirty="0"/>
              <a:t>) – chop the string to array of tokens</a:t>
            </a:r>
          </a:p>
          <a:p>
            <a:r>
              <a:rPr lang="en-US" b="1" dirty="0" err="1"/>
              <a:t>toLowerCase</a:t>
            </a:r>
            <a:r>
              <a:rPr lang="en-US" dirty="0"/>
              <a:t>() – return a new lower-cased string</a:t>
            </a:r>
          </a:p>
          <a:p>
            <a:r>
              <a:rPr lang="en-US" b="1" dirty="0"/>
              <a:t>trim</a:t>
            </a:r>
            <a:r>
              <a:rPr lang="en-US" dirty="0"/>
              <a:t>() – remove leading and trailing whitespace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33D8B82-C4DD-49BA-A75E-AE8AD4661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STRINGS</a:t>
            </a:r>
            <a:br>
              <a:rPr lang="en-US" dirty="0"/>
            </a:br>
            <a:r>
              <a:rPr lang="en-US" dirty="0"/>
              <a:t>methods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0CE35B-1BCF-4547-966E-809A99F3E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21273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2DF4DD5-519C-48E6-8795-3D5E6735E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16</a:t>
            </a:fld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FA6A3E-6A74-4BFE-BFD7-A3E6B0C2C70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DEMO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61D56B-301C-46D7-B28B-26DC05940E5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JavaScript &amp; Browser </a:t>
            </a:r>
          </a:p>
        </p:txBody>
      </p:sp>
    </p:spTree>
    <p:extLst>
      <p:ext uri="{BB962C8B-B14F-4D97-AF65-F5344CB8AC3E}">
        <p14:creationId xmlns:p14="http://schemas.microsoft.com/office/powerpoint/2010/main" val="36470595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6BAA3-B324-4724-9B72-67C8F448DFB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Client-side Scripting</a:t>
            </a:r>
          </a:p>
        </p:txBody>
      </p:sp>
    </p:spTree>
    <p:extLst>
      <p:ext uri="{BB962C8B-B14F-4D97-AF65-F5344CB8AC3E}">
        <p14:creationId xmlns:p14="http://schemas.microsoft.com/office/powerpoint/2010/main" val="34973708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67CE526-34C1-4BBB-9310-72FCAB0B4D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Including Scripts into Web Pages</a:t>
            </a:r>
          </a:p>
          <a:p>
            <a:pPr lvl="1"/>
            <a:r>
              <a:rPr lang="en-US" dirty="0"/>
              <a:t>Dynamic modifications of HTML and CSS</a:t>
            </a:r>
          </a:p>
          <a:p>
            <a:pPr lvl="1"/>
            <a:r>
              <a:rPr lang="en-US" dirty="0"/>
              <a:t>Handling user actions within the browser</a:t>
            </a:r>
          </a:p>
          <a:p>
            <a:pPr lvl="1"/>
            <a:r>
              <a:rPr lang="en-US" dirty="0"/>
              <a:t>Asynchronous communication with server</a:t>
            </a:r>
          </a:p>
          <a:p>
            <a:endParaRPr lang="en-US" dirty="0"/>
          </a:p>
          <a:p>
            <a:r>
              <a:rPr lang="en-US" dirty="0"/>
              <a:t>Major Challenges</a:t>
            </a:r>
          </a:p>
          <a:p>
            <a:pPr lvl="1"/>
            <a:r>
              <a:rPr lang="en-US" dirty="0"/>
              <a:t>Security</a:t>
            </a:r>
          </a:p>
          <a:p>
            <a:pPr lvl="2"/>
            <a:r>
              <a:rPr lang="en-US" dirty="0"/>
              <a:t>The script is completely isolated from the computer</a:t>
            </a:r>
          </a:p>
          <a:p>
            <a:pPr lvl="2"/>
            <a:r>
              <a:rPr lang="en-US" dirty="0"/>
              <a:t>It may interact only through the browser</a:t>
            </a:r>
          </a:p>
          <a:p>
            <a:pPr lvl="1"/>
            <a:r>
              <a:rPr lang="en-US" dirty="0"/>
              <a:t>Performance</a:t>
            </a:r>
          </a:p>
          <a:p>
            <a:pPr lvl="2"/>
            <a:r>
              <a:rPr lang="en-US" dirty="0"/>
              <a:t>Limited due to properties of scripting languages and security measures imposed by the browser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8D07DD5-E32D-408F-89F9-0993D60F1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Client-side Scripting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4CD143-0BEA-4CF9-860D-F44DE6177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12284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67CE526-34C1-4BBB-9310-72FCAB0B4D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Various Utilizations</a:t>
            </a:r>
          </a:p>
          <a:p>
            <a:pPr lvl="1"/>
            <a:r>
              <a:rPr lang="en-US" dirty="0"/>
              <a:t>User input processing and verification</a:t>
            </a:r>
          </a:p>
          <a:p>
            <a:pPr lvl="1"/>
            <a:r>
              <a:rPr lang="en-US" dirty="0"/>
              <a:t>Background data retrieval and synchronization</a:t>
            </a:r>
          </a:p>
          <a:p>
            <a:pPr lvl="1"/>
            <a:r>
              <a:rPr lang="en-US" dirty="0"/>
              <a:t>Generating graphics (SVG or with the canvas element)</a:t>
            </a:r>
          </a:p>
          <a:p>
            <a:pPr lvl="1"/>
            <a:r>
              <a:rPr lang="en-US" dirty="0"/>
              <a:t>Single Page Applications (SPA)</a:t>
            </a:r>
          </a:p>
          <a:p>
            <a:pPr lvl="1"/>
            <a:r>
              <a:rPr lang="en-US" dirty="0"/>
              <a:t>…</a:t>
            </a:r>
            <a:br>
              <a:rPr lang="en-US" dirty="0"/>
            </a:br>
            <a:endParaRPr lang="en-US" dirty="0"/>
          </a:p>
          <a:p>
            <a:r>
              <a:rPr lang="en-US" dirty="0"/>
              <a:t>Technologies</a:t>
            </a:r>
          </a:p>
          <a:p>
            <a:pPr lvl="1"/>
            <a:r>
              <a:rPr lang="en-US" dirty="0"/>
              <a:t>JavaScript – dominating in current web applications</a:t>
            </a:r>
          </a:p>
          <a:p>
            <a:pPr lvl="1"/>
            <a:r>
              <a:rPr lang="en-US" dirty="0"/>
              <a:t>VBScript – used in MSIE in the past</a:t>
            </a:r>
          </a:p>
          <a:p>
            <a:pPr lvl="1"/>
            <a:r>
              <a:rPr lang="en-US" dirty="0"/>
              <a:t>3rd party technologies (Flash, Silverlight, …)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8D07DD5-E32D-408F-89F9-0993D60F1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Client-side Scripting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4CD143-0BEA-4CF9-860D-F44DE6177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7224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06B7A81-13F6-4D67-8E19-D00623501C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351" y="1844823"/>
            <a:ext cx="5856649" cy="501317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JavaScript</a:t>
            </a:r>
          </a:p>
          <a:p>
            <a:r>
              <a:rPr lang="en-US" dirty="0"/>
              <a:t>Dynamically typed</a:t>
            </a:r>
          </a:p>
          <a:p>
            <a:r>
              <a:rPr lang="en-US" dirty="0"/>
              <a:t>Prototype based</a:t>
            </a:r>
          </a:p>
          <a:p>
            <a:r>
              <a:rPr lang="en-US" dirty="0"/>
              <a:t>Have functions</a:t>
            </a:r>
          </a:p>
          <a:p>
            <a:r>
              <a:rPr lang="en-US" dirty="0"/>
              <a:t>Support closures</a:t>
            </a:r>
          </a:p>
          <a:p>
            <a:r>
              <a:rPr lang="en-US" dirty="0"/>
              <a:t>Function and block scope</a:t>
            </a:r>
          </a:p>
          <a:p>
            <a:r>
              <a:rPr lang="en-US" dirty="0"/>
              <a:t>Implicit global scope</a:t>
            </a:r>
          </a:p>
          <a:p>
            <a:r>
              <a:rPr lang="en-US" b="1" dirty="0"/>
              <a:t>this</a:t>
            </a:r>
            <a:r>
              <a:rPr lang="en-US" dirty="0"/>
              <a:t> depends on the manner of function creation and invocation</a:t>
            </a:r>
          </a:p>
          <a:p>
            <a:r>
              <a:rPr lang="en-US" dirty="0"/>
              <a:t>Constructing functions</a:t>
            </a:r>
          </a:p>
          <a:p>
            <a:r>
              <a:rPr lang="en-US" dirty="0"/>
              <a:t>All functions are variadic</a:t>
            </a:r>
          </a:p>
          <a:p>
            <a:r>
              <a:rPr lang="en-US" dirty="0"/>
              <a:t>…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CAF8270-F49C-4720-AD74-E0FD4D1D15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350" y="416878"/>
            <a:ext cx="11713299" cy="1293028"/>
          </a:xfrm>
        </p:spPr>
        <p:txBody>
          <a:bodyPr/>
          <a:lstStyle/>
          <a:p>
            <a:r>
              <a:rPr lang="en-US" dirty="0"/>
              <a:t>JavaScript Name Debunking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6D59D1-928F-4722-9521-D6ABB4BDC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4138F1B4-A614-4B2E-9502-E1A007B2956F}"/>
              </a:ext>
            </a:extLst>
          </p:cNvPr>
          <p:cNvSpPr txBox="1">
            <a:spLocks/>
          </p:cNvSpPr>
          <p:nvPr/>
        </p:nvSpPr>
        <p:spPr>
          <a:xfrm>
            <a:off x="6095998" y="1844823"/>
            <a:ext cx="5856649" cy="501317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Java</a:t>
            </a:r>
          </a:p>
          <a:p>
            <a:r>
              <a:rPr lang="en-US" dirty="0"/>
              <a:t>Statically typed</a:t>
            </a:r>
          </a:p>
          <a:p>
            <a:r>
              <a:rPr lang="en-US" dirty="0"/>
              <a:t>Class based</a:t>
            </a:r>
          </a:p>
          <a:p>
            <a:r>
              <a:rPr lang="en-US" dirty="0"/>
              <a:t>Have methods</a:t>
            </a:r>
          </a:p>
          <a:p>
            <a:r>
              <a:rPr lang="en-US" dirty="0"/>
              <a:t>Only anonymous classes</a:t>
            </a:r>
          </a:p>
          <a:p>
            <a:r>
              <a:rPr lang="en-US" dirty="0"/>
              <a:t>Block scope</a:t>
            </a:r>
          </a:p>
          <a:p>
            <a:r>
              <a:rPr lang="en-US" dirty="0"/>
              <a:t>Implicit class scope</a:t>
            </a:r>
          </a:p>
          <a:p>
            <a:r>
              <a:rPr lang="en-US" dirty="0"/>
              <a:t>Exact </a:t>
            </a:r>
            <a:r>
              <a:rPr lang="en-US" b="1" dirty="0"/>
              <a:t>this</a:t>
            </a:r>
            <a:r>
              <a:rPr lang="en-US" dirty="0"/>
              <a:t> keyword in all</a:t>
            </a:r>
            <a:br>
              <a:rPr lang="en-US" dirty="0"/>
            </a:br>
            <a:r>
              <a:rPr lang="en-US" dirty="0"/>
              <a:t>non-static methods</a:t>
            </a:r>
          </a:p>
          <a:p>
            <a:r>
              <a:rPr lang="en-US" dirty="0"/>
              <a:t>Constructor methods</a:t>
            </a:r>
          </a:p>
          <a:p>
            <a:r>
              <a:rPr lang="en-US" dirty="0"/>
              <a:t>Explicit variadic def.</a:t>
            </a:r>
          </a:p>
          <a:p>
            <a:r>
              <a:rPr lang="en-US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0614930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C89913D-0838-4E58-B291-CCC7B58227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Embedded Scripts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Linked Scripts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Event handlers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3A2FEB0-DCC9-4229-8A9E-D85C14A3D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JavaScript in HTML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C4360A-2C11-456A-9E1F-FFA3F0404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20</a:t>
            </a:fld>
            <a:endParaRPr lang="cs-CZ"/>
          </a:p>
        </p:txBody>
      </p:sp>
      <p:sp>
        <p:nvSpPr>
          <p:cNvPr id="5" name="Rectangle: Single Corner Snipped 4">
            <a:extLst>
              <a:ext uri="{FF2B5EF4-FFF2-40B4-BE49-F238E27FC236}">
                <a16:creationId xmlns:a16="http://schemas.microsoft.com/office/drawing/2014/main" id="{9F654687-F66A-46C1-A66D-966B0CC86795}"/>
              </a:ext>
            </a:extLst>
          </p:cNvPr>
          <p:cNvSpPr/>
          <p:nvPr/>
        </p:nvSpPr>
        <p:spPr>
          <a:xfrm>
            <a:off x="479376" y="2220943"/>
            <a:ext cx="5187672" cy="1185318"/>
          </a:xfrm>
          <a:prstGeom prst="snip1Rect">
            <a:avLst>
              <a:gd name="adj" fmla="val 684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180000" tIns="144000" rIns="180000" bIns="180000" rtlCol="0" anchor="t"/>
          <a:lstStyle/>
          <a:p>
            <a:r>
              <a:rPr lang="en-US" dirty="0"/>
              <a:t>&lt;script type="text/</a:t>
            </a:r>
            <a:r>
              <a:rPr lang="en-US" dirty="0" err="1"/>
              <a:t>javascript</a:t>
            </a:r>
            <a:r>
              <a:rPr lang="en-US" dirty="0"/>
              <a:t>"&gt;</a:t>
            </a:r>
          </a:p>
          <a:p>
            <a:r>
              <a:rPr lang="en-US" dirty="0"/>
              <a:t>	the JavaScript code</a:t>
            </a:r>
          </a:p>
          <a:p>
            <a:r>
              <a:rPr lang="en-US" dirty="0"/>
              <a:t>&lt;/script&gt;</a:t>
            </a:r>
          </a:p>
        </p:txBody>
      </p:sp>
      <p:sp>
        <p:nvSpPr>
          <p:cNvPr id="6" name="Rectangle: Single Corner Snipped 5">
            <a:extLst>
              <a:ext uri="{FF2B5EF4-FFF2-40B4-BE49-F238E27FC236}">
                <a16:creationId xmlns:a16="http://schemas.microsoft.com/office/drawing/2014/main" id="{A2F6B4EA-D154-45AF-B5BF-161CD5EB60A6}"/>
              </a:ext>
            </a:extLst>
          </p:cNvPr>
          <p:cNvSpPr/>
          <p:nvPr/>
        </p:nvSpPr>
        <p:spPr>
          <a:xfrm>
            <a:off x="500862" y="3980955"/>
            <a:ext cx="5904656" cy="648072"/>
          </a:xfrm>
          <a:prstGeom prst="snip1Rect">
            <a:avLst>
              <a:gd name="adj" fmla="val 684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180000" tIns="144000" rIns="180000" bIns="180000" rtlCol="0" anchor="t"/>
          <a:lstStyle/>
          <a:p>
            <a:r>
              <a:rPr lang="en-US" dirty="0"/>
              <a:t>&lt;script type="text/</a:t>
            </a:r>
            <a:r>
              <a:rPr lang="en-US" dirty="0" err="1"/>
              <a:t>javascript</a:t>
            </a:r>
            <a:r>
              <a:rPr lang="en-US" dirty="0"/>
              <a:t>" </a:t>
            </a:r>
            <a:r>
              <a:rPr lang="en-US" dirty="0" err="1"/>
              <a:t>src</a:t>
            </a:r>
            <a:r>
              <a:rPr lang="en-US" dirty="0"/>
              <a:t>="</a:t>
            </a:r>
            <a:r>
              <a:rPr lang="en-US" dirty="0" err="1"/>
              <a:t>url</a:t>
            </a:r>
            <a:r>
              <a:rPr lang="en-US" dirty="0"/>
              <a:t>"&gt;&lt;/script&gt;</a:t>
            </a:r>
          </a:p>
        </p:txBody>
      </p:sp>
      <p:sp>
        <p:nvSpPr>
          <p:cNvPr id="7" name="Rectangle: Single Corner Snipped 6">
            <a:extLst>
              <a:ext uri="{FF2B5EF4-FFF2-40B4-BE49-F238E27FC236}">
                <a16:creationId xmlns:a16="http://schemas.microsoft.com/office/drawing/2014/main" id="{C4274C75-D4D1-4453-A036-17198B7A7B8D}"/>
              </a:ext>
            </a:extLst>
          </p:cNvPr>
          <p:cNvSpPr/>
          <p:nvPr/>
        </p:nvSpPr>
        <p:spPr>
          <a:xfrm>
            <a:off x="459850" y="5203721"/>
            <a:ext cx="6644262" cy="648072"/>
          </a:xfrm>
          <a:prstGeom prst="snip1Rect">
            <a:avLst>
              <a:gd name="adj" fmla="val 684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180000" tIns="144000" rIns="180000" bIns="180000" rtlCol="0" anchor="t"/>
          <a:lstStyle/>
          <a:p>
            <a:r>
              <a:rPr lang="en-US" dirty="0"/>
              <a:t>&lt;</a:t>
            </a:r>
            <a:r>
              <a:rPr lang="en-US" dirty="0" err="1"/>
              <a:t>img</a:t>
            </a:r>
            <a:r>
              <a:rPr lang="en-US" dirty="0"/>
              <a:t> </a:t>
            </a:r>
            <a:r>
              <a:rPr lang="en-US" dirty="0" err="1"/>
              <a:t>src</a:t>
            </a:r>
            <a:r>
              <a:rPr lang="en-US" dirty="0"/>
              <a:t>="</a:t>
            </a:r>
            <a:r>
              <a:rPr lang="en-US" dirty="0" err="1"/>
              <a:t>url</a:t>
            </a:r>
            <a:r>
              <a:rPr lang="en-US" dirty="0"/>
              <a:t>" </a:t>
            </a:r>
            <a:r>
              <a:rPr lang="en-US" dirty="0" err="1"/>
              <a:t>onmouseover</a:t>
            </a:r>
            <a:r>
              <a:rPr lang="en-US" dirty="0"/>
              <a:t>="code-handling-event"&gt;</a:t>
            </a:r>
          </a:p>
        </p:txBody>
      </p:sp>
      <p:sp>
        <p:nvSpPr>
          <p:cNvPr id="8" name="Zaoblený obdélníkový popisek 6">
            <a:extLst>
              <a:ext uri="{FF2B5EF4-FFF2-40B4-BE49-F238E27FC236}">
                <a16:creationId xmlns:a16="http://schemas.microsoft.com/office/drawing/2014/main" id="{26BE4C5A-DADB-4340-9D12-1B1C1817AB2D}"/>
              </a:ext>
            </a:extLst>
          </p:cNvPr>
          <p:cNvSpPr/>
          <p:nvPr/>
        </p:nvSpPr>
        <p:spPr>
          <a:xfrm>
            <a:off x="4223792" y="2674749"/>
            <a:ext cx="5040560" cy="576064"/>
          </a:xfrm>
          <a:prstGeom prst="wedgeRoundRectCallout">
            <a:avLst>
              <a:gd name="adj1" fmla="val -63488"/>
              <a:gd name="adj2" fmla="val -23709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The script should comply with HTML rules</a:t>
            </a:r>
            <a:endParaRPr lang="cs-CZ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222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191A8DC-196A-42E9-8F1C-66AC731024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Global object </a:t>
            </a:r>
            <a:r>
              <a:rPr lang="en-US" b="1" dirty="0"/>
              <a:t>window</a:t>
            </a:r>
          </a:p>
          <a:p>
            <a:pPr lvl="1"/>
            <a:r>
              <a:rPr lang="en-US" dirty="0"/>
              <a:t>API for current browser window/tab</a:t>
            </a:r>
          </a:p>
          <a:p>
            <a:pPr lvl="1"/>
            <a:r>
              <a:rPr lang="en-US" dirty="0"/>
              <a:t>Presents the global context	</a:t>
            </a:r>
          </a:p>
          <a:p>
            <a:pPr lvl="1"/>
            <a:r>
              <a:rPr lang="en-US" dirty="0"/>
              <a:t>Encapsulates all prepared objects and APIs</a:t>
            </a:r>
          </a:p>
          <a:p>
            <a:pPr lvl="2"/>
            <a:r>
              <a:rPr lang="en-US" b="1" dirty="0" err="1"/>
              <a:t>window.document</a:t>
            </a:r>
            <a:r>
              <a:rPr lang="en-US" dirty="0"/>
              <a:t> – DOM API for HTML document</a:t>
            </a:r>
          </a:p>
          <a:p>
            <a:pPr lvl="2"/>
            <a:r>
              <a:rPr lang="en-US" b="1" dirty="0" err="1"/>
              <a:t>window.location</a:t>
            </a:r>
            <a:r>
              <a:rPr lang="en-US" dirty="0"/>
              <a:t> – Access/control current URL</a:t>
            </a:r>
          </a:p>
          <a:p>
            <a:pPr lvl="2"/>
            <a:r>
              <a:rPr lang="en-US" b="1" dirty="0" err="1"/>
              <a:t>window.history</a:t>
            </a:r>
            <a:r>
              <a:rPr lang="en-US" dirty="0"/>
              <a:t> – Navigate through browser history</a:t>
            </a:r>
          </a:p>
          <a:p>
            <a:pPr lvl="2"/>
            <a:r>
              <a:rPr lang="en-US" b="1" dirty="0" err="1"/>
              <a:t>window.screen</a:t>
            </a:r>
            <a:r>
              <a:rPr lang="en-US" dirty="0"/>
              <a:t> – Information about system screen</a:t>
            </a:r>
          </a:p>
          <a:p>
            <a:pPr lvl="2"/>
            <a:r>
              <a:rPr lang="en-US" b="1" dirty="0" err="1"/>
              <a:t>window.navigator</a:t>
            </a:r>
            <a:r>
              <a:rPr lang="en-US" dirty="0"/>
              <a:t> – Information about the browser</a:t>
            </a:r>
          </a:p>
          <a:p>
            <a:pPr lvl="1"/>
            <a:r>
              <a:rPr lang="en-US" dirty="0"/>
              <a:t>…</a:t>
            </a:r>
          </a:p>
          <a:p>
            <a:pPr lvl="1"/>
            <a:r>
              <a:rPr lang="en-US" dirty="0"/>
              <a:t>Controls the pop-up message boxes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949550B-147D-4343-90C0-69328A34D7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JavaScript in Web Browser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44C0DB-C5C6-4C0D-BC87-59C00E6D6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25032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8A34E43-5D16-4B57-A823-87F5D2F278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Accessing Document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42300F-2DAD-4A79-A2AA-4659287A1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22</a:t>
            </a:fld>
            <a:endParaRPr lang="cs-CZ"/>
          </a:p>
        </p:txBody>
      </p:sp>
      <p:sp>
        <p:nvSpPr>
          <p:cNvPr id="5" name="Rectangle: Single Corner Snipped 4">
            <a:extLst>
              <a:ext uri="{FF2B5EF4-FFF2-40B4-BE49-F238E27FC236}">
                <a16:creationId xmlns:a16="http://schemas.microsoft.com/office/drawing/2014/main" id="{01E6477E-70B0-4177-8DD7-3CCCB5CE652B}"/>
              </a:ext>
            </a:extLst>
          </p:cNvPr>
          <p:cNvSpPr/>
          <p:nvPr/>
        </p:nvSpPr>
        <p:spPr>
          <a:xfrm>
            <a:off x="1554697" y="2026891"/>
            <a:ext cx="3912432" cy="3379128"/>
          </a:xfrm>
          <a:prstGeom prst="snip1Rect">
            <a:avLst>
              <a:gd name="adj" fmla="val 684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180000" tIns="144000" rIns="180000" bIns="180000" rtlCol="0" anchor="t"/>
          <a:lstStyle/>
          <a:p>
            <a:r>
              <a:rPr lang="en-US" dirty="0"/>
              <a:t>&lt;html&gt;</a:t>
            </a:r>
          </a:p>
          <a:p>
            <a:r>
              <a:rPr lang="en-US" dirty="0"/>
              <a:t>  &lt;body&gt;</a:t>
            </a:r>
          </a:p>
          <a:p>
            <a:r>
              <a:rPr lang="en-US" dirty="0"/>
              <a:t>    &lt;h1&gt;DOM Example&lt;/h1&gt;</a:t>
            </a:r>
          </a:p>
          <a:p>
            <a:r>
              <a:rPr lang="en-US" dirty="0"/>
              <a:t>    &lt;p&gt;</a:t>
            </a:r>
          </a:p>
          <a:p>
            <a:r>
              <a:rPr lang="en-US" dirty="0"/>
              <a:t>      Document Object</a:t>
            </a:r>
          </a:p>
          <a:p>
            <a:r>
              <a:rPr lang="en-US" dirty="0"/>
              <a:t>      Model is an API …</a:t>
            </a:r>
          </a:p>
          <a:p>
            <a:r>
              <a:rPr lang="en-US" dirty="0"/>
              <a:t>    &lt;/p&gt;</a:t>
            </a:r>
          </a:p>
          <a:p>
            <a:r>
              <a:rPr lang="en-US" dirty="0"/>
              <a:t>    &lt;</a:t>
            </a:r>
            <a:r>
              <a:rPr lang="en-US" dirty="0" err="1"/>
              <a:t>img</a:t>
            </a:r>
            <a:r>
              <a:rPr lang="en-US" dirty="0"/>
              <a:t> </a:t>
            </a:r>
            <a:r>
              <a:rPr lang="en-US" dirty="0" err="1"/>
              <a:t>src</a:t>
            </a:r>
            <a:r>
              <a:rPr lang="en-US" dirty="0"/>
              <a:t>="</a:t>
            </a:r>
            <a:r>
              <a:rPr lang="en-US" dirty="0" err="1"/>
              <a:t>url</a:t>
            </a:r>
            <a:r>
              <a:rPr lang="en-US" dirty="0"/>
              <a:t>" alt="text"&gt;</a:t>
            </a:r>
          </a:p>
          <a:p>
            <a:r>
              <a:rPr lang="en-US" dirty="0"/>
              <a:t>    ...</a:t>
            </a:r>
          </a:p>
          <a:p>
            <a:r>
              <a:rPr lang="en-US" dirty="0"/>
              <a:t>  &lt;/body&gt;</a:t>
            </a:r>
          </a:p>
          <a:p>
            <a:r>
              <a:rPr lang="en-US" dirty="0"/>
              <a:t>&lt;/html&gt;</a:t>
            </a:r>
          </a:p>
        </p:txBody>
      </p:sp>
      <p:grpSp>
        <p:nvGrpSpPr>
          <p:cNvPr id="6" name="Skupina 45">
            <a:extLst>
              <a:ext uri="{FF2B5EF4-FFF2-40B4-BE49-F238E27FC236}">
                <a16:creationId xmlns:a16="http://schemas.microsoft.com/office/drawing/2014/main" id="{1641D33D-79F6-41E3-AB44-6C4112EB25D2}"/>
              </a:ext>
            </a:extLst>
          </p:cNvPr>
          <p:cNvGrpSpPr/>
          <p:nvPr/>
        </p:nvGrpSpPr>
        <p:grpSpPr>
          <a:xfrm>
            <a:off x="6033261" y="1963688"/>
            <a:ext cx="4911110" cy="4633664"/>
            <a:chOff x="3962661" y="1334950"/>
            <a:chExt cx="4911110" cy="4633664"/>
          </a:xfrm>
        </p:grpSpPr>
        <p:sp>
          <p:nvSpPr>
            <p:cNvPr id="7" name="Zaoblený obdélník 6">
              <a:extLst>
                <a:ext uri="{FF2B5EF4-FFF2-40B4-BE49-F238E27FC236}">
                  <a16:creationId xmlns:a16="http://schemas.microsoft.com/office/drawing/2014/main" id="{534A2DCD-0965-4773-B732-B68D79F71AF6}"/>
                </a:ext>
              </a:extLst>
            </p:cNvPr>
            <p:cNvSpPr/>
            <p:nvPr/>
          </p:nvSpPr>
          <p:spPr>
            <a:xfrm>
              <a:off x="6589948" y="2930192"/>
              <a:ext cx="914400" cy="457200"/>
            </a:xfrm>
            <a:prstGeom prst="round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body</a:t>
              </a:r>
              <a:endParaRPr lang="cs-CZ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8" name="Zaoblený obdélník 8">
              <a:extLst>
                <a:ext uri="{FF2B5EF4-FFF2-40B4-BE49-F238E27FC236}">
                  <a16:creationId xmlns:a16="http://schemas.microsoft.com/office/drawing/2014/main" id="{61D27029-D3B1-4E11-9BF2-F7B60E05F47D}"/>
                </a:ext>
              </a:extLst>
            </p:cNvPr>
            <p:cNvSpPr/>
            <p:nvPr/>
          </p:nvSpPr>
          <p:spPr>
            <a:xfrm>
              <a:off x="5220072" y="3850387"/>
              <a:ext cx="914400" cy="457200"/>
            </a:xfrm>
            <a:prstGeom prst="round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h1</a:t>
              </a:r>
              <a:endParaRPr lang="cs-CZ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9" name="Zaoblený obdélník 9">
              <a:extLst>
                <a:ext uri="{FF2B5EF4-FFF2-40B4-BE49-F238E27FC236}">
                  <a16:creationId xmlns:a16="http://schemas.microsoft.com/office/drawing/2014/main" id="{351ECB7F-D1CC-4194-B3A7-2EFEEFF27B5A}"/>
                </a:ext>
              </a:extLst>
            </p:cNvPr>
            <p:cNvSpPr/>
            <p:nvPr/>
          </p:nvSpPr>
          <p:spPr>
            <a:xfrm>
              <a:off x="6330241" y="3850387"/>
              <a:ext cx="914400" cy="457200"/>
            </a:xfrm>
            <a:prstGeom prst="round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p</a:t>
              </a:r>
              <a:endParaRPr lang="cs-CZ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0" name="Zaoblený obdélník 10">
              <a:extLst>
                <a:ext uri="{FF2B5EF4-FFF2-40B4-BE49-F238E27FC236}">
                  <a16:creationId xmlns:a16="http://schemas.microsoft.com/office/drawing/2014/main" id="{24BCF73F-744B-48B5-933A-18D402DACC6A}"/>
                </a:ext>
              </a:extLst>
            </p:cNvPr>
            <p:cNvSpPr/>
            <p:nvPr/>
          </p:nvSpPr>
          <p:spPr>
            <a:xfrm>
              <a:off x="7652303" y="3850387"/>
              <a:ext cx="914400" cy="457200"/>
            </a:xfrm>
            <a:prstGeom prst="round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img</a:t>
              </a:r>
              <a:endParaRPr lang="cs-CZ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1" name="Zaoblený obdélník 11">
              <a:extLst>
                <a:ext uri="{FF2B5EF4-FFF2-40B4-BE49-F238E27FC236}">
                  <a16:creationId xmlns:a16="http://schemas.microsoft.com/office/drawing/2014/main" id="{170F359E-4C8B-49C0-91EF-43E720CC23E3}"/>
                </a:ext>
              </a:extLst>
            </p:cNvPr>
            <p:cNvSpPr/>
            <p:nvPr/>
          </p:nvSpPr>
          <p:spPr>
            <a:xfrm>
              <a:off x="6375648" y="1334950"/>
              <a:ext cx="1343000" cy="457200"/>
            </a:xfrm>
            <a:prstGeom prst="round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cs typeface="Courier New" panose="02070309020205020404" pitchFamily="49" charset="0"/>
                </a:rPr>
                <a:t>Document</a:t>
              </a:r>
              <a:endParaRPr lang="cs-CZ" dirty="0">
                <a:cs typeface="Courier New" panose="02070309020205020404" pitchFamily="49" charset="0"/>
              </a:endParaRPr>
            </a:p>
          </p:txBody>
        </p:sp>
        <p:sp>
          <p:nvSpPr>
            <p:cNvPr id="12" name="Zaoblený obdélník 12">
              <a:extLst>
                <a:ext uri="{FF2B5EF4-FFF2-40B4-BE49-F238E27FC236}">
                  <a16:creationId xmlns:a16="http://schemas.microsoft.com/office/drawing/2014/main" id="{E9DCCAE8-0A83-43AA-85B3-19D56A3B1DA0}"/>
                </a:ext>
              </a:extLst>
            </p:cNvPr>
            <p:cNvSpPr/>
            <p:nvPr/>
          </p:nvSpPr>
          <p:spPr>
            <a:xfrm>
              <a:off x="7379944" y="4509120"/>
              <a:ext cx="677408" cy="351656"/>
            </a:xfrm>
            <a:prstGeom prst="round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src</a:t>
              </a:r>
              <a:endParaRPr lang="cs-CZ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3" name="Zaoblený obdélník 13">
              <a:extLst>
                <a:ext uri="{FF2B5EF4-FFF2-40B4-BE49-F238E27FC236}">
                  <a16:creationId xmlns:a16="http://schemas.microsoft.com/office/drawing/2014/main" id="{0101938D-830C-4FFC-B5CA-3C02C774757D}"/>
                </a:ext>
              </a:extLst>
            </p:cNvPr>
            <p:cNvSpPr/>
            <p:nvPr/>
          </p:nvSpPr>
          <p:spPr>
            <a:xfrm>
              <a:off x="3962661" y="5151375"/>
              <a:ext cx="1846918" cy="457200"/>
            </a:xfrm>
            <a:prstGeom prst="round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DOM Example</a:t>
              </a:r>
              <a:endParaRPr lang="cs-CZ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4" name="Zaoblený obdélník 14">
              <a:extLst>
                <a:ext uri="{FF2B5EF4-FFF2-40B4-BE49-F238E27FC236}">
                  <a16:creationId xmlns:a16="http://schemas.microsoft.com/office/drawing/2014/main" id="{0CF9FDF7-48DB-42CE-936A-2F8A43D3DE3B}"/>
                </a:ext>
              </a:extLst>
            </p:cNvPr>
            <p:cNvSpPr/>
            <p:nvPr/>
          </p:nvSpPr>
          <p:spPr>
            <a:xfrm>
              <a:off x="6134471" y="5151375"/>
              <a:ext cx="2290083" cy="817239"/>
            </a:xfrm>
            <a:prstGeom prst="round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Document Object Model …</a:t>
              </a:r>
              <a:endParaRPr lang="cs-CZ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5" name="Zaoblený obdélník 15">
              <a:extLst>
                <a:ext uri="{FF2B5EF4-FFF2-40B4-BE49-F238E27FC236}">
                  <a16:creationId xmlns:a16="http://schemas.microsoft.com/office/drawing/2014/main" id="{C02C46BF-CCD0-4E75-BF59-1000B804B2F0}"/>
                </a:ext>
              </a:extLst>
            </p:cNvPr>
            <p:cNvSpPr/>
            <p:nvPr/>
          </p:nvSpPr>
          <p:spPr>
            <a:xfrm>
              <a:off x="8219078" y="4509120"/>
              <a:ext cx="654693" cy="351656"/>
            </a:xfrm>
            <a:prstGeom prst="round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alt</a:t>
              </a:r>
              <a:endParaRPr lang="cs-CZ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cxnSp>
          <p:nvCxnSpPr>
            <p:cNvPr id="16" name="Přímá spojnice 17">
              <a:extLst>
                <a:ext uri="{FF2B5EF4-FFF2-40B4-BE49-F238E27FC236}">
                  <a16:creationId xmlns:a16="http://schemas.microsoft.com/office/drawing/2014/main" id="{13E5AEAA-D193-4E26-846A-246E1831BEE0}"/>
                </a:ext>
              </a:extLst>
            </p:cNvPr>
            <p:cNvCxnSpPr>
              <a:stCxn id="10" idx="2"/>
              <a:endCxn id="12" idx="0"/>
            </p:cNvCxnSpPr>
            <p:nvPr/>
          </p:nvCxnSpPr>
          <p:spPr>
            <a:xfrm flipH="1">
              <a:off x="7718648" y="4307587"/>
              <a:ext cx="390855" cy="201533"/>
            </a:xfrm>
            <a:prstGeom prst="line">
              <a:avLst/>
            </a:prstGeom>
            <a:ln w="190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nice 20">
              <a:extLst>
                <a:ext uri="{FF2B5EF4-FFF2-40B4-BE49-F238E27FC236}">
                  <a16:creationId xmlns:a16="http://schemas.microsoft.com/office/drawing/2014/main" id="{1DDEEBDF-2934-4980-B68E-050E4C2B2064}"/>
                </a:ext>
              </a:extLst>
            </p:cNvPr>
            <p:cNvCxnSpPr>
              <a:stCxn id="10" idx="2"/>
              <a:endCxn id="15" idx="0"/>
            </p:cNvCxnSpPr>
            <p:nvPr/>
          </p:nvCxnSpPr>
          <p:spPr>
            <a:xfrm>
              <a:off x="8109503" y="4307587"/>
              <a:ext cx="436922" cy="201533"/>
            </a:xfrm>
            <a:prstGeom prst="line">
              <a:avLst/>
            </a:prstGeom>
            <a:ln w="190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římá spojnice 21">
              <a:extLst>
                <a:ext uri="{FF2B5EF4-FFF2-40B4-BE49-F238E27FC236}">
                  <a16:creationId xmlns:a16="http://schemas.microsoft.com/office/drawing/2014/main" id="{6343B63C-9B86-4DA6-AF5A-012F8C8864F2}"/>
                </a:ext>
              </a:extLst>
            </p:cNvPr>
            <p:cNvCxnSpPr>
              <a:stCxn id="7" idx="2"/>
              <a:endCxn id="10" idx="0"/>
            </p:cNvCxnSpPr>
            <p:nvPr/>
          </p:nvCxnSpPr>
          <p:spPr>
            <a:xfrm>
              <a:off x="7047148" y="3387392"/>
              <a:ext cx="1062355" cy="462995"/>
            </a:xfrm>
            <a:prstGeom prst="line">
              <a:avLst/>
            </a:prstGeom>
            <a:ln w="190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římá spojnice 24">
              <a:extLst>
                <a:ext uri="{FF2B5EF4-FFF2-40B4-BE49-F238E27FC236}">
                  <a16:creationId xmlns:a16="http://schemas.microsoft.com/office/drawing/2014/main" id="{5D333616-134F-43C1-BF13-A99A04D7D663}"/>
                </a:ext>
              </a:extLst>
            </p:cNvPr>
            <p:cNvCxnSpPr>
              <a:stCxn id="7" idx="2"/>
              <a:endCxn id="9" idx="0"/>
            </p:cNvCxnSpPr>
            <p:nvPr/>
          </p:nvCxnSpPr>
          <p:spPr>
            <a:xfrm flipH="1">
              <a:off x="6787441" y="3387392"/>
              <a:ext cx="259707" cy="462995"/>
            </a:xfrm>
            <a:prstGeom prst="line">
              <a:avLst/>
            </a:prstGeom>
            <a:ln w="190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nice 27">
              <a:extLst>
                <a:ext uri="{FF2B5EF4-FFF2-40B4-BE49-F238E27FC236}">
                  <a16:creationId xmlns:a16="http://schemas.microsoft.com/office/drawing/2014/main" id="{4CE4C65B-6BE6-4E6A-82A2-9750BD88E98B}"/>
                </a:ext>
              </a:extLst>
            </p:cNvPr>
            <p:cNvCxnSpPr>
              <a:stCxn id="7" idx="2"/>
              <a:endCxn id="8" idx="0"/>
            </p:cNvCxnSpPr>
            <p:nvPr/>
          </p:nvCxnSpPr>
          <p:spPr>
            <a:xfrm flipH="1">
              <a:off x="5677272" y="3387392"/>
              <a:ext cx="1369876" cy="462995"/>
            </a:xfrm>
            <a:prstGeom prst="line">
              <a:avLst/>
            </a:prstGeom>
            <a:ln w="190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nice 30">
              <a:extLst>
                <a:ext uri="{FF2B5EF4-FFF2-40B4-BE49-F238E27FC236}">
                  <a16:creationId xmlns:a16="http://schemas.microsoft.com/office/drawing/2014/main" id="{058395A0-CDD9-455D-B462-A03170FA72CE}"/>
                </a:ext>
              </a:extLst>
            </p:cNvPr>
            <p:cNvCxnSpPr>
              <a:cxnSpLocks/>
              <a:stCxn id="9" idx="2"/>
              <a:endCxn id="14" idx="0"/>
            </p:cNvCxnSpPr>
            <p:nvPr/>
          </p:nvCxnSpPr>
          <p:spPr>
            <a:xfrm>
              <a:off x="6787441" y="4307587"/>
              <a:ext cx="492072" cy="843788"/>
            </a:xfrm>
            <a:prstGeom prst="line">
              <a:avLst/>
            </a:prstGeom>
            <a:ln w="190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Přímá spojnice 33">
              <a:extLst>
                <a:ext uri="{FF2B5EF4-FFF2-40B4-BE49-F238E27FC236}">
                  <a16:creationId xmlns:a16="http://schemas.microsoft.com/office/drawing/2014/main" id="{7FDB2581-649C-4EC3-8C0B-78247AC2E648}"/>
                </a:ext>
              </a:extLst>
            </p:cNvPr>
            <p:cNvCxnSpPr>
              <a:stCxn id="8" idx="2"/>
              <a:endCxn id="13" idx="0"/>
            </p:cNvCxnSpPr>
            <p:nvPr/>
          </p:nvCxnSpPr>
          <p:spPr>
            <a:xfrm flipH="1">
              <a:off x="4886120" y="4307587"/>
              <a:ext cx="791152" cy="843788"/>
            </a:xfrm>
            <a:prstGeom prst="line">
              <a:avLst/>
            </a:prstGeom>
            <a:ln w="190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Zaoblený obdélník 36">
              <a:extLst>
                <a:ext uri="{FF2B5EF4-FFF2-40B4-BE49-F238E27FC236}">
                  <a16:creationId xmlns:a16="http://schemas.microsoft.com/office/drawing/2014/main" id="{97EF9670-8164-4E6B-B338-1F3E11DCDD9C}"/>
                </a:ext>
              </a:extLst>
            </p:cNvPr>
            <p:cNvSpPr/>
            <p:nvPr/>
          </p:nvSpPr>
          <p:spPr>
            <a:xfrm>
              <a:off x="6589948" y="2055030"/>
              <a:ext cx="914400" cy="457200"/>
            </a:xfrm>
            <a:prstGeom prst="round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html</a:t>
              </a:r>
              <a:endParaRPr lang="cs-CZ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cxnSp>
          <p:nvCxnSpPr>
            <p:cNvPr id="24" name="Přímá spojnice 38">
              <a:extLst>
                <a:ext uri="{FF2B5EF4-FFF2-40B4-BE49-F238E27FC236}">
                  <a16:creationId xmlns:a16="http://schemas.microsoft.com/office/drawing/2014/main" id="{5B541703-D57B-4C2A-BD72-D65EDB0E65D7}"/>
                </a:ext>
              </a:extLst>
            </p:cNvPr>
            <p:cNvCxnSpPr>
              <a:stCxn id="23" idx="2"/>
              <a:endCxn id="7" idx="0"/>
            </p:cNvCxnSpPr>
            <p:nvPr/>
          </p:nvCxnSpPr>
          <p:spPr>
            <a:xfrm>
              <a:off x="7047148" y="2512230"/>
              <a:ext cx="0" cy="417962"/>
            </a:xfrm>
            <a:prstGeom prst="line">
              <a:avLst/>
            </a:prstGeom>
            <a:ln w="190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Přímá spojnice 41">
              <a:extLst>
                <a:ext uri="{FF2B5EF4-FFF2-40B4-BE49-F238E27FC236}">
                  <a16:creationId xmlns:a16="http://schemas.microsoft.com/office/drawing/2014/main" id="{F3A8B5E1-AE16-4EB1-96D7-8729106AB059}"/>
                </a:ext>
              </a:extLst>
            </p:cNvPr>
            <p:cNvCxnSpPr>
              <a:stCxn id="11" idx="2"/>
              <a:endCxn id="23" idx="0"/>
            </p:cNvCxnSpPr>
            <p:nvPr/>
          </p:nvCxnSpPr>
          <p:spPr>
            <a:xfrm>
              <a:off x="7047148" y="1792150"/>
              <a:ext cx="0" cy="262880"/>
            </a:xfrm>
            <a:prstGeom prst="line">
              <a:avLst/>
            </a:prstGeom>
            <a:ln w="190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ovéPole 46">
            <a:extLst>
              <a:ext uri="{FF2B5EF4-FFF2-40B4-BE49-F238E27FC236}">
                <a16:creationId xmlns:a16="http://schemas.microsoft.com/office/drawing/2014/main" id="{06D8EAF3-18FC-44F4-9E25-12378889BFA4}"/>
              </a:ext>
            </a:extLst>
          </p:cNvPr>
          <p:cNvSpPr txBox="1"/>
          <p:nvPr/>
        </p:nvSpPr>
        <p:spPr>
          <a:xfrm>
            <a:off x="10848528" y="4221088"/>
            <a:ext cx="415498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/>
              <a:t>…</a:t>
            </a:r>
            <a:endParaRPr lang="cs-CZ" dirty="0"/>
          </a:p>
        </p:txBody>
      </p:sp>
      <p:cxnSp>
        <p:nvCxnSpPr>
          <p:cNvPr id="27" name="Přímá spojnice 47">
            <a:extLst>
              <a:ext uri="{FF2B5EF4-FFF2-40B4-BE49-F238E27FC236}">
                <a16:creationId xmlns:a16="http://schemas.microsoft.com/office/drawing/2014/main" id="{B26ED5BD-8B76-4543-B487-ECF872FD5368}"/>
              </a:ext>
            </a:extLst>
          </p:cNvPr>
          <p:cNvCxnSpPr>
            <a:cxnSpLocks/>
            <a:stCxn id="7" idx="2"/>
            <a:endCxn id="26" idx="1"/>
          </p:cNvCxnSpPr>
          <p:nvPr/>
        </p:nvCxnSpPr>
        <p:spPr>
          <a:xfrm>
            <a:off x="9117748" y="4016130"/>
            <a:ext cx="1730780" cy="389624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60959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01E9477-8BDC-4D7D-BFD0-6D4FFA4739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351" y="1844824"/>
            <a:ext cx="11713299" cy="1293028"/>
          </a:xfrm>
        </p:spPr>
        <p:txBody>
          <a:bodyPr/>
          <a:lstStyle/>
          <a:p>
            <a:r>
              <a:rPr lang="en-US" dirty="0"/>
              <a:t>Object model representing HTML/XML tree</a:t>
            </a:r>
          </a:p>
          <a:p>
            <a:r>
              <a:rPr lang="en-US" dirty="0"/>
              <a:t>Class of each node corresponds with the node type</a:t>
            </a:r>
          </a:p>
          <a:p>
            <a:r>
              <a:rPr lang="en-US" dirty="0"/>
              <a:t>Different nodes allow different methods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7E7A4DF-8E11-4F66-8C76-39059FC25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Document Object Model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07225E-64D7-4928-9C47-8941E6004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23</a:t>
            </a:fld>
            <a:endParaRPr lang="cs-CZ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56484488-49A8-4DF3-9E68-0D4CA17BE61D}"/>
              </a:ext>
            </a:extLst>
          </p:cNvPr>
          <p:cNvGrpSpPr/>
          <p:nvPr/>
        </p:nvGrpSpPr>
        <p:grpSpPr>
          <a:xfrm>
            <a:off x="2423592" y="3808362"/>
            <a:ext cx="6962802" cy="2232048"/>
            <a:chOff x="971600" y="3631358"/>
            <a:chExt cx="6962802" cy="2232048"/>
          </a:xfrm>
        </p:grpSpPr>
        <p:grpSp>
          <p:nvGrpSpPr>
            <p:cNvPr id="6" name="Skupina 38">
              <a:extLst>
                <a:ext uri="{FF2B5EF4-FFF2-40B4-BE49-F238E27FC236}">
                  <a16:creationId xmlns:a16="http://schemas.microsoft.com/office/drawing/2014/main" id="{A52182C2-C4EE-4D65-88FD-0D8C4C7A1337}"/>
                </a:ext>
              </a:extLst>
            </p:cNvPr>
            <p:cNvGrpSpPr/>
            <p:nvPr/>
          </p:nvGrpSpPr>
          <p:grpSpPr>
            <a:xfrm>
              <a:off x="971600" y="3631358"/>
              <a:ext cx="6962802" cy="2232048"/>
              <a:chOff x="611560" y="2700000"/>
              <a:chExt cx="6962802" cy="2232048"/>
            </a:xfrm>
          </p:grpSpPr>
          <p:sp>
            <p:nvSpPr>
              <p:cNvPr id="11" name="Obdélník 6">
                <a:extLst>
                  <a:ext uri="{FF2B5EF4-FFF2-40B4-BE49-F238E27FC236}">
                    <a16:creationId xmlns:a16="http://schemas.microsoft.com/office/drawing/2014/main" id="{C2F8B4BD-BE6A-4133-9683-7916E1D83E19}"/>
                  </a:ext>
                </a:extLst>
              </p:cNvPr>
              <p:cNvSpPr/>
              <p:nvPr/>
            </p:nvSpPr>
            <p:spPr>
              <a:xfrm>
                <a:off x="3708000" y="2700000"/>
                <a:ext cx="1368152" cy="432048"/>
              </a:xfrm>
              <a:prstGeom prst="rect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/>
                  <a:t>Node</a:t>
                </a:r>
                <a:endParaRPr lang="cs-CZ" sz="1600" dirty="0"/>
              </a:p>
            </p:txBody>
          </p:sp>
          <p:grpSp>
            <p:nvGrpSpPr>
              <p:cNvPr id="12" name="Skupina 13">
                <a:extLst>
                  <a:ext uri="{FF2B5EF4-FFF2-40B4-BE49-F238E27FC236}">
                    <a16:creationId xmlns:a16="http://schemas.microsoft.com/office/drawing/2014/main" id="{1C7BD79E-C272-4C73-A3EC-D4E9472B6BB2}"/>
                  </a:ext>
                </a:extLst>
              </p:cNvPr>
              <p:cNvGrpSpPr/>
              <p:nvPr/>
            </p:nvGrpSpPr>
            <p:grpSpPr>
              <a:xfrm>
                <a:off x="4658210" y="4500000"/>
                <a:ext cx="2916152" cy="432048"/>
                <a:chOff x="3708000" y="4450456"/>
                <a:chExt cx="2916152" cy="432048"/>
              </a:xfrm>
            </p:grpSpPr>
            <p:sp>
              <p:nvSpPr>
                <p:cNvPr id="26" name="Obdélník 11">
                  <a:extLst>
                    <a:ext uri="{FF2B5EF4-FFF2-40B4-BE49-F238E27FC236}">
                      <a16:creationId xmlns:a16="http://schemas.microsoft.com/office/drawing/2014/main" id="{5F08A420-2203-4F37-BBFF-8CE6C2BE799C}"/>
                    </a:ext>
                  </a:extLst>
                </p:cNvPr>
                <p:cNvSpPr/>
                <p:nvPr/>
              </p:nvSpPr>
              <p:spPr>
                <a:xfrm>
                  <a:off x="5256000" y="4450456"/>
                  <a:ext cx="1368152" cy="432048"/>
                </a:xfrm>
                <a:prstGeom prst="rect">
                  <a:avLst/>
                </a:prstGeom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dirty="0"/>
                    <a:t>Comment</a:t>
                  </a:r>
                  <a:endParaRPr lang="cs-CZ" sz="1600" dirty="0"/>
                </a:p>
              </p:txBody>
            </p:sp>
            <p:sp>
              <p:nvSpPr>
                <p:cNvPr id="27" name="Obdélník 12">
                  <a:extLst>
                    <a:ext uri="{FF2B5EF4-FFF2-40B4-BE49-F238E27FC236}">
                      <a16:creationId xmlns:a16="http://schemas.microsoft.com/office/drawing/2014/main" id="{8CD73B94-92FD-42DB-A7AE-91BBCBCCE095}"/>
                    </a:ext>
                  </a:extLst>
                </p:cNvPr>
                <p:cNvSpPr/>
                <p:nvPr/>
              </p:nvSpPr>
              <p:spPr>
                <a:xfrm>
                  <a:off x="3708000" y="4450456"/>
                  <a:ext cx="1368152" cy="432048"/>
                </a:xfrm>
                <a:prstGeom prst="rect">
                  <a:avLst/>
                </a:prstGeom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dirty="0"/>
                    <a:t>Text</a:t>
                  </a:r>
                  <a:endParaRPr lang="cs-CZ" sz="1600" dirty="0"/>
                </a:p>
              </p:txBody>
            </p:sp>
          </p:grpSp>
          <p:grpSp>
            <p:nvGrpSpPr>
              <p:cNvPr id="13" name="Skupina 15">
                <a:extLst>
                  <a:ext uri="{FF2B5EF4-FFF2-40B4-BE49-F238E27FC236}">
                    <a16:creationId xmlns:a16="http://schemas.microsoft.com/office/drawing/2014/main" id="{93D8F828-619E-4981-A098-53F27F08DEBA}"/>
                  </a:ext>
                </a:extLst>
              </p:cNvPr>
              <p:cNvGrpSpPr/>
              <p:nvPr/>
            </p:nvGrpSpPr>
            <p:grpSpPr>
              <a:xfrm>
                <a:off x="611560" y="3600000"/>
                <a:ext cx="6962802" cy="432048"/>
                <a:chOff x="611560" y="3573016"/>
                <a:chExt cx="6962802" cy="432048"/>
              </a:xfrm>
            </p:grpSpPr>
            <p:sp>
              <p:nvSpPr>
                <p:cNvPr id="21" name="Obdélník 7">
                  <a:extLst>
                    <a:ext uri="{FF2B5EF4-FFF2-40B4-BE49-F238E27FC236}">
                      <a16:creationId xmlns:a16="http://schemas.microsoft.com/office/drawing/2014/main" id="{9BD8E073-3F84-4A0C-A859-10C649FE7C33}"/>
                    </a:ext>
                  </a:extLst>
                </p:cNvPr>
                <p:cNvSpPr/>
                <p:nvPr/>
              </p:nvSpPr>
              <p:spPr>
                <a:xfrm>
                  <a:off x="2160000" y="3573016"/>
                  <a:ext cx="1368152" cy="432048"/>
                </a:xfrm>
                <a:prstGeom prst="rect">
                  <a:avLst/>
                </a:prstGeom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dirty="0"/>
                    <a:t>Element</a:t>
                  </a:r>
                  <a:endParaRPr lang="cs-CZ" sz="1600" dirty="0"/>
                </a:p>
              </p:txBody>
            </p:sp>
            <p:sp>
              <p:nvSpPr>
                <p:cNvPr id="22" name="Obdélník 8">
                  <a:extLst>
                    <a:ext uri="{FF2B5EF4-FFF2-40B4-BE49-F238E27FC236}">
                      <a16:creationId xmlns:a16="http://schemas.microsoft.com/office/drawing/2014/main" id="{57FD4123-09BF-4D3E-BA74-9EC2E0EBC7D2}"/>
                    </a:ext>
                  </a:extLst>
                </p:cNvPr>
                <p:cNvSpPr/>
                <p:nvPr/>
              </p:nvSpPr>
              <p:spPr>
                <a:xfrm>
                  <a:off x="611560" y="3573016"/>
                  <a:ext cx="1368152" cy="432048"/>
                </a:xfrm>
                <a:prstGeom prst="rect">
                  <a:avLst/>
                </a:prstGeom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dirty="0"/>
                    <a:t>Document</a:t>
                  </a:r>
                  <a:endParaRPr lang="cs-CZ" sz="1600" dirty="0"/>
                </a:p>
              </p:txBody>
            </p:sp>
            <p:sp>
              <p:nvSpPr>
                <p:cNvPr id="23" name="Obdélník 9">
                  <a:extLst>
                    <a:ext uri="{FF2B5EF4-FFF2-40B4-BE49-F238E27FC236}">
                      <a16:creationId xmlns:a16="http://schemas.microsoft.com/office/drawing/2014/main" id="{8F336942-48FB-4330-A307-FB83EE9D4EF0}"/>
                    </a:ext>
                  </a:extLst>
                </p:cNvPr>
                <p:cNvSpPr/>
                <p:nvPr/>
              </p:nvSpPr>
              <p:spPr>
                <a:xfrm>
                  <a:off x="3708000" y="3573016"/>
                  <a:ext cx="1368152" cy="432048"/>
                </a:xfrm>
                <a:prstGeom prst="rect">
                  <a:avLst/>
                </a:prstGeom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dirty="0" err="1"/>
                    <a:t>Attr</a:t>
                  </a:r>
                  <a:endParaRPr lang="cs-CZ" sz="1600" dirty="0"/>
                </a:p>
              </p:txBody>
            </p:sp>
            <p:sp>
              <p:nvSpPr>
                <p:cNvPr id="24" name="Obdélník 10">
                  <a:extLst>
                    <a:ext uri="{FF2B5EF4-FFF2-40B4-BE49-F238E27FC236}">
                      <a16:creationId xmlns:a16="http://schemas.microsoft.com/office/drawing/2014/main" id="{C15628FA-FEAE-471F-87C2-B756A8C3DD45}"/>
                    </a:ext>
                  </a:extLst>
                </p:cNvPr>
                <p:cNvSpPr/>
                <p:nvPr/>
              </p:nvSpPr>
              <p:spPr>
                <a:xfrm>
                  <a:off x="5256000" y="3573016"/>
                  <a:ext cx="1720572" cy="432048"/>
                </a:xfrm>
                <a:prstGeom prst="rect">
                  <a:avLst/>
                </a:prstGeom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dirty="0" err="1"/>
                    <a:t>CharacterData</a:t>
                  </a:r>
                  <a:endParaRPr lang="cs-CZ" sz="1600" dirty="0"/>
                </a:p>
              </p:txBody>
            </p:sp>
            <p:sp>
              <p:nvSpPr>
                <p:cNvPr id="25" name="TextovéPole 14">
                  <a:extLst>
                    <a:ext uri="{FF2B5EF4-FFF2-40B4-BE49-F238E27FC236}">
                      <a16:creationId xmlns:a16="http://schemas.microsoft.com/office/drawing/2014/main" id="{78D37E47-13AB-485F-87AE-E4B6BAD489AC}"/>
                    </a:ext>
                  </a:extLst>
                </p:cNvPr>
                <p:cNvSpPr txBox="1"/>
                <p:nvPr/>
              </p:nvSpPr>
              <p:spPr>
                <a:xfrm>
                  <a:off x="7158864" y="3604374"/>
                  <a:ext cx="415498" cy="369332"/>
                </a:xfrm>
                <a:prstGeom prst="rect">
                  <a:avLst/>
                </a:prstGeom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wrap="none" rtlCol="0">
                  <a:spAutoFit/>
                </a:bodyPr>
                <a:lstStyle/>
                <a:p>
                  <a:r>
                    <a:rPr lang="en-US" dirty="0"/>
                    <a:t>…</a:t>
                  </a:r>
                  <a:endParaRPr lang="cs-CZ" dirty="0"/>
                </a:p>
              </p:txBody>
            </p:sp>
          </p:grpSp>
          <p:cxnSp>
            <p:nvCxnSpPr>
              <p:cNvPr id="14" name="Přímá spojnice 17">
                <a:extLst>
                  <a:ext uri="{FF2B5EF4-FFF2-40B4-BE49-F238E27FC236}">
                    <a16:creationId xmlns:a16="http://schemas.microsoft.com/office/drawing/2014/main" id="{1D8DB84D-CC06-4966-A8BB-AE4D7604F5EC}"/>
                  </a:ext>
                </a:extLst>
              </p:cNvPr>
              <p:cNvCxnSpPr>
                <a:stCxn id="24" idx="2"/>
                <a:endCxn id="26" idx="0"/>
              </p:cNvCxnSpPr>
              <p:nvPr/>
            </p:nvCxnSpPr>
            <p:spPr>
              <a:xfrm>
                <a:off x="6116286" y="4032048"/>
                <a:ext cx="774000" cy="467952"/>
              </a:xfrm>
              <a:prstGeom prst="line">
                <a:avLst/>
              </a:prstGeom>
              <a:ln w="1905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Přímá spojnice 19">
                <a:extLst>
                  <a:ext uri="{FF2B5EF4-FFF2-40B4-BE49-F238E27FC236}">
                    <a16:creationId xmlns:a16="http://schemas.microsoft.com/office/drawing/2014/main" id="{FD069268-491C-4DA9-86CA-8E35F994E2E4}"/>
                  </a:ext>
                </a:extLst>
              </p:cNvPr>
              <p:cNvCxnSpPr>
                <a:stCxn id="24" idx="2"/>
                <a:endCxn id="27" idx="0"/>
              </p:cNvCxnSpPr>
              <p:nvPr/>
            </p:nvCxnSpPr>
            <p:spPr>
              <a:xfrm flipH="1">
                <a:off x="5342286" y="4032048"/>
                <a:ext cx="774000" cy="467952"/>
              </a:xfrm>
              <a:prstGeom prst="line">
                <a:avLst/>
              </a:prstGeom>
              <a:ln w="1905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Přímá spojnice 22">
                <a:extLst>
                  <a:ext uri="{FF2B5EF4-FFF2-40B4-BE49-F238E27FC236}">
                    <a16:creationId xmlns:a16="http://schemas.microsoft.com/office/drawing/2014/main" id="{7BCA4A49-6D1A-4966-825A-4C1FD2477601}"/>
                  </a:ext>
                </a:extLst>
              </p:cNvPr>
              <p:cNvCxnSpPr>
                <a:stCxn id="11" idx="2"/>
                <a:endCxn id="22" idx="0"/>
              </p:cNvCxnSpPr>
              <p:nvPr/>
            </p:nvCxnSpPr>
            <p:spPr>
              <a:xfrm flipH="1">
                <a:off x="1295636" y="3132048"/>
                <a:ext cx="3096440" cy="467952"/>
              </a:xfrm>
              <a:prstGeom prst="line">
                <a:avLst/>
              </a:prstGeom>
              <a:ln w="1905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Přímá spojnice 25">
                <a:extLst>
                  <a:ext uri="{FF2B5EF4-FFF2-40B4-BE49-F238E27FC236}">
                    <a16:creationId xmlns:a16="http://schemas.microsoft.com/office/drawing/2014/main" id="{868322CF-765F-4558-AA83-72E09B956431}"/>
                  </a:ext>
                </a:extLst>
              </p:cNvPr>
              <p:cNvCxnSpPr>
                <a:stCxn id="11" idx="2"/>
                <a:endCxn id="21" idx="0"/>
              </p:cNvCxnSpPr>
              <p:nvPr/>
            </p:nvCxnSpPr>
            <p:spPr>
              <a:xfrm flipH="1">
                <a:off x="2844076" y="3132048"/>
                <a:ext cx="1548000" cy="467952"/>
              </a:xfrm>
              <a:prstGeom prst="line">
                <a:avLst/>
              </a:prstGeom>
              <a:ln w="1905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Přímá spojnice 28">
                <a:extLst>
                  <a:ext uri="{FF2B5EF4-FFF2-40B4-BE49-F238E27FC236}">
                    <a16:creationId xmlns:a16="http://schemas.microsoft.com/office/drawing/2014/main" id="{58CBF8BE-4851-4197-A36A-004292392F51}"/>
                  </a:ext>
                </a:extLst>
              </p:cNvPr>
              <p:cNvCxnSpPr>
                <a:stCxn id="11" idx="2"/>
                <a:endCxn id="23" idx="0"/>
              </p:cNvCxnSpPr>
              <p:nvPr/>
            </p:nvCxnSpPr>
            <p:spPr>
              <a:xfrm>
                <a:off x="4392076" y="3132048"/>
                <a:ext cx="0" cy="467952"/>
              </a:xfrm>
              <a:prstGeom prst="line">
                <a:avLst/>
              </a:prstGeom>
              <a:ln w="1905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Přímá spojnice 31">
                <a:extLst>
                  <a:ext uri="{FF2B5EF4-FFF2-40B4-BE49-F238E27FC236}">
                    <a16:creationId xmlns:a16="http://schemas.microsoft.com/office/drawing/2014/main" id="{265DB8EA-45C0-4399-BC9C-2657FA9ED658}"/>
                  </a:ext>
                </a:extLst>
              </p:cNvPr>
              <p:cNvCxnSpPr>
                <a:stCxn id="11" idx="2"/>
                <a:endCxn id="24" idx="0"/>
              </p:cNvCxnSpPr>
              <p:nvPr/>
            </p:nvCxnSpPr>
            <p:spPr>
              <a:xfrm>
                <a:off x="4392076" y="3132048"/>
                <a:ext cx="1724210" cy="467952"/>
              </a:xfrm>
              <a:prstGeom prst="line">
                <a:avLst/>
              </a:prstGeom>
              <a:ln w="1905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Přímá spojnice 34">
                <a:extLst>
                  <a:ext uri="{FF2B5EF4-FFF2-40B4-BE49-F238E27FC236}">
                    <a16:creationId xmlns:a16="http://schemas.microsoft.com/office/drawing/2014/main" id="{4A14572F-E806-4E18-B385-88E6C1E8EAAD}"/>
                  </a:ext>
                </a:extLst>
              </p:cNvPr>
              <p:cNvCxnSpPr>
                <a:stCxn id="11" idx="2"/>
              </p:cNvCxnSpPr>
              <p:nvPr/>
            </p:nvCxnSpPr>
            <p:spPr>
              <a:xfrm>
                <a:off x="4392076" y="3132048"/>
                <a:ext cx="2974537" cy="368960"/>
              </a:xfrm>
              <a:prstGeom prst="line">
                <a:avLst/>
              </a:prstGeom>
              <a:ln w="1905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" name="Přímá spojnice 22">
              <a:extLst>
                <a:ext uri="{FF2B5EF4-FFF2-40B4-BE49-F238E27FC236}">
                  <a16:creationId xmlns:a16="http://schemas.microsoft.com/office/drawing/2014/main" id="{D3FAF6B5-B165-4C5F-8876-28146081DEE1}"/>
                </a:ext>
              </a:extLst>
            </p:cNvPr>
            <p:cNvCxnSpPr/>
            <p:nvPr/>
          </p:nvCxnSpPr>
          <p:spPr>
            <a:xfrm flipH="1">
              <a:off x="2682010" y="4963406"/>
              <a:ext cx="521886" cy="233976"/>
            </a:xfrm>
            <a:prstGeom prst="line">
              <a:avLst/>
            </a:prstGeom>
            <a:ln w="190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Přímá spojnice 22">
              <a:extLst>
                <a:ext uri="{FF2B5EF4-FFF2-40B4-BE49-F238E27FC236}">
                  <a16:creationId xmlns:a16="http://schemas.microsoft.com/office/drawing/2014/main" id="{FBA0AD18-1EBD-480E-936A-F365EB1E95D7}"/>
                </a:ext>
              </a:extLst>
            </p:cNvPr>
            <p:cNvCxnSpPr/>
            <p:nvPr/>
          </p:nvCxnSpPr>
          <p:spPr>
            <a:xfrm flipH="1" flipV="1">
              <a:off x="3204116" y="4963406"/>
              <a:ext cx="521886" cy="233976"/>
            </a:xfrm>
            <a:prstGeom prst="line">
              <a:avLst/>
            </a:prstGeom>
            <a:ln w="190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Přímá spojnice 22">
              <a:extLst>
                <a:ext uri="{FF2B5EF4-FFF2-40B4-BE49-F238E27FC236}">
                  <a16:creationId xmlns:a16="http://schemas.microsoft.com/office/drawing/2014/main" id="{93D94882-6121-4D5B-AEBA-936D75F7ECCB}"/>
                </a:ext>
              </a:extLst>
            </p:cNvPr>
            <p:cNvCxnSpPr>
              <a:stCxn id="21" idx="2"/>
            </p:cNvCxnSpPr>
            <p:nvPr/>
          </p:nvCxnSpPr>
          <p:spPr>
            <a:xfrm flipH="1">
              <a:off x="2976120" y="4963406"/>
              <a:ext cx="227996" cy="233976"/>
            </a:xfrm>
            <a:prstGeom prst="line">
              <a:avLst/>
            </a:prstGeom>
            <a:ln w="190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nice 22">
              <a:extLst>
                <a:ext uri="{FF2B5EF4-FFF2-40B4-BE49-F238E27FC236}">
                  <a16:creationId xmlns:a16="http://schemas.microsoft.com/office/drawing/2014/main" id="{22803E53-BBB8-4987-9E1A-A4852D0F40F1}"/>
                </a:ext>
              </a:extLst>
            </p:cNvPr>
            <p:cNvCxnSpPr/>
            <p:nvPr/>
          </p:nvCxnSpPr>
          <p:spPr>
            <a:xfrm flipH="1" flipV="1">
              <a:off x="3203896" y="4972702"/>
              <a:ext cx="227996" cy="233976"/>
            </a:xfrm>
            <a:prstGeom prst="line">
              <a:avLst/>
            </a:prstGeom>
            <a:ln w="190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534223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7E91F20-49AB-4D80-9D26-D8B42D0949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Incremental standards for DOM issued by W3C</a:t>
            </a:r>
          </a:p>
          <a:p>
            <a:r>
              <a:rPr lang="en-US" dirty="0"/>
              <a:t>Level 0</a:t>
            </a:r>
          </a:p>
          <a:p>
            <a:pPr lvl="1"/>
            <a:r>
              <a:rPr lang="en-US" dirty="0"/>
              <a:t>Various technologies before standardization</a:t>
            </a:r>
          </a:p>
          <a:p>
            <a:pPr lvl="1"/>
            <a:r>
              <a:rPr lang="en-US" dirty="0"/>
              <a:t>Sometimes also denoted DHTML (dynamic HTML)</a:t>
            </a:r>
          </a:p>
          <a:p>
            <a:r>
              <a:rPr lang="en-US" dirty="0"/>
              <a:t>Level 1 – basic navigation and manipulation</a:t>
            </a:r>
          </a:p>
          <a:p>
            <a:r>
              <a:rPr lang="en-US" dirty="0"/>
              <a:t>Level 2 – added namespaces, events, and CSS</a:t>
            </a:r>
          </a:p>
          <a:p>
            <a:r>
              <a:rPr lang="en-US" dirty="0"/>
              <a:t>Level 3 – keyboard events, XPath, load and store</a:t>
            </a:r>
          </a:p>
          <a:p>
            <a:r>
              <a:rPr lang="en-US" dirty="0"/>
              <a:t>Level 4 – being developed</a:t>
            </a:r>
          </a:p>
          <a:p>
            <a:r>
              <a:rPr lang="en-US" dirty="0"/>
              <a:t>Browsers support entire level 1 and most of 2 and 3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FF09C12-CE29-45DD-83C8-881C93242A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Document Object Model</a:t>
            </a:r>
            <a:br>
              <a:rPr lang="en-US" dirty="0"/>
            </a:br>
            <a:r>
              <a:rPr lang="en-US" dirty="0"/>
              <a:t>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9FF19F-4CF6-490A-A8A3-CBD32B7FE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95501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F77A53C-6177-42F7-ABFA-72BCCD344D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Node.firstChild</a:t>
            </a:r>
            <a:r>
              <a:rPr lang="en-US" dirty="0"/>
              <a:t>, </a:t>
            </a:r>
            <a:r>
              <a:rPr lang="en-US" b="1" dirty="0" err="1"/>
              <a:t>Node.lastChild</a:t>
            </a:r>
            <a:endParaRPr lang="en-US" b="1" dirty="0"/>
          </a:p>
          <a:p>
            <a:r>
              <a:rPr lang="en-US" b="1" dirty="0" err="1"/>
              <a:t>Node.childNodes</a:t>
            </a:r>
            <a:endParaRPr lang="en-US" b="1" dirty="0"/>
          </a:p>
          <a:p>
            <a:r>
              <a:rPr lang="en-US" b="1" dirty="0" err="1"/>
              <a:t>Node.nextSibling</a:t>
            </a:r>
            <a:r>
              <a:rPr lang="en-US" dirty="0"/>
              <a:t>, </a:t>
            </a:r>
            <a:r>
              <a:rPr lang="en-US" b="1" dirty="0" err="1"/>
              <a:t>Node.previousSibling</a:t>
            </a:r>
            <a:endParaRPr lang="en-US" b="1" dirty="0"/>
          </a:p>
          <a:p>
            <a:r>
              <a:rPr lang="en-US" b="1" dirty="0" err="1"/>
              <a:t>Node.parentNode</a:t>
            </a:r>
            <a:r>
              <a:rPr lang="en-US" dirty="0"/>
              <a:t>, </a:t>
            </a:r>
            <a:r>
              <a:rPr lang="en-US" b="1" dirty="0" err="1"/>
              <a:t>Node.parentElement</a:t>
            </a:r>
            <a:endParaRPr lang="en-US" b="1" dirty="0"/>
          </a:p>
          <a:p>
            <a:r>
              <a:rPr lang="en-US" b="1" dirty="0" err="1"/>
              <a:t>Node.nodeName</a:t>
            </a:r>
            <a:r>
              <a:rPr lang="en-US" dirty="0"/>
              <a:t>, </a:t>
            </a:r>
            <a:r>
              <a:rPr lang="en-US" b="1" dirty="0" err="1"/>
              <a:t>Node.nodeValue</a:t>
            </a:r>
            <a:endParaRPr lang="en-US" b="1" dirty="0"/>
          </a:p>
          <a:p>
            <a:r>
              <a:rPr lang="en-US" b="1" dirty="0" err="1"/>
              <a:t>Node.attributes</a:t>
            </a:r>
            <a:r>
              <a:rPr lang="en-US" dirty="0"/>
              <a:t> – relevant for elements only</a:t>
            </a:r>
          </a:p>
          <a:p>
            <a:r>
              <a:rPr lang="en-US" b="1" dirty="0" err="1"/>
              <a:t>Document.documentElement</a:t>
            </a:r>
            <a:r>
              <a:rPr lang="en-US" dirty="0"/>
              <a:t> – root element</a:t>
            </a:r>
          </a:p>
          <a:p>
            <a:r>
              <a:rPr lang="en-US" b="1" dirty="0" err="1"/>
              <a:t>Document.getElementsByTagName</a:t>
            </a:r>
            <a:r>
              <a:rPr lang="en-US" dirty="0"/>
              <a:t>(</a:t>
            </a:r>
            <a:r>
              <a:rPr lang="en-US" dirty="0" err="1"/>
              <a:t>tagName</a:t>
            </a:r>
            <a:r>
              <a:rPr lang="en-US" dirty="0"/>
              <a:t>)</a:t>
            </a:r>
          </a:p>
          <a:p>
            <a:r>
              <a:rPr lang="en-US" b="1" dirty="0" err="1"/>
              <a:t>Document.getElementById</a:t>
            </a:r>
            <a:r>
              <a:rPr lang="en-US" dirty="0"/>
              <a:t>(id)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674EDE2-EC55-47F4-876A-88DD4145A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Document Object Model</a:t>
            </a:r>
            <a:br>
              <a:rPr lang="en-US" dirty="0"/>
            </a:br>
            <a:r>
              <a:rPr lang="en-US" dirty="0"/>
              <a:t>Node Traversing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4F75FF-2FF2-4A4E-B3EC-8C136859C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92867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32F0E67-8BCF-4B2F-9425-EDAFCB6DE2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Document.createElement</a:t>
            </a:r>
            <a:r>
              <a:rPr lang="en-US" dirty="0"/>
              <a:t>(), …</a:t>
            </a:r>
          </a:p>
          <a:p>
            <a:r>
              <a:rPr lang="en-US" b="1" dirty="0" err="1"/>
              <a:t>Node.appendChild</a:t>
            </a:r>
            <a:r>
              <a:rPr lang="en-US" dirty="0"/>
              <a:t>(), </a:t>
            </a:r>
            <a:r>
              <a:rPr lang="en-US" b="1" dirty="0" err="1"/>
              <a:t>Node.insertBefore</a:t>
            </a:r>
            <a:r>
              <a:rPr lang="en-US" dirty="0"/>
              <a:t>()</a:t>
            </a:r>
          </a:p>
          <a:p>
            <a:r>
              <a:rPr lang="en-US" b="1" dirty="0" err="1"/>
              <a:t>Node.replaceChild</a:t>
            </a:r>
            <a:r>
              <a:rPr lang="en-US" dirty="0"/>
              <a:t>(), </a:t>
            </a:r>
            <a:r>
              <a:rPr lang="en-US" b="1" dirty="0" err="1"/>
              <a:t>Node.removeChild</a:t>
            </a:r>
            <a:r>
              <a:rPr lang="en-US" dirty="0"/>
              <a:t>()</a:t>
            </a:r>
          </a:p>
          <a:p>
            <a:r>
              <a:rPr lang="en-US" b="1" dirty="0" err="1"/>
              <a:t>Element.getAttribute</a:t>
            </a:r>
            <a:r>
              <a:rPr lang="en-US" dirty="0"/>
              <a:t>(), </a:t>
            </a:r>
            <a:r>
              <a:rPr lang="en-US" b="1" dirty="0" err="1"/>
              <a:t>Element.setAttribute</a:t>
            </a:r>
            <a:r>
              <a:rPr lang="en-US" dirty="0"/>
              <a:t>()</a:t>
            </a:r>
          </a:p>
          <a:p>
            <a:r>
              <a:rPr lang="en-US" b="1" dirty="0" err="1"/>
              <a:t>Element.removeAttribute</a:t>
            </a:r>
            <a:r>
              <a:rPr lang="en-US" dirty="0"/>
              <a:t>()</a:t>
            </a:r>
          </a:p>
          <a:p>
            <a:r>
              <a:rPr lang="en-US" b="1" dirty="0" err="1"/>
              <a:t>Node.cloneNode</a:t>
            </a:r>
            <a:r>
              <a:rPr lang="en-US" dirty="0"/>
              <a:t>(deep)</a:t>
            </a:r>
          </a:p>
          <a:p>
            <a:r>
              <a:rPr lang="en-US" b="1" dirty="0" err="1"/>
              <a:t>Node.innerHTML</a:t>
            </a:r>
            <a:r>
              <a:rPr lang="en-US" dirty="0"/>
              <a:t>, </a:t>
            </a:r>
            <a:r>
              <a:rPr lang="en-US" b="1" dirty="0" err="1"/>
              <a:t>Node.outerHTML</a:t>
            </a:r>
            <a:endParaRPr lang="en-US" b="1" dirty="0"/>
          </a:p>
          <a:p>
            <a:r>
              <a:rPr lang="en-US" b="1" dirty="0" err="1"/>
              <a:t>Document.evaluate</a:t>
            </a:r>
            <a:r>
              <a:rPr lang="en-US" dirty="0"/>
              <a:t>(</a:t>
            </a:r>
            <a:r>
              <a:rPr lang="en-US" dirty="0" err="1"/>
              <a:t>xpath</a:t>
            </a:r>
            <a:r>
              <a:rPr lang="en-US" dirty="0"/>
              <a:t>)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2F18FAA-6932-4B7C-8755-51C92CA14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Document Object Model</a:t>
            </a:r>
            <a:br>
              <a:rPr lang="en-US" dirty="0"/>
            </a:br>
            <a:r>
              <a:rPr lang="en-US" dirty="0"/>
              <a:t>Content Manipulation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DE2CA0-33DC-47F9-AF45-7505D3FE4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09083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2DF4DD5-519C-48E6-8795-3D5E6735E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27</a:t>
            </a:fld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FA6A3E-6A74-4BFE-BFD7-A3E6B0C2C70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DEMO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61D56B-301C-46D7-B28B-26DC05940E5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HTML manipulation</a:t>
            </a:r>
          </a:p>
        </p:txBody>
      </p:sp>
    </p:spTree>
    <p:extLst>
      <p:ext uri="{BB962C8B-B14F-4D97-AF65-F5344CB8AC3E}">
        <p14:creationId xmlns:p14="http://schemas.microsoft.com/office/powerpoint/2010/main" val="11680851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5B7C624-65E0-418C-99D7-4C73503B47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HTMLElement.style</a:t>
            </a:r>
            <a:endParaRPr lang="en-US" b="1" dirty="0"/>
          </a:p>
          <a:p>
            <a:pPr lvl="1"/>
            <a:r>
              <a:rPr lang="en-US" dirty="0"/>
              <a:t>Represent properties in style attribute</a:t>
            </a:r>
          </a:p>
          <a:p>
            <a:pPr lvl="1"/>
            <a:r>
              <a:rPr lang="en-US" dirty="0"/>
              <a:t>Properties are represented in CSS object model</a:t>
            </a:r>
          </a:p>
          <a:p>
            <a:pPr lvl="1"/>
            <a:r>
              <a:rPr lang="en-US" dirty="0"/>
              <a:t>Property names in model corresponds to names in CSS</a:t>
            </a:r>
          </a:p>
          <a:p>
            <a:pPr lvl="1"/>
            <a:r>
              <a:rPr lang="en-US" dirty="0"/>
              <a:t>Dashes are removed and following words are capitalized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b="1" dirty="0" err="1"/>
              <a:t>Element.className</a:t>
            </a:r>
            <a:r>
              <a:rPr lang="en-US" dirty="0"/>
              <a:t>, </a:t>
            </a:r>
            <a:r>
              <a:rPr lang="en-US" b="1" dirty="0" err="1"/>
              <a:t>Element.classList</a:t>
            </a:r>
            <a:endParaRPr lang="en-US" b="1" dirty="0"/>
          </a:p>
          <a:p>
            <a:r>
              <a:rPr lang="en-US" b="1" dirty="0" err="1"/>
              <a:t>Document.styleSheets</a:t>
            </a:r>
            <a:r>
              <a:rPr lang="en-US" dirty="0"/>
              <a:t>[].</a:t>
            </a:r>
            <a:r>
              <a:rPr lang="en-US" b="1" dirty="0" err="1"/>
              <a:t>cssRules</a:t>
            </a:r>
            <a:r>
              <a:rPr lang="en-US" dirty="0"/>
              <a:t>[]</a:t>
            </a:r>
          </a:p>
          <a:p>
            <a:pPr lvl="1"/>
            <a:r>
              <a:rPr lang="en-US" b="1" dirty="0"/>
              <a:t>.</a:t>
            </a:r>
            <a:r>
              <a:rPr lang="en-US" b="1" dirty="0" err="1"/>
              <a:t>selectorText</a:t>
            </a:r>
            <a:r>
              <a:rPr lang="en-US" dirty="0"/>
              <a:t> – string with CSS selector</a:t>
            </a:r>
          </a:p>
          <a:p>
            <a:pPr lvl="1"/>
            <a:r>
              <a:rPr lang="en-US" b="1" dirty="0"/>
              <a:t>.style</a:t>
            </a:r>
            <a:r>
              <a:rPr lang="en-US" dirty="0"/>
              <a:t> – same as </a:t>
            </a:r>
            <a:r>
              <a:rPr lang="en-US" b="1" dirty="0" err="1"/>
              <a:t>Element</a:t>
            </a:r>
            <a:r>
              <a:rPr lang="en-US" dirty="0" err="1"/>
              <a:t>.</a:t>
            </a:r>
            <a:r>
              <a:rPr lang="en-US" b="1" dirty="0" err="1"/>
              <a:t>style</a:t>
            </a:r>
            <a:endParaRPr lang="en-US" b="1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FE19E16-65CB-474D-BE3B-C9FACEBC0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Cascading Style Sheets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112157-3FBA-4BD1-9ED7-3C4EBCDD7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28</a:t>
            </a:fld>
            <a:endParaRPr lang="cs-CZ"/>
          </a:p>
        </p:txBody>
      </p:sp>
      <p:sp>
        <p:nvSpPr>
          <p:cNvPr id="5" name="Rectangle: Single Corner Snipped 4">
            <a:extLst>
              <a:ext uri="{FF2B5EF4-FFF2-40B4-BE49-F238E27FC236}">
                <a16:creationId xmlns:a16="http://schemas.microsoft.com/office/drawing/2014/main" id="{721EAF3E-4747-4FE5-A22D-0AADE5A0BD0C}"/>
              </a:ext>
            </a:extLst>
          </p:cNvPr>
          <p:cNvSpPr/>
          <p:nvPr/>
        </p:nvSpPr>
        <p:spPr>
          <a:xfrm>
            <a:off x="839416" y="3710925"/>
            <a:ext cx="5904656" cy="864096"/>
          </a:xfrm>
          <a:prstGeom prst="snip1Rect">
            <a:avLst>
              <a:gd name="adj" fmla="val 684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180000" tIns="144000" rIns="180000" bIns="180000" rtlCol="0" anchor="t"/>
          <a:lstStyle/>
          <a:p>
            <a:r>
              <a:rPr lang="en-US" dirty="0"/>
              <a:t>var </a:t>
            </a:r>
            <a:r>
              <a:rPr lang="en-US" dirty="0" err="1"/>
              <a:t>hln</a:t>
            </a:r>
            <a:r>
              <a:rPr lang="en-US" dirty="0"/>
              <a:t> = </a:t>
            </a:r>
            <a:r>
              <a:rPr lang="en-US" dirty="0" err="1"/>
              <a:t>document.getElementById</a:t>
            </a:r>
            <a:r>
              <a:rPr lang="en-US" dirty="0"/>
              <a:t>("headline");</a:t>
            </a:r>
          </a:p>
          <a:p>
            <a:r>
              <a:rPr lang="en-US" dirty="0" err="1"/>
              <a:t>hln.style.backgroundColor</a:t>
            </a:r>
            <a:r>
              <a:rPr lang="en-US" dirty="0"/>
              <a:t> = '#</a:t>
            </a:r>
            <a:r>
              <a:rPr lang="en-US" dirty="0" err="1"/>
              <a:t>ffeecc</a:t>
            </a:r>
            <a:r>
              <a:rPr lang="en-US" dirty="0"/>
              <a:t>';</a:t>
            </a:r>
          </a:p>
        </p:txBody>
      </p:sp>
    </p:spTree>
    <p:extLst>
      <p:ext uri="{BB962C8B-B14F-4D97-AF65-F5344CB8AC3E}">
        <p14:creationId xmlns:p14="http://schemas.microsoft.com/office/powerpoint/2010/main" val="8505069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2DF4DD5-519C-48E6-8795-3D5E6735E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29</a:t>
            </a:fld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FA6A3E-6A74-4BFE-BFD7-A3E6B0C2C70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DEMO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61D56B-301C-46D7-B28B-26DC05940E5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CSS manipulation</a:t>
            </a:r>
          </a:p>
        </p:txBody>
      </p:sp>
    </p:spTree>
    <p:extLst>
      <p:ext uri="{BB962C8B-B14F-4D97-AF65-F5344CB8AC3E}">
        <p14:creationId xmlns:p14="http://schemas.microsoft.com/office/powerpoint/2010/main" val="1702712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CD6CF44-8D2C-4CFA-B008-BD79989E0E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First Appearance</a:t>
            </a:r>
          </a:p>
          <a:p>
            <a:pPr lvl="1"/>
            <a:r>
              <a:rPr lang="en-US" dirty="0"/>
              <a:t>Developed by Brendan </a:t>
            </a:r>
            <a:r>
              <a:rPr lang="en-US" dirty="0" err="1"/>
              <a:t>Eich</a:t>
            </a:r>
            <a:r>
              <a:rPr lang="en-US" dirty="0"/>
              <a:t> in Netscape as a scripting language for web browser (early 90’s)</a:t>
            </a:r>
          </a:p>
          <a:p>
            <a:pPr lvl="1"/>
            <a:r>
              <a:rPr lang="en-US" dirty="0"/>
              <a:t>Named after Java for marketing reasons</a:t>
            </a:r>
          </a:p>
          <a:p>
            <a:pPr lvl="1"/>
            <a:r>
              <a:rPr lang="en-US" dirty="0"/>
              <a:t>Adopted by Microsoft in MSIE 3.0 (1996)</a:t>
            </a:r>
          </a:p>
          <a:p>
            <a:endParaRPr lang="en-US" dirty="0"/>
          </a:p>
          <a:p>
            <a:r>
              <a:rPr lang="en-US" dirty="0"/>
              <a:t>Standardization</a:t>
            </a:r>
          </a:p>
          <a:p>
            <a:pPr lvl="1"/>
            <a:r>
              <a:rPr lang="en-US" dirty="0"/>
              <a:t>Language part standardized as ECMAScript (1997)</a:t>
            </a:r>
          </a:p>
          <a:p>
            <a:endParaRPr lang="en-US" dirty="0"/>
          </a:p>
          <a:p>
            <a:r>
              <a:rPr lang="en-US" dirty="0"/>
              <a:t>At Server Side</a:t>
            </a:r>
          </a:p>
          <a:p>
            <a:pPr lvl="1"/>
            <a:r>
              <a:rPr lang="en-US" dirty="0"/>
              <a:t>Netscape Enterprise Server (1994)</a:t>
            </a:r>
          </a:p>
          <a:p>
            <a:pPr lvl="1"/>
            <a:r>
              <a:rPr lang="en-US" dirty="0"/>
              <a:t>Most recently in Node.js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74A3F5E-AEE9-4F1E-AB8F-07F46E9CA1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JavaScript History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E62732-A241-4A80-9353-748304AE8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aoblený obdélníkový popisek 9">
            <a:extLst>
              <a:ext uri="{FF2B5EF4-FFF2-40B4-BE49-F238E27FC236}">
                <a16:creationId xmlns:a16="http://schemas.microsoft.com/office/drawing/2014/main" id="{C6EEB0CD-D34D-45AD-AA98-503BFF9DB36F}"/>
              </a:ext>
            </a:extLst>
          </p:cNvPr>
          <p:cNvSpPr/>
          <p:nvPr/>
        </p:nvSpPr>
        <p:spPr>
          <a:xfrm>
            <a:off x="6106427" y="5632637"/>
            <a:ext cx="4102568" cy="943403"/>
          </a:xfrm>
          <a:prstGeom prst="wedgeRoundRectCallout">
            <a:avLst>
              <a:gd name="adj1" fmla="val -87134"/>
              <a:gd name="adj2" fmla="val 18384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Makes JS an interesting choice for other (e.g., desktop) applications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2685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FA2A81E-487E-431C-8D80-5D712AB17B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351" y="1844824"/>
            <a:ext cx="11713299" cy="1293028"/>
          </a:xfrm>
        </p:spPr>
        <p:txBody>
          <a:bodyPr/>
          <a:lstStyle/>
          <a:p>
            <a:r>
              <a:rPr lang="en-US" dirty="0"/>
              <a:t>Top-level scripts are executed immediately</a:t>
            </a:r>
          </a:p>
          <a:p>
            <a:r>
              <a:rPr lang="en-US" dirty="0"/>
              <a:t>Other code can be attached to various events</a:t>
            </a:r>
          </a:p>
          <a:p>
            <a:r>
              <a:rPr lang="en-US" dirty="0"/>
              <a:t>One event loop processed in single thread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118D12C-70F8-4C1D-AF29-EC48443D2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Event Model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A53EFD-6377-411D-BC8E-715418E40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30</a:t>
            </a:fld>
            <a:endParaRPr lang="cs-CZ"/>
          </a:p>
        </p:txBody>
      </p:sp>
      <p:grpSp>
        <p:nvGrpSpPr>
          <p:cNvPr id="5" name="Skupina 10">
            <a:extLst>
              <a:ext uri="{FF2B5EF4-FFF2-40B4-BE49-F238E27FC236}">
                <a16:creationId xmlns:a16="http://schemas.microsoft.com/office/drawing/2014/main" id="{59EEEAB6-65FC-4E96-8950-C85C71489DF7}"/>
              </a:ext>
            </a:extLst>
          </p:cNvPr>
          <p:cNvGrpSpPr/>
          <p:nvPr/>
        </p:nvGrpSpPr>
        <p:grpSpPr>
          <a:xfrm>
            <a:off x="5058830" y="4709970"/>
            <a:ext cx="1876288" cy="667817"/>
            <a:chOff x="3311860" y="4217803"/>
            <a:chExt cx="1876288" cy="667817"/>
          </a:xfrm>
        </p:grpSpPr>
        <p:grpSp>
          <p:nvGrpSpPr>
            <p:cNvPr id="6" name="Skupina 14">
              <a:extLst>
                <a:ext uri="{FF2B5EF4-FFF2-40B4-BE49-F238E27FC236}">
                  <a16:creationId xmlns:a16="http://schemas.microsoft.com/office/drawing/2014/main" id="{B70C5B24-6821-4462-B2D8-004BEE868A99}"/>
                </a:ext>
              </a:extLst>
            </p:cNvPr>
            <p:cNvGrpSpPr/>
            <p:nvPr/>
          </p:nvGrpSpPr>
          <p:grpSpPr>
            <a:xfrm>
              <a:off x="3311860" y="4525580"/>
              <a:ext cx="1876288" cy="360040"/>
              <a:chOff x="2915816" y="4547840"/>
              <a:chExt cx="1876288" cy="360040"/>
            </a:xfrm>
          </p:grpSpPr>
          <p:sp>
            <p:nvSpPr>
              <p:cNvPr id="8" name="Obdélník 6">
                <a:extLst>
                  <a:ext uri="{FF2B5EF4-FFF2-40B4-BE49-F238E27FC236}">
                    <a16:creationId xmlns:a16="http://schemas.microsoft.com/office/drawing/2014/main" id="{F2582664-53DD-41E2-97DF-64CBD595B911}"/>
                  </a:ext>
                </a:extLst>
              </p:cNvPr>
              <p:cNvSpPr/>
              <p:nvPr/>
            </p:nvSpPr>
            <p:spPr>
              <a:xfrm>
                <a:off x="3131840" y="4547840"/>
                <a:ext cx="360040" cy="360040"/>
              </a:xfrm>
              <a:prstGeom prst="rect">
                <a:avLst/>
              </a:prstGeom>
              <a:noFill/>
              <a:ln w="9525" cap="flat" cmpd="sng" algn="ctr">
                <a:solidFill>
                  <a:schemeClr val="accent6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accent6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9" name="Obdélník 7">
                <a:extLst>
                  <a:ext uri="{FF2B5EF4-FFF2-40B4-BE49-F238E27FC236}">
                    <a16:creationId xmlns:a16="http://schemas.microsoft.com/office/drawing/2014/main" id="{B3AF92F5-8569-4A5C-8D24-419568830C00}"/>
                  </a:ext>
                </a:extLst>
              </p:cNvPr>
              <p:cNvSpPr/>
              <p:nvPr/>
            </p:nvSpPr>
            <p:spPr>
              <a:xfrm>
                <a:off x="3472148" y="4547840"/>
                <a:ext cx="360040" cy="360040"/>
              </a:xfrm>
              <a:prstGeom prst="rect">
                <a:avLst/>
              </a:prstGeom>
              <a:noFill/>
              <a:ln w="9525" cap="flat" cmpd="sng" algn="ctr">
                <a:solidFill>
                  <a:schemeClr val="accent6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accent6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0" name="Obdélník 8">
                <a:extLst>
                  <a:ext uri="{FF2B5EF4-FFF2-40B4-BE49-F238E27FC236}">
                    <a16:creationId xmlns:a16="http://schemas.microsoft.com/office/drawing/2014/main" id="{2A805139-AF53-413D-AD3E-81DBA8AC76B5}"/>
                  </a:ext>
                </a:extLst>
              </p:cNvPr>
              <p:cNvSpPr/>
              <p:nvPr/>
            </p:nvSpPr>
            <p:spPr>
              <a:xfrm>
                <a:off x="3832188" y="4547840"/>
                <a:ext cx="360040" cy="360040"/>
              </a:xfrm>
              <a:prstGeom prst="rect">
                <a:avLst/>
              </a:prstGeom>
              <a:noFill/>
              <a:ln w="9525" cap="flat" cmpd="sng" algn="ctr">
                <a:solidFill>
                  <a:schemeClr val="accent6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accent6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1" name="Obdélník 9">
                <a:extLst>
                  <a:ext uri="{FF2B5EF4-FFF2-40B4-BE49-F238E27FC236}">
                    <a16:creationId xmlns:a16="http://schemas.microsoft.com/office/drawing/2014/main" id="{8A1B706F-E8BC-4A95-9098-8910B6FE3F50}"/>
                  </a:ext>
                </a:extLst>
              </p:cNvPr>
              <p:cNvSpPr/>
              <p:nvPr/>
            </p:nvSpPr>
            <p:spPr>
              <a:xfrm>
                <a:off x="4192228" y="4547840"/>
                <a:ext cx="360040" cy="360040"/>
              </a:xfrm>
              <a:prstGeom prst="rect">
                <a:avLst/>
              </a:prstGeom>
              <a:noFill/>
              <a:ln w="9525" cap="flat" cmpd="sng" algn="ctr">
                <a:solidFill>
                  <a:schemeClr val="accent6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accent6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12" name="Přímá spojnice 11">
                <a:extLst>
                  <a:ext uri="{FF2B5EF4-FFF2-40B4-BE49-F238E27FC236}">
                    <a16:creationId xmlns:a16="http://schemas.microsoft.com/office/drawing/2014/main" id="{DD186DF2-A112-432C-BB6A-87F203DD82A6}"/>
                  </a:ext>
                </a:extLst>
              </p:cNvPr>
              <p:cNvCxnSpPr/>
              <p:nvPr/>
            </p:nvCxnSpPr>
            <p:spPr>
              <a:xfrm>
                <a:off x="2915816" y="4547840"/>
                <a:ext cx="1872208" cy="0"/>
              </a:xfrm>
              <a:prstGeom prst="line">
                <a:avLst/>
              </a:prstGeom>
              <a:ln w="9525" cap="flat" cmpd="sng" algn="ctr">
                <a:solidFill>
                  <a:schemeClr val="accent6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accent6"/>
              </a:fontRef>
            </p:style>
          </p:cxnSp>
          <p:cxnSp>
            <p:nvCxnSpPr>
              <p:cNvPr id="13" name="Přímá spojnice 13">
                <a:extLst>
                  <a:ext uri="{FF2B5EF4-FFF2-40B4-BE49-F238E27FC236}">
                    <a16:creationId xmlns:a16="http://schemas.microsoft.com/office/drawing/2014/main" id="{625F2C93-9553-40E9-A12E-74F9D275FE0A}"/>
                  </a:ext>
                </a:extLst>
              </p:cNvPr>
              <p:cNvCxnSpPr/>
              <p:nvPr/>
            </p:nvCxnSpPr>
            <p:spPr>
              <a:xfrm>
                <a:off x="2919896" y="4907880"/>
                <a:ext cx="1872208" cy="0"/>
              </a:xfrm>
              <a:prstGeom prst="line">
                <a:avLst/>
              </a:prstGeom>
              <a:ln w="9525" cap="flat" cmpd="sng" algn="ctr">
                <a:solidFill>
                  <a:schemeClr val="accent6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accent6"/>
              </a:fontRef>
            </p:style>
          </p:cxnSp>
        </p:grpSp>
        <p:sp>
          <p:nvSpPr>
            <p:cNvPr id="7" name="TextovéPole 15">
              <a:extLst>
                <a:ext uri="{FF2B5EF4-FFF2-40B4-BE49-F238E27FC236}">
                  <a16:creationId xmlns:a16="http://schemas.microsoft.com/office/drawing/2014/main" id="{8BE9A04A-2175-4CF8-AD80-F303327E1FB7}"/>
                </a:ext>
              </a:extLst>
            </p:cNvPr>
            <p:cNvSpPr txBox="1"/>
            <p:nvPr/>
          </p:nvSpPr>
          <p:spPr>
            <a:xfrm>
              <a:off x="3615491" y="4217803"/>
              <a:ext cx="1273105" cy="307777"/>
            </a:xfrm>
            <a:prstGeom prst="rect">
              <a:avLst/>
            </a:prstGeom>
            <a:solidFill>
              <a:schemeClr val="dk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lang="en-US" sz="1400" dirty="0"/>
                <a:t>Event Queue</a:t>
              </a:r>
              <a:endParaRPr lang="cs-CZ" sz="1400" dirty="0"/>
            </a:p>
          </p:txBody>
        </p:sp>
      </p:grpSp>
      <p:sp>
        <p:nvSpPr>
          <p:cNvPr id="14" name="Zaoblený obdélník 16">
            <a:extLst>
              <a:ext uri="{FF2B5EF4-FFF2-40B4-BE49-F238E27FC236}">
                <a16:creationId xmlns:a16="http://schemas.microsoft.com/office/drawing/2014/main" id="{5DCF1C94-819B-4312-8D33-45B80021777F}"/>
              </a:ext>
            </a:extLst>
          </p:cNvPr>
          <p:cNvSpPr/>
          <p:nvPr/>
        </p:nvSpPr>
        <p:spPr>
          <a:xfrm>
            <a:off x="2358530" y="3921166"/>
            <a:ext cx="1656184" cy="432048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Mouse Moved</a:t>
            </a:r>
            <a:endParaRPr lang="cs-CZ" sz="1400" dirty="0"/>
          </a:p>
        </p:txBody>
      </p:sp>
      <p:sp>
        <p:nvSpPr>
          <p:cNvPr id="15" name="Zaoblený obdélník 17">
            <a:extLst>
              <a:ext uri="{FF2B5EF4-FFF2-40B4-BE49-F238E27FC236}">
                <a16:creationId xmlns:a16="http://schemas.microsoft.com/office/drawing/2014/main" id="{D8EC9850-CD46-4F37-9AB0-6B97F73C1986}"/>
              </a:ext>
            </a:extLst>
          </p:cNvPr>
          <p:cNvSpPr/>
          <p:nvPr/>
        </p:nvSpPr>
        <p:spPr>
          <a:xfrm>
            <a:off x="2882628" y="4582334"/>
            <a:ext cx="1656184" cy="432048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User Clicked</a:t>
            </a:r>
            <a:endParaRPr lang="cs-CZ" sz="1400" dirty="0"/>
          </a:p>
        </p:txBody>
      </p:sp>
      <p:sp>
        <p:nvSpPr>
          <p:cNvPr id="16" name="Zaoblený obdélník 18">
            <a:extLst>
              <a:ext uri="{FF2B5EF4-FFF2-40B4-BE49-F238E27FC236}">
                <a16:creationId xmlns:a16="http://schemas.microsoft.com/office/drawing/2014/main" id="{87898B9F-FA62-4080-8E32-3C774DF94CD6}"/>
              </a:ext>
            </a:extLst>
          </p:cNvPr>
          <p:cNvSpPr/>
          <p:nvPr/>
        </p:nvSpPr>
        <p:spPr>
          <a:xfrm>
            <a:off x="2430538" y="5197766"/>
            <a:ext cx="1800200" cy="432048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Loading Finished</a:t>
            </a:r>
            <a:endParaRPr lang="cs-CZ" sz="1400" dirty="0"/>
          </a:p>
        </p:txBody>
      </p:sp>
      <p:sp>
        <p:nvSpPr>
          <p:cNvPr id="17" name="Zaoblený obdélník 19">
            <a:extLst>
              <a:ext uri="{FF2B5EF4-FFF2-40B4-BE49-F238E27FC236}">
                <a16:creationId xmlns:a16="http://schemas.microsoft.com/office/drawing/2014/main" id="{475D1D1E-0133-45BB-A1F8-07400014BABF}"/>
              </a:ext>
            </a:extLst>
          </p:cNvPr>
          <p:cNvSpPr/>
          <p:nvPr/>
        </p:nvSpPr>
        <p:spPr>
          <a:xfrm>
            <a:off x="3258630" y="5903834"/>
            <a:ext cx="1800200" cy="432048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Window Resized</a:t>
            </a:r>
            <a:endParaRPr lang="cs-CZ" sz="1400" dirty="0"/>
          </a:p>
        </p:txBody>
      </p:sp>
      <p:cxnSp>
        <p:nvCxnSpPr>
          <p:cNvPr id="18" name="Přímá spojnice se šipkou 21">
            <a:extLst>
              <a:ext uri="{FF2B5EF4-FFF2-40B4-BE49-F238E27FC236}">
                <a16:creationId xmlns:a16="http://schemas.microsoft.com/office/drawing/2014/main" id="{396BBECE-3C5E-404B-B56F-0E759D14F900}"/>
              </a:ext>
            </a:extLst>
          </p:cNvPr>
          <p:cNvCxnSpPr/>
          <p:nvPr/>
        </p:nvCxnSpPr>
        <p:spPr>
          <a:xfrm>
            <a:off x="4014714" y="4137191"/>
            <a:ext cx="1044116" cy="726667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22">
            <a:extLst>
              <a:ext uri="{FF2B5EF4-FFF2-40B4-BE49-F238E27FC236}">
                <a16:creationId xmlns:a16="http://schemas.microsoft.com/office/drawing/2014/main" id="{72D01761-0A78-49E8-8DE3-980E32A16400}"/>
              </a:ext>
            </a:extLst>
          </p:cNvPr>
          <p:cNvCxnSpPr/>
          <p:nvPr/>
        </p:nvCxnSpPr>
        <p:spPr>
          <a:xfrm>
            <a:off x="4538813" y="4798358"/>
            <a:ext cx="468489" cy="274936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26">
            <a:extLst>
              <a:ext uri="{FF2B5EF4-FFF2-40B4-BE49-F238E27FC236}">
                <a16:creationId xmlns:a16="http://schemas.microsoft.com/office/drawing/2014/main" id="{832C46EA-F6F9-427C-9C03-AB3CE1A7DAF2}"/>
              </a:ext>
            </a:extLst>
          </p:cNvPr>
          <p:cNvCxnSpPr/>
          <p:nvPr/>
        </p:nvCxnSpPr>
        <p:spPr>
          <a:xfrm flipV="1">
            <a:off x="4230739" y="5197766"/>
            <a:ext cx="776563" cy="21958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31">
            <a:extLst>
              <a:ext uri="{FF2B5EF4-FFF2-40B4-BE49-F238E27FC236}">
                <a16:creationId xmlns:a16="http://schemas.microsoft.com/office/drawing/2014/main" id="{F39DCFBA-D2AC-4FBF-9C2C-8D3D62EA9948}"/>
              </a:ext>
            </a:extLst>
          </p:cNvPr>
          <p:cNvCxnSpPr/>
          <p:nvPr/>
        </p:nvCxnSpPr>
        <p:spPr>
          <a:xfrm flipV="1">
            <a:off x="4230738" y="5417346"/>
            <a:ext cx="828092" cy="4864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bdélník 34">
            <a:extLst>
              <a:ext uri="{FF2B5EF4-FFF2-40B4-BE49-F238E27FC236}">
                <a16:creationId xmlns:a16="http://schemas.microsoft.com/office/drawing/2014/main" id="{3262DFB7-2FA1-4692-A63D-53F8422B8577}"/>
              </a:ext>
            </a:extLst>
          </p:cNvPr>
          <p:cNvSpPr/>
          <p:nvPr/>
        </p:nvSpPr>
        <p:spPr>
          <a:xfrm>
            <a:off x="8073536" y="4867423"/>
            <a:ext cx="1237104" cy="72008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Dispatcher</a:t>
            </a:r>
            <a:endParaRPr lang="cs-CZ" sz="1400" dirty="0"/>
          </a:p>
        </p:txBody>
      </p:sp>
      <p:cxnSp>
        <p:nvCxnSpPr>
          <p:cNvPr id="23" name="Přímá spojnice se šipkou 35">
            <a:extLst>
              <a:ext uri="{FF2B5EF4-FFF2-40B4-BE49-F238E27FC236}">
                <a16:creationId xmlns:a16="http://schemas.microsoft.com/office/drawing/2014/main" id="{35BB05B8-0EFE-4D7E-99AB-83C3F3B5ABAA}"/>
              </a:ext>
            </a:extLst>
          </p:cNvPr>
          <p:cNvCxnSpPr/>
          <p:nvPr/>
        </p:nvCxnSpPr>
        <p:spPr>
          <a:xfrm flipV="1">
            <a:off x="6931038" y="5223652"/>
            <a:ext cx="1142498" cy="3811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Skupina 48">
            <a:extLst>
              <a:ext uri="{FF2B5EF4-FFF2-40B4-BE49-F238E27FC236}">
                <a16:creationId xmlns:a16="http://schemas.microsoft.com/office/drawing/2014/main" id="{97304EC2-B8AC-4549-90A6-957488FA7BFC}"/>
              </a:ext>
            </a:extLst>
          </p:cNvPr>
          <p:cNvGrpSpPr/>
          <p:nvPr/>
        </p:nvGrpSpPr>
        <p:grpSpPr>
          <a:xfrm>
            <a:off x="9960041" y="3704354"/>
            <a:ext cx="1800200" cy="2820990"/>
            <a:chOff x="7092280" y="3200298"/>
            <a:chExt cx="1800200" cy="2820990"/>
          </a:xfrm>
        </p:grpSpPr>
        <p:sp>
          <p:nvSpPr>
            <p:cNvPr id="25" name="Rovnoramenný trojúhelník 38">
              <a:extLst>
                <a:ext uri="{FF2B5EF4-FFF2-40B4-BE49-F238E27FC236}">
                  <a16:creationId xmlns:a16="http://schemas.microsoft.com/office/drawing/2014/main" id="{2D450D95-BD3C-4A85-A640-75F411E3BC13}"/>
                </a:ext>
              </a:extLst>
            </p:cNvPr>
            <p:cNvSpPr/>
            <p:nvPr/>
          </p:nvSpPr>
          <p:spPr>
            <a:xfrm>
              <a:off x="7092280" y="3200298"/>
              <a:ext cx="1800200" cy="2486724"/>
            </a:xfrm>
            <a:prstGeom prst="triangle">
              <a:avLst/>
            </a:prstGeom>
            <a:gradFill flip="none" rotWithShape="1">
              <a:gsLst>
                <a:gs pos="0">
                  <a:schemeClr val="accent6">
                    <a:lumMod val="67000"/>
                  </a:schemeClr>
                </a:gs>
                <a:gs pos="48000">
                  <a:schemeClr val="accent6">
                    <a:lumMod val="97000"/>
                    <a:lumOff val="3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6" name="TextovéPole 39">
              <a:extLst>
                <a:ext uri="{FF2B5EF4-FFF2-40B4-BE49-F238E27FC236}">
                  <a16:creationId xmlns:a16="http://schemas.microsoft.com/office/drawing/2014/main" id="{31A4AEB1-AFC7-429F-A894-94A9D33F4D05}"/>
                </a:ext>
              </a:extLst>
            </p:cNvPr>
            <p:cNvSpPr txBox="1"/>
            <p:nvPr/>
          </p:nvSpPr>
          <p:spPr>
            <a:xfrm>
              <a:off x="7464831" y="5713511"/>
              <a:ext cx="1055097" cy="307777"/>
            </a:xfrm>
            <a:prstGeom prst="rect">
              <a:avLst/>
            </a:prstGeom>
            <a:solidFill>
              <a:schemeClr val="dk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lang="en-US" sz="1400" dirty="0"/>
                <a:t>DOM Tree</a:t>
              </a:r>
              <a:endParaRPr lang="cs-CZ" sz="1400" dirty="0"/>
            </a:p>
          </p:txBody>
        </p:sp>
      </p:grpSp>
      <p:sp>
        <p:nvSpPr>
          <p:cNvPr id="27" name="Ovál 40">
            <a:extLst>
              <a:ext uri="{FF2B5EF4-FFF2-40B4-BE49-F238E27FC236}">
                <a16:creationId xmlns:a16="http://schemas.microsoft.com/office/drawing/2014/main" id="{EDC74A4B-97C6-4C4F-808F-C0BE35D4A51D}"/>
              </a:ext>
            </a:extLst>
          </p:cNvPr>
          <p:cNvSpPr/>
          <p:nvPr/>
        </p:nvSpPr>
        <p:spPr>
          <a:xfrm>
            <a:off x="10536105" y="5672480"/>
            <a:ext cx="144016" cy="13278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8" name="Přímá spojnice se šipkou 41">
            <a:extLst>
              <a:ext uri="{FF2B5EF4-FFF2-40B4-BE49-F238E27FC236}">
                <a16:creationId xmlns:a16="http://schemas.microsoft.com/office/drawing/2014/main" id="{9E20EC1D-2F5E-4D84-81D8-BB7AD1F91A7C}"/>
              </a:ext>
            </a:extLst>
          </p:cNvPr>
          <p:cNvCxnSpPr>
            <a:stCxn id="22" idx="3"/>
            <a:endCxn id="27" idx="1"/>
          </p:cNvCxnSpPr>
          <p:nvPr/>
        </p:nvCxnSpPr>
        <p:spPr>
          <a:xfrm>
            <a:off x="9310640" y="5227463"/>
            <a:ext cx="1246556" cy="46446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ovéPole 43">
            <a:extLst>
              <a:ext uri="{FF2B5EF4-FFF2-40B4-BE49-F238E27FC236}">
                <a16:creationId xmlns:a16="http://schemas.microsoft.com/office/drawing/2014/main" id="{DE67D69A-F3B1-47EA-9725-AB12E420F505}"/>
              </a:ext>
            </a:extLst>
          </p:cNvPr>
          <p:cNvSpPr txBox="1"/>
          <p:nvPr/>
        </p:nvSpPr>
        <p:spPr>
          <a:xfrm>
            <a:off x="10662255" y="5607948"/>
            <a:ext cx="7505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Target</a:t>
            </a:r>
            <a:endParaRPr lang="cs-CZ" sz="1400" dirty="0"/>
          </a:p>
        </p:txBody>
      </p:sp>
      <p:sp>
        <p:nvSpPr>
          <p:cNvPr id="30" name="Volný tvar 44">
            <a:extLst>
              <a:ext uri="{FF2B5EF4-FFF2-40B4-BE49-F238E27FC236}">
                <a16:creationId xmlns:a16="http://schemas.microsoft.com/office/drawing/2014/main" id="{E733A4F5-8B90-4993-8E61-D0705FED528F}"/>
              </a:ext>
            </a:extLst>
          </p:cNvPr>
          <p:cNvSpPr/>
          <p:nvPr/>
        </p:nvSpPr>
        <p:spPr>
          <a:xfrm>
            <a:off x="10538114" y="3933056"/>
            <a:ext cx="503583" cy="1729740"/>
          </a:xfrm>
          <a:custGeom>
            <a:avLst/>
            <a:gdLst>
              <a:gd name="connsiteX0" fmla="*/ 65582 w 497598"/>
              <a:gd name="connsiteY0" fmla="*/ 1935480 h 1935480"/>
              <a:gd name="connsiteX1" fmla="*/ 35102 w 497598"/>
              <a:gd name="connsiteY1" fmla="*/ 1554480 h 1935480"/>
              <a:gd name="connsiteX2" fmla="*/ 492302 w 497598"/>
              <a:gd name="connsiteY2" fmla="*/ 1257300 h 1935480"/>
              <a:gd name="connsiteX3" fmla="*/ 286562 w 497598"/>
              <a:gd name="connsiteY3" fmla="*/ 807720 h 1935480"/>
              <a:gd name="connsiteX4" fmla="*/ 324662 w 497598"/>
              <a:gd name="connsiteY4" fmla="*/ 0 h 1935480"/>
              <a:gd name="connsiteX0" fmla="*/ 56327 w 503583"/>
              <a:gd name="connsiteY0" fmla="*/ 1920240 h 1920240"/>
              <a:gd name="connsiteX1" fmla="*/ 41087 w 503583"/>
              <a:gd name="connsiteY1" fmla="*/ 1554480 h 1920240"/>
              <a:gd name="connsiteX2" fmla="*/ 498287 w 503583"/>
              <a:gd name="connsiteY2" fmla="*/ 1257300 h 1920240"/>
              <a:gd name="connsiteX3" fmla="*/ 292547 w 503583"/>
              <a:gd name="connsiteY3" fmla="*/ 807720 h 1920240"/>
              <a:gd name="connsiteX4" fmla="*/ 330647 w 503583"/>
              <a:gd name="connsiteY4" fmla="*/ 0 h 1920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3583" h="1920240">
                <a:moveTo>
                  <a:pt x="56327" y="1920240"/>
                </a:moveTo>
                <a:cubicBezTo>
                  <a:pt x="5527" y="1786255"/>
                  <a:pt x="-32573" y="1664970"/>
                  <a:pt x="41087" y="1554480"/>
                </a:cubicBezTo>
                <a:cubicBezTo>
                  <a:pt x="114747" y="1443990"/>
                  <a:pt x="456377" y="1381760"/>
                  <a:pt x="498287" y="1257300"/>
                </a:cubicBezTo>
                <a:cubicBezTo>
                  <a:pt x="540197" y="1132840"/>
                  <a:pt x="320487" y="1017270"/>
                  <a:pt x="292547" y="807720"/>
                </a:cubicBezTo>
                <a:cubicBezTo>
                  <a:pt x="264607" y="598170"/>
                  <a:pt x="297627" y="299085"/>
                  <a:pt x="330647" y="0"/>
                </a:cubicBezTo>
              </a:path>
            </a:pathLst>
          </a:custGeom>
          <a:noFill/>
          <a:ln w="38100" cmpd="sng">
            <a:solidFill>
              <a:srgbClr val="E69400"/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Zaoblený obdélníkový popisek 45">
            <a:extLst>
              <a:ext uri="{FF2B5EF4-FFF2-40B4-BE49-F238E27FC236}">
                <a16:creationId xmlns:a16="http://schemas.microsoft.com/office/drawing/2014/main" id="{99B8D0E0-EA5D-4761-8DD4-B0157095E5E7}"/>
              </a:ext>
            </a:extLst>
          </p:cNvPr>
          <p:cNvSpPr/>
          <p:nvPr/>
        </p:nvSpPr>
        <p:spPr>
          <a:xfrm>
            <a:off x="6430953" y="3869201"/>
            <a:ext cx="1816472" cy="660750"/>
          </a:xfrm>
          <a:prstGeom prst="wedgeRoundRectCallout">
            <a:avLst>
              <a:gd name="adj1" fmla="val 42930"/>
              <a:gd name="adj2" fmla="val 107477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Processes one event at a time</a:t>
            </a:r>
            <a:endParaRPr lang="cs-CZ" sz="1600" dirty="0"/>
          </a:p>
        </p:txBody>
      </p:sp>
      <p:sp>
        <p:nvSpPr>
          <p:cNvPr id="32" name="Zaoblený obdélníkový popisek 46">
            <a:extLst>
              <a:ext uri="{FF2B5EF4-FFF2-40B4-BE49-F238E27FC236}">
                <a16:creationId xmlns:a16="http://schemas.microsoft.com/office/drawing/2014/main" id="{F4C0C3F1-88FB-481B-A713-754E019411B8}"/>
              </a:ext>
            </a:extLst>
          </p:cNvPr>
          <p:cNvSpPr/>
          <p:nvPr/>
        </p:nvSpPr>
        <p:spPr>
          <a:xfrm>
            <a:off x="6631506" y="5860703"/>
            <a:ext cx="3265460" cy="660750"/>
          </a:xfrm>
          <a:prstGeom prst="wedgeRoundRectCallout">
            <a:avLst>
              <a:gd name="adj1" fmla="val 70190"/>
              <a:gd name="adj2" fmla="val -63491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Target element is found and the event handler is executed</a:t>
            </a:r>
            <a:endParaRPr lang="cs-CZ" sz="1600" dirty="0"/>
          </a:p>
        </p:txBody>
      </p:sp>
      <p:sp>
        <p:nvSpPr>
          <p:cNvPr id="33" name="Zaoblený obdélníkový popisek 47">
            <a:extLst>
              <a:ext uri="{FF2B5EF4-FFF2-40B4-BE49-F238E27FC236}">
                <a16:creationId xmlns:a16="http://schemas.microsoft.com/office/drawing/2014/main" id="{996F2EC8-03AB-45F9-AB9D-CA41002ED039}"/>
              </a:ext>
            </a:extLst>
          </p:cNvPr>
          <p:cNvSpPr/>
          <p:nvPr/>
        </p:nvSpPr>
        <p:spPr>
          <a:xfrm>
            <a:off x="8658157" y="3661504"/>
            <a:ext cx="1816472" cy="932720"/>
          </a:xfrm>
          <a:prstGeom prst="wedgeRoundRectCallout">
            <a:avLst>
              <a:gd name="adj1" fmla="val 66841"/>
              <a:gd name="adj2" fmla="val 45790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If the event is not stopped, it bubbles up</a:t>
            </a:r>
            <a:endParaRPr lang="cs-CZ" sz="1600" dirty="0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CAF7119C-4220-49BE-8A31-E9B42F6B039A}"/>
              </a:ext>
            </a:extLst>
          </p:cNvPr>
          <p:cNvGrpSpPr/>
          <p:nvPr/>
        </p:nvGrpSpPr>
        <p:grpSpPr>
          <a:xfrm>
            <a:off x="10789904" y="3431952"/>
            <a:ext cx="941504" cy="307777"/>
            <a:chOff x="7922143" y="2927895"/>
            <a:chExt cx="941504" cy="307777"/>
          </a:xfrm>
        </p:grpSpPr>
        <p:sp>
          <p:nvSpPr>
            <p:cNvPr id="35" name="Ovál 40">
              <a:extLst>
                <a:ext uri="{FF2B5EF4-FFF2-40B4-BE49-F238E27FC236}">
                  <a16:creationId xmlns:a16="http://schemas.microsoft.com/office/drawing/2014/main" id="{A8CD54DC-E34C-409D-9891-C3F592170ACC}"/>
                </a:ext>
              </a:extLst>
            </p:cNvPr>
            <p:cNvSpPr/>
            <p:nvPr/>
          </p:nvSpPr>
          <p:spPr>
            <a:xfrm>
              <a:off x="7922143" y="3012673"/>
              <a:ext cx="144016" cy="132784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6" name="TextovéPole 43">
              <a:extLst>
                <a:ext uri="{FF2B5EF4-FFF2-40B4-BE49-F238E27FC236}">
                  <a16:creationId xmlns:a16="http://schemas.microsoft.com/office/drawing/2014/main" id="{2A16C6CA-F40D-4A5C-A97A-CB76FE5F4C36}"/>
                </a:ext>
              </a:extLst>
            </p:cNvPr>
            <p:cNvSpPr txBox="1"/>
            <p:nvPr/>
          </p:nvSpPr>
          <p:spPr>
            <a:xfrm>
              <a:off x="8071442" y="2927895"/>
              <a:ext cx="79220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default</a:t>
              </a:r>
              <a:endParaRPr lang="cs-CZ" sz="1400" dirty="0"/>
            </a:p>
          </p:txBody>
        </p:sp>
      </p:grpSp>
      <p:sp>
        <p:nvSpPr>
          <p:cNvPr id="37" name="Zaoblený obdélníkový popisek 47">
            <a:extLst>
              <a:ext uri="{FF2B5EF4-FFF2-40B4-BE49-F238E27FC236}">
                <a16:creationId xmlns:a16="http://schemas.microsoft.com/office/drawing/2014/main" id="{0A94B403-CEDE-4189-82C0-7B5F3A671757}"/>
              </a:ext>
            </a:extLst>
          </p:cNvPr>
          <p:cNvSpPr/>
          <p:nvPr/>
        </p:nvSpPr>
        <p:spPr>
          <a:xfrm>
            <a:off x="9092619" y="2014720"/>
            <a:ext cx="2764021" cy="1122636"/>
          </a:xfrm>
          <a:prstGeom prst="wedgeRoundRectCallout">
            <a:avLst>
              <a:gd name="adj1" fmla="val 14116"/>
              <a:gd name="adj2" fmla="val 81425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Some events (e.g., clicking on a hyperlink) may have default actions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507405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22" grpId="0" animBg="1"/>
      <p:bldP spid="27" grpId="0" animBg="1"/>
      <p:bldP spid="29" grpId="0"/>
      <p:bldP spid="30" grpId="0" animBg="1"/>
      <p:bldP spid="31" grpId="0" animBg="1"/>
      <p:bldP spid="32" grpId="0" animBg="1"/>
      <p:bldP spid="33" grpId="0" animBg="1"/>
      <p:bldP spid="3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7776840-EFF6-4AAA-BB23-293A340548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Events may be handled by callback functions</a:t>
            </a:r>
          </a:p>
          <a:p>
            <a:r>
              <a:rPr lang="en-US" dirty="0"/>
              <a:t>Attached directly in HTML (only in special cases!)</a:t>
            </a:r>
            <a:br>
              <a:rPr lang="en-US" dirty="0"/>
            </a:br>
            <a:br>
              <a:rPr lang="en-US" dirty="0"/>
            </a:br>
            <a:endParaRPr lang="en-US" dirty="0"/>
          </a:p>
          <a:p>
            <a:r>
              <a:rPr lang="en-US" dirty="0"/>
              <a:t>Or by </a:t>
            </a:r>
            <a:r>
              <a:rPr lang="en-US" dirty="0" err="1"/>
              <a:t>Javascript</a:t>
            </a:r>
            <a:r>
              <a:rPr lang="en-US" dirty="0"/>
              <a:t> code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  <a:p>
            <a:r>
              <a:rPr lang="en-US" dirty="0"/>
              <a:t>The choice of the day – </a:t>
            </a:r>
            <a:r>
              <a:rPr lang="en-US" b="1" dirty="0" err="1"/>
              <a:t>addEventListener</a:t>
            </a:r>
            <a:r>
              <a:rPr lang="en-US" dirty="0"/>
              <a:t>()</a:t>
            </a:r>
          </a:p>
          <a:p>
            <a:r>
              <a:rPr lang="en-US" dirty="0"/>
              <a:t>Allows multiple handlers on one event</a:t>
            </a:r>
          </a:p>
          <a:p>
            <a:r>
              <a:rPr lang="en-US" dirty="0"/>
              <a:t>Works on any DOM element (not just visual elements)</a:t>
            </a:r>
          </a:p>
          <a:p>
            <a:r>
              <a:rPr lang="en-US" dirty="0"/>
              <a:t>Allows early event capturing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87C949E-DAA2-428A-A8B0-F20F932F9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Event Handling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DEB8D3-31D1-4ED4-902B-3B523F9F5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31</a:t>
            </a:fld>
            <a:endParaRPr lang="cs-CZ"/>
          </a:p>
        </p:txBody>
      </p:sp>
      <p:sp>
        <p:nvSpPr>
          <p:cNvPr id="5" name="Rectangle: Single Corner Snipped 4">
            <a:extLst>
              <a:ext uri="{FF2B5EF4-FFF2-40B4-BE49-F238E27FC236}">
                <a16:creationId xmlns:a16="http://schemas.microsoft.com/office/drawing/2014/main" id="{F6D585C5-A859-4510-AB2E-AE450A0992D0}"/>
              </a:ext>
            </a:extLst>
          </p:cNvPr>
          <p:cNvSpPr/>
          <p:nvPr/>
        </p:nvSpPr>
        <p:spPr>
          <a:xfrm>
            <a:off x="504709" y="3705168"/>
            <a:ext cx="6264696" cy="864096"/>
          </a:xfrm>
          <a:prstGeom prst="snip1Rect">
            <a:avLst>
              <a:gd name="adj" fmla="val 684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180000" tIns="144000" rIns="180000" bIns="180000" rtlCol="0" anchor="t"/>
          <a:lstStyle/>
          <a:p>
            <a:r>
              <a:rPr lang="en-US" dirty="0" err="1"/>
              <a:t>myButton.onclick</a:t>
            </a:r>
            <a:r>
              <a:rPr lang="en-US" dirty="0"/>
              <a:t> = function(event) { ... }</a:t>
            </a:r>
          </a:p>
          <a:p>
            <a:r>
              <a:rPr lang="en-US" dirty="0" err="1"/>
              <a:t>myButton.addEventListener</a:t>
            </a:r>
            <a:r>
              <a:rPr lang="en-US" dirty="0"/>
              <a:t>('click', </a:t>
            </a:r>
            <a:r>
              <a:rPr lang="en-US" dirty="0" err="1"/>
              <a:t>fnc</a:t>
            </a:r>
            <a:r>
              <a:rPr lang="en-US" dirty="0"/>
              <a:t>, capture);</a:t>
            </a:r>
          </a:p>
        </p:txBody>
      </p:sp>
      <p:sp>
        <p:nvSpPr>
          <p:cNvPr id="6" name="Rectangle: Single Corner Snipped 5">
            <a:extLst>
              <a:ext uri="{FF2B5EF4-FFF2-40B4-BE49-F238E27FC236}">
                <a16:creationId xmlns:a16="http://schemas.microsoft.com/office/drawing/2014/main" id="{D703C3FB-3C3F-4888-A9C6-0C67FC59CC1B}"/>
              </a:ext>
            </a:extLst>
          </p:cNvPr>
          <p:cNvSpPr/>
          <p:nvPr/>
        </p:nvSpPr>
        <p:spPr>
          <a:xfrm>
            <a:off x="479376" y="2697056"/>
            <a:ext cx="5835744" cy="587928"/>
          </a:xfrm>
          <a:prstGeom prst="snip1Rect">
            <a:avLst>
              <a:gd name="adj" fmla="val 684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180000" tIns="144000" rIns="180000" bIns="180000" rtlCol="0" anchor="t"/>
          <a:lstStyle/>
          <a:p>
            <a:r>
              <a:rPr lang="en-US" dirty="0"/>
              <a:t>&lt;button onclick="</a:t>
            </a:r>
            <a:r>
              <a:rPr lang="en-US" dirty="0" err="1"/>
              <a:t>js</a:t>
            </a:r>
            <a:r>
              <a:rPr lang="en-US" dirty="0"/>
              <a:t> code handling the event"&gt;</a:t>
            </a:r>
          </a:p>
        </p:txBody>
      </p:sp>
    </p:spTree>
    <p:extLst>
      <p:ext uri="{BB962C8B-B14F-4D97-AF65-F5344CB8AC3E}">
        <p14:creationId xmlns:p14="http://schemas.microsoft.com/office/powerpoint/2010/main" val="353425923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85179EC-218D-45FA-AB97-8F119DCB22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Event is represented by an object implementing </a:t>
            </a:r>
            <a:r>
              <a:rPr lang="en-US" b="1" dirty="0"/>
              <a:t>Event</a:t>
            </a:r>
            <a:r>
              <a:rPr lang="en-US" dirty="0"/>
              <a:t> interface</a:t>
            </a:r>
          </a:p>
          <a:p>
            <a:pPr lvl="1"/>
            <a:r>
              <a:rPr lang="en-US" dirty="0"/>
              <a:t>Special events may implement some other interface derived from </a:t>
            </a:r>
            <a:br>
              <a:rPr lang="en-US" dirty="0"/>
            </a:br>
            <a:r>
              <a:rPr lang="en-US" b="1" dirty="0"/>
              <a:t>Event</a:t>
            </a:r>
            <a:r>
              <a:rPr lang="en-US" dirty="0"/>
              <a:t> (e.g., </a:t>
            </a:r>
            <a:r>
              <a:rPr lang="en-US" b="1" dirty="0" err="1"/>
              <a:t>MouseEvent</a:t>
            </a:r>
            <a:r>
              <a:rPr lang="en-US" dirty="0"/>
              <a:t>)</a:t>
            </a:r>
          </a:p>
          <a:p>
            <a:r>
              <a:rPr lang="en-US" dirty="0"/>
              <a:t>The object carries event information</a:t>
            </a:r>
          </a:p>
          <a:p>
            <a:pPr lvl="1"/>
            <a:r>
              <a:rPr lang="en-US" b="1" dirty="0" err="1"/>
              <a:t>Event.target</a:t>
            </a:r>
            <a:r>
              <a:rPr lang="en-US" dirty="0"/>
              <a:t>, </a:t>
            </a:r>
            <a:r>
              <a:rPr lang="en-US" b="1" dirty="0" err="1"/>
              <a:t>Event.currentTarget</a:t>
            </a:r>
            <a:endParaRPr lang="en-US" b="1" dirty="0"/>
          </a:p>
          <a:p>
            <a:pPr lvl="1"/>
            <a:r>
              <a:rPr lang="en-US" b="1" dirty="0" err="1"/>
              <a:t>Event.bubbles</a:t>
            </a:r>
            <a:r>
              <a:rPr lang="en-US" dirty="0"/>
              <a:t>, </a:t>
            </a:r>
            <a:r>
              <a:rPr lang="en-US" b="1" dirty="0" err="1"/>
              <a:t>Event.cancelable</a:t>
            </a:r>
            <a:endParaRPr lang="en-US" b="1" dirty="0"/>
          </a:p>
          <a:p>
            <a:pPr lvl="1"/>
            <a:r>
              <a:rPr lang="en-US" dirty="0"/>
              <a:t>Event specific information (e.g., mouse coordinates)</a:t>
            </a:r>
          </a:p>
          <a:p>
            <a:r>
              <a:rPr lang="en-US" dirty="0"/>
              <a:t>The event propagation may be disrupted</a:t>
            </a:r>
          </a:p>
          <a:p>
            <a:pPr lvl="1"/>
            <a:r>
              <a:rPr lang="en-US" b="1" dirty="0" err="1"/>
              <a:t>Event.preventDefault</a:t>
            </a:r>
            <a:r>
              <a:rPr lang="en-US" dirty="0"/>
              <a:t>()</a:t>
            </a:r>
          </a:p>
          <a:p>
            <a:pPr lvl="1"/>
            <a:r>
              <a:rPr lang="en-US" b="1" dirty="0" err="1"/>
              <a:t>Event.stopPropagation</a:t>
            </a:r>
            <a:r>
              <a:rPr lang="en-US" dirty="0"/>
              <a:t>()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E5FFA05-5C5D-43A3-B33C-A540B0568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Event Object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B4209A-D9FD-41EC-B4D8-E6D204663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459254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2DF4DD5-519C-48E6-8795-3D5E6735E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33</a:t>
            </a:fld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FA6A3E-6A74-4BFE-BFD7-A3E6B0C2C70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DEMO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61D56B-301C-46D7-B28B-26DC05940E5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Events</a:t>
            </a:r>
          </a:p>
        </p:txBody>
      </p:sp>
    </p:spTree>
    <p:extLst>
      <p:ext uri="{BB962C8B-B14F-4D97-AF65-F5344CB8AC3E}">
        <p14:creationId xmlns:p14="http://schemas.microsoft.com/office/powerpoint/2010/main" val="109765200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0173D0E-691C-41D1-AE90-EE3FC1C45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User interaction</a:t>
            </a:r>
          </a:p>
          <a:p>
            <a:pPr lvl="1"/>
            <a:r>
              <a:rPr lang="en-US" b="1" dirty="0" err="1"/>
              <a:t>window.alert</a:t>
            </a:r>
            <a:r>
              <a:rPr lang="en-US" dirty="0"/>
              <a:t>(msg), </a:t>
            </a:r>
            <a:r>
              <a:rPr lang="en-US" b="1" dirty="0" err="1"/>
              <a:t>window.confirm</a:t>
            </a:r>
            <a:r>
              <a:rPr lang="en-US" dirty="0"/>
              <a:t>(msg)</a:t>
            </a:r>
          </a:p>
          <a:p>
            <a:pPr lvl="1"/>
            <a:r>
              <a:rPr lang="en-US" b="1" dirty="0" err="1"/>
              <a:t>window.prompt</a:t>
            </a:r>
            <a:r>
              <a:rPr lang="en-US" dirty="0"/>
              <a:t>(msg, </a:t>
            </a:r>
            <a:r>
              <a:rPr lang="en-US" dirty="0" err="1"/>
              <a:t>defaultText</a:t>
            </a:r>
            <a:r>
              <a:rPr lang="en-US" dirty="0"/>
              <a:t>)</a:t>
            </a:r>
          </a:p>
          <a:p>
            <a:r>
              <a:rPr lang="en-US" dirty="0"/>
              <a:t>Important events</a:t>
            </a:r>
          </a:p>
          <a:p>
            <a:pPr lvl="1"/>
            <a:r>
              <a:rPr lang="en-US" b="1" dirty="0" err="1"/>
              <a:t>window.onload</a:t>
            </a:r>
            <a:endParaRPr lang="en-US" b="1" dirty="0"/>
          </a:p>
          <a:p>
            <a:pPr lvl="1"/>
            <a:r>
              <a:rPr lang="en-US" b="1" dirty="0" err="1"/>
              <a:t>window.onresize</a:t>
            </a:r>
            <a:endParaRPr lang="en-US" b="1" dirty="0"/>
          </a:p>
          <a:p>
            <a:pPr lvl="1"/>
            <a:r>
              <a:rPr lang="en-US" b="1" dirty="0" err="1"/>
              <a:t>window.onbeforeunload</a:t>
            </a:r>
            <a:r>
              <a:rPr lang="en-US" dirty="0"/>
              <a:t>, </a:t>
            </a:r>
            <a:r>
              <a:rPr lang="en-US" b="1" dirty="0" err="1"/>
              <a:t>window.onunload</a:t>
            </a:r>
            <a:endParaRPr lang="en-US" b="1" dirty="0"/>
          </a:p>
          <a:p>
            <a:r>
              <a:rPr lang="en-US" dirty="0"/>
              <a:t>Timers</a:t>
            </a:r>
          </a:p>
          <a:p>
            <a:pPr lvl="1"/>
            <a:r>
              <a:rPr lang="en-US" b="1" dirty="0" err="1"/>
              <a:t>window.setTimeout</a:t>
            </a:r>
            <a:r>
              <a:rPr lang="en-US" dirty="0"/>
              <a:t>(code, </a:t>
            </a:r>
            <a:r>
              <a:rPr lang="en-US" dirty="0" err="1"/>
              <a:t>ms</a:t>
            </a:r>
            <a:r>
              <a:rPr lang="en-US" dirty="0"/>
              <a:t>)</a:t>
            </a:r>
          </a:p>
          <a:p>
            <a:pPr lvl="1"/>
            <a:r>
              <a:rPr lang="en-US" b="1" dirty="0" err="1"/>
              <a:t>window.setInterval</a:t>
            </a:r>
            <a:r>
              <a:rPr lang="en-US" dirty="0"/>
              <a:t>(code, </a:t>
            </a:r>
            <a:r>
              <a:rPr lang="en-US" dirty="0" err="1"/>
              <a:t>ms</a:t>
            </a:r>
            <a:r>
              <a:rPr lang="en-US" dirty="0"/>
              <a:t>)</a:t>
            </a:r>
          </a:p>
          <a:p>
            <a:pPr lvl="1"/>
            <a:r>
              <a:rPr lang="en-US" b="1" dirty="0" err="1"/>
              <a:t>window.clearTimeout</a:t>
            </a:r>
            <a:r>
              <a:rPr lang="en-US" dirty="0"/>
              <a:t>(), </a:t>
            </a:r>
            <a:r>
              <a:rPr lang="en-US" b="1" dirty="0" err="1"/>
              <a:t>window.clearInterval</a:t>
            </a:r>
            <a:r>
              <a:rPr lang="en-US" dirty="0"/>
              <a:t>()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4EE7C1E-5983-46D6-BC32-41D976729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Window Functions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F9514A-9928-4208-995B-101130335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744939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E2C189D-5AD1-4A8E-A174-81CB43B4A9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Location</a:t>
            </a:r>
          </a:p>
          <a:p>
            <a:pPr lvl="1"/>
            <a:r>
              <a:rPr lang="en-US" dirty="0"/>
              <a:t>Read/write value gets/sets URL in address bar</a:t>
            </a:r>
          </a:p>
          <a:p>
            <a:pPr lvl="1"/>
            <a:r>
              <a:rPr lang="en-US" b="1" dirty="0" err="1"/>
              <a:t>location.host</a:t>
            </a:r>
            <a:r>
              <a:rPr lang="en-US" dirty="0"/>
              <a:t>, </a:t>
            </a:r>
            <a:r>
              <a:rPr lang="en-US" b="1" dirty="0" err="1"/>
              <a:t>location.pathname</a:t>
            </a:r>
            <a:r>
              <a:rPr lang="en-US" dirty="0"/>
              <a:t>, …</a:t>
            </a:r>
          </a:p>
          <a:p>
            <a:pPr lvl="1"/>
            <a:r>
              <a:rPr lang="en-US" b="1" dirty="0" err="1"/>
              <a:t>location.assign</a:t>
            </a:r>
            <a:r>
              <a:rPr lang="en-US" dirty="0"/>
              <a:t>(</a:t>
            </a:r>
            <a:r>
              <a:rPr lang="en-US" dirty="0" err="1"/>
              <a:t>url</a:t>
            </a:r>
            <a:r>
              <a:rPr lang="en-US" dirty="0"/>
              <a:t>), </a:t>
            </a:r>
            <a:r>
              <a:rPr lang="en-US" b="1" dirty="0" err="1"/>
              <a:t>location.replace</a:t>
            </a:r>
            <a:r>
              <a:rPr lang="en-US" dirty="0"/>
              <a:t>(</a:t>
            </a:r>
            <a:r>
              <a:rPr lang="en-US" dirty="0" err="1"/>
              <a:t>url</a:t>
            </a:r>
            <a:r>
              <a:rPr lang="en-US" dirty="0"/>
              <a:t>)</a:t>
            </a:r>
          </a:p>
          <a:p>
            <a:pPr lvl="1"/>
            <a:r>
              <a:rPr lang="en-US" b="1" dirty="0" err="1"/>
              <a:t>location.reload</a:t>
            </a:r>
            <a:r>
              <a:rPr lang="en-US" dirty="0"/>
              <a:t>()</a:t>
            </a:r>
          </a:p>
          <a:p>
            <a:endParaRPr lang="en-US" dirty="0"/>
          </a:p>
          <a:p>
            <a:r>
              <a:rPr lang="en-US" dirty="0"/>
              <a:t>History</a:t>
            </a:r>
          </a:p>
          <a:p>
            <a:pPr lvl="1"/>
            <a:r>
              <a:rPr lang="en-US" dirty="0"/>
              <a:t>Manipulate the browser history of navigation</a:t>
            </a:r>
          </a:p>
          <a:p>
            <a:pPr lvl="1"/>
            <a:r>
              <a:rPr lang="en-US" b="1" dirty="0" err="1"/>
              <a:t>history.length</a:t>
            </a:r>
            <a:r>
              <a:rPr lang="en-US" dirty="0"/>
              <a:t> – number of items in history</a:t>
            </a:r>
          </a:p>
          <a:p>
            <a:pPr lvl="1"/>
            <a:r>
              <a:rPr lang="en-US" b="1" dirty="0" err="1"/>
              <a:t>history.back</a:t>
            </a:r>
            <a:r>
              <a:rPr lang="en-US" dirty="0"/>
              <a:t>(), </a:t>
            </a:r>
            <a:r>
              <a:rPr lang="en-US" b="1" dirty="0" err="1"/>
              <a:t>history.forward</a:t>
            </a:r>
            <a:r>
              <a:rPr lang="en-US" dirty="0"/>
              <a:t>()</a:t>
            </a:r>
          </a:p>
          <a:p>
            <a:pPr lvl="1"/>
            <a:r>
              <a:rPr lang="en-US" b="1" dirty="0" err="1"/>
              <a:t>history.go</a:t>
            </a:r>
            <a:r>
              <a:rPr lang="en-US" dirty="0"/>
              <a:t>(offset) – move in history by offset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F349D46-87D4-4DE5-A997-DD72B7058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Window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7A223E-780B-4493-8993-7847F19E8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704703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3E8574-935F-4138-8425-82AAC90565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9696" y="407780"/>
            <a:ext cx="8610600" cy="1293028"/>
          </a:xfrm>
        </p:spPr>
        <p:txBody>
          <a:bodyPr/>
          <a:lstStyle/>
          <a:p>
            <a:r>
              <a:rPr lang="en-US" dirty="0"/>
              <a:t>takeaway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51A344-7F25-44C6-ABC0-B9F25AE3F0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350" y="1846006"/>
            <a:ext cx="11713299" cy="4596298"/>
          </a:xfrm>
        </p:spPr>
        <p:txBody>
          <a:bodyPr/>
          <a:lstStyle/>
          <a:p>
            <a:r>
              <a:rPr lang="en-US" dirty="0" err="1"/>
              <a:t>Javascript</a:t>
            </a:r>
            <a:endParaRPr lang="en-US" dirty="0"/>
          </a:p>
          <a:p>
            <a:r>
              <a:rPr lang="en-US" dirty="0"/>
              <a:t>w</a:t>
            </a:r>
            <a:r>
              <a:rPr lang="cs-CZ" dirty="0" err="1"/>
              <a:t>indow</a:t>
            </a:r>
            <a:endParaRPr lang="en-US" dirty="0"/>
          </a:p>
          <a:p>
            <a:r>
              <a:rPr lang="en-US" dirty="0"/>
              <a:t>Content manipulation - HTML, CSS</a:t>
            </a:r>
          </a:p>
          <a:p>
            <a:r>
              <a:rPr lang="en-US" dirty="0"/>
              <a:t>Event model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9433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205C692-0CAD-4C4F-AD65-013B95A4F8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Ecma</a:t>
            </a:r>
            <a:r>
              <a:rPr lang="en-US" dirty="0"/>
              <a:t> International - Non-profit standards organization</a:t>
            </a:r>
          </a:p>
          <a:p>
            <a:r>
              <a:rPr lang="en-US" dirty="0"/>
              <a:t>Standardizes only the language</a:t>
            </a:r>
          </a:p>
          <a:p>
            <a:r>
              <a:rPr lang="en-US" dirty="0"/>
              <a:t>We will cover mostly ES v5.1</a:t>
            </a:r>
          </a:p>
          <a:p>
            <a:r>
              <a:rPr lang="en-US" dirty="0"/>
              <a:t>Important differences in ES v6 (Harmony)</a:t>
            </a:r>
          </a:p>
          <a:p>
            <a:r>
              <a:rPr lang="en-US" dirty="0"/>
              <a:t>Current ES: v11 (ECMAScript2020) released this year</a:t>
            </a:r>
          </a:p>
          <a:p>
            <a:endParaRPr lang="en-US" dirty="0"/>
          </a:p>
          <a:p>
            <a:r>
              <a:rPr lang="en-US" dirty="0"/>
              <a:t>Scripting Languages</a:t>
            </a:r>
          </a:p>
          <a:p>
            <a:pPr lvl="1"/>
            <a:r>
              <a:rPr lang="en-US" dirty="0"/>
              <a:t>JavaScript – ECMAScript adapted for web browser</a:t>
            </a:r>
          </a:p>
          <a:p>
            <a:pPr lvl="1"/>
            <a:r>
              <a:rPr lang="en-US" dirty="0"/>
              <a:t>JScript – Microsoft variation on the JavaScript theme</a:t>
            </a:r>
          </a:p>
          <a:p>
            <a:pPr lvl="1"/>
            <a:r>
              <a:rPr lang="en-US" dirty="0"/>
              <a:t>ActionScript – ECMAScript used in Adobe Flash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28054B0-62A5-4643-8730-3DB34D5BA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ECMAScript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5EB683-FD44-4AB1-8A02-824CD0E5B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3073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8CAD53D-A192-4D87-800E-728C50C30D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Basic Syntax is C-like</a:t>
            </a:r>
          </a:p>
          <a:p>
            <a:r>
              <a:rPr lang="en-US" dirty="0"/>
              <a:t>Expressions</a:t>
            </a:r>
          </a:p>
          <a:p>
            <a:pPr lvl="1"/>
            <a:r>
              <a:rPr lang="en-US" dirty="0"/>
              <a:t>Arithmetic =, +, -, *, /, %, …</a:t>
            </a:r>
          </a:p>
          <a:p>
            <a:pPr lvl="1"/>
            <a:r>
              <a:rPr lang="en-US" dirty="0"/>
              <a:t>Comparisons &lt;, &gt;, ==, !=, ===, !==, &lt;=, &gt;=, …</a:t>
            </a:r>
          </a:p>
          <a:p>
            <a:pPr lvl="1"/>
            <a:r>
              <a:rPr lang="en-US" dirty="0"/>
              <a:t>Logical &amp;&amp;, ||, !, …</a:t>
            </a:r>
          </a:p>
          <a:p>
            <a:r>
              <a:rPr lang="en-US" dirty="0"/>
              <a:t>Statements</a:t>
            </a:r>
          </a:p>
          <a:p>
            <a:pPr lvl="1"/>
            <a:r>
              <a:rPr lang="en-US" dirty="0"/>
              <a:t>if (</a:t>
            </a:r>
            <a:r>
              <a:rPr lang="en-US" dirty="0" err="1"/>
              <a:t>cond</a:t>
            </a:r>
            <a:r>
              <a:rPr lang="en-US" dirty="0"/>
              <a:t>) stm1; else stm2;</a:t>
            </a:r>
          </a:p>
          <a:p>
            <a:pPr lvl="1"/>
            <a:r>
              <a:rPr lang="en-US" dirty="0"/>
              <a:t>while (</a:t>
            </a:r>
            <a:r>
              <a:rPr lang="en-US" dirty="0" err="1"/>
              <a:t>cond</a:t>
            </a:r>
            <a:r>
              <a:rPr lang="en-US" dirty="0"/>
              <a:t>) </a:t>
            </a:r>
            <a:r>
              <a:rPr lang="en-US" dirty="0" err="1"/>
              <a:t>stm</a:t>
            </a:r>
            <a:r>
              <a:rPr lang="en-US" dirty="0"/>
              <a:t>;</a:t>
            </a:r>
          </a:p>
          <a:p>
            <a:pPr lvl="1"/>
            <a:r>
              <a:rPr lang="en-US" dirty="0"/>
              <a:t>for (</a:t>
            </a:r>
            <a:r>
              <a:rPr lang="en-US" dirty="0" err="1"/>
              <a:t>init</a:t>
            </a:r>
            <a:r>
              <a:rPr lang="en-US" dirty="0"/>
              <a:t>; </a:t>
            </a:r>
            <a:r>
              <a:rPr lang="en-US" dirty="0" err="1"/>
              <a:t>cond</a:t>
            </a:r>
            <a:r>
              <a:rPr lang="en-US" dirty="0"/>
              <a:t>; </a:t>
            </a:r>
            <a:r>
              <a:rPr lang="en-US" dirty="0" err="1"/>
              <a:t>inc</a:t>
            </a:r>
            <a:r>
              <a:rPr lang="en-US" dirty="0"/>
              <a:t>) </a:t>
            </a:r>
            <a:r>
              <a:rPr lang="en-US" dirty="0" err="1"/>
              <a:t>stm</a:t>
            </a:r>
            <a:r>
              <a:rPr lang="en-US" dirty="0"/>
              <a:t>;</a:t>
            </a:r>
          </a:p>
          <a:p>
            <a:pPr lvl="1"/>
            <a:r>
              <a:rPr lang="en-US" dirty="0"/>
              <a:t>for (variable in obj) </a:t>
            </a:r>
            <a:r>
              <a:rPr lang="en-US" dirty="0" err="1"/>
              <a:t>stm</a:t>
            </a:r>
            <a:r>
              <a:rPr lang="en-US" dirty="0"/>
              <a:t>;</a:t>
            </a:r>
          </a:p>
          <a:p>
            <a:pPr lvl="1"/>
            <a:r>
              <a:rPr lang="en-US" dirty="0"/>
              <a:t>switch (expr) { case </a:t>
            </a:r>
            <a:r>
              <a:rPr lang="en-US" dirty="0" err="1"/>
              <a:t>lbl</a:t>
            </a:r>
            <a:r>
              <a:rPr lang="en-US" dirty="0"/>
              <a:t>: ... }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3693CEA-92D4-4BA5-9BB7-0FC392E0E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Language Fundamentals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525E45-B411-48D2-AF01-521431CE9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7550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4A9C6CC-1291-4475-891B-3998C4F1DE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351" y="1844824"/>
            <a:ext cx="11713299" cy="2736304"/>
          </a:xfrm>
        </p:spPr>
        <p:txBody>
          <a:bodyPr/>
          <a:lstStyle/>
          <a:p>
            <a:r>
              <a:rPr lang="en-US" dirty="0"/>
              <a:t>Any expression or literal produces a value</a:t>
            </a:r>
          </a:p>
          <a:p>
            <a:r>
              <a:rPr lang="en-US" dirty="0"/>
              <a:t>There are following value types: number, string, </a:t>
            </a:r>
            <a:r>
              <a:rPr lang="en-US" dirty="0" err="1"/>
              <a:t>boolean</a:t>
            </a:r>
            <a:r>
              <a:rPr lang="en-US" dirty="0"/>
              <a:t>, object, function, and undefined</a:t>
            </a:r>
          </a:p>
          <a:p>
            <a:r>
              <a:rPr lang="en-US" dirty="0"/>
              <a:t>Operator </a:t>
            </a:r>
            <a:r>
              <a:rPr lang="en-US" dirty="0" err="1"/>
              <a:t>typeof</a:t>
            </a:r>
            <a:r>
              <a:rPr lang="en-US" dirty="0"/>
              <a:t> returns the type of an expression</a:t>
            </a:r>
          </a:p>
          <a:p>
            <a:r>
              <a:rPr lang="en-US" dirty="0"/>
              <a:t>Values are automatically garbage-collected when no longer needed</a:t>
            </a:r>
          </a:p>
          <a:p>
            <a:r>
              <a:rPr lang="en-US" dirty="0"/>
              <a:t>Some type conversions are performed automatically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2174EFD-9CCC-4DE6-8B0A-CBD4E4529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Values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2C15C6-D09F-4689-B7E0-7E6440092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Rectangle: Single Corner Snipped 4">
            <a:extLst>
              <a:ext uri="{FF2B5EF4-FFF2-40B4-BE49-F238E27FC236}">
                <a16:creationId xmlns:a16="http://schemas.microsoft.com/office/drawing/2014/main" id="{77701AA2-08CB-44CA-AA56-7F980DD91C9A}"/>
              </a:ext>
            </a:extLst>
          </p:cNvPr>
          <p:cNvSpPr/>
          <p:nvPr/>
        </p:nvSpPr>
        <p:spPr>
          <a:xfrm>
            <a:off x="443372" y="4716046"/>
            <a:ext cx="11305256" cy="1161226"/>
          </a:xfrm>
          <a:prstGeom prst="snip1Rect">
            <a:avLst>
              <a:gd name="adj" fmla="val 684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180000" tIns="144000" rIns="180000" bIns="180000" rtlCol="0" anchor="t"/>
          <a:lstStyle/>
          <a:p>
            <a:r>
              <a:rPr lang="en-US" dirty="0"/>
              <a:t>"5" + 4  // is "54" (string)</a:t>
            </a:r>
          </a:p>
          <a:p>
            <a:r>
              <a:rPr lang="en-US" dirty="0"/>
              <a:t>"5" * 4  // is  20  (number)</a:t>
            </a:r>
          </a:p>
          <a:p>
            <a:r>
              <a:rPr lang="en-US" dirty="0"/>
              <a:t>console.log(</a:t>
            </a:r>
            <a:r>
              <a:rPr lang="en-US" dirty="0" err="1"/>
              <a:t>myObject</a:t>
            </a:r>
            <a:r>
              <a:rPr lang="en-US" dirty="0"/>
              <a:t>) // .</a:t>
            </a:r>
            <a:r>
              <a:rPr lang="en-US" dirty="0" err="1"/>
              <a:t>toString</a:t>
            </a:r>
            <a:r>
              <a:rPr lang="en-US" dirty="0"/>
              <a:t>() invoked</a:t>
            </a:r>
          </a:p>
          <a:p>
            <a:endParaRPr lang="en-US" dirty="0"/>
          </a:p>
        </p:txBody>
      </p:sp>
      <p:sp>
        <p:nvSpPr>
          <p:cNvPr id="7" name="Zaoblený obdélníkový popisek 6">
            <a:extLst>
              <a:ext uri="{FF2B5EF4-FFF2-40B4-BE49-F238E27FC236}">
                <a16:creationId xmlns:a16="http://schemas.microsoft.com/office/drawing/2014/main" id="{08B4C1EB-8F0E-4390-AFA8-B38D84F74922}"/>
              </a:ext>
            </a:extLst>
          </p:cNvPr>
          <p:cNvSpPr/>
          <p:nvPr/>
        </p:nvSpPr>
        <p:spPr>
          <a:xfrm>
            <a:off x="6384032" y="5364118"/>
            <a:ext cx="2160240" cy="648072"/>
          </a:xfrm>
          <a:prstGeom prst="wedgeRoundRectCallout">
            <a:avLst>
              <a:gd name="adj1" fmla="val -80769"/>
              <a:gd name="adj2" fmla="val 2370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Beware of </a:t>
            </a:r>
            <a:r>
              <a:rPr lang="en-US" dirty="0" err="1"/>
              <a:t>NaNs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082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758DE83-08FD-45E8-90C3-CCE7D7FF4A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Mnemonic holders for values</a:t>
            </a:r>
          </a:p>
          <a:p>
            <a:pPr lvl="1"/>
            <a:r>
              <a:rPr lang="en-US" dirty="0"/>
              <a:t>Rather “attachments” to values than “memory boxes”</a:t>
            </a:r>
          </a:p>
          <a:p>
            <a:pPr lvl="1"/>
            <a:r>
              <a:rPr lang="en-US" dirty="0"/>
              <a:t>No type defined (type is carried by the value)</a:t>
            </a:r>
          </a:p>
          <a:p>
            <a:r>
              <a:rPr lang="en-US" dirty="0"/>
              <a:t>Declared by var (let, const) keyword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 declaration is affected by the current scope</a:t>
            </a:r>
          </a:p>
          <a:p>
            <a:pPr lvl="1"/>
            <a:r>
              <a:rPr lang="en-US" dirty="0"/>
              <a:t>In global scope, the variables are assigned to the script environment (e.g., object window in the browser)</a:t>
            </a:r>
            <a:br>
              <a:rPr lang="en-US" dirty="0"/>
            </a:br>
            <a:r>
              <a:rPr lang="en-US" dirty="0"/>
              <a:t>                                                                      are equivalent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In a function, the variable belongs to the local scope (more details later)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1B02A4E-2D03-4D95-B916-6A9B75453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D3DD44-4AB8-4615-BE7E-E0634B0F4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Rectangle: Single Corner Snipped 4">
            <a:extLst>
              <a:ext uri="{FF2B5EF4-FFF2-40B4-BE49-F238E27FC236}">
                <a16:creationId xmlns:a16="http://schemas.microsoft.com/office/drawing/2014/main" id="{3EC16BFA-286C-4696-AE92-355A02262467}"/>
              </a:ext>
            </a:extLst>
          </p:cNvPr>
          <p:cNvSpPr/>
          <p:nvPr/>
        </p:nvSpPr>
        <p:spPr>
          <a:xfrm>
            <a:off x="551384" y="3429000"/>
            <a:ext cx="4500500" cy="585162"/>
          </a:xfrm>
          <a:prstGeom prst="snip1Rect">
            <a:avLst>
              <a:gd name="adj" fmla="val 684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180000" tIns="144000" rIns="180000" bIns="180000" rtlCol="0" anchor="t"/>
          <a:lstStyle/>
          <a:p>
            <a:r>
              <a:rPr lang="en-US" dirty="0"/>
              <a:t>var x;  var y = 1;  var a, b, c;</a:t>
            </a:r>
          </a:p>
        </p:txBody>
      </p:sp>
      <p:sp>
        <p:nvSpPr>
          <p:cNvPr id="6" name="Rectangle: Single Corner Snipped 5">
            <a:extLst>
              <a:ext uri="{FF2B5EF4-FFF2-40B4-BE49-F238E27FC236}">
                <a16:creationId xmlns:a16="http://schemas.microsoft.com/office/drawing/2014/main" id="{03AB5697-689B-4411-B477-B346E7E4B8AF}"/>
              </a:ext>
            </a:extLst>
          </p:cNvPr>
          <p:cNvSpPr/>
          <p:nvPr/>
        </p:nvSpPr>
        <p:spPr>
          <a:xfrm>
            <a:off x="983432" y="5305757"/>
            <a:ext cx="2592288" cy="585162"/>
          </a:xfrm>
          <a:prstGeom prst="snip1Rect">
            <a:avLst>
              <a:gd name="adj" fmla="val 684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180000" tIns="144000" rIns="180000" bIns="180000" rtlCol="0" anchor="t"/>
          <a:lstStyle/>
          <a:p>
            <a:r>
              <a:rPr lang="en-US" dirty="0"/>
              <a:t>var x = 1; // global</a:t>
            </a:r>
          </a:p>
        </p:txBody>
      </p:sp>
      <p:sp>
        <p:nvSpPr>
          <p:cNvPr id="7" name="Rectangle: Single Corner Snipped 6">
            <a:extLst>
              <a:ext uri="{FF2B5EF4-FFF2-40B4-BE49-F238E27FC236}">
                <a16:creationId xmlns:a16="http://schemas.microsoft.com/office/drawing/2014/main" id="{E27E7327-B0CF-4EB6-B243-9B9930F3386C}"/>
              </a:ext>
            </a:extLst>
          </p:cNvPr>
          <p:cNvSpPr/>
          <p:nvPr/>
        </p:nvSpPr>
        <p:spPr>
          <a:xfrm>
            <a:off x="3755740" y="5305757"/>
            <a:ext cx="2592288" cy="585162"/>
          </a:xfrm>
          <a:prstGeom prst="snip1Rect">
            <a:avLst>
              <a:gd name="adj" fmla="val 684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180000" tIns="144000" rIns="180000" bIns="180000" rtlCol="0" anchor="t"/>
          <a:lstStyle/>
          <a:p>
            <a:r>
              <a:rPr lang="en-US" dirty="0" err="1"/>
              <a:t>window.x</a:t>
            </a:r>
            <a:r>
              <a:rPr lang="en-US" dirty="0"/>
              <a:t> = 1; </a:t>
            </a:r>
          </a:p>
        </p:txBody>
      </p:sp>
    </p:spTree>
    <p:extLst>
      <p:ext uri="{BB962C8B-B14F-4D97-AF65-F5344CB8AC3E}">
        <p14:creationId xmlns:p14="http://schemas.microsoft.com/office/powerpoint/2010/main" val="7898537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758DE83-08FD-45E8-90C3-CCE7D7FF4A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Implicitly have undefined value (until assigned)</a:t>
            </a:r>
          </a:p>
          <a:p>
            <a:r>
              <a:rPr lang="en-US" dirty="0"/>
              <a:t>Can be removed by delete operator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Removing variable does not remove the value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1B02A4E-2D03-4D95-B916-6A9B75453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D3DD44-4AB8-4615-BE7E-E0634B0F4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Rectangle: Single Corner Snipped 4">
            <a:extLst>
              <a:ext uri="{FF2B5EF4-FFF2-40B4-BE49-F238E27FC236}">
                <a16:creationId xmlns:a16="http://schemas.microsoft.com/office/drawing/2014/main" id="{3EC16BFA-286C-4696-AE92-355A02262467}"/>
              </a:ext>
            </a:extLst>
          </p:cNvPr>
          <p:cNvSpPr/>
          <p:nvPr/>
        </p:nvSpPr>
        <p:spPr>
          <a:xfrm>
            <a:off x="564449" y="2795157"/>
            <a:ext cx="4500500" cy="936104"/>
          </a:xfrm>
          <a:prstGeom prst="snip1Rect">
            <a:avLst>
              <a:gd name="adj" fmla="val 684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180000" tIns="144000" rIns="180000" bIns="180000" rtlCol="0" anchor="t"/>
          <a:lstStyle/>
          <a:p>
            <a:r>
              <a:rPr lang="en-US" dirty="0"/>
              <a:t>var x = 42;</a:t>
            </a:r>
            <a:br>
              <a:rPr lang="en-US" dirty="0"/>
            </a:br>
            <a:r>
              <a:rPr lang="en-US" dirty="0"/>
              <a:t>delete x;    // x is no more</a:t>
            </a:r>
          </a:p>
        </p:txBody>
      </p:sp>
      <p:sp>
        <p:nvSpPr>
          <p:cNvPr id="6" name="Rectangle: Single Corner Snipped 5">
            <a:extLst>
              <a:ext uri="{FF2B5EF4-FFF2-40B4-BE49-F238E27FC236}">
                <a16:creationId xmlns:a16="http://schemas.microsoft.com/office/drawing/2014/main" id="{03AB5697-689B-4411-B477-B346E7E4B8AF}"/>
              </a:ext>
            </a:extLst>
          </p:cNvPr>
          <p:cNvSpPr/>
          <p:nvPr/>
        </p:nvSpPr>
        <p:spPr>
          <a:xfrm>
            <a:off x="546736" y="4590661"/>
            <a:ext cx="6989423" cy="1491370"/>
          </a:xfrm>
          <a:prstGeom prst="snip1Rect">
            <a:avLst>
              <a:gd name="adj" fmla="val 684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180000" tIns="144000" rIns="180000" bIns="180000" rtlCol="0" anchor="t"/>
          <a:lstStyle/>
          <a:p>
            <a:r>
              <a:rPr lang="en-US" dirty="0"/>
              <a:t>var str1 = "a string";</a:t>
            </a:r>
          </a:p>
          <a:p>
            <a:r>
              <a:rPr lang="en-US" dirty="0"/>
              <a:t>var str2 = str1;</a:t>
            </a:r>
          </a:p>
          <a:p>
            <a:r>
              <a:rPr lang="en-US" dirty="0"/>
              <a:t>delete str1;	// value "a string" lives on</a:t>
            </a:r>
          </a:p>
          <a:p>
            <a:r>
              <a:rPr lang="en-US" dirty="0"/>
              <a:t>str2;  = null;	// value "a string" may be Garbage collected</a:t>
            </a:r>
          </a:p>
        </p:txBody>
      </p:sp>
    </p:spTree>
    <p:extLst>
      <p:ext uri="{BB962C8B-B14F-4D97-AF65-F5344CB8AC3E}">
        <p14:creationId xmlns:p14="http://schemas.microsoft.com/office/powerpoint/2010/main" val="14880546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758DE83-08FD-45E8-90C3-CCE7D7FF4A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351" y="1844824"/>
            <a:ext cx="5856649" cy="576064"/>
          </a:xfrm>
        </p:spPr>
        <p:txBody>
          <a:bodyPr/>
          <a:lstStyle/>
          <a:p>
            <a:r>
              <a:rPr lang="en-US" dirty="0"/>
              <a:t>Function Scope (JavaScript)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1B02A4E-2D03-4D95-B916-6A9B75453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 Scoping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D3DD44-4AB8-4615-BE7E-E0634B0F4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5" name="Rectangle: Single Corner Snipped 4">
            <a:extLst>
              <a:ext uri="{FF2B5EF4-FFF2-40B4-BE49-F238E27FC236}">
                <a16:creationId xmlns:a16="http://schemas.microsoft.com/office/drawing/2014/main" id="{3EC16BFA-286C-4696-AE92-355A02262467}"/>
              </a:ext>
            </a:extLst>
          </p:cNvPr>
          <p:cNvSpPr/>
          <p:nvPr/>
        </p:nvSpPr>
        <p:spPr>
          <a:xfrm>
            <a:off x="371364" y="2397132"/>
            <a:ext cx="4500500" cy="2904076"/>
          </a:xfrm>
          <a:prstGeom prst="snip1Rect">
            <a:avLst>
              <a:gd name="adj" fmla="val 684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180000" tIns="144000" rIns="180000" bIns="180000" rtlCol="0" anchor="t"/>
          <a:lstStyle/>
          <a:p>
            <a:r>
              <a:rPr lang="en-US" dirty="0"/>
              <a:t>function foo() {</a:t>
            </a:r>
          </a:p>
          <a:p>
            <a:r>
              <a:rPr lang="en-US" dirty="0"/>
              <a:t>  var x = 1;</a:t>
            </a:r>
          </a:p>
          <a:p>
            <a:r>
              <a:rPr lang="en-US" dirty="0"/>
              <a:t>  function bar() {</a:t>
            </a:r>
          </a:p>
          <a:p>
            <a:r>
              <a:rPr lang="en-US" dirty="0"/>
              <a:t>    var y = 2;</a:t>
            </a:r>
          </a:p>
          <a:p>
            <a:r>
              <a:rPr lang="en-US" dirty="0"/>
              <a:t>    // x exists here</a:t>
            </a:r>
          </a:p>
          <a:p>
            <a:r>
              <a:rPr lang="en-US" dirty="0"/>
              <a:t>  }</a:t>
            </a:r>
          </a:p>
          <a:p>
            <a:r>
              <a:rPr lang="en-US" dirty="0"/>
              <a:t>  // y does not exist here</a:t>
            </a:r>
          </a:p>
          <a:p>
            <a:r>
              <a:rPr lang="en-US" dirty="0"/>
              <a:t>}</a:t>
            </a:r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D8A92A20-7470-4A3C-AD20-940B73D18624}"/>
              </a:ext>
            </a:extLst>
          </p:cNvPr>
          <p:cNvSpPr txBox="1">
            <a:spLocks/>
          </p:cNvSpPr>
          <p:nvPr/>
        </p:nvSpPr>
        <p:spPr>
          <a:xfrm>
            <a:off x="6096000" y="1844824"/>
            <a:ext cx="5856649" cy="57606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Block Scope (C++, C#, Java, … )</a:t>
            </a:r>
          </a:p>
        </p:txBody>
      </p:sp>
      <p:sp>
        <p:nvSpPr>
          <p:cNvPr id="8" name="Rectangle: Single Corner Snipped 7">
            <a:extLst>
              <a:ext uri="{FF2B5EF4-FFF2-40B4-BE49-F238E27FC236}">
                <a16:creationId xmlns:a16="http://schemas.microsoft.com/office/drawing/2014/main" id="{BE977ED2-845C-4BFE-A942-8E9B7C21FA0F}"/>
              </a:ext>
            </a:extLst>
          </p:cNvPr>
          <p:cNvSpPr/>
          <p:nvPr/>
        </p:nvSpPr>
        <p:spPr>
          <a:xfrm>
            <a:off x="6276020" y="2397132"/>
            <a:ext cx="4500500" cy="2904076"/>
          </a:xfrm>
          <a:prstGeom prst="snip1Rect">
            <a:avLst>
              <a:gd name="adj" fmla="val 684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180000" tIns="144000" rIns="180000" bIns="180000" rtlCol="0" anchor="t"/>
          <a:lstStyle/>
          <a:p>
            <a:r>
              <a:rPr lang="en-US" dirty="0"/>
              <a:t>if (x &lt; 0) {</a:t>
            </a:r>
          </a:p>
          <a:p>
            <a:r>
              <a:rPr lang="en-US" dirty="0"/>
              <a:t>  bool negative = true;</a:t>
            </a:r>
          </a:p>
          <a:p>
            <a:r>
              <a:rPr lang="en-US" dirty="0"/>
              <a:t>}</a:t>
            </a:r>
          </a:p>
          <a:p>
            <a:r>
              <a:rPr lang="en-US" dirty="0"/>
              <a:t>else {</a:t>
            </a:r>
          </a:p>
          <a:p>
            <a:r>
              <a:rPr lang="en-US" dirty="0"/>
              <a:t>  bool negative = false;</a:t>
            </a:r>
          </a:p>
          <a:p>
            <a:r>
              <a:rPr lang="en-US" dirty="0"/>
              <a:t>}</a:t>
            </a:r>
          </a:p>
          <a:p>
            <a:endParaRPr lang="en-US" dirty="0"/>
          </a:p>
          <a:p>
            <a:r>
              <a:rPr lang="en-US" dirty="0"/>
              <a:t>// negative does not exist here …</a:t>
            </a:r>
          </a:p>
        </p:txBody>
      </p:sp>
      <p:sp>
        <p:nvSpPr>
          <p:cNvPr id="9" name="Zaoblený obdélníkový popisek 6">
            <a:extLst>
              <a:ext uri="{FF2B5EF4-FFF2-40B4-BE49-F238E27FC236}">
                <a16:creationId xmlns:a16="http://schemas.microsoft.com/office/drawing/2014/main" id="{5C653BA5-D1B1-4F59-A7A1-DE6B1A15CD6D}"/>
              </a:ext>
            </a:extLst>
          </p:cNvPr>
          <p:cNvSpPr/>
          <p:nvPr/>
        </p:nvSpPr>
        <p:spPr>
          <a:xfrm>
            <a:off x="9336360" y="2649160"/>
            <a:ext cx="2160240" cy="648072"/>
          </a:xfrm>
          <a:prstGeom prst="wedgeRoundRectCallout">
            <a:avLst>
              <a:gd name="adj1" fmla="val -31014"/>
              <a:gd name="adj2" fmla="val -96644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JavaScript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0739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8633</TotalTime>
  <Words>2744</Words>
  <Application>Microsoft Office PowerPoint</Application>
  <PresentationFormat>Widescreen</PresentationFormat>
  <Paragraphs>467</Paragraphs>
  <Slides>36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1" baseType="lpstr">
      <vt:lpstr>Arial</vt:lpstr>
      <vt:lpstr>Calibri</vt:lpstr>
      <vt:lpstr>Century Gothic</vt:lpstr>
      <vt:lpstr>Courier New</vt:lpstr>
      <vt:lpstr>Vapor Trail</vt:lpstr>
      <vt:lpstr>Javascript &amp;  Client-side Scripting</vt:lpstr>
      <vt:lpstr>JavaScript Name Debunking</vt:lpstr>
      <vt:lpstr>JavaScript History</vt:lpstr>
      <vt:lpstr>ECMAScript</vt:lpstr>
      <vt:lpstr>Language Fundamentals</vt:lpstr>
      <vt:lpstr>Values</vt:lpstr>
      <vt:lpstr>Variables</vt:lpstr>
      <vt:lpstr>Variables</vt:lpstr>
      <vt:lpstr>Variable Scoping</vt:lpstr>
      <vt:lpstr>Functions</vt:lpstr>
      <vt:lpstr>Objects</vt:lpstr>
      <vt:lpstr>Arrays</vt:lpstr>
      <vt:lpstr>Arrays methods</vt:lpstr>
      <vt:lpstr>Strings</vt:lpstr>
      <vt:lpstr>STRINGS methods</vt:lpstr>
      <vt:lpstr>PowerPoint Presentation</vt:lpstr>
      <vt:lpstr>Client-side Scripting</vt:lpstr>
      <vt:lpstr>Client-side Scripting</vt:lpstr>
      <vt:lpstr>Client-side Scripting</vt:lpstr>
      <vt:lpstr>JavaScript in HTML</vt:lpstr>
      <vt:lpstr>JavaScript in Web Browser</vt:lpstr>
      <vt:lpstr>Accessing Document</vt:lpstr>
      <vt:lpstr>Document Object Model </vt:lpstr>
      <vt:lpstr>Document Object Model Level</vt:lpstr>
      <vt:lpstr>Document Object Model Node Traversing</vt:lpstr>
      <vt:lpstr>Document Object Model Content Manipulation</vt:lpstr>
      <vt:lpstr>PowerPoint Presentation</vt:lpstr>
      <vt:lpstr>Cascading Style Sheets</vt:lpstr>
      <vt:lpstr>PowerPoint Presentation</vt:lpstr>
      <vt:lpstr>Event Model</vt:lpstr>
      <vt:lpstr>Event Handling</vt:lpstr>
      <vt:lpstr>Event Object</vt:lpstr>
      <vt:lpstr>PowerPoint Presentation</vt:lpstr>
      <vt:lpstr>Window Functions</vt:lpstr>
      <vt:lpstr>Window</vt:lpstr>
      <vt:lpstr>takeaway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Beaver</dc:creator>
  <cp:lastModifiedBy>Petr Škoda</cp:lastModifiedBy>
  <cp:revision>307</cp:revision>
  <dcterms:created xsi:type="dcterms:W3CDTF">2011-06-05T13:18:40Z</dcterms:created>
  <dcterms:modified xsi:type="dcterms:W3CDTF">2021-11-29T19:43:56Z</dcterms:modified>
</cp:coreProperties>
</file>