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51"/>
  </p:notesMasterIdLst>
  <p:handoutMasterIdLst>
    <p:handoutMasterId r:id="rId52"/>
  </p:handoutMasterIdLst>
  <p:sldIdLst>
    <p:sldId id="265" r:id="rId2"/>
    <p:sldId id="404" r:id="rId3"/>
    <p:sldId id="395" r:id="rId4"/>
    <p:sldId id="396" r:id="rId5"/>
    <p:sldId id="397" r:id="rId6"/>
    <p:sldId id="398" r:id="rId7"/>
    <p:sldId id="399" r:id="rId8"/>
    <p:sldId id="405" r:id="rId9"/>
    <p:sldId id="400" r:id="rId10"/>
    <p:sldId id="401" r:id="rId11"/>
    <p:sldId id="402" r:id="rId12"/>
    <p:sldId id="403" r:id="rId13"/>
    <p:sldId id="441" r:id="rId14"/>
    <p:sldId id="406" r:id="rId15"/>
    <p:sldId id="407" r:id="rId16"/>
    <p:sldId id="408" r:id="rId17"/>
    <p:sldId id="409" r:id="rId18"/>
    <p:sldId id="410" r:id="rId19"/>
    <p:sldId id="411" r:id="rId20"/>
    <p:sldId id="427" r:id="rId21"/>
    <p:sldId id="425" r:id="rId22"/>
    <p:sldId id="426" r:id="rId23"/>
    <p:sldId id="428" r:id="rId24"/>
    <p:sldId id="429" r:id="rId25"/>
    <p:sldId id="430" r:id="rId26"/>
    <p:sldId id="431" r:id="rId27"/>
    <p:sldId id="432" r:id="rId28"/>
    <p:sldId id="433" r:id="rId29"/>
    <p:sldId id="435" r:id="rId30"/>
    <p:sldId id="434" r:id="rId31"/>
    <p:sldId id="414" r:id="rId32"/>
    <p:sldId id="412" r:id="rId33"/>
    <p:sldId id="413" r:id="rId34"/>
    <p:sldId id="415" r:id="rId35"/>
    <p:sldId id="416" r:id="rId36"/>
    <p:sldId id="417" r:id="rId37"/>
    <p:sldId id="418" r:id="rId38"/>
    <p:sldId id="419" r:id="rId39"/>
    <p:sldId id="420" r:id="rId40"/>
    <p:sldId id="421" r:id="rId41"/>
    <p:sldId id="422" r:id="rId42"/>
    <p:sldId id="423" r:id="rId43"/>
    <p:sldId id="424" r:id="rId44"/>
    <p:sldId id="436" r:id="rId45"/>
    <p:sldId id="438" r:id="rId46"/>
    <p:sldId id="437" r:id="rId47"/>
    <p:sldId id="440" r:id="rId48"/>
    <p:sldId id="442" r:id="rId49"/>
    <p:sldId id="270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78641" autoAdjust="0"/>
  </p:normalViewPr>
  <p:slideViewPr>
    <p:cSldViewPr>
      <p:cViewPr varScale="1">
        <p:scale>
          <a:sx n="87" d="100"/>
          <a:sy n="87" d="100"/>
        </p:scale>
        <p:origin x="96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D51BE-CF1C-4F11-AAD2-453C1B638B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787A43-62AF-46D8-B926-E9D562EE48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6FAD5-DDCA-4654-93B6-DBD29433097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DF6F5-1C99-4B6A-AC45-DDD6F7377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ECF2A-32D0-4276-8956-589BA28243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95301-4204-4F3F-ACA4-B38DAA633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65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Wiki: A closure is a record storing a function together with an environment.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745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998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JSON</a:t>
            </a:r>
            <a:r>
              <a:rPr lang="en-US" baseline="0" dirty="0"/>
              <a:t> is used often than XML. However, the acronym AJAJ is not very popular, and most people talk about AJAX even when there is no XML involved.</a:t>
            </a:r>
            <a:endParaRPr lang="cs-CZ" dirty="0"/>
          </a:p>
          <a:p>
            <a:endParaRPr lang="cs-CZ" dirty="0"/>
          </a:p>
          <a:p>
            <a:r>
              <a:rPr lang="en-US" dirty="0"/>
              <a:t>JSON object was originally implemented in library and later added to ECMAScript 5 standard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120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718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077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4611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A Map is ordered and </a:t>
            </a:r>
            <a:r>
              <a:rPr lang="en-US" b="0" i="0" dirty="0" err="1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iterable</a:t>
            </a:r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, whereas a objects is not ordered and not </a:t>
            </a:r>
            <a:r>
              <a:rPr lang="en-US" b="0" i="0" dirty="0" err="1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iterable</a:t>
            </a:r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We can put any type of data as a Map key, whereas objects can only have a number, string, or symbol as a key.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5009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JavaScript is leaning steadily towards functional programming paradigm.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1206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Actually, this is the first half of your</a:t>
            </a:r>
            <a:r>
              <a:rPr lang="en-US" baseline="0" dirty="0"/>
              <a:t> PHP home assignment “Processing Structured Config”. It collects all objects recursively and uses duck typing to filter only objects with appropriate properties.</a:t>
            </a:r>
            <a:endParaRPr lang="en-US" dirty="0"/>
          </a:p>
          <a:p>
            <a:endParaRPr lang="en-US" dirty="0"/>
          </a:p>
          <a:p>
            <a:r>
              <a:rPr lang="en-US" dirty="0"/>
              <a:t>By Martin </a:t>
            </a:r>
            <a:r>
              <a:rPr lang="en-US" dirty="0" err="1"/>
              <a:t>Kruli</a:t>
            </a:r>
            <a:r>
              <a:rPr lang="cs-CZ" dirty="0"/>
              <a:t>š.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532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catch blocks are allowed:</a:t>
            </a:r>
          </a:p>
          <a:p>
            <a:r>
              <a:rPr lang="en-US" dirty="0"/>
              <a:t>try {}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catch(e1 if condition1) { … first handling …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catch(e)</a:t>
            </a: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{ … default handling … }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3898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758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Classes were </a:t>
            </a:r>
            <a:r>
              <a:rPr lang="en-US" baseline="0" dirty="0"/>
              <a:t>presented in ECMAScript 6 version.</a:t>
            </a:r>
          </a:p>
          <a:p>
            <a:r>
              <a:rPr lang="en-US" baseline="0" dirty="0"/>
              <a:t>If name was an object, it will be shared by all descendants.</a:t>
            </a:r>
          </a:p>
          <a:p>
            <a:endParaRPr lang="en-US" baseline="0" dirty="0"/>
          </a:p>
          <a:p>
            <a:r>
              <a:rPr lang="en-US" baseline="0" dirty="0"/>
              <a:t>For more https://developer.mozilla.org/en-US/docs/Learn/JavaScript/Objects/Object_prototypes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6235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492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Optional Chaining can be used before array, object or function call object?.();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Nullish</a:t>
            </a:r>
            <a:r>
              <a:rPr lang="en-US" dirty="0"/>
              <a:t> Coalescing is fine for null</a:t>
            </a:r>
            <a:r>
              <a:rPr lang="en-US" b="0" i="0" dirty="0">
                <a:solidFill>
                  <a:srgbClr val="C9D1D9"/>
                </a:solidFill>
                <a:effectLst/>
                <a:latin typeface="-apple-system"/>
              </a:rPr>
              <a:t> and </a:t>
            </a:r>
            <a:r>
              <a:rPr lang="en-US" dirty="0"/>
              <a:t>undefined, but if the value is false/0/’’/… it fails.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488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Target should be ES5, unless something has changed.</a:t>
            </a:r>
          </a:p>
          <a:p>
            <a:endParaRPr lang="en-US" dirty="0"/>
          </a:p>
          <a:p>
            <a:r>
              <a:rPr lang="en-US" dirty="0"/>
              <a:t>// This is ok .. </a:t>
            </a:r>
          </a:p>
          <a:p>
            <a:r>
              <a:rPr lang="en-US" dirty="0"/>
              <a:t>const prop = "value";</a:t>
            </a:r>
          </a:p>
          <a:p>
            <a:r>
              <a:rPr lang="en-US" dirty="0"/>
              <a:t>const </a:t>
            </a:r>
            <a:r>
              <a:rPr lang="en-US" dirty="0" err="1"/>
              <a:t>notNull</a:t>
            </a:r>
            <a:r>
              <a:rPr lang="en-US" dirty="0"/>
              <a:t> = prop ?? "default";</a:t>
            </a:r>
          </a:p>
          <a:p>
            <a:endParaRPr lang="en-US" dirty="0"/>
          </a:p>
          <a:p>
            <a:r>
              <a:rPr lang="en-US" dirty="0"/>
              <a:t>// This is not, we got a switch that maps to different states.</a:t>
            </a:r>
          </a:p>
          <a:p>
            <a:r>
              <a:rPr lang="en-US" dirty="0"/>
              <a:t>async function display() {</a:t>
            </a:r>
          </a:p>
          <a:p>
            <a:r>
              <a:rPr lang="en-US" dirty="0"/>
              <a:t>  let message = new Promise((resolve, reject) =&gt; {</a:t>
            </a:r>
          </a:p>
          <a:p>
            <a:r>
              <a:rPr lang="en-US" dirty="0"/>
              <a:t>    </a:t>
            </a:r>
            <a:r>
              <a:rPr lang="en-US" dirty="0" err="1"/>
              <a:t>setTimeout</a:t>
            </a:r>
            <a:r>
              <a:rPr lang="en-US" dirty="0"/>
              <a:t>( () =&gt; { resolve('Finished'); }, 3000);</a:t>
            </a:r>
          </a:p>
          <a:p>
            <a:r>
              <a:rPr lang="en-US" dirty="0"/>
              <a:t>  });</a:t>
            </a:r>
          </a:p>
          <a:p>
            <a:r>
              <a:rPr lang="en-US" dirty="0"/>
              <a:t>  const result = await message;</a:t>
            </a:r>
          </a:p>
          <a:p>
            <a:r>
              <a:rPr lang="en-US" dirty="0"/>
              <a:t>  console.log(result);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display();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6873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330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Prototyping instead of </a:t>
            </a:r>
            <a:r>
              <a:rPr lang="en-US" dirty="0" err="1"/>
              <a:t>Classest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77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 Before ECMAScript 2015, there wasn't officially a way to access an object's </a:t>
            </a:r>
            <a:r>
              <a:rPr lang="en-US" dirty="0"/>
              <a:t>prototype</a:t>
            </a:r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 directly, so it was denoted as [[prototype]], now we have __proto_ and </a:t>
            </a:r>
            <a:r>
              <a:rPr lang="en-US" b="0" i="0" dirty="0" err="1">
                <a:solidFill>
                  <a:srgbClr val="1B1B1B"/>
                </a:solidFill>
                <a:effectLst/>
                <a:latin typeface="consolas" panose="020B0609020204030204" pitchFamily="49" charset="0"/>
              </a:rPr>
              <a:t>Object.getPrototypeOf</a:t>
            </a:r>
            <a:r>
              <a:rPr lang="en-US" b="0" i="0" dirty="0">
                <a:solidFill>
                  <a:srgbClr val="1B1B1B"/>
                </a:solidFill>
                <a:effectLst/>
                <a:latin typeface="consolas" panose="020B0609020204030204" pitchFamily="49" charset="0"/>
              </a:rPr>
              <a:t>(obj).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620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C678DD"/>
                </a:solidFill>
                <a:effectLst/>
                <a:latin typeface="Menlo, Monaco, source-code-pro, Ubuntu Mono, DejaVu sans mono, Consolas, monospace"/>
              </a:rPr>
              <a:t>const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>
                <a:solidFill>
                  <a:srgbClr val="E5C07B"/>
                </a:solidFill>
                <a:effectLst/>
                <a:latin typeface="Menlo, Monaco, source-code-pro, Ubuntu Mono, DejaVu sans mono, Consolas, monospace"/>
              </a:rPr>
              <a:t>Person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>
                <a:solidFill>
                  <a:srgbClr val="56B6C2"/>
                </a:solidFill>
                <a:effectLst/>
                <a:latin typeface="Menlo, Monaco, source-code-pro, Ubuntu Mono, DejaVu sans mono, Consolas, monospace"/>
              </a:rPr>
              <a:t>=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{</a:t>
            </a:r>
          </a:p>
          <a:p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 </a:t>
            </a:r>
            <a:r>
              <a:rPr lang="en-US" b="0" dirty="0">
                <a:solidFill>
                  <a:srgbClr val="98C379"/>
                </a:solidFill>
                <a:effectLst/>
                <a:latin typeface="Menlo, Monaco, source-code-pro, Ubuntu Mono, DejaVu sans mono, Consolas, monospace"/>
              </a:rPr>
              <a:t>"size"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: </a:t>
            </a:r>
            <a:r>
              <a:rPr lang="en-US" b="0" dirty="0">
                <a:solidFill>
                  <a:srgbClr val="D19A66"/>
                </a:solidFill>
                <a:effectLst/>
                <a:latin typeface="Menlo, Monaco, source-code-pro, Ubuntu Mono, DejaVu sans mono, Consolas, monospace"/>
              </a:rPr>
              <a:t>10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,</a:t>
            </a:r>
          </a:p>
          <a:p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 </a:t>
            </a:r>
            <a:r>
              <a:rPr lang="en-US" b="0" dirty="0">
                <a:solidFill>
                  <a:srgbClr val="98C379"/>
                </a:solidFill>
                <a:effectLst/>
                <a:latin typeface="Menlo, Monaco, source-code-pro, Ubuntu Mono, DejaVu sans mono, Consolas, monospace"/>
              </a:rPr>
              <a:t>"call"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: </a:t>
            </a:r>
            <a:r>
              <a:rPr lang="en-US" b="0" dirty="0">
                <a:solidFill>
                  <a:srgbClr val="C678DD"/>
                </a:solidFill>
                <a:effectLst/>
                <a:latin typeface="Menlo, Monaco, source-code-pro, Ubuntu Mono, DejaVu sans mono, Consolas, monospace"/>
              </a:rPr>
              <a:t>function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() { </a:t>
            </a:r>
          </a:p>
          <a:p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   </a:t>
            </a:r>
            <a:r>
              <a:rPr lang="en-US" b="0" dirty="0">
                <a:solidFill>
                  <a:srgbClr val="C678DD"/>
                </a:solidFill>
                <a:effectLst/>
                <a:latin typeface="Menlo, Monaco, source-code-pro, Ubuntu Mono, DejaVu sans mono, Consolas, monospace"/>
              </a:rPr>
              <a:t>for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(</a:t>
            </a:r>
            <a:r>
              <a:rPr lang="en-US" b="0" dirty="0">
                <a:solidFill>
                  <a:srgbClr val="C678DD"/>
                </a:solidFill>
                <a:effectLst/>
                <a:latin typeface="Menlo, Monaco, source-code-pro, Ubuntu Mono, DejaVu sans mono, Consolas, monospace"/>
              </a:rPr>
              <a:t>const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>
                <a:solidFill>
                  <a:srgbClr val="E5C07B"/>
                </a:solidFill>
                <a:effectLst/>
                <a:latin typeface="Menlo, Monaco, source-code-pro, Ubuntu Mono, DejaVu sans mono, Consolas, monospace"/>
              </a:rPr>
              <a:t>key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>
                <a:solidFill>
                  <a:srgbClr val="C678DD"/>
                </a:solidFill>
                <a:effectLst/>
                <a:latin typeface="Menlo, Monaco, source-code-pro, Ubuntu Mono, DejaVu sans mono, Consolas, monospace"/>
              </a:rPr>
              <a:t>in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>
                <a:solidFill>
                  <a:srgbClr val="E5C07B"/>
                </a:solidFill>
                <a:effectLst/>
                <a:latin typeface="Menlo, Monaco, source-code-pro, Ubuntu Mono, DejaVu sans mono, Consolas, monospace"/>
              </a:rPr>
              <a:t>this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) { </a:t>
            </a:r>
            <a:r>
              <a:rPr lang="en-US" b="0" dirty="0">
                <a:solidFill>
                  <a:srgbClr val="E5C07B"/>
                </a:solidFill>
                <a:effectLst/>
                <a:latin typeface="Menlo, Monaco, source-code-pro, Ubuntu Mono, DejaVu sans mono, Consolas, monospace"/>
              </a:rPr>
              <a:t>console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.</a:t>
            </a:r>
            <a:r>
              <a:rPr lang="en-US" b="0" dirty="0">
                <a:solidFill>
                  <a:srgbClr val="61AFEF"/>
                </a:solidFill>
                <a:effectLst/>
                <a:latin typeface="Menlo, Monaco, source-code-pro, Ubuntu Mono, DejaVu sans mono, Consolas, monospace"/>
              </a:rPr>
              <a:t>log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(</a:t>
            </a:r>
            <a:r>
              <a:rPr lang="en-US" b="0" dirty="0">
                <a:solidFill>
                  <a:srgbClr val="E06C75"/>
                </a:solidFill>
                <a:effectLst/>
                <a:latin typeface="Menlo, Monaco, source-code-pro, Ubuntu Mono, DejaVu sans mono, Consolas, monospace"/>
              </a:rPr>
              <a:t>key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, </a:t>
            </a:r>
            <a:r>
              <a:rPr lang="en-US" b="0" dirty="0">
                <a:solidFill>
                  <a:srgbClr val="E5C07B"/>
                </a:solidFill>
                <a:effectLst/>
                <a:latin typeface="Menlo, Monaco, source-code-pro, Ubuntu Mono, DejaVu sans mono, Consolas, monospace"/>
              </a:rPr>
              <a:t>this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[</a:t>
            </a:r>
            <a:r>
              <a:rPr lang="en-US" b="0" dirty="0">
                <a:solidFill>
                  <a:srgbClr val="E06C75"/>
                </a:solidFill>
                <a:effectLst/>
                <a:latin typeface="Menlo, Monaco, source-code-pro, Ubuntu Mono, DejaVu sans mono, Consolas, monospace"/>
              </a:rPr>
              <a:t>key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]); }</a:t>
            </a:r>
          </a:p>
          <a:p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  },</a:t>
            </a:r>
          </a:p>
          <a:p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 </a:t>
            </a:r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//  "total": function () { return </a:t>
            </a:r>
            <a:r>
              <a:rPr lang="en-US" b="0" i="1" dirty="0" err="1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this.size</a:t>
            </a:r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 * </a:t>
            </a:r>
            <a:r>
              <a:rPr lang="en-US" b="0" i="1" dirty="0" err="1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this.price</a:t>
            </a:r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; },</a:t>
            </a:r>
            <a:endParaRPr lang="en-US" b="0" dirty="0">
              <a:solidFill>
                <a:srgbClr val="ABB2BF"/>
              </a:solidFill>
              <a:effectLst/>
              <a:latin typeface="Menlo, Monaco, source-code-pro, Ubuntu Mono, DejaVu sans mono, Consolas, monospace"/>
            </a:endParaRPr>
          </a:p>
          <a:p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};</a:t>
            </a:r>
          </a:p>
          <a:p>
            <a:b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</a:br>
            <a:r>
              <a:rPr lang="en-US" b="0" dirty="0">
                <a:solidFill>
                  <a:srgbClr val="C678DD"/>
                </a:solidFill>
                <a:effectLst/>
                <a:latin typeface="Menlo, Monaco, source-code-pro, Ubuntu Mono, DejaVu sans mono, Consolas, monospace"/>
              </a:rPr>
              <a:t>const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>
                <a:solidFill>
                  <a:srgbClr val="E5C07B"/>
                </a:solidFill>
                <a:effectLst/>
                <a:latin typeface="Menlo, Monaco, source-code-pro, Ubuntu Mono, DejaVu sans mono, Consolas, monospace"/>
              </a:rPr>
              <a:t>pawn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>
                <a:solidFill>
                  <a:srgbClr val="56B6C2"/>
                </a:solidFill>
                <a:effectLst/>
                <a:latin typeface="Menlo, Monaco, source-code-pro, Ubuntu Mono, DejaVu sans mono, Consolas, monospace"/>
              </a:rPr>
              <a:t>=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 err="1">
                <a:solidFill>
                  <a:srgbClr val="E5C07B"/>
                </a:solidFill>
                <a:effectLst/>
                <a:latin typeface="Menlo, Monaco, source-code-pro, Ubuntu Mono, DejaVu sans mono, Consolas, monospace"/>
              </a:rPr>
              <a:t>Object</a:t>
            </a:r>
            <a:r>
              <a:rPr lang="en-US" b="0" dirty="0" err="1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.</a:t>
            </a:r>
            <a:r>
              <a:rPr lang="en-US" b="0" dirty="0" err="1">
                <a:solidFill>
                  <a:srgbClr val="61AFEF"/>
                </a:solidFill>
                <a:effectLst/>
                <a:latin typeface="Menlo, Monaco, source-code-pro, Ubuntu Mono, DejaVu sans mono, Consolas, monospace"/>
              </a:rPr>
              <a:t>create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(</a:t>
            </a:r>
            <a:r>
              <a:rPr lang="en-US" b="0" dirty="0">
                <a:solidFill>
                  <a:srgbClr val="E06C75"/>
                </a:solidFill>
                <a:effectLst/>
                <a:latin typeface="Menlo, Monaco, source-code-pro, Ubuntu Mono, DejaVu sans mono, Consolas, monospace"/>
              </a:rPr>
              <a:t>Person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);</a:t>
            </a:r>
          </a:p>
          <a:p>
            <a:r>
              <a:rPr lang="en-US" b="0" dirty="0" err="1">
                <a:solidFill>
                  <a:srgbClr val="E06C75"/>
                </a:solidFill>
                <a:effectLst/>
                <a:latin typeface="Menlo, Monaco, source-code-pro, Ubuntu Mono, DejaVu sans mono, Consolas, monospace"/>
              </a:rPr>
              <a:t>pawn</a:t>
            </a:r>
            <a:r>
              <a:rPr lang="en-US" b="0" dirty="0" err="1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.</a:t>
            </a:r>
            <a:r>
              <a:rPr lang="en-US" b="0" dirty="0" err="1">
                <a:solidFill>
                  <a:srgbClr val="E06C75"/>
                </a:solidFill>
                <a:effectLst/>
                <a:latin typeface="Menlo, Monaco, source-code-pro, Ubuntu Mono, DejaVu sans mono, Consolas, monospace"/>
              </a:rPr>
              <a:t>price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>
                <a:solidFill>
                  <a:srgbClr val="56B6C2"/>
                </a:solidFill>
                <a:effectLst/>
                <a:latin typeface="Menlo, Monaco, source-code-pro, Ubuntu Mono, DejaVu sans mono, Consolas, monospace"/>
              </a:rPr>
              <a:t>=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 </a:t>
            </a:r>
            <a:r>
              <a:rPr lang="en-US" b="0" dirty="0">
                <a:solidFill>
                  <a:srgbClr val="D19A66"/>
                </a:solidFill>
                <a:effectLst/>
                <a:latin typeface="Menlo, Monaco, source-code-pro, Ubuntu Mono, DejaVu sans mono, Consolas, monospace"/>
              </a:rPr>
              <a:t>12</a:t>
            </a:r>
            <a: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  <a:t>;</a:t>
            </a:r>
          </a:p>
          <a:p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// </a:t>
            </a:r>
            <a:r>
              <a:rPr lang="en-US" b="0" i="1" dirty="0" err="1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pawn.size</a:t>
            </a:r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 = 11;</a:t>
            </a:r>
            <a:endParaRPr lang="en-US" b="0" dirty="0">
              <a:solidFill>
                <a:srgbClr val="ABB2BF"/>
              </a:solidFill>
              <a:effectLst/>
              <a:latin typeface="Menlo, Monaco, source-code-pro, Ubuntu Mono, DejaVu sans mono, Consolas, monospace"/>
            </a:endParaRPr>
          </a:p>
          <a:p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// </a:t>
            </a:r>
            <a:r>
              <a:rPr lang="en-US" b="0" i="1" dirty="0" err="1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pawn.call</a:t>
            </a:r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(); </a:t>
            </a:r>
            <a:endParaRPr lang="en-US" b="0" dirty="0">
              <a:solidFill>
                <a:srgbClr val="ABB2BF"/>
              </a:solidFill>
              <a:effectLst/>
              <a:latin typeface="Menlo, Monaco, source-code-pro, Ubuntu Mono, DejaVu sans mono, Consolas, monospace"/>
            </a:endParaRPr>
          </a:p>
          <a:p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// </a:t>
            </a:r>
            <a:r>
              <a:rPr lang="en-US" b="0" i="1" dirty="0" err="1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pawn.__proto__.call</a:t>
            </a:r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();</a:t>
            </a:r>
            <a:endParaRPr lang="en-US" b="0" dirty="0">
              <a:solidFill>
                <a:srgbClr val="ABB2BF"/>
              </a:solidFill>
              <a:effectLst/>
              <a:latin typeface="Menlo, Monaco, source-code-pro, Ubuntu Mono, DejaVu sans mono, Consolas, monospace"/>
            </a:endParaRPr>
          </a:p>
          <a:p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// console.log(</a:t>
            </a:r>
            <a:r>
              <a:rPr lang="en-US" b="0" i="1" dirty="0" err="1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pawn.total</a:t>
            </a:r>
            <a:r>
              <a:rPr lang="en-US" b="0" i="1" dirty="0">
                <a:solidFill>
                  <a:srgbClr val="7F848E"/>
                </a:solidFill>
                <a:effectLst/>
                <a:latin typeface="Menlo, Monaco, source-code-pro, Ubuntu Mono, DejaVu sans mono, Consolas, monospace"/>
              </a:rPr>
              <a:t>());</a:t>
            </a:r>
            <a:endParaRPr lang="en-US" b="0" dirty="0">
              <a:solidFill>
                <a:srgbClr val="ABB2BF"/>
              </a:solidFill>
              <a:effectLst/>
              <a:latin typeface="Menlo, Monaco, source-code-pro, Ubuntu Mono, DejaVu sans mono, Consolas, monospace"/>
            </a:endParaRPr>
          </a:p>
          <a:p>
            <a:br>
              <a:rPr lang="en-US" b="0" dirty="0">
                <a:solidFill>
                  <a:srgbClr val="ABB2BF"/>
                </a:solidFill>
                <a:effectLst/>
                <a:latin typeface="Menlo, Monaco, source-code-pro, Ubuntu Mono, DejaVu sans mono, Consolas, monospace"/>
              </a:rPr>
            </a:br>
            <a:endParaRPr lang="en-US" b="0" dirty="0">
              <a:solidFill>
                <a:srgbClr val="ABB2BF"/>
              </a:solidFill>
              <a:effectLst/>
              <a:latin typeface="Menlo, Monaco, source-code-pro, Ubuntu Mono, DejaVu sans mono, Consolas, monospac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294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call(): </a:t>
            </a:r>
            <a:r>
              <a:rPr lang="en-US" b="0" i="0" dirty="0" err="1">
                <a:solidFill>
                  <a:srgbClr val="0A0A23"/>
                </a:solidFill>
                <a:effectLst/>
                <a:latin typeface="inherit"/>
              </a:rPr>
              <a:t>fn.call</a:t>
            </a: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(</a:t>
            </a:r>
            <a:r>
              <a:rPr lang="en-US" b="0" i="0" dirty="0" err="1">
                <a:solidFill>
                  <a:srgbClr val="0A0A23"/>
                </a:solidFill>
                <a:effectLst/>
                <a:latin typeface="inherit"/>
              </a:rPr>
              <a:t>thisObj</a:t>
            </a: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, fnParam1, fnParam2)</a:t>
            </a:r>
          </a:p>
          <a:p>
            <a:pPr algn="l" fontAlgn="base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apply(): </a:t>
            </a:r>
            <a:r>
              <a:rPr lang="en-US" b="0" i="0" dirty="0" err="1">
                <a:solidFill>
                  <a:srgbClr val="0A0A23"/>
                </a:solidFill>
                <a:effectLst/>
                <a:latin typeface="inherit"/>
              </a:rPr>
              <a:t>fn.apply</a:t>
            </a: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(</a:t>
            </a:r>
            <a:r>
              <a:rPr lang="en-US" b="0" i="0" dirty="0" err="1">
                <a:solidFill>
                  <a:srgbClr val="0A0A23"/>
                </a:solidFill>
                <a:effectLst/>
                <a:latin typeface="inherit"/>
              </a:rPr>
              <a:t>thisObj</a:t>
            </a: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, [fnParam1, fnParam2])</a:t>
            </a:r>
          </a:p>
          <a:p>
            <a:pPr algn="l" fontAlgn="base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bind(): const </a:t>
            </a:r>
            <a:r>
              <a:rPr lang="en-US" b="0" i="0" dirty="0" err="1">
                <a:solidFill>
                  <a:srgbClr val="0A0A23"/>
                </a:solidFill>
                <a:effectLst/>
                <a:latin typeface="inherit"/>
              </a:rPr>
              <a:t>newFn</a:t>
            </a: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 = </a:t>
            </a:r>
            <a:r>
              <a:rPr lang="en-US" b="0" i="0" dirty="0" err="1">
                <a:solidFill>
                  <a:srgbClr val="0A0A23"/>
                </a:solidFill>
                <a:effectLst/>
                <a:latin typeface="inherit"/>
              </a:rPr>
              <a:t>fn.bind</a:t>
            </a: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(</a:t>
            </a:r>
            <a:r>
              <a:rPr lang="en-US" b="0" i="0" dirty="0" err="1">
                <a:solidFill>
                  <a:srgbClr val="0A0A23"/>
                </a:solidFill>
                <a:effectLst/>
                <a:latin typeface="inherit"/>
              </a:rPr>
              <a:t>thisObj</a:t>
            </a:r>
            <a:r>
              <a:rPr lang="en-US" b="0" i="0" dirty="0">
                <a:solidFill>
                  <a:srgbClr val="0A0A23"/>
                </a:solidFill>
                <a:effectLst/>
                <a:latin typeface="inherit"/>
              </a:rPr>
              <a:t>, fnParam1, fnParam2)</a:t>
            </a:r>
          </a:p>
          <a:p>
            <a:endParaRPr lang="en-US" dirty="0"/>
          </a:p>
          <a:p>
            <a:r>
              <a:rPr lang="en-US" dirty="0"/>
              <a:t>Nice overview : https://www.freecodecamp.org/news/the-complete-guide-to-this-in-javascript/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498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Circle.prototype</a:t>
            </a:r>
            <a:r>
              <a:rPr lang="en-US" dirty="0"/>
              <a:t> is set as a prototype to the newly created object.</a:t>
            </a:r>
          </a:p>
          <a:p>
            <a:endParaRPr lang="en-US" dirty="0"/>
          </a:p>
          <a:p>
            <a:r>
              <a:rPr lang="en-US" dirty="0"/>
              <a:t>For more see https://developer.mozilla.org/en-US/docs/Web/JavaScript/Reference/Global_Objects/Object/constructor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943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ourier New" pitchFamily="49" charset="0"/>
              </a:rPr>
              <a:t>Selected interesting properties … </a:t>
            </a: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There is more of how to create object</a:t>
            </a:r>
          </a:p>
          <a:p>
            <a:r>
              <a:rPr lang="en-US" dirty="0"/>
              <a:t>https://developer.mozilla.org/en-US/docs/Web/JavaScript/Reference/Global_Objects/Object/create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640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The third argument</a:t>
            </a:r>
            <a:r>
              <a:rPr lang="en-US" baseline="0" dirty="0"/>
              <a:t> of open() is async flag. If false, the send() call will block (very unwise).</a:t>
            </a:r>
            <a:endParaRPr lang="en-US" dirty="0"/>
          </a:p>
          <a:p>
            <a:r>
              <a:rPr lang="en-US" dirty="0"/>
              <a:t>-</a:t>
            </a:r>
            <a:r>
              <a:rPr lang="en-US" baseline="0" dirty="0"/>
              <a:t> </a:t>
            </a:r>
            <a:r>
              <a:rPr lang="en-US" dirty="0" err="1"/>
              <a:t>XMLHttpRequest</a:t>
            </a:r>
            <a:r>
              <a:rPr lang="en-US" dirty="0"/>
              <a:t> also has </a:t>
            </a:r>
            <a:r>
              <a:rPr lang="en-US" dirty="0" err="1"/>
              <a:t>responseXML</a:t>
            </a:r>
            <a:r>
              <a:rPr lang="en-US" baseline="0" dirty="0"/>
              <a:t> property, where the XML DOM is stored.</a:t>
            </a:r>
          </a:p>
          <a:p>
            <a:pPr marL="0" indent="0">
              <a:buFontTx/>
              <a:buNone/>
            </a:pPr>
            <a:r>
              <a:rPr lang="en-US" dirty="0"/>
              <a:t>-</a:t>
            </a:r>
            <a:r>
              <a:rPr lang="en-US" baseline="0" dirty="0"/>
              <a:t> </a:t>
            </a:r>
            <a:r>
              <a:rPr lang="en-US" dirty="0" err="1"/>
              <a:t>readyState</a:t>
            </a:r>
            <a:r>
              <a:rPr lang="en-US" baseline="0" dirty="0"/>
              <a:t> values: 0 = not initialized, 1 = connection established, 2 = headers received, 3 = downloading response, 4 = operation completed</a:t>
            </a:r>
          </a:p>
          <a:p>
            <a:pPr marL="0" indent="0">
              <a:buFontTx/>
              <a:buNone/>
            </a:pPr>
            <a:r>
              <a:rPr lang="en-US" dirty="0"/>
              <a:t>More at https://developer.mozilla.org/en-US/docs/Web/API/XMLHttpRequest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In</a:t>
            </a:r>
            <a:r>
              <a:rPr lang="en-US" baseline="0" dirty="0"/>
              <a:t> HTML5 APIs, the </a:t>
            </a:r>
            <a:r>
              <a:rPr lang="en-US" baseline="0" dirty="0" err="1"/>
              <a:t>XMLHttpRequest</a:t>
            </a:r>
            <a:r>
              <a:rPr lang="en-US" baseline="0" dirty="0"/>
              <a:t> is being replaced with fetch() API (https://developer.mozilla.org/en-US/docs/Web/API/Fetch_API/Using_Fetch).</a:t>
            </a:r>
            <a:r>
              <a:rPr lang="cs-CZ" baseline="0" dirty="0"/>
              <a:t>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23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2070"/>
            <a:ext cx="9448800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AACF2F9B-24EE-49CD-8927-DCF5303F77EB}" type="datetime1">
              <a:rPr lang="cs-CZ" smtClean="0"/>
              <a:pPr/>
              <a:t>06.12.2021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846823F-F779-42B6-8699-C94A374E678D}"/>
              </a:ext>
            </a:extLst>
          </p:cNvPr>
          <p:cNvSpPr txBox="1"/>
          <p:nvPr userDrawn="1"/>
        </p:nvSpPr>
        <p:spPr>
          <a:xfrm>
            <a:off x="2207568" y="4776651"/>
            <a:ext cx="4416491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1800" dirty="0">
                <a:ln>
                  <a:noFill/>
                </a:ln>
                <a:solidFill>
                  <a:schemeClr val="accent5"/>
                </a:solidFill>
              </a:rPr>
              <a:t>https://www.ksi.mff.cuni.cz/</a:t>
            </a:r>
          </a:p>
        </p:txBody>
      </p:sp>
    </p:spTree>
    <p:extLst>
      <p:ext uri="{BB962C8B-B14F-4D97-AF65-F5344CB8AC3E}">
        <p14:creationId xmlns:p14="http://schemas.microsoft.com/office/powerpoint/2010/main" val="406453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CA125F0-E602-409F-8C54-EE50939C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0CE1F92-6668-4B91-8D94-7368CA20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757589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352" y="1844824"/>
            <a:ext cx="5763187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467" y="1844824"/>
            <a:ext cx="5763183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E9948CD-A3DC-404F-921B-D94627D2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E69095-5CD4-4F20-BC94-B1548971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59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EC0B12E-FDCA-4F98-8B47-5C783F99B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81A53B8-589A-48E4-A9D3-A151BE7B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15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2C029DF-361E-4AFB-ADC3-F7F0279F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9535DF1-3CEE-4FC7-9E2D-6DF64CF09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9650" y="2133600"/>
            <a:ext cx="7561263" cy="86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5999B4DE-4528-497E-83DE-B439F1DB28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15480" y="3140968"/>
            <a:ext cx="9217023" cy="187220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 dirty="0"/>
              <a:t>Click to edit sub heading</a:t>
            </a:r>
          </a:p>
        </p:txBody>
      </p:sp>
    </p:spTree>
    <p:extLst>
      <p:ext uri="{BB962C8B-B14F-4D97-AF65-F5344CB8AC3E}">
        <p14:creationId xmlns:p14="http://schemas.microsoft.com/office/powerpoint/2010/main" val="73397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43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2286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30" r:id="rId2"/>
    <p:sldLayoutId id="2147483728" r:id="rId3"/>
    <p:sldLayoutId id="2147483688" r:id="rId4"/>
    <p:sldLayoutId id="2147483689" r:id="rId5"/>
    <p:sldLayoutId id="2147483731" r:id="rId6"/>
    <p:sldLayoutId id="2147483729" r:id="rId7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s/js_versions.as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github.com/tc39/proposals/blob/master/finished-proposals.md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babeljs.io/repl/#?browsers=&amp;build=&amp;builtIns=false&amp;corejs=3.6&amp;spec=false&amp;loose=false&amp;code_lz=FBA&amp;debug=false&amp;forceAllTransforms=false&amp;shippedProposals=false&amp;circleciRepo=&amp;evaluate=false&amp;fileSize=false&amp;timeTravel=false&amp;sourceType=module&amp;lineWrap=true&amp;presets=env&amp;prettier=false&amp;targets=&amp;version=7.16.4&amp;externalPlugins=&amp;assumptions=%7B%7D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BF0C-FB22-4A1B-AC3A-523B899CB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/>
              <a:t>Javascript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4FC05-8409-4069-A177-C4DE126B2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D27CE-CCCA-473C-AEB6-7B30BA5DA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2F9B-24EE-49CD-8927-DCF5303F77EB}" type="datetime1">
              <a:rPr lang="cs-CZ" smtClean="0"/>
              <a:t>06.12.2021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C9182-70D7-4EF1-B78E-EB0BFC3C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sp>
        <p:nvSpPr>
          <p:cNvPr id="6" name="Zástupný symbol pro datum 2">
            <a:extLst>
              <a:ext uri="{FF2B5EF4-FFF2-40B4-BE49-F238E27FC236}">
                <a16:creationId xmlns:a16="http://schemas.microsoft.com/office/drawing/2014/main" id="{BF8992C4-F6F2-4A47-B943-5A40C0F43498}"/>
              </a:ext>
            </a:extLst>
          </p:cNvPr>
          <p:cNvSpPr txBox="1">
            <a:spLocks/>
          </p:cNvSpPr>
          <p:nvPr/>
        </p:nvSpPr>
        <p:spPr>
          <a:xfrm>
            <a:off x="8040216" y="6381328"/>
            <a:ext cx="347730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special thanks to</a:t>
            </a:r>
            <a:r>
              <a:rPr lang="cs-CZ" dirty="0"/>
              <a:t> Martin Kruliš </a:t>
            </a:r>
          </a:p>
        </p:txBody>
      </p:sp>
    </p:spTree>
    <p:extLst>
      <p:ext uri="{BB962C8B-B14F-4D97-AF65-F5344CB8AC3E}">
        <p14:creationId xmlns:p14="http://schemas.microsoft.com/office/powerpoint/2010/main" val="124034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DC8B12-335B-4078-84FC-1A3ECCDC7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43204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no classes ?!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5AB8D0-F9F9-486D-98A0-E53F46AA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  <a:br>
              <a:rPr lang="en-US" dirty="0"/>
            </a:br>
            <a:r>
              <a:rPr lang="en-US" dirty="0"/>
              <a:t>prototypes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CC355-77CF-42D6-8A03-D4127EF37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8AA6CEA8-DC96-48E1-B028-8A2D55AAE90E}"/>
              </a:ext>
            </a:extLst>
          </p:cNvPr>
          <p:cNvSpPr/>
          <p:nvPr/>
        </p:nvSpPr>
        <p:spPr>
          <a:xfrm>
            <a:off x="239351" y="2812994"/>
            <a:ext cx="6843856" cy="904038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 err="1"/>
              <a:t>myObject.printName</a:t>
            </a:r>
            <a:r>
              <a:rPr lang="en-US" dirty="0"/>
              <a:t>();</a:t>
            </a:r>
          </a:p>
          <a:p>
            <a:r>
              <a:rPr lang="en-US" dirty="0" err="1"/>
              <a:t>myObject.spam</a:t>
            </a:r>
            <a:r>
              <a:rPr lang="en-US" dirty="0"/>
              <a:t> = 42;</a:t>
            </a:r>
          </a:p>
          <a:p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4632C9E-2EED-4F42-AF9F-A81F6F9867EC}"/>
              </a:ext>
            </a:extLst>
          </p:cNvPr>
          <p:cNvSpPr/>
          <p:nvPr/>
        </p:nvSpPr>
        <p:spPr>
          <a:xfrm>
            <a:off x="239351" y="4797152"/>
            <a:ext cx="2328257" cy="13681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[[Prototype]]</a:t>
            </a:r>
          </a:p>
          <a:p>
            <a:r>
              <a:rPr lang="en-US" dirty="0"/>
              <a:t>foo</a:t>
            </a:r>
          </a:p>
          <a:p>
            <a:r>
              <a:rPr lang="en-US" dirty="0"/>
              <a:t>bar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D8550F7-A7A9-4654-A4D7-86B7611190B6}"/>
              </a:ext>
            </a:extLst>
          </p:cNvPr>
          <p:cNvSpPr/>
          <p:nvPr/>
        </p:nvSpPr>
        <p:spPr>
          <a:xfrm>
            <a:off x="4583832" y="4797152"/>
            <a:ext cx="2328257" cy="13681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[[Prototype]]</a:t>
            </a:r>
          </a:p>
          <a:p>
            <a:r>
              <a:rPr lang="en-US" dirty="0"/>
              <a:t>name</a:t>
            </a:r>
          </a:p>
          <a:p>
            <a:r>
              <a:rPr lang="en-US" dirty="0" err="1"/>
              <a:t>printName</a:t>
            </a:r>
            <a:r>
              <a:rPr lang="en-US" dirty="0"/>
              <a:t>()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FFFF31-50B4-4E83-B9BE-50A45D55133E}"/>
              </a:ext>
            </a:extLst>
          </p:cNvPr>
          <p:cNvSpPr txBox="1"/>
          <p:nvPr/>
        </p:nvSpPr>
        <p:spPr>
          <a:xfrm>
            <a:off x="407368" y="424732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myObject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58B9AB-7EE2-4F93-8277-13EF51BD4E3A}"/>
              </a:ext>
            </a:extLst>
          </p:cNvPr>
          <p:cNvSpPr txBox="1"/>
          <p:nvPr/>
        </p:nvSpPr>
        <p:spPr>
          <a:xfrm>
            <a:off x="4751849" y="426774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NamedObject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67E2B4-4333-4286-ACE6-25894DCEE57E}"/>
              </a:ext>
            </a:extLst>
          </p:cNvPr>
          <p:cNvSpPr txBox="1"/>
          <p:nvPr/>
        </p:nvSpPr>
        <p:spPr>
          <a:xfrm>
            <a:off x="8826048" y="5081827"/>
            <a:ext cx="2465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Object.prototype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C8E14E4-5386-4B2C-B3C7-76EC2CE05167}"/>
              </a:ext>
            </a:extLst>
          </p:cNvPr>
          <p:cNvCxnSpPr/>
          <p:nvPr/>
        </p:nvCxnSpPr>
        <p:spPr>
          <a:xfrm>
            <a:off x="1919536" y="5266493"/>
            <a:ext cx="2520280" cy="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B4CBE0-EE38-4930-8A9B-3559AB7C8B25}"/>
              </a:ext>
            </a:extLst>
          </p:cNvPr>
          <p:cNvCxnSpPr/>
          <p:nvPr/>
        </p:nvCxnSpPr>
        <p:spPr>
          <a:xfrm>
            <a:off x="6305768" y="5266493"/>
            <a:ext cx="2520280" cy="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ový popisek 21">
            <a:extLst>
              <a:ext uri="{FF2B5EF4-FFF2-40B4-BE49-F238E27FC236}">
                <a16:creationId xmlns:a16="http://schemas.microsoft.com/office/drawing/2014/main" id="{76FC6099-6988-448E-B5A9-481C934E8D5A}"/>
              </a:ext>
            </a:extLst>
          </p:cNvPr>
          <p:cNvSpPr/>
          <p:nvPr/>
        </p:nvSpPr>
        <p:spPr>
          <a:xfrm>
            <a:off x="3755740" y="2111168"/>
            <a:ext cx="4680520" cy="864096"/>
          </a:xfrm>
          <a:prstGeom prst="wedgeRoundRectCallout">
            <a:avLst>
              <a:gd name="adj1" fmla="val -62922"/>
              <a:gd name="adj2" fmla="val 5827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Searches up the prototype chain, looks for the first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printName</a:t>
            </a:r>
            <a:r>
              <a:rPr lang="en-US" dirty="0"/>
              <a:t> property</a:t>
            </a:r>
            <a:endParaRPr lang="cs-CZ" dirty="0"/>
          </a:p>
        </p:txBody>
      </p:sp>
      <p:sp>
        <p:nvSpPr>
          <p:cNvPr id="15" name="Zaoblený obdélníkový popisek 21">
            <a:extLst>
              <a:ext uri="{FF2B5EF4-FFF2-40B4-BE49-F238E27FC236}">
                <a16:creationId xmlns:a16="http://schemas.microsoft.com/office/drawing/2014/main" id="{8BBB0CE4-E90D-47A8-8FF1-1A330E8E2D98}"/>
              </a:ext>
            </a:extLst>
          </p:cNvPr>
          <p:cNvSpPr/>
          <p:nvPr/>
        </p:nvSpPr>
        <p:spPr>
          <a:xfrm>
            <a:off x="3755740" y="3328638"/>
            <a:ext cx="4387605" cy="864096"/>
          </a:xfrm>
          <a:prstGeom prst="wedgeRoundRectCallout">
            <a:avLst>
              <a:gd name="adj1" fmla="val -66864"/>
              <a:gd name="adj2" fmla="val -3680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Creates new property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dirty="0"/>
              <a:t> (no prototype chain traversing)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62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D390E9-654A-4BD0-9951-7684A77E8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EC9CF-3D91-4E3A-AAE6-F5272A33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CD935BF-AACC-465B-93DD-B61A5B867560}"/>
              </a:ext>
            </a:extLst>
          </p:cNvPr>
          <p:cNvSpPr/>
          <p:nvPr/>
        </p:nvSpPr>
        <p:spPr>
          <a:xfrm>
            <a:off x="239352" y="1876890"/>
            <a:ext cx="6843856" cy="371235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/>
              <a:t>var CircleProto = {</a:t>
            </a:r>
          </a:p>
          <a:p>
            <a:r>
              <a:rPr lang="en-US"/>
              <a:t>    radius: 0,</a:t>
            </a:r>
          </a:p>
          <a:p>
            <a:r>
              <a:rPr lang="en-US"/>
              <a:t>    circumference: function() {</a:t>
            </a:r>
          </a:p>
          <a:p>
            <a:r>
              <a:rPr lang="en-US"/>
              <a:t>        return 2 * Math.PI * this.radius;</a:t>
            </a:r>
          </a:p>
          <a:p>
            <a:r>
              <a:rPr lang="en-US"/>
              <a:t>    }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var circle = Object.create(CircleProto);</a:t>
            </a:r>
          </a:p>
          <a:p>
            <a:r>
              <a:rPr lang="en-US"/>
              <a:t>circle.radius = 42;</a:t>
            </a:r>
          </a:p>
          <a:p>
            <a:r>
              <a:rPr lang="en-US"/>
              <a:t>console.log(circle.circumference());</a:t>
            </a:r>
            <a:endParaRPr lang="en-US" dirty="0"/>
          </a:p>
        </p:txBody>
      </p:sp>
      <p:sp>
        <p:nvSpPr>
          <p:cNvPr id="6" name="Zaoblený obdélníkový popisek 21">
            <a:extLst>
              <a:ext uri="{FF2B5EF4-FFF2-40B4-BE49-F238E27FC236}">
                <a16:creationId xmlns:a16="http://schemas.microsoft.com/office/drawing/2014/main" id="{61DF2CC1-93B7-4FCA-A27E-042158461715}"/>
              </a:ext>
            </a:extLst>
          </p:cNvPr>
          <p:cNvSpPr/>
          <p:nvPr/>
        </p:nvSpPr>
        <p:spPr>
          <a:xfrm>
            <a:off x="3503712" y="1782979"/>
            <a:ext cx="4176463" cy="720080"/>
          </a:xfrm>
          <a:prstGeom prst="wedgeRoundRectCallout">
            <a:avLst>
              <a:gd name="adj1" fmla="val -70618"/>
              <a:gd name="adj2" fmla="val -14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Prototype takes the role of a class</a:t>
            </a:r>
          </a:p>
        </p:txBody>
      </p:sp>
      <p:sp>
        <p:nvSpPr>
          <p:cNvPr id="7" name="Zaoblený obdélníkový popisek 21">
            <a:extLst>
              <a:ext uri="{FF2B5EF4-FFF2-40B4-BE49-F238E27FC236}">
                <a16:creationId xmlns:a16="http://schemas.microsoft.com/office/drawing/2014/main" id="{6A66DD56-D06D-441C-93D2-F7FA4849E2C0}"/>
              </a:ext>
            </a:extLst>
          </p:cNvPr>
          <p:cNvSpPr/>
          <p:nvPr/>
        </p:nvSpPr>
        <p:spPr>
          <a:xfrm>
            <a:off x="4655840" y="3011454"/>
            <a:ext cx="4005446" cy="835091"/>
          </a:xfrm>
          <a:prstGeom prst="wedgeRoundRectCallout">
            <a:avLst>
              <a:gd name="adj1" fmla="val -57806"/>
              <a:gd name="adj2" fmla="val 5013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Creates new empty object which has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CircleProto</a:t>
            </a:r>
            <a:r>
              <a:rPr lang="en-US" dirty="0"/>
              <a:t> as prototype</a:t>
            </a:r>
          </a:p>
        </p:txBody>
      </p:sp>
      <p:sp>
        <p:nvSpPr>
          <p:cNvPr id="8" name="Zaoblený obdélníkový popisek 21">
            <a:extLst>
              <a:ext uri="{FF2B5EF4-FFF2-40B4-BE49-F238E27FC236}">
                <a16:creationId xmlns:a16="http://schemas.microsoft.com/office/drawing/2014/main" id="{593DBB6F-89AA-443E-A441-5C52F09E39EC}"/>
              </a:ext>
            </a:extLst>
          </p:cNvPr>
          <p:cNvSpPr/>
          <p:nvPr/>
        </p:nvSpPr>
        <p:spPr>
          <a:xfrm>
            <a:off x="2639616" y="5294368"/>
            <a:ext cx="3664966" cy="589743"/>
          </a:xfrm>
          <a:prstGeom prst="wedgeRoundRectCallout">
            <a:avLst>
              <a:gd name="adj1" fmla="val -44578"/>
              <a:gd name="adj2" fmla="val -9745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Logs </a:t>
            </a:r>
            <a:r>
              <a:rPr lang="cs-CZ" dirty="0"/>
              <a:t>263.89378290154264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75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A1B4B2-3BA6-45C5-ADB8-4DB478E5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vs Prototypes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BB850-8B26-4974-8618-F4819936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12</a:t>
            </a:fld>
            <a:endParaRPr lang="cs-CZ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DF1FAF4-5133-42A6-B2F0-46481ABE5582}"/>
              </a:ext>
            </a:extLst>
          </p:cNvPr>
          <p:cNvGrpSpPr/>
          <p:nvPr/>
        </p:nvGrpSpPr>
        <p:grpSpPr>
          <a:xfrm>
            <a:off x="6910104" y="4562883"/>
            <a:ext cx="1951214" cy="1082163"/>
            <a:chOff x="6072177" y="4562882"/>
            <a:chExt cx="1951214" cy="1082163"/>
          </a:xfrm>
        </p:grpSpPr>
        <p:sp>
          <p:nvSpPr>
            <p:cNvPr id="6" name="Zaoblený obdélník 17">
              <a:extLst>
                <a:ext uri="{FF2B5EF4-FFF2-40B4-BE49-F238E27FC236}">
                  <a16:creationId xmlns:a16="http://schemas.microsoft.com/office/drawing/2014/main" id="{273566D5-9A56-45B7-A365-35F8D36A7706}"/>
                </a:ext>
              </a:extLst>
            </p:cNvPr>
            <p:cNvSpPr/>
            <p:nvPr/>
          </p:nvSpPr>
          <p:spPr>
            <a:xfrm>
              <a:off x="6072177" y="4996973"/>
              <a:ext cx="1951214" cy="64807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[[Prototype]]</a:t>
              </a:r>
            </a:p>
            <a:p>
              <a:pPr algn="ctr"/>
              <a:r>
                <a:rPr lang="en-US" sz="1400" i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obj</a:t>
              </a:r>
              <a:r>
                <a:rPr lang="en-US" sz="1400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properties</a:t>
              </a:r>
              <a:endParaRPr lang="cs-CZ" sz="1400" i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7" name="Přímá spojnice se šipkou 39">
              <a:extLst>
                <a:ext uri="{FF2B5EF4-FFF2-40B4-BE49-F238E27FC236}">
                  <a16:creationId xmlns:a16="http://schemas.microsoft.com/office/drawing/2014/main" id="{04C75A70-D06A-4812-A571-4F206161538B}"/>
                </a:ext>
              </a:extLst>
            </p:cNvPr>
            <p:cNvCxnSpPr/>
            <p:nvPr/>
          </p:nvCxnSpPr>
          <p:spPr>
            <a:xfrm flipV="1">
              <a:off x="7872376" y="4562882"/>
              <a:ext cx="1" cy="594310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7AE1050-2D40-432E-AAD5-E8C53210E4C3}"/>
              </a:ext>
            </a:extLst>
          </p:cNvPr>
          <p:cNvGrpSpPr/>
          <p:nvPr/>
        </p:nvGrpSpPr>
        <p:grpSpPr>
          <a:xfrm>
            <a:off x="6910104" y="3456829"/>
            <a:ext cx="1951214" cy="1080120"/>
            <a:chOff x="6072177" y="3457464"/>
            <a:chExt cx="1951214" cy="1080120"/>
          </a:xfrm>
        </p:grpSpPr>
        <p:sp>
          <p:nvSpPr>
            <p:cNvPr id="9" name="Zaoblený obdélník 22">
              <a:extLst>
                <a:ext uri="{FF2B5EF4-FFF2-40B4-BE49-F238E27FC236}">
                  <a16:creationId xmlns:a16="http://schemas.microsoft.com/office/drawing/2014/main" id="{195922DF-22BC-43B1-9EDD-D8B70D144D79}"/>
                </a:ext>
              </a:extLst>
            </p:cNvPr>
            <p:cNvSpPr/>
            <p:nvPr/>
          </p:nvSpPr>
          <p:spPr>
            <a:xfrm>
              <a:off x="6072177" y="3889512"/>
              <a:ext cx="1951214" cy="64807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[[Prototype]]</a:t>
              </a:r>
            </a:p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bar</a:t>
              </a:r>
              <a:endParaRPr lang="cs-CZ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0" name="Přímá spojnice se šipkou 42">
              <a:extLst>
                <a:ext uri="{FF2B5EF4-FFF2-40B4-BE49-F238E27FC236}">
                  <a16:creationId xmlns:a16="http://schemas.microsoft.com/office/drawing/2014/main" id="{EAEB58EB-4288-4FD5-99CC-64A31F517514}"/>
                </a:ext>
              </a:extLst>
            </p:cNvPr>
            <p:cNvCxnSpPr/>
            <p:nvPr/>
          </p:nvCxnSpPr>
          <p:spPr>
            <a:xfrm flipV="1">
              <a:off x="7872376" y="3457464"/>
              <a:ext cx="1" cy="620730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A44466B-3736-47BF-A793-B52D3F4F149F}"/>
              </a:ext>
            </a:extLst>
          </p:cNvPr>
          <p:cNvGrpSpPr/>
          <p:nvPr/>
        </p:nvGrpSpPr>
        <p:grpSpPr>
          <a:xfrm>
            <a:off x="6910104" y="2083631"/>
            <a:ext cx="2636326" cy="1373198"/>
            <a:chOff x="6072177" y="2084266"/>
            <a:chExt cx="2636326" cy="1373198"/>
          </a:xfrm>
        </p:grpSpPr>
        <p:sp>
          <p:nvSpPr>
            <p:cNvPr id="12" name="Zaoblený obdélník 21">
              <a:extLst>
                <a:ext uri="{FF2B5EF4-FFF2-40B4-BE49-F238E27FC236}">
                  <a16:creationId xmlns:a16="http://schemas.microsoft.com/office/drawing/2014/main" id="{854D3F3E-4C3E-45E0-A2E9-7CFAFEC16A6C}"/>
                </a:ext>
              </a:extLst>
            </p:cNvPr>
            <p:cNvSpPr/>
            <p:nvPr/>
          </p:nvSpPr>
          <p:spPr>
            <a:xfrm>
              <a:off x="6072177" y="2809392"/>
              <a:ext cx="1951214" cy="64807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[[Prototype]]</a:t>
              </a:r>
            </a:p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foo</a:t>
              </a:r>
              <a:endParaRPr lang="cs-CZ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3" name="Přímá spojnice se šipkou 47">
              <a:extLst>
                <a:ext uri="{FF2B5EF4-FFF2-40B4-BE49-F238E27FC236}">
                  <a16:creationId xmlns:a16="http://schemas.microsoft.com/office/drawing/2014/main" id="{1A5C5B82-E7AE-4862-9F72-C2BBD54DB314}"/>
                </a:ext>
              </a:extLst>
            </p:cNvPr>
            <p:cNvCxnSpPr/>
            <p:nvPr/>
          </p:nvCxnSpPr>
          <p:spPr>
            <a:xfrm flipV="1">
              <a:off x="7872376" y="2361265"/>
              <a:ext cx="1" cy="636322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48">
              <a:extLst>
                <a:ext uri="{FF2B5EF4-FFF2-40B4-BE49-F238E27FC236}">
                  <a16:creationId xmlns:a16="http://schemas.microsoft.com/office/drawing/2014/main" id="{CC2B2832-3E5F-4B65-9945-71F5CC884301}"/>
                </a:ext>
              </a:extLst>
            </p:cNvPr>
            <p:cNvSpPr txBox="1"/>
            <p:nvPr/>
          </p:nvSpPr>
          <p:spPr>
            <a:xfrm>
              <a:off x="7036250" y="2084266"/>
              <a:ext cx="16722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Object.prototype</a:t>
              </a:r>
              <a:endParaRPr lang="cs-CZ" sz="12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5" name="TextovéPole 51">
            <a:extLst>
              <a:ext uri="{FF2B5EF4-FFF2-40B4-BE49-F238E27FC236}">
                <a16:creationId xmlns:a16="http://schemas.microsoft.com/office/drawing/2014/main" id="{1185A608-4837-4947-82C1-29E78D6AB40A}"/>
              </a:ext>
            </a:extLst>
          </p:cNvPr>
          <p:cNvSpPr txBox="1"/>
          <p:nvPr/>
        </p:nvSpPr>
        <p:spPr>
          <a:xfrm>
            <a:off x="5129389" y="2301560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JavaScript</a:t>
            </a:r>
            <a:endParaRPr lang="cs-CZ" dirty="0"/>
          </a:p>
        </p:txBody>
      </p:sp>
      <p:sp>
        <p:nvSpPr>
          <p:cNvPr id="16" name="Zaoblený obdélník 7">
            <a:extLst>
              <a:ext uri="{FF2B5EF4-FFF2-40B4-BE49-F238E27FC236}">
                <a16:creationId xmlns:a16="http://schemas.microsoft.com/office/drawing/2014/main" id="{479EA07C-60E3-4288-A8D9-8164D2EA1648}"/>
              </a:ext>
            </a:extLst>
          </p:cNvPr>
          <p:cNvSpPr/>
          <p:nvPr/>
        </p:nvSpPr>
        <p:spPr>
          <a:xfrm>
            <a:off x="1445529" y="4979296"/>
            <a:ext cx="165618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bdélník s odříznutým jedním rohem 8">
            <a:extLst>
              <a:ext uri="{FF2B5EF4-FFF2-40B4-BE49-F238E27FC236}">
                <a16:creationId xmlns:a16="http://schemas.microsoft.com/office/drawing/2014/main" id="{9C6BA88B-4C4A-4E54-BC2D-6667204AE0B4}"/>
              </a:ext>
            </a:extLst>
          </p:cNvPr>
          <p:cNvSpPr/>
          <p:nvPr/>
        </p:nvSpPr>
        <p:spPr>
          <a:xfrm>
            <a:off x="1445529" y="3871835"/>
            <a:ext cx="1656184" cy="648072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MySubclass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bdélník s odříznutým jedním rohem 9">
            <a:extLst>
              <a:ext uri="{FF2B5EF4-FFF2-40B4-BE49-F238E27FC236}">
                <a16:creationId xmlns:a16="http://schemas.microsoft.com/office/drawing/2014/main" id="{E2FB8DD3-E684-4738-9381-484DB48A1029}"/>
              </a:ext>
            </a:extLst>
          </p:cNvPr>
          <p:cNvSpPr/>
          <p:nvPr/>
        </p:nvSpPr>
        <p:spPr>
          <a:xfrm>
            <a:off x="1445529" y="2791715"/>
            <a:ext cx="1656184" cy="648072"/>
          </a:xfrm>
          <a:prstGeom prst="snip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9" name="Přímá spojnice se šipkou 11">
            <a:extLst>
              <a:ext uri="{FF2B5EF4-FFF2-40B4-BE49-F238E27FC236}">
                <a16:creationId xmlns:a16="http://schemas.microsoft.com/office/drawing/2014/main" id="{600483B8-89A7-4A38-9A6F-DFC3BB07D07C}"/>
              </a:ext>
            </a:extLst>
          </p:cNvPr>
          <p:cNvCxnSpPr>
            <a:stCxn id="17" idx="3"/>
            <a:endCxn id="18" idx="1"/>
          </p:cNvCxnSpPr>
          <p:nvPr/>
        </p:nvCxnSpPr>
        <p:spPr>
          <a:xfrm flipV="1">
            <a:off x="2273621" y="3439787"/>
            <a:ext cx="0" cy="43204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2">
            <a:extLst>
              <a:ext uri="{FF2B5EF4-FFF2-40B4-BE49-F238E27FC236}">
                <a16:creationId xmlns:a16="http://schemas.microsoft.com/office/drawing/2014/main" id="{27E381C8-F803-4957-8A49-671D6F8A1C9C}"/>
              </a:ext>
            </a:extLst>
          </p:cNvPr>
          <p:cNvCxnSpPr>
            <a:stCxn id="16" idx="0"/>
            <a:endCxn id="17" idx="1"/>
          </p:cNvCxnSpPr>
          <p:nvPr/>
        </p:nvCxnSpPr>
        <p:spPr>
          <a:xfrm flipV="1">
            <a:off x="2273621" y="4519907"/>
            <a:ext cx="0" cy="459389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50">
            <a:extLst>
              <a:ext uri="{FF2B5EF4-FFF2-40B4-BE49-F238E27FC236}">
                <a16:creationId xmlns:a16="http://schemas.microsoft.com/office/drawing/2014/main" id="{BC778CD6-275E-4786-A6BE-74A712109D14}"/>
              </a:ext>
            </a:extLst>
          </p:cNvPr>
          <p:cNvSpPr txBox="1"/>
          <p:nvPr/>
        </p:nvSpPr>
        <p:spPr>
          <a:xfrm>
            <a:off x="1487188" y="2145384"/>
            <a:ext cx="1572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Class-based</a:t>
            </a:r>
            <a:br>
              <a:rPr lang="en-US" dirty="0"/>
            </a:br>
            <a:r>
              <a:rPr lang="en-US" dirty="0"/>
              <a:t>Language</a:t>
            </a:r>
            <a:endParaRPr lang="cs-CZ" dirty="0"/>
          </a:p>
        </p:txBody>
      </p:sp>
      <p:cxnSp>
        <p:nvCxnSpPr>
          <p:cNvPr id="22" name="Přímá spojnice 53">
            <a:extLst>
              <a:ext uri="{FF2B5EF4-FFF2-40B4-BE49-F238E27FC236}">
                <a16:creationId xmlns:a16="http://schemas.microsoft.com/office/drawing/2014/main" id="{84748A91-DDF1-4527-BA53-325FD9A32371}"/>
              </a:ext>
            </a:extLst>
          </p:cNvPr>
          <p:cNvCxnSpPr/>
          <p:nvPr/>
        </p:nvCxnSpPr>
        <p:spPr>
          <a:xfrm>
            <a:off x="4223792" y="2175236"/>
            <a:ext cx="0" cy="3709588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10">
            <a:extLst>
              <a:ext uri="{FF2B5EF4-FFF2-40B4-BE49-F238E27FC236}">
                <a16:creationId xmlns:a16="http://schemas.microsoft.com/office/drawing/2014/main" id="{EFD32330-6309-41DC-9D45-2EF581CAA8EA}"/>
              </a:ext>
            </a:extLst>
          </p:cNvPr>
          <p:cNvSpPr/>
          <p:nvPr/>
        </p:nvSpPr>
        <p:spPr>
          <a:xfrm>
            <a:off x="2653268" y="3223763"/>
            <a:ext cx="936104" cy="41253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foo()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Rounded Rectangle 40">
            <a:extLst>
              <a:ext uri="{FF2B5EF4-FFF2-40B4-BE49-F238E27FC236}">
                <a16:creationId xmlns:a16="http://schemas.microsoft.com/office/drawing/2014/main" id="{EC87E352-3D64-4834-AF67-F8D3ECD9C208}"/>
              </a:ext>
            </a:extLst>
          </p:cNvPr>
          <p:cNvSpPr/>
          <p:nvPr/>
        </p:nvSpPr>
        <p:spPr>
          <a:xfrm>
            <a:off x="2653268" y="4307698"/>
            <a:ext cx="936104" cy="41253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bar()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Rounded Rectangle 41">
            <a:extLst>
              <a:ext uri="{FF2B5EF4-FFF2-40B4-BE49-F238E27FC236}">
                <a16:creationId xmlns:a16="http://schemas.microsoft.com/office/drawing/2014/main" id="{AC40F89F-B924-48FD-BEEC-3365683273BB}"/>
              </a:ext>
            </a:extLst>
          </p:cNvPr>
          <p:cNvSpPr/>
          <p:nvPr/>
        </p:nvSpPr>
        <p:spPr>
          <a:xfrm>
            <a:off x="9272256" y="2926526"/>
            <a:ext cx="936104" cy="41253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foo()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Rounded Rectangle 43">
            <a:extLst>
              <a:ext uri="{FF2B5EF4-FFF2-40B4-BE49-F238E27FC236}">
                <a16:creationId xmlns:a16="http://schemas.microsoft.com/office/drawing/2014/main" id="{D0447500-00CF-4CFD-891A-560F30B1F735}"/>
              </a:ext>
            </a:extLst>
          </p:cNvPr>
          <p:cNvSpPr/>
          <p:nvPr/>
        </p:nvSpPr>
        <p:spPr>
          <a:xfrm>
            <a:off x="9240157" y="4009518"/>
            <a:ext cx="936104" cy="41253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bar()</a:t>
            </a:r>
            <a:endParaRPr lang="cs-CZ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7" name="Přímá spojnice se šipkou 47">
            <a:extLst>
              <a:ext uri="{FF2B5EF4-FFF2-40B4-BE49-F238E27FC236}">
                <a16:creationId xmlns:a16="http://schemas.microsoft.com/office/drawing/2014/main" id="{C131B739-861A-46E9-9DED-709B8016D80C}"/>
              </a:ext>
            </a:extLst>
          </p:cNvPr>
          <p:cNvCxnSpPr/>
          <p:nvPr/>
        </p:nvCxnSpPr>
        <p:spPr>
          <a:xfrm>
            <a:off x="8199557" y="3239827"/>
            <a:ext cx="1040600" cy="0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47">
            <a:extLst>
              <a:ext uri="{FF2B5EF4-FFF2-40B4-BE49-F238E27FC236}">
                <a16:creationId xmlns:a16="http://schemas.microsoft.com/office/drawing/2014/main" id="{7C4E037E-30BE-4B87-8573-25D4E965D0CB}"/>
              </a:ext>
            </a:extLst>
          </p:cNvPr>
          <p:cNvCxnSpPr/>
          <p:nvPr/>
        </p:nvCxnSpPr>
        <p:spPr>
          <a:xfrm>
            <a:off x="8199557" y="4325375"/>
            <a:ext cx="1040600" cy="0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F38BF92-FBD1-4CD5-9A6D-3D0B242BD4A6}"/>
              </a:ext>
            </a:extLst>
          </p:cNvPr>
          <p:cNvSpPr txBox="1"/>
          <p:nvPr/>
        </p:nvSpPr>
        <p:spPr>
          <a:xfrm>
            <a:off x="4908850" y="2948126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9A27B74-96F0-4E10-84D2-3188F7DD21C5}"/>
              </a:ext>
            </a:extLst>
          </p:cNvPr>
          <p:cNvSpPr txBox="1"/>
          <p:nvPr/>
        </p:nvSpPr>
        <p:spPr>
          <a:xfrm>
            <a:off x="4702062" y="4030030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MySubclass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1" name="Přímá spojnice se šipkou 47">
            <a:extLst>
              <a:ext uri="{FF2B5EF4-FFF2-40B4-BE49-F238E27FC236}">
                <a16:creationId xmlns:a16="http://schemas.microsoft.com/office/drawing/2014/main" id="{DEBAD86C-1DD5-4E77-92F1-8E1144332946}"/>
              </a:ext>
            </a:extLst>
          </p:cNvPr>
          <p:cNvCxnSpPr/>
          <p:nvPr/>
        </p:nvCxnSpPr>
        <p:spPr>
          <a:xfrm>
            <a:off x="5904072" y="3315164"/>
            <a:ext cx="1003592" cy="2295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47">
            <a:extLst>
              <a:ext uri="{FF2B5EF4-FFF2-40B4-BE49-F238E27FC236}">
                <a16:creationId xmlns:a16="http://schemas.microsoft.com/office/drawing/2014/main" id="{C15AA65A-E5F3-4206-B828-DE042B596103}"/>
              </a:ext>
            </a:extLst>
          </p:cNvPr>
          <p:cNvCxnSpPr/>
          <p:nvPr/>
        </p:nvCxnSpPr>
        <p:spPr>
          <a:xfrm>
            <a:off x="5904072" y="4394813"/>
            <a:ext cx="1003592" cy="2295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689643A-3128-46BA-BCC8-4E57F71423A5}"/>
              </a:ext>
            </a:extLst>
          </p:cNvPr>
          <p:cNvSpPr txBox="1"/>
          <p:nvPr/>
        </p:nvSpPr>
        <p:spPr>
          <a:xfrm>
            <a:off x="5046706" y="5151293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4" name="Přímá spojnice se šipkou 47">
            <a:extLst>
              <a:ext uri="{FF2B5EF4-FFF2-40B4-BE49-F238E27FC236}">
                <a16:creationId xmlns:a16="http://schemas.microsoft.com/office/drawing/2014/main" id="{0EDE37BF-DAA5-4B70-98F8-EE2A96636286}"/>
              </a:ext>
            </a:extLst>
          </p:cNvPr>
          <p:cNvCxnSpPr/>
          <p:nvPr/>
        </p:nvCxnSpPr>
        <p:spPr>
          <a:xfrm>
            <a:off x="5899095" y="5526091"/>
            <a:ext cx="1003592" cy="2295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53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9" grpId="0"/>
      <p:bldP spid="30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AC4B5B-97C4-486E-89CC-82A9FE9AE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35249-8122-4CA4-9E95-BA250852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CBCB8-DEFE-46F5-918E-589DD8FDD4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Object.create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54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7DB843-8899-4A87-AD8B-8114FDC3B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2592288"/>
          </a:xfrm>
        </p:spPr>
        <p:txBody>
          <a:bodyPr/>
          <a:lstStyle/>
          <a:p>
            <a:r>
              <a:rPr lang="en-US" dirty="0"/>
              <a:t>Keyword this</a:t>
            </a:r>
          </a:p>
          <a:p>
            <a:r>
              <a:rPr lang="en-US" dirty="0"/>
              <a:t>Implicitly declared variable which has different values in different contexts</a:t>
            </a:r>
          </a:p>
          <a:p>
            <a:r>
              <a:rPr lang="en-US" dirty="0"/>
              <a:t>Global context</a:t>
            </a:r>
          </a:p>
          <a:p>
            <a:pPr lvl="1"/>
            <a:r>
              <a:rPr lang="en-US" b="1" dirty="0"/>
              <a:t>this</a:t>
            </a:r>
            <a:r>
              <a:rPr lang="en-US" dirty="0"/>
              <a:t> refers to the script environment (e.g., </a:t>
            </a:r>
            <a:r>
              <a:rPr lang="en-US" b="1" dirty="0"/>
              <a:t>window</a:t>
            </a:r>
            <a:r>
              <a:rPr lang="en-US" dirty="0"/>
              <a:t>)</a:t>
            </a:r>
          </a:p>
          <a:p>
            <a:r>
              <a:rPr lang="en-US" dirty="0"/>
              <a:t>Function context</a:t>
            </a:r>
          </a:p>
          <a:p>
            <a:pPr lvl="1"/>
            <a:r>
              <a:rPr lang="en-US" b="1" dirty="0"/>
              <a:t>this</a:t>
            </a:r>
            <a:r>
              <a:rPr lang="en-US" dirty="0"/>
              <a:t> value depends on how the function was called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4D6761-9888-43EF-B81C-B244C0CCF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D0974-3FF2-4746-97B9-32D76ECD4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E1298357-1988-4257-A572-C76A148425F3}"/>
              </a:ext>
            </a:extLst>
          </p:cNvPr>
          <p:cNvSpPr/>
          <p:nvPr/>
        </p:nvSpPr>
        <p:spPr>
          <a:xfrm>
            <a:off x="263377" y="4790601"/>
            <a:ext cx="5040535" cy="1878759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 err="1"/>
              <a:t>obj.foo</a:t>
            </a:r>
            <a:r>
              <a:rPr lang="en-US" dirty="0"/>
              <a:t>();</a:t>
            </a:r>
          </a:p>
          <a:p>
            <a:r>
              <a:rPr lang="en-US" dirty="0"/>
              <a:t>var foo = </a:t>
            </a:r>
            <a:r>
              <a:rPr lang="en-US" dirty="0" err="1"/>
              <a:t>obj.foo</a:t>
            </a:r>
            <a:r>
              <a:rPr lang="en-US" dirty="0"/>
              <a:t>;</a:t>
            </a:r>
          </a:p>
          <a:p>
            <a:r>
              <a:rPr lang="en-US" dirty="0"/>
              <a:t>foo();</a:t>
            </a:r>
          </a:p>
          <a:p>
            <a:endParaRPr lang="en-US" dirty="0"/>
          </a:p>
          <a:p>
            <a:r>
              <a:rPr lang="en-US" dirty="0" err="1"/>
              <a:t>foo.call</a:t>
            </a:r>
            <a:r>
              <a:rPr lang="en-US" dirty="0"/>
              <a:t>(obj);</a:t>
            </a:r>
          </a:p>
          <a:p>
            <a:endParaRPr lang="en-US" dirty="0"/>
          </a:p>
        </p:txBody>
      </p:sp>
      <p:sp>
        <p:nvSpPr>
          <p:cNvPr id="6" name="Zaoblený obdélníkový popisek 6">
            <a:extLst>
              <a:ext uri="{FF2B5EF4-FFF2-40B4-BE49-F238E27FC236}">
                <a16:creationId xmlns:a16="http://schemas.microsoft.com/office/drawing/2014/main" id="{BE5C3F0C-FC53-45D9-A8D9-7D87D3F9A363}"/>
              </a:ext>
            </a:extLst>
          </p:cNvPr>
          <p:cNvSpPr/>
          <p:nvPr/>
        </p:nvSpPr>
        <p:spPr>
          <a:xfrm>
            <a:off x="2236186" y="5542639"/>
            <a:ext cx="4176464" cy="576064"/>
          </a:xfrm>
          <a:prstGeom prst="wedgeRoundRectCallout">
            <a:avLst>
              <a:gd name="adj1" fmla="val -75345"/>
              <a:gd name="adj2" fmla="val -2266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refers to global environment</a:t>
            </a:r>
            <a:endParaRPr lang="cs-CZ" dirty="0"/>
          </a:p>
        </p:txBody>
      </p:sp>
      <p:sp>
        <p:nvSpPr>
          <p:cNvPr id="7" name="Zaoblený obdélníkový popisek 6">
            <a:extLst>
              <a:ext uri="{FF2B5EF4-FFF2-40B4-BE49-F238E27FC236}">
                <a16:creationId xmlns:a16="http://schemas.microsoft.com/office/drawing/2014/main" id="{5769100D-D844-4E43-A4F8-D532F427BBF9}"/>
              </a:ext>
            </a:extLst>
          </p:cNvPr>
          <p:cNvSpPr/>
          <p:nvPr/>
        </p:nvSpPr>
        <p:spPr>
          <a:xfrm>
            <a:off x="2207568" y="4572030"/>
            <a:ext cx="2520280" cy="576064"/>
          </a:xfrm>
          <a:prstGeom prst="wedgeRoundRectCallout">
            <a:avLst>
              <a:gd name="adj1" fmla="val -65331"/>
              <a:gd name="adj2" fmla="val 4083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refers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AE0E9FBF-027E-4539-9E05-FDCAA718294F}"/>
              </a:ext>
            </a:extLst>
          </p:cNvPr>
          <p:cNvSpPr/>
          <p:nvPr/>
        </p:nvSpPr>
        <p:spPr>
          <a:xfrm>
            <a:off x="6672039" y="4823439"/>
            <a:ext cx="4752553" cy="1230687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 err="1"/>
              <a:t>obj.foo</a:t>
            </a:r>
            <a:r>
              <a:rPr lang="en-US" dirty="0"/>
              <a:t>();</a:t>
            </a:r>
          </a:p>
          <a:p>
            <a:r>
              <a:rPr lang="en-US" dirty="0"/>
              <a:t>var foo = </a:t>
            </a:r>
            <a:r>
              <a:rPr lang="en-US" dirty="0" err="1"/>
              <a:t>obj.foo.bind</a:t>
            </a:r>
            <a:r>
              <a:rPr lang="en-US" dirty="0"/>
              <a:t>(obj);</a:t>
            </a:r>
          </a:p>
          <a:p>
            <a:r>
              <a:rPr lang="en-US" dirty="0"/>
              <a:t>foo();</a:t>
            </a:r>
          </a:p>
          <a:p>
            <a:endParaRPr lang="en-US" dirty="0"/>
          </a:p>
        </p:txBody>
      </p:sp>
      <p:sp>
        <p:nvSpPr>
          <p:cNvPr id="9" name="Zaoblený obdélníkový popisek 6">
            <a:extLst>
              <a:ext uri="{FF2B5EF4-FFF2-40B4-BE49-F238E27FC236}">
                <a16:creationId xmlns:a16="http://schemas.microsoft.com/office/drawing/2014/main" id="{B963F748-2356-419A-A3A9-88662573031B}"/>
              </a:ext>
            </a:extLst>
          </p:cNvPr>
          <p:cNvSpPr/>
          <p:nvPr/>
        </p:nvSpPr>
        <p:spPr>
          <a:xfrm>
            <a:off x="7896200" y="5663795"/>
            <a:ext cx="2592288" cy="576064"/>
          </a:xfrm>
          <a:prstGeom prst="wedgeRoundRectCallout">
            <a:avLst>
              <a:gd name="adj1" fmla="val -56880"/>
              <a:gd name="adj2" fmla="val -3605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refers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Zaoblený obdélníkový popisek 6">
            <a:extLst>
              <a:ext uri="{FF2B5EF4-FFF2-40B4-BE49-F238E27FC236}">
                <a16:creationId xmlns:a16="http://schemas.microsoft.com/office/drawing/2014/main" id="{CE976C85-CA0F-49E4-A0E2-5077F33B048A}"/>
              </a:ext>
            </a:extLst>
          </p:cNvPr>
          <p:cNvSpPr/>
          <p:nvPr/>
        </p:nvSpPr>
        <p:spPr>
          <a:xfrm>
            <a:off x="2351584" y="6153090"/>
            <a:ext cx="2520280" cy="576064"/>
          </a:xfrm>
          <a:prstGeom prst="wedgeRoundRectCallout">
            <a:avLst>
              <a:gd name="adj1" fmla="val -68828"/>
              <a:gd name="adj2" fmla="val -3566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refers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44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03F56B-DAA6-4940-96EC-9EB2A3014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Functions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15DE7-1DBD-47B9-9268-E22105904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79886E87-883E-49FD-B7E9-50DAEDA1CDB6}"/>
              </a:ext>
            </a:extLst>
          </p:cNvPr>
          <p:cNvSpPr/>
          <p:nvPr/>
        </p:nvSpPr>
        <p:spPr>
          <a:xfrm>
            <a:off x="228751" y="1766265"/>
            <a:ext cx="6843856" cy="1230687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Circle = function(r) {</a:t>
            </a:r>
          </a:p>
          <a:p>
            <a:r>
              <a:rPr lang="en-US" dirty="0"/>
              <a:t>    </a:t>
            </a:r>
            <a:r>
              <a:rPr lang="en-US" dirty="0" err="1"/>
              <a:t>this.radius</a:t>
            </a:r>
            <a:r>
              <a:rPr lang="en-US" dirty="0"/>
              <a:t> = r;</a:t>
            </a:r>
          </a:p>
          <a:p>
            <a:r>
              <a:rPr lang="en-US" dirty="0"/>
              <a:t>};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5C1D40F7-4738-4BFD-A348-EF84E3D07166}"/>
              </a:ext>
            </a:extLst>
          </p:cNvPr>
          <p:cNvSpPr/>
          <p:nvPr/>
        </p:nvSpPr>
        <p:spPr>
          <a:xfrm>
            <a:off x="224399" y="4293096"/>
            <a:ext cx="6843856" cy="1512168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 err="1"/>
              <a:t>Circle.prototype.foo</a:t>
            </a:r>
            <a:r>
              <a:rPr lang="en-US" dirty="0"/>
              <a:t> = function() { … 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var </a:t>
            </a:r>
            <a:r>
              <a:rPr lang="en-US" dirty="0" err="1"/>
              <a:t>myCircle</a:t>
            </a:r>
            <a:r>
              <a:rPr lang="en-US" dirty="0"/>
              <a:t> = new Circle(42);</a:t>
            </a:r>
          </a:p>
        </p:txBody>
      </p:sp>
      <p:sp>
        <p:nvSpPr>
          <p:cNvPr id="7" name="Zaoblený obdélníkový popisek 6">
            <a:extLst>
              <a:ext uri="{FF2B5EF4-FFF2-40B4-BE49-F238E27FC236}">
                <a16:creationId xmlns:a16="http://schemas.microsoft.com/office/drawing/2014/main" id="{534348E5-70CD-47F4-BEC7-2B5C40193651}"/>
              </a:ext>
            </a:extLst>
          </p:cNvPr>
          <p:cNvSpPr/>
          <p:nvPr/>
        </p:nvSpPr>
        <p:spPr>
          <a:xfrm>
            <a:off x="3791744" y="1309335"/>
            <a:ext cx="5173768" cy="699095"/>
          </a:xfrm>
          <a:prstGeom prst="wedgeRoundRectCallout">
            <a:avLst>
              <a:gd name="adj1" fmla="val -61104"/>
              <a:gd name="adj2" fmla="val 5767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Constructor looks like an ordinary function</a:t>
            </a:r>
            <a:endParaRPr lang="cs-CZ" dirty="0"/>
          </a:p>
        </p:txBody>
      </p:sp>
      <p:sp>
        <p:nvSpPr>
          <p:cNvPr id="8" name="Zaoblený obdélníkový popisek 7">
            <a:extLst>
              <a:ext uri="{FF2B5EF4-FFF2-40B4-BE49-F238E27FC236}">
                <a16:creationId xmlns:a16="http://schemas.microsoft.com/office/drawing/2014/main" id="{2DB4C4EB-60F6-429A-A2A7-E8CD4E714C5C}"/>
              </a:ext>
            </a:extLst>
          </p:cNvPr>
          <p:cNvSpPr/>
          <p:nvPr/>
        </p:nvSpPr>
        <p:spPr>
          <a:xfrm>
            <a:off x="3167914" y="2564904"/>
            <a:ext cx="4851146" cy="798975"/>
          </a:xfrm>
          <a:prstGeom prst="wedgeRoundRectCallout">
            <a:avLst>
              <a:gd name="adj1" fmla="val -67035"/>
              <a:gd name="adj2" fmla="val -5664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/>
              <a:t> refers to the newly created object (so it can be initialized)</a:t>
            </a:r>
            <a:endParaRPr lang="cs-CZ" dirty="0"/>
          </a:p>
        </p:txBody>
      </p:sp>
      <p:sp>
        <p:nvSpPr>
          <p:cNvPr id="9" name="Zaoblený obdélníkový popisek 8">
            <a:extLst>
              <a:ext uri="{FF2B5EF4-FFF2-40B4-BE49-F238E27FC236}">
                <a16:creationId xmlns:a16="http://schemas.microsoft.com/office/drawing/2014/main" id="{F92DDF97-4372-414D-B959-CAA3554E3302}"/>
              </a:ext>
            </a:extLst>
          </p:cNvPr>
          <p:cNvSpPr/>
          <p:nvPr/>
        </p:nvSpPr>
        <p:spPr>
          <a:xfrm>
            <a:off x="239352" y="3659333"/>
            <a:ext cx="6228692" cy="545162"/>
          </a:xfrm>
          <a:prstGeom prst="wedgeRoundRectCallout">
            <a:avLst>
              <a:gd name="adj1" fmla="val -23495"/>
              <a:gd name="adj2" fmla="val 8852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prototype</a:t>
            </a:r>
            <a:r>
              <a:rPr lang="en-US" dirty="0"/>
              <a:t> attribute is set to an empty object</a:t>
            </a:r>
            <a:endParaRPr lang="cs-CZ" dirty="0"/>
          </a:p>
        </p:txBody>
      </p:sp>
      <p:sp>
        <p:nvSpPr>
          <p:cNvPr id="10" name="Zaoblený obdélníkový popisek 9">
            <a:extLst>
              <a:ext uri="{FF2B5EF4-FFF2-40B4-BE49-F238E27FC236}">
                <a16:creationId xmlns:a16="http://schemas.microsoft.com/office/drawing/2014/main" id="{8AE492F3-C232-478F-83A4-7E95FDBEF75F}"/>
              </a:ext>
            </a:extLst>
          </p:cNvPr>
          <p:cNvSpPr/>
          <p:nvPr/>
        </p:nvSpPr>
        <p:spPr>
          <a:xfrm>
            <a:off x="4290396" y="4880523"/>
            <a:ext cx="4176464" cy="531676"/>
          </a:xfrm>
          <a:prstGeom prst="wedgeRoundRectCallout">
            <a:avLst>
              <a:gd name="adj1" fmla="val -65016"/>
              <a:gd name="adj2" fmla="val -6066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… so it can be easily augmented</a:t>
            </a:r>
            <a:endParaRPr lang="cs-CZ" dirty="0"/>
          </a:p>
        </p:txBody>
      </p:sp>
      <p:sp>
        <p:nvSpPr>
          <p:cNvPr id="11" name="Zaoblený obdélníkový popisek 10">
            <a:extLst>
              <a:ext uri="{FF2B5EF4-FFF2-40B4-BE49-F238E27FC236}">
                <a16:creationId xmlns:a16="http://schemas.microsoft.com/office/drawing/2014/main" id="{1D99200E-DB69-49EB-ACA4-F72847CDE7E0}"/>
              </a:ext>
            </a:extLst>
          </p:cNvPr>
          <p:cNvSpPr/>
          <p:nvPr/>
        </p:nvSpPr>
        <p:spPr>
          <a:xfrm>
            <a:off x="2312862" y="5911279"/>
            <a:ext cx="6120680" cy="792088"/>
          </a:xfrm>
          <a:prstGeom prst="wedgeRoundRectCallout">
            <a:avLst>
              <a:gd name="adj1" fmla="val -36897"/>
              <a:gd name="adj2" fmla="val -6974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Creates new object and copies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Circle.prototype</a:t>
            </a:r>
            <a:r>
              <a:rPr lang="en-US" dirty="0"/>
              <a:t> to internal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[[Prototype]]</a:t>
            </a:r>
            <a:r>
              <a:rPr lang="en-US" dirty="0"/>
              <a:t> of the new object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4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1F8D8-F0C7-4700-888A-BD45CFCBD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Built-ins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177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D5A312-15BC-4D98-B506-0A4CAFF5B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Wrappers for basic types</a:t>
            </a:r>
          </a:p>
          <a:p>
            <a:pPr lvl="1"/>
            <a:r>
              <a:rPr lang="en-US" b="1" dirty="0"/>
              <a:t>Number</a:t>
            </a:r>
            <a:r>
              <a:rPr lang="en-US" dirty="0"/>
              <a:t>, </a:t>
            </a:r>
            <a:r>
              <a:rPr lang="en-US" b="1" dirty="0"/>
              <a:t>String</a:t>
            </a:r>
            <a:r>
              <a:rPr lang="en-US" dirty="0"/>
              <a:t>, </a:t>
            </a:r>
            <a:r>
              <a:rPr lang="en-US" b="1" dirty="0"/>
              <a:t>Boolean</a:t>
            </a:r>
            <a:r>
              <a:rPr lang="en-US" dirty="0"/>
              <a:t>, </a:t>
            </a:r>
            <a:r>
              <a:rPr lang="en-US" b="1" dirty="0"/>
              <a:t>Object</a:t>
            </a:r>
            <a:r>
              <a:rPr lang="en-US" dirty="0"/>
              <a:t>, </a:t>
            </a:r>
            <a:r>
              <a:rPr lang="en-US" b="1" dirty="0"/>
              <a:t>Function</a:t>
            </a:r>
          </a:p>
          <a:p>
            <a:r>
              <a:rPr lang="en-US" dirty="0"/>
              <a:t>Basic primitives (string, </a:t>
            </a:r>
            <a:r>
              <a:rPr lang="en-US" dirty="0" err="1"/>
              <a:t>boolean</a:t>
            </a:r>
            <a:r>
              <a:rPr lang="en-US" dirty="0"/>
              <a:t>, and number) are automatically converted to their respective wrappers - e.g., when a method is invoked upon them</a:t>
            </a:r>
          </a:p>
          <a:p>
            <a:r>
              <a:rPr lang="en-US" dirty="0"/>
              <a:t>Provide additional functionality</a:t>
            </a:r>
          </a:p>
          <a:p>
            <a:r>
              <a:rPr lang="en-US" b="1" dirty="0"/>
              <a:t>Array</a:t>
            </a:r>
            <a:r>
              <a:rPr lang="en-US" dirty="0"/>
              <a:t> – object wrapper for “traditional” arrays</a:t>
            </a:r>
          </a:p>
          <a:p>
            <a:r>
              <a:rPr lang="en-US" b="1" dirty="0"/>
              <a:t>Date</a:t>
            </a:r>
            <a:r>
              <a:rPr lang="en-US" dirty="0"/>
              <a:t> – time and date information</a:t>
            </a:r>
          </a:p>
          <a:p>
            <a:r>
              <a:rPr lang="en-US" b="1" dirty="0"/>
              <a:t>Iterator</a:t>
            </a:r>
            <a:r>
              <a:rPr lang="en-US" dirty="0"/>
              <a:t> – implements iterator pattern</a:t>
            </a:r>
          </a:p>
          <a:p>
            <a:r>
              <a:rPr lang="en-US" b="1" dirty="0" err="1"/>
              <a:t>RegExp</a:t>
            </a:r>
            <a:r>
              <a:rPr lang="en-US" dirty="0"/>
              <a:t> – regular expression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AD6238-3E1A-4324-950F-C12014A85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General-purpose Constructors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240A3-FE34-42E9-9860-C17657D8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409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B48BA3-7FEE-4CBA-B340-6AF2750FF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encodeURI</a:t>
            </a:r>
            <a:r>
              <a:rPr lang="en-US" dirty="0"/>
              <a:t>(str) – encode string for URI</a:t>
            </a:r>
          </a:p>
          <a:p>
            <a:r>
              <a:rPr lang="en-US" b="1" dirty="0" err="1"/>
              <a:t>decodeURI</a:t>
            </a:r>
            <a:r>
              <a:rPr lang="en-US" dirty="0"/>
              <a:t>(str) – decode URI to normal string</a:t>
            </a:r>
          </a:p>
          <a:p>
            <a:r>
              <a:rPr lang="en-US" b="1" dirty="0" err="1"/>
              <a:t>parseInt</a:t>
            </a:r>
            <a:r>
              <a:rPr lang="en-US" dirty="0"/>
              <a:t>(str, </a:t>
            </a:r>
            <a:r>
              <a:rPr lang="en-US" dirty="0" err="1"/>
              <a:t>rdx</a:t>
            </a:r>
            <a:r>
              <a:rPr lang="en-US" dirty="0"/>
              <a:t>) – parse textual representation of an integer of given radix</a:t>
            </a:r>
          </a:p>
          <a:p>
            <a:r>
              <a:rPr lang="en-US" b="1" dirty="0" err="1"/>
              <a:t>parseFloat</a:t>
            </a:r>
            <a:r>
              <a:rPr lang="en-US" dirty="0"/>
              <a:t>(str) – parse textual representation of a floating-point number</a:t>
            </a:r>
          </a:p>
          <a:p>
            <a:r>
              <a:rPr lang="en-US" b="1" dirty="0"/>
              <a:t>encode</a:t>
            </a:r>
            <a:r>
              <a:rPr lang="en-US" dirty="0"/>
              <a:t>(str) – encode non-ascii chars</a:t>
            </a:r>
          </a:p>
          <a:p>
            <a:r>
              <a:rPr lang="en-US" b="1" dirty="0"/>
              <a:t>decode</a:t>
            </a:r>
            <a:r>
              <a:rPr lang="en-US" dirty="0"/>
              <a:t>(str) – reverse function to encode()</a:t>
            </a:r>
          </a:p>
          <a:p>
            <a:r>
              <a:rPr lang="en-US" b="1" dirty="0"/>
              <a:t>eval</a:t>
            </a:r>
            <a:r>
              <a:rPr lang="en-US" dirty="0"/>
              <a:t>(str) – to be reviewed later…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F543DA-39A3-4505-97FC-C2529E03A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Non-constructor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2BADB-595A-48A1-AA15-0CCCFBE7A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360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49DBCD-DD21-4E04-B43E-1D17FDCE6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objects are descendants of an Object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create</a:t>
            </a:r>
            <a:r>
              <a:rPr lang="en-US" dirty="0"/>
              <a:t>(proto, [prop descriptors]) – create new object</a:t>
            </a:r>
          </a:p>
          <a:p>
            <a:r>
              <a:rPr lang="en-US" b="1" dirty="0" err="1"/>
              <a:t>getOwnPropertyNames</a:t>
            </a:r>
            <a:r>
              <a:rPr lang="en-US" dirty="0"/>
              <a:t>(obj) – return array of property names that are native to obj</a:t>
            </a:r>
          </a:p>
          <a:p>
            <a:r>
              <a:rPr lang="en-US" b="1" dirty="0" err="1"/>
              <a:t>getPrototypeOf</a:t>
            </a:r>
            <a:r>
              <a:rPr lang="en-US" dirty="0"/>
              <a:t>(obj) – get prototype object of obj</a:t>
            </a:r>
          </a:p>
          <a:p>
            <a:r>
              <a:rPr lang="en-US" b="1" dirty="0" err="1"/>
              <a:t>preventExtensions</a:t>
            </a:r>
            <a:r>
              <a:rPr lang="en-US" dirty="0"/>
              <a:t>(obj) – prevent properties from being added to obj</a:t>
            </a:r>
          </a:p>
          <a:p>
            <a:r>
              <a:rPr lang="en-US" b="1" dirty="0"/>
              <a:t>seal</a:t>
            </a:r>
            <a:r>
              <a:rPr lang="en-US" dirty="0"/>
              <a:t>(obj) – prevent adding/removing properties</a:t>
            </a:r>
          </a:p>
          <a:p>
            <a:r>
              <a:rPr lang="en-US" b="1" dirty="0"/>
              <a:t>freeze</a:t>
            </a:r>
            <a:r>
              <a:rPr lang="en-US" dirty="0"/>
              <a:t>(obj) – prevent any property modifications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DB69FF-5C44-4C45-AD2F-974462A1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Object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369DA0-6346-45C0-9AEF-9B9F32BF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1D161561-33AF-4E07-BB16-3C80B05480D7}"/>
              </a:ext>
            </a:extLst>
          </p:cNvPr>
          <p:cNvSpPr/>
          <p:nvPr/>
        </p:nvSpPr>
        <p:spPr>
          <a:xfrm>
            <a:off x="479376" y="2348880"/>
            <a:ext cx="6843856" cy="648072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o = new Object(value);</a:t>
            </a:r>
          </a:p>
        </p:txBody>
      </p:sp>
    </p:spTree>
    <p:extLst>
      <p:ext uri="{BB962C8B-B14F-4D97-AF65-F5344CB8AC3E}">
        <p14:creationId xmlns:p14="http://schemas.microsoft.com/office/powerpoint/2010/main" val="374853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E141B-9ED4-4EEB-8055-AE9C106BD0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Closure</a:t>
            </a:r>
          </a:p>
        </p:txBody>
      </p:sp>
    </p:spTree>
    <p:extLst>
      <p:ext uri="{BB962C8B-B14F-4D97-AF65-F5344CB8AC3E}">
        <p14:creationId xmlns:p14="http://schemas.microsoft.com/office/powerpoint/2010/main" val="1780276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1F8D8-F0C7-4700-888A-BD45CFCBD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Asynchronous </a:t>
            </a:r>
            <a:br>
              <a:rPr lang="cs-CZ" dirty="0"/>
            </a:br>
            <a:r>
              <a:rPr lang="en-US" dirty="0"/>
              <a:t>JavaScript and XML</a:t>
            </a:r>
          </a:p>
        </p:txBody>
      </p:sp>
    </p:spTree>
    <p:extLst>
      <p:ext uri="{BB962C8B-B14F-4D97-AF65-F5344CB8AC3E}">
        <p14:creationId xmlns:p14="http://schemas.microsoft.com/office/powerpoint/2010/main" val="1157234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D2C975-449F-41C3-9BF5-BB7B0FD09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technique that combines three technologies</a:t>
            </a:r>
          </a:p>
          <a:p>
            <a:pPr lvl="1"/>
            <a:r>
              <a:rPr lang="en-US" dirty="0"/>
              <a:t>JavaScript</a:t>
            </a:r>
          </a:p>
          <a:p>
            <a:pPr lvl="1"/>
            <a:r>
              <a:rPr lang="en-US" dirty="0"/>
              <a:t>Asynchronous HTTP client API integrated in browser</a:t>
            </a:r>
          </a:p>
          <a:p>
            <a:pPr lvl="1"/>
            <a:r>
              <a:rPr lang="en-US" dirty="0"/>
              <a:t>XML or other semi-structured data format</a:t>
            </a:r>
          </a:p>
          <a:p>
            <a:r>
              <a:rPr lang="en-US" dirty="0"/>
              <a:t>Script invokes HTTP transfer</a:t>
            </a:r>
          </a:p>
          <a:p>
            <a:pPr lvl="1"/>
            <a:r>
              <a:rPr lang="en-US" dirty="0"/>
              <a:t>Providing URL, method, callbacks, …</a:t>
            </a:r>
          </a:p>
          <a:p>
            <a:r>
              <a:rPr lang="en-US" dirty="0"/>
              <a:t>The callback is invoked asynchronously</a:t>
            </a:r>
          </a:p>
          <a:p>
            <a:pPr lvl="1"/>
            <a:r>
              <a:rPr lang="en-US" dirty="0"/>
              <a:t>At the conclusion of the HTTP transfer</a:t>
            </a:r>
          </a:p>
          <a:p>
            <a:pPr lvl="1"/>
            <a:r>
              <a:rPr lang="en-US" dirty="0"/>
              <a:t>It may process the returned data (e.g., update the contents of the web page)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364DD2-068A-40CF-863A-D377549C3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AJAX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61B44-E9DA-4FE7-A7C2-57673F148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57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D390E9-654A-4BD0-9951-7684A77E8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AJAX</a:t>
            </a:r>
            <a:br>
              <a:rPr lang="cs-CZ" dirty="0"/>
            </a:br>
            <a:r>
              <a:rPr lang="cs-CZ" dirty="0"/>
              <a:t>EXAMPLE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EC9CF-3D91-4E3A-AAE6-F5272A33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CD935BF-AACC-465B-93DD-B61A5B867560}"/>
              </a:ext>
            </a:extLst>
          </p:cNvPr>
          <p:cNvSpPr/>
          <p:nvPr/>
        </p:nvSpPr>
        <p:spPr>
          <a:xfrm>
            <a:off x="239352" y="1876890"/>
            <a:ext cx="6843856" cy="4000382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dirty="0" err="1"/>
              <a:t>httpReq</a:t>
            </a:r>
            <a:r>
              <a:rPr lang="en-US" dirty="0"/>
              <a:t> = new </a:t>
            </a:r>
            <a:r>
              <a:rPr lang="en-US" dirty="0" err="1"/>
              <a:t>XMLHttpRequest</a:t>
            </a:r>
            <a:r>
              <a:rPr lang="en-US" dirty="0"/>
              <a:t>();</a:t>
            </a:r>
          </a:p>
          <a:p>
            <a:endParaRPr lang="cs-CZ" dirty="0"/>
          </a:p>
          <a:p>
            <a:r>
              <a:rPr lang="en-US" dirty="0" err="1"/>
              <a:t>httpReq.open</a:t>
            </a:r>
            <a:r>
              <a:rPr lang="en-US" dirty="0"/>
              <a:t>("GET", "</a:t>
            </a:r>
            <a:r>
              <a:rPr lang="en-US" dirty="0" err="1"/>
              <a:t>index.php?ajax</a:t>
            </a:r>
            <a:r>
              <a:rPr lang="en-US" dirty="0"/>
              <a:t>=1", true);</a:t>
            </a:r>
          </a:p>
          <a:p>
            <a:endParaRPr lang="cs-CZ" dirty="0"/>
          </a:p>
          <a:p>
            <a:r>
              <a:rPr lang="en-US" dirty="0" err="1"/>
              <a:t>httpReq.onreadystatechange</a:t>
            </a:r>
            <a:r>
              <a:rPr lang="en-US" dirty="0"/>
              <a:t> = function() {</a:t>
            </a:r>
          </a:p>
          <a:p>
            <a:r>
              <a:rPr lang="en-US" dirty="0"/>
              <a:t>    if (</a:t>
            </a:r>
            <a:r>
              <a:rPr lang="en-US" dirty="0" err="1"/>
              <a:t>httpReq.readyState</a:t>
            </a:r>
            <a:r>
              <a:rPr lang="en-US" dirty="0"/>
              <a:t> != 4) return;</a:t>
            </a:r>
          </a:p>
          <a:p>
            <a:r>
              <a:rPr lang="en-US" dirty="0"/>
              <a:t>    if (</a:t>
            </a:r>
            <a:r>
              <a:rPr lang="en-US" dirty="0" err="1"/>
              <a:t>httpReq.status</a:t>
            </a:r>
            <a:r>
              <a:rPr lang="en-US" dirty="0"/>
              <a:t> == 200)</a:t>
            </a:r>
          </a:p>
          <a:p>
            <a:r>
              <a:rPr lang="en-US" dirty="0"/>
              <a:t>        </a:t>
            </a:r>
            <a:r>
              <a:rPr lang="en-US" dirty="0" err="1"/>
              <a:t>processResponse</a:t>
            </a:r>
            <a:r>
              <a:rPr lang="en-US" dirty="0"/>
              <a:t>(</a:t>
            </a:r>
            <a:r>
              <a:rPr lang="en-US" dirty="0" err="1"/>
              <a:t>httpReq.responseText</a:t>
            </a:r>
            <a:r>
              <a:rPr lang="en-US" dirty="0"/>
              <a:t>);</a:t>
            </a:r>
          </a:p>
          <a:p>
            <a:r>
              <a:rPr lang="en-US" dirty="0"/>
              <a:t>    else</a:t>
            </a:r>
          </a:p>
          <a:p>
            <a:r>
              <a:rPr lang="en-US" dirty="0"/>
              <a:t>        </a:t>
            </a:r>
            <a:r>
              <a:rPr lang="en-US" dirty="0" err="1"/>
              <a:t>handleError</a:t>
            </a:r>
            <a:r>
              <a:rPr lang="en-US" dirty="0"/>
              <a:t>(</a:t>
            </a:r>
            <a:r>
              <a:rPr lang="en-US" dirty="0" err="1"/>
              <a:t>httpReq.status</a:t>
            </a:r>
            <a:r>
              <a:rPr lang="en-US" dirty="0"/>
              <a:t>);</a:t>
            </a:r>
          </a:p>
          <a:p>
            <a:r>
              <a:rPr lang="en-US" dirty="0"/>
              <a:t>}</a:t>
            </a:r>
            <a:endParaRPr lang="cs-CZ" dirty="0"/>
          </a:p>
          <a:p>
            <a:endParaRPr lang="en-US" dirty="0"/>
          </a:p>
          <a:p>
            <a:r>
              <a:rPr lang="en-US" dirty="0" err="1"/>
              <a:t>httpReq.send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548192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12BF44-1279-49B8-A048-EBDBF1EA1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Object Notation (JSON)</a:t>
            </a:r>
          </a:p>
          <a:p>
            <a:pPr lvl="1"/>
            <a:r>
              <a:rPr lang="en-US" dirty="0"/>
              <a:t>Lightweight interchange format for structured data</a:t>
            </a:r>
          </a:p>
          <a:p>
            <a:pPr lvl="1"/>
            <a:r>
              <a:rPr lang="en-US" dirty="0"/>
              <a:t>Based on subset of JavaScript language</a:t>
            </a:r>
          </a:p>
          <a:p>
            <a:pPr lvl="1"/>
            <a:r>
              <a:rPr lang="en-US" dirty="0"/>
              <a:t>Otherwise, language independent</a:t>
            </a:r>
          </a:p>
          <a:p>
            <a:pPr lvl="1"/>
            <a:r>
              <a:rPr lang="en-US" dirty="0"/>
              <a:t>Many parsers exist with frontends for many languages</a:t>
            </a:r>
          </a:p>
          <a:p>
            <a:pPr lvl="1"/>
            <a:r>
              <a:rPr lang="en-US" dirty="0"/>
              <a:t>Intended for replacing XML in simple scenarios</a:t>
            </a:r>
          </a:p>
          <a:p>
            <a:endParaRPr lang="en-US" dirty="0"/>
          </a:p>
          <a:p>
            <a:r>
              <a:rPr lang="en-US" dirty="0"/>
              <a:t>Syntax</a:t>
            </a:r>
          </a:p>
          <a:p>
            <a:pPr lvl="1"/>
            <a:r>
              <a:rPr lang="en-US" dirty="0"/>
              <a:t>Two basic structures: collections and lists</a:t>
            </a:r>
          </a:p>
          <a:p>
            <a:pPr lvl="1"/>
            <a:r>
              <a:rPr lang="en-US" dirty="0"/>
              <a:t>Supports strings, numbers, bools, and null type</a:t>
            </a:r>
          </a:p>
          <a:p>
            <a:pPr lvl="1"/>
            <a:r>
              <a:rPr lang="en-US" dirty="0"/>
              <a:t>Unicode safe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D28F988-CF0C-4FBB-8D7E-67618C333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2F89A-4E4C-414F-A5BA-60DE65CC7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396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D390E9-654A-4BD0-9951-7684A77E8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JSON</a:t>
            </a:r>
            <a:br>
              <a:rPr lang="cs-CZ" dirty="0"/>
            </a:br>
            <a:r>
              <a:rPr lang="cs-CZ" dirty="0"/>
              <a:t>EXAMPLE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EC9CF-3D91-4E3A-AAE6-F5272A33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CD935BF-AACC-465B-93DD-B61A5B867560}"/>
              </a:ext>
            </a:extLst>
          </p:cNvPr>
          <p:cNvSpPr/>
          <p:nvPr/>
        </p:nvSpPr>
        <p:spPr>
          <a:xfrm>
            <a:off x="239352" y="1876890"/>
            <a:ext cx="6843856" cy="3640342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[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"</a:t>
            </a:r>
            <a:r>
              <a:rPr lang="en-US" dirty="0" err="1"/>
              <a:t>StudentId</a:t>
            </a:r>
            <a:r>
              <a:rPr lang="en-US" dirty="0"/>
              <a:t>": 42,</a:t>
            </a:r>
          </a:p>
          <a:p>
            <a:r>
              <a:rPr lang="en-US" dirty="0"/>
              <a:t>        "Name": "John Smith"</a:t>
            </a:r>
          </a:p>
          <a:p>
            <a:r>
              <a:rPr lang="en-US" dirty="0"/>
              <a:t>    },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"</a:t>
            </a:r>
            <a:r>
              <a:rPr lang="en-US" dirty="0" err="1"/>
              <a:t>StudentId</a:t>
            </a:r>
            <a:r>
              <a:rPr lang="en-US" dirty="0"/>
              <a:t>": 54,</a:t>
            </a:r>
          </a:p>
          <a:p>
            <a:r>
              <a:rPr lang="en-US" dirty="0"/>
              <a:t>        "Name": "Jane Johnson",</a:t>
            </a:r>
          </a:p>
          <a:p>
            <a:r>
              <a:rPr lang="en-US" dirty="0"/>
              <a:t>        "Graduated": true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]</a:t>
            </a:r>
          </a:p>
        </p:txBody>
      </p:sp>
      <p:sp>
        <p:nvSpPr>
          <p:cNvPr id="6" name="Zaoblený obdélníkový popisek 6">
            <a:extLst>
              <a:ext uri="{FF2B5EF4-FFF2-40B4-BE49-F238E27FC236}">
                <a16:creationId xmlns:a16="http://schemas.microsoft.com/office/drawing/2014/main" id="{A3B82F18-9895-4646-B5C3-474E0BD4ED5B}"/>
              </a:ext>
            </a:extLst>
          </p:cNvPr>
          <p:cNvSpPr/>
          <p:nvPr/>
        </p:nvSpPr>
        <p:spPr>
          <a:xfrm>
            <a:off x="1271464" y="1988840"/>
            <a:ext cx="1751934" cy="554376"/>
          </a:xfrm>
          <a:prstGeom prst="wedgeRoundRectCallout">
            <a:avLst>
              <a:gd name="adj1" fmla="val -89479"/>
              <a:gd name="adj2" fmla="val 563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Ordered list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Zaoblený obdélníkový popisek 8">
            <a:extLst>
              <a:ext uri="{FF2B5EF4-FFF2-40B4-BE49-F238E27FC236}">
                <a16:creationId xmlns:a16="http://schemas.microsoft.com/office/drawing/2014/main" id="{264EB505-2DCE-4BFA-800F-601076883267}"/>
              </a:ext>
            </a:extLst>
          </p:cNvPr>
          <p:cNvSpPr/>
          <p:nvPr/>
        </p:nvSpPr>
        <p:spPr>
          <a:xfrm>
            <a:off x="3287688" y="2266028"/>
            <a:ext cx="1872208" cy="554376"/>
          </a:xfrm>
          <a:prstGeom prst="wedgeRoundRectCallout">
            <a:avLst>
              <a:gd name="adj1" fmla="val -70353"/>
              <a:gd name="adj2" fmla="val 4369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Number (</a:t>
            </a:r>
            <a:r>
              <a:rPr lang="en-US" dirty="0" err="1"/>
              <a:t>int</a:t>
            </a:r>
            <a:r>
              <a:rPr lang="en-US" dirty="0"/>
              <a:t>)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Zaoblený obdélníkový popisek 9">
            <a:extLst>
              <a:ext uri="{FF2B5EF4-FFF2-40B4-BE49-F238E27FC236}">
                <a16:creationId xmlns:a16="http://schemas.microsoft.com/office/drawing/2014/main" id="{2A669E28-5ACA-480F-B5EE-2968C18F6529}"/>
              </a:ext>
            </a:extLst>
          </p:cNvPr>
          <p:cNvSpPr/>
          <p:nvPr/>
        </p:nvSpPr>
        <p:spPr>
          <a:xfrm>
            <a:off x="3863752" y="2987388"/>
            <a:ext cx="2088232" cy="554376"/>
          </a:xfrm>
          <a:prstGeom prst="wedgeRoundRectCallout">
            <a:avLst>
              <a:gd name="adj1" fmla="val -73449"/>
              <a:gd name="adj2" fmla="val -2128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Unicode string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Zaoblený obdélníkový popisek 7">
            <a:extLst>
              <a:ext uri="{FF2B5EF4-FFF2-40B4-BE49-F238E27FC236}">
                <a16:creationId xmlns:a16="http://schemas.microsoft.com/office/drawing/2014/main" id="{699CBE18-EE60-400E-B972-30A4602EFED3}"/>
              </a:ext>
            </a:extLst>
          </p:cNvPr>
          <p:cNvSpPr/>
          <p:nvPr/>
        </p:nvSpPr>
        <p:spPr>
          <a:xfrm>
            <a:off x="1357024" y="3211229"/>
            <a:ext cx="2304256" cy="554376"/>
          </a:xfrm>
          <a:prstGeom prst="wedgeRoundRectCallout">
            <a:avLst>
              <a:gd name="adj1" fmla="val -70271"/>
              <a:gd name="adj2" fmla="val 3618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Named collection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Zaoblený obdélníkový popisek 10">
            <a:extLst>
              <a:ext uri="{FF2B5EF4-FFF2-40B4-BE49-F238E27FC236}">
                <a16:creationId xmlns:a16="http://schemas.microsoft.com/office/drawing/2014/main" id="{A8F1DB81-056C-47D0-823A-3C3C4176FBA8}"/>
              </a:ext>
            </a:extLst>
          </p:cNvPr>
          <p:cNvSpPr/>
          <p:nvPr/>
        </p:nvSpPr>
        <p:spPr>
          <a:xfrm>
            <a:off x="3021220" y="4652262"/>
            <a:ext cx="2088232" cy="554376"/>
          </a:xfrm>
          <a:prstGeom prst="wedgeRoundRectCallout">
            <a:avLst>
              <a:gd name="adj1" fmla="val -60040"/>
              <a:gd name="adj2" fmla="val -6179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Boolean literal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76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683E21-9AD7-4436-8E1B-C2862471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1040178"/>
          </a:xfrm>
        </p:spPr>
        <p:txBody>
          <a:bodyPr/>
          <a:lstStyle/>
          <a:p>
            <a:r>
              <a:rPr lang="en-US" dirty="0"/>
              <a:t>Mainly for transfer of JavaScript structures</a:t>
            </a:r>
          </a:p>
          <a:p>
            <a:r>
              <a:rPr lang="en-US" dirty="0"/>
              <a:t>AJAJ – Asynchronous JavaScript and JSON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48C80F-FD87-4A5C-A5C1-5F34E4DCA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JSON and Javascript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0BE-7A0D-4BC7-9E8A-39E4125B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DB1E5146-0A8C-4848-ADCA-9EF3156A69A2}"/>
              </a:ext>
            </a:extLst>
          </p:cNvPr>
          <p:cNvSpPr/>
          <p:nvPr/>
        </p:nvSpPr>
        <p:spPr>
          <a:xfrm>
            <a:off x="239352" y="2885002"/>
            <a:ext cx="6843856" cy="1336086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res = </a:t>
            </a:r>
            <a:r>
              <a:rPr lang="en-US" dirty="0" err="1"/>
              <a:t>JSON.parse</a:t>
            </a:r>
            <a:r>
              <a:rPr lang="en-US" dirty="0"/>
              <a:t>(</a:t>
            </a:r>
            <a:r>
              <a:rPr lang="en-US" dirty="0" err="1"/>
              <a:t>jsonString</a:t>
            </a:r>
            <a:r>
              <a:rPr lang="en-US" dirty="0"/>
              <a:t>);</a:t>
            </a:r>
            <a:endParaRPr lang="cs-CZ" dirty="0"/>
          </a:p>
          <a:p>
            <a:endParaRPr lang="cs-CZ" dirty="0"/>
          </a:p>
          <a:p>
            <a:r>
              <a:rPr lang="en-US" dirty="0"/>
              <a:t>var </a:t>
            </a:r>
            <a:r>
              <a:rPr lang="en-US" dirty="0" err="1"/>
              <a:t>jsonString</a:t>
            </a:r>
            <a:r>
              <a:rPr lang="en-US" dirty="0"/>
              <a:t> = </a:t>
            </a:r>
            <a:r>
              <a:rPr lang="en-US" dirty="0" err="1"/>
              <a:t>JSON.stringify</a:t>
            </a:r>
            <a:r>
              <a:rPr lang="en-US" dirty="0"/>
              <a:t>(</a:t>
            </a:r>
            <a:r>
              <a:rPr lang="en-US" dirty="0" err="1"/>
              <a:t>jsObject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88880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3759FB-5D0E-424A-8B4C-25BE2F456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  <a:cs typeface="Courier New" panose="02070309020205020404" pitchFamily="49" charset="0"/>
              </a:rPr>
              <a:t>New API for AJAX</a:t>
            </a:r>
            <a:endParaRPr lang="cs-CZ" dirty="0">
              <a:latin typeface="+mj-lt"/>
              <a:cs typeface="Courier New" panose="02070309020205020404" pitchFamily="49" charset="0"/>
            </a:endParaRPr>
          </a:p>
          <a:p>
            <a:endParaRPr lang="cs-CZ" dirty="0">
              <a:latin typeface="+mj-lt"/>
              <a:cs typeface="Courier New" panose="02070309020205020404" pitchFamily="49" charset="0"/>
            </a:endParaRPr>
          </a:p>
          <a:p>
            <a:endParaRPr lang="cs-CZ" dirty="0">
              <a:latin typeface="+mj-lt"/>
              <a:cs typeface="Courier New" panose="02070309020205020404" pitchFamily="49" charset="0"/>
            </a:endParaRP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input – URL or Request object</a:t>
            </a:r>
          </a:p>
          <a:p>
            <a:r>
              <a:rPr lang="en-US" dirty="0" err="1">
                <a:latin typeface="+mj-lt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 – object with initialization parameters</a:t>
            </a:r>
          </a:p>
          <a:p>
            <a:pPr lvl="1"/>
            <a:r>
              <a:rPr lang="en-US" dirty="0">
                <a:latin typeface="+mj-lt"/>
                <a:cs typeface="Courier New" panose="02070309020205020404" pitchFamily="49" charset="0"/>
              </a:rPr>
              <a:t>method – HTTP method to be used</a:t>
            </a:r>
          </a:p>
          <a:p>
            <a:pPr lvl="1"/>
            <a:r>
              <a:rPr lang="en-US" dirty="0">
                <a:latin typeface="+mj-lt"/>
                <a:cs typeface="Courier New" panose="02070309020205020404" pitchFamily="49" charset="0"/>
              </a:rPr>
              <a:t>headers – request headers</a:t>
            </a:r>
          </a:p>
          <a:p>
            <a:pPr lvl="1"/>
            <a:r>
              <a:rPr lang="en-US" dirty="0">
                <a:latin typeface="+mj-lt"/>
                <a:cs typeface="Courier New" panose="02070309020205020404" pitchFamily="49" charset="0"/>
              </a:rPr>
              <a:t>body – request body</a:t>
            </a:r>
          </a:p>
          <a:p>
            <a:pPr lvl="1"/>
            <a:r>
              <a:rPr lang="en-US" dirty="0">
                <a:latin typeface="+mj-lt"/>
                <a:cs typeface="Courier New" panose="02070309020205020404" pitchFamily="49" charset="0"/>
              </a:rPr>
              <a:t>…</a:t>
            </a: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Returns a promise</a:t>
            </a:r>
          </a:p>
          <a:p>
            <a:pPr lvl="1"/>
            <a:r>
              <a:rPr lang="en-US" dirty="0">
                <a:latin typeface="+mj-lt"/>
                <a:cs typeface="Courier New" panose="02070309020205020404" pitchFamily="49" charset="0"/>
              </a:rPr>
              <a:t>Promises are async. objects designed to replace callbacks</a:t>
            </a:r>
          </a:p>
          <a:p>
            <a:endParaRPr lang="cs-CZ" dirty="0">
              <a:latin typeface="+mj-lt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884869-E431-42F3-A359-E49A010D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6A8D1-ACC6-4F12-9FC5-AEDBB751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939ECBA8-CB44-4411-AED9-503397191EB5}"/>
              </a:ext>
            </a:extLst>
          </p:cNvPr>
          <p:cNvSpPr/>
          <p:nvPr/>
        </p:nvSpPr>
        <p:spPr>
          <a:xfrm>
            <a:off x="479376" y="2276872"/>
            <a:ext cx="6843856" cy="57606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/>
              <a:t>fetch(</a:t>
            </a:r>
            <a:r>
              <a:rPr lang="cs-CZ"/>
              <a:t> </a:t>
            </a:r>
            <a:r>
              <a:rPr lang="en-US"/>
              <a:t>input</a:t>
            </a:r>
            <a:r>
              <a:rPr lang="cs-CZ"/>
              <a:t> </a:t>
            </a:r>
            <a:r>
              <a:rPr lang="en-US"/>
              <a:t>[, init]</a:t>
            </a:r>
            <a:r>
              <a:rPr lang="cs-CZ"/>
              <a:t> </a:t>
            </a:r>
            <a:r>
              <a:rPr lang="en-US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16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2329CE-42C5-4444-BB53-CD29A8197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Represents eventual completion/failure of async. operation (e.g., AJAX request)</a:t>
            </a:r>
          </a:p>
          <a:p>
            <a:r>
              <a:rPr lang="en-US" dirty="0"/>
              <a:t>Easy chaining</a:t>
            </a:r>
          </a:p>
          <a:p>
            <a:pPr lvl="1"/>
            <a:r>
              <a:rPr lang="en-US" dirty="0"/>
              <a:t>.</a:t>
            </a:r>
            <a:r>
              <a:rPr lang="en-US" b="1" dirty="0"/>
              <a:t>then</a:t>
            </a:r>
            <a:r>
              <a:rPr lang="en-US" dirty="0"/>
              <a:t>(</a:t>
            </a:r>
            <a:r>
              <a:rPr lang="en-US" dirty="0" err="1"/>
              <a:t>fnc</a:t>
            </a:r>
            <a:r>
              <a:rPr lang="en-US" dirty="0"/>
              <a:t>) – function called on success</a:t>
            </a:r>
          </a:p>
          <a:p>
            <a:pPr lvl="1"/>
            <a:r>
              <a:rPr lang="en-US" dirty="0"/>
              <a:t>.</a:t>
            </a:r>
            <a:r>
              <a:rPr lang="en-US" b="1" dirty="0"/>
              <a:t>catch</a:t>
            </a:r>
            <a:r>
              <a:rPr lang="en-US" dirty="0"/>
              <a:t>(</a:t>
            </a:r>
            <a:r>
              <a:rPr lang="en-US" dirty="0" err="1"/>
              <a:t>fnc</a:t>
            </a:r>
            <a:r>
              <a:rPr lang="en-US" dirty="0"/>
              <a:t>) – function called on error</a:t>
            </a:r>
          </a:p>
          <a:p>
            <a:pPr lvl="1"/>
            <a:r>
              <a:rPr lang="en-US" dirty="0"/>
              <a:t>.</a:t>
            </a:r>
            <a:r>
              <a:rPr lang="en-US" b="1" dirty="0"/>
              <a:t>finally</a:t>
            </a:r>
            <a:r>
              <a:rPr lang="en-US" dirty="0"/>
              <a:t>(</a:t>
            </a:r>
            <a:r>
              <a:rPr lang="en-US" dirty="0" err="1"/>
              <a:t>fnc</a:t>
            </a:r>
            <a:r>
              <a:rPr lang="en-US" dirty="0"/>
              <a:t>) – called on completion (success or error)</a:t>
            </a:r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Aggregation</a:t>
            </a:r>
          </a:p>
          <a:p>
            <a:r>
              <a:rPr lang="en-US" b="1" dirty="0" err="1"/>
              <a:t>Promise.all</a:t>
            </a:r>
            <a:r>
              <a:rPr lang="en-US" dirty="0"/>
              <a:t>([ promise1, promise2, … ])</a:t>
            </a:r>
          </a:p>
          <a:p>
            <a:r>
              <a:rPr lang="en-US" b="1" dirty="0" err="1"/>
              <a:t>Promise.race</a:t>
            </a:r>
            <a:r>
              <a:rPr lang="en-US" dirty="0"/>
              <a:t>([ promise1, promise2, … ])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3E605F-BD01-409A-A9D8-B95B7E466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C2D2E-217A-402A-9D32-A2E6745E6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E69390FD-4244-43A7-91CB-19C22FB6E061}"/>
              </a:ext>
            </a:extLst>
          </p:cNvPr>
          <p:cNvSpPr/>
          <p:nvPr/>
        </p:nvSpPr>
        <p:spPr>
          <a:xfrm>
            <a:off x="407368" y="3854941"/>
            <a:ext cx="6048672" cy="51016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fetch(</a:t>
            </a:r>
            <a:r>
              <a:rPr lang="en-US" dirty="0" err="1"/>
              <a:t>url</a:t>
            </a:r>
            <a:r>
              <a:rPr lang="en-US" dirty="0"/>
              <a:t>).then(response =&gt; …)</a:t>
            </a:r>
          </a:p>
        </p:txBody>
      </p:sp>
    </p:spTree>
    <p:extLst>
      <p:ext uri="{BB962C8B-B14F-4D97-AF65-F5344CB8AC3E}">
        <p14:creationId xmlns:p14="http://schemas.microsoft.com/office/powerpoint/2010/main" val="2128037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D390E9-654A-4BD0-9951-7684A77E8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Promises</a:t>
            </a:r>
            <a:br>
              <a:rPr lang="cs-CZ" dirty="0"/>
            </a:br>
            <a:r>
              <a:rPr lang="cs-CZ" dirty="0"/>
              <a:t>EXAMPLE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EC9CF-3D91-4E3A-AAE6-F5272A33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CD935BF-AACC-465B-93DD-B61A5B867560}"/>
              </a:ext>
            </a:extLst>
          </p:cNvPr>
          <p:cNvSpPr/>
          <p:nvPr/>
        </p:nvSpPr>
        <p:spPr>
          <a:xfrm>
            <a:off x="239352" y="1876890"/>
            <a:ext cx="6843856" cy="299227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p = new Promise((resolve, reject) =&gt; {</a:t>
            </a:r>
          </a:p>
          <a:p>
            <a:r>
              <a:rPr lang="en-US" dirty="0"/>
              <a:t>    </a:t>
            </a:r>
            <a:r>
              <a:rPr lang="en-US" dirty="0" err="1"/>
              <a:t>window.setTimeout</a:t>
            </a:r>
            <a:r>
              <a:rPr lang="en-US" dirty="0"/>
              <a:t>(() =&gt; {</a:t>
            </a:r>
          </a:p>
          <a:p>
            <a:r>
              <a:rPr lang="en-US" dirty="0"/>
              <a:t>        resolve('foo');</a:t>
            </a:r>
          </a:p>
          <a:p>
            <a:r>
              <a:rPr lang="en-US" dirty="0"/>
              <a:t>    }, 3000);</a:t>
            </a:r>
          </a:p>
          <a:p>
            <a:r>
              <a:rPr lang="en-US" dirty="0"/>
              <a:t>});</a:t>
            </a:r>
          </a:p>
          <a:p>
            <a:endParaRPr lang="en-US" dirty="0"/>
          </a:p>
          <a:p>
            <a:r>
              <a:rPr lang="en-US" dirty="0" err="1"/>
              <a:t>p.then</a:t>
            </a:r>
            <a:r>
              <a:rPr lang="en-US" dirty="0"/>
              <a:t>(value =&gt; {</a:t>
            </a:r>
          </a:p>
          <a:p>
            <a:r>
              <a:rPr lang="en-US" dirty="0"/>
              <a:t>    console.log(value);  // outputs "foo"</a:t>
            </a:r>
          </a:p>
          <a:p>
            <a:r>
              <a:rPr lang="en-US" dirty="0"/>
              <a:t>});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E5587B9B-12F4-48C1-9992-3C2035978709}"/>
              </a:ext>
            </a:extLst>
          </p:cNvPr>
          <p:cNvSpPr/>
          <p:nvPr/>
        </p:nvSpPr>
        <p:spPr>
          <a:xfrm>
            <a:off x="239352" y="5229200"/>
            <a:ext cx="6843856" cy="1086227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fetch(" https://data.gov.cz/api/v1/solr/info")</a:t>
            </a:r>
          </a:p>
          <a:p>
            <a:r>
              <a:rPr lang="en-US" dirty="0"/>
              <a:t>   .then(response =&gt; </a:t>
            </a:r>
            <a:r>
              <a:rPr lang="en-US" dirty="0" err="1"/>
              <a:t>response.json</a:t>
            </a:r>
            <a:r>
              <a:rPr lang="en-US" dirty="0"/>
              <a:t>())</a:t>
            </a:r>
          </a:p>
          <a:p>
            <a:r>
              <a:rPr lang="en-US" dirty="0"/>
              <a:t>   .then(content =&gt; console.log(content));</a:t>
            </a:r>
          </a:p>
        </p:txBody>
      </p:sp>
    </p:spTree>
    <p:extLst>
      <p:ext uri="{BB962C8B-B14F-4D97-AF65-F5344CB8AC3E}">
        <p14:creationId xmlns:p14="http://schemas.microsoft.com/office/powerpoint/2010/main" val="3344240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7B75-C576-423B-88CB-2569CCDD56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ECMA Script</a:t>
            </a:r>
            <a:r>
              <a:rPr lang="cs-CZ" dirty="0"/>
              <a:t>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997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2306B9-A8F6-400C-BD67-574DE550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</a:t>
            </a:r>
            <a:br>
              <a:rPr lang="en-US" dirty="0"/>
            </a:br>
            <a:r>
              <a:rPr lang="en-US" dirty="0"/>
              <a:t>Scope of Variables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2560D-EAEF-44DF-8342-D3C78020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0222F67B-B405-4192-A2E2-AA1D06781711}"/>
              </a:ext>
            </a:extLst>
          </p:cNvPr>
          <p:cNvSpPr/>
          <p:nvPr/>
        </p:nvSpPr>
        <p:spPr>
          <a:xfrm>
            <a:off x="260256" y="1761656"/>
            <a:ext cx="6843856" cy="490770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b="1" dirty="0"/>
              <a:t>a1</a:t>
            </a:r>
            <a:r>
              <a:rPr lang="en-US" dirty="0"/>
              <a:t>;  // global scope (obj. window in browser)</a:t>
            </a:r>
          </a:p>
          <a:p>
            <a:endParaRPr lang="en-US" dirty="0"/>
          </a:p>
          <a:p>
            <a:r>
              <a:rPr lang="en-US" dirty="0"/>
              <a:t>function </a:t>
            </a:r>
            <a:r>
              <a:rPr lang="en-US" b="1" dirty="0"/>
              <a:t>foo</a:t>
            </a:r>
            <a:r>
              <a:rPr lang="en-US" dirty="0"/>
              <a:t>() {</a:t>
            </a:r>
          </a:p>
          <a:p>
            <a:r>
              <a:rPr lang="en-US" dirty="0"/>
              <a:t>    var </a:t>
            </a:r>
            <a:r>
              <a:rPr lang="en-US" b="1" dirty="0"/>
              <a:t>a2</a:t>
            </a:r>
            <a:r>
              <a:rPr lang="en-US" dirty="0"/>
              <a:t>;  // local scope of foo()</a:t>
            </a:r>
          </a:p>
          <a:p>
            <a:endParaRPr lang="en-US" dirty="0"/>
          </a:p>
          <a:p>
            <a:r>
              <a:rPr lang="en-US" dirty="0"/>
              <a:t>    function </a:t>
            </a:r>
            <a:r>
              <a:rPr lang="en-US" b="1" dirty="0" err="1"/>
              <a:t>innerFoo</a:t>
            </a:r>
            <a:r>
              <a:rPr lang="en-US" dirty="0"/>
              <a:t>() {</a:t>
            </a:r>
          </a:p>
          <a:p>
            <a:r>
              <a:rPr lang="en-US" dirty="0"/>
              <a:t>        var </a:t>
            </a:r>
            <a:r>
              <a:rPr lang="en-US" b="1" dirty="0"/>
              <a:t>a3</a:t>
            </a:r>
            <a:r>
              <a:rPr lang="en-US" dirty="0"/>
              <a:t>;  // local scope of </a:t>
            </a:r>
            <a:r>
              <a:rPr lang="en-US" dirty="0" err="1"/>
              <a:t>innerFoo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        function </a:t>
            </a:r>
            <a:r>
              <a:rPr lang="en-US" b="1" dirty="0" err="1"/>
              <a:t>innerInnerFoo</a:t>
            </a:r>
            <a:r>
              <a:rPr lang="en-US" dirty="0"/>
              <a:t>() {</a:t>
            </a:r>
          </a:p>
          <a:p>
            <a:r>
              <a:rPr lang="en-US" dirty="0"/>
              <a:t>           // I can see a1, a2, and a3 from here …</a:t>
            </a:r>
          </a:p>
          <a:p>
            <a:r>
              <a:rPr lang="en-US" dirty="0"/>
              <a:t>            </a:t>
            </a:r>
            <a:r>
              <a:rPr lang="en-US" b="1" dirty="0"/>
              <a:t>a2</a:t>
            </a:r>
            <a:r>
              <a:rPr lang="en-US" dirty="0"/>
              <a:t> = </a:t>
            </a:r>
            <a:r>
              <a:rPr lang="en-US" b="1" dirty="0"/>
              <a:t>a1</a:t>
            </a:r>
            <a:r>
              <a:rPr lang="en-US" dirty="0"/>
              <a:t>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Zaoblený obdélníkový popisek 7">
            <a:extLst>
              <a:ext uri="{FF2B5EF4-FFF2-40B4-BE49-F238E27FC236}">
                <a16:creationId xmlns:a16="http://schemas.microsoft.com/office/drawing/2014/main" id="{5FAD0359-7CD3-4B11-878C-8E532B0BD67A}"/>
              </a:ext>
            </a:extLst>
          </p:cNvPr>
          <p:cNvSpPr/>
          <p:nvPr/>
        </p:nvSpPr>
        <p:spPr>
          <a:xfrm>
            <a:off x="1775520" y="5301208"/>
            <a:ext cx="4752528" cy="936104"/>
          </a:xfrm>
          <a:prstGeom prst="wedgeRoundRectCallout">
            <a:avLst>
              <a:gd name="adj1" fmla="val -41105"/>
              <a:gd name="adj2" fmla="val -9200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We follow the scope chain upwards and find the first variable of the name '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  <a:r>
              <a:rPr lang="en-US" dirty="0"/>
              <a:t>'.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9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8A8825-F06B-4D6F-AE0D-F8A15DD15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https://www.w3schools.com/js/js_versions.asp</a:t>
            </a:r>
            <a:endParaRPr lang="cs-CZ" dirty="0"/>
          </a:p>
          <a:p>
            <a:endParaRPr lang="cs-CZ" dirty="0"/>
          </a:p>
          <a:p>
            <a:r>
              <a:rPr lang="en-US" dirty="0"/>
              <a:t>ES5	ECMAScript 5 (2009)</a:t>
            </a:r>
            <a:endParaRPr lang="cs-CZ" dirty="0"/>
          </a:p>
          <a:p>
            <a:r>
              <a:rPr lang="en-US" dirty="0"/>
              <a:t>ES6	ECMAScript 2015</a:t>
            </a:r>
            <a:endParaRPr lang="cs-CZ" dirty="0"/>
          </a:p>
          <a:p>
            <a:r>
              <a:rPr lang="en-US" dirty="0"/>
              <a:t> 	ECMAScript 2016</a:t>
            </a:r>
            <a:endParaRPr lang="cs-CZ" dirty="0"/>
          </a:p>
          <a:p>
            <a:r>
              <a:rPr lang="en-US" dirty="0"/>
              <a:t> 	ECMAScript 2017</a:t>
            </a:r>
            <a:endParaRPr lang="cs-CZ" dirty="0"/>
          </a:p>
          <a:p>
            <a:r>
              <a:rPr lang="en-US" dirty="0"/>
              <a:t> 	ECMAScript 2018</a:t>
            </a:r>
            <a:endParaRPr lang="cs-CZ" dirty="0"/>
          </a:p>
          <a:p>
            <a:r>
              <a:rPr lang="en-US" dirty="0"/>
              <a:t>….</a:t>
            </a:r>
          </a:p>
          <a:p>
            <a:endParaRPr lang="en-US" dirty="0"/>
          </a:p>
          <a:p>
            <a:r>
              <a:rPr lang="cs-CZ" dirty="0">
                <a:hlinkClick r:id="rId4"/>
              </a:rPr>
              <a:t>https://github.com/tc39/proposals/blob/master/finished-proposals.md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217C57-8C1A-40F9-86FB-B4CC7F56A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ECMAScript Editions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4641A-EBF4-4209-8583-B824BAC2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33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9FC2B-A531-4073-847C-ED151B9651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ECMA Script 6</a:t>
            </a:r>
          </a:p>
        </p:txBody>
      </p:sp>
    </p:spTree>
    <p:extLst>
      <p:ext uri="{BB962C8B-B14F-4D97-AF65-F5344CB8AC3E}">
        <p14:creationId xmlns:p14="http://schemas.microsoft.com/office/powerpoint/2010/main" val="39285254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A9FA10-A797-4302-A3B5-5A4D4F87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C910-851E-4CDD-89B8-3F6E195A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32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4FD2365-C713-40E4-99C1-1F511610E52B}"/>
              </a:ext>
            </a:extLst>
          </p:cNvPr>
          <p:cNvSpPr/>
          <p:nvPr/>
        </p:nvSpPr>
        <p:spPr>
          <a:xfrm>
            <a:off x="241891" y="1772816"/>
            <a:ext cx="6843856" cy="381642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class Circle extends </a:t>
            </a:r>
            <a:r>
              <a:rPr lang="en-US" dirty="0" err="1"/>
              <a:t>GeometricShape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constructor (x, y, r) {</a:t>
            </a:r>
          </a:p>
          <a:p>
            <a:r>
              <a:rPr lang="en-US" dirty="0"/>
              <a:t>        super(x, y);</a:t>
            </a:r>
          </a:p>
          <a:p>
            <a:r>
              <a:rPr lang="en-US" dirty="0"/>
              <a:t>        </a:t>
            </a:r>
            <a:r>
              <a:rPr lang="en-US" dirty="0" err="1"/>
              <a:t>this.r</a:t>
            </a:r>
            <a:r>
              <a:rPr lang="en-US" dirty="0"/>
              <a:t> = r;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  </a:t>
            </a:r>
            <a:r>
              <a:rPr lang="en-US" dirty="0" err="1"/>
              <a:t>getArea</a:t>
            </a:r>
            <a:r>
              <a:rPr lang="en-US" dirty="0"/>
              <a:t> () {</a:t>
            </a:r>
          </a:p>
          <a:p>
            <a:r>
              <a:rPr lang="en-US" dirty="0"/>
              <a:t>        return </a:t>
            </a:r>
            <a:r>
              <a:rPr lang="en-US" dirty="0" err="1"/>
              <a:t>Math.PI</a:t>
            </a:r>
            <a:r>
              <a:rPr lang="en-US" dirty="0"/>
              <a:t> * r * r;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const circle = new Circle(10, 20, 5);</a:t>
            </a:r>
          </a:p>
        </p:txBody>
      </p:sp>
    </p:spTree>
    <p:extLst>
      <p:ext uri="{BB962C8B-B14F-4D97-AF65-F5344CB8AC3E}">
        <p14:creationId xmlns:p14="http://schemas.microsoft.com/office/powerpoint/2010/main" val="4036683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87ADB4-872E-4EB7-97D6-5A48F37F1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1008112"/>
          </a:xfrm>
        </p:spPr>
        <p:txBody>
          <a:bodyPr/>
          <a:lstStyle/>
          <a:p>
            <a:r>
              <a:rPr lang="en-US" dirty="0"/>
              <a:t>Way to export/import modular values without polluting the global context (avoiding name collisions)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A9FA10-A797-4302-A3B5-5A4D4F87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C910-851E-4CDD-89B8-3F6E195A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33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4FD2365-C713-40E4-99C1-1F511610E52B}"/>
              </a:ext>
            </a:extLst>
          </p:cNvPr>
          <p:cNvSpPr/>
          <p:nvPr/>
        </p:nvSpPr>
        <p:spPr>
          <a:xfrm>
            <a:off x="239351" y="3041576"/>
            <a:ext cx="6843856" cy="3399546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// mylib.js</a:t>
            </a:r>
          </a:p>
          <a:p>
            <a:r>
              <a:rPr lang="en-US" dirty="0"/>
              <a:t>export function explain() { return "because 6 x 9"; };</a:t>
            </a:r>
          </a:p>
          <a:p>
            <a:r>
              <a:rPr lang="en-US" dirty="0"/>
              <a:t>export var </a:t>
            </a:r>
            <a:r>
              <a:rPr lang="en-US" dirty="0" err="1"/>
              <a:t>universalConst</a:t>
            </a:r>
            <a:r>
              <a:rPr lang="en-US" dirty="0"/>
              <a:t> = 42;</a:t>
            </a:r>
          </a:p>
          <a:p>
            <a:endParaRPr lang="en-US" dirty="0"/>
          </a:p>
          <a:p>
            <a:r>
              <a:rPr lang="en-US" dirty="0"/>
              <a:t>// an application using mylib.js</a:t>
            </a:r>
          </a:p>
          <a:p>
            <a:r>
              <a:rPr lang="en-US" dirty="0"/>
              <a:t>import * as </a:t>
            </a:r>
            <a:r>
              <a:rPr lang="en-US" dirty="0" err="1"/>
              <a:t>mylib</a:t>
            </a:r>
            <a:r>
              <a:rPr lang="en-US" dirty="0"/>
              <a:t> from "</a:t>
            </a:r>
            <a:r>
              <a:rPr lang="en-US" dirty="0" err="1"/>
              <a:t>mylib</a:t>
            </a:r>
            <a:r>
              <a:rPr lang="en-US" dirty="0"/>
              <a:t>";</a:t>
            </a:r>
          </a:p>
          <a:p>
            <a:r>
              <a:rPr lang="en-US" dirty="0"/>
              <a:t>console.log(</a:t>
            </a:r>
            <a:r>
              <a:rPr lang="en-US" dirty="0" err="1"/>
              <a:t>mylib.universalConst</a:t>
            </a:r>
            <a:r>
              <a:rPr lang="en-US" dirty="0"/>
              <a:t> + " " + </a:t>
            </a:r>
            <a:r>
              <a:rPr lang="en-US" dirty="0" err="1"/>
              <a:t>mylib.explain</a:t>
            </a:r>
            <a:r>
              <a:rPr lang="en-US" dirty="0"/>
              <a:t>());</a:t>
            </a:r>
          </a:p>
          <a:p>
            <a:endParaRPr lang="en-US" dirty="0"/>
          </a:p>
          <a:p>
            <a:r>
              <a:rPr lang="en-US" dirty="0"/>
              <a:t>// another application using </a:t>
            </a:r>
            <a:r>
              <a:rPr lang="en-US" dirty="0" err="1"/>
              <a:t>mylib</a:t>
            </a:r>
            <a:endParaRPr lang="en-US" dirty="0"/>
          </a:p>
          <a:p>
            <a:r>
              <a:rPr lang="en-US" dirty="0"/>
              <a:t>import { explain, </a:t>
            </a:r>
            <a:r>
              <a:rPr lang="en-US" dirty="0" err="1"/>
              <a:t>universalConst</a:t>
            </a:r>
            <a:r>
              <a:rPr lang="en-US" dirty="0"/>
              <a:t> } from "</a:t>
            </a:r>
            <a:r>
              <a:rPr lang="en-US" dirty="0" err="1"/>
              <a:t>mylib</a:t>
            </a:r>
            <a:r>
              <a:rPr lang="en-US" dirty="0"/>
              <a:t>";</a:t>
            </a:r>
          </a:p>
          <a:p>
            <a:r>
              <a:rPr lang="en-US" dirty="0"/>
              <a:t>console.log(</a:t>
            </a:r>
            <a:r>
              <a:rPr lang="en-US" dirty="0" err="1"/>
              <a:t>universalConst</a:t>
            </a:r>
            <a:r>
              <a:rPr lang="en-US" dirty="0"/>
              <a:t> + " " + explain());</a:t>
            </a:r>
          </a:p>
        </p:txBody>
      </p:sp>
    </p:spTree>
    <p:extLst>
      <p:ext uri="{BB962C8B-B14F-4D97-AF65-F5344CB8AC3E}">
        <p14:creationId xmlns:p14="http://schemas.microsoft.com/office/powerpoint/2010/main" val="39125529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53A3E52-E2E1-45A7-A1B2-D0F99401D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Scoping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A5CE6-A828-4822-8846-52EA59B67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34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7B4875E6-85D8-4621-8B62-9145D37AFB98}"/>
              </a:ext>
            </a:extLst>
          </p:cNvPr>
          <p:cNvSpPr/>
          <p:nvPr/>
        </p:nvSpPr>
        <p:spPr>
          <a:xfrm>
            <a:off x="241891" y="1772816"/>
            <a:ext cx="6843856" cy="1293028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x = 1;	// function scope</a:t>
            </a:r>
          </a:p>
          <a:p>
            <a:r>
              <a:rPr lang="en-US" dirty="0"/>
              <a:t>let y = 2;	// block scope</a:t>
            </a:r>
          </a:p>
          <a:p>
            <a:r>
              <a:rPr lang="en-US" dirty="0"/>
              <a:t>const z = 3;	// constant in block scope</a:t>
            </a:r>
          </a:p>
        </p:txBody>
      </p:sp>
      <p:sp>
        <p:nvSpPr>
          <p:cNvPr id="6" name="Zaoblený obdélníkový popisek 21">
            <a:extLst>
              <a:ext uri="{FF2B5EF4-FFF2-40B4-BE49-F238E27FC236}">
                <a16:creationId xmlns:a16="http://schemas.microsoft.com/office/drawing/2014/main" id="{3C4F6464-030C-40BD-A838-28220389BA20}"/>
              </a:ext>
            </a:extLst>
          </p:cNvPr>
          <p:cNvSpPr/>
          <p:nvPr/>
        </p:nvSpPr>
        <p:spPr>
          <a:xfrm>
            <a:off x="5811064" y="2742806"/>
            <a:ext cx="3744416" cy="720080"/>
          </a:xfrm>
          <a:prstGeom prst="wedgeRoundRectCallout">
            <a:avLst>
              <a:gd name="adj1" fmla="val -73948"/>
              <a:gd name="adj2" fmla="val -5353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When used with object, the properties can be modified</a:t>
            </a:r>
          </a:p>
        </p:txBody>
      </p:sp>
    </p:spTree>
    <p:extLst>
      <p:ext uri="{BB962C8B-B14F-4D97-AF65-F5344CB8AC3E}">
        <p14:creationId xmlns:p14="http://schemas.microsoft.com/office/powerpoint/2010/main" val="273048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53A3E52-E2E1-45A7-A1B2-D0F99401D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Arrow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A5CE6-A828-4822-8846-52EA59B67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35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7B4875E6-85D8-4621-8B62-9145D37AFB98}"/>
              </a:ext>
            </a:extLst>
          </p:cNvPr>
          <p:cNvSpPr/>
          <p:nvPr/>
        </p:nvSpPr>
        <p:spPr>
          <a:xfrm>
            <a:off x="241891" y="1772816"/>
            <a:ext cx="6843856" cy="1293028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foo(x) { return x*x; }</a:t>
            </a:r>
          </a:p>
          <a:p>
            <a:endParaRPr lang="en-US" dirty="0"/>
          </a:p>
          <a:p>
            <a:r>
              <a:rPr lang="en-US" dirty="0"/>
              <a:t>const foo = x =&gt; x*x;</a:t>
            </a:r>
          </a:p>
        </p:txBody>
      </p:sp>
      <p:sp>
        <p:nvSpPr>
          <p:cNvPr id="7" name="Zaoblený obdélníkový popisek 21">
            <a:extLst>
              <a:ext uri="{FF2B5EF4-FFF2-40B4-BE49-F238E27FC236}">
                <a16:creationId xmlns:a16="http://schemas.microsoft.com/office/drawing/2014/main" id="{B7218090-28E3-4E4E-998C-6546F3773F2C}"/>
              </a:ext>
            </a:extLst>
          </p:cNvPr>
          <p:cNvSpPr/>
          <p:nvPr/>
        </p:nvSpPr>
        <p:spPr>
          <a:xfrm>
            <a:off x="239352" y="3409819"/>
            <a:ext cx="7056784" cy="864096"/>
          </a:xfrm>
          <a:prstGeom prst="wedgeRoundRectCallout">
            <a:avLst>
              <a:gd name="adj1" fmla="val -19977"/>
              <a:gd name="adj2" fmla="val -10176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Actually, this is not just a shorthand syntax. They are more lightweight and they bind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at the moment of creation.</a:t>
            </a:r>
          </a:p>
        </p:txBody>
      </p:sp>
      <p:sp>
        <p:nvSpPr>
          <p:cNvPr id="8" name="Zaoblený obdélníkový popisek 21">
            <a:extLst>
              <a:ext uri="{FF2B5EF4-FFF2-40B4-BE49-F238E27FC236}">
                <a16:creationId xmlns:a16="http://schemas.microsoft.com/office/drawing/2014/main" id="{930100D4-4051-4D9D-83E5-694AA3B8464A}"/>
              </a:ext>
            </a:extLst>
          </p:cNvPr>
          <p:cNvSpPr/>
          <p:nvPr/>
        </p:nvSpPr>
        <p:spPr>
          <a:xfrm>
            <a:off x="2279576" y="4765757"/>
            <a:ext cx="4623296" cy="864096"/>
          </a:xfrm>
          <a:prstGeom prst="wedgeRoundRectCallout">
            <a:avLst>
              <a:gd name="adj1" fmla="val -20344"/>
              <a:gd name="adj2" fmla="val -11442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Such behavior is fairly important when passing “methods” as callbacks…</a:t>
            </a:r>
          </a:p>
        </p:txBody>
      </p:sp>
    </p:spTree>
    <p:extLst>
      <p:ext uri="{BB962C8B-B14F-4D97-AF65-F5344CB8AC3E}">
        <p14:creationId xmlns:p14="http://schemas.microsoft.com/office/powerpoint/2010/main" val="85701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1E4D8E-C5DE-4355-B667-8EC0F401D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parameter values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Aggregation of remaining arguments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Spread collection elements as arguments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DF77B7-504E-4C03-9CD9-1F8203FE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4C6A9-8199-4DD4-BB9E-75B791E7E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36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8CA1EFCB-D538-45D1-9A92-BF8F20742210}"/>
              </a:ext>
            </a:extLst>
          </p:cNvPr>
          <p:cNvSpPr/>
          <p:nvPr/>
        </p:nvSpPr>
        <p:spPr>
          <a:xfrm>
            <a:off x="479376" y="2348880"/>
            <a:ext cx="6843856" cy="57606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</a:t>
            </a:r>
            <a:r>
              <a:rPr lang="en-US" dirty="0" err="1"/>
              <a:t>inc</a:t>
            </a:r>
            <a:r>
              <a:rPr lang="en-US" dirty="0"/>
              <a:t>(</a:t>
            </a:r>
            <a:r>
              <a:rPr lang="en-US" dirty="0" err="1"/>
              <a:t>val</a:t>
            </a:r>
            <a:r>
              <a:rPr lang="en-US" dirty="0"/>
              <a:t>, by = 1) { return </a:t>
            </a:r>
            <a:r>
              <a:rPr lang="en-US" dirty="0" err="1"/>
              <a:t>val</a:t>
            </a:r>
            <a:r>
              <a:rPr lang="en-US" dirty="0"/>
              <a:t> + by; }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A24D9F73-D579-4019-916B-D23048452945}"/>
              </a:ext>
            </a:extLst>
          </p:cNvPr>
          <p:cNvSpPr/>
          <p:nvPr/>
        </p:nvSpPr>
        <p:spPr>
          <a:xfrm>
            <a:off x="447292" y="3645025"/>
            <a:ext cx="6843856" cy="57606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merge(al, a2, ...</a:t>
            </a:r>
            <a:r>
              <a:rPr lang="en-US" dirty="0" err="1"/>
              <a:t>restArrays</a:t>
            </a:r>
            <a:r>
              <a:rPr lang="en-US" dirty="0"/>
              <a:t>) {}</a:t>
            </a:r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F1618F02-97CA-4A2B-8BDB-3D26C134DE6A}"/>
              </a:ext>
            </a:extLst>
          </p:cNvPr>
          <p:cNvSpPr/>
          <p:nvPr/>
        </p:nvSpPr>
        <p:spPr>
          <a:xfrm>
            <a:off x="447292" y="4941170"/>
            <a:ext cx="6843856" cy="1499952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dirty="0" err="1"/>
              <a:t>coords</a:t>
            </a:r>
            <a:r>
              <a:rPr lang="en-US" dirty="0"/>
              <a:t> = [ 1, 2 ,3 ];</a:t>
            </a:r>
          </a:p>
          <a:p>
            <a:r>
              <a:rPr lang="en-US" dirty="0" err="1"/>
              <a:t>point.moveBy</a:t>
            </a:r>
            <a:r>
              <a:rPr lang="en-US" dirty="0"/>
              <a:t>(...</a:t>
            </a:r>
            <a:r>
              <a:rPr lang="en-US" dirty="0" err="1"/>
              <a:t>coords</a:t>
            </a:r>
            <a:r>
              <a:rPr lang="en-US" dirty="0"/>
              <a:t>);   // </a:t>
            </a:r>
            <a:r>
              <a:rPr lang="en-US" dirty="0" err="1"/>
              <a:t>moveBy</a:t>
            </a:r>
            <a:r>
              <a:rPr lang="en-US" dirty="0"/>
              <a:t>(1, 2, 3);</a:t>
            </a:r>
          </a:p>
          <a:p>
            <a:r>
              <a:rPr lang="en-US" dirty="0"/>
              <a:t>var str = "bar";</a:t>
            </a:r>
          </a:p>
          <a:p>
            <a:r>
              <a:rPr lang="en-US" dirty="0"/>
              <a:t>var chars = [ "f", "o", "o", ...str ];   // </a:t>
            </a:r>
            <a:r>
              <a:rPr lang="en-US" dirty="0" err="1"/>
              <a:t>foobar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0403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1E4D8E-C5DE-4355-B667-8EC0F401D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matching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Object matching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DF77B7-504E-4C03-9CD9-1F8203FE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4C6A9-8199-4DD4-BB9E-75B791E7E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37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8CA1EFCB-D538-45D1-9A92-BF8F20742210}"/>
              </a:ext>
            </a:extLst>
          </p:cNvPr>
          <p:cNvSpPr/>
          <p:nvPr/>
        </p:nvSpPr>
        <p:spPr>
          <a:xfrm>
            <a:off x="239350" y="2276872"/>
            <a:ext cx="6843856" cy="165618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list = [ 1, 2, 3 ];</a:t>
            </a:r>
          </a:p>
          <a:p>
            <a:r>
              <a:rPr lang="en-US" dirty="0"/>
              <a:t>var [ x, y, z ] = list;	 // var x=1, y=2, z=3</a:t>
            </a:r>
          </a:p>
          <a:p>
            <a:r>
              <a:rPr lang="en-US" dirty="0"/>
              <a:t>[ z, x, y ] = [ x, y, z ];	 // rotate values </a:t>
            </a:r>
            <a:r>
              <a:rPr lang="en-US" dirty="0" err="1"/>
              <a:t>x,y,z</a:t>
            </a:r>
            <a:endParaRPr lang="en-US" dirty="0"/>
          </a:p>
          <a:p>
            <a:r>
              <a:rPr lang="en-US" dirty="0"/>
              <a:t>var [ head, ...rest ] = list; // decapitation</a:t>
            </a:r>
          </a:p>
          <a:p>
            <a:r>
              <a:rPr lang="en-US" dirty="0"/>
              <a:t>var a = [ ...arr1, ...arr2 ]; // array concatenation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A24D9F73-D579-4019-916B-D23048452945}"/>
              </a:ext>
            </a:extLst>
          </p:cNvPr>
          <p:cNvSpPr/>
          <p:nvPr/>
        </p:nvSpPr>
        <p:spPr>
          <a:xfrm>
            <a:off x="239350" y="4875012"/>
            <a:ext cx="6843856" cy="85824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{ x, y, z } = get3Dpoint();</a:t>
            </a:r>
          </a:p>
          <a:p>
            <a:r>
              <a:rPr lang="en-US" dirty="0"/>
              <a:t>var { x: y, y: x, </a:t>
            </a:r>
            <a:r>
              <a:rPr lang="en-US" dirty="0" err="1"/>
              <a:t>attrs</a:t>
            </a:r>
            <a:r>
              <a:rPr lang="en-US" dirty="0"/>
              <a:t>: { depth: z } } = get2Dpoint();</a:t>
            </a:r>
          </a:p>
        </p:txBody>
      </p:sp>
    </p:spTree>
    <p:extLst>
      <p:ext uri="{BB962C8B-B14F-4D97-AF65-F5344CB8AC3E}">
        <p14:creationId xmlns:p14="http://schemas.microsoft.com/office/powerpoint/2010/main" val="24254273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1E4D8E-C5DE-4355-B667-8EC0F401D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 argument matching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DF77B7-504E-4C03-9CD9-1F8203FE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4C6A9-8199-4DD4-BB9E-75B791E7E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8CA1EFCB-D538-45D1-9A92-BF8F20742210}"/>
              </a:ext>
            </a:extLst>
          </p:cNvPr>
          <p:cNvSpPr/>
          <p:nvPr/>
        </p:nvSpPr>
        <p:spPr>
          <a:xfrm>
            <a:off x="239350" y="2276872"/>
            <a:ext cx="6843856" cy="1293028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avgFirst2([a, b]) { return (a + b) / 2; }</a:t>
            </a:r>
          </a:p>
          <a:p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distanceTo</a:t>
            </a:r>
            <a:r>
              <a:rPr lang="en-US" dirty="0"/>
              <a:t>({x, y, z = 1}) { … }</a:t>
            </a:r>
          </a:p>
        </p:txBody>
      </p:sp>
    </p:spTree>
    <p:extLst>
      <p:ext uri="{BB962C8B-B14F-4D97-AF65-F5344CB8AC3E}">
        <p14:creationId xmlns:p14="http://schemas.microsoft.com/office/powerpoint/2010/main" val="17629525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1E4D8E-C5DE-4355-B667-8EC0F401D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– a collection of unique items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Map – a dictionary (key-value) structure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DF77B7-504E-4C03-9CD9-1F8203FE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Data Structures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4C6A9-8199-4DD4-BB9E-75B791E7E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8CA1EFCB-D538-45D1-9A92-BF8F20742210}"/>
              </a:ext>
            </a:extLst>
          </p:cNvPr>
          <p:cNvSpPr/>
          <p:nvPr/>
        </p:nvSpPr>
        <p:spPr>
          <a:xfrm>
            <a:off x="239350" y="2276872"/>
            <a:ext cx="6843856" cy="165618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const s = new Set();</a:t>
            </a:r>
            <a:br>
              <a:rPr lang="en-US" dirty="0"/>
            </a:br>
            <a:r>
              <a:rPr lang="en-US" dirty="0" err="1"/>
              <a:t>s.add</a:t>
            </a:r>
            <a:r>
              <a:rPr lang="en-US" dirty="0"/>
              <a:t>("kitten").add("hippo").add("kitten");</a:t>
            </a:r>
            <a:br>
              <a:rPr lang="en-US" dirty="0"/>
            </a:br>
            <a:r>
              <a:rPr lang="en-US" dirty="0" err="1"/>
              <a:t>s.size</a:t>
            </a:r>
            <a:r>
              <a:rPr lang="en-US" dirty="0"/>
              <a:t>;                    // === 2</a:t>
            </a:r>
            <a:br>
              <a:rPr lang="en-US" dirty="0"/>
            </a:br>
            <a:r>
              <a:rPr lang="en-US" dirty="0" err="1"/>
              <a:t>s.has</a:t>
            </a:r>
            <a:r>
              <a:rPr lang="en-US" dirty="0"/>
              <a:t>("hippo");     // === true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A24D9F73-D579-4019-916B-D23048452945}"/>
              </a:ext>
            </a:extLst>
          </p:cNvPr>
          <p:cNvSpPr/>
          <p:nvPr/>
        </p:nvSpPr>
        <p:spPr>
          <a:xfrm>
            <a:off x="239350" y="4875012"/>
            <a:ext cx="6843856" cy="1701028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const m = new Map();</a:t>
            </a:r>
          </a:p>
          <a:p>
            <a:r>
              <a:rPr lang="en-US" dirty="0" err="1"/>
              <a:t>m.set</a:t>
            </a:r>
            <a:r>
              <a:rPr lang="en-US" dirty="0"/>
              <a:t>("answer", 42);</a:t>
            </a:r>
          </a:p>
          <a:p>
            <a:r>
              <a:rPr lang="en-US" dirty="0" err="1"/>
              <a:t>m.get</a:t>
            </a:r>
            <a:r>
              <a:rPr lang="en-US" dirty="0"/>
              <a:t>("answer");     // === 42</a:t>
            </a:r>
          </a:p>
          <a:p>
            <a:r>
              <a:rPr lang="en-US" dirty="0"/>
              <a:t>const a = {};</a:t>
            </a:r>
          </a:p>
          <a:p>
            <a:r>
              <a:rPr lang="en-US" dirty="0" err="1"/>
              <a:t>m.set</a:t>
            </a:r>
            <a:r>
              <a:rPr lang="en-US" dirty="0"/>
              <a:t>(a, "a");</a:t>
            </a:r>
          </a:p>
        </p:txBody>
      </p:sp>
    </p:spTree>
    <p:extLst>
      <p:ext uri="{BB962C8B-B14F-4D97-AF65-F5344CB8AC3E}">
        <p14:creationId xmlns:p14="http://schemas.microsoft.com/office/powerpoint/2010/main" val="3810170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F90CDB-9AAE-426D-881B-1352996A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  <a:br>
              <a:rPr lang="en-US" dirty="0"/>
            </a:br>
            <a:r>
              <a:rPr lang="en-US" dirty="0"/>
              <a:t>Closure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C7B94-99FE-4801-99DB-3B2BF15FA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43D597AF-088A-4D00-8EFF-5F7450D32FAC}"/>
              </a:ext>
            </a:extLst>
          </p:cNvPr>
          <p:cNvSpPr/>
          <p:nvPr/>
        </p:nvSpPr>
        <p:spPr>
          <a:xfrm>
            <a:off x="260256" y="1761656"/>
            <a:ext cx="6843856" cy="346754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</a:t>
            </a:r>
            <a:r>
              <a:rPr lang="en-US" dirty="0" err="1"/>
              <a:t>createAdder</a:t>
            </a:r>
            <a:r>
              <a:rPr lang="en-US" dirty="0"/>
              <a:t>(x) {</a:t>
            </a:r>
          </a:p>
          <a:p>
            <a:r>
              <a:rPr lang="en-US" dirty="0"/>
              <a:t>    return function(y) {</a:t>
            </a:r>
          </a:p>
          <a:p>
            <a:r>
              <a:rPr lang="en-US" dirty="0"/>
              <a:t>        return x + y;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var add3 = </a:t>
            </a:r>
            <a:r>
              <a:rPr lang="en-US" dirty="0" err="1"/>
              <a:t>createAdder</a:t>
            </a:r>
            <a:r>
              <a:rPr lang="en-US" dirty="0"/>
              <a:t>(3);</a:t>
            </a:r>
          </a:p>
          <a:p>
            <a:r>
              <a:rPr lang="en-US" dirty="0"/>
              <a:t>var add7 = </a:t>
            </a:r>
            <a:r>
              <a:rPr lang="en-US" dirty="0" err="1"/>
              <a:t>createAdder</a:t>
            </a:r>
            <a:r>
              <a:rPr lang="en-US" dirty="0"/>
              <a:t>(7);</a:t>
            </a:r>
          </a:p>
          <a:p>
            <a:endParaRPr lang="en-US" dirty="0"/>
          </a:p>
          <a:p>
            <a:r>
              <a:rPr lang="en-US" dirty="0"/>
              <a:t>add3(10);  // is 13</a:t>
            </a:r>
          </a:p>
          <a:p>
            <a:r>
              <a:rPr lang="en-US" dirty="0"/>
              <a:t>add7(10);  // is 17</a:t>
            </a:r>
          </a:p>
          <a:p>
            <a:endParaRPr lang="en-US" dirty="0"/>
          </a:p>
        </p:txBody>
      </p:sp>
      <p:sp>
        <p:nvSpPr>
          <p:cNvPr id="6" name="Zaoblený obdélníkový popisek 8">
            <a:extLst>
              <a:ext uri="{FF2B5EF4-FFF2-40B4-BE49-F238E27FC236}">
                <a16:creationId xmlns:a16="http://schemas.microsoft.com/office/drawing/2014/main" id="{2DC1F82F-EA12-467B-8FB3-BF3B500B4AB8}"/>
              </a:ext>
            </a:extLst>
          </p:cNvPr>
          <p:cNvSpPr/>
          <p:nvPr/>
        </p:nvSpPr>
        <p:spPr>
          <a:xfrm>
            <a:off x="3935760" y="2204864"/>
            <a:ext cx="3744416" cy="936104"/>
          </a:xfrm>
          <a:prstGeom prst="wedgeRoundRectCallout">
            <a:avLst>
              <a:gd name="adj1" fmla="val -90876"/>
              <a:gd name="adj2" fmla="val 1046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Inner function can see variable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due to scoping rules</a:t>
            </a:r>
            <a:endParaRPr lang="cs-CZ" dirty="0"/>
          </a:p>
        </p:txBody>
      </p:sp>
      <p:sp>
        <p:nvSpPr>
          <p:cNvPr id="7" name="Zaoblený obdélníkový popisek 7">
            <a:extLst>
              <a:ext uri="{FF2B5EF4-FFF2-40B4-BE49-F238E27FC236}">
                <a16:creationId xmlns:a16="http://schemas.microsoft.com/office/drawing/2014/main" id="{5DD60204-50AE-475A-A6F8-7A881AE0E8E7}"/>
              </a:ext>
            </a:extLst>
          </p:cNvPr>
          <p:cNvSpPr/>
          <p:nvPr/>
        </p:nvSpPr>
        <p:spPr>
          <a:xfrm>
            <a:off x="2711624" y="4725144"/>
            <a:ext cx="3384376" cy="936104"/>
          </a:xfrm>
          <a:prstGeom prst="wedgeRoundRectCallout">
            <a:avLst>
              <a:gd name="adj1" fmla="val -41501"/>
              <a:gd name="adj2" fmla="val -9806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New function have a new closure where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== 7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Zaoblený obdélníkový popisek 6">
            <a:extLst>
              <a:ext uri="{FF2B5EF4-FFF2-40B4-BE49-F238E27FC236}">
                <a16:creationId xmlns:a16="http://schemas.microsoft.com/office/drawing/2014/main" id="{F7FBC5E5-08BC-4FB7-AE0B-40283B816BC4}"/>
              </a:ext>
            </a:extLst>
          </p:cNvPr>
          <p:cNvSpPr/>
          <p:nvPr/>
        </p:nvSpPr>
        <p:spPr>
          <a:xfrm>
            <a:off x="4439816" y="3294082"/>
            <a:ext cx="3240360" cy="1224136"/>
          </a:xfrm>
          <a:prstGeom prst="wedgeRoundRectCallout">
            <a:avLst>
              <a:gd name="adj1" fmla="val -71673"/>
              <a:gd name="adj2" fmla="val -382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When the inner function is created, the closure captures value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== 3</a:t>
            </a:r>
            <a:endParaRPr lang="cs-CZ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40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E07B50-41E8-4A95-A0B4-9483DAB33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0C424-D42E-4A6D-BC30-11FE6DE9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40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D8CEA5F-A6C3-426B-88F1-EB5679DC8D37}"/>
              </a:ext>
            </a:extLst>
          </p:cNvPr>
          <p:cNvSpPr/>
          <p:nvPr/>
        </p:nvSpPr>
        <p:spPr>
          <a:xfrm>
            <a:off x="239350" y="1988840"/>
            <a:ext cx="6843856" cy="201622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nn-NO" dirty="0"/>
              <a:t>const data = [ 1, 2, 3, 4, 5, 6 ];</a:t>
            </a:r>
          </a:p>
          <a:p>
            <a:r>
              <a:rPr lang="nn-NO" dirty="0"/>
              <a:t>for (let i = 0; i &lt; data.length; ++i) {</a:t>
            </a:r>
          </a:p>
          <a:p>
            <a:r>
              <a:rPr lang="nn-NO" dirty="0"/>
              <a:t>    if (data[i] % 2 !== 0) continue;</a:t>
            </a:r>
          </a:p>
          <a:p>
            <a:r>
              <a:rPr lang="nn-NO" dirty="0"/>
              <a:t>    let x = data[i] * data[i];</a:t>
            </a:r>
          </a:p>
          <a:p>
            <a:r>
              <a:rPr lang="nn-NO" dirty="0"/>
              <a:t>    console.log(x);</a:t>
            </a:r>
          </a:p>
          <a:p>
            <a:r>
              <a:rPr lang="nn-NO" dirty="0"/>
              <a:t>}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A288A6EF-D9CB-47B6-8704-776D797FDABF}"/>
              </a:ext>
            </a:extLst>
          </p:cNvPr>
          <p:cNvSpPr/>
          <p:nvPr/>
        </p:nvSpPr>
        <p:spPr>
          <a:xfrm>
            <a:off x="218372" y="5000962"/>
            <a:ext cx="6843856" cy="145237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nn-NO" dirty="0"/>
              <a:t>const data = [ 1, 2, 3, 4, 5, 6 ];</a:t>
            </a:r>
          </a:p>
          <a:p>
            <a:r>
              <a:rPr lang="nn-NO" dirty="0"/>
              <a:t>data.filter(x =&gt; x % 2 === 0)</a:t>
            </a:r>
          </a:p>
          <a:p>
            <a:r>
              <a:rPr lang="nn-NO" dirty="0"/>
              <a:t>        .map(x =&gt; x * x)</a:t>
            </a:r>
          </a:p>
          <a:p>
            <a:r>
              <a:rPr lang="nn-NO" dirty="0"/>
              <a:t>        .forEach(x =&gt; console.log(x));</a:t>
            </a:r>
          </a:p>
        </p:txBody>
      </p:sp>
      <p:sp>
        <p:nvSpPr>
          <p:cNvPr id="7" name="Arrow: Curved Left 6">
            <a:extLst>
              <a:ext uri="{FF2B5EF4-FFF2-40B4-BE49-F238E27FC236}">
                <a16:creationId xmlns:a16="http://schemas.microsoft.com/office/drawing/2014/main" id="{CA3AF24F-FBFD-40B0-AEB5-61F3CB8A887B}"/>
              </a:ext>
            </a:extLst>
          </p:cNvPr>
          <p:cNvSpPr/>
          <p:nvPr/>
        </p:nvSpPr>
        <p:spPr>
          <a:xfrm>
            <a:off x="7248128" y="3068960"/>
            <a:ext cx="936104" cy="2880320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5DA1CF-2649-4A92-B412-4EEEC973A1C4}"/>
              </a:ext>
            </a:extLst>
          </p:cNvPr>
          <p:cNvSpPr txBox="1"/>
          <p:nvPr/>
        </p:nvSpPr>
        <p:spPr>
          <a:xfrm>
            <a:off x="8349154" y="426895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Shift in Paradigm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946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A84963-27F9-48F0-B37A-DC830B95F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3192" lvl="1" indent="0">
              <a:buNone/>
            </a:pP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traverse = node =&gt;</a:t>
            </a:r>
          </a:p>
          <a:p>
            <a:pPr marL="393192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sz="2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(node) === 'object'</a:t>
            </a:r>
          </a:p>
          <a:p>
            <a:pPr marL="393192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? </a:t>
            </a:r>
            <a:r>
              <a:rPr lang="en-US" sz="2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.isArray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(node)</a:t>
            </a:r>
          </a:p>
          <a:p>
            <a:pPr marL="393192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?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node.reduce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((acc,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=&gt;</a:t>
            </a:r>
          </a:p>
          <a:p>
            <a:pPr marL="393192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[...acc, ...traverse(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)], [])</a:t>
            </a:r>
          </a:p>
          <a:p>
            <a:pPr marL="393192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: [node, ...traverse(</a:t>
            </a:r>
            <a:r>
              <a:rPr lang="en-US" sz="2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.values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(node))]</a:t>
            </a:r>
          </a:p>
          <a:p>
            <a:pPr marL="393192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: [])</a:t>
            </a:r>
          </a:p>
          <a:p>
            <a:pPr marL="393192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.filter(({id, command, priority, dependencies}) =&gt;</a:t>
            </a:r>
          </a:p>
          <a:p>
            <a:pPr marL="393192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id &amp;&amp; command &amp;&amp; priority !== </a:t>
            </a:r>
            <a:r>
              <a:rPr 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</a:p>
          <a:p>
            <a:pPr marL="393192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&amp;&amp; dependencies);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B92AC7-D566-4C27-9C7E-881B768A9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Approach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BF779-2662-4A59-9E5E-FC15E917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41</a:t>
            </a:fld>
            <a:endParaRPr lang="cs-CZ"/>
          </a:p>
        </p:txBody>
      </p:sp>
      <p:sp>
        <p:nvSpPr>
          <p:cNvPr id="5" name="Zaoblený obdélníkový popisek 21">
            <a:extLst>
              <a:ext uri="{FF2B5EF4-FFF2-40B4-BE49-F238E27FC236}">
                <a16:creationId xmlns:a16="http://schemas.microsoft.com/office/drawing/2014/main" id="{258EB6D8-4A6C-43AA-ABFD-9E8BA990A620}"/>
              </a:ext>
            </a:extLst>
          </p:cNvPr>
          <p:cNvSpPr/>
          <p:nvPr/>
        </p:nvSpPr>
        <p:spPr>
          <a:xfrm>
            <a:off x="5519936" y="5943277"/>
            <a:ext cx="3660160" cy="632763"/>
          </a:xfrm>
          <a:prstGeom prst="wedgeRoundRectCallout">
            <a:avLst>
              <a:gd name="adj1" fmla="val -33635"/>
              <a:gd name="adj2" fmla="val -11429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 does this function do?</a:t>
            </a:r>
          </a:p>
        </p:txBody>
      </p:sp>
    </p:spTree>
    <p:extLst>
      <p:ext uri="{BB962C8B-B14F-4D97-AF65-F5344CB8AC3E}">
        <p14:creationId xmlns:p14="http://schemas.microsoft.com/office/powerpoint/2010/main" val="56822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58B81C-BF8A-4691-8C69-9A0D37883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is very error-prone language</a:t>
            </a:r>
          </a:p>
          <a:p>
            <a:r>
              <a:rPr lang="en-US" dirty="0"/>
              <a:t>Error usually stops current JavaScript code</a:t>
            </a:r>
          </a:p>
          <a:p>
            <a:r>
              <a:rPr lang="en-US" dirty="0"/>
              <a:t>Error handling is similar to exception catching: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dirty="0"/>
              <a:t>Can be triggered manually</a:t>
            </a:r>
          </a:p>
          <a:p>
            <a:endParaRPr lang="cs-CZ" dirty="0"/>
          </a:p>
          <a:p>
            <a:endParaRPr lang="cs-CZ" dirty="0"/>
          </a:p>
          <a:p>
            <a:r>
              <a:rPr lang="en-US" dirty="0"/>
              <a:t>Regular errors are created by Error constructor</a:t>
            </a:r>
          </a:p>
          <a:p>
            <a:pPr lvl="1"/>
            <a:r>
              <a:rPr lang="en-US" dirty="0"/>
              <a:t>Parameter message with human-readable description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89D7CC-9F3D-4F5A-A32C-1319F0A3F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Errors/Exceptions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E9C9D-4648-456A-A9B2-F4CB7559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42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81269EA6-EDFF-4C00-B275-B0DBC1B9D7BE}"/>
              </a:ext>
            </a:extLst>
          </p:cNvPr>
          <p:cNvSpPr/>
          <p:nvPr/>
        </p:nvSpPr>
        <p:spPr>
          <a:xfrm>
            <a:off x="551384" y="3140968"/>
            <a:ext cx="6843856" cy="1152128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nn-NO" dirty="0"/>
              <a:t>try { ... secured code ... }</a:t>
            </a:r>
          </a:p>
          <a:p>
            <a:r>
              <a:rPr lang="nn-NO" dirty="0"/>
              <a:t>catch(err) { ... error handling ... }</a:t>
            </a:r>
          </a:p>
          <a:p>
            <a:r>
              <a:rPr lang="nn-NO" dirty="0"/>
              <a:t>finally { ... finalization code ... }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C7A28A1E-82AB-4B0E-927F-99F8C497E038}"/>
              </a:ext>
            </a:extLst>
          </p:cNvPr>
          <p:cNvSpPr/>
          <p:nvPr/>
        </p:nvSpPr>
        <p:spPr>
          <a:xfrm>
            <a:off x="551384" y="4869160"/>
            <a:ext cx="6843856" cy="57606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nn-NO" dirty="0"/>
              <a:t>throw something;</a:t>
            </a:r>
          </a:p>
        </p:txBody>
      </p:sp>
    </p:spTree>
    <p:extLst>
      <p:ext uri="{BB962C8B-B14F-4D97-AF65-F5344CB8AC3E}">
        <p14:creationId xmlns:p14="http://schemas.microsoft.com/office/powerpoint/2010/main" val="7710799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DE90C1-20E2-4F8A-A0B4-108E2B9A5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2736304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eval</a:t>
            </a:r>
            <a:r>
              <a:rPr lang="en-US" dirty="0"/>
              <a:t>(code) function</a:t>
            </a:r>
          </a:p>
          <a:p>
            <a:r>
              <a:rPr lang="en-US" dirty="0"/>
              <a:t>The code is JavaScript code represented as string</a:t>
            </a:r>
          </a:p>
          <a:p>
            <a:r>
              <a:rPr lang="en-US" dirty="0"/>
              <a:t>The code is interpreted, and its last value is returned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eval</a:t>
            </a:r>
            <a:r>
              <a:rPr lang="en-US" dirty="0"/>
              <a:t>() should be </a:t>
            </a:r>
            <a:r>
              <a:rPr lang="en-US" b="1" dirty="0">
                <a:solidFill>
                  <a:schemeClr val="accent1"/>
                </a:solidFill>
              </a:rPr>
              <a:t>avoided whenever possible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BEF470-36F3-4980-A889-C29E5C231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E488F4-690E-4260-B8A8-A23A3720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43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D3B15198-BE0A-41E3-A0E1-8A314B1F14BA}"/>
              </a:ext>
            </a:extLst>
          </p:cNvPr>
          <p:cNvSpPr/>
          <p:nvPr/>
        </p:nvSpPr>
        <p:spPr>
          <a:xfrm>
            <a:off x="479376" y="3140968"/>
            <a:ext cx="6843856" cy="576064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nn-NO" dirty="0"/>
              <a:t>eval("3+4");  // returns 7</a:t>
            </a:r>
          </a:p>
        </p:txBody>
      </p:sp>
    </p:spTree>
    <p:extLst>
      <p:ext uri="{BB962C8B-B14F-4D97-AF65-F5344CB8AC3E}">
        <p14:creationId xmlns:p14="http://schemas.microsoft.com/office/powerpoint/2010/main" val="3548066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9FC2B-A531-4073-847C-ED151B9651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ECMA Script 2017</a:t>
            </a:r>
          </a:p>
        </p:txBody>
      </p:sp>
    </p:spTree>
    <p:extLst>
      <p:ext uri="{BB962C8B-B14F-4D97-AF65-F5344CB8AC3E}">
        <p14:creationId xmlns:p14="http://schemas.microsoft.com/office/powerpoint/2010/main" val="10959803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61D427-E1C7-4A40-AF44-6EDA305B8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Padding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Object.Entries</a:t>
            </a:r>
            <a:r>
              <a:rPr lang="en-US" dirty="0"/>
              <a:t> / </a:t>
            </a:r>
            <a:r>
              <a:rPr lang="en-US" dirty="0" err="1"/>
              <a:t>Object.Values</a:t>
            </a:r>
            <a:endParaRPr lang="en-US" dirty="0"/>
          </a:p>
          <a:p>
            <a:r>
              <a:rPr lang="en-US" dirty="0"/>
              <a:t>Async Functions</a:t>
            </a:r>
            <a:endParaRPr lang="en-US" i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984767-F7AE-49AC-B2CF-F685B51CA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1181F-1264-4F4A-BCBA-7DA045AD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45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630E901A-D3BF-44B5-A58F-AE20B0C65327}"/>
              </a:ext>
            </a:extLst>
          </p:cNvPr>
          <p:cNvSpPr/>
          <p:nvPr/>
        </p:nvSpPr>
        <p:spPr>
          <a:xfrm>
            <a:off x="479376" y="2204864"/>
            <a:ext cx="6843856" cy="1152128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nn-NO" dirty="0"/>
              <a:t>let str = "5";</a:t>
            </a:r>
          </a:p>
          <a:p>
            <a:r>
              <a:rPr lang="nn-NO" dirty="0"/>
              <a:t>str = str.padStart(4,0); // result is 0005</a:t>
            </a:r>
          </a:p>
          <a:p>
            <a:r>
              <a:rPr lang="nn-NO" dirty="0"/>
              <a:t>str = str.padEnd(4,0);  // result is 5000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67DDB7BE-4BE7-4A2C-BF9F-C827B5A3A667}"/>
              </a:ext>
            </a:extLst>
          </p:cNvPr>
          <p:cNvSpPr/>
          <p:nvPr/>
        </p:nvSpPr>
        <p:spPr>
          <a:xfrm>
            <a:off x="479376" y="4437112"/>
            <a:ext cx="9289032" cy="2232248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nn-NO" b="1" dirty="0"/>
              <a:t>async</a:t>
            </a:r>
            <a:r>
              <a:rPr lang="nn-NO" dirty="0"/>
              <a:t> function display() {</a:t>
            </a:r>
          </a:p>
          <a:p>
            <a:r>
              <a:rPr lang="nn-NO" dirty="0"/>
              <a:t>  let message = new Promise((resolve, reject) =&gt; {</a:t>
            </a:r>
          </a:p>
          <a:p>
            <a:r>
              <a:rPr lang="nn-NO" dirty="0"/>
              <a:t>    setTimeout( () =&gt; { resolve('Finished'); }, 3000);</a:t>
            </a:r>
          </a:p>
          <a:p>
            <a:r>
              <a:rPr lang="nn-NO" dirty="0"/>
              <a:t>  });</a:t>
            </a:r>
          </a:p>
          <a:p>
            <a:r>
              <a:rPr lang="nn-NO" dirty="0"/>
              <a:t>  console.log(</a:t>
            </a:r>
            <a:r>
              <a:rPr lang="nn-NO" b="1" dirty="0"/>
              <a:t>await</a:t>
            </a:r>
            <a:r>
              <a:rPr lang="nn-NO" dirty="0"/>
              <a:t> message);</a:t>
            </a:r>
          </a:p>
          <a:p>
            <a:r>
              <a:rPr lang="nn-NO" dirty="0"/>
              <a:t>}</a:t>
            </a:r>
          </a:p>
          <a:p>
            <a:r>
              <a:rPr lang="nn-NO" dirty="0"/>
              <a:t>display();</a:t>
            </a:r>
          </a:p>
        </p:txBody>
      </p:sp>
    </p:spTree>
    <p:extLst>
      <p:ext uri="{BB962C8B-B14F-4D97-AF65-F5344CB8AC3E}">
        <p14:creationId xmlns:p14="http://schemas.microsoft.com/office/powerpoint/2010/main" val="2895566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9FC2B-A531-4073-847C-ED151B9651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ECMA Script 2020</a:t>
            </a:r>
          </a:p>
        </p:txBody>
      </p:sp>
    </p:spTree>
    <p:extLst>
      <p:ext uri="{BB962C8B-B14F-4D97-AF65-F5344CB8AC3E}">
        <p14:creationId xmlns:p14="http://schemas.microsoft.com/office/powerpoint/2010/main" val="27117410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61D427-E1C7-4A40-AF44-6EDA305B8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Optional Chaining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Nullish</a:t>
            </a:r>
            <a:r>
              <a:rPr lang="en-US" dirty="0"/>
              <a:t> Coalescing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984767-F7AE-49AC-B2CF-F685B51CA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1181F-1264-4F4A-BCBA-7DA045AD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47</a:t>
            </a:fld>
            <a:endParaRPr lang="cs-CZ"/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67DDB7BE-4BE7-4A2C-BF9F-C827B5A3A667}"/>
              </a:ext>
            </a:extLst>
          </p:cNvPr>
          <p:cNvSpPr/>
          <p:nvPr/>
        </p:nvSpPr>
        <p:spPr>
          <a:xfrm>
            <a:off x="479376" y="2312876"/>
            <a:ext cx="9289032" cy="54006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dirty="0" err="1"/>
              <a:t>fooValue</a:t>
            </a:r>
            <a:r>
              <a:rPr lang="en-US" dirty="0"/>
              <a:t> = </a:t>
            </a:r>
            <a:r>
              <a:rPr lang="en-US" dirty="0" err="1"/>
              <a:t>fooInput</a:t>
            </a:r>
            <a:r>
              <a:rPr lang="en-US" dirty="0"/>
              <a:t> ? </a:t>
            </a:r>
            <a:r>
              <a:rPr lang="en-US" dirty="0" err="1"/>
              <a:t>fooInput.value</a:t>
            </a:r>
            <a:r>
              <a:rPr lang="en-US" dirty="0"/>
              <a:t> : undefined.</a:t>
            </a:r>
            <a:endParaRPr lang="nn-NO" dirty="0"/>
          </a:p>
        </p:txBody>
      </p:sp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895913AE-38E2-4142-A92C-CA302A615FBB}"/>
              </a:ext>
            </a:extLst>
          </p:cNvPr>
          <p:cNvSpPr/>
          <p:nvPr/>
        </p:nvSpPr>
        <p:spPr>
          <a:xfrm>
            <a:off x="479376" y="3050958"/>
            <a:ext cx="9289032" cy="54006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dirty="0" err="1"/>
              <a:t>fooValue</a:t>
            </a:r>
            <a:r>
              <a:rPr lang="en-US" dirty="0"/>
              <a:t> = </a:t>
            </a:r>
            <a:r>
              <a:rPr lang="en-US" dirty="0" err="1"/>
              <a:t>fooInput</a:t>
            </a:r>
            <a:r>
              <a:rPr lang="en-US" dirty="0"/>
              <a:t>?.value;</a:t>
            </a:r>
            <a:endParaRPr lang="nn-NO" dirty="0"/>
          </a:p>
        </p:txBody>
      </p:sp>
      <p:sp>
        <p:nvSpPr>
          <p:cNvPr id="11" name="Rectangle: Single Corner Snipped 10">
            <a:extLst>
              <a:ext uri="{FF2B5EF4-FFF2-40B4-BE49-F238E27FC236}">
                <a16:creationId xmlns:a16="http://schemas.microsoft.com/office/drawing/2014/main" id="{442DBCB9-5EDF-45C6-B9B6-637F84410806}"/>
              </a:ext>
            </a:extLst>
          </p:cNvPr>
          <p:cNvSpPr/>
          <p:nvPr/>
        </p:nvSpPr>
        <p:spPr>
          <a:xfrm>
            <a:off x="454641" y="4476010"/>
            <a:ext cx="9289032" cy="54006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const text = </a:t>
            </a:r>
            <a:r>
              <a:rPr lang="en-US" dirty="0" err="1"/>
              <a:t>value.headerText</a:t>
            </a:r>
            <a:r>
              <a:rPr lang="en-US" dirty="0"/>
              <a:t> || 'Hello, world!'; </a:t>
            </a:r>
            <a:endParaRPr lang="nn-NO" dirty="0"/>
          </a:p>
        </p:txBody>
      </p:sp>
      <p:sp>
        <p:nvSpPr>
          <p:cNvPr id="13" name="Rectangle: Single Corner Snipped 12">
            <a:extLst>
              <a:ext uri="{FF2B5EF4-FFF2-40B4-BE49-F238E27FC236}">
                <a16:creationId xmlns:a16="http://schemas.microsoft.com/office/drawing/2014/main" id="{ED6FDE73-F168-48B8-B9D2-33B243E8A39C}"/>
              </a:ext>
            </a:extLst>
          </p:cNvPr>
          <p:cNvSpPr/>
          <p:nvPr/>
        </p:nvSpPr>
        <p:spPr>
          <a:xfrm>
            <a:off x="468204" y="5214092"/>
            <a:ext cx="9289032" cy="54006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const text = </a:t>
            </a:r>
            <a:r>
              <a:rPr lang="en-US" dirty="0" err="1"/>
              <a:t>value.headerText</a:t>
            </a:r>
            <a:r>
              <a:rPr lang="en-US" dirty="0"/>
              <a:t> ?? 'Hello, world!'; </a:t>
            </a:r>
            <a:endParaRPr lang="nn-NO" dirty="0"/>
          </a:p>
        </p:txBody>
      </p:sp>
      <p:sp>
        <p:nvSpPr>
          <p:cNvPr id="14" name="Arrow: Curved Left 13">
            <a:extLst>
              <a:ext uri="{FF2B5EF4-FFF2-40B4-BE49-F238E27FC236}">
                <a16:creationId xmlns:a16="http://schemas.microsoft.com/office/drawing/2014/main" id="{839848A0-C182-47BE-BB72-3219C0BD6456}"/>
              </a:ext>
            </a:extLst>
          </p:cNvPr>
          <p:cNvSpPr/>
          <p:nvPr/>
        </p:nvSpPr>
        <p:spPr>
          <a:xfrm>
            <a:off x="9912424" y="2560907"/>
            <a:ext cx="504056" cy="868093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id="{55C2266E-5172-4DDA-9014-475E36F2EFF9}"/>
              </a:ext>
            </a:extLst>
          </p:cNvPr>
          <p:cNvSpPr/>
          <p:nvPr/>
        </p:nvSpPr>
        <p:spPr>
          <a:xfrm>
            <a:off x="9958963" y="4729480"/>
            <a:ext cx="504056" cy="868093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210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9608CF-EB65-490B-AA8A-074AFBA6B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48</a:t>
            </a:fld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F1E19-19BE-46BD-9096-01212BD37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FEE107-4C0C-4A2D-8556-4A10C4E9B6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Babel.js – </a:t>
            </a:r>
            <a:r>
              <a:rPr lang="en-US" dirty="0">
                <a:hlinkClick r:id="rId3"/>
              </a:rPr>
              <a:t>Try it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693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E8574-935F-4138-8425-82AAC9056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696" y="407780"/>
            <a:ext cx="8610600" cy="1293028"/>
          </a:xfrm>
        </p:spPr>
        <p:txBody>
          <a:bodyPr/>
          <a:lstStyle/>
          <a:p>
            <a:r>
              <a:rPr lang="en-US" dirty="0"/>
              <a:t>takeaway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1A344-7F25-44C6-ABC0-B9F25AE3F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0" y="1846006"/>
            <a:ext cx="11713299" cy="4596298"/>
          </a:xfrm>
        </p:spPr>
        <p:txBody>
          <a:bodyPr/>
          <a:lstStyle/>
          <a:p>
            <a:r>
              <a:rPr lang="en-US" dirty="0"/>
              <a:t>Fetch API</a:t>
            </a:r>
          </a:p>
          <a:p>
            <a:r>
              <a:rPr lang="cs-CZ" dirty="0" err="1"/>
              <a:t>Built-ins</a:t>
            </a:r>
            <a:endParaRPr lang="en-US" dirty="0"/>
          </a:p>
          <a:p>
            <a:r>
              <a:rPr lang="en-US" dirty="0"/>
              <a:t>this</a:t>
            </a:r>
          </a:p>
          <a:p>
            <a:r>
              <a:rPr lang="en-US" dirty="0"/>
              <a:t>Arrow Functions</a:t>
            </a:r>
          </a:p>
          <a:p>
            <a:r>
              <a:rPr lang="en-US" dirty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433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F90CDB-9AAE-426D-881B-1352996A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  <a:br>
              <a:rPr lang="en-US" dirty="0"/>
            </a:br>
            <a:r>
              <a:rPr lang="en-US" dirty="0"/>
              <a:t>Closure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C7B94-99FE-4801-99DB-3B2BF15FA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43D597AF-088A-4D00-8EFF-5F7450D32FAC}"/>
              </a:ext>
            </a:extLst>
          </p:cNvPr>
          <p:cNvSpPr/>
          <p:nvPr/>
        </p:nvSpPr>
        <p:spPr>
          <a:xfrm>
            <a:off x="260256" y="1761656"/>
            <a:ext cx="6843856" cy="433164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</a:t>
            </a:r>
            <a:r>
              <a:rPr lang="en-US" dirty="0" err="1"/>
              <a:t>bindFirst</a:t>
            </a:r>
            <a:r>
              <a:rPr lang="en-US" dirty="0"/>
              <a:t>(</a:t>
            </a:r>
            <a:r>
              <a:rPr lang="en-US" dirty="0" err="1"/>
              <a:t>fnc</a:t>
            </a:r>
            <a:r>
              <a:rPr lang="en-US" dirty="0"/>
              <a:t>, x) {</a:t>
            </a:r>
          </a:p>
          <a:p>
            <a:r>
              <a:rPr lang="en-US" dirty="0"/>
              <a:t>    return function(y) {</a:t>
            </a:r>
          </a:p>
          <a:p>
            <a:r>
              <a:rPr lang="en-US" dirty="0"/>
              <a:t>        return </a:t>
            </a:r>
            <a:r>
              <a:rPr lang="en-US" dirty="0" err="1"/>
              <a:t>fnc</a:t>
            </a:r>
            <a:r>
              <a:rPr lang="en-US" dirty="0"/>
              <a:t>(x, y);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function add(x, y) { return x + y; }</a:t>
            </a:r>
          </a:p>
          <a:p>
            <a:r>
              <a:rPr lang="en-US" dirty="0"/>
              <a:t>function </a:t>
            </a:r>
            <a:r>
              <a:rPr lang="en-US" dirty="0" err="1"/>
              <a:t>mul</a:t>
            </a:r>
            <a:r>
              <a:rPr lang="en-US" dirty="0"/>
              <a:t>(x, y) { return x * y; }</a:t>
            </a:r>
          </a:p>
          <a:p>
            <a:endParaRPr lang="en-US" dirty="0"/>
          </a:p>
          <a:p>
            <a:r>
              <a:rPr lang="en-US" dirty="0"/>
              <a:t>var add3 = </a:t>
            </a:r>
            <a:r>
              <a:rPr lang="en-US" dirty="0" err="1"/>
              <a:t>bindFirst</a:t>
            </a:r>
            <a:r>
              <a:rPr lang="en-US" dirty="0"/>
              <a:t>(add, 3);</a:t>
            </a:r>
          </a:p>
          <a:p>
            <a:r>
              <a:rPr lang="en-US" dirty="0"/>
              <a:t>var mul3 = </a:t>
            </a:r>
            <a:r>
              <a:rPr lang="en-US" dirty="0" err="1"/>
              <a:t>bindFirst</a:t>
            </a:r>
            <a:r>
              <a:rPr lang="en-US" dirty="0"/>
              <a:t>(</a:t>
            </a:r>
            <a:r>
              <a:rPr lang="en-US" dirty="0" err="1"/>
              <a:t>mul</a:t>
            </a:r>
            <a:r>
              <a:rPr lang="en-US" dirty="0"/>
              <a:t>, 3);</a:t>
            </a:r>
          </a:p>
          <a:p>
            <a:endParaRPr lang="en-US" dirty="0"/>
          </a:p>
          <a:p>
            <a:r>
              <a:rPr lang="en-US" dirty="0"/>
              <a:t>add3(14);  // is 17</a:t>
            </a:r>
          </a:p>
          <a:p>
            <a:r>
              <a:rPr lang="en-US" dirty="0"/>
              <a:t>mul3(14);  // is 42</a:t>
            </a:r>
          </a:p>
        </p:txBody>
      </p:sp>
      <p:sp>
        <p:nvSpPr>
          <p:cNvPr id="9" name="Zaoblený obdélníkový popisek 8">
            <a:extLst>
              <a:ext uri="{FF2B5EF4-FFF2-40B4-BE49-F238E27FC236}">
                <a16:creationId xmlns:a16="http://schemas.microsoft.com/office/drawing/2014/main" id="{9789BC26-E302-4DBF-9662-87128881E301}"/>
              </a:ext>
            </a:extLst>
          </p:cNvPr>
          <p:cNvSpPr/>
          <p:nvPr/>
        </p:nvSpPr>
        <p:spPr>
          <a:xfrm>
            <a:off x="4310968" y="2204864"/>
            <a:ext cx="3570064" cy="720080"/>
          </a:xfrm>
          <a:prstGeom prst="wedgeRoundRectCallout">
            <a:avLst>
              <a:gd name="adj1" fmla="val -75450"/>
              <a:gd name="adj2" fmla="val -4148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“Universal” binding function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5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F90CDB-9AAE-426D-881B-1352996A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  <a:br>
              <a:rPr lang="en-US" dirty="0"/>
            </a:br>
            <a:r>
              <a:rPr lang="en-US" dirty="0"/>
              <a:t>Closure Pitfalls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C7B94-99FE-4801-99DB-3B2BF15FA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43D597AF-088A-4D00-8EFF-5F7450D32FAC}"/>
              </a:ext>
            </a:extLst>
          </p:cNvPr>
          <p:cNvSpPr/>
          <p:nvPr/>
        </p:nvSpPr>
        <p:spPr>
          <a:xfrm>
            <a:off x="260256" y="1761656"/>
            <a:ext cx="6843856" cy="433164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</a:t>
            </a:r>
            <a:r>
              <a:rPr lang="en-US" dirty="0" err="1"/>
              <a:t>createLinks</a:t>
            </a:r>
            <a:r>
              <a:rPr lang="en-US" dirty="0"/>
              <a:t>() {</a:t>
            </a:r>
          </a:p>
          <a:p>
            <a:r>
              <a:rPr lang="en-US" dirty="0"/>
              <a:t>    for (var </a:t>
            </a:r>
            <a:r>
              <a:rPr lang="en-US" dirty="0" err="1"/>
              <a:t>i</a:t>
            </a:r>
            <a:r>
              <a:rPr lang="en-US" dirty="0"/>
              <a:t> = 1; </a:t>
            </a:r>
            <a:r>
              <a:rPr lang="en-US" dirty="0" err="1"/>
              <a:t>i</a:t>
            </a:r>
            <a:r>
              <a:rPr lang="en-US" dirty="0"/>
              <a:t> &lt;= 5; ++</a:t>
            </a:r>
            <a:r>
              <a:rPr lang="en-US" dirty="0" err="1"/>
              <a:t>i</a:t>
            </a:r>
            <a:r>
              <a:rPr lang="en-US" dirty="0"/>
              <a:t>) {</a:t>
            </a:r>
          </a:p>
          <a:p>
            <a:r>
              <a:rPr lang="en-US" dirty="0"/>
              <a:t>        var link = </a:t>
            </a:r>
            <a:r>
              <a:rPr lang="en-US" dirty="0" err="1"/>
              <a:t>document.createElement</a:t>
            </a:r>
            <a:r>
              <a:rPr lang="en-US" dirty="0"/>
              <a:t>('a’);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link.onclick</a:t>
            </a:r>
            <a:r>
              <a:rPr lang="en-US" dirty="0"/>
              <a:t> = function(){</a:t>
            </a:r>
          </a:p>
          <a:p>
            <a:r>
              <a:rPr lang="en-US" dirty="0"/>
              <a:t>            alert(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en-US" dirty="0"/>
              <a:t>        };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link.textContent</a:t>
            </a:r>
            <a:r>
              <a:rPr lang="en-US" dirty="0"/>
              <a:t> = "Link " +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        </a:t>
            </a:r>
            <a:r>
              <a:rPr lang="en-US" dirty="0" err="1"/>
              <a:t>document.body.appendChild</a:t>
            </a:r>
            <a:r>
              <a:rPr lang="en-US" dirty="0"/>
              <a:t>(link);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 err="1"/>
              <a:t>document.onload</a:t>
            </a:r>
            <a:r>
              <a:rPr lang="en-US" dirty="0"/>
              <a:t> = </a:t>
            </a:r>
            <a:r>
              <a:rPr lang="en-US" dirty="0" err="1"/>
              <a:t>createLinks</a:t>
            </a:r>
            <a:r>
              <a:rPr lang="en-US" dirty="0"/>
              <a:t>;</a:t>
            </a:r>
          </a:p>
        </p:txBody>
      </p:sp>
      <p:sp>
        <p:nvSpPr>
          <p:cNvPr id="6" name="Zaoblený obdélníkový popisek 6">
            <a:extLst>
              <a:ext uri="{FF2B5EF4-FFF2-40B4-BE49-F238E27FC236}">
                <a16:creationId xmlns:a16="http://schemas.microsoft.com/office/drawing/2014/main" id="{1EFB46F9-1E08-485F-81BF-D8246442F195}"/>
              </a:ext>
            </a:extLst>
          </p:cNvPr>
          <p:cNvSpPr/>
          <p:nvPr/>
        </p:nvSpPr>
        <p:spPr>
          <a:xfrm>
            <a:off x="6096000" y="2131442"/>
            <a:ext cx="4032448" cy="936104"/>
          </a:xfrm>
          <a:prstGeom prst="wedgeRoundRectCallout">
            <a:avLst>
              <a:gd name="adj1" fmla="val -104058"/>
              <a:gd name="adj2" fmla="val 6114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All the links are created in one scope, thus sharing one closure.</a:t>
            </a:r>
            <a:endParaRPr lang="cs-CZ" dirty="0"/>
          </a:p>
        </p:txBody>
      </p:sp>
      <p:sp>
        <p:nvSpPr>
          <p:cNvPr id="7" name="Zaoblený obdélníkový popisek 7">
            <a:extLst>
              <a:ext uri="{FF2B5EF4-FFF2-40B4-BE49-F238E27FC236}">
                <a16:creationId xmlns:a16="http://schemas.microsoft.com/office/drawing/2014/main" id="{8EA4D0DB-CC6B-4CDA-A18C-0B5D8335621D}"/>
              </a:ext>
            </a:extLst>
          </p:cNvPr>
          <p:cNvSpPr/>
          <p:nvPr/>
        </p:nvSpPr>
        <p:spPr>
          <a:xfrm>
            <a:off x="1847528" y="4869160"/>
            <a:ext cx="5544616" cy="612068"/>
          </a:xfrm>
          <a:prstGeom prst="wedgeRoundRectCallout">
            <a:avLst>
              <a:gd name="adj1" fmla="val -72080"/>
              <a:gd name="adj2" fmla="val 1718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value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/>
              <a:t> is 6, when the scope is closed.</a:t>
            </a:r>
            <a:endParaRPr lang="cs-CZ" dirty="0"/>
          </a:p>
        </p:txBody>
      </p:sp>
      <p:sp>
        <p:nvSpPr>
          <p:cNvPr id="8" name="Zaoblený obdélníkový popisek 8">
            <a:extLst>
              <a:ext uri="{FF2B5EF4-FFF2-40B4-BE49-F238E27FC236}">
                <a16:creationId xmlns:a16="http://schemas.microsoft.com/office/drawing/2014/main" id="{BC5B22BA-3E48-4F5F-8708-C3A24FE0C718}"/>
              </a:ext>
            </a:extLst>
          </p:cNvPr>
          <p:cNvSpPr/>
          <p:nvPr/>
        </p:nvSpPr>
        <p:spPr>
          <a:xfrm>
            <a:off x="2750724" y="3429000"/>
            <a:ext cx="2376264" cy="612068"/>
          </a:xfrm>
          <a:prstGeom prst="wedgeRoundRectCallout">
            <a:avLst>
              <a:gd name="adj1" fmla="val -73074"/>
              <a:gd name="adj2" fmla="val -2791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Always prints “6”.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F90CDB-9AAE-426D-881B-1352996A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  <a:br>
              <a:rPr lang="en-US" dirty="0"/>
            </a:br>
            <a:r>
              <a:rPr lang="en-US" dirty="0"/>
              <a:t>Closure Pitfalls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C7B94-99FE-4801-99DB-3B2BF15FA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43D597AF-088A-4D00-8EFF-5F7450D32FAC}"/>
              </a:ext>
            </a:extLst>
          </p:cNvPr>
          <p:cNvSpPr/>
          <p:nvPr/>
        </p:nvSpPr>
        <p:spPr>
          <a:xfrm>
            <a:off x="260256" y="1761656"/>
            <a:ext cx="6843856" cy="433164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function </a:t>
            </a:r>
            <a:r>
              <a:rPr lang="en-US" dirty="0" err="1"/>
              <a:t>fmaddCreate</a:t>
            </a:r>
            <a:r>
              <a:rPr lang="en-US" dirty="0"/>
              <a:t>(</a:t>
            </a:r>
            <a:r>
              <a:rPr lang="en-US" dirty="0" err="1"/>
              <a:t>cfg</a:t>
            </a:r>
            <a:r>
              <a:rPr lang="en-US" dirty="0"/>
              <a:t>) {</a:t>
            </a:r>
          </a:p>
          <a:p>
            <a:r>
              <a:rPr lang="en-US" dirty="0"/>
              <a:t>    return function(x) {</a:t>
            </a:r>
          </a:p>
          <a:p>
            <a:r>
              <a:rPr lang="en-US" dirty="0"/>
              <a:t>        return </a:t>
            </a:r>
            <a:r>
              <a:rPr lang="en-US" dirty="0" err="1"/>
              <a:t>cfg.mul</a:t>
            </a:r>
            <a:r>
              <a:rPr lang="en-US" dirty="0"/>
              <a:t> * x + </a:t>
            </a:r>
            <a:r>
              <a:rPr lang="en-US" dirty="0" err="1"/>
              <a:t>cfg.add</a:t>
            </a:r>
            <a:r>
              <a:rPr lang="en-US" dirty="0"/>
              <a:t>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var config = { </a:t>
            </a:r>
            <a:r>
              <a:rPr lang="en-US" dirty="0" err="1"/>
              <a:t>mul</a:t>
            </a:r>
            <a:r>
              <a:rPr lang="en-US" dirty="0"/>
              <a:t>: 2, add: 3 };</a:t>
            </a:r>
          </a:p>
          <a:p>
            <a:r>
              <a:rPr lang="en-US" dirty="0"/>
              <a:t>var </a:t>
            </a:r>
            <a:r>
              <a:rPr lang="en-US" dirty="0" err="1"/>
              <a:t>fmadd</a:t>
            </a:r>
            <a:r>
              <a:rPr lang="en-US" dirty="0"/>
              <a:t> = </a:t>
            </a:r>
            <a:r>
              <a:rPr lang="en-US" dirty="0" err="1"/>
              <a:t>fmaddCreate</a:t>
            </a:r>
            <a:r>
              <a:rPr lang="en-US" dirty="0"/>
              <a:t>(config);</a:t>
            </a:r>
          </a:p>
          <a:p>
            <a:r>
              <a:rPr lang="en-US" dirty="0" err="1"/>
              <a:t>fmadd</a:t>
            </a:r>
            <a:r>
              <a:rPr lang="en-US" dirty="0"/>
              <a:t>(42);  // is 87</a:t>
            </a:r>
          </a:p>
          <a:p>
            <a:r>
              <a:rPr lang="en-US" dirty="0" err="1"/>
              <a:t>config.mul</a:t>
            </a:r>
            <a:r>
              <a:rPr lang="en-US" dirty="0"/>
              <a:t> = 3;</a:t>
            </a:r>
          </a:p>
          <a:p>
            <a:r>
              <a:rPr lang="en-US" dirty="0" err="1"/>
              <a:t>fmadd</a:t>
            </a:r>
            <a:r>
              <a:rPr lang="en-US" dirty="0"/>
              <a:t>(42);  // is 129</a:t>
            </a:r>
          </a:p>
        </p:txBody>
      </p:sp>
      <p:sp>
        <p:nvSpPr>
          <p:cNvPr id="9" name="Zaoblený obdélníkový popisek 6">
            <a:extLst>
              <a:ext uri="{FF2B5EF4-FFF2-40B4-BE49-F238E27FC236}">
                <a16:creationId xmlns:a16="http://schemas.microsoft.com/office/drawing/2014/main" id="{5D589795-9AE0-47A6-BBF8-6D49B59EB087}"/>
              </a:ext>
            </a:extLst>
          </p:cNvPr>
          <p:cNvSpPr/>
          <p:nvPr/>
        </p:nvSpPr>
        <p:spPr>
          <a:xfrm>
            <a:off x="4019500" y="3322203"/>
            <a:ext cx="4153000" cy="571973"/>
          </a:xfrm>
          <a:prstGeom prst="wedgeRoundRectCallout">
            <a:avLst>
              <a:gd name="adj1" fmla="val -61464"/>
              <a:gd name="adj2" fmla="val -10143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Objects are passed by reference</a:t>
            </a:r>
            <a:endParaRPr lang="cs-CZ" dirty="0"/>
          </a:p>
        </p:txBody>
      </p:sp>
      <p:sp>
        <p:nvSpPr>
          <p:cNvPr id="10" name="Zaoblený obdélníkový popisek 6">
            <a:extLst>
              <a:ext uri="{FF2B5EF4-FFF2-40B4-BE49-F238E27FC236}">
                <a16:creationId xmlns:a16="http://schemas.microsoft.com/office/drawing/2014/main" id="{5B343A7C-F609-4C11-81E4-AD48F3BDDA29}"/>
              </a:ext>
            </a:extLst>
          </p:cNvPr>
          <p:cNvSpPr/>
          <p:nvPr/>
        </p:nvSpPr>
        <p:spPr>
          <a:xfrm>
            <a:off x="3431704" y="4590627"/>
            <a:ext cx="3360280" cy="864096"/>
          </a:xfrm>
          <a:prstGeom prst="wedgeRoundRectCallout">
            <a:avLst>
              <a:gd name="adj1" fmla="val -79021"/>
              <a:gd name="adj2" fmla="val -1697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Object modification is visible in closure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78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E141B-9ED4-4EEB-8055-AE9C106BD0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Objects </a:t>
            </a:r>
            <a:br>
              <a:rPr lang="en-US" dirty="0"/>
            </a:br>
            <a:r>
              <a:rPr lang="en-US" dirty="0"/>
              <a:t>prototypes</a:t>
            </a:r>
          </a:p>
        </p:txBody>
      </p:sp>
    </p:spTree>
    <p:extLst>
      <p:ext uri="{BB962C8B-B14F-4D97-AF65-F5344CB8AC3E}">
        <p14:creationId xmlns:p14="http://schemas.microsoft.com/office/powerpoint/2010/main" val="263111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CAAE36-AFAE-4B64-954D-42D773BA3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936104"/>
          </a:xfrm>
        </p:spPr>
        <p:txBody>
          <a:bodyPr/>
          <a:lstStyle/>
          <a:p>
            <a:r>
              <a:rPr lang="en-US" dirty="0"/>
              <a:t>Objects are unordered name-value collections</a:t>
            </a:r>
          </a:p>
          <a:p>
            <a:r>
              <a:rPr lang="en-US" dirty="0"/>
              <a:t>All members are public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19056-5C7E-457F-883B-71244DAFF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  <a:br>
              <a:rPr lang="en-US" dirty="0"/>
            </a:br>
            <a:r>
              <a:rPr lang="en-US" dirty="0"/>
              <a:t>Revision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B3A79-DDFC-4C12-B140-800A503F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FC001BBD-52BA-4F42-AF45-AC57FD650AD5}"/>
              </a:ext>
            </a:extLst>
          </p:cNvPr>
          <p:cNvSpPr/>
          <p:nvPr/>
        </p:nvSpPr>
        <p:spPr>
          <a:xfrm>
            <a:off x="239351" y="2812994"/>
            <a:ext cx="6843856" cy="3712350"/>
          </a:xfrm>
          <a:prstGeom prst="snip1Rect">
            <a:avLst>
              <a:gd name="adj" fmla="val 48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0000" tIns="144000" rIns="180000" bIns="180000" rtlCol="0" anchor="t"/>
          <a:lstStyle/>
          <a:p>
            <a:r>
              <a:rPr lang="en-US" dirty="0"/>
              <a:t>var </a:t>
            </a:r>
            <a:r>
              <a:rPr lang="en-US" dirty="0" err="1"/>
              <a:t>myObject</a:t>
            </a:r>
            <a:r>
              <a:rPr lang="en-US" dirty="0"/>
              <a:t> = {</a:t>
            </a:r>
          </a:p>
          <a:p>
            <a:r>
              <a:rPr lang="en-US" dirty="0"/>
              <a:t>    foo: 10,</a:t>
            </a:r>
          </a:p>
          <a:p>
            <a:r>
              <a:rPr lang="en-US" dirty="0"/>
              <a:t>    bar: function() {</a:t>
            </a:r>
          </a:p>
          <a:p>
            <a:r>
              <a:rPr lang="en-US" dirty="0"/>
              <a:t>        ...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};</a:t>
            </a:r>
          </a:p>
          <a:p>
            <a:endParaRPr lang="en-US" dirty="0"/>
          </a:p>
          <a:p>
            <a:r>
              <a:rPr lang="en-US" dirty="0" err="1"/>
              <a:t>myObject.bar</a:t>
            </a:r>
            <a:r>
              <a:rPr lang="en-US" dirty="0"/>
              <a:t>();</a:t>
            </a:r>
          </a:p>
          <a:p>
            <a:r>
              <a:rPr lang="en-US" dirty="0" err="1"/>
              <a:t>myObject.anotherFoo</a:t>
            </a:r>
            <a:r>
              <a:rPr lang="en-US" dirty="0"/>
              <a:t> = 100;</a:t>
            </a:r>
          </a:p>
          <a:p>
            <a:endParaRPr lang="en-US" dirty="0"/>
          </a:p>
        </p:txBody>
      </p:sp>
      <p:sp>
        <p:nvSpPr>
          <p:cNvPr id="6" name="Zaoblený obdélníkový popisek 6">
            <a:extLst>
              <a:ext uri="{FF2B5EF4-FFF2-40B4-BE49-F238E27FC236}">
                <a16:creationId xmlns:a16="http://schemas.microsoft.com/office/drawing/2014/main" id="{50038EFA-D288-4952-92DA-A944240D36BD}"/>
              </a:ext>
            </a:extLst>
          </p:cNvPr>
          <p:cNvSpPr/>
          <p:nvPr/>
        </p:nvSpPr>
        <p:spPr>
          <a:xfrm>
            <a:off x="3791744" y="2652945"/>
            <a:ext cx="4248472" cy="1368152"/>
          </a:xfrm>
          <a:prstGeom prst="wedgeRoundRectCallout">
            <a:avLst>
              <a:gd name="adj1" fmla="val -78992"/>
              <a:gd name="adj2" fmla="val -1050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Creates simple object with two members (foo and bar), where foo is a Number and bar is Function (i.e., in some sense a method).</a:t>
            </a:r>
            <a:endParaRPr lang="cs-CZ" dirty="0"/>
          </a:p>
        </p:txBody>
      </p:sp>
      <p:sp>
        <p:nvSpPr>
          <p:cNvPr id="7" name="Zaoblený obdélníkový popisek 7">
            <a:extLst>
              <a:ext uri="{FF2B5EF4-FFF2-40B4-BE49-F238E27FC236}">
                <a16:creationId xmlns:a16="http://schemas.microsoft.com/office/drawing/2014/main" id="{DD68D7D3-ABC9-4945-A437-E9AF3D53F867}"/>
              </a:ext>
            </a:extLst>
          </p:cNvPr>
          <p:cNvSpPr/>
          <p:nvPr/>
        </p:nvSpPr>
        <p:spPr>
          <a:xfrm>
            <a:off x="4097593" y="5229200"/>
            <a:ext cx="3019731" cy="944488"/>
          </a:xfrm>
          <a:prstGeom prst="wedgeRoundRectCallout">
            <a:avLst>
              <a:gd name="adj1" fmla="val -64683"/>
              <a:gd name="adj2" fmla="val -3567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Members may be added dynamically.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1562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10602</TotalTime>
  <Words>3636</Words>
  <Application>Microsoft Office PowerPoint</Application>
  <PresentationFormat>Widescreen</PresentationFormat>
  <Paragraphs>630</Paragraphs>
  <Slides>49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9" baseType="lpstr">
      <vt:lpstr>-apple-system</vt:lpstr>
      <vt:lpstr>Arial</vt:lpstr>
      <vt:lpstr>Arial</vt:lpstr>
      <vt:lpstr>Calibri</vt:lpstr>
      <vt:lpstr>Century Gothic</vt:lpstr>
      <vt:lpstr>consolas</vt:lpstr>
      <vt:lpstr>Courier New</vt:lpstr>
      <vt:lpstr>inherit</vt:lpstr>
      <vt:lpstr>Menlo, Monaco, source-code-pro, Ubuntu Mono, DejaVu sans mono, Consolas, monospace</vt:lpstr>
      <vt:lpstr>Vapor Trail</vt:lpstr>
      <vt:lpstr>Javascript</vt:lpstr>
      <vt:lpstr>Closure</vt:lpstr>
      <vt:lpstr>Function Scope of Variables</vt:lpstr>
      <vt:lpstr>Functions Closure</vt:lpstr>
      <vt:lpstr>Functions Closure Applications</vt:lpstr>
      <vt:lpstr>Functions Closure Pitfalls</vt:lpstr>
      <vt:lpstr>Functions Closure Pitfalls</vt:lpstr>
      <vt:lpstr>Objects  prototypes</vt:lpstr>
      <vt:lpstr>Objects Revision</vt:lpstr>
      <vt:lpstr>Objects prototypes</vt:lpstr>
      <vt:lpstr>Prototyping</vt:lpstr>
      <vt:lpstr>Classes vs Prototypes </vt:lpstr>
      <vt:lpstr>PowerPoint Presentation</vt:lpstr>
      <vt:lpstr>THIS</vt:lpstr>
      <vt:lpstr>Constructor Functions </vt:lpstr>
      <vt:lpstr>Built-ins</vt:lpstr>
      <vt:lpstr>General-purpose Constructors</vt:lpstr>
      <vt:lpstr>Non-constructor Functions</vt:lpstr>
      <vt:lpstr>Constructor Object</vt:lpstr>
      <vt:lpstr>Asynchronous  JavaScript and XML</vt:lpstr>
      <vt:lpstr>AJAX</vt:lpstr>
      <vt:lpstr>AJAX EXAMPLE</vt:lpstr>
      <vt:lpstr>JSON</vt:lpstr>
      <vt:lpstr>JSON EXAMPLE</vt:lpstr>
      <vt:lpstr>JSON and Javascript</vt:lpstr>
      <vt:lpstr>Fetch API</vt:lpstr>
      <vt:lpstr>Promises</vt:lpstr>
      <vt:lpstr>Promises EXAMPLE</vt:lpstr>
      <vt:lpstr>ECMA Script …</vt:lpstr>
      <vt:lpstr>ECMAScript Editions</vt:lpstr>
      <vt:lpstr>ECMA Script 6</vt:lpstr>
      <vt:lpstr>Classes</vt:lpstr>
      <vt:lpstr>Modules</vt:lpstr>
      <vt:lpstr>Block Scoping</vt:lpstr>
      <vt:lpstr>Arrow Functions</vt:lpstr>
      <vt:lpstr>… </vt:lpstr>
      <vt:lpstr>… </vt:lpstr>
      <vt:lpstr>… </vt:lpstr>
      <vt:lpstr>New Data Structures</vt:lpstr>
      <vt:lpstr>Functional Approach</vt:lpstr>
      <vt:lpstr>Functional Approach EXAMPLE</vt:lpstr>
      <vt:lpstr>Errors/Exceptions</vt:lpstr>
      <vt:lpstr>Code Evaluation</vt:lpstr>
      <vt:lpstr>ECMA Script 2017</vt:lpstr>
      <vt:lpstr>…</vt:lpstr>
      <vt:lpstr>ECMA Script 2020</vt:lpstr>
      <vt:lpstr>…</vt:lpstr>
      <vt:lpstr>PowerPoint Presentation</vt:lpstr>
      <vt:lpstr>takeaway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Petr Škoda</cp:lastModifiedBy>
  <cp:revision>313</cp:revision>
  <dcterms:created xsi:type="dcterms:W3CDTF">2011-06-05T13:18:40Z</dcterms:created>
  <dcterms:modified xsi:type="dcterms:W3CDTF">2021-12-06T13:03:35Z</dcterms:modified>
</cp:coreProperties>
</file>