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41"/>
  </p:notesMasterIdLst>
  <p:handoutMasterIdLst>
    <p:handoutMasterId r:id="rId42"/>
  </p:handoutMasterIdLst>
  <p:sldIdLst>
    <p:sldId id="265" r:id="rId2"/>
    <p:sldId id="443" r:id="rId3"/>
    <p:sldId id="473" r:id="rId4"/>
    <p:sldId id="444" r:id="rId5"/>
    <p:sldId id="445" r:id="rId6"/>
    <p:sldId id="446" r:id="rId7"/>
    <p:sldId id="447" r:id="rId8"/>
    <p:sldId id="448" r:id="rId9"/>
    <p:sldId id="449" r:id="rId10"/>
    <p:sldId id="484" r:id="rId11"/>
    <p:sldId id="450" r:id="rId12"/>
    <p:sldId id="472" r:id="rId13"/>
    <p:sldId id="453" r:id="rId14"/>
    <p:sldId id="451" r:id="rId15"/>
    <p:sldId id="452" r:id="rId16"/>
    <p:sldId id="454" r:id="rId17"/>
    <p:sldId id="455" r:id="rId18"/>
    <p:sldId id="457" r:id="rId19"/>
    <p:sldId id="458" r:id="rId20"/>
    <p:sldId id="459" r:id="rId21"/>
    <p:sldId id="460" r:id="rId22"/>
    <p:sldId id="461" r:id="rId23"/>
    <p:sldId id="462" r:id="rId24"/>
    <p:sldId id="485" r:id="rId25"/>
    <p:sldId id="463" r:id="rId26"/>
    <p:sldId id="465" r:id="rId27"/>
    <p:sldId id="466" r:id="rId28"/>
    <p:sldId id="467" r:id="rId29"/>
    <p:sldId id="468" r:id="rId30"/>
    <p:sldId id="470" r:id="rId31"/>
    <p:sldId id="474" r:id="rId32"/>
    <p:sldId id="483" r:id="rId33"/>
    <p:sldId id="475" r:id="rId34"/>
    <p:sldId id="479" r:id="rId35"/>
    <p:sldId id="477" r:id="rId36"/>
    <p:sldId id="480" r:id="rId37"/>
    <p:sldId id="482" r:id="rId38"/>
    <p:sldId id="481" r:id="rId39"/>
    <p:sldId id="270"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B832"/>
    <a:srgbClr val="83C937"/>
    <a:srgbClr val="E69400"/>
    <a:srgbClr val="934757"/>
    <a:srgbClr val="823E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74213" autoAdjust="0"/>
  </p:normalViewPr>
  <p:slideViewPr>
    <p:cSldViewPr>
      <p:cViewPr varScale="1">
        <p:scale>
          <a:sx n="82" d="100"/>
          <a:sy n="82" d="100"/>
        </p:scale>
        <p:origin x="1158" y="84"/>
      </p:cViewPr>
      <p:guideLst>
        <p:guide orient="horz" pos="2160"/>
        <p:guide pos="3840"/>
      </p:guideLst>
    </p:cSldViewPr>
  </p:slideViewPr>
  <p:notesTextViewPr>
    <p:cViewPr>
      <p:scale>
        <a:sx n="1" d="1"/>
        <a:sy n="1" d="1"/>
      </p:scale>
      <p:origin x="0" y="0"/>
    </p:cViewPr>
  </p:notesText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D51BE-CF1C-4F11-AAD2-453C1B638B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1787A43-62AF-46D8-B926-E9D562EE48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16FAD5-DDCA-4654-93B6-DBD29433097C}" type="datetimeFigureOut">
              <a:rPr lang="en-US" smtClean="0"/>
              <a:t>12/12/2021</a:t>
            </a:fld>
            <a:endParaRPr lang="en-US"/>
          </a:p>
        </p:txBody>
      </p:sp>
      <p:sp>
        <p:nvSpPr>
          <p:cNvPr id="4" name="Footer Placeholder 3">
            <a:extLst>
              <a:ext uri="{FF2B5EF4-FFF2-40B4-BE49-F238E27FC236}">
                <a16:creationId xmlns:a16="http://schemas.microsoft.com/office/drawing/2014/main" id="{353DF6F5-1C99-4B6A-AC45-DDD6F7377C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76ECF2A-32D0-4276-8956-589BA28243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295301-4204-4F3F-ACA4-B38DAA633788}" type="slidenum">
              <a:rPr lang="en-US" smtClean="0"/>
              <a:t>‹#›</a:t>
            </a:fld>
            <a:endParaRPr lang="en-US"/>
          </a:p>
        </p:txBody>
      </p:sp>
    </p:spTree>
    <p:extLst>
      <p:ext uri="{BB962C8B-B14F-4D97-AF65-F5344CB8AC3E}">
        <p14:creationId xmlns:p14="http://schemas.microsoft.com/office/powerpoint/2010/main" val="8850650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A62FB9-24EC-482A-A27C-5C03C0816037}" type="datetimeFigureOut">
              <a:rPr lang="cs-CZ" smtClean="0"/>
              <a:t>12.12.2021</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C869DF-6110-41A2-A008-13AD35443CEC}" type="slidenum">
              <a:rPr lang="cs-CZ" smtClean="0"/>
              <a:t>‹#›</a:t>
            </a:fld>
            <a:endParaRPr lang="cs-CZ"/>
          </a:p>
        </p:txBody>
      </p:sp>
    </p:spTree>
    <p:extLst>
      <p:ext uri="{BB962C8B-B14F-4D97-AF65-F5344CB8AC3E}">
        <p14:creationId xmlns:p14="http://schemas.microsoft.com/office/powerpoint/2010/main" val="27034657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need to consider what kind of stat is synchronized.</a:t>
            </a:r>
          </a:p>
        </p:txBody>
      </p:sp>
      <p:sp>
        <p:nvSpPr>
          <p:cNvPr id="4" name="Slide Number Placeholder 3"/>
          <p:cNvSpPr>
            <a:spLocks noGrp="1"/>
          </p:cNvSpPr>
          <p:nvPr>
            <p:ph type="sldNum" sz="quarter" idx="5"/>
          </p:nvPr>
        </p:nvSpPr>
        <p:spPr/>
        <p:txBody>
          <a:bodyPr/>
          <a:lstStyle/>
          <a:p>
            <a:fld id="{FEC869DF-6110-41A2-A008-13AD35443CEC}" type="slidenum">
              <a:rPr lang="cs-CZ" smtClean="0"/>
              <a:t>4</a:t>
            </a:fld>
            <a:endParaRPr lang="cs-CZ"/>
          </a:p>
        </p:txBody>
      </p:sp>
    </p:spTree>
    <p:extLst>
      <p:ext uri="{BB962C8B-B14F-4D97-AF65-F5344CB8AC3E}">
        <p14:creationId xmlns:p14="http://schemas.microsoft.com/office/powerpoint/2010/main" val="2018388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r>
              <a:rPr lang="en-US" baseline="0" dirty="0"/>
              <a:t> – to compare features of various browsers see</a:t>
            </a:r>
            <a:endParaRPr lang="en-US" dirty="0"/>
          </a:p>
          <a:p>
            <a:r>
              <a:rPr lang="en-US" dirty="0"/>
              <a:t>http://html5test.com/</a:t>
            </a:r>
          </a:p>
          <a:p>
            <a:r>
              <a:rPr lang="en-US" dirty="0"/>
              <a:t>http://www.webbrowsercompatibility.com/dom/desktop/</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26</a:t>
            </a:fld>
            <a:endParaRPr lang="cs-CZ"/>
          </a:p>
        </p:txBody>
      </p:sp>
    </p:spTree>
    <p:extLst>
      <p:ext uri="{BB962C8B-B14F-4D97-AF65-F5344CB8AC3E}">
        <p14:creationId xmlns:p14="http://schemas.microsoft.com/office/powerpoint/2010/main" val="659890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Attributes:  Easy to learn and use, Supports almost all currently used browsers</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28</a:t>
            </a:fld>
            <a:endParaRPr lang="cs-CZ"/>
          </a:p>
        </p:txBody>
      </p:sp>
    </p:spTree>
    <p:extLst>
      <p:ext uri="{BB962C8B-B14F-4D97-AF65-F5344CB8AC3E}">
        <p14:creationId xmlns:p14="http://schemas.microsoft.com/office/powerpoint/2010/main" val="3129181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jQuery selectors:</a:t>
            </a:r>
          </a:p>
          <a:p>
            <a:pPr marL="171450" lvl="0" indent="-171450">
              <a:buFont typeface="Arial" panose="020B0604020202020204" pitchFamily="34" charset="0"/>
              <a:buChar char="•"/>
            </a:pPr>
            <a:r>
              <a:rPr lang="en-US" dirty="0"/>
              <a:t>"</a:t>
            </a:r>
            <a:r>
              <a:rPr lang="en-US" b="1" dirty="0"/>
              <a:t>div</a:t>
            </a:r>
            <a:r>
              <a:rPr lang="en-US" dirty="0"/>
              <a:t>" – select elements of given name</a:t>
            </a:r>
          </a:p>
          <a:p>
            <a:pPr marL="171450" lvl="0" indent="-171450">
              <a:buFont typeface="Arial" panose="020B0604020202020204" pitchFamily="34" charset="0"/>
              <a:buChar char="•"/>
            </a:pPr>
            <a:r>
              <a:rPr lang="en-US" dirty="0"/>
              <a:t>"</a:t>
            </a:r>
            <a:r>
              <a:rPr lang="en-US" b="1" dirty="0"/>
              <a:t>#id</a:t>
            </a:r>
            <a:r>
              <a:rPr lang="en-US" dirty="0"/>
              <a:t>" – select element by its ID</a:t>
            </a:r>
          </a:p>
          <a:p>
            <a:pPr marL="171450" lvl="0" indent="-171450">
              <a:buFont typeface="Arial" panose="020B0604020202020204" pitchFamily="34" charset="0"/>
              <a:buChar char="•"/>
            </a:pPr>
            <a:r>
              <a:rPr lang="en-US" dirty="0"/>
              <a:t>"</a:t>
            </a:r>
            <a:r>
              <a:rPr lang="en-US" b="1" dirty="0"/>
              <a:t>.class</a:t>
            </a:r>
            <a:r>
              <a:rPr lang="en-US" dirty="0"/>
              <a:t>" – select elements with specific CSS class</a:t>
            </a:r>
          </a:p>
          <a:p>
            <a:pPr marL="171450" lvl="0" indent="-171450">
              <a:buFont typeface="Arial" panose="020B0604020202020204" pitchFamily="34" charset="0"/>
              <a:buChar char="•"/>
            </a:pPr>
            <a:r>
              <a:rPr lang="en-US" dirty="0"/>
              <a:t>"</a:t>
            </a:r>
            <a:r>
              <a:rPr lang="en-US" b="1" dirty="0"/>
              <a:t>ancestor descendant</a:t>
            </a:r>
            <a:r>
              <a:rPr lang="en-US" dirty="0"/>
              <a:t>" – express DOM relations</a:t>
            </a:r>
          </a:p>
          <a:p>
            <a:pPr marL="171450" lvl="0" indent="-171450">
              <a:buFont typeface="Arial" panose="020B0604020202020204" pitchFamily="34" charset="0"/>
              <a:buChar char="•"/>
            </a:pPr>
            <a:r>
              <a:rPr lang="en-US" b="1" dirty="0"/>
              <a:t>:disabled</a:t>
            </a:r>
            <a:r>
              <a:rPr lang="en-US" dirty="0"/>
              <a:t>, </a:t>
            </a:r>
            <a:r>
              <a:rPr lang="en-US" b="1" dirty="0"/>
              <a:t>:visible</a:t>
            </a:r>
            <a:r>
              <a:rPr lang="en-US" dirty="0"/>
              <a:t>, </a:t>
            </a:r>
            <a:r>
              <a:rPr lang="en-US" b="1" dirty="0"/>
              <a:t>:checked</a:t>
            </a:r>
            <a:r>
              <a:rPr lang="en-US" dirty="0"/>
              <a:t>,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29</a:t>
            </a:fld>
            <a:endParaRPr lang="cs-CZ"/>
          </a:p>
        </p:txBody>
      </p:sp>
    </p:spTree>
    <p:extLst>
      <p:ext uri="{BB962C8B-B14F-4D97-AF65-F5344CB8AC3E}">
        <p14:creationId xmlns:p14="http://schemas.microsoft.com/office/powerpoint/2010/main" val="2831071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Duration in milliseconds ± 95% confidence interval (Slowdown = Duration / Fastest)</a:t>
            </a:r>
          </a:p>
          <a:p>
            <a:endParaRPr lang="en-US" dirty="0"/>
          </a:p>
          <a:p>
            <a:r>
              <a:rPr lang="en-US" dirty="0"/>
              <a:t>Quote: “</a:t>
            </a:r>
          </a:p>
          <a:p>
            <a:r>
              <a:rPr lang="en-US" dirty="0"/>
              <a:t>See how the exact same Medium.com clone (called Conduit) is built using different frontends and backends. …</a:t>
            </a:r>
          </a:p>
          <a:p>
            <a:r>
              <a:rPr lang="en-US" b="0" i="0" dirty="0">
                <a:solidFill>
                  <a:srgbClr val="C9D1D9"/>
                </a:solidFill>
                <a:effectLst/>
                <a:latin typeface="-apple-system"/>
              </a:rPr>
              <a:t>While most "</a:t>
            </a:r>
            <a:r>
              <a:rPr lang="en-US" b="0" i="0" dirty="0" err="1">
                <a:solidFill>
                  <a:srgbClr val="C9D1D9"/>
                </a:solidFill>
                <a:effectLst/>
                <a:latin typeface="-apple-system"/>
              </a:rPr>
              <a:t>todo</a:t>
            </a:r>
            <a:r>
              <a:rPr lang="en-US" b="0" i="0" dirty="0">
                <a:solidFill>
                  <a:srgbClr val="C9D1D9"/>
                </a:solidFill>
                <a:effectLst/>
                <a:latin typeface="-apple-system"/>
              </a:rPr>
              <a:t>" demos provide an excellent cursory glance at a framework's capabilities, they typically don't convey the knowledge &amp; perspective required to actually build </a:t>
            </a:r>
            <a:r>
              <a:rPr lang="en-US" b="0" i="1" dirty="0">
                <a:solidFill>
                  <a:srgbClr val="C9D1D9"/>
                </a:solidFill>
                <a:effectLst/>
                <a:latin typeface="-apple-system"/>
              </a:rPr>
              <a:t>real</a:t>
            </a:r>
            <a:r>
              <a:rPr lang="en-US" b="0" i="0" dirty="0">
                <a:solidFill>
                  <a:srgbClr val="C9D1D9"/>
                </a:solidFill>
                <a:effectLst/>
                <a:latin typeface="-apple-system"/>
              </a:rPr>
              <a:t> applications with it.t</a:t>
            </a:r>
            <a:endParaRPr lang="en-US" dirty="0"/>
          </a:p>
          <a:p>
            <a:r>
              <a:rPr lang="en-US" dirty="0"/>
              <a:t>“</a:t>
            </a:r>
          </a:p>
        </p:txBody>
      </p:sp>
      <p:sp>
        <p:nvSpPr>
          <p:cNvPr id="4" name="Slide Number Placeholder 3"/>
          <p:cNvSpPr>
            <a:spLocks noGrp="1"/>
          </p:cNvSpPr>
          <p:nvPr>
            <p:ph type="sldNum" sz="quarter" idx="5"/>
          </p:nvPr>
        </p:nvSpPr>
        <p:spPr/>
        <p:txBody>
          <a:bodyPr/>
          <a:lstStyle/>
          <a:p>
            <a:fld id="{FEC869DF-6110-41A2-A008-13AD35443CEC}" type="slidenum">
              <a:rPr lang="cs-CZ" smtClean="0"/>
              <a:t>32</a:t>
            </a:fld>
            <a:endParaRPr lang="cs-CZ"/>
          </a:p>
        </p:txBody>
      </p:sp>
    </p:spTree>
    <p:extLst>
      <p:ext uri="{BB962C8B-B14F-4D97-AF65-F5344CB8AC3E}">
        <p14:creationId xmlns:p14="http://schemas.microsoft.com/office/powerpoint/2010/main" val="3189304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Digest cycle is what Angular JS triggers when a value in the model or view is changed.</a:t>
            </a:r>
          </a:p>
          <a:p>
            <a:pPr marL="171450" indent="-171450">
              <a:buFont typeface="Arial" panose="020B0604020202020204" pitchFamily="34" charset="0"/>
              <a:buChar char="•"/>
            </a:pPr>
            <a:r>
              <a:rPr lang="en-US" dirty="0"/>
              <a:t>The cycle sets off the watchers which then match the value of model and view to the newest value.</a:t>
            </a:r>
          </a:p>
          <a:p>
            <a:pPr marL="171450" indent="-171450">
              <a:buFont typeface="Arial" panose="020B0604020202020204" pitchFamily="34" charset="0"/>
              <a:buChar char="•"/>
            </a:pPr>
            <a:r>
              <a:rPr lang="en-US" dirty="0"/>
              <a:t>Digest cycle automatically runs when the code encounters a directive.</a:t>
            </a:r>
          </a:p>
          <a:p>
            <a:pPr marL="171450" indent="-171450">
              <a:buFont typeface="Arial" panose="020B0604020202020204" pitchFamily="34" charset="0"/>
              <a:buChar char="•"/>
            </a:pPr>
            <a:r>
              <a:rPr lang="en-US" dirty="0"/>
              <a:t>The scope of the digest cycle is limited to that of Angular JS context.</a:t>
            </a:r>
          </a:p>
          <a:p>
            <a:pPr marL="171450" indent="-171450">
              <a:buFont typeface="Arial" panose="020B0604020202020204" pitchFamily="34" charset="0"/>
              <a:buChar char="•"/>
            </a:pPr>
            <a:r>
              <a:rPr lang="en-US" b="0" i="0" dirty="0">
                <a:solidFill>
                  <a:srgbClr val="000000"/>
                </a:solidFill>
                <a:effectLst/>
                <a:latin typeface="Segoe UI Symbol" panose="020B0502040204020203" pitchFamily="34" charset="0"/>
              </a:rPr>
              <a:t>Instead, it keeps running until all the variables are set to the right value.</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https://www.dotsquares.com/press-and-events/what-is-digest-cycle-in-angular-js-and-how-does-it-make-two-way-data-binding-possible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33</a:t>
            </a:fld>
            <a:endParaRPr lang="cs-CZ"/>
          </a:p>
        </p:txBody>
      </p:sp>
    </p:spTree>
    <p:extLst>
      <p:ext uri="{BB962C8B-B14F-4D97-AF65-F5344CB8AC3E}">
        <p14:creationId xmlns:p14="http://schemas.microsoft.com/office/powerpoint/2010/main" val="1458823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By default, React DOM escapes any values embedded in JSX before rendering them.</a:t>
            </a:r>
          </a:p>
          <a:p>
            <a:pPr marL="171450" indent="-171450">
              <a:buFont typeface="Arial" panose="020B0604020202020204" pitchFamily="34" charset="0"/>
              <a:buChar char="•"/>
            </a:pPr>
            <a:r>
              <a:rPr lang="en-US" dirty="0"/>
              <a:t>JSX is not a requirement for using React.</a:t>
            </a:r>
          </a:p>
          <a:p>
            <a:pPr marL="171450" indent="-171450">
              <a:buFont typeface="Arial" panose="020B0604020202020204" pitchFamily="34" charset="0"/>
              <a:buChar char="•"/>
            </a:pPr>
            <a:r>
              <a:rPr lang="en-US" dirty="0" err="1"/>
              <a:t>React</a:t>
            </a:r>
            <a:r>
              <a:rPr lang="en-US" dirty="0" err="1">
                <a:solidFill>
                  <a:srgbClr val="88C6BE"/>
                </a:solidFill>
                <a:effectLst/>
              </a:rPr>
              <a:t>.</a:t>
            </a:r>
            <a:r>
              <a:rPr lang="en-US" dirty="0" err="1">
                <a:solidFill>
                  <a:srgbClr val="79B6F2"/>
                </a:solidFill>
                <a:effectLst/>
              </a:rPr>
              <a:t>createElement</a:t>
            </a:r>
            <a:r>
              <a:rPr lang="en-US" dirty="0">
                <a:solidFill>
                  <a:srgbClr val="88C6BE"/>
                </a:solidFill>
                <a:effectLst/>
              </a:rPr>
              <a:t>(</a:t>
            </a:r>
            <a:r>
              <a:rPr lang="en-US" dirty="0"/>
              <a:t> type</a:t>
            </a:r>
            <a:r>
              <a:rPr lang="en-US" dirty="0">
                <a:solidFill>
                  <a:srgbClr val="88C6BE"/>
                </a:solidFill>
                <a:effectLst/>
              </a:rPr>
              <a:t>,</a:t>
            </a:r>
            <a:r>
              <a:rPr lang="en-US" dirty="0"/>
              <a:t> </a:t>
            </a:r>
            <a:r>
              <a:rPr lang="en-US" dirty="0">
                <a:solidFill>
                  <a:srgbClr val="88C6BE"/>
                </a:solidFill>
                <a:effectLst/>
              </a:rPr>
              <a:t>[</a:t>
            </a:r>
            <a:r>
              <a:rPr lang="en-US" dirty="0"/>
              <a:t>props</a:t>
            </a:r>
            <a:r>
              <a:rPr lang="en-US" dirty="0">
                <a:solidFill>
                  <a:srgbClr val="88C6BE"/>
                </a:solidFill>
                <a:effectLst/>
              </a:rPr>
              <a:t>],</a:t>
            </a:r>
            <a:r>
              <a:rPr lang="en-US" dirty="0"/>
              <a:t> </a:t>
            </a:r>
            <a:r>
              <a:rPr lang="en-US" dirty="0">
                <a:solidFill>
                  <a:srgbClr val="88C6BE"/>
                </a:solidFill>
                <a:effectLst/>
              </a:rPr>
              <a:t>[</a:t>
            </a:r>
            <a:r>
              <a:rPr lang="en-US" dirty="0">
                <a:solidFill>
                  <a:srgbClr val="D7DEEA"/>
                </a:solidFill>
                <a:effectLst/>
              </a:rPr>
              <a:t>...</a:t>
            </a:r>
            <a:r>
              <a:rPr lang="en-US" dirty="0"/>
              <a:t>children</a:t>
            </a:r>
            <a:r>
              <a:rPr lang="en-US" dirty="0">
                <a:solidFill>
                  <a:srgbClr val="88C6BE"/>
                </a:solidFill>
                <a:effectLst/>
              </a:rPr>
              <a:t>]</a:t>
            </a:r>
            <a:r>
              <a:rPr lang="en-US" dirty="0"/>
              <a:t> </a:t>
            </a:r>
            <a:r>
              <a:rPr lang="en-US" dirty="0">
                <a:solidFill>
                  <a:srgbClr val="88C6BE"/>
                </a:solidFill>
                <a:effectLst/>
              </a:rPr>
              <a:t>), </a:t>
            </a:r>
            <a:r>
              <a:rPr lang="en-US" dirty="0" err="1">
                <a:solidFill>
                  <a:srgbClr val="88C6BE"/>
                </a:solidFill>
                <a:effectLst/>
              </a:rPr>
              <a:t>setState</a:t>
            </a:r>
            <a:endParaRPr lang="en-US" dirty="0">
              <a:solidFill>
                <a:srgbClr val="88C6BE"/>
              </a:solidFill>
              <a:effectLst/>
            </a:endParaRPr>
          </a:p>
          <a:p>
            <a:pPr marL="171450" indent="-171450">
              <a:buFont typeface="Arial" panose="020B0604020202020204" pitchFamily="34" charset="0"/>
              <a:buChar char="•"/>
            </a:pPr>
            <a:r>
              <a:rPr lang="en-US" b="0" i="0" dirty="0">
                <a:solidFill>
                  <a:srgbClr val="262524"/>
                </a:solidFill>
                <a:effectLst/>
                <a:latin typeface="Geekflare"/>
              </a:rPr>
              <a:t>virtual DOM</a:t>
            </a:r>
            <a:r>
              <a:rPr lang="en-US" b="0" i="0" dirty="0">
                <a:solidFill>
                  <a:srgbClr val="88C6BE"/>
                </a:solidFill>
                <a:effectLst/>
                <a:latin typeface="Geekflare"/>
              </a:rPr>
              <a:t> – collection of java objects</a:t>
            </a:r>
          </a:p>
          <a:p>
            <a:pPr marL="171450" indent="-171450">
              <a:buFont typeface="Arial" panose="020B0604020202020204" pitchFamily="34" charset="0"/>
              <a:buChar char="•"/>
            </a:pPr>
            <a:r>
              <a:rPr lang="en-US" dirty="0"/>
              <a:t>Reconciliation (</a:t>
            </a:r>
            <a:r>
              <a:rPr lang="en-US" dirty="0" err="1"/>
              <a:t>asynch</a:t>
            </a:r>
            <a:r>
              <a:rPr lang="en-US" dirty="0"/>
              <a:t>) - https://reactjs.org/docs/reconciliation.html , then Commit (synch) </a:t>
            </a:r>
          </a:p>
          <a:p>
            <a:pPr marL="171450" indent="-171450">
              <a:buFont typeface="Arial" panose="020B0604020202020204" pitchFamily="34" charset="0"/>
              <a:buChar char="•"/>
            </a:pPr>
            <a:r>
              <a:rPr lang="en-US" dirty="0"/>
              <a:t>Every React element has a corresponding fiber node. Unlike React elements, fibers aren’t re-created on every </a:t>
            </a:r>
            <a:r>
              <a:rPr lang="en-US" dirty="0" err="1"/>
              <a:t>render.These</a:t>
            </a:r>
            <a:r>
              <a:rPr lang="en-US" dirty="0"/>
              <a:t> are mutable data structures that hold components state and DOM.</a:t>
            </a:r>
          </a:p>
          <a:p>
            <a:pPr marL="171450" indent="-171450">
              <a:buFont typeface="Arial" panose="020B0604020202020204" pitchFamily="34" charset="0"/>
              <a:buChar char="•"/>
            </a:pPr>
            <a:r>
              <a:rPr lang="en-US" dirty="0"/>
              <a:t>Commit : </a:t>
            </a:r>
            <a:r>
              <a:rPr lang="en-US" b="0" i="0" dirty="0">
                <a:solidFill>
                  <a:srgbClr val="212529"/>
                </a:solidFill>
                <a:effectLst/>
                <a:latin typeface="Verdana" panose="020B0604030504040204" pitchFamily="34" charset="0"/>
              </a:rPr>
              <a:t>When React gets to this phase, it has 2 trees and the effects list</a:t>
            </a:r>
            <a:endParaRPr lang="en-US" dirty="0"/>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https://geekflare.com/react-rendering/ , https://dev.to/spukas/react-work-phases-4eaj , https://indepth.dev/posts/1008/inside-fiber-in-depth-overview-of-the-new-reconciliation-algorithm-in-react , https://www.velotio.com/engineering-blog/react-fiber-algorithm , https://andela.com/insights/building-your-own-version-of-react-from-scratch-part-1/</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35</a:t>
            </a:fld>
            <a:endParaRPr lang="cs-CZ"/>
          </a:p>
        </p:txBody>
      </p:sp>
    </p:spTree>
    <p:extLst>
      <p:ext uri="{BB962C8B-B14F-4D97-AF65-F5344CB8AC3E}">
        <p14:creationId xmlns:p14="http://schemas.microsoft.com/office/powerpoint/2010/main" val="2661841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a:solidFill>
                  <a:srgbClr val="304455"/>
                </a:solidFill>
                <a:effectLst/>
                <a:latin typeface="Source Sans Pro" panose="020B0503030403020204" pitchFamily="34" charset="0"/>
              </a:rPr>
              <a:t>Vue compiles the templates into Virtual DOM  render functions. Nodes are called </a:t>
            </a:r>
            <a:r>
              <a:rPr lang="en-US" b="0" i="0" dirty="0" err="1">
                <a:solidFill>
                  <a:srgbClr val="304455"/>
                </a:solidFill>
                <a:effectLst/>
                <a:latin typeface="Source Sans Pro" panose="020B0503030403020204" pitchFamily="34" charset="0"/>
              </a:rPr>
              <a:t>VNode</a:t>
            </a:r>
            <a:r>
              <a:rPr lang="en-US" b="0" i="0" dirty="0">
                <a:solidFill>
                  <a:srgbClr val="304455"/>
                </a:solidFill>
                <a:effectLst/>
                <a:latin typeface="Source Sans Pro" panose="020B0503030403020204" pitchFamily="34" charset="0"/>
              </a:rPr>
              <a:t>.</a:t>
            </a:r>
          </a:p>
          <a:p>
            <a:pPr marL="171450" indent="-171450">
              <a:buFont typeface="Arial" panose="020B0604020202020204" pitchFamily="34" charset="0"/>
              <a:buChar char="•"/>
            </a:pPr>
            <a:r>
              <a:rPr lang="en-US" b="0" i="0" dirty="0">
                <a:solidFill>
                  <a:srgbClr val="304455"/>
                </a:solidFill>
                <a:effectLst/>
                <a:latin typeface="Source Sans Pro" panose="020B0503030403020204" pitchFamily="34" charset="0"/>
              </a:rPr>
              <a:t>Combined with the reactivity system, Vue is able to intelligently figure out the minimal number of components to re-render and apply the minimal amount of DOM manipulations when the app state changes.</a:t>
            </a:r>
          </a:p>
          <a:p>
            <a:pPr marL="171450" indent="-171450">
              <a:buFont typeface="Arial" panose="020B0604020202020204" pitchFamily="34" charset="0"/>
              <a:buChar char="•"/>
            </a:pPr>
            <a:r>
              <a:rPr lang="en-US" b="0" i="0" dirty="0">
                <a:solidFill>
                  <a:srgbClr val="304455"/>
                </a:solidFill>
                <a:effectLst/>
                <a:latin typeface="Source Sans Pro" panose="020B0503030403020204" pitchFamily="34" charset="0"/>
              </a:rPr>
              <a:t>You can use </a:t>
            </a:r>
            <a:r>
              <a:rPr lang="en-US" b="0" i="0" dirty="0" err="1">
                <a:solidFill>
                  <a:srgbClr val="525252"/>
                </a:solidFill>
                <a:effectLst/>
                <a:latin typeface="Roboto Mono"/>
              </a:rPr>
              <a:t>createElement</a:t>
            </a:r>
            <a:r>
              <a:rPr lang="en-US" b="0" i="0" dirty="0">
                <a:solidFill>
                  <a:srgbClr val="525252"/>
                </a:solidFill>
                <a:effectLst/>
                <a:latin typeface="Roboto Mono"/>
              </a:rPr>
              <a:t>(name, attributes, children)</a:t>
            </a:r>
            <a:r>
              <a:rPr lang="en-US" b="0" i="0" dirty="0">
                <a:solidFill>
                  <a:srgbClr val="304455"/>
                </a:solidFill>
                <a:effectLst/>
                <a:latin typeface="Source Sans Pro" panose="020B0503030403020204" pitchFamily="34" charset="0"/>
              </a:rPr>
              <a:t> directly,  there’s a Babel plugin to use JSX with Vue.</a:t>
            </a:r>
          </a:p>
          <a:p>
            <a:pPr marL="171450" indent="-171450">
              <a:buFont typeface="Arial" panose="020B0604020202020204" pitchFamily="34" charset="0"/>
              <a:buChar char="•"/>
            </a:pPr>
            <a:r>
              <a:rPr lang="en-US" b="0" i="0" dirty="0">
                <a:solidFill>
                  <a:srgbClr val="304455"/>
                </a:solidFill>
                <a:effectLst/>
                <a:latin typeface="Source Sans Pro" panose="020B0503030403020204" pitchFamily="34" charset="0"/>
              </a:rPr>
              <a:t>Changes from the event loop are stored in queue for asynchronous DOM update. Changes done in “ticks”; important should we need follow-up action (create and select text-input).</a:t>
            </a:r>
          </a:p>
          <a:p>
            <a:pPr marL="171450" indent="-171450">
              <a:buFont typeface="Arial" panose="020B0604020202020204" pitchFamily="34" charset="0"/>
              <a:buChar char="•"/>
            </a:pPr>
            <a:r>
              <a:rPr lang="en-US" b="0" i="0" dirty="0">
                <a:solidFill>
                  <a:srgbClr val="304455"/>
                </a:solidFill>
                <a:effectLst/>
                <a:latin typeface="Source Sans Pro" panose="020B0503030403020204" pitchFamily="34" charset="0"/>
              </a:rPr>
              <a:t>The getter/setters are invisible to the user, but under the hood they enable Vue to perform dependency-tracking and change-notification when properties are accessed or modified.</a:t>
            </a:r>
          </a:p>
          <a:p>
            <a:pPr marL="171450" indent="-171450">
              <a:buFont typeface="Arial" panose="020B0604020202020204" pitchFamily="34" charset="0"/>
              <a:buChar char="•"/>
            </a:pPr>
            <a:endParaRPr lang="en-US" b="0" i="0" dirty="0">
              <a:solidFill>
                <a:srgbClr val="304455"/>
              </a:solidFill>
              <a:effectLst/>
              <a:latin typeface="Source Sans Pro" panose="020B0503030403020204" pitchFamily="34" charset="0"/>
            </a:endParaRPr>
          </a:p>
          <a:p>
            <a:pPr marL="171450" indent="-171450">
              <a:buFont typeface="Arial" panose="020B0604020202020204" pitchFamily="34" charset="0"/>
              <a:buChar char="•"/>
            </a:pPr>
            <a:r>
              <a:rPr lang="en-US" dirty="0"/>
              <a:t>https://v3.vuejs.org/guide/optimizations.html#virtual-dom , https://blog.logrocket.com/how-the-virtual-dom-works-in-vue-js/</a:t>
            </a:r>
          </a:p>
        </p:txBody>
      </p:sp>
      <p:sp>
        <p:nvSpPr>
          <p:cNvPr id="4" name="Slide Number Placeholder 3"/>
          <p:cNvSpPr>
            <a:spLocks noGrp="1"/>
          </p:cNvSpPr>
          <p:nvPr>
            <p:ph type="sldNum" sz="quarter" idx="5"/>
          </p:nvPr>
        </p:nvSpPr>
        <p:spPr/>
        <p:txBody>
          <a:bodyPr/>
          <a:lstStyle/>
          <a:p>
            <a:fld id="{FEC869DF-6110-41A2-A008-13AD35443CEC}" type="slidenum">
              <a:rPr lang="cs-CZ" smtClean="0"/>
              <a:t>36</a:t>
            </a:fld>
            <a:endParaRPr lang="cs-CZ"/>
          </a:p>
        </p:txBody>
      </p:sp>
    </p:spTree>
    <p:extLst>
      <p:ext uri="{BB962C8B-B14F-4D97-AF65-F5344CB8AC3E}">
        <p14:creationId xmlns:p14="http://schemas.microsoft.com/office/powerpoint/2010/main" val="2776411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create(), mount(target, anchor), destroy, </a:t>
            </a:r>
            <a:r>
              <a:rPr lang="en-US" dirty="0" err="1"/>
              <a:t>u_p_update</a:t>
            </a:r>
            <a:r>
              <a:rPr lang="en-US" dirty="0"/>
              <a:t>(current, list of changed variables) – performs update</a:t>
            </a:r>
          </a:p>
          <a:p>
            <a:pPr marL="171450" indent="-171450">
              <a:buFont typeface="Arial" panose="020B0604020202020204" pitchFamily="34" charset="0"/>
              <a:buChar char="•"/>
            </a:pPr>
            <a:r>
              <a:rPr lang="en-US" dirty="0"/>
              <a:t>our update method is moved to “instance” function</a:t>
            </a:r>
          </a:p>
          <a:p>
            <a:endParaRPr lang="en-US" dirty="0"/>
          </a:p>
          <a:p>
            <a:endParaRPr lang="en-US" dirty="0"/>
          </a:p>
          <a:p>
            <a:r>
              <a:rPr lang="en-US" dirty="0"/>
              <a:t>https://lihautan.com/compile-svelte-in-your-head-part-1/</a:t>
            </a:r>
          </a:p>
        </p:txBody>
      </p:sp>
      <p:sp>
        <p:nvSpPr>
          <p:cNvPr id="4" name="Slide Number Placeholder 3"/>
          <p:cNvSpPr>
            <a:spLocks noGrp="1"/>
          </p:cNvSpPr>
          <p:nvPr>
            <p:ph type="sldNum" sz="quarter" idx="5"/>
          </p:nvPr>
        </p:nvSpPr>
        <p:spPr/>
        <p:txBody>
          <a:bodyPr/>
          <a:lstStyle/>
          <a:p>
            <a:fld id="{FEC869DF-6110-41A2-A008-13AD35443CEC}" type="slidenum">
              <a:rPr lang="cs-CZ" smtClean="0"/>
              <a:t>37</a:t>
            </a:fld>
            <a:endParaRPr lang="cs-CZ"/>
          </a:p>
        </p:txBody>
      </p:sp>
    </p:spTree>
    <p:extLst>
      <p:ext uri="{BB962C8B-B14F-4D97-AF65-F5344CB8AC3E}">
        <p14:creationId xmlns:p14="http://schemas.microsoft.com/office/powerpoint/2010/main" val="3319803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a:solidFill>
                  <a:srgbClr val="E8EAED"/>
                </a:solidFill>
                <a:effectLst/>
                <a:latin typeface="consolas" panose="020B0609020204030204" pitchFamily="49" charset="0"/>
              </a:rPr>
              <a:t>Zero Config – no configuration needed</a:t>
            </a:r>
          </a:p>
          <a:p>
            <a:pPr marL="171450" indent="-171450">
              <a:buFont typeface="Arial" panose="020B0604020202020204" pitchFamily="34" charset="0"/>
              <a:buChar char="•"/>
            </a:pPr>
            <a:r>
              <a:rPr lang="en-US" b="0" i="0" dirty="0">
                <a:solidFill>
                  <a:srgbClr val="E8EAED"/>
                </a:solidFill>
                <a:effectLst/>
                <a:latin typeface="consolas" panose="020B0609020204030204" pitchFamily="49" charset="0"/>
              </a:rPr>
              <a:t>Hybrid: SSG and SSR - Pre-render pages at build time (SSG) or request time (SSR) in a single project.</a:t>
            </a: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38</a:t>
            </a:fld>
            <a:endParaRPr lang="cs-CZ"/>
          </a:p>
        </p:txBody>
      </p:sp>
    </p:spTree>
    <p:extLst>
      <p:ext uri="{BB962C8B-B14F-4D97-AF65-F5344CB8AC3E}">
        <p14:creationId xmlns:p14="http://schemas.microsoft.com/office/powerpoint/2010/main" val="4072995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39</a:t>
            </a:fld>
            <a:endParaRPr lang="cs-CZ"/>
          </a:p>
        </p:txBody>
      </p:sp>
    </p:spTree>
    <p:extLst>
      <p:ext uri="{BB962C8B-B14F-4D97-AF65-F5344CB8AC3E}">
        <p14:creationId xmlns:p14="http://schemas.microsoft.com/office/powerpoint/2010/main" val="880330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8</a:t>
            </a:fld>
            <a:endParaRPr lang="cs-CZ"/>
          </a:p>
        </p:txBody>
      </p:sp>
    </p:spTree>
    <p:extLst>
      <p:ext uri="{BB962C8B-B14F-4D97-AF65-F5344CB8AC3E}">
        <p14:creationId xmlns:p14="http://schemas.microsoft.com/office/powerpoint/2010/main" val="2125851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render function is invoked every time user object is changed. There must be additional mechanism for detecting changes in object easily, the most profound one is using immutable objects and cached components (as React.js does), but this is well beyond the scope of this lecture.</a:t>
            </a:r>
          </a:p>
          <a:p>
            <a:endParaRPr lang="en-US" baseline="0" dirty="0"/>
          </a:p>
          <a:p>
            <a:r>
              <a:rPr lang="en-US" baseline="0" dirty="0"/>
              <a:t>We can not do full re-draw like in other applications.</a:t>
            </a:r>
          </a:p>
          <a:p>
            <a:r>
              <a:rPr lang="en-US" baseline="0" dirty="0"/>
              <a:t>The code is for illustration only.</a:t>
            </a: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9</a:t>
            </a:fld>
            <a:endParaRPr lang="cs-CZ"/>
          </a:p>
        </p:txBody>
      </p:sp>
    </p:spTree>
    <p:extLst>
      <p:ext uri="{BB962C8B-B14F-4D97-AF65-F5344CB8AC3E}">
        <p14:creationId xmlns:p14="http://schemas.microsoft.com/office/powerpoint/2010/main" val="3597590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https://playcode.io/new/</a:t>
            </a:r>
          </a:p>
          <a:p>
            <a:endParaRPr lang="en-US" dirty="0"/>
          </a:p>
          <a:p>
            <a:r>
              <a:rPr lang="en-US" dirty="0"/>
              <a:t>HTML:</a:t>
            </a:r>
          </a:p>
          <a:p>
            <a:r>
              <a:rPr lang="en-US" b="0" dirty="0">
                <a:solidFill>
                  <a:srgbClr val="ABB2BF"/>
                </a:solidFill>
                <a:effectLst/>
                <a:latin typeface="Menlo, Monaco, source-code-pro, Ubuntu Mono, DejaVu sans mono, Consolas, monospace"/>
              </a:rPr>
              <a:t>&lt;</a:t>
            </a:r>
            <a:r>
              <a:rPr lang="en-US" b="0" dirty="0">
                <a:solidFill>
                  <a:srgbClr val="E06C75"/>
                </a:solidFill>
                <a:effectLst/>
                <a:latin typeface="Menlo, Monaco, source-code-pro, Ubuntu Mono, DejaVu sans mono, Consolas, monospace"/>
              </a:rPr>
              <a:t>div</a:t>
            </a:r>
            <a:r>
              <a:rPr lang="en-US" b="0" dirty="0">
                <a:solidFill>
                  <a:srgbClr val="ABB2BF"/>
                </a:solidFill>
                <a:effectLst/>
                <a:latin typeface="Menlo, Monaco, source-code-pro, Ubuntu Mono, DejaVu sans mono, Consolas, monospace"/>
              </a:rPr>
              <a:t>&gt;</a:t>
            </a:r>
          </a:p>
          <a:p>
            <a:r>
              <a:rPr lang="en-US" b="0" dirty="0">
                <a:solidFill>
                  <a:srgbClr val="ABB2BF"/>
                </a:solidFill>
                <a:effectLst/>
                <a:latin typeface="Menlo, Monaco, source-code-pro, Ubuntu Mono, DejaVu sans mono, Consolas, monospace"/>
              </a:rPr>
              <a:t>  Name: &lt;</a:t>
            </a:r>
            <a:r>
              <a:rPr lang="en-US" b="0" dirty="0">
                <a:solidFill>
                  <a:srgbClr val="E06C75"/>
                </a:solidFill>
                <a:effectLst/>
                <a:latin typeface="Menlo, Monaco, source-code-pro, Ubuntu Mono, DejaVu sans mono, Consolas, monospace"/>
              </a:rPr>
              <a:t>span</a:t>
            </a:r>
            <a:r>
              <a:rPr lang="en-US" b="0" dirty="0">
                <a:solidFill>
                  <a:srgbClr val="ABB2BF"/>
                </a:solidFill>
                <a:effectLst/>
                <a:latin typeface="Menlo, Monaco, source-code-pro, Ubuntu Mono, DejaVu sans mono, Consolas, monospace"/>
              </a:rPr>
              <a:t> </a:t>
            </a:r>
            <a:r>
              <a:rPr lang="en-US" b="0" dirty="0">
                <a:solidFill>
                  <a:srgbClr val="D19A66"/>
                </a:solidFill>
                <a:effectLst/>
                <a:latin typeface="Menlo, Monaco, source-code-pro, Ubuntu Mono, DejaVu sans mono, Consolas, monospace"/>
              </a:rPr>
              <a:t>id</a:t>
            </a:r>
            <a:r>
              <a:rPr lang="en-US" b="0" dirty="0">
                <a:solidFill>
                  <a:srgbClr val="ABB2BF"/>
                </a:solidFill>
                <a:effectLst/>
                <a:latin typeface="Menlo, Monaco, source-code-pro, Ubuntu Mono, DejaVu sans mono, Consolas, monospace"/>
              </a:rPr>
              <a:t>=</a:t>
            </a:r>
            <a:r>
              <a:rPr lang="en-US" b="0" dirty="0">
                <a:solidFill>
                  <a:srgbClr val="98C379"/>
                </a:solidFill>
                <a:effectLst/>
                <a:latin typeface="Menlo, Monaco, source-code-pro, Ubuntu Mono, DejaVu sans mono, Consolas, monospace"/>
              </a:rPr>
              <a:t>"name"</a:t>
            </a:r>
            <a:r>
              <a:rPr lang="en-US" b="0" dirty="0">
                <a:solidFill>
                  <a:srgbClr val="ABB2BF"/>
                </a:solidFill>
                <a:effectLst/>
                <a:latin typeface="Menlo, Monaco, source-code-pro, Ubuntu Mono, DejaVu sans mono, Consolas, monospace"/>
              </a:rPr>
              <a:t>&gt;&lt;/</a:t>
            </a:r>
            <a:r>
              <a:rPr lang="en-US" b="0" dirty="0">
                <a:solidFill>
                  <a:srgbClr val="E06C75"/>
                </a:solidFill>
                <a:effectLst/>
                <a:latin typeface="Menlo, Monaco, source-code-pro, Ubuntu Mono, DejaVu sans mono, Consolas, monospace"/>
              </a:rPr>
              <a:t>span</a:t>
            </a:r>
            <a:r>
              <a:rPr lang="en-US" b="0" dirty="0">
                <a:solidFill>
                  <a:srgbClr val="ABB2BF"/>
                </a:solidFill>
                <a:effectLst/>
                <a:latin typeface="Menlo, Monaco, source-code-pro, Ubuntu Mono, DejaVu sans mono, Consolas, monospace"/>
              </a:rPr>
              <a:t>&gt;&lt;</a:t>
            </a:r>
            <a:r>
              <a:rPr lang="en-US" b="0" dirty="0" err="1">
                <a:solidFill>
                  <a:srgbClr val="E06C75"/>
                </a:solidFill>
                <a:effectLst/>
                <a:latin typeface="Menlo, Monaco, source-code-pro, Ubuntu Mono, DejaVu sans mono, Consolas, monospace"/>
              </a:rPr>
              <a:t>br</a:t>
            </a:r>
            <a:r>
              <a:rPr lang="en-US" b="0" dirty="0">
                <a:solidFill>
                  <a:srgbClr val="ABB2BF"/>
                </a:solidFill>
                <a:effectLst/>
                <a:latin typeface="Menlo, Monaco, source-code-pro, Ubuntu Mono, DejaVu sans mono, Consolas, monospace"/>
              </a:rPr>
              <a:t>/&gt;</a:t>
            </a:r>
          </a:p>
          <a:p>
            <a:r>
              <a:rPr lang="en-US" b="0" dirty="0">
                <a:solidFill>
                  <a:srgbClr val="ABB2BF"/>
                </a:solidFill>
                <a:effectLst/>
                <a:latin typeface="Menlo, Monaco, source-code-pro, Ubuntu Mono, DejaVu sans mono, Consolas, monospace"/>
              </a:rPr>
              <a:t>  &lt;</a:t>
            </a:r>
            <a:r>
              <a:rPr lang="en-US" b="0" dirty="0">
                <a:solidFill>
                  <a:srgbClr val="E06C75"/>
                </a:solidFill>
                <a:effectLst/>
                <a:latin typeface="Menlo, Monaco, source-code-pro, Ubuntu Mono, DejaVu sans mono, Consolas, monospace"/>
              </a:rPr>
              <a:t>input</a:t>
            </a:r>
            <a:r>
              <a:rPr lang="en-US" b="0" dirty="0">
                <a:solidFill>
                  <a:srgbClr val="ABB2BF"/>
                </a:solidFill>
                <a:effectLst/>
                <a:latin typeface="Menlo, Monaco, source-code-pro, Ubuntu Mono, DejaVu sans mono, Consolas, monospace"/>
              </a:rPr>
              <a:t> </a:t>
            </a:r>
            <a:r>
              <a:rPr lang="en-US" b="0" dirty="0">
                <a:solidFill>
                  <a:srgbClr val="D19A66"/>
                </a:solidFill>
                <a:effectLst/>
                <a:latin typeface="Menlo, Monaco, source-code-pro, Ubuntu Mono, DejaVu sans mono, Consolas, monospace"/>
              </a:rPr>
              <a:t>text</a:t>
            </a:r>
            <a:r>
              <a:rPr lang="en-US" b="0" dirty="0">
                <a:solidFill>
                  <a:srgbClr val="ABB2BF"/>
                </a:solidFill>
                <a:effectLst/>
                <a:latin typeface="Menlo, Monaco, source-code-pro, Ubuntu Mono, DejaVu sans mono, Consolas, monospace"/>
              </a:rPr>
              <a:t> </a:t>
            </a:r>
            <a:r>
              <a:rPr lang="en-US" b="0" dirty="0">
                <a:solidFill>
                  <a:srgbClr val="D19A66"/>
                </a:solidFill>
                <a:effectLst/>
                <a:latin typeface="Menlo, Monaco, source-code-pro, Ubuntu Mono, DejaVu sans mono, Consolas, monospace"/>
              </a:rPr>
              <a:t>id</a:t>
            </a:r>
            <a:r>
              <a:rPr lang="en-US" b="0" dirty="0">
                <a:solidFill>
                  <a:srgbClr val="ABB2BF"/>
                </a:solidFill>
                <a:effectLst/>
                <a:latin typeface="Menlo, Monaco, source-code-pro, Ubuntu Mono, DejaVu sans mono, Consolas, monospace"/>
              </a:rPr>
              <a:t>=</a:t>
            </a:r>
            <a:r>
              <a:rPr lang="en-US" b="0" dirty="0">
                <a:solidFill>
                  <a:srgbClr val="98C379"/>
                </a:solidFill>
                <a:effectLst/>
                <a:latin typeface="Menlo, Monaco, source-code-pro, Ubuntu Mono, DejaVu sans mono, Consolas, monospace"/>
              </a:rPr>
              <a:t>"input"</a:t>
            </a:r>
            <a:r>
              <a:rPr lang="en-US" b="0" dirty="0">
                <a:solidFill>
                  <a:srgbClr val="ABB2BF"/>
                </a:solidFill>
                <a:effectLst/>
                <a:latin typeface="Menlo, Monaco, source-code-pro, Ubuntu Mono, DejaVu sans mono, Consolas, monospace"/>
              </a:rPr>
              <a:t>&gt;&lt;/</a:t>
            </a:r>
            <a:r>
              <a:rPr lang="en-US" b="0" dirty="0">
                <a:solidFill>
                  <a:srgbClr val="FFFFFF"/>
                </a:solidFill>
                <a:effectLst/>
                <a:latin typeface="Menlo, Monaco, source-code-pro, Ubuntu Mono, DejaVu sans mono, Consolas, monospace"/>
              </a:rPr>
              <a:t>input</a:t>
            </a:r>
            <a:r>
              <a:rPr lang="en-US" b="0" dirty="0">
                <a:solidFill>
                  <a:srgbClr val="ABB2BF"/>
                </a:solidFill>
                <a:effectLst/>
                <a:latin typeface="Menlo, Monaco, source-code-pro, Ubuntu Mono, DejaVu sans mono, Consolas, monospace"/>
              </a:rPr>
              <a:t>&gt;</a:t>
            </a:r>
          </a:p>
          <a:p>
            <a:r>
              <a:rPr lang="en-US" b="0" dirty="0">
                <a:solidFill>
                  <a:srgbClr val="ABB2BF"/>
                </a:solidFill>
                <a:effectLst/>
                <a:latin typeface="Menlo, Monaco, source-code-pro, Ubuntu Mono, DejaVu sans mono, Consolas, monospace"/>
              </a:rPr>
              <a:t>  &lt;</a:t>
            </a:r>
            <a:r>
              <a:rPr lang="en-US" b="0" dirty="0">
                <a:solidFill>
                  <a:srgbClr val="E06C75"/>
                </a:solidFill>
                <a:effectLst/>
                <a:latin typeface="Menlo, Monaco, source-code-pro, Ubuntu Mono, DejaVu sans mono, Consolas, monospace"/>
              </a:rPr>
              <a:t>button</a:t>
            </a:r>
            <a:r>
              <a:rPr lang="en-US" b="0" dirty="0">
                <a:solidFill>
                  <a:srgbClr val="ABB2BF"/>
                </a:solidFill>
                <a:effectLst/>
                <a:latin typeface="Menlo, Monaco, source-code-pro, Ubuntu Mono, DejaVu sans mono, Consolas, monospace"/>
              </a:rPr>
              <a:t> </a:t>
            </a:r>
            <a:r>
              <a:rPr lang="en-US" b="0" dirty="0">
                <a:solidFill>
                  <a:srgbClr val="D19A66"/>
                </a:solidFill>
                <a:effectLst/>
                <a:latin typeface="Menlo, Monaco, source-code-pro, Ubuntu Mono, DejaVu sans mono, Consolas, monospace"/>
              </a:rPr>
              <a:t>id</a:t>
            </a:r>
            <a:r>
              <a:rPr lang="en-US" b="0" dirty="0">
                <a:solidFill>
                  <a:srgbClr val="ABB2BF"/>
                </a:solidFill>
                <a:effectLst/>
                <a:latin typeface="Menlo, Monaco, source-code-pro, Ubuntu Mono, DejaVu sans mono, Consolas, monospace"/>
              </a:rPr>
              <a:t>=</a:t>
            </a:r>
            <a:r>
              <a:rPr lang="en-US" b="0" dirty="0">
                <a:solidFill>
                  <a:srgbClr val="98C379"/>
                </a:solidFill>
                <a:effectLst/>
                <a:latin typeface="Menlo, Monaco, source-code-pro, Ubuntu Mono, DejaVu sans mono, Consolas, monospace"/>
              </a:rPr>
              <a:t>"clear"</a:t>
            </a:r>
            <a:r>
              <a:rPr lang="en-US" b="0" dirty="0">
                <a:solidFill>
                  <a:srgbClr val="ABB2BF"/>
                </a:solidFill>
                <a:effectLst/>
                <a:latin typeface="Menlo, Monaco, source-code-pro, Ubuntu Mono, DejaVu sans mono, Consolas, monospace"/>
              </a:rPr>
              <a:t>&gt;Clear&lt;/</a:t>
            </a:r>
            <a:r>
              <a:rPr lang="en-US" b="0" dirty="0">
                <a:solidFill>
                  <a:srgbClr val="E06C75"/>
                </a:solidFill>
                <a:effectLst/>
                <a:latin typeface="Menlo, Monaco, source-code-pro, Ubuntu Mono, DejaVu sans mono, Consolas, monospace"/>
              </a:rPr>
              <a:t>button</a:t>
            </a:r>
            <a:r>
              <a:rPr lang="en-US" b="0" dirty="0">
                <a:solidFill>
                  <a:srgbClr val="ABB2BF"/>
                </a:solidFill>
                <a:effectLst/>
                <a:latin typeface="Menlo, Monaco, source-code-pro, Ubuntu Mono, DejaVu sans mono, Consolas, monospace"/>
              </a:rPr>
              <a:t>&gt;</a:t>
            </a:r>
          </a:p>
          <a:p>
            <a:r>
              <a:rPr lang="en-US" b="0" dirty="0">
                <a:solidFill>
                  <a:srgbClr val="ABB2BF"/>
                </a:solidFill>
                <a:effectLst/>
                <a:latin typeface="Menlo, Monaco, source-code-pro, Ubuntu Mono, DejaVu sans mono, Consolas, monospace"/>
              </a:rPr>
              <a:t>&lt;/</a:t>
            </a:r>
            <a:r>
              <a:rPr lang="en-US" b="0" dirty="0">
                <a:solidFill>
                  <a:srgbClr val="E06C75"/>
                </a:solidFill>
                <a:effectLst/>
                <a:latin typeface="Menlo, Monaco, source-code-pro, Ubuntu Mono, DejaVu sans mono, Consolas, monospace"/>
              </a:rPr>
              <a:t>div</a:t>
            </a:r>
            <a:r>
              <a:rPr lang="en-US" b="0" dirty="0">
                <a:solidFill>
                  <a:srgbClr val="ABB2BF"/>
                </a:solidFill>
                <a:effectLst/>
                <a:latin typeface="Menlo, Monaco, source-code-pro, Ubuntu Mono, DejaVu sans mono, Consolas, monospace"/>
              </a:rPr>
              <a:t>&gt;</a:t>
            </a:r>
          </a:p>
          <a:p>
            <a:endParaRPr lang="en-US" dirty="0"/>
          </a:p>
          <a:p>
            <a:r>
              <a:rPr lang="en-US" dirty="0"/>
              <a:t>JS:</a:t>
            </a:r>
          </a:p>
          <a:p>
            <a:r>
              <a:rPr lang="en-US" b="0" dirty="0">
                <a:solidFill>
                  <a:srgbClr val="C678DD"/>
                </a:solidFill>
                <a:effectLst/>
                <a:latin typeface="Menlo, Monaco, source-code-pro, Ubuntu Mono, DejaVu sans mono, Consolas, monospace"/>
              </a:rPr>
              <a:t>let</a:t>
            </a:r>
            <a:r>
              <a:rPr lang="en-US" b="0" dirty="0">
                <a:solidFill>
                  <a:srgbClr val="ABB2BF"/>
                </a:solidFill>
                <a:effectLst/>
                <a:latin typeface="Menlo, Monaco, source-code-pro, Ubuntu Mono, DejaVu sans mono, Consolas, monospace"/>
              </a:rPr>
              <a:t> </a:t>
            </a:r>
            <a:r>
              <a:rPr lang="en-US" b="0" dirty="0">
                <a:solidFill>
                  <a:srgbClr val="E06C75"/>
                </a:solidFill>
                <a:effectLst/>
                <a:latin typeface="Menlo, Monaco, source-code-pro, Ubuntu Mono, DejaVu sans mono, Consolas, monospace"/>
              </a:rPr>
              <a:t>user</a:t>
            </a:r>
            <a:r>
              <a:rPr lang="en-US" b="0" dirty="0">
                <a:solidFill>
                  <a:srgbClr val="ABB2BF"/>
                </a:solidFill>
                <a:effectLst/>
                <a:latin typeface="Menlo, Monaco, source-code-pro, Ubuntu Mono, DejaVu sans mono, Consolas, monospace"/>
              </a:rPr>
              <a:t> </a:t>
            </a:r>
            <a:r>
              <a:rPr lang="en-US" b="0" dirty="0">
                <a:solidFill>
                  <a:srgbClr val="56B6C2"/>
                </a:solidFill>
                <a:effectLst/>
                <a:latin typeface="Menlo, Monaco, source-code-pro, Ubuntu Mono, DejaVu sans mono, Consolas, monospace"/>
              </a:rPr>
              <a:t>=</a:t>
            </a:r>
            <a:r>
              <a:rPr lang="en-US" b="0" dirty="0">
                <a:solidFill>
                  <a:srgbClr val="ABB2BF"/>
                </a:solidFill>
                <a:effectLst/>
                <a:latin typeface="Menlo, Monaco, source-code-pro, Ubuntu Mono, DejaVu sans mono, Consolas, monospace"/>
              </a:rPr>
              <a:t> {</a:t>
            </a:r>
          </a:p>
          <a:p>
            <a:r>
              <a:rPr lang="en-US" b="0" dirty="0">
                <a:solidFill>
                  <a:srgbClr val="ABB2BF"/>
                </a:solidFill>
                <a:effectLst/>
                <a:latin typeface="Menlo, Monaco, source-code-pro, Ubuntu Mono, DejaVu sans mono, Consolas, monospace"/>
              </a:rPr>
              <a:t>  </a:t>
            </a:r>
            <a:r>
              <a:rPr lang="en-US" b="0" dirty="0">
                <a:solidFill>
                  <a:srgbClr val="98C379"/>
                </a:solidFill>
                <a:effectLst/>
                <a:latin typeface="Menlo, Monaco, source-code-pro, Ubuntu Mono, DejaVu sans mono, Consolas, monospace"/>
              </a:rPr>
              <a:t>"_name"</a:t>
            </a:r>
            <a:r>
              <a:rPr lang="en-US" b="0" dirty="0">
                <a:solidFill>
                  <a:srgbClr val="ABB2BF"/>
                </a:solidFill>
                <a:effectLst/>
                <a:latin typeface="Menlo, Monaco, source-code-pro, Ubuntu Mono, DejaVu sans mono, Consolas, monospace"/>
              </a:rPr>
              <a:t>: </a:t>
            </a:r>
            <a:r>
              <a:rPr lang="en-US" b="0" dirty="0">
                <a:solidFill>
                  <a:srgbClr val="98C379"/>
                </a:solidFill>
                <a:effectLst/>
                <a:latin typeface="Menlo, Monaco, source-code-pro, Ubuntu Mono, DejaVu sans mono, Consolas, monospace"/>
              </a:rPr>
              <a:t>""</a:t>
            </a:r>
            <a:r>
              <a:rPr lang="en-US" b="0" dirty="0">
                <a:solidFill>
                  <a:srgbClr val="ABB2BF"/>
                </a:solidFill>
                <a:effectLst/>
                <a:latin typeface="Menlo, Monaco, source-code-pro, Ubuntu Mono, DejaVu sans mono, Consolas, monospace"/>
              </a:rPr>
              <a:t>,</a:t>
            </a:r>
          </a:p>
          <a:p>
            <a:r>
              <a:rPr lang="en-US" b="0" dirty="0">
                <a:solidFill>
                  <a:srgbClr val="ABB2BF"/>
                </a:solidFill>
                <a:effectLst/>
                <a:latin typeface="Menlo, Monaco, source-code-pro, Ubuntu Mono, DejaVu sans mono, Consolas, monospace"/>
              </a:rPr>
              <a:t>  </a:t>
            </a:r>
            <a:r>
              <a:rPr lang="en-US" b="0" dirty="0">
                <a:solidFill>
                  <a:srgbClr val="C678DD"/>
                </a:solidFill>
                <a:effectLst/>
                <a:latin typeface="Menlo, Monaco, source-code-pro, Ubuntu Mono, DejaVu sans mono, Consolas, monospace"/>
              </a:rPr>
              <a:t>set</a:t>
            </a:r>
            <a:r>
              <a:rPr lang="en-US" b="0" dirty="0">
                <a:solidFill>
                  <a:srgbClr val="ABB2BF"/>
                </a:solidFill>
                <a:effectLst/>
                <a:latin typeface="Menlo, Monaco, source-code-pro, Ubuntu Mono, DejaVu sans mono, Consolas, monospace"/>
              </a:rPr>
              <a:t> </a:t>
            </a:r>
            <a:r>
              <a:rPr lang="en-US" b="0" dirty="0">
                <a:solidFill>
                  <a:srgbClr val="61AFEF"/>
                </a:solidFill>
                <a:effectLst/>
                <a:latin typeface="Menlo, Monaco, source-code-pro, Ubuntu Mono, DejaVu sans mono, Consolas, monospace"/>
              </a:rPr>
              <a:t>name</a:t>
            </a:r>
            <a:r>
              <a:rPr lang="en-US" b="0" dirty="0">
                <a:solidFill>
                  <a:srgbClr val="ABB2BF"/>
                </a:solidFill>
                <a:effectLst/>
                <a:latin typeface="Menlo, Monaco, source-code-pro, Ubuntu Mono, DejaVu sans mono, Consolas, monospace"/>
              </a:rPr>
              <a:t>(</a:t>
            </a:r>
            <a:r>
              <a:rPr lang="en-US" b="0" i="1" dirty="0">
                <a:solidFill>
                  <a:srgbClr val="9CDCFE"/>
                </a:solidFill>
                <a:effectLst/>
                <a:latin typeface="Menlo, Monaco, source-code-pro, Ubuntu Mono, DejaVu sans mono, Consolas, monospace"/>
              </a:rPr>
              <a:t>value</a:t>
            </a:r>
            <a:r>
              <a:rPr lang="en-US" b="0" dirty="0">
                <a:solidFill>
                  <a:srgbClr val="ABB2BF"/>
                </a:solidFill>
                <a:effectLst/>
                <a:latin typeface="Menlo, Monaco, source-code-pro, Ubuntu Mono, DejaVu sans mono, Consolas, monospace"/>
              </a:rPr>
              <a:t>) {</a:t>
            </a:r>
          </a:p>
          <a:p>
            <a:r>
              <a:rPr lang="en-US" b="0" dirty="0">
                <a:solidFill>
                  <a:srgbClr val="ABB2BF"/>
                </a:solidFill>
                <a:effectLst/>
                <a:latin typeface="Menlo, Monaco, source-code-pro, Ubuntu Mono, DejaVu sans mono, Consolas, monospace"/>
              </a:rPr>
              <a:t>    </a:t>
            </a:r>
            <a:r>
              <a:rPr lang="en-US" b="0" dirty="0" err="1">
                <a:solidFill>
                  <a:srgbClr val="E5C07B"/>
                </a:solidFill>
                <a:effectLst/>
                <a:latin typeface="Menlo, Monaco, source-code-pro, Ubuntu Mono, DejaVu sans mono, Consolas, monospace"/>
              </a:rPr>
              <a:t>this</a:t>
            </a:r>
            <a:r>
              <a:rPr lang="en-US" b="0" dirty="0" err="1">
                <a:solidFill>
                  <a:srgbClr val="ABB2BF"/>
                </a:solidFill>
                <a:effectLst/>
                <a:latin typeface="Menlo, Monaco, source-code-pro, Ubuntu Mono, DejaVu sans mono, Consolas, monospace"/>
              </a:rPr>
              <a:t>.</a:t>
            </a:r>
            <a:r>
              <a:rPr lang="en-US" b="0" dirty="0" err="1">
                <a:solidFill>
                  <a:srgbClr val="E06C75"/>
                </a:solidFill>
                <a:effectLst/>
                <a:latin typeface="Menlo, Monaco, source-code-pro, Ubuntu Mono, DejaVu sans mono, Consolas, monospace"/>
              </a:rPr>
              <a:t>_name</a:t>
            </a:r>
            <a:r>
              <a:rPr lang="en-US" b="0" dirty="0">
                <a:solidFill>
                  <a:srgbClr val="ABB2BF"/>
                </a:solidFill>
                <a:effectLst/>
                <a:latin typeface="Menlo, Monaco, source-code-pro, Ubuntu Mono, DejaVu sans mono, Consolas, monospace"/>
              </a:rPr>
              <a:t> </a:t>
            </a:r>
            <a:r>
              <a:rPr lang="en-US" b="0" dirty="0">
                <a:solidFill>
                  <a:srgbClr val="56B6C2"/>
                </a:solidFill>
                <a:effectLst/>
                <a:latin typeface="Menlo, Monaco, source-code-pro, Ubuntu Mono, DejaVu sans mono, Consolas, monospace"/>
              </a:rPr>
              <a:t>=</a:t>
            </a:r>
            <a:r>
              <a:rPr lang="en-US" b="0" dirty="0">
                <a:solidFill>
                  <a:srgbClr val="ABB2BF"/>
                </a:solidFill>
                <a:effectLst/>
                <a:latin typeface="Menlo, Monaco, source-code-pro, Ubuntu Mono, DejaVu sans mono, Consolas, monospace"/>
              </a:rPr>
              <a:t> </a:t>
            </a:r>
            <a:r>
              <a:rPr lang="en-US" b="0" dirty="0">
                <a:solidFill>
                  <a:srgbClr val="E06C75"/>
                </a:solidFill>
                <a:effectLst/>
                <a:latin typeface="Menlo, Monaco, source-code-pro, Ubuntu Mono, DejaVu sans mono, Consolas, monospace"/>
              </a:rPr>
              <a:t>value</a:t>
            </a:r>
            <a:r>
              <a:rPr lang="en-US" b="0" dirty="0">
                <a:solidFill>
                  <a:srgbClr val="ABB2BF"/>
                </a:solidFill>
                <a:effectLst/>
                <a:latin typeface="Menlo, Monaco, source-code-pro, Ubuntu Mono, DejaVu sans mono, Consolas, monospace"/>
              </a:rPr>
              <a:t>;</a:t>
            </a:r>
          </a:p>
          <a:p>
            <a:r>
              <a:rPr lang="en-US" b="0" dirty="0">
                <a:solidFill>
                  <a:srgbClr val="ABB2BF"/>
                </a:solidFill>
                <a:effectLst/>
                <a:latin typeface="Menlo, Monaco, source-code-pro, Ubuntu Mono, DejaVu sans mono, Consolas, monospace"/>
              </a:rPr>
              <a:t>    </a:t>
            </a:r>
            <a:r>
              <a:rPr lang="en-US" b="0" dirty="0" err="1">
                <a:solidFill>
                  <a:srgbClr val="E06C75"/>
                </a:solidFill>
                <a:effectLst/>
                <a:latin typeface="Menlo, Monaco, source-code-pro, Ubuntu Mono, DejaVu sans mono, Consolas, monospace"/>
              </a:rPr>
              <a:t>document</a:t>
            </a:r>
            <a:r>
              <a:rPr lang="en-US" b="0" dirty="0" err="1">
                <a:solidFill>
                  <a:srgbClr val="ABB2BF"/>
                </a:solidFill>
                <a:effectLst/>
                <a:latin typeface="Menlo, Monaco, source-code-pro, Ubuntu Mono, DejaVu sans mono, Consolas, monospace"/>
              </a:rPr>
              <a:t>.</a:t>
            </a:r>
            <a:r>
              <a:rPr lang="en-US" b="0" dirty="0" err="1">
                <a:solidFill>
                  <a:srgbClr val="61AFEF"/>
                </a:solidFill>
                <a:effectLst/>
                <a:latin typeface="Menlo, Monaco, source-code-pro, Ubuntu Mono, DejaVu sans mono, Consolas, monospace"/>
              </a:rPr>
              <a:t>getElementById</a:t>
            </a:r>
            <a:r>
              <a:rPr lang="en-US" b="0" dirty="0">
                <a:solidFill>
                  <a:srgbClr val="ABB2BF"/>
                </a:solidFill>
                <a:effectLst/>
                <a:latin typeface="Menlo, Monaco, source-code-pro, Ubuntu Mono, DejaVu sans mono, Consolas, monospace"/>
              </a:rPr>
              <a:t>(</a:t>
            </a:r>
            <a:r>
              <a:rPr lang="en-US" b="0" dirty="0">
                <a:solidFill>
                  <a:srgbClr val="98C379"/>
                </a:solidFill>
                <a:effectLst/>
                <a:latin typeface="Menlo, Monaco, source-code-pro, Ubuntu Mono, DejaVu sans mono, Consolas, monospace"/>
              </a:rPr>
              <a:t>"name"</a:t>
            </a:r>
            <a:r>
              <a:rPr lang="en-US" b="0" dirty="0">
                <a:solidFill>
                  <a:srgbClr val="ABB2BF"/>
                </a:solidFill>
                <a:effectLst/>
                <a:latin typeface="Menlo, Monaco, source-code-pro, Ubuntu Mono, DejaVu sans mono, Consolas, monospace"/>
              </a:rPr>
              <a:t>).</a:t>
            </a:r>
            <a:r>
              <a:rPr lang="en-US" b="0" dirty="0" err="1">
                <a:solidFill>
                  <a:srgbClr val="E06C75"/>
                </a:solidFill>
                <a:effectLst/>
                <a:latin typeface="Menlo, Monaco, source-code-pro, Ubuntu Mono, DejaVu sans mono, Consolas, monospace"/>
              </a:rPr>
              <a:t>textContent</a:t>
            </a:r>
            <a:r>
              <a:rPr lang="en-US" b="0" dirty="0">
                <a:solidFill>
                  <a:srgbClr val="ABB2BF"/>
                </a:solidFill>
                <a:effectLst/>
                <a:latin typeface="Menlo, Monaco, source-code-pro, Ubuntu Mono, DejaVu sans mono, Consolas, monospace"/>
              </a:rPr>
              <a:t> </a:t>
            </a:r>
            <a:r>
              <a:rPr lang="en-US" b="0" dirty="0">
                <a:solidFill>
                  <a:srgbClr val="56B6C2"/>
                </a:solidFill>
                <a:effectLst/>
                <a:latin typeface="Menlo, Monaco, source-code-pro, Ubuntu Mono, DejaVu sans mono, Consolas, monospace"/>
              </a:rPr>
              <a:t>=</a:t>
            </a:r>
            <a:r>
              <a:rPr lang="en-US" b="0" dirty="0">
                <a:solidFill>
                  <a:srgbClr val="ABB2BF"/>
                </a:solidFill>
                <a:effectLst/>
                <a:latin typeface="Menlo, Monaco, source-code-pro, Ubuntu Mono, DejaVu sans mono, Consolas, monospace"/>
              </a:rPr>
              <a:t> </a:t>
            </a:r>
            <a:r>
              <a:rPr lang="en-US" b="0" dirty="0">
                <a:solidFill>
                  <a:srgbClr val="E06C75"/>
                </a:solidFill>
                <a:effectLst/>
                <a:latin typeface="Menlo, Monaco, source-code-pro, Ubuntu Mono, DejaVu sans mono, Consolas, monospace"/>
              </a:rPr>
              <a:t>value</a:t>
            </a:r>
            <a:r>
              <a:rPr lang="en-US" b="0" dirty="0">
                <a:solidFill>
                  <a:srgbClr val="ABB2BF"/>
                </a:solidFill>
                <a:effectLst/>
                <a:latin typeface="Menlo, Monaco, source-code-pro, Ubuntu Mono, DejaVu sans mono, Consolas, monospace"/>
              </a:rPr>
              <a:t>;</a:t>
            </a:r>
          </a:p>
          <a:p>
            <a:r>
              <a:rPr lang="en-US" b="0" dirty="0">
                <a:solidFill>
                  <a:srgbClr val="ABB2BF"/>
                </a:solidFill>
                <a:effectLst/>
                <a:latin typeface="Menlo, Monaco, source-code-pro, Ubuntu Mono, DejaVu sans mono, Consolas, monospace"/>
              </a:rPr>
              <a:t>    </a:t>
            </a:r>
            <a:r>
              <a:rPr lang="en-US" b="0" dirty="0" err="1">
                <a:solidFill>
                  <a:srgbClr val="E06C75"/>
                </a:solidFill>
                <a:effectLst/>
                <a:latin typeface="Menlo, Monaco, source-code-pro, Ubuntu Mono, DejaVu sans mono, Consolas, monospace"/>
              </a:rPr>
              <a:t>document</a:t>
            </a:r>
            <a:r>
              <a:rPr lang="en-US" b="0" dirty="0" err="1">
                <a:solidFill>
                  <a:srgbClr val="ABB2BF"/>
                </a:solidFill>
                <a:effectLst/>
                <a:latin typeface="Menlo, Monaco, source-code-pro, Ubuntu Mono, DejaVu sans mono, Consolas, monospace"/>
              </a:rPr>
              <a:t>.</a:t>
            </a:r>
            <a:r>
              <a:rPr lang="en-US" b="0" dirty="0" err="1">
                <a:solidFill>
                  <a:srgbClr val="61AFEF"/>
                </a:solidFill>
                <a:effectLst/>
                <a:latin typeface="Menlo, Monaco, source-code-pro, Ubuntu Mono, DejaVu sans mono, Consolas, monospace"/>
              </a:rPr>
              <a:t>getElementById</a:t>
            </a:r>
            <a:r>
              <a:rPr lang="en-US" b="0" dirty="0">
                <a:solidFill>
                  <a:srgbClr val="ABB2BF"/>
                </a:solidFill>
                <a:effectLst/>
                <a:latin typeface="Menlo, Monaco, source-code-pro, Ubuntu Mono, DejaVu sans mono, Consolas, monospace"/>
              </a:rPr>
              <a:t>(</a:t>
            </a:r>
            <a:r>
              <a:rPr lang="en-US" b="0" dirty="0">
                <a:solidFill>
                  <a:srgbClr val="98C379"/>
                </a:solidFill>
                <a:effectLst/>
                <a:latin typeface="Menlo, Monaco, source-code-pro, Ubuntu Mono, DejaVu sans mono, Consolas, monospace"/>
              </a:rPr>
              <a:t>"input"</a:t>
            </a:r>
            <a:r>
              <a:rPr lang="en-US" b="0" dirty="0">
                <a:solidFill>
                  <a:srgbClr val="ABB2BF"/>
                </a:solidFill>
                <a:effectLst/>
                <a:latin typeface="Menlo, Monaco, source-code-pro, Ubuntu Mono, DejaVu sans mono, Consolas, monospace"/>
              </a:rPr>
              <a:t>).</a:t>
            </a:r>
            <a:r>
              <a:rPr lang="en-US" b="0" dirty="0">
                <a:solidFill>
                  <a:srgbClr val="E06C75"/>
                </a:solidFill>
                <a:effectLst/>
                <a:latin typeface="Menlo, Monaco, source-code-pro, Ubuntu Mono, DejaVu sans mono, Consolas, monospace"/>
              </a:rPr>
              <a:t>value</a:t>
            </a:r>
            <a:r>
              <a:rPr lang="en-US" b="0" dirty="0">
                <a:solidFill>
                  <a:srgbClr val="ABB2BF"/>
                </a:solidFill>
                <a:effectLst/>
                <a:latin typeface="Menlo, Monaco, source-code-pro, Ubuntu Mono, DejaVu sans mono, Consolas, monospace"/>
              </a:rPr>
              <a:t> </a:t>
            </a:r>
            <a:r>
              <a:rPr lang="en-US" b="0" dirty="0">
                <a:solidFill>
                  <a:srgbClr val="56B6C2"/>
                </a:solidFill>
                <a:effectLst/>
                <a:latin typeface="Menlo, Monaco, source-code-pro, Ubuntu Mono, DejaVu sans mono, Consolas, monospace"/>
              </a:rPr>
              <a:t>=</a:t>
            </a:r>
            <a:r>
              <a:rPr lang="en-US" b="0" dirty="0">
                <a:solidFill>
                  <a:srgbClr val="ABB2BF"/>
                </a:solidFill>
                <a:effectLst/>
                <a:latin typeface="Menlo, Monaco, source-code-pro, Ubuntu Mono, DejaVu sans mono, Consolas, monospace"/>
              </a:rPr>
              <a:t> </a:t>
            </a:r>
            <a:r>
              <a:rPr lang="en-US" b="0" dirty="0">
                <a:solidFill>
                  <a:srgbClr val="E06C75"/>
                </a:solidFill>
                <a:effectLst/>
                <a:latin typeface="Menlo, Monaco, source-code-pro, Ubuntu Mono, DejaVu sans mono, Consolas, monospace"/>
              </a:rPr>
              <a:t>value</a:t>
            </a:r>
            <a:r>
              <a:rPr lang="en-US" b="0" dirty="0">
                <a:solidFill>
                  <a:srgbClr val="ABB2BF"/>
                </a:solidFill>
                <a:effectLst/>
                <a:latin typeface="Menlo, Monaco, source-code-pro, Ubuntu Mono, DejaVu sans mono, Consolas, monospace"/>
              </a:rPr>
              <a:t>;</a:t>
            </a:r>
          </a:p>
          <a:p>
            <a:r>
              <a:rPr lang="en-US" b="0" dirty="0">
                <a:solidFill>
                  <a:srgbClr val="ABB2BF"/>
                </a:solidFill>
                <a:effectLst/>
                <a:latin typeface="Menlo, Monaco, source-code-pro, Ubuntu Mono, DejaVu sans mono, Consolas, monospace"/>
              </a:rPr>
              <a:t>  }</a:t>
            </a:r>
          </a:p>
          <a:p>
            <a:r>
              <a:rPr lang="en-US" b="0" dirty="0">
                <a:solidFill>
                  <a:srgbClr val="ABB2BF"/>
                </a:solidFill>
                <a:effectLst/>
                <a:latin typeface="Menlo, Monaco, source-code-pro, Ubuntu Mono, DejaVu sans mono, Consolas, monospace"/>
              </a:rPr>
              <a:t>}</a:t>
            </a:r>
          </a:p>
          <a:p>
            <a:br>
              <a:rPr lang="en-US" b="0" dirty="0">
                <a:solidFill>
                  <a:srgbClr val="ABB2BF"/>
                </a:solidFill>
                <a:effectLst/>
                <a:latin typeface="Menlo, Monaco, source-code-pro, Ubuntu Mono, DejaVu sans mono, Consolas, monospace"/>
              </a:rPr>
            </a:br>
            <a:r>
              <a:rPr lang="en-US" b="0" dirty="0" err="1">
                <a:solidFill>
                  <a:srgbClr val="E06C75"/>
                </a:solidFill>
                <a:effectLst/>
                <a:latin typeface="Menlo, Monaco, source-code-pro, Ubuntu Mono, DejaVu sans mono, Consolas, monospace"/>
              </a:rPr>
              <a:t>document</a:t>
            </a:r>
            <a:r>
              <a:rPr lang="en-US" b="0" dirty="0" err="1">
                <a:solidFill>
                  <a:srgbClr val="ABB2BF"/>
                </a:solidFill>
                <a:effectLst/>
                <a:latin typeface="Menlo, Monaco, source-code-pro, Ubuntu Mono, DejaVu sans mono, Consolas, monospace"/>
              </a:rPr>
              <a:t>.</a:t>
            </a:r>
            <a:r>
              <a:rPr lang="en-US" b="0" dirty="0" err="1">
                <a:solidFill>
                  <a:srgbClr val="61AFEF"/>
                </a:solidFill>
                <a:effectLst/>
                <a:latin typeface="Menlo, Monaco, source-code-pro, Ubuntu Mono, DejaVu sans mono, Consolas, monospace"/>
              </a:rPr>
              <a:t>getElementById</a:t>
            </a:r>
            <a:r>
              <a:rPr lang="en-US" b="0" dirty="0">
                <a:solidFill>
                  <a:srgbClr val="ABB2BF"/>
                </a:solidFill>
                <a:effectLst/>
                <a:latin typeface="Menlo, Monaco, source-code-pro, Ubuntu Mono, DejaVu sans mono, Consolas, monospace"/>
              </a:rPr>
              <a:t>(</a:t>
            </a:r>
            <a:r>
              <a:rPr lang="en-US" b="0" dirty="0">
                <a:solidFill>
                  <a:srgbClr val="98C379"/>
                </a:solidFill>
                <a:effectLst/>
                <a:latin typeface="Menlo, Monaco, source-code-pro, Ubuntu Mono, DejaVu sans mono, Consolas, monospace"/>
              </a:rPr>
              <a:t>"input"</a:t>
            </a:r>
            <a:r>
              <a:rPr lang="en-US" b="0" dirty="0">
                <a:solidFill>
                  <a:srgbClr val="ABB2BF"/>
                </a:solidFill>
                <a:effectLst/>
                <a:latin typeface="Menlo, Monaco, source-code-pro, Ubuntu Mono, DejaVu sans mono, Consolas, monospace"/>
              </a:rPr>
              <a:t>).</a:t>
            </a:r>
            <a:r>
              <a:rPr lang="en-US" b="0" dirty="0" err="1">
                <a:solidFill>
                  <a:srgbClr val="61AFEF"/>
                </a:solidFill>
                <a:effectLst/>
                <a:latin typeface="Menlo, Monaco, source-code-pro, Ubuntu Mono, DejaVu sans mono, Consolas, monospace"/>
              </a:rPr>
              <a:t>addEventListener</a:t>
            </a:r>
            <a:r>
              <a:rPr lang="en-US" b="0" dirty="0">
                <a:solidFill>
                  <a:srgbClr val="ABB2BF"/>
                </a:solidFill>
                <a:effectLst/>
                <a:latin typeface="Menlo, Monaco, source-code-pro, Ubuntu Mono, DejaVu sans mono, Consolas, monospace"/>
              </a:rPr>
              <a:t>(</a:t>
            </a:r>
            <a:r>
              <a:rPr lang="en-US" b="0" dirty="0">
                <a:solidFill>
                  <a:srgbClr val="98C379"/>
                </a:solidFill>
                <a:effectLst/>
                <a:latin typeface="Menlo, Monaco, source-code-pro, Ubuntu Mono, DejaVu sans mono, Consolas, monospace"/>
              </a:rPr>
              <a:t>"input"</a:t>
            </a:r>
            <a:r>
              <a:rPr lang="en-US" b="0" dirty="0">
                <a:solidFill>
                  <a:srgbClr val="ABB2BF"/>
                </a:solidFill>
                <a:effectLst/>
                <a:latin typeface="Menlo, Monaco, source-code-pro, Ubuntu Mono, DejaVu sans mono, Consolas, monospace"/>
              </a:rPr>
              <a:t>, (</a:t>
            </a:r>
            <a:r>
              <a:rPr lang="en-US" b="0" i="1" dirty="0">
                <a:solidFill>
                  <a:srgbClr val="9CDCFE"/>
                </a:solidFill>
                <a:effectLst/>
                <a:latin typeface="Menlo, Monaco, source-code-pro, Ubuntu Mono, DejaVu sans mono, Consolas, monospace"/>
              </a:rPr>
              <a:t>event</a:t>
            </a:r>
            <a:r>
              <a:rPr lang="en-US" b="0" dirty="0">
                <a:solidFill>
                  <a:srgbClr val="ABB2BF"/>
                </a:solidFill>
                <a:effectLst/>
                <a:latin typeface="Menlo, Monaco, source-code-pro, Ubuntu Mono, DejaVu sans mono, Consolas, monospace"/>
              </a:rPr>
              <a:t>) </a:t>
            </a:r>
            <a:r>
              <a:rPr lang="en-US" b="0" dirty="0">
                <a:solidFill>
                  <a:srgbClr val="C678DD"/>
                </a:solidFill>
                <a:effectLst/>
                <a:latin typeface="Menlo, Monaco, source-code-pro, Ubuntu Mono, DejaVu sans mono, Consolas, monospace"/>
              </a:rPr>
              <a:t>=&gt;</a:t>
            </a:r>
            <a:r>
              <a:rPr lang="en-US" b="0" dirty="0">
                <a:solidFill>
                  <a:srgbClr val="ABB2BF"/>
                </a:solidFill>
                <a:effectLst/>
                <a:latin typeface="Menlo, Monaco, source-code-pro, Ubuntu Mono, DejaVu sans mono, Consolas, monospace"/>
              </a:rPr>
              <a:t> </a:t>
            </a:r>
            <a:r>
              <a:rPr lang="en-US" b="0" dirty="0">
                <a:solidFill>
                  <a:srgbClr val="E06C75"/>
                </a:solidFill>
                <a:effectLst/>
                <a:latin typeface="Menlo, Monaco, source-code-pro, Ubuntu Mono, DejaVu sans mono, Consolas, monospace"/>
              </a:rPr>
              <a:t>user</a:t>
            </a:r>
            <a:r>
              <a:rPr lang="en-US" b="0" dirty="0">
                <a:solidFill>
                  <a:srgbClr val="ABB2BF"/>
                </a:solidFill>
                <a:effectLst/>
                <a:latin typeface="Menlo, Monaco, source-code-pro, Ubuntu Mono, DejaVu sans mono, Consolas, monospace"/>
              </a:rPr>
              <a:t>.</a:t>
            </a:r>
            <a:r>
              <a:rPr lang="en-US" b="0" dirty="0">
                <a:solidFill>
                  <a:srgbClr val="E06C75"/>
                </a:solidFill>
                <a:effectLst/>
                <a:latin typeface="Menlo, Monaco, source-code-pro, Ubuntu Mono, DejaVu sans mono, Consolas, monospace"/>
              </a:rPr>
              <a:t>name</a:t>
            </a:r>
            <a:r>
              <a:rPr lang="en-US" b="0" dirty="0">
                <a:solidFill>
                  <a:srgbClr val="ABB2BF"/>
                </a:solidFill>
                <a:effectLst/>
                <a:latin typeface="Menlo, Monaco, source-code-pro, Ubuntu Mono, DejaVu sans mono, Consolas, monospace"/>
              </a:rPr>
              <a:t> </a:t>
            </a:r>
            <a:r>
              <a:rPr lang="en-US" b="0" dirty="0">
                <a:solidFill>
                  <a:srgbClr val="56B6C2"/>
                </a:solidFill>
                <a:effectLst/>
                <a:latin typeface="Menlo, Monaco, source-code-pro, Ubuntu Mono, DejaVu sans mono, Consolas, monospace"/>
              </a:rPr>
              <a:t>=</a:t>
            </a:r>
            <a:r>
              <a:rPr lang="en-US" b="0" dirty="0">
                <a:solidFill>
                  <a:srgbClr val="ABB2BF"/>
                </a:solidFill>
                <a:effectLst/>
                <a:latin typeface="Menlo, Monaco, source-code-pro, Ubuntu Mono, DejaVu sans mono, Consolas, monospace"/>
              </a:rPr>
              <a:t> </a:t>
            </a:r>
            <a:r>
              <a:rPr lang="en-US" b="0" dirty="0" err="1">
                <a:solidFill>
                  <a:srgbClr val="E06C75"/>
                </a:solidFill>
                <a:effectLst/>
                <a:latin typeface="Menlo, Monaco, source-code-pro, Ubuntu Mono, DejaVu sans mono, Consolas, monospace"/>
              </a:rPr>
              <a:t>event</a:t>
            </a:r>
            <a:r>
              <a:rPr lang="en-US" b="0" dirty="0" err="1">
                <a:solidFill>
                  <a:srgbClr val="ABB2BF"/>
                </a:solidFill>
                <a:effectLst/>
                <a:latin typeface="Menlo, Monaco, source-code-pro, Ubuntu Mono, DejaVu sans mono, Consolas, monospace"/>
              </a:rPr>
              <a:t>.</a:t>
            </a:r>
            <a:r>
              <a:rPr lang="en-US" b="0" dirty="0" err="1">
                <a:solidFill>
                  <a:srgbClr val="E06C75"/>
                </a:solidFill>
                <a:effectLst/>
                <a:latin typeface="Menlo, Monaco, source-code-pro, Ubuntu Mono, DejaVu sans mono, Consolas, monospace"/>
              </a:rPr>
              <a:t>target</a:t>
            </a:r>
            <a:r>
              <a:rPr lang="en-US" b="0" dirty="0" err="1">
                <a:solidFill>
                  <a:srgbClr val="ABB2BF"/>
                </a:solidFill>
                <a:effectLst/>
                <a:latin typeface="Menlo, Monaco, source-code-pro, Ubuntu Mono, DejaVu sans mono, Consolas, monospace"/>
              </a:rPr>
              <a:t>.</a:t>
            </a:r>
            <a:r>
              <a:rPr lang="en-US" b="0" dirty="0" err="1">
                <a:solidFill>
                  <a:srgbClr val="E06C75"/>
                </a:solidFill>
                <a:effectLst/>
                <a:latin typeface="Menlo, Monaco, source-code-pro, Ubuntu Mono, DejaVu sans mono, Consolas, monospace"/>
              </a:rPr>
              <a:t>value</a:t>
            </a:r>
            <a:r>
              <a:rPr lang="en-US" b="0" dirty="0">
                <a:solidFill>
                  <a:srgbClr val="ABB2BF"/>
                </a:solidFill>
                <a:effectLst/>
                <a:latin typeface="Menlo, Monaco, source-code-pro, Ubuntu Mono, DejaVu sans mono, Consolas, monospace"/>
              </a:rPr>
              <a:t>);</a:t>
            </a:r>
          </a:p>
          <a:p>
            <a:r>
              <a:rPr lang="en-US" b="0" dirty="0" err="1">
                <a:solidFill>
                  <a:srgbClr val="E06C75"/>
                </a:solidFill>
                <a:effectLst/>
                <a:latin typeface="Menlo, Monaco, source-code-pro, Ubuntu Mono, DejaVu sans mono, Consolas, monospace"/>
              </a:rPr>
              <a:t>document</a:t>
            </a:r>
            <a:r>
              <a:rPr lang="en-US" b="0" dirty="0" err="1">
                <a:solidFill>
                  <a:srgbClr val="ABB2BF"/>
                </a:solidFill>
                <a:effectLst/>
                <a:latin typeface="Menlo, Monaco, source-code-pro, Ubuntu Mono, DejaVu sans mono, Consolas, monospace"/>
              </a:rPr>
              <a:t>.</a:t>
            </a:r>
            <a:r>
              <a:rPr lang="en-US" b="0" dirty="0" err="1">
                <a:solidFill>
                  <a:srgbClr val="61AFEF"/>
                </a:solidFill>
                <a:effectLst/>
                <a:latin typeface="Menlo, Monaco, source-code-pro, Ubuntu Mono, DejaVu sans mono, Consolas, monospace"/>
              </a:rPr>
              <a:t>getElementById</a:t>
            </a:r>
            <a:r>
              <a:rPr lang="en-US" b="0" dirty="0">
                <a:solidFill>
                  <a:srgbClr val="ABB2BF"/>
                </a:solidFill>
                <a:effectLst/>
                <a:latin typeface="Menlo, Monaco, source-code-pro, Ubuntu Mono, DejaVu sans mono, Consolas, monospace"/>
              </a:rPr>
              <a:t>(</a:t>
            </a:r>
            <a:r>
              <a:rPr lang="en-US" b="0" dirty="0">
                <a:solidFill>
                  <a:srgbClr val="98C379"/>
                </a:solidFill>
                <a:effectLst/>
                <a:latin typeface="Menlo, Monaco, source-code-pro, Ubuntu Mono, DejaVu sans mono, Consolas, monospace"/>
              </a:rPr>
              <a:t>"clear"</a:t>
            </a:r>
            <a:r>
              <a:rPr lang="en-US" b="0" dirty="0">
                <a:solidFill>
                  <a:srgbClr val="ABB2BF"/>
                </a:solidFill>
                <a:effectLst/>
                <a:latin typeface="Menlo, Monaco, source-code-pro, Ubuntu Mono, DejaVu sans mono, Consolas, monospace"/>
              </a:rPr>
              <a:t>).</a:t>
            </a:r>
            <a:r>
              <a:rPr lang="en-US" b="0" dirty="0" err="1">
                <a:solidFill>
                  <a:srgbClr val="61AFEF"/>
                </a:solidFill>
                <a:effectLst/>
                <a:latin typeface="Menlo, Monaco, source-code-pro, Ubuntu Mono, DejaVu sans mono, Consolas, monospace"/>
              </a:rPr>
              <a:t>addEventListener</a:t>
            </a:r>
            <a:r>
              <a:rPr lang="en-US" b="0" dirty="0">
                <a:solidFill>
                  <a:srgbClr val="ABB2BF"/>
                </a:solidFill>
                <a:effectLst/>
                <a:latin typeface="Menlo, Monaco, source-code-pro, Ubuntu Mono, DejaVu sans mono, Consolas, monospace"/>
              </a:rPr>
              <a:t>(</a:t>
            </a:r>
            <a:r>
              <a:rPr lang="en-US" b="0" dirty="0">
                <a:solidFill>
                  <a:srgbClr val="98C379"/>
                </a:solidFill>
                <a:effectLst/>
                <a:latin typeface="Menlo, Monaco, source-code-pro, Ubuntu Mono, DejaVu sans mono, Consolas, monospace"/>
              </a:rPr>
              <a:t>"click"</a:t>
            </a:r>
            <a:r>
              <a:rPr lang="en-US" b="0" dirty="0">
                <a:solidFill>
                  <a:srgbClr val="ABB2BF"/>
                </a:solidFill>
                <a:effectLst/>
                <a:latin typeface="Menlo, Monaco, source-code-pro, Ubuntu Mono, DejaVu sans mono, Consolas, monospace"/>
              </a:rPr>
              <a:t>, (</a:t>
            </a:r>
            <a:r>
              <a:rPr lang="en-US" b="0" i="1" dirty="0">
                <a:solidFill>
                  <a:srgbClr val="9CDCFE"/>
                </a:solidFill>
                <a:effectLst/>
                <a:latin typeface="Menlo, Monaco, source-code-pro, Ubuntu Mono, DejaVu sans mono, Consolas, monospace"/>
              </a:rPr>
              <a:t>event</a:t>
            </a:r>
            <a:r>
              <a:rPr lang="en-US" b="0" dirty="0">
                <a:solidFill>
                  <a:srgbClr val="ABB2BF"/>
                </a:solidFill>
                <a:effectLst/>
                <a:latin typeface="Menlo, Monaco, source-code-pro, Ubuntu Mono, DejaVu sans mono, Consolas, monospace"/>
              </a:rPr>
              <a:t>) </a:t>
            </a:r>
            <a:r>
              <a:rPr lang="en-US" b="0" dirty="0">
                <a:solidFill>
                  <a:srgbClr val="C678DD"/>
                </a:solidFill>
                <a:effectLst/>
                <a:latin typeface="Menlo, Monaco, source-code-pro, Ubuntu Mono, DejaVu sans mono, Consolas, monospace"/>
              </a:rPr>
              <a:t>=&gt;</a:t>
            </a:r>
            <a:r>
              <a:rPr lang="en-US" b="0" dirty="0">
                <a:solidFill>
                  <a:srgbClr val="ABB2BF"/>
                </a:solidFill>
                <a:effectLst/>
                <a:latin typeface="Menlo, Monaco, source-code-pro, Ubuntu Mono, DejaVu sans mono, Consolas, monospace"/>
              </a:rPr>
              <a:t> </a:t>
            </a:r>
            <a:r>
              <a:rPr lang="en-US" b="0" dirty="0">
                <a:solidFill>
                  <a:srgbClr val="E06C75"/>
                </a:solidFill>
                <a:effectLst/>
                <a:latin typeface="Menlo, Monaco, source-code-pro, Ubuntu Mono, DejaVu sans mono, Consolas, monospace"/>
              </a:rPr>
              <a:t>user</a:t>
            </a:r>
            <a:r>
              <a:rPr lang="en-US" b="0" dirty="0">
                <a:solidFill>
                  <a:srgbClr val="ABB2BF"/>
                </a:solidFill>
                <a:effectLst/>
                <a:latin typeface="Menlo, Monaco, source-code-pro, Ubuntu Mono, DejaVu sans mono, Consolas, monospace"/>
              </a:rPr>
              <a:t>.</a:t>
            </a:r>
            <a:r>
              <a:rPr lang="en-US" b="0" dirty="0">
                <a:solidFill>
                  <a:srgbClr val="E06C75"/>
                </a:solidFill>
                <a:effectLst/>
                <a:latin typeface="Menlo, Monaco, source-code-pro, Ubuntu Mono, DejaVu sans mono, Consolas, monospace"/>
              </a:rPr>
              <a:t>name</a:t>
            </a:r>
            <a:r>
              <a:rPr lang="en-US" b="0" dirty="0">
                <a:solidFill>
                  <a:srgbClr val="ABB2BF"/>
                </a:solidFill>
                <a:effectLst/>
                <a:latin typeface="Menlo, Monaco, source-code-pro, Ubuntu Mono, DejaVu sans mono, Consolas, monospace"/>
              </a:rPr>
              <a:t> </a:t>
            </a:r>
            <a:r>
              <a:rPr lang="en-US" b="0" dirty="0">
                <a:solidFill>
                  <a:srgbClr val="56B6C2"/>
                </a:solidFill>
                <a:effectLst/>
                <a:latin typeface="Menlo, Monaco, source-code-pro, Ubuntu Mono, DejaVu sans mono, Consolas, monospace"/>
              </a:rPr>
              <a:t>=</a:t>
            </a:r>
            <a:r>
              <a:rPr lang="en-US" b="0" dirty="0">
                <a:solidFill>
                  <a:srgbClr val="ABB2BF"/>
                </a:solidFill>
                <a:effectLst/>
                <a:latin typeface="Menlo, Monaco, source-code-pro, Ubuntu Mono, DejaVu sans mono, Consolas, monospace"/>
              </a:rPr>
              <a:t> </a:t>
            </a:r>
            <a:r>
              <a:rPr lang="en-US" b="0" dirty="0">
                <a:solidFill>
                  <a:srgbClr val="98C379"/>
                </a:solidFill>
                <a:effectLst/>
                <a:latin typeface="Menlo, Monaco, source-code-pro, Ubuntu Mono, DejaVu sans mono, Consolas, monospace"/>
              </a:rPr>
              <a:t>""</a:t>
            </a:r>
            <a:r>
              <a:rPr lang="en-US" b="0" dirty="0">
                <a:solidFill>
                  <a:srgbClr val="ABB2BF"/>
                </a:solidFill>
                <a:effectLst/>
                <a:latin typeface="Menlo, Monaco, source-code-pro, Ubuntu Mono, DejaVu sans mono, Consolas, monospace"/>
              </a:rPr>
              <a:t>);</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10</a:t>
            </a:fld>
            <a:endParaRPr lang="cs-CZ"/>
          </a:p>
        </p:txBody>
      </p:sp>
    </p:spTree>
    <p:extLst>
      <p:ext uri="{BB962C8B-B14F-4D97-AF65-F5344CB8AC3E}">
        <p14:creationId xmlns:p14="http://schemas.microsoft.com/office/powerpoint/2010/main" val="3350997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of the APIs</a:t>
            </a:r>
            <a:r>
              <a:rPr lang="en-US" baseline="0" dirty="0"/>
              <a:t> have separate specifications in the terms of W3C standardization, but they are close to HTML5. Thus, we will not distinguish explicitly the HTML5 specification from the related APIs specifications.</a:t>
            </a:r>
            <a:endParaRPr lang="cs-CZ" dirty="0"/>
          </a:p>
          <a:p>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20</a:t>
            </a:fld>
            <a:endParaRPr lang="cs-CZ"/>
          </a:p>
        </p:txBody>
      </p:sp>
    </p:spTree>
    <p:extLst>
      <p:ext uri="{BB962C8B-B14F-4D97-AF65-F5344CB8AC3E}">
        <p14:creationId xmlns:p14="http://schemas.microsoft.com/office/powerpoint/2010/main" val="1498667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use this to simulate navigation in a single page application.</a:t>
            </a:r>
          </a:p>
        </p:txBody>
      </p:sp>
      <p:sp>
        <p:nvSpPr>
          <p:cNvPr id="4" name="Slide Number Placeholder 3"/>
          <p:cNvSpPr>
            <a:spLocks noGrp="1"/>
          </p:cNvSpPr>
          <p:nvPr>
            <p:ph type="sldNum" sz="quarter" idx="5"/>
          </p:nvPr>
        </p:nvSpPr>
        <p:spPr/>
        <p:txBody>
          <a:bodyPr/>
          <a:lstStyle/>
          <a:p>
            <a:fld id="{FEC869DF-6110-41A2-A008-13AD35443CEC}" type="slidenum">
              <a:rPr lang="cs-CZ" smtClean="0"/>
              <a:t>21</a:t>
            </a:fld>
            <a:endParaRPr lang="cs-CZ"/>
          </a:p>
        </p:txBody>
      </p:sp>
    </p:spTree>
    <p:extLst>
      <p:ext uri="{BB962C8B-B14F-4D97-AF65-F5344CB8AC3E}">
        <p14:creationId xmlns:p14="http://schemas.microsoft.com/office/powerpoint/2010/main" val="224718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22</a:t>
            </a:fld>
            <a:endParaRPr lang="cs-CZ"/>
          </a:p>
        </p:txBody>
      </p:sp>
    </p:spTree>
    <p:extLst>
      <p:ext uri="{BB962C8B-B14F-4D97-AF65-F5344CB8AC3E}">
        <p14:creationId xmlns:p14="http://schemas.microsoft.com/office/powerpoint/2010/main" val="199489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website https://prankweb.cz/</a:t>
            </a:r>
          </a:p>
          <a:p>
            <a:endParaRPr lang="en-US" dirty="0"/>
          </a:p>
          <a:p>
            <a:r>
              <a:rPr lang="en-US" dirty="0"/>
              <a:t>function load() {    </a:t>
            </a:r>
          </a:p>
          <a:p>
            <a:r>
              <a:rPr lang="en-US" dirty="0"/>
              <a:t>  return </a:t>
            </a:r>
            <a:r>
              <a:rPr lang="en-US" dirty="0" err="1"/>
              <a:t>window.localStorage.getItem</a:t>
            </a:r>
            <a:r>
              <a:rPr lang="en-US" dirty="0"/>
              <a:t>("KEY");  </a:t>
            </a:r>
          </a:p>
          <a:p>
            <a:r>
              <a:rPr lang="en-US" dirty="0"/>
              <a:t>}</a:t>
            </a:r>
          </a:p>
          <a:p>
            <a:endParaRPr lang="en-US" dirty="0"/>
          </a:p>
          <a:p>
            <a:r>
              <a:rPr lang="en-US" dirty="0"/>
              <a:t>function save(state) {  </a:t>
            </a:r>
          </a:p>
          <a:p>
            <a:r>
              <a:rPr lang="en-US" dirty="0"/>
              <a:t>  try {</a:t>
            </a:r>
          </a:p>
          <a:p>
            <a:r>
              <a:rPr lang="en-US" dirty="0"/>
              <a:t>    </a:t>
            </a:r>
            <a:r>
              <a:rPr lang="en-US" dirty="0" err="1"/>
              <a:t>window.localStorage.setItem</a:t>
            </a:r>
            <a:r>
              <a:rPr lang="en-US" dirty="0"/>
              <a:t>("KEY", state);</a:t>
            </a:r>
          </a:p>
          <a:p>
            <a:r>
              <a:rPr lang="en-US" dirty="0"/>
              <a:t>  } catch (ex) { </a:t>
            </a:r>
            <a:r>
              <a:rPr lang="en-US" dirty="0" err="1"/>
              <a:t>console.error</a:t>
            </a:r>
            <a:r>
              <a:rPr lang="en-US" dirty="0"/>
              <a:t>("Can't save data."); } </a:t>
            </a:r>
          </a:p>
          <a:p>
            <a:r>
              <a:rPr lang="en-US" dirty="0"/>
              <a:t>}</a:t>
            </a:r>
          </a:p>
          <a:p>
            <a:endParaRPr lang="en-US" dirty="0"/>
          </a:p>
          <a:p>
            <a:r>
              <a:rPr lang="en-US" dirty="0" err="1"/>
              <a:t>window.addEventListener</a:t>
            </a:r>
            <a:r>
              <a:rPr lang="en-US" dirty="0"/>
              <a:t>("storage",   () =&gt; console.log("Change:", load()));</a:t>
            </a:r>
          </a:p>
          <a:p>
            <a:endParaRPr lang="en-US" dirty="0"/>
          </a:p>
          <a:p>
            <a:r>
              <a:rPr lang="en-US" dirty="0"/>
              <a:t>---</a:t>
            </a:r>
          </a:p>
          <a:p>
            <a:endParaRPr lang="en-US" dirty="0"/>
          </a:p>
          <a:p>
            <a:r>
              <a:rPr lang="en-US" dirty="0" err="1"/>
              <a:t>window.localStorage.</a:t>
            </a:r>
            <a:r>
              <a:rPr lang="en-US" dirty="0" err="1">
                <a:solidFill>
                  <a:srgbClr val="C82829"/>
                </a:solidFill>
                <a:effectLst/>
              </a:rPr>
              <a:t>clear</a:t>
            </a:r>
            <a:r>
              <a:rPr lang="en-US" dirty="0"/>
              <a:t>(); </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24</a:t>
            </a:fld>
            <a:endParaRPr lang="cs-CZ"/>
          </a:p>
        </p:txBody>
      </p:sp>
    </p:spTree>
    <p:extLst>
      <p:ext uri="{BB962C8B-B14F-4D97-AF65-F5344CB8AC3E}">
        <p14:creationId xmlns:p14="http://schemas.microsoft.com/office/powerpoint/2010/main" val="3836136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000000"/>
                </a:solidFill>
                <a:effectLst/>
                <a:latin typeface="Courier"/>
              </a:rPr>
              <a:t>postMessage</a:t>
            </a:r>
            <a:r>
              <a:rPr lang="en-US" b="0" i="0" dirty="0">
                <a:solidFill>
                  <a:srgbClr val="000000"/>
                </a:solidFill>
                <a:effectLst/>
                <a:latin typeface="Courier"/>
              </a:rPr>
              <a:t> – can not be used to pass messages between workers as worker can not be given to another worker. We can use new </a:t>
            </a:r>
            <a:r>
              <a:rPr lang="en-US" dirty="0" err="1"/>
              <a:t>MessageChannel</a:t>
            </a:r>
            <a:r>
              <a:rPr lang="en-US" b="0" i="0" dirty="0">
                <a:solidFill>
                  <a:srgbClr val="000000"/>
                </a:solidFill>
                <a:effectLst/>
                <a:latin typeface="Palatino"/>
              </a:rPr>
              <a:t>() see the link bellow.</a:t>
            </a:r>
          </a:p>
          <a:p>
            <a:endParaRPr lang="en-US" b="0" i="0" dirty="0">
              <a:solidFill>
                <a:srgbClr val="000000"/>
              </a:solidFill>
              <a:effectLst/>
              <a:latin typeface="Palatino"/>
            </a:endParaRPr>
          </a:p>
          <a:p>
            <a:r>
              <a:rPr lang="en-US" b="0" i="0" dirty="0">
                <a:solidFill>
                  <a:srgbClr val="000000"/>
                </a:solidFill>
                <a:effectLst/>
                <a:latin typeface="Palatino"/>
              </a:rPr>
              <a:t>In the second example we can use “self”. Also, we can use </a:t>
            </a:r>
            <a:r>
              <a:rPr lang="en-US" b="0" i="0" dirty="0" err="1">
                <a:solidFill>
                  <a:srgbClr val="000000"/>
                </a:solidFill>
                <a:effectLst/>
                <a:latin typeface="Palatino"/>
              </a:rPr>
              <a:t>addEventListener</a:t>
            </a:r>
            <a:r>
              <a:rPr lang="en-US" b="0" i="0" dirty="0">
                <a:solidFill>
                  <a:srgbClr val="000000"/>
                </a:solidFill>
                <a:effectLst/>
                <a:latin typeface="Palatino"/>
              </a:rPr>
              <a:t> …</a:t>
            </a:r>
          </a:p>
          <a:p>
            <a:endParaRPr lang="en-US" b="0" i="0" dirty="0">
              <a:solidFill>
                <a:srgbClr val="000000"/>
              </a:solidFill>
              <a:effectLst/>
              <a:latin typeface="Palatino"/>
            </a:endParaRPr>
          </a:p>
          <a:p>
            <a:r>
              <a:rPr lang="en-US" dirty="0"/>
              <a:t>https://2ality.com/2017/01/messagechannel.html</a:t>
            </a:r>
          </a:p>
        </p:txBody>
      </p:sp>
      <p:sp>
        <p:nvSpPr>
          <p:cNvPr id="4" name="Slide Number Placeholder 3"/>
          <p:cNvSpPr>
            <a:spLocks noGrp="1"/>
          </p:cNvSpPr>
          <p:nvPr>
            <p:ph type="sldNum" sz="quarter" idx="5"/>
          </p:nvPr>
        </p:nvSpPr>
        <p:spPr/>
        <p:txBody>
          <a:bodyPr/>
          <a:lstStyle/>
          <a:p>
            <a:fld id="{FEC869DF-6110-41A2-A008-13AD35443CEC}" type="slidenum">
              <a:rPr lang="cs-CZ" smtClean="0"/>
              <a:t>25</a:t>
            </a:fld>
            <a:endParaRPr lang="cs-CZ"/>
          </a:p>
        </p:txBody>
      </p:sp>
    </p:spTree>
    <p:extLst>
      <p:ext uri="{BB962C8B-B14F-4D97-AF65-F5344CB8AC3E}">
        <p14:creationId xmlns:p14="http://schemas.microsoft.com/office/powerpoint/2010/main" val="26196713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resentation Titl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263352" y="1159182"/>
            <a:ext cx="11521280" cy="1825096"/>
          </a:xfrm>
          <a:prstGeom prst="rect">
            <a:avLst/>
          </a:prstGeom>
        </p:spPr>
        <p:txBody>
          <a:bodyPr anchor="t">
            <a:noAutofit/>
          </a:bodyPr>
          <a:lstStyle>
            <a:lvl1pPr algn="l">
              <a:defRPr sz="5400"/>
            </a:lvl1pPr>
          </a:lstStyle>
          <a:p>
            <a:r>
              <a:rPr lang="en-US" dirty="0"/>
              <a:t>Click to edit Master title style</a:t>
            </a:r>
          </a:p>
        </p:txBody>
      </p:sp>
      <p:sp>
        <p:nvSpPr>
          <p:cNvPr id="3" name="Subtitle 2"/>
          <p:cNvSpPr>
            <a:spLocks noGrp="1"/>
          </p:cNvSpPr>
          <p:nvPr>
            <p:ph type="subTitle" idx="1"/>
          </p:nvPr>
        </p:nvSpPr>
        <p:spPr>
          <a:xfrm>
            <a:off x="1371600" y="3172070"/>
            <a:ext cx="9448800" cy="685800"/>
          </a:xfrm>
          <a:prstGeom prst="rect">
            <a:avLst/>
          </a:prstGeom>
        </p:spPr>
        <p:txBody>
          <a:bodyPr>
            <a:no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7909561" y="4314328"/>
            <a:ext cx="2910840" cy="374642"/>
          </a:xfrm>
          <a:prstGeom prst="rect">
            <a:avLst/>
          </a:prstGeom>
        </p:spPr>
        <p:txBody>
          <a:bodyPr/>
          <a:lstStyle>
            <a:lvl1pPr algn="r">
              <a:defRPr/>
            </a:lvl1pPr>
          </a:lstStyle>
          <a:p>
            <a:fld id="{AACF2F9B-24EE-49CD-8927-DCF5303F77EB}" type="datetime1">
              <a:rPr lang="cs-CZ" smtClean="0"/>
              <a:pPr/>
              <a:t>12.12.2021</a:t>
            </a:fld>
            <a:endParaRPr lang="cs-CZ" dirty="0"/>
          </a:p>
        </p:txBody>
      </p:sp>
      <p:sp>
        <p:nvSpPr>
          <p:cNvPr id="5" name="Footer Placeholder 4"/>
          <p:cNvSpPr>
            <a:spLocks noGrp="1"/>
          </p:cNvSpPr>
          <p:nvPr>
            <p:ph type="ftr" sz="quarter" idx="11"/>
          </p:nvPr>
        </p:nvSpPr>
        <p:spPr>
          <a:xfrm>
            <a:off x="1371600" y="4323845"/>
            <a:ext cx="6400800" cy="365125"/>
          </a:xfrm>
          <a:prstGeom prst="rect">
            <a:avLst/>
          </a:prstGeom>
        </p:spPr>
        <p:txBody>
          <a:bodyPr/>
          <a:lstStyle/>
          <a:p>
            <a:r>
              <a:rPr lang="cs-CZ"/>
              <a:t>by Škoda Petr (v1.0)</a:t>
            </a:r>
            <a:endParaRPr lang="cs-CZ" dirty="0"/>
          </a:p>
        </p:txBody>
      </p:sp>
      <p:pic>
        <p:nvPicPr>
          <p:cNvPr id="8" name="Picture 7" descr="C0-HD-TOP.png">
            <a:extLst>
              <a:ext uri="{FF2B5EF4-FFF2-40B4-BE49-F238E27FC236}">
                <a16:creationId xmlns:a16="http://schemas.microsoft.com/office/drawing/2014/main" id="{3B485478-7769-44A4-A391-52F617AC1A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081088"/>
          </a:xfrm>
          <a:prstGeom prst="rect">
            <a:avLst/>
          </a:prstGeom>
        </p:spPr>
      </p:pic>
      <p:sp>
        <p:nvSpPr>
          <p:cNvPr id="9" name="TextBox 8">
            <a:extLst>
              <a:ext uri="{FF2B5EF4-FFF2-40B4-BE49-F238E27FC236}">
                <a16:creationId xmlns:a16="http://schemas.microsoft.com/office/drawing/2014/main" id="{1846823F-F779-42B6-8699-C94A374E678D}"/>
              </a:ext>
            </a:extLst>
          </p:cNvPr>
          <p:cNvSpPr txBox="1"/>
          <p:nvPr userDrawn="1"/>
        </p:nvSpPr>
        <p:spPr>
          <a:xfrm>
            <a:off x="2207568" y="4776651"/>
            <a:ext cx="4416491" cy="369332"/>
          </a:xfrm>
          <a:prstGeom prst="rect">
            <a:avLst/>
          </a:prstGeom>
          <a:noFill/>
        </p:spPr>
        <p:txBody>
          <a:bodyPr wrap="square">
            <a:noAutofit/>
          </a:bodyPr>
          <a:lstStyle/>
          <a:p>
            <a:r>
              <a:rPr lang="en-US" sz="1800" dirty="0">
                <a:ln>
                  <a:noFill/>
                </a:ln>
                <a:solidFill>
                  <a:schemeClr val="accent5"/>
                </a:solidFill>
              </a:rPr>
              <a:t>https://www.ksi.mff.cuni.cz/</a:t>
            </a:r>
          </a:p>
        </p:txBody>
      </p:sp>
    </p:spTree>
    <p:extLst>
      <p:ext uri="{BB962C8B-B14F-4D97-AF65-F5344CB8AC3E}">
        <p14:creationId xmlns:p14="http://schemas.microsoft.com/office/powerpoint/2010/main" val="4064533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263352" y="1159182"/>
            <a:ext cx="11521280" cy="1825096"/>
          </a:xfrm>
          <a:prstGeom prst="rect">
            <a:avLst/>
          </a:prstGeom>
        </p:spPr>
        <p:txBody>
          <a:bodyPr anchor="t">
            <a:noAutofit/>
          </a:bodyPr>
          <a:lstStyle>
            <a:lvl1pPr algn="l">
              <a:defRPr sz="5400"/>
            </a:lvl1pPr>
          </a:lstStyle>
          <a:p>
            <a:r>
              <a:rPr lang="en-US" dirty="0"/>
              <a:t>Click to edit Master title style</a:t>
            </a:r>
          </a:p>
        </p:txBody>
      </p:sp>
      <p:pic>
        <p:nvPicPr>
          <p:cNvPr id="8" name="Picture 7" descr="C0-HD-TOP.png">
            <a:extLst>
              <a:ext uri="{FF2B5EF4-FFF2-40B4-BE49-F238E27FC236}">
                <a16:creationId xmlns:a16="http://schemas.microsoft.com/office/drawing/2014/main" id="{3B485478-7769-44A4-A391-52F617AC1A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081088"/>
          </a:xfrm>
          <a:prstGeom prst="rect">
            <a:avLst/>
          </a:prstGeom>
        </p:spPr>
      </p:pic>
    </p:spTree>
    <p:extLst>
      <p:ext uri="{BB962C8B-B14F-4D97-AF65-F5344CB8AC3E}">
        <p14:creationId xmlns:p14="http://schemas.microsoft.com/office/powerpoint/2010/main" val="2298448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9351" y="1844824"/>
            <a:ext cx="11713299" cy="4596298"/>
          </a:xfrm>
          <a:prstGeom prst="rect">
            <a:avLst/>
          </a:prstGeom>
        </p:spPr>
        <p:txBody>
          <a:bodyPr/>
          <a:lstStyle>
            <a:lvl1pPr>
              <a:buClr>
                <a:schemeClr val="tx1"/>
              </a:buClr>
              <a:defRPr sz="2200"/>
            </a:lvl1pPr>
            <a:lvl2pPr>
              <a:buClr>
                <a:schemeClr val="tx1"/>
              </a:buClr>
              <a:defRPr sz="2200"/>
            </a:lvl2pPr>
            <a:lvl3pPr>
              <a:buClr>
                <a:schemeClr val="tx1"/>
              </a:buClr>
              <a:defRPr sz="2200"/>
            </a:lvl3pPr>
            <a:lvl4pPr>
              <a:buClr>
                <a:schemeClr val="tx1"/>
              </a:buClr>
              <a:defRPr sz="2200"/>
            </a:lvl4pPr>
            <a:lvl5pPr>
              <a:buClr>
                <a:schemeClr val="tx1"/>
              </a:buCl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9CA125F0-E602-409F-8C54-EE50939CDED9}"/>
              </a:ext>
            </a:extLst>
          </p:cNvPr>
          <p:cNvSpPr>
            <a:spLocks noGrp="1"/>
          </p:cNvSpPr>
          <p:nvPr>
            <p:ph type="title"/>
          </p:nvPr>
        </p:nvSpPr>
        <p:spPr>
          <a:xfrm>
            <a:off x="239352" y="416878"/>
            <a:ext cx="11713299" cy="1293028"/>
          </a:xfrm>
          <a:prstGeom prst="rect">
            <a:avLst/>
          </a:prstGeom>
        </p:spPr>
        <p:txBody>
          <a:bodyPr/>
          <a:lstStyle/>
          <a:p>
            <a:r>
              <a:rPr lang="en-US" dirty="0"/>
              <a:t>Click to edit Master title style</a:t>
            </a:r>
          </a:p>
        </p:txBody>
      </p:sp>
      <p:sp>
        <p:nvSpPr>
          <p:cNvPr id="8" name="Slide Number Placeholder 5">
            <a:extLst>
              <a:ext uri="{FF2B5EF4-FFF2-40B4-BE49-F238E27FC236}">
                <a16:creationId xmlns:a16="http://schemas.microsoft.com/office/drawing/2014/main" id="{F0CE1F92-6668-4B91-8D94-7368CA2031A9}"/>
              </a:ext>
            </a:extLst>
          </p:cNvPr>
          <p:cNvSpPr>
            <a:spLocks noGrp="1"/>
          </p:cNvSpPr>
          <p:nvPr>
            <p:ph type="sldNum" sz="quarter" idx="12"/>
          </p:nvPr>
        </p:nvSpPr>
        <p:spPr>
          <a:xfrm>
            <a:off x="9555480" y="3"/>
            <a:ext cx="2636520" cy="365125"/>
          </a:xfrm>
          <a:prstGeom prst="rect">
            <a:avLst/>
          </a:prstGeom>
        </p:spPr>
        <p:txBody>
          <a:bodyPr/>
          <a:lstStyle>
            <a:lvl1pPr algn="r">
              <a:defRPr/>
            </a:lvl1pPr>
          </a:lstStyle>
          <a:p>
            <a:fld id="{452BA717-4DED-4A38-BDE4-30D0F0A142DB}" type="slidenum">
              <a:rPr lang="cs-CZ" smtClean="0"/>
              <a:pPr/>
              <a:t>‹#›</a:t>
            </a:fld>
            <a:endParaRPr lang="cs-CZ"/>
          </a:p>
        </p:txBody>
      </p:sp>
    </p:spTree>
    <p:extLst>
      <p:ext uri="{BB962C8B-B14F-4D97-AF65-F5344CB8AC3E}">
        <p14:creationId xmlns:p14="http://schemas.microsoft.com/office/powerpoint/2010/main" val="2608757589"/>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lum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39352" y="1844824"/>
            <a:ext cx="5763187" cy="4596298"/>
          </a:xfrm>
          <a:prstGeom prst="rect">
            <a:avLst/>
          </a:prstGeom>
        </p:spPr>
        <p:txBody>
          <a:bodyPr/>
          <a:lstStyle>
            <a:lvl1pPr>
              <a:buClr>
                <a:schemeClr val="tx1"/>
              </a:buClr>
              <a:defRPr sz="2200"/>
            </a:lvl1pPr>
            <a:lvl2pPr>
              <a:buClr>
                <a:schemeClr val="tx1"/>
              </a:buClr>
              <a:defRPr sz="2200"/>
            </a:lvl2pPr>
            <a:lvl3pPr>
              <a:buClr>
                <a:schemeClr val="tx1"/>
              </a:buClr>
              <a:defRPr sz="2200"/>
            </a:lvl3pPr>
            <a:lvl4pPr>
              <a:buClr>
                <a:schemeClr val="tx1"/>
              </a:buClr>
              <a:defRPr sz="2200"/>
            </a:lvl4pPr>
            <a:lvl5pPr>
              <a:buClr>
                <a:schemeClr val="tx1"/>
              </a:buCl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9467" y="1844824"/>
            <a:ext cx="5763183" cy="4596298"/>
          </a:xfrm>
          <a:prstGeom prst="rect">
            <a:avLst/>
          </a:prstGeom>
        </p:spPr>
        <p:txBody>
          <a:bodyPr/>
          <a:lstStyle>
            <a:lvl1pPr>
              <a:buClr>
                <a:schemeClr val="tx1"/>
              </a:buClr>
              <a:defRPr sz="2200"/>
            </a:lvl1pPr>
            <a:lvl2pPr>
              <a:buClr>
                <a:schemeClr val="tx1"/>
              </a:buClr>
              <a:defRPr sz="2200"/>
            </a:lvl2pPr>
            <a:lvl3pPr>
              <a:buClr>
                <a:schemeClr val="tx1"/>
              </a:buClr>
              <a:defRPr sz="2200"/>
            </a:lvl3pPr>
            <a:lvl4pPr>
              <a:buClr>
                <a:schemeClr val="tx1"/>
              </a:buClr>
              <a:defRPr sz="2200"/>
            </a:lvl4pPr>
            <a:lvl5pPr>
              <a:buClr>
                <a:schemeClr val="tx1"/>
              </a:buCl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1E9948CD-A3DC-404F-921B-D94627D21B2B}"/>
              </a:ext>
            </a:extLst>
          </p:cNvPr>
          <p:cNvSpPr>
            <a:spLocks noGrp="1"/>
          </p:cNvSpPr>
          <p:nvPr>
            <p:ph type="title"/>
          </p:nvPr>
        </p:nvSpPr>
        <p:spPr>
          <a:xfrm>
            <a:off x="239352" y="416878"/>
            <a:ext cx="11713299" cy="1293028"/>
          </a:xfrm>
          <a:prstGeom prst="rect">
            <a:avLst/>
          </a:prstGeom>
        </p:spPr>
        <p:txBody>
          <a:bodyPr/>
          <a:lstStyle/>
          <a:p>
            <a:r>
              <a:rPr lang="en-US" dirty="0"/>
              <a:t>Click to edit Master title style</a:t>
            </a:r>
          </a:p>
        </p:txBody>
      </p:sp>
      <p:sp>
        <p:nvSpPr>
          <p:cNvPr id="9" name="Slide Number Placeholder 5">
            <a:extLst>
              <a:ext uri="{FF2B5EF4-FFF2-40B4-BE49-F238E27FC236}">
                <a16:creationId xmlns:a16="http://schemas.microsoft.com/office/drawing/2014/main" id="{71E69095-5CD4-4F20-BC94-B15489715E92}"/>
              </a:ext>
            </a:extLst>
          </p:cNvPr>
          <p:cNvSpPr>
            <a:spLocks noGrp="1"/>
          </p:cNvSpPr>
          <p:nvPr>
            <p:ph type="sldNum" sz="quarter" idx="12"/>
          </p:nvPr>
        </p:nvSpPr>
        <p:spPr>
          <a:xfrm>
            <a:off x="9555480" y="3"/>
            <a:ext cx="2636520" cy="365125"/>
          </a:xfrm>
          <a:prstGeom prst="rect">
            <a:avLst/>
          </a:prstGeom>
        </p:spPr>
        <p:txBody>
          <a:bodyPr/>
          <a:lstStyle>
            <a:lvl1pPr algn="r">
              <a:defRPr/>
            </a:lvl1pPr>
          </a:lstStyle>
          <a:p>
            <a:fld id="{452BA717-4DED-4A38-BDE4-30D0F0A142DB}" type="slidenum">
              <a:rPr lang="cs-CZ" smtClean="0"/>
              <a:pPr/>
              <a:t>‹#›</a:t>
            </a:fld>
            <a:endParaRPr lang="cs-CZ"/>
          </a:p>
        </p:txBody>
      </p:sp>
    </p:spTree>
    <p:extLst>
      <p:ext uri="{BB962C8B-B14F-4D97-AF65-F5344CB8AC3E}">
        <p14:creationId xmlns:p14="http://schemas.microsoft.com/office/powerpoint/2010/main" val="1748599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EC0B12E-FDCA-4F98-8B47-5C783F99B882}"/>
              </a:ext>
            </a:extLst>
          </p:cNvPr>
          <p:cNvSpPr>
            <a:spLocks noGrp="1"/>
          </p:cNvSpPr>
          <p:nvPr>
            <p:ph type="title"/>
          </p:nvPr>
        </p:nvSpPr>
        <p:spPr>
          <a:xfrm>
            <a:off x="239352" y="416878"/>
            <a:ext cx="11713299" cy="1293028"/>
          </a:xfrm>
          <a:prstGeom prst="rect">
            <a:avLst/>
          </a:prstGeom>
        </p:spPr>
        <p:txBody>
          <a:bodyPr/>
          <a:lstStyle/>
          <a:p>
            <a:r>
              <a:rPr lang="en-US" dirty="0"/>
              <a:t>Click to edit Master title style</a:t>
            </a:r>
          </a:p>
        </p:txBody>
      </p:sp>
      <p:sp>
        <p:nvSpPr>
          <p:cNvPr id="3" name="Slide Number Placeholder 5">
            <a:extLst>
              <a:ext uri="{FF2B5EF4-FFF2-40B4-BE49-F238E27FC236}">
                <a16:creationId xmlns:a16="http://schemas.microsoft.com/office/drawing/2014/main" id="{281A53B8-589A-48E4-A9D3-A151BE7BDFFB}"/>
              </a:ext>
            </a:extLst>
          </p:cNvPr>
          <p:cNvSpPr>
            <a:spLocks noGrp="1"/>
          </p:cNvSpPr>
          <p:nvPr>
            <p:ph type="sldNum" sz="quarter" idx="12"/>
          </p:nvPr>
        </p:nvSpPr>
        <p:spPr>
          <a:xfrm>
            <a:off x="9555480" y="3"/>
            <a:ext cx="2636520" cy="365125"/>
          </a:xfrm>
          <a:prstGeom prst="rect">
            <a:avLst/>
          </a:prstGeom>
        </p:spPr>
        <p:txBody>
          <a:bodyPr/>
          <a:lstStyle>
            <a:lvl1pPr algn="r">
              <a:defRPr/>
            </a:lvl1pPr>
          </a:lstStyle>
          <a:p>
            <a:fld id="{452BA717-4DED-4A38-BDE4-30D0F0A142DB}" type="slidenum">
              <a:rPr lang="cs-CZ" smtClean="0"/>
              <a:pPr/>
              <a:t>‹#›</a:t>
            </a:fld>
            <a:endParaRPr lang="cs-CZ"/>
          </a:p>
        </p:txBody>
      </p:sp>
    </p:spTree>
    <p:extLst>
      <p:ext uri="{BB962C8B-B14F-4D97-AF65-F5344CB8AC3E}">
        <p14:creationId xmlns:p14="http://schemas.microsoft.com/office/powerpoint/2010/main" val="2983157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mo">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62C029DF-361E-4AFB-ADC3-F7F0279F90AB}"/>
              </a:ext>
            </a:extLst>
          </p:cNvPr>
          <p:cNvSpPr>
            <a:spLocks noGrp="1"/>
          </p:cNvSpPr>
          <p:nvPr>
            <p:ph type="sldNum" sz="quarter" idx="12"/>
          </p:nvPr>
        </p:nvSpPr>
        <p:spPr>
          <a:xfrm>
            <a:off x="9555480" y="3"/>
            <a:ext cx="2636520" cy="365125"/>
          </a:xfrm>
          <a:prstGeom prst="rect">
            <a:avLst/>
          </a:prstGeom>
        </p:spPr>
        <p:txBody>
          <a:bodyPr/>
          <a:lstStyle>
            <a:lvl1pPr algn="r">
              <a:defRPr/>
            </a:lvl1pPr>
          </a:lstStyle>
          <a:p>
            <a:fld id="{452BA717-4DED-4A38-BDE4-30D0F0A142DB}" type="slidenum">
              <a:rPr lang="cs-CZ" smtClean="0"/>
              <a:pPr/>
              <a:t>‹#›</a:t>
            </a:fld>
            <a:endParaRPr lang="cs-CZ"/>
          </a:p>
        </p:txBody>
      </p:sp>
      <p:sp>
        <p:nvSpPr>
          <p:cNvPr id="10" name="Text Placeholder 9">
            <a:extLst>
              <a:ext uri="{FF2B5EF4-FFF2-40B4-BE49-F238E27FC236}">
                <a16:creationId xmlns:a16="http://schemas.microsoft.com/office/drawing/2014/main" id="{99535DF1-3CEE-4FC7-9E2D-6DF64CF0951A}"/>
              </a:ext>
            </a:extLst>
          </p:cNvPr>
          <p:cNvSpPr>
            <a:spLocks noGrp="1"/>
          </p:cNvSpPr>
          <p:nvPr>
            <p:ph type="body" sz="quarter" idx="13" hasCustomPrompt="1"/>
          </p:nvPr>
        </p:nvSpPr>
        <p:spPr>
          <a:xfrm>
            <a:off x="2279650" y="2133600"/>
            <a:ext cx="7561263" cy="863352"/>
          </a:xfrm>
          <a:prstGeom prst="rect">
            <a:avLst/>
          </a:prstGeom>
        </p:spPr>
        <p:txBody>
          <a:bodyPr anchor="ctr"/>
          <a:lstStyle>
            <a:lvl1pPr marL="0" indent="0" algn="ctr">
              <a:buNone/>
              <a:defRPr sz="3600" cap="all" baseline="0">
                <a:latin typeface="+mj-lt"/>
              </a:defRPr>
            </a:lvl1pPr>
          </a:lstStyle>
          <a:p>
            <a:pPr lvl="0"/>
            <a:r>
              <a:rPr lang="en-US" dirty="0"/>
              <a:t>Click to edit heading</a:t>
            </a:r>
          </a:p>
        </p:txBody>
      </p:sp>
      <p:sp>
        <p:nvSpPr>
          <p:cNvPr id="11" name="Text Placeholder 9">
            <a:extLst>
              <a:ext uri="{FF2B5EF4-FFF2-40B4-BE49-F238E27FC236}">
                <a16:creationId xmlns:a16="http://schemas.microsoft.com/office/drawing/2014/main" id="{5999B4DE-4528-497E-83DE-B439F1DB28BA}"/>
              </a:ext>
            </a:extLst>
          </p:cNvPr>
          <p:cNvSpPr>
            <a:spLocks noGrp="1"/>
          </p:cNvSpPr>
          <p:nvPr>
            <p:ph type="body" sz="quarter" idx="14" hasCustomPrompt="1"/>
          </p:nvPr>
        </p:nvSpPr>
        <p:spPr>
          <a:xfrm>
            <a:off x="1415480" y="3140968"/>
            <a:ext cx="9217023" cy="1872208"/>
          </a:xfrm>
          <a:prstGeom prst="rect">
            <a:avLst/>
          </a:prstGeom>
        </p:spPr>
        <p:txBody>
          <a:bodyPr anchor="t"/>
          <a:lstStyle>
            <a:lvl1pPr marL="0" indent="0" algn="ctr">
              <a:buNone/>
              <a:defRPr sz="3600">
                <a:latin typeface="+mj-lt"/>
              </a:defRPr>
            </a:lvl1pPr>
          </a:lstStyle>
          <a:p>
            <a:pPr lvl="0"/>
            <a:r>
              <a:rPr lang="en-US" dirty="0"/>
              <a:t>Click to edit sub heading</a:t>
            </a:r>
          </a:p>
        </p:txBody>
      </p:sp>
    </p:spTree>
    <p:extLst>
      <p:ext uri="{BB962C8B-B14F-4D97-AF65-F5344CB8AC3E}">
        <p14:creationId xmlns:p14="http://schemas.microsoft.com/office/powerpoint/2010/main" val="733979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8434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228638"/>
      </p:ext>
    </p:extLst>
  </p:cSld>
  <p:clrMap bg1="dk1" tx1="lt1" bg2="dk2" tx2="lt2" accent1="accent1" accent2="accent2" accent3="accent3" accent4="accent4" accent5="accent5" accent6="accent6" hlink="hlink" folHlink="folHlink"/>
  <p:sldLayoutIdLst>
    <p:sldLayoutId id="2147483727" r:id="rId1"/>
    <p:sldLayoutId id="2147483730" r:id="rId2"/>
    <p:sldLayoutId id="2147483728" r:id="rId3"/>
    <p:sldLayoutId id="2147483688" r:id="rId4"/>
    <p:sldLayoutId id="2147483689" r:id="rId5"/>
    <p:sldLayoutId id="2147483731" r:id="rId6"/>
    <p:sldLayoutId id="2147483729" r:id="rId7"/>
  </p:sldLayoutIdLst>
  <p:hf hdr="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4.sv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8.svg"/></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0.sv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9BF0C-FB22-4A1B-AC3A-523B899CB8D2}"/>
              </a:ext>
            </a:extLst>
          </p:cNvPr>
          <p:cNvSpPr>
            <a:spLocks noGrp="1"/>
          </p:cNvSpPr>
          <p:nvPr>
            <p:ph type="ctrTitle"/>
          </p:nvPr>
        </p:nvSpPr>
        <p:spPr/>
        <p:txBody>
          <a:bodyPr>
            <a:normAutofit/>
          </a:bodyPr>
          <a:lstStyle/>
          <a:p>
            <a:pPr algn="r"/>
            <a:r>
              <a:rPr lang="en-US" dirty="0" err="1"/>
              <a:t>Javascript</a:t>
            </a:r>
            <a:r>
              <a:rPr lang="en-US" dirty="0"/>
              <a:t> AND</a:t>
            </a:r>
            <a:br>
              <a:rPr lang="en-US" dirty="0"/>
            </a:br>
            <a:r>
              <a:rPr lang="en-US" dirty="0"/>
              <a:t>CLIENT-SIDE SCRIPTING</a:t>
            </a:r>
            <a:endParaRPr lang="en-US" sz="5400" dirty="0"/>
          </a:p>
        </p:txBody>
      </p:sp>
      <p:sp>
        <p:nvSpPr>
          <p:cNvPr id="3" name="Subtitle 2">
            <a:extLst>
              <a:ext uri="{FF2B5EF4-FFF2-40B4-BE49-F238E27FC236}">
                <a16:creationId xmlns:a16="http://schemas.microsoft.com/office/drawing/2014/main" id="{14B4FC05-8409-4069-A177-C4DE126B2345}"/>
              </a:ext>
            </a:extLst>
          </p:cNvPr>
          <p:cNvSpPr>
            <a:spLocks noGrp="1"/>
          </p:cNvSpPr>
          <p:nvPr>
            <p:ph type="subTitle" idx="1"/>
          </p:nvPr>
        </p:nvSpPr>
        <p:spPr/>
        <p:txBody>
          <a:bodyPr/>
          <a:lstStyle/>
          <a:p>
            <a:endParaRPr lang="en-US" dirty="0"/>
          </a:p>
        </p:txBody>
      </p:sp>
      <p:sp>
        <p:nvSpPr>
          <p:cNvPr id="4" name="Date Placeholder 3">
            <a:extLst>
              <a:ext uri="{FF2B5EF4-FFF2-40B4-BE49-F238E27FC236}">
                <a16:creationId xmlns:a16="http://schemas.microsoft.com/office/drawing/2014/main" id="{6A4D27CE-CCCA-473C-AEB6-7B30BA5DAB02}"/>
              </a:ext>
            </a:extLst>
          </p:cNvPr>
          <p:cNvSpPr>
            <a:spLocks noGrp="1"/>
          </p:cNvSpPr>
          <p:nvPr>
            <p:ph type="dt" sz="half" idx="10"/>
          </p:nvPr>
        </p:nvSpPr>
        <p:spPr/>
        <p:txBody>
          <a:bodyPr/>
          <a:lstStyle/>
          <a:p>
            <a:fld id="{AACF2F9B-24EE-49CD-8927-DCF5303F77EB}" type="datetime1">
              <a:rPr lang="cs-CZ" smtClean="0"/>
              <a:t>12.12.2021</a:t>
            </a:fld>
            <a:endParaRPr lang="cs-CZ" dirty="0"/>
          </a:p>
        </p:txBody>
      </p:sp>
      <p:sp>
        <p:nvSpPr>
          <p:cNvPr id="5" name="Footer Placeholder 4">
            <a:extLst>
              <a:ext uri="{FF2B5EF4-FFF2-40B4-BE49-F238E27FC236}">
                <a16:creationId xmlns:a16="http://schemas.microsoft.com/office/drawing/2014/main" id="{62FC9182-70D7-4EF1-B78E-EB0BFC3CBC46}"/>
              </a:ext>
            </a:extLst>
          </p:cNvPr>
          <p:cNvSpPr>
            <a:spLocks noGrp="1"/>
          </p:cNvSpPr>
          <p:nvPr>
            <p:ph type="ftr" sz="quarter" idx="11"/>
          </p:nvPr>
        </p:nvSpPr>
        <p:spPr/>
        <p:txBody>
          <a:bodyPr/>
          <a:lstStyle/>
          <a:p>
            <a:r>
              <a:rPr lang="cs-CZ"/>
              <a:t>by Škoda Petr (v1.0)</a:t>
            </a:r>
            <a:endParaRPr lang="cs-CZ" dirty="0"/>
          </a:p>
        </p:txBody>
      </p:sp>
      <p:sp>
        <p:nvSpPr>
          <p:cNvPr id="6" name="Zástupný symbol pro datum 2">
            <a:extLst>
              <a:ext uri="{FF2B5EF4-FFF2-40B4-BE49-F238E27FC236}">
                <a16:creationId xmlns:a16="http://schemas.microsoft.com/office/drawing/2014/main" id="{BF8992C4-F6F2-4A47-B943-5A40C0F43498}"/>
              </a:ext>
            </a:extLst>
          </p:cNvPr>
          <p:cNvSpPr txBox="1">
            <a:spLocks/>
          </p:cNvSpPr>
          <p:nvPr/>
        </p:nvSpPr>
        <p:spPr>
          <a:xfrm>
            <a:off x="8040216" y="6381328"/>
            <a:ext cx="3477304" cy="365125"/>
          </a:xfrm>
          <a:prstGeom prst="rect">
            <a:avLst/>
          </a:prstGeom>
        </p:spPr>
        <p:txBody>
          <a:bodyPr/>
          <a:lstStyle>
            <a:defPPr>
              <a:defRPr lang="en-US"/>
            </a:defPPr>
            <a:lvl1pPr marL="0" algn="r"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special thanks to</a:t>
            </a:r>
            <a:r>
              <a:rPr lang="cs-CZ" dirty="0"/>
              <a:t> Martin Kruliš </a:t>
            </a:r>
          </a:p>
        </p:txBody>
      </p:sp>
    </p:spTree>
    <p:extLst>
      <p:ext uri="{BB962C8B-B14F-4D97-AF65-F5344CB8AC3E}">
        <p14:creationId xmlns:p14="http://schemas.microsoft.com/office/powerpoint/2010/main" val="1240343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C49F59-3C06-4B5F-9397-679815D36D61}"/>
              </a:ext>
            </a:extLst>
          </p:cNvPr>
          <p:cNvSpPr>
            <a:spLocks noGrp="1"/>
          </p:cNvSpPr>
          <p:nvPr>
            <p:ph type="sldNum" sz="quarter" idx="12"/>
          </p:nvPr>
        </p:nvSpPr>
        <p:spPr/>
        <p:txBody>
          <a:bodyPr/>
          <a:lstStyle/>
          <a:p>
            <a:fld id="{452BA717-4DED-4A38-BDE4-30D0F0A142DB}" type="slidenum">
              <a:rPr lang="cs-CZ" smtClean="0"/>
              <a:pPr/>
              <a:t>10</a:t>
            </a:fld>
            <a:endParaRPr lang="cs-CZ"/>
          </a:p>
        </p:txBody>
      </p:sp>
      <p:sp>
        <p:nvSpPr>
          <p:cNvPr id="3" name="Text Placeholder 2">
            <a:extLst>
              <a:ext uri="{FF2B5EF4-FFF2-40B4-BE49-F238E27FC236}">
                <a16:creationId xmlns:a16="http://schemas.microsoft.com/office/drawing/2014/main" id="{3FD76000-0626-49A0-B846-E38A6D1B7438}"/>
              </a:ext>
            </a:extLst>
          </p:cNvPr>
          <p:cNvSpPr>
            <a:spLocks noGrp="1"/>
          </p:cNvSpPr>
          <p:nvPr>
            <p:ph type="body" sz="quarter" idx="13"/>
          </p:nvPr>
        </p:nvSpPr>
        <p:spPr/>
        <p:txBody>
          <a:bodyPr/>
          <a:lstStyle/>
          <a:p>
            <a:r>
              <a:rPr lang="en-US" dirty="0"/>
              <a:t>Demo</a:t>
            </a:r>
          </a:p>
        </p:txBody>
      </p:sp>
      <p:sp>
        <p:nvSpPr>
          <p:cNvPr id="4" name="Text Placeholder 3">
            <a:extLst>
              <a:ext uri="{FF2B5EF4-FFF2-40B4-BE49-F238E27FC236}">
                <a16:creationId xmlns:a16="http://schemas.microsoft.com/office/drawing/2014/main" id="{0B7BADED-942B-4258-AC7B-7518DCE5004D}"/>
              </a:ext>
            </a:extLst>
          </p:cNvPr>
          <p:cNvSpPr>
            <a:spLocks noGrp="1"/>
          </p:cNvSpPr>
          <p:nvPr>
            <p:ph type="body" sz="quarter" idx="14"/>
          </p:nvPr>
        </p:nvSpPr>
        <p:spPr/>
        <p:txBody>
          <a:bodyPr/>
          <a:lstStyle/>
          <a:p>
            <a:r>
              <a:rPr lang="en-US" dirty="0"/>
              <a:t>Bi-directional Synchronization</a:t>
            </a:r>
          </a:p>
        </p:txBody>
      </p:sp>
    </p:spTree>
    <p:extLst>
      <p:ext uri="{BB962C8B-B14F-4D97-AF65-F5344CB8AC3E}">
        <p14:creationId xmlns:p14="http://schemas.microsoft.com/office/powerpoint/2010/main" val="3093989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BBB929-2751-40C2-B34D-81EAF50A6845}"/>
              </a:ext>
            </a:extLst>
          </p:cNvPr>
          <p:cNvSpPr>
            <a:spLocks noGrp="1"/>
          </p:cNvSpPr>
          <p:nvPr>
            <p:ph idx="1"/>
          </p:nvPr>
        </p:nvSpPr>
        <p:spPr/>
        <p:txBody>
          <a:bodyPr/>
          <a:lstStyle/>
          <a:p>
            <a:r>
              <a:rPr lang="en-US" dirty="0"/>
              <a:t>Premature optimization is the root of all evil!</a:t>
            </a:r>
          </a:p>
          <a:p>
            <a:r>
              <a:rPr lang="en-US" dirty="0"/>
              <a:t>Efficient event handlers</a:t>
            </a:r>
          </a:p>
          <a:p>
            <a:pPr lvl="1"/>
            <a:r>
              <a:rPr lang="en-US" dirty="0"/>
              <a:t>Otherwise, the browser may start to lag</a:t>
            </a:r>
          </a:p>
          <a:p>
            <a:r>
              <a:rPr lang="en-US" dirty="0"/>
              <a:t>Disjoint DOM nodes assembly</a:t>
            </a:r>
          </a:p>
          <a:p>
            <a:pPr lvl="1"/>
            <a:r>
              <a:rPr lang="en-US" dirty="0"/>
              <a:t>When creating DOM subtree, assemble it separately and then insert it to visible DOM all at once</a:t>
            </a:r>
          </a:p>
          <a:p>
            <a:pPr lvl="1"/>
            <a:r>
              <a:rPr lang="en-US" dirty="0"/>
              <a:t>Use cloning when possible</a:t>
            </a:r>
          </a:p>
          <a:p>
            <a:pPr lvl="1"/>
            <a:r>
              <a:rPr lang="en-US" dirty="0"/>
              <a:t>Prefer hiding/showing of existing nodes using CSS</a:t>
            </a:r>
          </a:p>
          <a:p>
            <a:r>
              <a:rPr lang="en-US" dirty="0"/>
              <a:t>Use CSS classes instead of style attributes</a:t>
            </a:r>
          </a:p>
          <a:p>
            <a:pPr lvl="1"/>
            <a:r>
              <a:rPr lang="en-US" dirty="0"/>
              <a:t>Especially when operating multiple nodes</a:t>
            </a:r>
          </a:p>
          <a:p>
            <a:endParaRPr lang="en-US" dirty="0"/>
          </a:p>
        </p:txBody>
      </p:sp>
      <p:sp>
        <p:nvSpPr>
          <p:cNvPr id="3" name="Title 2">
            <a:extLst>
              <a:ext uri="{FF2B5EF4-FFF2-40B4-BE49-F238E27FC236}">
                <a16:creationId xmlns:a16="http://schemas.microsoft.com/office/drawing/2014/main" id="{708DCD5B-F0FE-4A50-A457-ED4A3710CBA3}"/>
              </a:ext>
            </a:extLst>
          </p:cNvPr>
          <p:cNvSpPr>
            <a:spLocks noGrp="1"/>
          </p:cNvSpPr>
          <p:nvPr>
            <p:ph type="title"/>
          </p:nvPr>
        </p:nvSpPr>
        <p:spPr/>
        <p:txBody>
          <a:bodyPr/>
          <a:lstStyle/>
          <a:p>
            <a:r>
              <a:rPr lang="en-US" dirty="0"/>
              <a:t>User Interface Design</a:t>
            </a:r>
            <a:br>
              <a:rPr lang="en-US" dirty="0"/>
            </a:br>
            <a:r>
              <a:rPr lang="en-US" dirty="0"/>
              <a:t>Optimization Tips</a:t>
            </a:r>
          </a:p>
        </p:txBody>
      </p:sp>
      <p:sp>
        <p:nvSpPr>
          <p:cNvPr id="4" name="Slide Number Placeholder 3">
            <a:extLst>
              <a:ext uri="{FF2B5EF4-FFF2-40B4-BE49-F238E27FC236}">
                <a16:creationId xmlns:a16="http://schemas.microsoft.com/office/drawing/2014/main" id="{E117C023-E62F-452B-8995-2A511165550A}"/>
              </a:ext>
            </a:extLst>
          </p:cNvPr>
          <p:cNvSpPr>
            <a:spLocks noGrp="1"/>
          </p:cNvSpPr>
          <p:nvPr>
            <p:ph type="sldNum" sz="quarter" idx="12"/>
          </p:nvPr>
        </p:nvSpPr>
        <p:spPr/>
        <p:txBody>
          <a:bodyPr/>
          <a:lstStyle/>
          <a:p>
            <a:fld id="{452BA717-4DED-4A38-BDE4-30D0F0A142DB}" type="slidenum">
              <a:rPr lang="cs-CZ" smtClean="0"/>
              <a:pPr/>
              <a:t>11</a:t>
            </a:fld>
            <a:endParaRPr lang="cs-CZ"/>
          </a:p>
        </p:txBody>
      </p:sp>
    </p:spTree>
    <p:extLst>
      <p:ext uri="{BB962C8B-B14F-4D97-AF65-F5344CB8AC3E}">
        <p14:creationId xmlns:p14="http://schemas.microsoft.com/office/powerpoint/2010/main" val="3721303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2C8655-5923-489B-A559-DACA758B9D46}"/>
              </a:ext>
            </a:extLst>
          </p:cNvPr>
          <p:cNvSpPr>
            <a:spLocks noGrp="1"/>
          </p:cNvSpPr>
          <p:nvPr>
            <p:ph idx="1"/>
          </p:nvPr>
        </p:nvSpPr>
        <p:spPr/>
        <p:txBody>
          <a:bodyPr/>
          <a:lstStyle/>
          <a:p>
            <a:r>
              <a:rPr lang="en-US" dirty="0"/>
              <a:t>Almost everything is handled by JS and AJAX</a:t>
            </a:r>
          </a:p>
          <a:p>
            <a:r>
              <a:rPr lang="en-US" dirty="0"/>
              <a:t>No traditional forms or browsing is used</a:t>
            </a:r>
          </a:p>
          <a:p>
            <a:r>
              <a:rPr lang="en-US" dirty="0"/>
              <a:t>…</a:t>
            </a:r>
          </a:p>
        </p:txBody>
      </p:sp>
      <p:sp>
        <p:nvSpPr>
          <p:cNvPr id="3" name="Title 2">
            <a:extLst>
              <a:ext uri="{FF2B5EF4-FFF2-40B4-BE49-F238E27FC236}">
                <a16:creationId xmlns:a16="http://schemas.microsoft.com/office/drawing/2014/main" id="{C6292F2B-233D-49E8-83AE-2480A4136669}"/>
              </a:ext>
            </a:extLst>
          </p:cNvPr>
          <p:cNvSpPr>
            <a:spLocks noGrp="1"/>
          </p:cNvSpPr>
          <p:nvPr>
            <p:ph type="title"/>
          </p:nvPr>
        </p:nvSpPr>
        <p:spPr/>
        <p:txBody>
          <a:bodyPr/>
          <a:lstStyle/>
          <a:p>
            <a:r>
              <a:rPr lang="en-US" dirty="0"/>
              <a:t>Single Page Application</a:t>
            </a:r>
          </a:p>
        </p:txBody>
      </p:sp>
      <p:sp>
        <p:nvSpPr>
          <p:cNvPr id="4" name="Slide Number Placeholder 3">
            <a:extLst>
              <a:ext uri="{FF2B5EF4-FFF2-40B4-BE49-F238E27FC236}">
                <a16:creationId xmlns:a16="http://schemas.microsoft.com/office/drawing/2014/main" id="{46A0BB99-1C73-420A-A7DC-1D97CC28CC2B}"/>
              </a:ext>
            </a:extLst>
          </p:cNvPr>
          <p:cNvSpPr>
            <a:spLocks noGrp="1"/>
          </p:cNvSpPr>
          <p:nvPr>
            <p:ph type="sldNum" sz="quarter" idx="12"/>
          </p:nvPr>
        </p:nvSpPr>
        <p:spPr/>
        <p:txBody>
          <a:bodyPr/>
          <a:lstStyle/>
          <a:p>
            <a:fld id="{452BA717-4DED-4A38-BDE4-30D0F0A142DB}" type="slidenum">
              <a:rPr lang="cs-CZ" smtClean="0"/>
              <a:pPr/>
              <a:t>12</a:t>
            </a:fld>
            <a:endParaRPr lang="cs-CZ"/>
          </a:p>
        </p:txBody>
      </p:sp>
    </p:spTree>
    <p:extLst>
      <p:ext uri="{BB962C8B-B14F-4D97-AF65-F5344CB8AC3E}">
        <p14:creationId xmlns:p14="http://schemas.microsoft.com/office/powerpoint/2010/main" val="2532944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96080-85A7-46EB-BB3C-C586DAE2919F}"/>
              </a:ext>
            </a:extLst>
          </p:cNvPr>
          <p:cNvSpPr>
            <a:spLocks noGrp="1"/>
          </p:cNvSpPr>
          <p:nvPr>
            <p:ph type="ctrTitle"/>
          </p:nvPr>
        </p:nvSpPr>
        <p:spPr/>
        <p:txBody>
          <a:bodyPr/>
          <a:lstStyle/>
          <a:p>
            <a:r>
              <a:rPr lang="en-US" dirty="0"/>
              <a:t>User interface &amp; Security</a:t>
            </a:r>
          </a:p>
        </p:txBody>
      </p:sp>
    </p:spTree>
    <p:extLst>
      <p:ext uri="{BB962C8B-B14F-4D97-AF65-F5344CB8AC3E}">
        <p14:creationId xmlns:p14="http://schemas.microsoft.com/office/powerpoint/2010/main" val="1384868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E72012-FD9B-4057-B716-94457EFCBE8D}"/>
              </a:ext>
            </a:extLst>
          </p:cNvPr>
          <p:cNvSpPr>
            <a:spLocks noGrp="1"/>
          </p:cNvSpPr>
          <p:nvPr>
            <p:ph type="title"/>
          </p:nvPr>
        </p:nvSpPr>
        <p:spPr/>
        <p:txBody>
          <a:bodyPr/>
          <a:lstStyle/>
          <a:p>
            <a:r>
              <a:rPr lang="en-US" dirty="0"/>
              <a:t>Script Injection Attack</a:t>
            </a:r>
          </a:p>
        </p:txBody>
      </p:sp>
      <p:sp>
        <p:nvSpPr>
          <p:cNvPr id="4" name="Slide Number Placeholder 3">
            <a:extLst>
              <a:ext uri="{FF2B5EF4-FFF2-40B4-BE49-F238E27FC236}">
                <a16:creationId xmlns:a16="http://schemas.microsoft.com/office/drawing/2014/main" id="{60D1D4AC-E2F2-4A50-80C7-D7220FAAE7EA}"/>
              </a:ext>
            </a:extLst>
          </p:cNvPr>
          <p:cNvSpPr>
            <a:spLocks noGrp="1"/>
          </p:cNvSpPr>
          <p:nvPr>
            <p:ph type="sldNum" sz="quarter" idx="12"/>
          </p:nvPr>
        </p:nvSpPr>
        <p:spPr/>
        <p:txBody>
          <a:bodyPr/>
          <a:lstStyle/>
          <a:p>
            <a:fld id="{452BA717-4DED-4A38-BDE4-30D0F0A142DB}" type="slidenum">
              <a:rPr lang="cs-CZ" smtClean="0"/>
              <a:pPr/>
              <a:t>14</a:t>
            </a:fld>
            <a:endParaRPr lang="cs-CZ"/>
          </a:p>
        </p:txBody>
      </p:sp>
      <p:pic>
        <p:nvPicPr>
          <p:cNvPr id="5" name="Zástupný symbol pro obsah 6">
            <a:extLst>
              <a:ext uri="{FF2B5EF4-FFF2-40B4-BE49-F238E27FC236}">
                <a16:creationId xmlns:a16="http://schemas.microsoft.com/office/drawing/2014/main" id="{08091CB6-9E6D-4ED3-89AA-8E3CAF632FB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9056" y="3068960"/>
            <a:ext cx="2469360" cy="2434084"/>
          </a:xfrm>
        </p:spPr>
      </p:pic>
      <p:pic>
        <p:nvPicPr>
          <p:cNvPr id="6" name="Zástupný symbol pro obsah 6">
            <a:extLst>
              <a:ext uri="{FF2B5EF4-FFF2-40B4-BE49-F238E27FC236}">
                <a16:creationId xmlns:a16="http://schemas.microsoft.com/office/drawing/2014/main" id="{4BE0FEC3-06AB-4054-885F-01CF171856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3996" y="3062780"/>
            <a:ext cx="2469360" cy="2434084"/>
          </a:xfrm>
          <a:prstGeom prst="rect">
            <a:avLst/>
          </a:prstGeom>
        </p:spPr>
      </p:pic>
      <p:sp>
        <p:nvSpPr>
          <p:cNvPr id="7" name="TextovéPole 8">
            <a:extLst>
              <a:ext uri="{FF2B5EF4-FFF2-40B4-BE49-F238E27FC236}">
                <a16:creationId xmlns:a16="http://schemas.microsoft.com/office/drawing/2014/main" id="{55D48651-C701-4E76-87F7-521B88EAABC7}"/>
              </a:ext>
            </a:extLst>
          </p:cNvPr>
          <p:cNvSpPr txBox="1"/>
          <p:nvPr/>
        </p:nvSpPr>
        <p:spPr>
          <a:xfrm>
            <a:off x="1923072" y="3707740"/>
            <a:ext cx="1534394" cy="369332"/>
          </a:xfrm>
          <a:prstGeom prst="rect">
            <a:avLst/>
          </a:prstGeom>
          <a:noFill/>
        </p:spPr>
        <p:txBody>
          <a:bodyPr wrap="none" rtlCol="0">
            <a:spAutoFit/>
          </a:bodyPr>
          <a:lstStyle/>
          <a:p>
            <a:r>
              <a:rPr lang="en-US" dirty="0"/>
              <a:t>Registration</a:t>
            </a:r>
            <a:endParaRPr lang="cs-CZ" dirty="0"/>
          </a:p>
        </p:txBody>
      </p:sp>
      <p:graphicFrame>
        <p:nvGraphicFramePr>
          <p:cNvPr id="8" name="Tabulka 14">
            <a:extLst>
              <a:ext uri="{FF2B5EF4-FFF2-40B4-BE49-F238E27FC236}">
                <a16:creationId xmlns:a16="http://schemas.microsoft.com/office/drawing/2014/main" id="{998CD15B-4DF2-46D9-A450-838F1C197459}"/>
              </a:ext>
            </a:extLst>
          </p:cNvPr>
          <p:cNvGraphicFramePr>
            <a:graphicFrameLocks noGrp="1"/>
          </p:cNvGraphicFramePr>
          <p:nvPr>
            <p:extLst>
              <p:ext uri="{D42A27DB-BD31-4B8C-83A1-F6EECF244321}">
                <p14:modId xmlns:p14="http://schemas.microsoft.com/office/powerpoint/2010/main" val="730791221"/>
              </p:ext>
            </p:extLst>
          </p:nvPr>
        </p:nvGraphicFramePr>
        <p:xfrm>
          <a:off x="8211930" y="4419756"/>
          <a:ext cx="2126325" cy="900294"/>
        </p:xfrm>
        <a:graphic>
          <a:graphicData uri="http://schemas.openxmlformats.org/drawingml/2006/table">
            <a:tbl>
              <a:tblPr firstRow="1" bandRow="1">
                <a:tableStyleId>{69012ECD-51FC-41F1-AA8D-1B2483CD663E}</a:tableStyleId>
              </a:tblPr>
              <a:tblGrid>
                <a:gridCol w="1694275">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216026">
                  <a:extLst>
                    <a:ext uri="{9D8B030D-6E8A-4147-A177-3AD203B41FA5}">
                      <a16:colId xmlns:a16="http://schemas.microsoft.com/office/drawing/2014/main" val="20002"/>
                    </a:ext>
                  </a:extLst>
                </a:gridCol>
              </a:tblGrid>
              <a:tr h="218818">
                <a:tc>
                  <a:txBody>
                    <a:bodyPr/>
                    <a:lstStyle/>
                    <a:p>
                      <a:endParaRPr lang="cs-CZ" sz="800" dirty="0"/>
                    </a:p>
                  </a:txBody>
                  <a:tcPr/>
                </a:tc>
                <a:tc>
                  <a:txBody>
                    <a:bodyPr/>
                    <a:lstStyle/>
                    <a:p>
                      <a:endParaRPr lang="cs-CZ" sz="800"/>
                    </a:p>
                  </a:txBody>
                  <a:tcPr/>
                </a:tc>
                <a:tc>
                  <a:txBody>
                    <a:bodyPr/>
                    <a:lstStyle/>
                    <a:p>
                      <a:endParaRPr lang="cs-CZ" sz="800"/>
                    </a:p>
                  </a:txBody>
                  <a:tcPr/>
                </a:tc>
                <a:extLst>
                  <a:ext uri="{0D108BD9-81ED-4DB2-BD59-A6C34878D82A}">
                    <a16:rowId xmlns:a16="http://schemas.microsoft.com/office/drawing/2014/main" val="10000"/>
                  </a:ext>
                </a:extLst>
              </a:tr>
              <a:tr h="218818">
                <a:tc>
                  <a:txBody>
                    <a:bodyPr/>
                    <a:lstStyle/>
                    <a:p>
                      <a:r>
                        <a:rPr lang="en-US" sz="800" dirty="0" err="1"/>
                        <a:t>Kapsl</a:t>
                      </a:r>
                      <a:r>
                        <a:rPr lang="cs-CZ" sz="800" dirty="0" err="1"/>
                        <a:t>ík</a:t>
                      </a:r>
                      <a:endParaRPr lang="cs-CZ" sz="800" dirty="0"/>
                    </a:p>
                  </a:txBody>
                  <a:tcPr/>
                </a:tc>
                <a:tc>
                  <a:txBody>
                    <a:bodyPr/>
                    <a:lstStyle/>
                    <a:p>
                      <a:endParaRPr lang="cs-CZ" sz="800"/>
                    </a:p>
                  </a:txBody>
                  <a:tcPr/>
                </a:tc>
                <a:tc>
                  <a:txBody>
                    <a:bodyPr/>
                    <a:lstStyle/>
                    <a:p>
                      <a:endParaRPr lang="cs-CZ" sz="800"/>
                    </a:p>
                  </a:txBody>
                  <a:tcPr/>
                </a:tc>
                <a:extLst>
                  <a:ext uri="{0D108BD9-81ED-4DB2-BD59-A6C34878D82A}">
                    <a16:rowId xmlns:a16="http://schemas.microsoft.com/office/drawing/2014/main" val="10001"/>
                  </a:ext>
                </a:extLst>
              </a:tr>
              <a:tr h="218818">
                <a:tc>
                  <a:txBody>
                    <a:bodyPr/>
                    <a:lstStyle/>
                    <a:p>
                      <a:r>
                        <a:rPr lang="en-US" sz="1000" b="1" dirty="0">
                          <a:solidFill>
                            <a:srgbClr val="C00000"/>
                          </a:solidFill>
                          <a:latin typeface="Courier New" panose="02070309020205020404" pitchFamily="49" charset="0"/>
                          <a:cs typeface="Courier New" panose="02070309020205020404" pitchFamily="49" charset="0"/>
                        </a:rPr>
                        <a:t>&lt;script&gt;</a:t>
                      </a:r>
                      <a:r>
                        <a:rPr lang="cs-CZ" sz="1000" b="1" dirty="0">
                          <a:solidFill>
                            <a:srgbClr val="C00000"/>
                          </a:solidFill>
                          <a:latin typeface="Courier New" panose="02070309020205020404" pitchFamily="49" charset="0"/>
                          <a:cs typeface="Courier New" panose="02070309020205020404" pitchFamily="49" charset="0"/>
                        </a:rPr>
                        <a:t>...</a:t>
                      </a:r>
                      <a:r>
                        <a:rPr lang="en-US" sz="1000" b="1" dirty="0">
                          <a:solidFill>
                            <a:srgbClr val="C00000"/>
                          </a:solidFill>
                          <a:latin typeface="Courier New" panose="02070309020205020404" pitchFamily="49" charset="0"/>
                          <a:cs typeface="Courier New" panose="02070309020205020404" pitchFamily="49" charset="0"/>
                        </a:rPr>
                        <a:t>&lt;/&gt;</a:t>
                      </a:r>
                      <a:endParaRPr lang="cs-CZ" sz="1000" b="1" dirty="0">
                        <a:solidFill>
                          <a:srgbClr val="C00000"/>
                        </a:solidFill>
                        <a:latin typeface="Courier New" panose="02070309020205020404" pitchFamily="49" charset="0"/>
                        <a:cs typeface="Courier New" panose="02070309020205020404" pitchFamily="49" charset="0"/>
                      </a:endParaRPr>
                    </a:p>
                  </a:txBody>
                  <a:tcPr/>
                </a:tc>
                <a:tc>
                  <a:txBody>
                    <a:bodyPr/>
                    <a:lstStyle/>
                    <a:p>
                      <a:endParaRPr lang="cs-CZ" sz="800"/>
                    </a:p>
                  </a:txBody>
                  <a:tcPr/>
                </a:tc>
                <a:tc>
                  <a:txBody>
                    <a:bodyPr/>
                    <a:lstStyle/>
                    <a:p>
                      <a:endParaRPr lang="cs-CZ" sz="800"/>
                    </a:p>
                  </a:txBody>
                  <a:tcPr/>
                </a:tc>
                <a:extLst>
                  <a:ext uri="{0D108BD9-81ED-4DB2-BD59-A6C34878D82A}">
                    <a16:rowId xmlns:a16="http://schemas.microsoft.com/office/drawing/2014/main" val="10002"/>
                  </a:ext>
                </a:extLst>
              </a:tr>
              <a:tr h="218818">
                <a:tc>
                  <a:txBody>
                    <a:bodyPr/>
                    <a:lstStyle/>
                    <a:p>
                      <a:r>
                        <a:rPr lang="cs-CZ" sz="800" dirty="0" err="1"/>
                        <a:t>Fufník</a:t>
                      </a:r>
                      <a:endParaRPr lang="cs-CZ" sz="800" dirty="0"/>
                    </a:p>
                  </a:txBody>
                  <a:tcPr/>
                </a:tc>
                <a:tc>
                  <a:txBody>
                    <a:bodyPr/>
                    <a:lstStyle/>
                    <a:p>
                      <a:endParaRPr lang="cs-CZ" sz="800"/>
                    </a:p>
                  </a:txBody>
                  <a:tcPr/>
                </a:tc>
                <a:tc>
                  <a:txBody>
                    <a:bodyPr/>
                    <a:lstStyle/>
                    <a:p>
                      <a:endParaRPr lang="cs-CZ" sz="800" dirty="0"/>
                    </a:p>
                  </a:txBody>
                  <a:tcPr/>
                </a:tc>
                <a:extLst>
                  <a:ext uri="{0D108BD9-81ED-4DB2-BD59-A6C34878D82A}">
                    <a16:rowId xmlns:a16="http://schemas.microsoft.com/office/drawing/2014/main" val="10003"/>
                  </a:ext>
                </a:extLst>
              </a:tr>
            </a:tbl>
          </a:graphicData>
        </a:graphic>
      </p:graphicFrame>
      <p:sp>
        <p:nvSpPr>
          <p:cNvPr id="9" name="TextovéPole 16">
            <a:extLst>
              <a:ext uri="{FF2B5EF4-FFF2-40B4-BE49-F238E27FC236}">
                <a16:creationId xmlns:a16="http://schemas.microsoft.com/office/drawing/2014/main" id="{7C11298F-1639-4D8F-AE10-F28305E87219}"/>
              </a:ext>
            </a:extLst>
          </p:cNvPr>
          <p:cNvSpPr txBox="1"/>
          <p:nvPr/>
        </p:nvSpPr>
        <p:spPr>
          <a:xfrm>
            <a:off x="1491025" y="1412776"/>
            <a:ext cx="3270447" cy="1107996"/>
          </a:xfrm>
          <a:prstGeom prst="rect">
            <a:avLst/>
          </a:prstGeom>
          <a:noFill/>
          <a:ln w="12700" cap="rnd">
            <a:solidFill>
              <a:schemeClr val="bg1">
                <a:lumMod val="50000"/>
              </a:schemeClr>
            </a:solidFill>
            <a:prstDash val="sysDash"/>
          </a:ln>
        </p:spPr>
        <p:txBody>
          <a:bodyPr wrap="none" rtlCol="0">
            <a:spAutoFit/>
          </a:bodyPr>
          <a:lstStyle/>
          <a:p>
            <a:r>
              <a:rPr lang="en-US" sz="1600" b="1" dirty="0">
                <a:latin typeface="Courier New" panose="02070309020205020404" pitchFamily="49" charset="0"/>
                <a:cs typeface="Courier New" panose="02070309020205020404" pitchFamily="49" charset="0"/>
              </a:rPr>
              <a:t>&lt;script&gt;</a:t>
            </a:r>
          </a:p>
          <a:p>
            <a:r>
              <a:rPr lang="en-US" sz="1600" b="1" dirty="0">
                <a:latin typeface="Courier New" panose="02070309020205020404" pitchFamily="49" charset="0"/>
                <a:cs typeface="Courier New" panose="02070309020205020404" pitchFamily="49" charset="0"/>
              </a:rPr>
              <a:t>... find session ID ...</a:t>
            </a:r>
          </a:p>
          <a:p>
            <a:r>
              <a:rPr lang="en-US" sz="1600" b="1" dirty="0">
                <a:latin typeface="Courier New" panose="02070309020205020404" pitchFamily="49" charset="0"/>
                <a:cs typeface="Courier New" panose="02070309020205020404" pitchFamily="49" charset="0"/>
              </a:rPr>
              <a:t>... send it over HTTP ...</a:t>
            </a:r>
          </a:p>
          <a:p>
            <a:r>
              <a:rPr lang="en-US" sz="1600" b="1" dirty="0">
                <a:latin typeface="Courier New" panose="02070309020205020404" pitchFamily="49" charset="0"/>
                <a:cs typeface="Courier New" panose="02070309020205020404" pitchFamily="49" charset="0"/>
              </a:rPr>
              <a:t>&lt;/script&gt;</a:t>
            </a:r>
            <a:endParaRPr lang="cs-CZ" sz="1600" b="1" dirty="0">
              <a:latin typeface="Courier New" panose="02070309020205020404" pitchFamily="49" charset="0"/>
              <a:cs typeface="Courier New" panose="02070309020205020404" pitchFamily="49" charset="0"/>
            </a:endParaRPr>
          </a:p>
        </p:txBody>
      </p:sp>
      <p:grpSp>
        <p:nvGrpSpPr>
          <p:cNvPr id="10" name="Skupina 17">
            <a:extLst>
              <a:ext uri="{FF2B5EF4-FFF2-40B4-BE49-F238E27FC236}">
                <a16:creationId xmlns:a16="http://schemas.microsoft.com/office/drawing/2014/main" id="{A014563D-31C8-47A6-96CA-B1D7F608B3FF}"/>
              </a:ext>
            </a:extLst>
          </p:cNvPr>
          <p:cNvGrpSpPr/>
          <p:nvPr/>
        </p:nvGrpSpPr>
        <p:grpSpPr>
          <a:xfrm>
            <a:off x="5211448" y="4588001"/>
            <a:ext cx="1778952" cy="1831584"/>
            <a:chOff x="6874364" y="4941168"/>
            <a:chExt cx="1220206" cy="1305089"/>
          </a:xfrm>
        </p:grpSpPr>
        <p:pic>
          <p:nvPicPr>
            <p:cNvPr id="11" name="Picture 8" descr="https://encrypted-tbn2.gstatic.com/images?q=tbn:ANd9GcTC9RFUue4Mj0I2TIO_KeGifgWRcGfqciCYwmrx6jiQ78y4Gh8mqw">
              <a:extLst>
                <a:ext uri="{FF2B5EF4-FFF2-40B4-BE49-F238E27FC236}">
                  <a16:creationId xmlns:a16="http://schemas.microsoft.com/office/drawing/2014/main" id="{A4B53B3D-54B4-45E1-A86B-6FDCEEF79F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7937" y="4941168"/>
              <a:ext cx="913061" cy="913061"/>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9">
              <a:extLst>
                <a:ext uri="{FF2B5EF4-FFF2-40B4-BE49-F238E27FC236}">
                  <a16:creationId xmlns:a16="http://schemas.microsoft.com/office/drawing/2014/main" id="{93327D25-2218-4686-854D-0A7356D243F1}"/>
                </a:ext>
              </a:extLst>
            </p:cNvPr>
            <p:cNvSpPr txBox="1"/>
            <p:nvPr/>
          </p:nvSpPr>
          <p:spPr>
            <a:xfrm>
              <a:off x="6874364" y="5876925"/>
              <a:ext cx="1220206" cy="369332"/>
            </a:xfrm>
            <a:prstGeom prst="rect">
              <a:avLst/>
            </a:prstGeom>
            <a:noFill/>
          </p:spPr>
          <p:txBody>
            <a:bodyPr wrap="none" rtlCol="0">
              <a:spAutoFit/>
            </a:bodyPr>
            <a:lstStyle/>
            <a:p>
              <a:pPr algn="ctr"/>
              <a:r>
                <a:rPr lang="en-US" dirty="0"/>
                <a:t>Database</a:t>
              </a:r>
              <a:endParaRPr lang="cs-CZ" dirty="0"/>
            </a:p>
          </p:txBody>
        </p:sp>
      </p:grpSp>
      <p:sp>
        <p:nvSpPr>
          <p:cNvPr id="13" name="TextovéPole 20">
            <a:extLst>
              <a:ext uri="{FF2B5EF4-FFF2-40B4-BE49-F238E27FC236}">
                <a16:creationId xmlns:a16="http://schemas.microsoft.com/office/drawing/2014/main" id="{7FBB713F-B45E-4A05-BDAD-CA240D6036DB}"/>
              </a:ext>
            </a:extLst>
          </p:cNvPr>
          <p:cNvSpPr txBox="1"/>
          <p:nvPr/>
        </p:nvSpPr>
        <p:spPr>
          <a:xfrm>
            <a:off x="1896076" y="2699628"/>
            <a:ext cx="2271776" cy="369332"/>
          </a:xfrm>
          <a:prstGeom prst="rect">
            <a:avLst/>
          </a:prstGeom>
          <a:noFill/>
        </p:spPr>
        <p:txBody>
          <a:bodyPr wrap="none" rtlCol="0">
            <a:spAutoFit/>
          </a:bodyPr>
          <a:lstStyle/>
          <a:p>
            <a:r>
              <a:rPr lang="en-US" dirty="0"/>
              <a:t>Attacker’s Browser</a:t>
            </a:r>
            <a:endParaRPr lang="cs-CZ" dirty="0"/>
          </a:p>
        </p:txBody>
      </p:sp>
      <p:sp>
        <p:nvSpPr>
          <p:cNvPr id="14" name="Volný tvar 24">
            <a:extLst>
              <a:ext uri="{FF2B5EF4-FFF2-40B4-BE49-F238E27FC236}">
                <a16:creationId xmlns:a16="http://schemas.microsoft.com/office/drawing/2014/main" id="{FD2D23BB-328A-43C5-A190-A0EA6A212EAB}"/>
              </a:ext>
            </a:extLst>
          </p:cNvPr>
          <p:cNvSpPr/>
          <p:nvPr/>
        </p:nvSpPr>
        <p:spPr>
          <a:xfrm>
            <a:off x="4123312" y="4449099"/>
            <a:ext cx="1392594" cy="468360"/>
          </a:xfrm>
          <a:custGeom>
            <a:avLst/>
            <a:gdLst>
              <a:gd name="connsiteX0" fmla="*/ 0 w 1274618"/>
              <a:gd name="connsiteY0" fmla="*/ 26844 h 516371"/>
              <a:gd name="connsiteX1" fmla="*/ 1043709 w 1274618"/>
              <a:gd name="connsiteY1" fmla="*/ 54553 h 516371"/>
              <a:gd name="connsiteX2" fmla="*/ 1274618 w 1274618"/>
              <a:gd name="connsiteY2" fmla="*/ 516371 h 516371"/>
              <a:gd name="connsiteX3" fmla="*/ 1274618 w 1274618"/>
              <a:gd name="connsiteY3" fmla="*/ 516371 h 516371"/>
              <a:gd name="connsiteX0" fmla="*/ 0 w 1228436"/>
              <a:gd name="connsiteY0" fmla="*/ 35842 h 506896"/>
              <a:gd name="connsiteX1" fmla="*/ 997527 w 1228436"/>
              <a:gd name="connsiteY1" fmla="*/ 45078 h 506896"/>
              <a:gd name="connsiteX2" fmla="*/ 1228436 w 1228436"/>
              <a:gd name="connsiteY2" fmla="*/ 506896 h 506896"/>
              <a:gd name="connsiteX3" fmla="*/ 1228436 w 1228436"/>
              <a:gd name="connsiteY3" fmla="*/ 506896 h 506896"/>
              <a:gd name="connsiteX0" fmla="*/ 0 w 1228436"/>
              <a:gd name="connsiteY0" fmla="*/ 28032 h 499086"/>
              <a:gd name="connsiteX1" fmla="*/ 997527 w 1228436"/>
              <a:gd name="connsiteY1" fmla="*/ 37268 h 499086"/>
              <a:gd name="connsiteX2" fmla="*/ 1228436 w 1228436"/>
              <a:gd name="connsiteY2" fmla="*/ 499086 h 499086"/>
              <a:gd name="connsiteX3" fmla="*/ 1228436 w 1228436"/>
              <a:gd name="connsiteY3" fmla="*/ 499086 h 499086"/>
              <a:gd name="connsiteX0" fmla="*/ 0 w 1228436"/>
              <a:gd name="connsiteY0" fmla="*/ 2830 h 473884"/>
              <a:gd name="connsiteX1" fmla="*/ 775854 w 1228436"/>
              <a:gd name="connsiteY1" fmla="*/ 58247 h 473884"/>
              <a:gd name="connsiteX2" fmla="*/ 1228436 w 1228436"/>
              <a:gd name="connsiteY2" fmla="*/ 473884 h 473884"/>
              <a:gd name="connsiteX3" fmla="*/ 1228436 w 1228436"/>
              <a:gd name="connsiteY3" fmla="*/ 473884 h 473884"/>
              <a:gd name="connsiteX0" fmla="*/ 0 w 1239685"/>
              <a:gd name="connsiteY0" fmla="*/ 2830 h 496496"/>
              <a:gd name="connsiteX1" fmla="*/ 775854 w 1239685"/>
              <a:gd name="connsiteY1" fmla="*/ 58247 h 496496"/>
              <a:gd name="connsiteX2" fmla="*/ 1228436 w 1239685"/>
              <a:gd name="connsiteY2" fmla="*/ 473884 h 496496"/>
              <a:gd name="connsiteX3" fmla="*/ 1089890 w 1239685"/>
              <a:gd name="connsiteY3" fmla="*/ 436938 h 496496"/>
              <a:gd name="connsiteX0" fmla="*/ 0 w 1228436"/>
              <a:gd name="connsiteY0" fmla="*/ 2830 h 473884"/>
              <a:gd name="connsiteX1" fmla="*/ 775854 w 1228436"/>
              <a:gd name="connsiteY1" fmla="*/ 58247 h 473884"/>
              <a:gd name="connsiteX2" fmla="*/ 1228436 w 1228436"/>
              <a:gd name="connsiteY2" fmla="*/ 473884 h 473884"/>
              <a:gd name="connsiteX0" fmla="*/ 0 w 1117600"/>
              <a:gd name="connsiteY0" fmla="*/ 2830 h 473884"/>
              <a:gd name="connsiteX1" fmla="*/ 775854 w 1117600"/>
              <a:gd name="connsiteY1" fmla="*/ 58247 h 473884"/>
              <a:gd name="connsiteX2" fmla="*/ 1117600 w 1117600"/>
              <a:gd name="connsiteY2" fmla="*/ 473884 h 473884"/>
            </a:gdLst>
            <a:ahLst/>
            <a:cxnLst>
              <a:cxn ang="0">
                <a:pos x="connsiteX0" y="connsiteY0"/>
              </a:cxn>
              <a:cxn ang="0">
                <a:pos x="connsiteX1" y="connsiteY1"/>
              </a:cxn>
              <a:cxn ang="0">
                <a:pos x="connsiteX2" y="connsiteY2"/>
              </a:cxn>
            </a:cxnLst>
            <a:rect l="l" t="t" r="r" b="b"/>
            <a:pathLst>
              <a:path w="1117600" h="473884">
                <a:moveTo>
                  <a:pt x="0" y="2830"/>
                </a:moveTo>
                <a:cubicBezTo>
                  <a:pt x="471054" y="3599"/>
                  <a:pt x="589587" y="-20262"/>
                  <a:pt x="775854" y="58247"/>
                </a:cubicBezTo>
                <a:cubicBezTo>
                  <a:pt x="962121" y="136756"/>
                  <a:pt x="1065261" y="410769"/>
                  <a:pt x="1117600" y="473884"/>
                </a:cubicBezTo>
              </a:path>
            </a:pathLst>
          </a:custGeom>
          <a:noFill/>
          <a:ln w="38100" cap="rnd" cmpd="sng">
            <a:solidFill>
              <a:srgbClr val="0070C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Volný tvar 25">
            <a:extLst>
              <a:ext uri="{FF2B5EF4-FFF2-40B4-BE49-F238E27FC236}">
                <a16:creationId xmlns:a16="http://schemas.microsoft.com/office/drawing/2014/main" id="{52D933F3-6386-4F4F-A9A5-2C9DECF59F93}"/>
              </a:ext>
            </a:extLst>
          </p:cNvPr>
          <p:cNvSpPr/>
          <p:nvPr/>
        </p:nvSpPr>
        <p:spPr>
          <a:xfrm>
            <a:off x="6702834" y="4427931"/>
            <a:ext cx="1310231" cy="369221"/>
          </a:xfrm>
          <a:custGeom>
            <a:avLst/>
            <a:gdLst>
              <a:gd name="connsiteX0" fmla="*/ 0 w 1274618"/>
              <a:gd name="connsiteY0" fmla="*/ 26844 h 516371"/>
              <a:gd name="connsiteX1" fmla="*/ 1043709 w 1274618"/>
              <a:gd name="connsiteY1" fmla="*/ 54553 h 516371"/>
              <a:gd name="connsiteX2" fmla="*/ 1274618 w 1274618"/>
              <a:gd name="connsiteY2" fmla="*/ 516371 h 516371"/>
              <a:gd name="connsiteX3" fmla="*/ 1274618 w 1274618"/>
              <a:gd name="connsiteY3" fmla="*/ 516371 h 516371"/>
              <a:gd name="connsiteX0" fmla="*/ 0 w 1228436"/>
              <a:gd name="connsiteY0" fmla="*/ 35842 h 506896"/>
              <a:gd name="connsiteX1" fmla="*/ 997527 w 1228436"/>
              <a:gd name="connsiteY1" fmla="*/ 45078 h 506896"/>
              <a:gd name="connsiteX2" fmla="*/ 1228436 w 1228436"/>
              <a:gd name="connsiteY2" fmla="*/ 506896 h 506896"/>
              <a:gd name="connsiteX3" fmla="*/ 1228436 w 1228436"/>
              <a:gd name="connsiteY3" fmla="*/ 506896 h 506896"/>
              <a:gd name="connsiteX0" fmla="*/ 0 w 1228436"/>
              <a:gd name="connsiteY0" fmla="*/ 28032 h 499086"/>
              <a:gd name="connsiteX1" fmla="*/ 997527 w 1228436"/>
              <a:gd name="connsiteY1" fmla="*/ 37268 h 499086"/>
              <a:gd name="connsiteX2" fmla="*/ 1228436 w 1228436"/>
              <a:gd name="connsiteY2" fmla="*/ 499086 h 499086"/>
              <a:gd name="connsiteX3" fmla="*/ 1228436 w 1228436"/>
              <a:gd name="connsiteY3" fmla="*/ 499086 h 499086"/>
              <a:gd name="connsiteX0" fmla="*/ 0 w 1228436"/>
              <a:gd name="connsiteY0" fmla="*/ 2830 h 473884"/>
              <a:gd name="connsiteX1" fmla="*/ 775854 w 1228436"/>
              <a:gd name="connsiteY1" fmla="*/ 58247 h 473884"/>
              <a:gd name="connsiteX2" fmla="*/ 1228436 w 1228436"/>
              <a:gd name="connsiteY2" fmla="*/ 473884 h 473884"/>
              <a:gd name="connsiteX3" fmla="*/ 1228436 w 1228436"/>
              <a:gd name="connsiteY3" fmla="*/ 473884 h 473884"/>
              <a:gd name="connsiteX0" fmla="*/ 0 w 1239685"/>
              <a:gd name="connsiteY0" fmla="*/ 2830 h 496496"/>
              <a:gd name="connsiteX1" fmla="*/ 775854 w 1239685"/>
              <a:gd name="connsiteY1" fmla="*/ 58247 h 496496"/>
              <a:gd name="connsiteX2" fmla="*/ 1228436 w 1239685"/>
              <a:gd name="connsiteY2" fmla="*/ 473884 h 496496"/>
              <a:gd name="connsiteX3" fmla="*/ 1089890 w 1239685"/>
              <a:gd name="connsiteY3" fmla="*/ 436938 h 496496"/>
              <a:gd name="connsiteX0" fmla="*/ 0 w 1228436"/>
              <a:gd name="connsiteY0" fmla="*/ 2830 h 473884"/>
              <a:gd name="connsiteX1" fmla="*/ 775854 w 1228436"/>
              <a:gd name="connsiteY1" fmla="*/ 58247 h 473884"/>
              <a:gd name="connsiteX2" fmla="*/ 1228436 w 1228436"/>
              <a:gd name="connsiteY2" fmla="*/ 473884 h 473884"/>
              <a:gd name="connsiteX0" fmla="*/ 0 w 1117600"/>
              <a:gd name="connsiteY0" fmla="*/ 2830 h 473884"/>
              <a:gd name="connsiteX1" fmla="*/ 775854 w 1117600"/>
              <a:gd name="connsiteY1" fmla="*/ 58247 h 473884"/>
              <a:gd name="connsiteX2" fmla="*/ 1117600 w 1117600"/>
              <a:gd name="connsiteY2" fmla="*/ 473884 h 473884"/>
              <a:gd name="connsiteX0" fmla="*/ 0 w 1127524"/>
              <a:gd name="connsiteY0" fmla="*/ 0 h 55944"/>
              <a:gd name="connsiteX1" fmla="*/ 775854 w 1127524"/>
              <a:gd name="connsiteY1" fmla="*/ 55417 h 55944"/>
              <a:gd name="connsiteX2" fmla="*/ 1127524 w 1127524"/>
              <a:gd name="connsiteY2" fmla="*/ 46181 h 55944"/>
              <a:gd name="connsiteX0" fmla="*/ 0 w 819867"/>
              <a:gd name="connsiteY0" fmla="*/ 392378 h 392379"/>
              <a:gd name="connsiteX1" fmla="*/ 468197 w 819867"/>
              <a:gd name="connsiteY1" fmla="*/ 50631 h 392379"/>
              <a:gd name="connsiteX2" fmla="*/ 819867 w 819867"/>
              <a:gd name="connsiteY2" fmla="*/ 41395 h 392379"/>
              <a:gd name="connsiteX0" fmla="*/ 0 w 819867"/>
              <a:gd name="connsiteY0" fmla="*/ 392378 h 392378"/>
              <a:gd name="connsiteX1" fmla="*/ 468197 w 819867"/>
              <a:gd name="connsiteY1" fmla="*/ 50631 h 392378"/>
              <a:gd name="connsiteX2" fmla="*/ 819867 w 819867"/>
              <a:gd name="connsiteY2" fmla="*/ 41395 h 392378"/>
              <a:gd name="connsiteX0" fmla="*/ 0 w 819867"/>
              <a:gd name="connsiteY0" fmla="*/ 418602 h 418602"/>
              <a:gd name="connsiteX1" fmla="*/ 428500 w 819867"/>
              <a:gd name="connsiteY1" fmla="*/ 30673 h 418602"/>
              <a:gd name="connsiteX2" fmla="*/ 819867 w 819867"/>
              <a:gd name="connsiteY2" fmla="*/ 67619 h 418602"/>
              <a:gd name="connsiteX0" fmla="*/ 0 w 819867"/>
              <a:gd name="connsiteY0" fmla="*/ 350983 h 350983"/>
              <a:gd name="connsiteX1" fmla="*/ 819867 w 819867"/>
              <a:gd name="connsiteY1" fmla="*/ 0 h 350983"/>
              <a:gd name="connsiteX0" fmla="*/ 0 w 829791"/>
              <a:gd name="connsiteY0" fmla="*/ 489528 h 489528"/>
              <a:gd name="connsiteX1" fmla="*/ 829791 w 829791"/>
              <a:gd name="connsiteY1" fmla="*/ 0 h 489528"/>
              <a:gd name="connsiteX0" fmla="*/ 0 w 829791"/>
              <a:gd name="connsiteY0" fmla="*/ 489528 h 489528"/>
              <a:gd name="connsiteX1" fmla="*/ 829791 w 829791"/>
              <a:gd name="connsiteY1" fmla="*/ 0 h 489528"/>
              <a:gd name="connsiteX0" fmla="*/ 0 w 829791"/>
              <a:gd name="connsiteY0" fmla="*/ 489528 h 489528"/>
              <a:gd name="connsiteX1" fmla="*/ 829791 w 829791"/>
              <a:gd name="connsiteY1" fmla="*/ 0 h 489528"/>
            </a:gdLst>
            <a:ahLst/>
            <a:cxnLst>
              <a:cxn ang="0">
                <a:pos x="connsiteX0" y="connsiteY0"/>
              </a:cxn>
              <a:cxn ang="0">
                <a:pos x="connsiteX1" y="connsiteY1"/>
              </a:cxn>
            </a:cxnLst>
            <a:rect l="l" t="t" r="r" b="b"/>
            <a:pathLst>
              <a:path w="829791" h="489528">
                <a:moveTo>
                  <a:pt x="0" y="489528"/>
                </a:moveTo>
                <a:cubicBezTo>
                  <a:pt x="137655" y="178570"/>
                  <a:pt x="235613" y="15394"/>
                  <a:pt x="829791" y="0"/>
                </a:cubicBezTo>
              </a:path>
            </a:pathLst>
          </a:custGeom>
          <a:noFill/>
          <a:ln w="38100" cap="rnd" cmpd="sng">
            <a:solidFill>
              <a:srgbClr val="0070C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TextovéPole 21">
            <a:extLst>
              <a:ext uri="{FF2B5EF4-FFF2-40B4-BE49-F238E27FC236}">
                <a16:creationId xmlns:a16="http://schemas.microsoft.com/office/drawing/2014/main" id="{F106ECA7-A719-429F-B1AB-4EDBA32C8DB5}"/>
              </a:ext>
            </a:extLst>
          </p:cNvPr>
          <p:cNvSpPr txBox="1"/>
          <p:nvPr/>
        </p:nvSpPr>
        <p:spPr>
          <a:xfrm>
            <a:off x="8236182" y="2661182"/>
            <a:ext cx="2064989" cy="369332"/>
          </a:xfrm>
          <a:prstGeom prst="rect">
            <a:avLst/>
          </a:prstGeom>
          <a:noFill/>
        </p:spPr>
        <p:txBody>
          <a:bodyPr wrap="none" rtlCol="0">
            <a:spAutoFit/>
          </a:bodyPr>
          <a:lstStyle/>
          <a:p>
            <a:r>
              <a:rPr lang="en-US" dirty="0"/>
              <a:t>Admin’s Browser</a:t>
            </a:r>
            <a:endParaRPr lang="cs-CZ" dirty="0"/>
          </a:p>
        </p:txBody>
      </p:sp>
      <p:sp>
        <p:nvSpPr>
          <p:cNvPr id="17" name="Zaoblený obdélníkový popisek 26">
            <a:extLst>
              <a:ext uri="{FF2B5EF4-FFF2-40B4-BE49-F238E27FC236}">
                <a16:creationId xmlns:a16="http://schemas.microsoft.com/office/drawing/2014/main" id="{3EE82E5F-869B-4EBB-960D-416011367DCA}"/>
              </a:ext>
            </a:extLst>
          </p:cNvPr>
          <p:cNvSpPr/>
          <p:nvPr/>
        </p:nvSpPr>
        <p:spPr>
          <a:xfrm>
            <a:off x="7218166" y="1383394"/>
            <a:ext cx="3791442" cy="1108751"/>
          </a:xfrm>
          <a:prstGeom prst="wedgeRoundRectCallout">
            <a:avLst>
              <a:gd name="adj1" fmla="val 13992"/>
              <a:gd name="adj2" fmla="val 105340"/>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Malicious script gets executed in Admin’s web browser (i.e., in Admin’s context/session)</a:t>
            </a:r>
            <a:endParaRPr lang="cs-CZ" b="1" dirty="0">
              <a:latin typeface="Courier New" pitchFamily="49" charset="0"/>
              <a:cs typeface="Courier New" pitchFamily="49" charset="0"/>
            </a:endParaRPr>
          </a:p>
        </p:txBody>
      </p:sp>
    </p:spTree>
    <p:extLst>
      <p:ext uri="{BB962C8B-B14F-4D97-AF65-F5344CB8AC3E}">
        <p14:creationId xmlns:p14="http://schemas.microsoft.com/office/powerpoint/2010/main" val="67505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animBg="1"/>
      <p:bldP spid="16" grpId="0"/>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7B81FB-69A9-4DC3-B0A4-DDDFA5252E8E}"/>
              </a:ext>
            </a:extLst>
          </p:cNvPr>
          <p:cNvSpPr>
            <a:spLocks noGrp="1"/>
          </p:cNvSpPr>
          <p:nvPr>
            <p:ph idx="1"/>
          </p:nvPr>
        </p:nvSpPr>
        <p:spPr/>
        <p:txBody>
          <a:bodyPr/>
          <a:lstStyle/>
          <a:p>
            <a:r>
              <a:rPr lang="en-US" dirty="0"/>
              <a:t>Cross-site Scripting</a:t>
            </a:r>
          </a:p>
          <a:p>
            <a:pPr lvl="1"/>
            <a:r>
              <a:rPr lang="en-US" dirty="0"/>
              <a:t>User injects malicious JavaScript into regular data fields</a:t>
            </a:r>
            <a:br>
              <a:rPr lang="en-US" dirty="0"/>
            </a:br>
            <a:r>
              <a:rPr lang="en-US" dirty="0"/>
              <a:t>(registration form, e-mail body, …)</a:t>
            </a:r>
          </a:p>
          <a:p>
            <a:pPr lvl="1"/>
            <a:r>
              <a:rPr lang="en-US" dirty="0"/>
              <a:t>The field is displayed to another user -&gt; the script may steal his/her identity</a:t>
            </a:r>
          </a:p>
          <a:p>
            <a:r>
              <a:rPr lang="en-US" dirty="0"/>
              <a:t>Prevention</a:t>
            </a:r>
          </a:p>
          <a:p>
            <a:pPr lvl="1"/>
            <a:r>
              <a:rPr lang="en-US" dirty="0"/>
              <a:t>Browser blocks HTTP requests to other domains</a:t>
            </a:r>
          </a:p>
          <a:p>
            <a:pPr lvl="1"/>
            <a:r>
              <a:rPr lang="en-US" dirty="0"/>
              <a:t>Browser hides secured cookies from the script</a:t>
            </a:r>
          </a:p>
          <a:p>
            <a:r>
              <a:rPr lang="en-US" dirty="0"/>
              <a:t>Programmer’s Discipline</a:t>
            </a:r>
          </a:p>
          <a:p>
            <a:pPr lvl="1"/>
            <a:r>
              <a:rPr lang="en-US" dirty="0"/>
              <a:t>All user inputs must be tested or sanitized</a:t>
            </a:r>
          </a:p>
          <a:p>
            <a:endParaRPr lang="en-US" dirty="0"/>
          </a:p>
        </p:txBody>
      </p:sp>
      <p:sp>
        <p:nvSpPr>
          <p:cNvPr id="3" name="Title 2">
            <a:extLst>
              <a:ext uri="{FF2B5EF4-FFF2-40B4-BE49-F238E27FC236}">
                <a16:creationId xmlns:a16="http://schemas.microsoft.com/office/drawing/2014/main" id="{83ADAA95-B75F-488E-8D08-13BA3EBAB6A7}"/>
              </a:ext>
            </a:extLst>
          </p:cNvPr>
          <p:cNvSpPr>
            <a:spLocks noGrp="1"/>
          </p:cNvSpPr>
          <p:nvPr>
            <p:ph type="title"/>
          </p:nvPr>
        </p:nvSpPr>
        <p:spPr/>
        <p:txBody>
          <a:bodyPr/>
          <a:lstStyle/>
          <a:p>
            <a:r>
              <a:rPr lang="en-US" dirty="0"/>
              <a:t>Cross-site Scripting Problem</a:t>
            </a:r>
          </a:p>
        </p:txBody>
      </p:sp>
      <p:sp>
        <p:nvSpPr>
          <p:cNvPr id="4" name="Slide Number Placeholder 3">
            <a:extLst>
              <a:ext uri="{FF2B5EF4-FFF2-40B4-BE49-F238E27FC236}">
                <a16:creationId xmlns:a16="http://schemas.microsoft.com/office/drawing/2014/main" id="{E591184D-4FD9-483E-8477-66A362507CA4}"/>
              </a:ext>
            </a:extLst>
          </p:cNvPr>
          <p:cNvSpPr>
            <a:spLocks noGrp="1"/>
          </p:cNvSpPr>
          <p:nvPr>
            <p:ph type="sldNum" sz="quarter" idx="12"/>
          </p:nvPr>
        </p:nvSpPr>
        <p:spPr/>
        <p:txBody>
          <a:bodyPr/>
          <a:lstStyle/>
          <a:p>
            <a:fld id="{452BA717-4DED-4A38-BDE4-30D0F0A142DB}" type="slidenum">
              <a:rPr lang="cs-CZ" smtClean="0"/>
              <a:pPr/>
              <a:t>15</a:t>
            </a:fld>
            <a:endParaRPr lang="cs-CZ"/>
          </a:p>
        </p:txBody>
      </p:sp>
    </p:spTree>
    <p:extLst>
      <p:ext uri="{BB962C8B-B14F-4D97-AF65-F5344CB8AC3E}">
        <p14:creationId xmlns:p14="http://schemas.microsoft.com/office/powerpoint/2010/main" val="3787789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A6A55-A304-47AD-923C-1B407EE21306}"/>
              </a:ext>
            </a:extLst>
          </p:cNvPr>
          <p:cNvSpPr>
            <a:spLocks noGrp="1"/>
          </p:cNvSpPr>
          <p:nvPr>
            <p:ph type="ctrTitle"/>
          </p:nvPr>
        </p:nvSpPr>
        <p:spPr/>
        <p:txBody>
          <a:bodyPr/>
          <a:lstStyle/>
          <a:p>
            <a:r>
              <a:rPr lang="en-US" dirty="0"/>
              <a:t>User interface &amp; AJAX</a:t>
            </a:r>
          </a:p>
        </p:txBody>
      </p:sp>
    </p:spTree>
    <p:extLst>
      <p:ext uri="{BB962C8B-B14F-4D97-AF65-F5344CB8AC3E}">
        <p14:creationId xmlns:p14="http://schemas.microsoft.com/office/powerpoint/2010/main" val="1390624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0A41E1-966D-4A28-86E1-1A9F65FE4A46}"/>
              </a:ext>
            </a:extLst>
          </p:cNvPr>
          <p:cNvSpPr>
            <a:spLocks noGrp="1"/>
          </p:cNvSpPr>
          <p:nvPr>
            <p:ph idx="1"/>
          </p:nvPr>
        </p:nvSpPr>
        <p:spPr>
          <a:xfrm>
            <a:off x="239351" y="1844824"/>
            <a:ext cx="11713299" cy="2304256"/>
          </a:xfrm>
        </p:spPr>
        <p:txBody>
          <a:bodyPr/>
          <a:lstStyle/>
          <a:p>
            <a:r>
              <a:rPr lang="en-US" dirty="0"/>
              <a:t>Wrapper for Form Data</a:t>
            </a:r>
          </a:p>
          <a:p>
            <a:r>
              <a:rPr lang="en-US" dirty="0"/>
              <a:t>Can be used as body for AJAX requests</a:t>
            </a:r>
          </a:p>
          <a:p>
            <a:r>
              <a:rPr lang="en-US" dirty="0"/>
              <a:t>Represents a collection of data (as key-value pairs)</a:t>
            </a:r>
          </a:p>
          <a:p>
            <a:r>
              <a:rPr lang="en-US" dirty="0"/>
              <a:t>Analogical to data sent by regular form submit</a:t>
            </a:r>
          </a:p>
          <a:p>
            <a:r>
              <a:rPr lang="en-US" dirty="0"/>
              <a:t>Assembled manually or loaded from &lt;form&gt;</a:t>
            </a:r>
          </a:p>
          <a:p>
            <a:endParaRPr lang="en-US" dirty="0"/>
          </a:p>
        </p:txBody>
      </p:sp>
      <p:sp>
        <p:nvSpPr>
          <p:cNvPr id="3" name="Title 2">
            <a:extLst>
              <a:ext uri="{FF2B5EF4-FFF2-40B4-BE49-F238E27FC236}">
                <a16:creationId xmlns:a16="http://schemas.microsoft.com/office/drawing/2014/main" id="{F7DB0E18-BB20-443A-8F87-0222CED4B6B2}"/>
              </a:ext>
            </a:extLst>
          </p:cNvPr>
          <p:cNvSpPr>
            <a:spLocks noGrp="1"/>
          </p:cNvSpPr>
          <p:nvPr>
            <p:ph type="title"/>
          </p:nvPr>
        </p:nvSpPr>
        <p:spPr/>
        <p:txBody>
          <a:bodyPr/>
          <a:lstStyle/>
          <a:p>
            <a:r>
              <a:rPr lang="en-US" dirty="0"/>
              <a:t>Form Data</a:t>
            </a:r>
          </a:p>
        </p:txBody>
      </p:sp>
      <p:sp>
        <p:nvSpPr>
          <p:cNvPr id="4" name="Slide Number Placeholder 3">
            <a:extLst>
              <a:ext uri="{FF2B5EF4-FFF2-40B4-BE49-F238E27FC236}">
                <a16:creationId xmlns:a16="http://schemas.microsoft.com/office/drawing/2014/main" id="{B942EF2A-F25C-44E7-9CDD-EAC3B4561188}"/>
              </a:ext>
            </a:extLst>
          </p:cNvPr>
          <p:cNvSpPr>
            <a:spLocks noGrp="1"/>
          </p:cNvSpPr>
          <p:nvPr>
            <p:ph type="sldNum" sz="quarter" idx="12"/>
          </p:nvPr>
        </p:nvSpPr>
        <p:spPr/>
        <p:txBody>
          <a:bodyPr/>
          <a:lstStyle/>
          <a:p>
            <a:fld id="{452BA717-4DED-4A38-BDE4-30D0F0A142DB}" type="slidenum">
              <a:rPr lang="cs-CZ" smtClean="0"/>
              <a:pPr/>
              <a:t>17</a:t>
            </a:fld>
            <a:endParaRPr lang="cs-CZ"/>
          </a:p>
        </p:txBody>
      </p:sp>
      <p:sp>
        <p:nvSpPr>
          <p:cNvPr id="5" name="Rectangle: Single Corner Snipped 4">
            <a:extLst>
              <a:ext uri="{FF2B5EF4-FFF2-40B4-BE49-F238E27FC236}">
                <a16:creationId xmlns:a16="http://schemas.microsoft.com/office/drawing/2014/main" id="{0791ED8C-391C-42DF-9F1A-329D20C412FC}"/>
              </a:ext>
            </a:extLst>
          </p:cNvPr>
          <p:cNvSpPr/>
          <p:nvPr/>
        </p:nvSpPr>
        <p:spPr>
          <a:xfrm>
            <a:off x="239350" y="4127317"/>
            <a:ext cx="5352592" cy="1533931"/>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180000" tIns="144000" rIns="180000" bIns="180000" rtlCol="0" anchor="t"/>
          <a:lstStyle/>
          <a:p>
            <a:r>
              <a:rPr lang="en-US" dirty="0"/>
              <a:t>new </a:t>
            </a:r>
            <a:r>
              <a:rPr lang="en-US" dirty="0" err="1"/>
              <a:t>FormData</a:t>
            </a:r>
            <a:r>
              <a:rPr lang="en-US" dirty="0"/>
              <a:t>([ </a:t>
            </a:r>
            <a:r>
              <a:rPr lang="en-US" dirty="0" err="1"/>
              <a:t>formElement</a:t>
            </a:r>
            <a:r>
              <a:rPr lang="en-US" dirty="0"/>
              <a:t> ])</a:t>
            </a:r>
          </a:p>
          <a:p>
            <a:r>
              <a:rPr lang="en-US" dirty="0"/>
              <a:t>keys(), values(), entries()</a:t>
            </a:r>
          </a:p>
          <a:p>
            <a:r>
              <a:rPr lang="en-US" dirty="0"/>
              <a:t>has(), get(), </a:t>
            </a:r>
            <a:r>
              <a:rPr lang="en-US" dirty="0" err="1"/>
              <a:t>getAll</a:t>
            </a:r>
            <a:r>
              <a:rPr lang="en-US" dirty="0"/>
              <a:t>()</a:t>
            </a:r>
          </a:p>
          <a:p>
            <a:r>
              <a:rPr lang="en-US" dirty="0"/>
              <a:t>set(), append(), delete()</a:t>
            </a:r>
          </a:p>
        </p:txBody>
      </p:sp>
    </p:spTree>
    <p:extLst>
      <p:ext uri="{BB962C8B-B14F-4D97-AF65-F5344CB8AC3E}">
        <p14:creationId xmlns:p14="http://schemas.microsoft.com/office/powerpoint/2010/main" val="2518228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77D04E-B4C8-4624-810C-4AF4FFDEBF8E}"/>
              </a:ext>
            </a:extLst>
          </p:cNvPr>
          <p:cNvSpPr>
            <a:spLocks noGrp="1"/>
          </p:cNvSpPr>
          <p:nvPr>
            <p:ph idx="1"/>
          </p:nvPr>
        </p:nvSpPr>
        <p:spPr/>
        <p:txBody>
          <a:bodyPr/>
          <a:lstStyle/>
          <a:p>
            <a:r>
              <a:rPr lang="en-US" dirty="0"/>
              <a:t>Let us have a data table, where each item has a delete button that triggers AJAX POST request</a:t>
            </a:r>
          </a:p>
          <a:p>
            <a:r>
              <a:rPr lang="en-US" dirty="0"/>
              <a:t>Trivial solution</a:t>
            </a:r>
          </a:p>
          <a:p>
            <a:pPr lvl="1"/>
            <a:r>
              <a:rPr lang="en-US" dirty="0"/>
              <a:t>After successful request, JS triggers reload of the page</a:t>
            </a:r>
          </a:p>
          <a:p>
            <a:pPr lvl="1"/>
            <a:r>
              <a:rPr lang="en-US" dirty="0"/>
              <a:t>URL may be in the response body (for </a:t>
            </a:r>
            <a:r>
              <a:rPr lang="en-US" dirty="0" err="1"/>
              <a:t>location.href</a:t>
            </a:r>
            <a:r>
              <a:rPr lang="en-US" dirty="0"/>
              <a:t>)</a:t>
            </a:r>
          </a:p>
          <a:p>
            <a:r>
              <a:rPr lang="en-US" dirty="0"/>
              <a:t>Slightly more optimized solution</a:t>
            </a:r>
          </a:p>
          <a:p>
            <a:pPr lvl="1"/>
            <a:r>
              <a:rPr lang="en-US" dirty="0"/>
              <a:t>After successful request, JS triggers reload of affected components (table) via separate AJAX GET request</a:t>
            </a:r>
          </a:p>
          <a:p>
            <a:r>
              <a:rPr lang="en-US" dirty="0"/>
              <a:t>Optimized solution</a:t>
            </a:r>
          </a:p>
          <a:p>
            <a:pPr lvl="1"/>
            <a:r>
              <a:rPr lang="en-US" dirty="0"/>
              <a:t>The POST response sends a HTML fragment or (better yet) component data for re-rendering the table</a:t>
            </a:r>
          </a:p>
          <a:p>
            <a:endParaRPr lang="en-US" dirty="0"/>
          </a:p>
        </p:txBody>
      </p:sp>
      <p:sp>
        <p:nvSpPr>
          <p:cNvPr id="3" name="Title 2">
            <a:extLst>
              <a:ext uri="{FF2B5EF4-FFF2-40B4-BE49-F238E27FC236}">
                <a16:creationId xmlns:a16="http://schemas.microsoft.com/office/drawing/2014/main" id="{9B93A112-5561-4CCE-8165-067174E45A64}"/>
              </a:ext>
            </a:extLst>
          </p:cNvPr>
          <p:cNvSpPr>
            <a:spLocks noGrp="1"/>
          </p:cNvSpPr>
          <p:nvPr>
            <p:ph type="title"/>
          </p:nvPr>
        </p:nvSpPr>
        <p:spPr/>
        <p:txBody>
          <a:bodyPr/>
          <a:lstStyle/>
          <a:p>
            <a:r>
              <a:rPr lang="en-US" dirty="0"/>
              <a:t>AJAX AND User Interface </a:t>
            </a:r>
          </a:p>
        </p:txBody>
      </p:sp>
      <p:sp>
        <p:nvSpPr>
          <p:cNvPr id="4" name="Slide Number Placeholder 3">
            <a:extLst>
              <a:ext uri="{FF2B5EF4-FFF2-40B4-BE49-F238E27FC236}">
                <a16:creationId xmlns:a16="http://schemas.microsoft.com/office/drawing/2014/main" id="{22A28F2A-6AFC-4CE4-BA9D-95E67128D903}"/>
              </a:ext>
            </a:extLst>
          </p:cNvPr>
          <p:cNvSpPr>
            <a:spLocks noGrp="1"/>
          </p:cNvSpPr>
          <p:nvPr>
            <p:ph type="sldNum" sz="quarter" idx="12"/>
          </p:nvPr>
        </p:nvSpPr>
        <p:spPr/>
        <p:txBody>
          <a:bodyPr/>
          <a:lstStyle/>
          <a:p>
            <a:fld id="{452BA717-4DED-4A38-BDE4-30D0F0A142DB}" type="slidenum">
              <a:rPr lang="cs-CZ" smtClean="0"/>
              <a:pPr/>
              <a:t>18</a:t>
            </a:fld>
            <a:endParaRPr lang="cs-CZ"/>
          </a:p>
        </p:txBody>
      </p:sp>
    </p:spTree>
    <p:extLst>
      <p:ext uri="{BB962C8B-B14F-4D97-AF65-F5344CB8AC3E}">
        <p14:creationId xmlns:p14="http://schemas.microsoft.com/office/powerpoint/2010/main" val="89008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fade">
                                      <p:cBhvr>
                                        <p:cTn id="15" dur="500"/>
                                        <p:tgtEl>
                                          <p:spTgt spid="2">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7" end="7"/>
                                            </p:txEl>
                                          </p:spTgt>
                                        </p:tgtEl>
                                        <p:attrNameLst>
                                          <p:attrName>style.visibility</p:attrName>
                                        </p:attrNameLst>
                                      </p:cBhvr>
                                      <p:to>
                                        <p:strVal val="visible"/>
                                      </p:to>
                                    </p:set>
                                    <p:animEffect transition="in" filter="fade">
                                      <p:cBhvr>
                                        <p:cTn id="1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77D04E-B4C8-4624-810C-4AF4FFDEBF8E}"/>
              </a:ext>
            </a:extLst>
          </p:cNvPr>
          <p:cNvSpPr>
            <a:spLocks noGrp="1"/>
          </p:cNvSpPr>
          <p:nvPr>
            <p:ph idx="1"/>
          </p:nvPr>
        </p:nvSpPr>
        <p:spPr/>
        <p:txBody>
          <a:bodyPr/>
          <a:lstStyle/>
          <a:p>
            <a:r>
              <a:rPr lang="en-US" dirty="0"/>
              <a:t>Asynchronous Requests and Page Updates</a:t>
            </a:r>
          </a:p>
          <a:p>
            <a:pPr lvl="1"/>
            <a:r>
              <a:rPr lang="en-US" dirty="0"/>
              <a:t>E.g., item being deleted by AJAX call</a:t>
            </a:r>
          </a:p>
          <a:p>
            <a:pPr lvl="1"/>
            <a:r>
              <a:rPr lang="en-US" dirty="0"/>
              <a:t>How/when remove the related DOM contents</a:t>
            </a:r>
          </a:p>
          <a:p>
            <a:r>
              <a:rPr lang="en-US" dirty="0"/>
              <a:t>Optimistic Updates</a:t>
            </a:r>
          </a:p>
          <a:p>
            <a:pPr lvl="1"/>
            <a:r>
              <a:rPr lang="en-US" dirty="0"/>
              <a:t>Item is removed (from DOM) when AJAX is started</a:t>
            </a:r>
          </a:p>
          <a:p>
            <a:pPr lvl="1"/>
            <a:r>
              <a:rPr lang="en-US" dirty="0"/>
              <a:t>Problematic if the operation fails</a:t>
            </a:r>
          </a:p>
          <a:p>
            <a:pPr lvl="2"/>
            <a:r>
              <a:rPr lang="en-US" dirty="0"/>
              <a:t>Item has to be returned, user may not notice</a:t>
            </a:r>
          </a:p>
          <a:p>
            <a:r>
              <a:rPr lang="en-US" dirty="0"/>
              <a:t>Pessimistic Updates</a:t>
            </a:r>
          </a:p>
          <a:p>
            <a:pPr lvl="1"/>
            <a:r>
              <a:rPr lang="en-US" dirty="0"/>
              <a:t>Item is removed after AJAX is completed</a:t>
            </a:r>
          </a:p>
          <a:p>
            <a:pPr lvl="1"/>
            <a:r>
              <a:rPr lang="en-US" dirty="0"/>
              <a:t>May take long time</a:t>
            </a:r>
          </a:p>
          <a:p>
            <a:pPr lvl="2"/>
            <a:r>
              <a:rPr lang="en-US" dirty="0"/>
              <a:t>Progress animation, other operations has to be blocked</a:t>
            </a:r>
          </a:p>
        </p:txBody>
      </p:sp>
      <p:sp>
        <p:nvSpPr>
          <p:cNvPr id="3" name="Title 2">
            <a:extLst>
              <a:ext uri="{FF2B5EF4-FFF2-40B4-BE49-F238E27FC236}">
                <a16:creationId xmlns:a16="http://schemas.microsoft.com/office/drawing/2014/main" id="{9B93A112-5561-4CCE-8165-067174E45A64}"/>
              </a:ext>
            </a:extLst>
          </p:cNvPr>
          <p:cNvSpPr>
            <a:spLocks noGrp="1"/>
          </p:cNvSpPr>
          <p:nvPr>
            <p:ph type="title"/>
          </p:nvPr>
        </p:nvSpPr>
        <p:spPr/>
        <p:txBody>
          <a:bodyPr/>
          <a:lstStyle/>
          <a:p>
            <a:r>
              <a:rPr lang="en-US" dirty="0"/>
              <a:t>AJAX AND User Interface </a:t>
            </a:r>
          </a:p>
        </p:txBody>
      </p:sp>
      <p:sp>
        <p:nvSpPr>
          <p:cNvPr id="4" name="Slide Number Placeholder 3">
            <a:extLst>
              <a:ext uri="{FF2B5EF4-FFF2-40B4-BE49-F238E27FC236}">
                <a16:creationId xmlns:a16="http://schemas.microsoft.com/office/drawing/2014/main" id="{22A28F2A-6AFC-4CE4-BA9D-95E67128D903}"/>
              </a:ext>
            </a:extLst>
          </p:cNvPr>
          <p:cNvSpPr>
            <a:spLocks noGrp="1"/>
          </p:cNvSpPr>
          <p:nvPr>
            <p:ph type="sldNum" sz="quarter" idx="12"/>
          </p:nvPr>
        </p:nvSpPr>
        <p:spPr/>
        <p:txBody>
          <a:bodyPr/>
          <a:lstStyle/>
          <a:p>
            <a:fld id="{452BA717-4DED-4A38-BDE4-30D0F0A142DB}" type="slidenum">
              <a:rPr lang="cs-CZ" smtClean="0"/>
              <a:pPr/>
              <a:t>19</a:t>
            </a:fld>
            <a:endParaRPr lang="cs-CZ"/>
          </a:p>
        </p:txBody>
      </p:sp>
    </p:spTree>
    <p:extLst>
      <p:ext uri="{BB962C8B-B14F-4D97-AF65-F5344CB8AC3E}">
        <p14:creationId xmlns:p14="http://schemas.microsoft.com/office/powerpoint/2010/main" val="395421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Effect transition="in" filter="fade">
                                      <p:cBhvr>
                                        <p:cTn id="13" dur="500"/>
                                        <p:tgtEl>
                                          <p:spTgt spid="2">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6" end="6"/>
                                            </p:txEl>
                                          </p:spTgt>
                                        </p:tgtEl>
                                        <p:attrNameLst>
                                          <p:attrName>style.visibility</p:attrName>
                                        </p:attrNameLst>
                                      </p:cBhvr>
                                      <p:to>
                                        <p:strVal val="visible"/>
                                      </p:to>
                                    </p:set>
                                    <p:animEffect transition="in" filter="fade">
                                      <p:cBhvr>
                                        <p:cTn id="16" dur="500"/>
                                        <p:tgtEl>
                                          <p:spTgt spid="2">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fade">
                                      <p:cBhvr>
                                        <p:cTn id="21" dur="500"/>
                                        <p:tgtEl>
                                          <p:spTgt spid="2">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animEffect transition="in" filter="fade">
                                      <p:cBhvr>
                                        <p:cTn id="24" dur="500"/>
                                        <p:tgtEl>
                                          <p:spTgt spid="2">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500"/>
                                        <p:tgtEl>
                                          <p:spTgt spid="2">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0" end="10"/>
                                            </p:txEl>
                                          </p:spTgt>
                                        </p:tgtEl>
                                        <p:attrNameLst>
                                          <p:attrName>style.visibility</p:attrName>
                                        </p:attrNameLst>
                                      </p:cBhvr>
                                      <p:to>
                                        <p:strVal val="visible"/>
                                      </p:to>
                                    </p:set>
                                    <p:animEffect transition="in" filter="fade">
                                      <p:cBhvr>
                                        <p:cTn id="30"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0611A9-E981-4031-952B-7581FF5B7CD8}"/>
              </a:ext>
            </a:extLst>
          </p:cNvPr>
          <p:cNvSpPr>
            <a:spLocks noGrp="1"/>
          </p:cNvSpPr>
          <p:nvPr>
            <p:ph idx="1"/>
          </p:nvPr>
        </p:nvSpPr>
        <p:spPr>
          <a:xfrm>
            <a:off x="239352" y="1844824"/>
            <a:ext cx="5856648" cy="2495444"/>
          </a:xfrm>
        </p:spPr>
        <p:txBody>
          <a:bodyPr/>
          <a:lstStyle/>
          <a:p>
            <a:r>
              <a:rPr lang="en-US" dirty="0"/>
              <a:t>JavaScript</a:t>
            </a:r>
          </a:p>
          <a:p>
            <a:r>
              <a:rPr lang="en-US" dirty="0"/>
              <a:t>Document Object Model</a:t>
            </a:r>
          </a:p>
          <a:p>
            <a:r>
              <a:rPr lang="en-US" dirty="0"/>
              <a:t>Event Model</a:t>
            </a:r>
          </a:p>
          <a:p>
            <a:endParaRPr lang="en-US" dirty="0"/>
          </a:p>
        </p:txBody>
      </p:sp>
      <p:sp>
        <p:nvSpPr>
          <p:cNvPr id="3" name="Title 2">
            <a:extLst>
              <a:ext uri="{FF2B5EF4-FFF2-40B4-BE49-F238E27FC236}">
                <a16:creationId xmlns:a16="http://schemas.microsoft.com/office/drawing/2014/main" id="{2CA22290-87DF-431E-B6C7-099DA22340D2}"/>
              </a:ext>
            </a:extLst>
          </p:cNvPr>
          <p:cNvSpPr>
            <a:spLocks noGrp="1"/>
          </p:cNvSpPr>
          <p:nvPr>
            <p:ph type="title"/>
          </p:nvPr>
        </p:nvSpPr>
        <p:spPr/>
        <p:txBody>
          <a:bodyPr/>
          <a:lstStyle/>
          <a:p>
            <a:r>
              <a:rPr lang="en-US" dirty="0"/>
              <a:t>Revision</a:t>
            </a:r>
          </a:p>
        </p:txBody>
      </p:sp>
      <p:sp>
        <p:nvSpPr>
          <p:cNvPr id="4" name="Slide Number Placeholder 3">
            <a:extLst>
              <a:ext uri="{FF2B5EF4-FFF2-40B4-BE49-F238E27FC236}">
                <a16:creationId xmlns:a16="http://schemas.microsoft.com/office/drawing/2014/main" id="{DF9448A9-7D3A-49FB-899F-19C391272026}"/>
              </a:ext>
            </a:extLst>
          </p:cNvPr>
          <p:cNvSpPr>
            <a:spLocks noGrp="1"/>
          </p:cNvSpPr>
          <p:nvPr>
            <p:ph type="sldNum" sz="quarter" idx="12"/>
          </p:nvPr>
        </p:nvSpPr>
        <p:spPr/>
        <p:txBody>
          <a:bodyPr/>
          <a:lstStyle/>
          <a:p>
            <a:fld id="{452BA717-4DED-4A38-BDE4-30D0F0A142DB}" type="slidenum">
              <a:rPr lang="cs-CZ" smtClean="0"/>
              <a:pPr/>
              <a:t>2</a:t>
            </a:fld>
            <a:endParaRPr lang="cs-CZ"/>
          </a:p>
        </p:txBody>
      </p:sp>
      <p:sp>
        <p:nvSpPr>
          <p:cNvPr id="5" name="Rectangle: Single Corner Snipped 4">
            <a:extLst>
              <a:ext uri="{FF2B5EF4-FFF2-40B4-BE49-F238E27FC236}">
                <a16:creationId xmlns:a16="http://schemas.microsoft.com/office/drawing/2014/main" id="{7A14B9DD-3D7A-4087-8D31-CC954804BF5D}"/>
              </a:ext>
            </a:extLst>
          </p:cNvPr>
          <p:cNvSpPr/>
          <p:nvPr/>
        </p:nvSpPr>
        <p:spPr>
          <a:xfrm>
            <a:off x="5858721" y="1844825"/>
            <a:ext cx="6122600" cy="2495444"/>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180000" tIns="144000" rIns="180000" bIns="180000" rtlCol="0" anchor="t"/>
          <a:lstStyle/>
          <a:p>
            <a:r>
              <a:rPr lang="en-US" dirty="0"/>
              <a:t>&lt;html&gt;</a:t>
            </a:r>
          </a:p>
          <a:p>
            <a:r>
              <a:rPr lang="en-US" dirty="0"/>
              <a:t>  &lt;body&gt;</a:t>
            </a:r>
          </a:p>
          <a:p>
            <a:r>
              <a:rPr lang="en-US" dirty="0"/>
              <a:t>    &lt;h1&gt;DOM Example&lt;/h1&gt;</a:t>
            </a:r>
          </a:p>
          <a:p>
            <a:r>
              <a:rPr lang="en-US" dirty="0"/>
              <a:t>    &lt;p&gt;Document Object Model is an API …&lt;/p&gt;</a:t>
            </a:r>
          </a:p>
          <a:p>
            <a:r>
              <a:rPr lang="en-US" dirty="0"/>
              <a:t>    &lt;</a:t>
            </a:r>
            <a:r>
              <a:rPr lang="en-US" dirty="0" err="1"/>
              <a:t>img</a:t>
            </a:r>
            <a:r>
              <a:rPr lang="en-US" dirty="0"/>
              <a:t> </a:t>
            </a:r>
            <a:r>
              <a:rPr lang="en-US" dirty="0" err="1"/>
              <a:t>src</a:t>
            </a:r>
            <a:r>
              <a:rPr lang="en-US" dirty="0"/>
              <a:t>="</a:t>
            </a:r>
            <a:r>
              <a:rPr lang="en-US" dirty="0" err="1"/>
              <a:t>url</a:t>
            </a:r>
            <a:r>
              <a:rPr lang="en-US" dirty="0"/>
              <a:t>" alt="text"&gt;</a:t>
            </a:r>
          </a:p>
          <a:p>
            <a:r>
              <a:rPr lang="en-US" dirty="0"/>
              <a:t>    ...</a:t>
            </a:r>
          </a:p>
          <a:p>
            <a:r>
              <a:rPr lang="en-US" dirty="0"/>
              <a:t>  &lt;/body&gt;</a:t>
            </a:r>
          </a:p>
          <a:p>
            <a:r>
              <a:rPr lang="en-US" dirty="0"/>
              <a:t>&lt;/html&gt;</a:t>
            </a:r>
          </a:p>
        </p:txBody>
      </p:sp>
      <p:grpSp>
        <p:nvGrpSpPr>
          <p:cNvPr id="6" name="Group 5">
            <a:extLst>
              <a:ext uri="{FF2B5EF4-FFF2-40B4-BE49-F238E27FC236}">
                <a16:creationId xmlns:a16="http://schemas.microsoft.com/office/drawing/2014/main" id="{00291376-BDC0-49FB-B160-DA0DCB080EFD}"/>
              </a:ext>
            </a:extLst>
          </p:cNvPr>
          <p:cNvGrpSpPr/>
          <p:nvPr/>
        </p:nvGrpSpPr>
        <p:grpSpPr>
          <a:xfrm>
            <a:off x="5018519" y="4732256"/>
            <a:ext cx="6962802" cy="1912536"/>
            <a:chOff x="971600" y="3631358"/>
            <a:chExt cx="6962802" cy="2232048"/>
          </a:xfrm>
        </p:grpSpPr>
        <p:grpSp>
          <p:nvGrpSpPr>
            <p:cNvPr id="7" name="Skupina 38">
              <a:extLst>
                <a:ext uri="{FF2B5EF4-FFF2-40B4-BE49-F238E27FC236}">
                  <a16:creationId xmlns:a16="http://schemas.microsoft.com/office/drawing/2014/main" id="{C1A4D9E0-F0F6-479E-B58B-C297D77C2A0C}"/>
                </a:ext>
              </a:extLst>
            </p:cNvPr>
            <p:cNvGrpSpPr/>
            <p:nvPr/>
          </p:nvGrpSpPr>
          <p:grpSpPr>
            <a:xfrm>
              <a:off x="971600" y="3631358"/>
              <a:ext cx="6962802" cy="2232048"/>
              <a:chOff x="611560" y="2700000"/>
              <a:chExt cx="6962802" cy="2232048"/>
            </a:xfrm>
          </p:grpSpPr>
          <p:sp>
            <p:nvSpPr>
              <p:cNvPr id="12" name="Obdélník 6">
                <a:extLst>
                  <a:ext uri="{FF2B5EF4-FFF2-40B4-BE49-F238E27FC236}">
                    <a16:creationId xmlns:a16="http://schemas.microsoft.com/office/drawing/2014/main" id="{D33345E5-3C9F-4580-9525-224907D83906}"/>
                  </a:ext>
                </a:extLst>
              </p:cNvPr>
              <p:cNvSpPr/>
              <p:nvPr/>
            </p:nvSpPr>
            <p:spPr>
              <a:xfrm>
                <a:off x="3708000" y="2700000"/>
                <a:ext cx="1368152" cy="432048"/>
              </a:xfrm>
              <a:prstGeom prst="rect">
                <a:avLst/>
              </a:prstGeom>
              <a:ln w="28575"/>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dirty="0"/>
                  <a:t>Node</a:t>
                </a:r>
                <a:endParaRPr lang="cs-CZ" sz="1600" dirty="0"/>
              </a:p>
            </p:txBody>
          </p:sp>
          <p:grpSp>
            <p:nvGrpSpPr>
              <p:cNvPr id="13" name="Skupina 13">
                <a:extLst>
                  <a:ext uri="{FF2B5EF4-FFF2-40B4-BE49-F238E27FC236}">
                    <a16:creationId xmlns:a16="http://schemas.microsoft.com/office/drawing/2014/main" id="{6FE02FCF-25BE-4B75-80CB-24AADFCE0A0A}"/>
                  </a:ext>
                </a:extLst>
              </p:cNvPr>
              <p:cNvGrpSpPr/>
              <p:nvPr/>
            </p:nvGrpSpPr>
            <p:grpSpPr>
              <a:xfrm>
                <a:off x="4658210" y="4500000"/>
                <a:ext cx="2916152" cy="432048"/>
                <a:chOff x="3708000" y="4450456"/>
                <a:chExt cx="2916152" cy="432048"/>
              </a:xfrm>
            </p:grpSpPr>
            <p:sp>
              <p:nvSpPr>
                <p:cNvPr id="27" name="Obdélník 11">
                  <a:extLst>
                    <a:ext uri="{FF2B5EF4-FFF2-40B4-BE49-F238E27FC236}">
                      <a16:creationId xmlns:a16="http://schemas.microsoft.com/office/drawing/2014/main" id="{65AF56A4-D78E-4FB5-AEB0-617816742E79}"/>
                    </a:ext>
                  </a:extLst>
                </p:cNvPr>
                <p:cNvSpPr/>
                <p:nvPr/>
              </p:nvSpPr>
              <p:spPr>
                <a:xfrm>
                  <a:off x="5256000" y="4450456"/>
                  <a:ext cx="1368152" cy="432048"/>
                </a:xfrm>
                <a:prstGeom prst="rect">
                  <a:avLst/>
                </a:prstGeom>
                <a:ln w="28575"/>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dirty="0"/>
                    <a:t>Comment</a:t>
                  </a:r>
                  <a:endParaRPr lang="cs-CZ" sz="1600" dirty="0"/>
                </a:p>
              </p:txBody>
            </p:sp>
            <p:sp>
              <p:nvSpPr>
                <p:cNvPr id="28" name="Obdélník 12">
                  <a:extLst>
                    <a:ext uri="{FF2B5EF4-FFF2-40B4-BE49-F238E27FC236}">
                      <a16:creationId xmlns:a16="http://schemas.microsoft.com/office/drawing/2014/main" id="{799A5912-0385-42EC-AF29-0E8DCEC1C3A7}"/>
                    </a:ext>
                  </a:extLst>
                </p:cNvPr>
                <p:cNvSpPr/>
                <p:nvPr/>
              </p:nvSpPr>
              <p:spPr>
                <a:xfrm>
                  <a:off x="3708000" y="4450456"/>
                  <a:ext cx="1368152" cy="432048"/>
                </a:xfrm>
                <a:prstGeom prst="rect">
                  <a:avLst/>
                </a:prstGeom>
                <a:ln w="28575"/>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dirty="0"/>
                    <a:t>Text</a:t>
                  </a:r>
                  <a:endParaRPr lang="cs-CZ" sz="1600" dirty="0"/>
                </a:p>
              </p:txBody>
            </p:sp>
          </p:grpSp>
          <p:grpSp>
            <p:nvGrpSpPr>
              <p:cNvPr id="14" name="Skupina 15">
                <a:extLst>
                  <a:ext uri="{FF2B5EF4-FFF2-40B4-BE49-F238E27FC236}">
                    <a16:creationId xmlns:a16="http://schemas.microsoft.com/office/drawing/2014/main" id="{DD0F8923-138E-4E69-954D-7CF492303C19}"/>
                  </a:ext>
                </a:extLst>
              </p:cNvPr>
              <p:cNvGrpSpPr/>
              <p:nvPr/>
            </p:nvGrpSpPr>
            <p:grpSpPr>
              <a:xfrm>
                <a:off x="611560" y="3600000"/>
                <a:ext cx="6962802" cy="432048"/>
                <a:chOff x="611560" y="3573016"/>
                <a:chExt cx="6962802" cy="432048"/>
              </a:xfrm>
            </p:grpSpPr>
            <p:sp>
              <p:nvSpPr>
                <p:cNvPr id="22" name="Obdélník 7">
                  <a:extLst>
                    <a:ext uri="{FF2B5EF4-FFF2-40B4-BE49-F238E27FC236}">
                      <a16:creationId xmlns:a16="http://schemas.microsoft.com/office/drawing/2014/main" id="{A73A4693-1859-4A8C-B8CF-FAF29FB51302}"/>
                    </a:ext>
                  </a:extLst>
                </p:cNvPr>
                <p:cNvSpPr/>
                <p:nvPr/>
              </p:nvSpPr>
              <p:spPr>
                <a:xfrm>
                  <a:off x="2160000" y="3573016"/>
                  <a:ext cx="1368152" cy="432048"/>
                </a:xfrm>
                <a:prstGeom prst="rect">
                  <a:avLst/>
                </a:prstGeom>
                <a:ln w="28575"/>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dirty="0"/>
                    <a:t>Element</a:t>
                  </a:r>
                  <a:endParaRPr lang="cs-CZ" sz="1600" dirty="0"/>
                </a:p>
              </p:txBody>
            </p:sp>
            <p:sp>
              <p:nvSpPr>
                <p:cNvPr id="23" name="Obdélník 8">
                  <a:extLst>
                    <a:ext uri="{FF2B5EF4-FFF2-40B4-BE49-F238E27FC236}">
                      <a16:creationId xmlns:a16="http://schemas.microsoft.com/office/drawing/2014/main" id="{1F46CD67-B06A-46B5-9134-480928E3E264}"/>
                    </a:ext>
                  </a:extLst>
                </p:cNvPr>
                <p:cNvSpPr/>
                <p:nvPr/>
              </p:nvSpPr>
              <p:spPr>
                <a:xfrm>
                  <a:off x="611560" y="3573016"/>
                  <a:ext cx="1368152" cy="432048"/>
                </a:xfrm>
                <a:prstGeom prst="rect">
                  <a:avLst/>
                </a:prstGeom>
                <a:ln w="28575"/>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dirty="0"/>
                    <a:t>Document</a:t>
                  </a:r>
                  <a:endParaRPr lang="cs-CZ" sz="1600" dirty="0"/>
                </a:p>
              </p:txBody>
            </p:sp>
            <p:sp>
              <p:nvSpPr>
                <p:cNvPr id="24" name="Obdélník 9">
                  <a:extLst>
                    <a:ext uri="{FF2B5EF4-FFF2-40B4-BE49-F238E27FC236}">
                      <a16:creationId xmlns:a16="http://schemas.microsoft.com/office/drawing/2014/main" id="{35B11BE1-A9CE-446B-ABB1-95FB0CF94DEC}"/>
                    </a:ext>
                  </a:extLst>
                </p:cNvPr>
                <p:cNvSpPr/>
                <p:nvPr/>
              </p:nvSpPr>
              <p:spPr>
                <a:xfrm>
                  <a:off x="3708000" y="3573016"/>
                  <a:ext cx="1368152" cy="432048"/>
                </a:xfrm>
                <a:prstGeom prst="rect">
                  <a:avLst/>
                </a:prstGeom>
                <a:ln w="28575"/>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dirty="0" err="1"/>
                    <a:t>Attr</a:t>
                  </a:r>
                  <a:endParaRPr lang="cs-CZ" sz="1600" dirty="0"/>
                </a:p>
              </p:txBody>
            </p:sp>
            <p:sp>
              <p:nvSpPr>
                <p:cNvPr id="25" name="Obdélník 10">
                  <a:extLst>
                    <a:ext uri="{FF2B5EF4-FFF2-40B4-BE49-F238E27FC236}">
                      <a16:creationId xmlns:a16="http://schemas.microsoft.com/office/drawing/2014/main" id="{AC1802EE-267B-453B-B16E-F5543277F852}"/>
                    </a:ext>
                  </a:extLst>
                </p:cNvPr>
                <p:cNvSpPr/>
                <p:nvPr/>
              </p:nvSpPr>
              <p:spPr>
                <a:xfrm>
                  <a:off x="5256000" y="3573016"/>
                  <a:ext cx="1720572" cy="432048"/>
                </a:xfrm>
                <a:prstGeom prst="rect">
                  <a:avLst/>
                </a:prstGeom>
                <a:ln w="28575"/>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dirty="0" err="1"/>
                    <a:t>CharacterData</a:t>
                  </a:r>
                  <a:endParaRPr lang="cs-CZ" sz="1600" dirty="0"/>
                </a:p>
              </p:txBody>
            </p:sp>
            <p:sp>
              <p:nvSpPr>
                <p:cNvPr id="26" name="TextovéPole 14">
                  <a:extLst>
                    <a:ext uri="{FF2B5EF4-FFF2-40B4-BE49-F238E27FC236}">
                      <a16:creationId xmlns:a16="http://schemas.microsoft.com/office/drawing/2014/main" id="{D56CD7DE-98E9-4588-878C-EB68A0615E78}"/>
                    </a:ext>
                  </a:extLst>
                </p:cNvPr>
                <p:cNvSpPr txBox="1"/>
                <p:nvPr/>
              </p:nvSpPr>
              <p:spPr>
                <a:xfrm>
                  <a:off x="7158864" y="3604374"/>
                  <a:ext cx="415498" cy="369332"/>
                </a:xfrm>
                <a:prstGeom prst="rect">
                  <a:avLst/>
                </a:prstGeom>
                <a:noFill/>
                <a:ln w="28575">
                  <a:solidFill>
                    <a:schemeClr val="tx1"/>
                  </a:solidFill>
                </a:ln>
              </p:spPr>
              <p:txBody>
                <a:bodyPr wrap="none" rtlCol="0">
                  <a:spAutoFit/>
                </a:bodyPr>
                <a:lstStyle/>
                <a:p>
                  <a:r>
                    <a:rPr lang="en-US" dirty="0"/>
                    <a:t>…</a:t>
                  </a:r>
                  <a:endParaRPr lang="cs-CZ" dirty="0"/>
                </a:p>
              </p:txBody>
            </p:sp>
          </p:grpSp>
          <p:cxnSp>
            <p:nvCxnSpPr>
              <p:cNvPr id="15" name="Přímá spojnice 17">
                <a:extLst>
                  <a:ext uri="{FF2B5EF4-FFF2-40B4-BE49-F238E27FC236}">
                    <a16:creationId xmlns:a16="http://schemas.microsoft.com/office/drawing/2014/main" id="{030AAF92-0008-4896-B835-A355910F05AF}"/>
                  </a:ext>
                </a:extLst>
              </p:cNvPr>
              <p:cNvCxnSpPr>
                <a:stCxn id="25" idx="2"/>
                <a:endCxn id="27" idx="0"/>
              </p:cNvCxnSpPr>
              <p:nvPr/>
            </p:nvCxnSpPr>
            <p:spPr>
              <a:xfrm>
                <a:off x="6116286" y="4032048"/>
                <a:ext cx="774000" cy="46795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Přímá spojnice 19">
                <a:extLst>
                  <a:ext uri="{FF2B5EF4-FFF2-40B4-BE49-F238E27FC236}">
                    <a16:creationId xmlns:a16="http://schemas.microsoft.com/office/drawing/2014/main" id="{5ED66F67-5184-4F71-87F6-2EB1FE61967D}"/>
                  </a:ext>
                </a:extLst>
              </p:cNvPr>
              <p:cNvCxnSpPr>
                <a:stCxn id="25" idx="2"/>
                <a:endCxn id="28" idx="0"/>
              </p:cNvCxnSpPr>
              <p:nvPr/>
            </p:nvCxnSpPr>
            <p:spPr>
              <a:xfrm flipH="1">
                <a:off x="5342286" y="4032048"/>
                <a:ext cx="774000" cy="46795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Přímá spojnice 22">
                <a:extLst>
                  <a:ext uri="{FF2B5EF4-FFF2-40B4-BE49-F238E27FC236}">
                    <a16:creationId xmlns:a16="http://schemas.microsoft.com/office/drawing/2014/main" id="{E52FD30B-AB88-4C61-BE7D-AF12AE5A309A}"/>
                  </a:ext>
                </a:extLst>
              </p:cNvPr>
              <p:cNvCxnSpPr>
                <a:stCxn id="12" idx="2"/>
                <a:endCxn id="23" idx="0"/>
              </p:cNvCxnSpPr>
              <p:nvPr/>
            </p:nvCxnSpPr>
            <p:spPr>
              <a:xfrm flipH="1">
                <a:off x="1295636" y="3132048"/>
                <a:ext cx="3096440" cy="46795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Přímá spojnice 25">
                <a:extLst>
                  <a:ext uri="{FF2B5EF4-FFF2-40B4-BE49-F238E27FC236}">
                    <a16:creationId xmlns:a16="http://schemas.microsoft.com/office/drawing/2014/main" id="{F4DA2F88-4CDD-4630-B483-D45DB50C7126}"/>
                  </a:ext>
                </a:extLst>
              </p:cNvPr>
              <p:cNvCxnSpPr>
                <a:stCxn id="12" idx="2"/>
                <a:endCxn id="22" idx="0"/>
              </p:cNvCxnSpPr>
              <p:nvPr/>
            </p:nvCxnSpPr>
            <p:spPr>
              <a:xfrm flipH="1">
                <a:off x="2844076" y="3132048"/>
                <a:ext cx="1548000" cy="46795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Přímá spojnice 28">
                <a:extLst>
                  <a:ext uri="{FF2B5EF4-FFF2-40B4-BE49-F238E27FC236}">
                    <a16:creationId xmlns:a16="http://schemas.microsoft.com/office/drawing/2014/main" id="{A2851F90-4C0D-4F17-8927-2C830C30585C}"/>
                  </a:ext>
                </a:extLst>
              </p:cNvPr>
              <p:cNvCxnSpPr>
                <a:stCxn id="12" idx="2"/>
                <a:endCxn id="24" idx="0"/>
              </p:cNvCxnSpPr>
              <p:nvPr/>
            </p:nvCxnSpPr>
            <p:spPr>
              <a:xfrm>
                <a:off x="4392076" y="3132048"/>
                <a:ext cx="0" cy="46795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Přímá spojnice 31">
                <a:extLst>
                  <a:ext uri="{FF2B5EF4-FFF2-40B4-BE49-F238E27FC236}">
                    <a16:creationId xmlns:a16="http://schemas.microsoft.com/office/drawing/2014/main" id="{A58D2373-311F-4D4A-A99E-FFEEA12F4606}"/>
                  </a:ext>
                </a:extLst>
              </p:cNvPr>
              <p:cNvCxnSpPr>
                <a:stCxn id="12" idx="2"/>
                <a:endCxn id="25" idx="0"/>
              </p:cNvCxnSpPr>
              <p:nvPr/>
            </p:nvCxnSpPr>
            <p:spPr>
              <a:xfrm>
                <a:off x="4392076" y="3132048"/>
                <a:ext cx="1724210" cy="46795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Přímá spojnice 34">
                <a:extLst>
                  <a:ext uri="{FF2B5EF4-FFF2-40B4-BE49-F238E27FC236}">
                    <a16:creationId xmlns:a16="http://schemas.microsoft.com/office/drawing/2014/main" id="{F9B589C3-E540-4321-8683-C5B58925EB0B}"/>
                  </a:ext>
                </a:extLst>
              </p:cNvPr>
              <p:cNvCxnSpPr>
                <a:stCxn id="12" idx="2"/>
              </p:cNvCxnSpPr>
              <p:nvPr/>
            </p:nvCxnSpPr>
            <p:spPr>
              <a:xfrm>
                <a:off x="4392076" y="3132048"/>
                <a:ext cx="2974537" cy="36896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8" name="Přímá spojnice 22">
              <a:extLst>
                <a:ext uri="{FF2B5EF4-FFF2-40B4-BE49-F238E27FC236}">
                  <a16:creationId xmlns:a16="http://schemas.microsoft.com/office/drawing/2014/main" id="{B60B5FAD-139E-4F08-9FCB-521F6A5FE7F0}"/>
                </a:ext>
              </a:extLst>
            </p:cNvPr>
            <p:cNvCxnSpPr/>
            <p:nvPr/>
          </p:nvCxnSpPr>
          <p:spPr>
            <a:xfrm flipH="1">
              <a:off x="2682010" y="4963406"/>
              <a:ext cx="521886" cy="23397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Přímá spojnice 22">
              <a:extLst>
                <a:ext uri="{FF2B5EF4-FFF2-40B4-BE49-F238E27FC236}">
                  <a16:creationId xmlns:a16="http://schemas.microsoft.com/office/drawing/2014/main" id="{D2848A16-E0CF-4858-A9F0-BC975D2CE130}"/>
                </a:ext>
              </a:extLst>
            </p:cNvPr>
            <p:cNvCxnSpPr/>
            <p:nvPr/>
          </p:nvCxnSpPr>
          <p:spPr>
            <a:xfrm flipH="1" flipV="1">
              <a:off x="3204116" y="4963406"/>
              <a:ext cx="521886" cy="23397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Přímá spojnice 22">
              <a:extLst>
                <a:ext uri="{FF2B5EF4-FFF2-40B4-BE49-F238E27FC236}">
                  <a16:creationId xmlns:a16="http://schemas.microsoft.com/office/drawing/2014/main" id="{B97F0472-BE0E-4567-9711-6886825EA8E4}"/>
                </a:ext>
              </a:extLst>
            </p:cNvPr>
            <p:cNvCxnSpPr>
              <a:stCxn id="22" idx="2"/>
            </p:cNvCxnSpPr>
            <p:nvPr/>
          </p:nvCxnSpPr>
          <p:spPr>
            <a:xfrm flipH="1">
              <a:off x="2976120" y="4963406"/>
              <a:ext cx="227996" cy="23397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Přímá spojnice 22">
              <a:extLst>
                <a:ext uri="{FF2B5EF4-FFF2-40B4-BE49-F238E27FC236}">
                  <a16:creationId xmlns:a16="http://schemas.microsoft.com/office/drawing/2014/main" id="{57B0DE61-27C6-4BC3-8356-2C8BC9305A18}"/>
                </a:ext>
              </a:extLst>
            </p:cNvPr>
            <p:cNvCxnSpPr/>
            <p:nvPr/>
          </p:nvCxnSpPr>
          <p:spPr>
            <a:xfrm flipH="1" flipV="1">
              <a:off x="3203896" y="4972702"/>
              <a:ext cx="227996" cy="23397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BEE3E950-6F2F-4A35-8156-1353EDC49F6A}"/>
              </a:ext>
            </a:extLst>
          </p:cNvPr>
          <p:cNvGrpSpPr/>
          <p:nvPr/>
        </p:nvGrpSpPr>
        <p:grpSpPr>
          <a:xfrm>
            <a:off x="532988" y="3551464"/>
            <a:ext cx="4576588" cy="2414716"/>
            <a:chOff x="532988" y="3551464"/>
            <a:chExt cx="4576588" cy="2414716"/>
          </a:xfrm>
        </p:grpSpPr>
        <p:grpSp>
          <p:nvGrpSpPr>
            <p:cNvPr id="29" name="Skupina 10">
              <a:extLst>
                <a:ext uri="{FF2B5EF4-FFF2-40B4-BE49-F238E27FC236}">
                  <a16:creationId xmlns:a16="http://schemas.microsoft.com/office/drawing/2014/main" id="{CECE1945-7139-4528-8527-60BECD2DD073}"/>
                </a:ext>
              </a:extLst>
            </p:cNvPr>
            <p:cNvGrpSpPr/>
            <p:nvPr/>
          </p:nvGrpSpPr>
          <p:grpSpPr>
            <a:xfrm>
              <a:off x="3233288" y="4340268"/>
              <a:ext cx="1876288" cy="667817"/>
              <a:chOff x="3311860" y="4217803"/>
              <a:chExt cx="1876288" cy="667817"/>
            </a:xfrm>
          </p:grpSpPr>
          <p:grpSp>
            <p:nvGrpSpPr>
              <p:cNvPr id="30" name="Skupina 14">
                <a:extLst>
                  <a:ext uri="{FF2B5EF4-FFF2-40B4-BE49-F238E27FC236}">
                    <a16:creationId xmlns:a16="http://schemas.microsoft.com/office/drawing/2014/main" id="{A5EEB021-8D40-444B-9958-2A95D9556621}"/>
                  </a:ext>
                </a:extLst>
              </p:cNvPr>
              <p:cNvGrpSpPr/>
              <p:nvPr/>
            </p:nvGrpSpPr>
            <p:grpSpPr>
              <a:xfrm>
                <a:off x="3311860" y="4525580"/>
                <a:ext cx="1876288" cy="360040"/>
                <a:chOff x="2915816" y="4547840"/>
                <a:chExt cx="1876288" cy="360040"/>
              </a:xfrm>
            </p:grpSpPr>
            <p:sp>
              <p:nvSpPr>
                <p:cNvPr id="32" name="Obdélník 6">
                  <a:extLst>
                    <a:ext uri="{FF2B5EF4-FFF2-40B4-BE49-F238E27FC236}">
                      <a16:creationId xmlns:a16="http://schemas.microsoft.com/office/drawing/2014/main" id="{0A18A4B6-B162-476F-ADC7-9D7507B1F12E}"/>
                    </a:ext>
                  </a:extLst>
                </p:cNvPr>
                <p:cNvSpPr/>
                <p:nvPr/>
              </p:nvSpPr>
              <p:spPr>
                <a:xfrm>
                  <a:off x="3131840" y="4547840"/>
                  <a:ext cx="360040" cy="360040"/>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cs-CZ"/>
                </a:p>
              </p:txBody>
            </p:sp>
            <p:sp>
              <p:nvSpPr>
                <p:cNvPr id="33" name="Obdélník 7">
                  <a:extLst>
                    <a:ext uri="{FF2B5EF4-FFF2-40B4-BE49-F238E27FC236}">
                      <a16:creationId xmlns:a16="http://schemas.microsoft.com/office/drawing/2014/main" id="{5C796614-3694-40C5-9518-8889C5F7C055}"/>
                    </a:ext>
                  </a:extLst>
                </p:cNvPr>
                <p:cNvSpPr/>
                <p:nvPr/>
              </p:nvSpPr>
              <p:spPr>
                <a:xfrm>
                  <a:off x="3472148" y="4547840"/>
                  <a:ext cx="360040" cy="360040"/>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cs-CZ"/>
                </a:p>
              </p:txBody>
            </p:sp>
            <p:sp>
              <p:nvSpPr>
                <p:cNvPr id="34" name="Obdélník 8">
                  <a:extLst>
                    <a:ext uri="{FF2B5EF4-FFF2-40B4-BE49-F238E27FC236}">
                      <a16:creationId xmlns:a16="http://schemas.microsoft.com/office/drawing/2014/main" id="{A38936E5-BF18-4601-A31C-DCF9D9947BCB}"/>
                    </a:ext>
                  </a:extLst>
                </p:cNvPr>
                <p:cNvSpPr/>
                <p:nvPr/>
              </p:nvSpPr>
              <p:spPr>
                <a:xfrm>
                  <a:off x="3832188" y="4547840"/>
                  <a:ext cx="360040" cy="360040"/>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cs-CZ"/>
                </a:p>
              </p:txBody>
            </p:sp>
            <p:sp>
              <p:nvSpPr>
                <p:cNvPr id="35" name="Obdélník 9">
                  <a:extLst>
                    <a:ext uri="{FF2B5EF4-FFF2-40B4-BE49-F238E27FC236}">
                      <a16:creationId xmlns:a16="http://schemas.microsoft.com/office/drawing/2014/main" id="{7DAE4D73-3DE2-4BC0-9F61-BB00B9893988}"/>
                    </a:ext>
                  </a:extLst>
                </p:cNvPr>
                <p:cNvSpPr/>
                <p:nvPr/>
              </p:nvSpPr>
              <p:spPr>
                <a:xfrm>
                  <a:off x="4192228" y="4547840"/>
                  <a:ext cx="360040" cy="360040"/>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cs-CZ"/>
                </a:p>
              </p:txBody>
            </p:sp>
            <p:cxnSp>
              <p:nvCxnSpPr>
                <p:cNvPr id="36" name="Přímá spojnice 11">
                  <a:extLst>
                    <a:ext uri="{FF2B5EF4-FFF2-40B4-BE49-F238E27FC236}">
                      <a16:creationId xmlns:a16="http://schemas.microsoft.com/office/drawing/2014/main" id="{9C69240E-F808-48AC-A4B9-E4ED3334E0A2}"/>
                    </a:ext>
                  </a:extLst>
                </p:cNvPr>
                <p:cNvCxnSpPr/>
                <p:nvPr/>
              </p:nvCxnSpPr>
              <p:spPr>
                <a:xfrm>
                  <a:off x="2915816" y="4547840"/>
                  <a:ext cx="1872208" cy="0"/>
                </a:xfrm>
                <a:prstGeom prst="line">
                  <a:avLst/>
                </a:prstGeom>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cxnSp>
            <p:cxnSp>
              <p:nvCxnSpPr>
                <p:cNvPr id="37" name="Přímá spojnice 13">
                  <a:extLst>
                    <a:ext uri="{FF2B5EF4-FFF2-40B4-BE49-F238E27FC236}">
                      <a16:creationId xmlns:a16="http://schemas.microsoft.com/office/drawing/2014/main" id="{39A41E08-7AF6-4F82-9E52-FF7BE62683D1}"/>
                    </a:ext>
                  </a:extLst>
                </p:cNvPr>
                <p:cNvCxnSpPr/>
                <p:nvPr/>
              </p:nvCxnSpPr>
              <p:spPr>
                <a:xfrm>
                  <a:off x="2919896" y="4907880"/>
                  <a:ext cx="1872208" cy="0"/>
                </a:xfrm>
                <a:prstGeom prst="line">
                  <a:avLst/>
                </a:prstGeom>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cxnSp>
          </p:grpSp>
          <p:sp>
            <p:nvSpPr>
              <p:cNvPr id="31" name="TextovéPole 15">
                <a:extLst>
                  <a:ext uri="{FF2B5EF4-FFF2-40B4-BE49-F238E27FC236}">
                    <a16:creationId xmlns:a16="http://schemas.microsoft.com/office/drawing/2014/main" id="{FD68FDB0-C719-4674-84C8-85523A19272E}"/>
                  </a:ext>
                </a:extLst>
              </p:cNvPr>
              <p:cNvSpPr txBox="1"/>
              <p:nvPr/>
            </p:nvSpPr>
            <p:spPr>
              <a:xfrm>
                <a:off x="3615491" y="4217803"/>
                <a:ext cx="1273105" cy="30777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sz="1400" dirty="0"/>
                  <a:t>Event Queue</a:t>
                </a:r>
                <a:endParaRPr lang="cs-CZ" sz="1400" dirty="0"/>
              </a:p>
            </p:txBody>
          </p:sp>
        </p:grpSp>
        <p:sp>
          <p:nvSpPr>
            <p:cNvPr id="38" name="Zaoblený obdélník 16">
              <a:extLst>
                <a:ext uri="{FF2B5EF4-FFF2-40B4-BE49-F238E27FC236}">
                  <a16:creationId xmlns:a16="http://schemas.microsoft.com/office/drawing/2014/main" id="{AF4E4D03-8D2C-43A4-A2E3-1E71DAB61D43}"/>
                </a:ext>
              </a:extLst>
            </p:cNvPr>
            <p:cNvSpPr/>
            <p:nvPr/>
          </p:nvSpPr>
          <p:spPr>
            <a:xfrm>
              <a:off x="532988" y="3551464"/>
              <a:ext cx="1656184" cy="432048"/>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Mouse Moved</a:t>
              </a:r>
              <a:endParaRPr lang="cs-CZ" sz="1400" dirty="0"/>
            </a:p>
          </p:txBody>
        </p:sp>
        <p:sp>
          <p:nvSpPr>
            <p:cNvPr id="39" name="Zaoblený obdélník 17">
              <a:extLst>
                <a:ext uri="{FF2B5EF4-FFF2-40B4-BE49-F238E27FC236}">
                  <a16:creationId xmlns:a16="http://schemas.microsoft.com/office/drawing/2014/main" id="{CBF027A1-541B-4E6B-A976-3BE601465A2D}"/>
                </a:ext>
              </a:extLst>
            </p:cNvPr>
            <p:cNvSpPr/>
            <p:nvPr/>
          </p:nvSpPr>
          <p:spPr>
            <a:xfrm>
              <a:off x="1057086" y="4212632"/>
              <a:ext cx="1656184" cy="432048"/>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User Clicked</a:t>
              </a:r>
              <a:endParaRPr lang="cs-CZ" sz="1400" dirty="0"/>
            </a:p>
          </p:txBody>
        </p:sp>
        <p:sp>
          <p:nvSpPr>
            <p:cNvPr id="40" name="Zaoblený obdélník 18">
              <a:extLst>
                <a:ext uri="{FF2B5EF4-FFF2-40B4-BE49-F238E27FC236}">
                  <a16:creationId xmlns:a16="http://schemas.microsoft.com/office/drawing/2014/main" id="{2B4AA1AE-E1AD-4E02-B35D-A237AAA228A2}"/>
                </a:ext>
              </a:extLst>
            </p:cNvPr>
            <p:cNvSpPr/>
            <p:nvPr/>
          </p:nvSpPr>
          <p:spPr>
            <a:xfrm>
              <a:off x="604996" y="4828064"/>
              <a:ext cx="1800200" cy="432048"/>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Loading Finished</a:t>
              </a:r>
              <a:endParaRPr lang="cs-CZ" sz="1400" dirty="0"/>
            </a:p>
          </p:txBody>
        </p:sp>
        <p:sp>
          <p:nvSpPr>
            <p:cNvPr id="41" name="Zaoblený obdélník 19">
              <a:extLst>
                <a:ext uri="{FF2B5EF4-FFF2-40B4-BE49-F238E27FC236}">
                  <a16:creationId xmlns:a16="http://schemas.microsoft.com/office/drawing/2014/main" id="{0AC2EA90-82DF-4167-812E-25E778CB502E}"/>
                </a:ext>
              </a:extLst>
            </p:cNvPr>
            <p:cNvSpPr/>
            <p:nvPr/>
          </p:nvSpPr>
          <p:spPr>
            <a:xfrm>
              <a:off x="1433088" y="5534132"/>
              <a:ext cx="1800200" cy="432048"/>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Window Resized</a:t>
              </a:r>
              <a:endParaRPr lang="cs-CZ" sz="1400" dirty="0"/>
            </a:p>
          </p:txBody>
        </p:sp>
        <p:cxnSp>
          <p:nvCxnSpPr>
            <p:cNvPr id="42" name="Přímá spojnice se šipkou 21">
              <a:extLst>
                <a:ext uri="{FF2B5EF4-FFF2-40B4-BE49-F238E27FC236}">
                  <a16:creationId xmlns:a16="http://schemas.microsoft.com/office/drawing/2014/main" id="{989EEDC2-5B5B-47DF-8FB2-E6D9D57A959B}"/>
                </a:ext>
              </a:extLst>
            </p:cNvPr>
            <p:cNvCxnSpPr/>
            <p:nvPr/>
          </p:nvCxnSpPr>
          <p:spPr>
            <a:xfrm>
              <a:off x="2189172" y="3767489"/>
              <a:ext cx="1044116" cy="72666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3" name="Přímá spojnice se šipkou 22">
              <a:extLst>
                <a:ext uri="{FF2B5EF4-FFF2-40B4-BE49-F238E27FC236}">
                  <a16:creationId xmlns:a16="http://schemas.microsoft.com/office/drawing/2014/main" id="{5A8DB5E7-D828-4293-B21D-EFF20D6C15F0}"/>
                </a:ext>
              </a:extLst>
            </p:cNvPr>
            <p:cNvCxnSpPr/>
            <p:nvPr/>
          </p:nvCxnSpPr>
          <p:spPr>
            <a:xfrm>
              <a:off x="2713271" y="4428656"/>
              <a:ext cx="468489" cy="274936"/>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4" name="Přímá spojnice se šipkou 26">
              <a:extLst>
                <a:ext uri="{FF2B5EF4-FFF2-40B4-BE49-F238E27FC236}">
                  <a16:creationId xmlns:a16="http://schemas.microsoft.com/office/drawing/2014/main" id="{00148AEF-CF20-4207-AA55-09C00F28302D}"/>
                </a:ext>
              </a:extLst>
            </p:cNvPr>
            <p:cNvCxnSpPr/>
            <p:nvPr/>
          </p:nvCxnSpPr>
          <p:spPr>
            <a:xfrm flipV="1">
              <a:off x="2405197" y="4828064"/>
              <a:ext cx="776563" cy="21958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5" name="Přímá spojnice se šipkou 31">
              <a:extLst>
                <a:ext uri="{FF2B5EF4-FFF2-40B4-BE49-F238E27FC236}">
                  <a16:creationId xmlns:a16="http://schemas.microsoft.com/office/drawing/2014/main" id="{04F7D8F6-5AC4-4AF2-BEC0-C50466FC574D}"/>
                </a:ext>
              </a:extLst>
            </p:cNvPr>
            <p:cNvCxnSpPr/>
            <p:nvPr/>
          </p:nvCxnSpPr>
          <p:spPr>
            <a:xfrm flipV="1">
              <a:off x="2405196" y="5047644"/>
              <a:ext cx="828092" cy="4864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854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89545-67FF-46BA-8FC7-3FE461E666CB}"/>
              </a:ext>
            </a:extLst>
          </p:cNvPr>
          <p:cNvSpPr>
            <a:spLocks noGrp="1"/>
          </p:cNvSpPr>
          <p:nvPr>
            <p:ph type="ctrTitle"/>
          </p:nvPr>
        </p:nvSpPr>
        <p:spPr/>
        <p:txBody>
          <a:bodyPr/>
          <a:lstStyle/>
          <a:p>
            <a:r>
              <a:rPr lang="en-US" dirty="0"/>
              <a:t>HTML5 API</a:t>
            </a:r>
          </a:p>
        </p:txBody>
      </p:sp>
    </p:spTree>
    <p:extLst>
      <p:ext uri="{BB962C8B-B14F-4D97-AF65-F5344CB8AC3E}">
        <p14:creationId xmlns:p14="http://schemas.microsoft.com/office/powerpoint/2010/main" val="3221109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23D01C-08DC-4C65-B71B-0D1DB0D40F5A}"/>
              </a:ext>
            </a:extLst>
          </p:cNvPr>
          <p:cNvSpPr>
            <a:spLocks noGrp="1"/>
          </p:cNvSpPr>
          <p:nvPr>
            <p:ph idx="1"/>
          </p:nvPr>
        </p:nvSpPr>
        <p:spPr/>
        <p:txBody>
          <a:bodyPr/>
          <a:lstStyle/>
          <a:p>
            <a:r>
              <a:rPr lang="en-US" dirty="0"/>
              <a:t>New feature – script state (</a:t>
            </a:r>
            <a:r>
              <a:rPr lang="en-US" dirty="0" err="1"/>
              <a:t>history.state</a:t>
            </a:r>
            <a:r>
              <a:rPr lang="en-US" dirty="0"/>
              <a:t>)</a:t>
            </a:r>
          </a:p>
          <a:p>
            <a:r>
              <a:rPr lang="en-US" b="1" dirty="0" err="1"/>
              <a:t>history</a:t>
            </a:r>
            <a:r>
              <a:rPr lang="en-US" dirty="0" err="1"/>
              <a:t>.</a:t>
            </a:r>
            <a:r>
              <a:rPr lang="en-US" b="1" dirty="0" err="1"/>
              <a:t>pushState</a:t>
            </a:r>
            <a:r>
              <a:rPr lang="en-US" dirty="0"/>
              <a:t>(), </a:t>
            </a:r>
            <a:r>
              <a:rPr lang="en-US" b="1" dirty="0" err="1"/>
              <a:t>history</a:t>
            </a:r>
            <a:r>
              <a:rPr lang="en-US" dirty="0" err="1"/>
              <a:t>.</a:t>
            </a:r>
            <a:r>
              <a:rPr lang="en-US" b="1" dirty="0" err="1"/>
              <a:t>replaceState</a:t>
            </a:r>
            <a:r>
              <a:rPr lang="en-US" dirty="0"/>
              <a:t>()</a:t>
            </a:r>
          </a:p>
          <a:p>
            <a:r>
              <a:rPr lang="en-US" dirty="0"/>
              <a:t>Captures hidden script-managed state</a:t>
            </a:r>
          </a:p>
          <a:p>
            <a:r>
              <a:rPr lang="en-US" dirty="0"/>
              <a:t>Allows backward/forward navigation over the states</a:t>
            </a:r>
          </a:p>
          <a:p>
            <a:endParaRPr lang="en-US" dirty="0"/>
          </a:p>
        </p:txBody>
      </p:sp>
      <p:sp>
        <p:nvSpPr>
          <p:cNvPr id="3" name="Title 2">
            <a:extLst>
              <a:ext uri="{FF2B5EF4-FFF2-40B4-BE49-F238E27FC236}">
                <a16:creationId xmlns:a16="http://schemas.microsoft.com/office/drawing/2014/main" id="{1CE47E50-3312-43A7-AA73-95859AEF2487}"/>
              </a:ext>
            </a:extLst>
          </p:cNvPr>
          <p:cNvSpPr>
            <a:spLocks noGrp="1"/>
          </p:cNvSpPr>
          <p:nvPr>
            <p:ph type="title"/>
          </p:nvPr>
        </p:nvSpPr>
        <p:spPr/>
        <p:txBody>
          <a:bodyPr/>
          <a:lstStyle/>
          <a:p>
            <a:r>
              <a:rPr lang="en-US" dirty="0"/>
              <a:t>HTML5 APIs</a:t>
            </a:r>
            <a:br>
              <a:rPr lang="en-US" dirty="0"/>
            </a:br>
            <a:r>
              <a:rPr lang="en-US" dirty="0"/>
              <a:t>HISTORY</a:t>
            </a:r>
          </a:p>
        </p:txBody>
      </p:sp>
      <p:sp>
        <p:nvSpPr>
          <p:cNvPr id="4" name="Slide Number Placeholder 3">
            <a:extLst>
              <a:ext uri="{FF2B5EF4-FFF2-40B4-BE49-F238E27FC236}">
                <a16:creationId xmlns:a16="http://schemas.microsoft.com/office/drawing/2014/main" id="{BD676046-201D-45F8-ABBB-A39510FE976A}"/>
              </a:ext>
            </a:extLst>
          </p:cNvPr>
          <p:cNvSpPr>
            <a:spLocks noGrp="1"/>
          </p:cNvSpPr>
          <p:nvPr>
            <p:ph type="sldNum" sz="quarter" idx="12"/>
          </p:nvPr>
        </p:nvSpPr>
        <p:spPr/>
        <p:txBody>
          <a:bodyPr/>
          <a:lstStyle/>
          <a:p>
            <a:fld id="{452BA717-4DED-4A38-BDE4-30D0F0A142DB}" type="slidenum">
              <a:rPr lang="cs-CZ" smtClean="0"/>
              <a:pPr/>
              <a:t>21</a:t>
            </a:fld>
            <a:endParaRPr lang="cs-CZ"/>
          </a:p>
        </p:txBody>
      </p:sp>
    </p:spTree>
    <p:extLst>
      <p:ext uri="{BB962C8B-B14F-4D97-AF65-F5344CB8AC3E}">
        <p14:creationId xmlns:p14="http://schemas.microsoft.com/office/powerpoint/2010/main" val="542393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23D01C-08DC-4C65-B71B-0D1DB0D40F5A}"/>
              </a:ext>
            </a:extLst>
          </p:cNvPr>
          <p:cNvSpPr>
            <a:spLocks noGrp="1"/>
          </p:cNvSpPr>
          <p:nvPr>
            <p:ph idx="1"/>
          </p:nvPr>
        </p:nvSpPr>
        <p:spPr>
          <a:xfrm>
            <a:off x="239351" y="1844824"/>
            <a:ext cx="11713299" cy="1440160"/>
          </a:xfrm>
        </p:spPr>
        <p:txBody>
          <a:bodyPr/>
          <a:lstStyle/>
          <a:p>
            <a:r>
              <a:rPr lang="en-US" dirty="0"/>
              <a:t>Data for scripts, but associated with DOM elements</a:t>
            </a:r>
          </a:p>
          <a:p>
            <a:r>
              <a:rPr lang="en-US" dirty="0"/>
              <a:t>Special </a:t>
            </a:r>
            <a:r>
              <a:rPr lang="en-US" b="1" dirty="0"/>
              <a:t>data-*</a:t>
            </a:r>
            <a:r>
              <a:rPr lang="en-US" dirty="0"/>
              <a:t> attributes (e.g., data-foo-bar)</a:t>
            </a:r>
          </a:p>
          <a:p>
            <a:r>
              <a:rPr lang="en-US" dirty="0"/>
              <a:t>Appear in </a:t>
            </a:r>
            <a:r>
              <a:rPr lang="en-US" b="1" dirty="0" err="1"/>
              <a:t>element</a:t>
            </a:r>
            <a:r>
              <a:rPr lang="en-US" dirty="0" err="1"/>
              <a:t>.</a:t>
            </a:r>
            <a:r>
              <a:rPr lang="en-US" b="1" dirty="0" err="1"/>
              <a:t>dataset</a:t>
            </a:r>
            <a:r>
              <a:rPr lang="en-US" dirty="0"/>
              <a:t> collection</a:t>
            </a:r>
          </a:p>
        </p:txBody>
      </p:sp>
      <p:sp>
        <p:nvSpPr>
          <p:cNvPr id="3" name="Title 2">
            <a:extLst>
              <a:ext uri="{FF2B5EF4-FFF2-40B4-BE49-F238E27FC236}">
                <a16:creationId xmlns:a16="http://schemas.microsoft.com/office/drawing/2014/main" id="{1CE47E50-3312-43A7-AA73-95859AEF2487}"/>
              </a:ext>
            </a:extLst>
          </p:cNvPr>
          <p:cNvSpPr>
            <a:spLocks noGrp="1"/>
          </p:cNvSpPr>
          <p:nvPr>
            <p:ph type="title"/>
          </p:nvPr>
        </p:nvSpPr>
        <p:spPr/>
        <p:txBody>
          <a:bodyPr/>
          <a:lstStyle/>
          <a:p>
            <a:r>
              <a:rPr lang="en-US" dirty="0"/>
              <a:t>HTML5 APIs</a:t>
            </a:r>
            <a:br>
              <a:rPr lang="en-US" dirty="0"/>
            </a:br>
            <a:r>
              <a:rPr lang="en-US" dirty="0"/>
              <a:t>Non-visible Data Attributes</a:t>
            </a:r>
          </a:p>
        </p:txBody>
      </p:sp>
      <p:sp>
        <p:nvSpPr>
          <p:cNvPr id="4" name="Slide Number Placeholder 3">
            <a:extLst>
              <a:ext uri="{FF2B5EF4-FFF2-40B4-BE49-F238E27FC236}">
                <a16:creationId xmlns:a16="http://schemas.microsoft.com/office/drawing/2014/main" id="{BD676046-201D-45F8-ABBB-A39510FE976A}"/>
              </a:ext>
            </a:extLst>
          </p:cNvPr>
          <p:cNvSpPr>
            <a:spLocks noGrp="1"/>
          </p:cNvSpPr>
          <p:nvPr>
            <p:ph type="sldNum" sz="quarter" idx="12"/>
          </p:nvPr>
        </p:nvSpPr>
        <p:spPr/>
        <p:txBody>
          <a:bodyPr/>
          <a:lstStyle/>
          <a:p>
            <a:fld id="{452BA717-4DED-4A38-BDE4-30D0F0A142DB}" type="slidenum">
              <a:rPr lang="cs-CZ" smtClean="0"/>
              <a:pPr/>
              <a:t>22</a:t>
            </a:fld>
            <a:endParaRPr lang="cs-CZ"/>
          </a:p>
        </p:txBody>
      </p:sp>
    </p:spTree>
    <p:extLst>
      <p:ext uri="{BB962C8B-B14F-4D97-AF65-F5344CB8AC3E}">
        <p14:creationId xmlns:p14="http://schemas.microsoft.com/office/powerpoint/2010/main" val="999849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A11303-B087-41EA-9C86-1BF4D0EB6569}"/>
              </a:ext>
            </a:extLst>
          </p:cNvPr>
          <p:cNvSpPr>
            <a:spLocks noGrp="1"/>
          </p:cNvSpPr>
          <p:nvPr>
            <p:ph idx="1"/>
          </p:nvPr>
        </p:nvSpPr>
        <p:spPr>
          <a:xfrm>
            <a:off x="239351" y="1844824"/>
            <a:ext cx="11733224" cy="4596298"/>
          </a:xfrm>
        </p:spPr>
        <p:txBody>
          <a:bodyPr/>
          <a:lstStyle/>
          <a:p>
            <a:r>
              <a:rPr lang="en-US" dirty="0"/>
              <a:t>Persistence key-value data storage accessible from JS</a:t>
            </a:r>
          </a:p>
          <a:p>
            <a:r>
              <a:rPr lang="en-US" dirty="0"/>
              <a:t>Similar isolation like cookies</a:t>
            </a:r>
          </a:p>
          <a:p>
            <a:r>
              <a:rPr lang="en-US" dirty="0" err="1"/>
              <a:t>LocalStorage</a:t>
            </a:r>
            <a:r>
              <a:rPr lang="en-US" dirty="0"/>
              <a:t> - persistent, per web application</a:t>
            </a:r>
          </a:p>
          <a:p>
            <a:r>
              <a:rPr lang="en-US" dirty="0" err="1"/>
              <a:t>SessionStorage</a:t>
            </a:r>
            <a:r>
              <a:rPr lang="en-US" dirty="0"/>
              <a:t> - for each window/tab</a:t>
            </a:r>
          </a:p>
          <a:p>
            <a:endParaRPr lang="en-US" dirty="0"/>
          </a:p>
        </p:txBody>
      </p:sp>
      <p:sp>
        <p:nvSpPr>
          <p:cNvPr id="3" name="Title 2">
            <a:extLst>
              <a:ext uri="{FF2B5EF4-FFF2-40B4-BE49-F238E27FC236}">
                <a16:creationId xmlns:a16="http://schemas.microsoft.com/office/drawing/2014/main" id="{40108D2D-393D-4AEF-8BE8-5654C1F3EC72}"/>
              </a:ext>
            </a:extLst>
          </p:cNvPr>
          <p:cNvSpPr>
            <a:spLocks noGrp="1"/>
          </p:cNvSpPr>
          <p:nvPr>
            <p:ph type="title"/>
          </p:nvPr>
        </p:nvSpPr>
        <p:spPr/>
        <p:txBody>
          <a:bodyPr/>
          <a:lstStyle/>
          <a:p>
            <a:r>
              <a:rPr lang="en-US" dirty="0"/>
              <a:t>HTML5 APIs</a:t>
            </a:r>
            <a:br>
              <a:rPr lang="en-US" dirty="0"/>
            </a:br>
            <a:r>
              <a:rPr lang="en-US" dirty="0"/>
              <a:t>Data Storage</a:t>
            </a:r>
          </a:p>
        </p:txBody>
      </p:sp>
      <p:sp>
        <p:nvSpPr>
          <p:cNvPr id="4" name="Slide Number Placeholder 3">
            <a:extLst>
              <a:ext uri="{FF2B5EF4-FFF2-40B4-BE49-F238E27FC236}">
                <a16:creationId xmlns:a16="http://schemas.microsoft.com/office/drawing/2014/main" id="{682CE18A-C06D-4049-A107-733F4CD077C7}"/>
              </a:ext>
            </a:extLst>
          </p:cNvPr>
          <p:cNvSpPr>
            <a:spLocks noGrp="1"/>
          </p:cNvSpPr>
          <p:nvPr>
            <p:ph type="sldNum" sz="quarter" idx="12"/>
          </p:nvPr>
        </p:nvSpPr>
        <p:spPr/>
        <p:txBody>
          <a:bodyPr/>
          <a:lstStyle/>
          <a:p>
            <a:fld id="{452BA717-4DED-4A38-BDE4-30D0F0A142DB}" type="slidenum">
              <a:rPr lang="cs-CZ" smtClean="0"/>
              <a:pPr/>
              <a:t>23</a:t>
            </a:fld>
            <a:endParaRPr lang="cs-CZ"/>
          </a:p>
        </p:txBody>
      </p:sp>
    </p:spTree>
    <p:extLst>
      <p:ext uri="{BB962C8B-B14F-4D97-AF65-F5344CB8AC3E}">
        <p14:creationId xmlns:p14="http://schemas.microsoft.com/office/powerpoint/2010/main" val="269105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4B0BFF-C1B4-4BF0-8267-D0C217B6C4EE}"/>
              </a:ext>
            </a:extLst>
          </p:cNvPr>
          <p:cNvSpPr>
            <a:spLocks noGrp="1"/>
          </p:cNvSpPr>
          <p:nvPr>
            <p:ph type="sldNum" sz="quarter" idx="12"/>
          </p:nvPr>
        </p:nvSpPr>
        <p:spPr/>
        <p:txBody>
          <a:bodyPr/>
          <a:lstStyle/>
          <a:p>
            <a:fld id="{452BA717-4DED-4A38-BDE4-30D0F0A142DB}" type="slidenum">
              <a:rPr lang="cs-CZ" smtClean="0"/>
              <a:pPr/>
              <a:t>24</a:t>
            </a:fld>
            <a:endParaRPr lang="cs-CZ"/>
          </a:p>
        </p:txBody>
      </p:sp>
      <p:sp>
        <p:nvSpPr>
          <p:cNvPr id="3" name="Text Placeholder 2">
            <a:extLst>
              <a:ext uri="{FF2B5EF4-FFF2-40B4-BE49-F238E27FC236}">
                <a16:creationId xmlns:a16="http://schemas.microsoft.com/office/drawing/2014/main" id="{956D512D-6098-4229-9448-D06F6F835A13}"/>
              </a:ext>
            </a:extLst>
          </p:cNvPr>
          <p:cNvSpPr>
            <a:spLocks noGrp="1"/>
          </p:cNvSpPr>
          <p:nvPr>
            <p:ph type="body" sz="quarter" idx="13"/>
          </p:nvPr>
        </p:nvSpPr>
        <p:spPr/>
        <p:txBody>
          <a:bodyPr/>
          <a:lstStyle/>
          <a:p>
            <a:r>
              <a:rPr lang="en-US" dirty="0"/>
              <a:t>Demo</a:t>
            </a:r>
          </a:p>
        </p:txBody>
      </p:sp>
      <p:sp>
        <p:nvSpPr>
          <p:cNvPr id="4" name="Text Placeholder 3">
            <a:extLst>
              <a:ext uri="{FF2B5EF4-FFF2-40B4-BE49-F238E27FC236}">
                <a16:creationId xmlns:a16="http://schemas.microsoft.com/office/drawing/2014/main" id="{6E005234-2447-4FFF-8C44-6C72EF07E563}"/>
              </a:ext>
            </a:extLst>
          </p:cNvPr>
          <p:cNvSpPr>
            <a:spLocks noGrp="1"/>
          </p:cNvSpPr>
          <p:nvPr>
            <p:ph type="body" sz="quarter" idx="14"/>
          </p:nvPr>
        </p:nvSpPr>
        <p:spPr/>
        <p:txBody>
          <a:bodyPr/>
          <a:lstStyle/>
          <a:p>
            <a:r>
              <a:rPr lang="en-US" dirty="0" err="1"/>
              <a:t>Window.localStorage</a:t>
            </a:r>
            <a:endParaRPr lang="en-US" dirty="0"/>
          </a:p>
        </p:txBody>
      </p:sp>
    </p:spTree>
    <p:extLst>
      <p:ext uri="{BB962C8B-B14F-4D97-AF65-F5344CB8AC3E}">
        <p14:creationId xmlns:p14="http://schemas.microsoft.com/office/powerpoint/2010/main" val="2145946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1163CF-91B9-4BE1-949F-63163661FB84}"/>
              </a:ext>
            </a:extLst>
          </p:cNvPr>
          <p:cNvSpPr>
            <a:spLocks noGrp="1"/>
          </p:cNvSpPr>
          <p:nvPr>
            <p:ph idx="1"/>
          </p:nvPr>
        </p:nvSpPr>
        <p:spPr/>
        <p:txBody>
          <a:bodyPr/>
          <a:lstStyle/>
          <a:p>
            <a:r>
              <a:rPr lang="en-US" dirty="0"/>
              <a:t>Background workers executing JS code</a:t>
            </a:r>
          </a:p>
          <a:p>
            <a:r>
              <a:rPr lang="en-US" dirty="0"/>
              <a:t>Utilizing multiple cores</a:t>
            </a:r>
          </a:p>
          <a:p>
            <a:r>
              <a:rPr lang="en-US" dirty="0"/>
              <a:t>Communicate by messages with main loop</a:t>
            </a:r>
          </a:p>
          <a:p>
            <a:endParaRPr lang="en-US" dirty="0"/>
          </a:p>
        </p:txBody>
      </p:sp>
      <p:sp>
        <p:nvSpPr>
          <p:cNvPr id="3" name="Title 2">
            <a:extLst>
              <a:ext uri="{FF2B5EF4-FFF2-40B4-BE49-F238E27FC236}">
                <a16:creationId xmlns:a16="http://schemas.microsoft.com/office/drawing/2014/main" id="{5892B2F0-C4EC-4B32-B67A-92173338A132}"/>
              </a:ext>
            </a:extLst>
          </p:cNvPr>
          <p:cNvSpPr>
            <a:spLocks noGrp="1"/>
          </p:cNvSpPr>
          <p:nvPr>
            <p:ph type="title"/>
          </p:nvPr>
        </p:nvSpPr>
        <p:spPr/>
        <p:txBody>
          <a:bodyPr/>
          <a:lstStyle/>
          <a:p>
            <a:r>
              <a:rPr lang="en-US" dirty="0"/>
              <a:t>HTML5 APIs</a:t>
            </a:r>
            <a:br>
              <a:rPr lang="en-US" dirty="0"/>
            </a:br>
            <a:r>
              <a:rPr lang="en-US" dirty="0"/>
              <a:t>Web Workers</a:t>
            </a:r>
          </a:p>
        </p:txBody>
      </p:sp>
      <p:sp>
        <p:nvSpPr>
          <p:cNvPr id="4" name="Slide Number Placeholder 3">
            <a:extLst>
              <a:ext uri="{FF2B5EF4-FFF2-40B4-BE49-F238E27FC236}">
                <a16:creationId xmlns:a16="http://schemas.microsoft.com/office/drawing/2014/main" id="{4BECA33D-DA23-432A-B7F0-38B895CE9BD3}"/>
              </a:ext>
            </a:extLst>
          </p:cNvPr>
          <p:cNvSpPr>
            <a:spLocks noGrp="1"/>
          </p:cNvSpPr>
          <p:nvPr>
            <p:ph type="sldNum" sz="quarter" idx="12"/>
          </p:nvPr>
        </p:nvSpPr>
        <p:spPr/>
        <p:txBody>
          <a:bodyPr/>
          <a:lstStyle/>
          <a:p>
            <a:fld id="{452BA717-4DED-4A38-BDE4-30D0F0A142DB}" type="slidenum">
              <a:rPr lang="cs-CZ" smtClean="0"/>
              <a:pPr/>
              <a:t>25</a:t>
            </a:fld>
            <a:endParaRPr lang="cs-CZ" dirty="0"/>
          </a:p>
        </p:txBody>
      </p:sp>
      <p:sp>
        <p:nvSpPr>
          <p:cNvPr id="5" name="Rectangle: Single Corner Snipped 4">
            <a:extLst>
              <a:ext uri="{FF2B5EF4-FFF2-40B4-BE49-F238E27FC236}">
                <a16:creationId xmlns:a16="http://schemas.microsoft.com/office/drawing/2014/main" id="{970D93E3-ED42-4F07-B22B-69062D8247C8}"/>
              </a:ext>
            </a:extLst>
          </p:cNvPr>
          <p:cNvSpPr/>
          <p:nvPr/>
        </p:nvSpPr>
        <p:spPr>
          <a:xfrm>
            <a:off x="479376" y="3284984"/>
            <a:ext cx="8376928" cy="2592288"/>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180000" tIns="144000" rIns="180000" bIns="180000" rtlCol="0" anchor="t"/>
          <a:lstStyle/>
          <a:p>
            <a:r>
              <a:rPr lang="en-US" dirty="0"/>
              <a:t>// main.js</a:t>
            </a:r>
          </a:p>
          <a:p>
            <a:r>
              <a:rPr lang="en-US" dirty="0"/>
              <a:t>var worker = new Worker('worker.js’);</a:t>
            </a:r>
          </a:p>
          <a:p>
            <a:r>
              <a:rPr lang="en-US" dirty="0" err="1"/>
              <a:t>worker.postMessage</a:t>
            </a:r>
            <a:r>
              <a:rPr lang="en-US" dirty="0"/>
              <a:t>(message);</a:t>
            </a:r>
          </a:p>
          <a:p>
            <a:r>
              <a:rPr lang="en-US" dirty="0" err="1"/>
              <a:t>worker.onmessage</a:t>
            </a:r>
            <a:r>
              <a:rPr lang="en-US" dirty="0"/>
              <a:t> = function(event) { /* ... */ }</a:t>
            </a:r>
          </a:p>
          <a:p>
            <a:endParaRPr lang="en-US" dirty="0"/>
          </a:p>
          <a:p>
            <a:r>
              <a:rPr lang="en-US" dirty="0"/>
              <a:t>//worker.js</a:t>
            </a:r>
          </a:p>
          <a:p>
            <a:r>
              <a:rPr lang="en-US" dirty="0" err="1"/>
              <a:t>onmessage</a:t>
            </a:r>
            <a:r>
              <a:rPr lang="en-US" dirty="0"/>
              <a:t> = function(e) { /* ... */ }</a:t>
            </a:r>
          </a:p>
          <a:p>
            <a:r>
              <a:rPr lang="en-US" dirty="0" err="1"/>
              <a:t>postMessage</a:t>
            </a:r>
            <a:r>
              <a:rPr lang="en-US" dirty="0"/>
              <a:t>(message);</a:t>
            </a:r>
          </a:p>
          <a:p>
            <a:endParaRPr lang="en-US" dirty="0"/>
          </a:p>
        </p:txBody>
      </p:sp>
    </p:spTree>
    <p:extLst>
      <p:ext uri="{BB962C8B-B14F-4D97-AF65-F5344CB8AC3E}">
        <p14:creationId xmlns:p14="http://schemas.microsoft.com/office/powerpoint/2010/main" val="326278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AD5EE0-9B68-40F7-A290-D36EF9C001F9}"/>
              </a:ext>
            </a:extLst>
          </p:cNvPr>
          <p:cNvSpPr>
            <a:spLocks noGrp="1"/>
          </p:cNvSpPr>
          <p:nvPr>
            <p:ph idx="1"/>
          </p:nvPr>
        </p:nvSpPr>
        <p:spPr/>
        <p:txBody>
          <a:bodyPr/>
          <a:lstStyle/>
          <a:p>
            <a:r>
              <a:rPr lang="en-US" dirty="0"/>
              <a:t>Browser’s developers implement the web standards when they want and how they want</a:t>
            </a:r>
          </a:p>
          <a:p>
            <a:r>
              <a:rPr lang="en-US" dirty="0"/>
              <a:t>Especially problematic with their older versions</a:t>
            </a:r>
          </a:p>
          <a:p>
            <a:r>
              <a:rPr lang="en-US" dirty="0"/>
              <a:t>Test the functionality, not the browser type/version</a:t>
            </a:r>
          </a:p>
          <a:p>
            <a:endParaRPr lang="en-US" dirty="0"/>
          </a:p>
          <a:p>
            <a:endParaRPr lang="en-US" dirty="0"/>
          </a:p>
          <a:p>
            <a:r>
              <a:rPr lang="en-US" dirty="0"/>
              <a:t>Use libraries</a:t>
            </a:r>
          </a:p>
          <a:p>
            <a:pPr lvl="1"/>
            <a:r>
              <a:rPr lang="en-US" dirty="0"/>
              <a:t>Babel – JS </a:t>
            </a:r>
            <a:r>
              <a:rPr lang="en-US" dirty="0" err="1"/>
              <a:t>transpilling</a:t>
            </a:r>
            <a:r>
              <a:rPr lang="en-US" dirty="0"/>
              <a:t> and </a:t>
            </a:r>
            <a:r>
              <a:rPr lang="en-US" dirty="0" err="1"/>
              <a:t>polyfill</a:t>
            </a:r>
            <a:endParaRPr lang="en-US" dirty="0"/>
          </a:p>
          <a:p>
            <a:pPr lvl="1"/>
            <a:r>
              <a:rPr lang="en-US" dirty="0"/>
              <a:t>Webpack – bundling the code (JS and CSS)</a:t>
            </a:r>
          </a:p>
          <a:p>
            <a:endParaRPr lang="en-US" dirty="0"/>
          </a:p>
        </p:txBody>
      </p:sp>
      <p:sp>
        <p:nvSpPr>
          <p:cNvPr id="3" name="Title 2">
            <a:extLst>
              <a:ext uri="{FF2B5EF4-FFF2-40B4-BE49-F238E27FC236}">
                <a16:creationId xmlns:a16="http://schemas.microsoft.com/office/drawing/2014/main" id="{4C0B711B-6F9F-4086-BA8F-B9B738FF9D05}"/>
              </a:ext>
            </a:extLst>
          </p:cNvPr>
          <p:cNvSpPr>
            <a:spLocks noGrp="1"/>
          </p:cNvSpPr>
          <p:nvPr>
            <p:ph type="title"/>
          </p:nvPr>
        </p:nvSpPr>
        <p:spPr/>
        <p:txBody>
          <a:bodyPr/>
          <a:lstStyle/>
          <a:p>
            <a:r>
              <a:rPr lang="en-US" dirty="0"/>
              <a:t>Compatibility Issues</a:t>
            </a:r>
          </a:p>
        </p:txBody>
      </p:sp>
      <p:sp>
        <p:nvSpPr>
          <p:cNvPr id="4" name="Slide Number Placeholder 3">
            <a:extLst>
              <a:ext uri="{FF2B5EF4-FFF2-40B4-BE49-F238E27FC236}">
                <a16:creationId xmlns:a16="http://schemas.microsoft.com/office/drawing/2014/main" id="{79735288-CFA2-4D0A-B5AF-52E13493CD2C}"/>
              </a:ext>
            </a:extLst>
          </p:cNvPr>
          <p:cNvSpPr>
            <a:spLocks noGrp="1"/>
          </p:cNvSpPr>
          <p:nvPr>
            <p:ph type="sldNum" sz="quarter" idx="12"/>
          </p:nvPr>
        </p:nvSpPr>
        <p:spPr/>
        <p:txBody>
          <a:bodyPr/>
          <a:lstStyle/>
          <a:p>
            <a:fld id="{452BA717-4DED-4A38-BDE4-30D0F0A142DB}" type="slidenum">
              <a:rPr lang="cs-CZ" smtClean="0"/>
              <a:pPr/>
              <a:t>26</a:t>
            </a:fld>
            <a:endParaRPr lang="cs-CZ"/>
          </a:p>
        </p:txBody>
      </p:sp>
      <p:sp>
        <p:nvSpPr>
          <p:cNvPr id="5" name="Rectangle: Single Corner Snipped 4">
            <a:extLst>
              <a:ext uri="{FF2B5EF4-FFF2-40B4-BE49-F238E27FC236}">
                <a16:creationId xmlns:a16="http://schemas.microsoft.com/office/drawing/2014/main" id="{1863A49D-A034-4266-A0DF-2A119FEB3E77}"/>
              </a:ext>
            </a:extLst>
          </p:cNvPr>
          <p:cNvSpPr/>
          <p:nvPr/>
        </p:nvSpPr>
        <p:spPr>
          <a:xfrm>
            <a:off x="256118" y="3485392"/>
            <a:ext cx="8376928" cy="553307"/>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180000" tIns="144000" rIns="180000" bIns="180000" rtlCol="0" anchor="t"/>
          <a:lstStyle/>
          <a:p>
            <a:r>
              <a:rPr lang="en-US" dirty="0"/>
              <a:t>if ("</a:t>
            </a:r>
            <a:r>
              <a:rPr lang="en-US" dirty="0" err="1"/>
              <a:t>XMLHttpRequest</a:t>
            </a:r>
            <a:r>
              <a:rPr lang="en-US" dirty="0"/>
              <a:t>" in window) { AJAX code } else { no AJAX }</a:t>
            </a:r>
          </a:p>
        </p:txBody>
      </p:sp>
    </p:spTree>
    <p:extLst>
      <p:ext uri="{BB962C8B-B14F-4D97-AF65-F5344CB8AC3E}">
        <p14:creationId xmlns:p14="http://schemas.microsoft.com/office/powerpoint/2010/main" val="3804682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18825-36D0-4643-AD70-525216485ABD}"/>
              </a:ext>
            </a:extLst>
          </p:cNvPr>
          <p:cNvSpPr>
            <a:spLocks noGrp="1"/>
          </p:cNvSpPr>
          <p:nvPr>
            <p:ph type="ctrTitle"/>
          </p:nvPr>
        </p:nvSpPr>
        <p:spPr/>
        <p:txBody>
          <a:bodyPr wrap="square"/>
          <a:lstStyle/>
          <a:p>
            <a:r>
              <a:rPr lang="en-US" cap="none" dirty="0"/>
              <a:t>jQuery</a:t>
            </a:r>
          </a:p>
        </p:txBody>
      </p:sp>
    </p:spTree>
    <p:extLst>
      <p:ext uri="{BB962C8B-B14F-4D97-AF65-F5344CB8AC3E}">
        <p14:creationId xmlns:p14="http://schemas.microsoft.com/office/powerpoint/2010/main" val="1314282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5D68FE-4552-4635-9F99-E1480C456ABC}"/>
              </a:ext>
            </a:extLst>
          </p:cNvPr>
          <p:cNvSpPr>
            <a:spLocks noGrp="1"/>
          </p:cNvSpPr>
          <p:nvPr>
            <p:ph idx="1"/>
          </p:nvPr>
        </p:nvSpPr>
        <p:spPr/>
        <p:txBody>
          <a:bodyPr/>
          <a:lstStyle/>
          <a:p>
            <a:r>
              <a:rPr lang="en-US" dirty="0"/>
              <a:t>Modern &amp; Lightweight &amp; …  JavaScript library for basic operations</a:t>
            </a:r>
          </a:p>
          <a:p>
            <a:r>
              <a:rPr lang="en-US" dirty="0"/>
              <a:t>Key features</a:t>
            </a:r>
          </a:p>
          <a:p>
            <a:pPr lvl="1"/>
            <a:r>
              <a:rPr lang="en-US" dirty="0"/>
              <a:t>Simplified DOM traversal and manipulation</a:t>
            </a:r>
          </a:p>
          <a:p>
            <a:pPr lvl="1"/>
            <a:r>
              <a:rPr lang="en-US" dirty="0"/>
              <a:t>Event handling</a:t>
            </a:r>
          </a:p>
          <a:p>
            <a:pPr lvl="1"/>
            <a:r>
              <a:rPr lang="en-US" dirty="0"/>
              <a:t>CSS based animations and effects</a:t>
            </a:r>
          </a:p>
          <a:p>
            <a:pPr lvl="1"/>
            <a:r>
              <a:rPr lang="en-US" dirty="0"/>
              <a:t>Unified AJAX API with support for data (de)serialization</a:t>
            </a:r>
          </a:p>
          <a:p>
            <a:pPr lvl="1"/>
            <a:r>
              <a:rPr lang="en-US" dirty="0"/>
              <a:t>Extendable with plugins and UI libraries</a:t>
            </a:r>
          </a:p>
          <a:p>
            <a:endParaRPr lang="en-US" dirty="0"/>
          </a:p>
        </p:txBody>
      </p:sp>
      <p:sp>
        <p:nvSpPr>
          <p:cNvPr id="3" name="Title 2">
            <a:extLst>
              <a:ext uri="{FF2B5EF4-FFF2-40B4-BE49-F238E27FC236}">
                <a16:creationId xmlns:a16="http://schemas.microsoft.com/office/drawing/2014/main" id="{D02F4573-8C33-4B70-9C98-CB8EAD99C334}"/>
              </a:ext>
            </a:extLst>
          </p:cNvPr>
          <p:cNvSpPr>
            <a:spLocks noGrp="1"/>
          </p:cNvSpPr>
          <p:nvPr>
            <p:ph type="title"/>
          </p:nvPr>
        </p:nvSpPr>
        <p:spPr/>
        <p:txBody>
          <a:bodyPr/>
          <a:lstStyle/>
          <a:p>
            <a:r>
              <a:rPr lang="en-US" cap="none" dirty="0"/>
              <a:t>jQuery</a:t>
            </a:r>
            <a:endParaRPr lang="en-US" dirty="0"/>
          </a:p>
        </p:txBody>
      </p:sp>
      <p:sp>
        <p:nvSpPr>
          <p:cNvPr id="4" name="Slide Number Placeholder 3">
            <a:extLst>
              <a:ext uri="{FF2B5EF4-FFF2-40B4-BE49-F238E27FC236}">
                <a16:creationId xmlns:a16="http://schemas.microsoft.com/office/drawing/2014/main" id="{E78E2F48-4793-4B84-9C0A-CD93D7EEB6E4}"/>
              </a:ext>
            </a:extLst>
          </p:cNvPr>
          <p:cNvSpPr>
            <a:spLocks noGrp="1"/>
          </p:cNvSpPr>
          <p:nvPr>
            <p:ph type="sldNum" sz="quarter" idx="12"/>
          </p:nvPr>
        </p:nvSpPr>
        <p:spPr/>
        <p:txBody>
          <a:bodyPr/>
          <a:lstStyle/>
          <a:p>
            <a:fld id="{452BA717-4DED-4A38-BDE4-30D0F0A142DB}" type="slidenum">
              <a:rPr lang="cs-CZ" smtClean="0"/>
              <a:pPr/>
              <a:t>28</a:t>
            </a:fld>
            <a:endParaRPr lang="cs-CZ"/>
          </a:p>
        </p:txBody>
      </p:sp>
    </p:spTree>
    <p:extLst>
      <p:ext uri="{BB962C8B-B14F-4D97-AF65-F5344CB8AC3E}">
        <p14:creationId xmlns:p14="http://schemas.microsoft.com/office/powerpoint/2010/main" val="1307372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90481A-0940-4A3B-9515-DD5106286195}"/>
              </a:ext>
            </a:extLst>
          </p:cNvPr>
          <p:cNvSpPr>
            <a:spLocks noGrp="1"/>
          </p:cNvSpPr>
          <p:nvPr>
            <p:ph idx="1"/>
          </p:nvPr>
        </p:nvSpPr>
        <p:spPr/>
        <p:txBody>
          <a:bodyPr/>
          <a:lstStyle/>
          <a:p>
            <a:r>
              <a:rPr lang="en-US" dirty="0"/>
              <a:t>jQuery Object</a:t>
            </a:r>
          </a:p>
          <a:p>
            <a:pPr lvl="1"/>
            <a:r>
              <a:rPr lang="en-US" dirty="0"/>
              <a:t>Function object in global name jQuery and $</a:t>
            </a:r>
          </a:p>
          <a:p>
            <a:pPr lvl="1"/>
            <a:r>
              <a:rPr lang="en-US" dirty="0"/>
              <a:t>Acts as a function that returns set of nodes and as a container object for library functions</a:t>
            </a:r>
          </a:p>
          <a:p>
            <a:r>
              <a:rPr lang="en-US" dirty="0"/>
              <a:t>“Select and Do” Philosophy</a:t>
            </a:r>
          </a:p>
          <a:p>
            <a:pPr lvl="1"/>
            <a:r>
              <a:rPr lang="en-US" dirty="0"/>
              <a:t>Select a set of DOM nodes</a:t>
            </a:r>
          </a:p>
          <a:p>
            <a:pPr lvl="1"/>
            <a:r>
              <a:rPr lang="en-US" dirty="0"/>
              <a:t>Apply (a sequence of) operation(s) on the whole set of selected nodes</a:t>
            </a:r>
          </a:p>
          <a:p>
            <a:pPr lvl="1"/>
            <a:r>
              <a:rPr lang="en-US" dirty="0"/>
              <a:t>Most methods support invocation chaining</a:t>
            </a:r>
          </a:p>
          <a:p>
            <a:endParaRPr lang="en-US" dirty="0"/>
          </a:p>
        </p:txBody>
      </p:sp>
      <p:sp>
        <p:nvSpPr>
          <p:cNvPr id="3" name="Title 2">
            <a:extLst>
              <a:ext uri="{FF2B5EF4-FFF2-40B4-BE49-F238E27FC236}">
                <a16:creationId xmlns:a16="http://schemas.microsoft.com/office/drawing/2014/main" id="{31C32EF2-CCBF-48AF-AFBA-C0850473FAFF}"/>
              </a:ext>
            </a:extLst>
          </p:cNvPr>
          <p:cNvSpPr>
            <a:spLocks noGrp="1"/>
          </p:cNvSpPr>
          <p:nvPr>
            <p:ph type="title"/>
          </p:nvPr>
        </p:nvSpPr>
        <p:spPr/>
        <p:txBody>
          <a:bodyPr/>
          <a:lstStyle/>
          <a:p>
            <a:r>
              <a:rPr lang="en-US" cap="none" dirty="0"/>
              <a:t>jQuery</a:t>
            </a:r>
            <a:endParaRPr lang="en-US" dirty="0"/>
          </a:p>
        </p:txBody>
      </p:sp>
      <p:sp>
        <p:nvSpPr>
          <p:cNvPr id="4" name="Slide Number Placeholder 3">
            <a:extLst>
              <a:ext uri="{FF2B5EF4-FFF2-40B4-BE49-F238E27FC236}">
                <a16:creationId xmlns:a16="http://schemas.microsoft.com/office/drawing/2014/main" id="{15E643B0-E6E1-4B92-859F-940933C102F6}"/>
              </a:ext>
            </a:extLst>
          </p:cNvPr>
          <p:cNvSpPr>
            <a:spLocks noGrp="1"/>
          </p:cNvSpPr>
          <p:nvPr>
            <p:ph type="sldNum" sz="quarter" idx="12"/>
          </p:nvPr>
        </p:nvSpPr>
        <p:spPr/>
        <p:txBody>
          <a:bodyPr/>
          <a:lstStyle/>
          <a:p>
            <a:fld id="{452BA717-4DED-4A38-BDE4-30D0F0A142DB}" type="slidenum">
              <a:rPr lang="cs-CZ" smtClean="0"/>
              <a:pPr/>
              <a:t>29</a:t>
            </a:fld>
            <a:endParaRPr lang="cs-CZ"/>
          </a:p>
        </p:txBody>
      </p:sp>
      <p:sp>
        <p:nvSpPr>
          <p:cNvPr id="5" name="Rectangle: Single Corner Snipped 4">
            <a:extLst>
              <a:ext uri="{FF2B5EF4-FFF2-40B4-BE49-F238E27FC236}">
                <a16:creationId xmlns:a16="http://schemas.microsoft.com/office/drawing/2014/main" id="{6DC5EDFC-B257-46A5-8D83-54895C229E1A}"/>
              </a:ext>
            </a:extLst>
          </p:cNvPr>
          <p:cNvSpPr/>
          <p:nvPr/>
        </p:nvSpPr>
        <p:spPr>
          <a:xfrm>
            <a:off x="767408" y="4886261"/>
            <a:ext cx="6936770" cy="635164"/>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180000" tIns="144000" rIns="180000" bIns="180000" rtlCol="0" anchor="t"/>
          <a:lstStyle/>
          <a:p>
            <a:r>
              <a:rPr lang="en-US" dirty="0"/>
              <a:t>$(selector).</a:t>
            </a:r>
            <a:r>
              <a:rPr lang="en-US" dirty="0" err="1"/>
              <a:t>doIt</a:t>
            </a:r>
            <a:r>
              <a:rPr lang="en-US" dirty="0"/>
              <a:t>().</a:t>
            </a:r>
            <a:r>
              <a:rPr lang="en-US" dirty="0" err="1"/>
              <a:t>doAnother</a:t>
            </a:r>
            <a:r>
              <a:rPr lang="en-US" dirty="0"/>
              <a:t>().</a:t>
            </a:r>
            <a:r>
              <a:rPr lang="en-US" dirty="0" err="1"/>
              <a:t>doSometingElse</a:t>
            </a:r>
            <a:r>
              <a:rPr lang="en-US" dirty="0"/>
              <a:t>();</a:t>
            </a:r>
          </a:p>
        </p:txBody>
      </p:sp>
      <p:sp>
        <p:nvSpPr>
          <p:cNvPr id="6" name="Zaoblený obdélníkový popisek 26">
            <a:extLst>
              <a:ext uri="{FF2B5EF4-FFF2-40B4-BE49-F238E27FC236}">
                <a16:creationId xmlns:a16="http://schemas.microsoft.com/office/drawing/2014/main" id="{0E5EAD56-A4CC-404D-B705-F345B21CCBA6}"/>
              </a:ext>
            </a:extLst>
          </p:cNvPr>
          <p:cNvSpPr/>
          <p:nvPr/>
        </p:nvSpPr>
        <p:spPr>
          <a:xfrm>
            <a:off x="234196" y="5661248"/>
            <a:ext cx="2477428" cy="1037493"/>
          </a:xfrm>
          <a:prstGeom prst="wedgeRoundRectCallout">
            <a:avLst>
              <a:gd name="adj1" fmla="val -2900"/>
              <a:gd name="adj2" fmla="val -83365"/>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jQuery Selectors are inspired by CSS3 selectors</a:t>
            </a:r>
          </a:p>
        </p:txBody>
      </p:sp>
      <p:sp>
        <p:nvSpPr>
          <p:cNvPr id="7" name="Zaoblený obdélníkový popisek 26">
            <a:extLst>
              <a:ext uri="{FF2B5EF4-FFF2-40B4-BE49-F238E27FC236}">
                <a16:creationId xmlns:a16="http://schemas.microsoft.com/office/drawing/2014/main" id="{D32482B2-C80E-47F5-BE70-2A98C38E66B4}"/>
              </a:ext>
            </a:extLst>
          </p:cNvPr>
          <p:cNvSpPr/>
          <p:nvPr/>
        </p:nvSpPr>
        <p:spPr>
          <a:xfrm>
            <a:off x="2997079" y="5661247"/>
            <a:ext cx="2477428" cy="1037493"/>
          </a:xfrm>
          <a:prstGeom prst="wedgeRoundRectCallout">
            <a:avLst>
              <a:gd name="adj1" fmla="val -65856"/>
              <a:gd name="adj2" fmla="val -70936"/>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Subsequent operations work on the whole set</a:t>
            </a:r>
          </a:p>
        </p:txBody>
      </p:sp>
      <p:sp>
        <p:nvSpPr>
          <p:cNvPr id="8" name="Rectangle: Single Corner Snipped 7">
            <a:extLst>
              <a:ext uri="{FF2B5EF4-FFF2-40B4-BE49-F238E27FC236}">
                <a16:creationId xmlns:a16="http://schemas.microsoft.com/office/drawing/2014/main" id="{3336DBF5-B833-4DDC-9BB3-65FF94B99E2B}"/>
              </a:ext>
            </a:extLst>
          </p:cNvPr>
          <p:cNvSpPr/>
          <p:nvPr/>
        </p:nvSpPr>
        <p:spPr>
          <a:xfrm>
            <a:off x="5759962" y="5862411"/>
            <a:ext cx="2736304" cy="635164"/>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180000" tIns="144000" rIns="180000" bIns="180000" rtlCol="0" anchor="t"/>
          <a:lstStyle/>
          <a:p>
            <a:r>
              <a:rPr lang="en-US" dirty="0"/>
              <a:t>$(".secret").hide();</a:t>
            </a:r>
          </a:p>
        </p:txBody>
      </p:sp>
    </p:spTree>
    <p:extLst>
      <p:ext uri="{BB962C8B-B14F-4D97-AF65-F5344CB8AC3E}">
        <p14:creationId xmlns:p14="http://schemas.microsoft.com/office/powerpoint/2010/main" val="144069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E0AD2-C449-4B3B-8288-89628960AF73}"/>
              </a:ext>
            </a:extLst>
          </p:cNvPr>
          <p:cNvSpPr>
            <a:spLocks noGrp="1"/>
          </p:cNvSpPr>
          <p:nvPr>
            <p:ph type="ctrTitle"/>
          </p:nvPr>
        </p:nvSpPr>
        <p:spPr/>
        <p:txBody>
          <a:bodyPr/>
          <a:lstStyle/>
          <a:p>
            <a:r>
              <a:rPr lang="en-US" dirty="0"/>
              <a:t>User interface</a:t>
            </a:r>
          </a:p>
        </p:txBody>
      </p:sp>
    </p:spTree>
    <p:extLst>
      <p:ext uri="{BB962C8B-B14F-4D97-AF65-F5344CB8AC3E}">
        <p14:creationId xmlns:p14="http://schemas.microsoft.com/office/powerpoint/2010/main" val="882833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ED54B1-FCB3-4427-B320-1D5F0C017B9A}"/>
              </a:ext>
            </a:extLst>
          </p:cNvPr>
          <p:cNvSpPr>
            <a:spLocks noGrp="1"/>
          </p:cNvSpPr>
          <p:nvPr>
            <p:ph idx="1"/>
          </p:nvPr>
        </p:nvSpPr>
        <p:spPr/>
        <p:txBody>
          <a:bodyPr/>
          <a:lstStyle/>
          <a:p>
            <a:r>
              <a:rPr lang="en-US" dirty="0"/>
              <a:t>Wrappers for DOM manipulation functions</a:t>
            </a:r>
          </a:p>
          <a:p>
            <a:r>
              <a:rPr lang="en-US" b="1" dirty="0"/>
              <a:t>prepend</a:t>
            </a:r>
            <a:r>
              <a:rPr lang="en-US" dirty="0"/>
              <a:t>(), </a:t>
            </a:r>
            <a:r>
              <a:rPr lang="en-US" b="1" dirty="0"/>
              <a:t>append</a:t>
            </a:r>
            <a:r>
              <a:rPr lang="en-US" dirty="0"/>
              <a:t>(), </a:t>
            </a:r>
            <a:r>
              <a:rPr lang="en-US" b="1" dirty="0"/>
              <a:t>before</a:t>
            </a:r>
            <a:r>
              <a:rPr lang="en-US" dirty="0"/>
              <a:t>(), </a:t>
            </a:r>
            <a:r>
              <a:rPr lang="en-US" b="1" dirty="0"/>
              <a:t>after</a:t>
            </a:r>
            <a:r>
              <a:rPr lang="en-US" dirty="0"/>
              <a:t>() – insert content before/after inside/outside selected elements</a:t>
            </a:r>
          </a:p>
          <a:p>
            <a:r>
              <a:rPr lang="en-US" b="1" dirty="0"/>
              <a:t>remove</a:t>
            </a:r>
            <a:r>
              <a:rPr lang="en-US" dirty="0"/>
              <a:t>(), </a:t>
            </a:r>
            <a:r>
              <a:rPr lang="en-US" b="1" dirty="0"/>
              <a:t>empty</a:t>
            </a:r>
            <a:r>
              <a:rPr lang="en-US" dirty="0"/>
              <a:t>(), </a:t>
            </a:r>
            <a:r>
              <a:rPr lang="en-US" b="1" dirty="0"/>
              <a:t>detach</a:t>
            </a:r>
            <a:r>
              <a:rPr lang="en-US" dirty="0"/>
              <a:t>() – remove (child) nodes</a:t>
            </a:r>
          </a:p>
          <a:p>
            <a:r>
              <a:rPr lang="en-US" b="1" dirty="0" err="1"/>
              <a:t>replaceAll</a:t>
            </a:r>
            <a:r>
              <a:rPr lang="en-US" dirty="0"/>
              <a:t>(), </a:t>
            </a:r>
            <a:r>
              <a:rPr lang="en-US" b="1" dirty="0" err="1"/>
              <a:t>replaceWith</a:t>
            </a:r>
            <a:r>
              <a:rPr lang="en-US" dirty="0"/>
              <a:t>()</a:t>
            </a:r>
          </a:p>
          <a:p>
            <a:r>
              <a:rPr lang="en-US" b="1" dirty="0"/>
              <a:t>html</a:t>
            </a:r>
            <a:r>
              <a:rPr lang="en-US" dirty="0"/>
              <a:t>(), </a:t>
            </a:r>
            <a:r>
              <a:rPr lang="en-US" b="1" dirty="0"/>
              <a:t>text</a:t>
            </a:r>
            <a:r>
              <a:rPr lang="en-US" dirty="0"/>
              <a:t>() – manipulate with content</a:t>
            </a:r>
          </a:p>
          <a:p>
            <a:r>
              <a:rPr lang="en-US" b="1" dirty="0"/>
              <a:t>clone</a:t>
            </a:r>
            <a:r>
              <a:rPr lang="en-US" dirty="0"/>
              <a:t>() – create a deep copy of the element</a:t>
            </a:r>
          </a:p>
          <a:p>
            <a:r>
              <a:rPr lang="en-US" b="1" dirty="0" err="1"/>
              <a:t>attr</a:t>
            </a:r>
            <a:r>
              <a:rPr lang="en-US" dirty="0"/>
              <a:t>(), </a:t>
            </a:r>
            <a:r>
              <a:rPr lang="en-US" b="1" dirty="0"/>
              <a:t>prop</a:t>
            </a:r>
            <a:r>
              <a:rPr lang="en-US" dirty="0"/>
              <a:t>(), </a:t>
            </a:r>
            <a:r>
              <a:rPr lang="en-US" b="1" dirty="0" err="1"/>
              <a:t>removeAttr</a:t>
            </a:r>
            <a:r>
              <a:rPr lang="en-US" dirty="0"/>
              <a:t>(), </a:t>
            </a:r>
            <a:r>
              <a:rPr lang="en-US" b="1" dirty="0" err="1"/>
              <a:t>removeProp</a:t>
            </a:r>
            <a:r>
              <a:rPr lang="en-US" dirty="0"/>
              <a:t>()</a:t>
            </a:r>
          </a:p>
          <a:p>
            <a:pPr lvl="1"/>
            <a:r>
              <a:rPr lang="en-US" dirty="0" err="1"/>
              <a:t>Attr</a:t>
            </a:r>
            <a:r>
              <a:rPr lang="en-US" dirty="0"/>
              <a:t> ~ HTML attributes, prop ~ properties (checked, …)</a:t>
            </a:r>
          </a:p>
          <a:p>
            <a:r>
              <a:rPr lang="en-US" dirty="0"/>
              <a:t>Reading methods take only the first element in set</a:t>
            </a:r>
          </a:p>
          <a:p>
            <a:endParaRPr lang="en-US" dirty="0"/>
          </a:p>
        </p:txBody>
      </p:sp>
      <p:sp>
        <p:nvSpPr>
          <p:cNvPr id="3" name="Title 2">
            <a:extLst>
              <a:ext uri="{FF2B5EF4-FFF2-40B4-BE49-F238E27FC236}">
                <a16:creationId xmlns:a16="http://schemas.microsoft.com/office/drawing/2014/main" id="{195D90A0-914E-41D6-AF12-F0F4F6A0C780}"/>
              </a:ext>
            </a:extLst>
          </p:cNvPr>
          <p:cNvSpPr>
            <a:spLocks noGrp="1"/>
          </p:cNvSpPr>
          <p:nvPr>
            <p:ph type="title"/>
          </p:nvPr>
        </p:nvSpPr>
        <p:spPr/>
        <p:txBody>
          <a:bodyPr/>
          <a:lstStyle/>
          <a:p>
            <a:r>
              <a:rPr lang="en-US" cap="none" dirty="0"/>
              <a:t>jQuery</a:t>
            </a:r>
            <a:br>
              <a:rPr lang="en-US" dirty="0"/>
            </a:br>
            <a:r>
              <a:rPr lang="en-US" dirty="0"/>
              <a:t>Manipulating HTML Structure</a:t>
            </a:r>
          </a:p>
        </p:txBody>
      </p:sp>
      <p:sp>
        <p:nvSpPr>
          <p:cNvPr id="4" name="Slide Number Placeholder 3">
            <a:extLst>
              <a:ext uri="{FF2B5EF4-FFF2-40B4-BE49-F238E27FC236}">
                <a16:creationId xmlns:a16="http://schemas.microsoft.com/office/drawing/2014/main" id="{0F4A809D-FB6D-4BD0-A788-675BC8920DD5}"/>
              </a:ext>
            </a:extLst>
          </p:cNvPr>
          <p:cNvSpPr>
            <a:spLocks noGrp="1"/>
          </p:cNvSpPr>
          <p:nvPr>
            <p:ph type="sldNum" sz="quarter" idx="12"/>
          </p:nvPr>
        </p:nvSpPr>
        <p:spPr/>
        <p:txBody>
          <a:bodyPr/>
          <a:lstStyle/>
          <a:p>
            <a:fld id="{452BA717-4DED-4A38-BDE4-30D0F0A142DB}" type="slidenum">
              <a:rPr lang="cs-CZ" smtClean="0"/>
              <a:pPr/>
              <a:t>30</a:t>
            </a:fld>
            <a:endParaRPr lang="cs-CZ"/>
          </a:p>
        </p:txBody>
      </p:sp>
    </p:spTree>
    <p:extLst>
      <p:ext uri="{BB962C8B-B14F-4D97-AF65-F5344CB8AC3E}">
        <p14:creationId xmlns:p14="http://schemas.microsoft.com/office/powerpoint/2010/main" val="4046610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C15A-2702-448B-8AEF-6088D91CCE52}"/>
              </a:ext>
            </a:extLst>
          </p:cNvPr>
          <p:cNvSpPr>
            <a:spLocks noGrp="1"/>
          </p:cNvSpPr>
          <p:nvPr>
            <p:ph type="ctrTitle"/>
          </p:nvPr>
        </p:nvSpPr>
        <p:spPr/>
        <p:txBody>
          <a:bodyPr/>
          <a:lstStyle/>
          <a:p>
            <a:r>
              <a:rPr lang="en-US" cap="none" dirty="0"/>
              <a:t>jQuery … ?TF</a:t>
            </a:r>
            <a:endParaRPr lang="en-US" dirty="0"/>
          </a:p>
        </p:txBody>
      </p:sp>
      <p:sp>
        <p:nvSpPr>
          <p:cNvPr id="7" name="TextBox 6">
            <a:extLst>
              <a:ext uri="{FF2B5EF4-FFF2-40B4-BE49-F238E27FC236}">
                <a16:creationId xmlns:a16="http://schemas.microsoft.com/office/drawing/2014/main" id="{0EA0360F-82F7-41AC-8D53-7548981C2C86}"/>
              </a:ext>
            </a:extLst>
          </p:cNvPr>
          <p:cNvSpPr txBox="1"/>
          <p:nvPr/>
        </p:nvSpPr>
        <p:spPr>
          <a:xfrm>
            <a:off x="263352" y="3284984"/>
            <a:ext cx="8568952" cy="830997"/>
          </a:xfrm>
          <a:prstGeom prst="rect">
            <a:avLst/>
          </a:prstGeom>
          <a:noFill/>
        </p:spPr>
        <p:txBody>
          <a:bodyPr wrap="square">
            <a:spAutoFit/>
          </a:bodyPr>
          <a:lstStyle/>
          <a:p>
            <a:r>
              <a:rPr lang="en-US" sz="2400" b="0" i="0" dirty="0">
                <a:solidFill>
                  <a:schemeClr val="accent1"/>
                </a:solidFill>
                <a:effectLst/>
              </a:rPr>
              <a:t>Vanilla JS</a:t>
            </a:r>
            <a:r>
              <a:rPr lang="en-US" sz="2400" b="0" i="0" dirty="0">
                <a:solidFill>
                  <a:srgbClr val="666666"/>
                </a:solidFill>
                <a:effectLst/>
              </a:rPr>
              <a:t> </a:t>
            </a:r>
            <a:r>
              <a:rPr lang="en-US" sz="2400" b="0" i="0" dirty="0">
                <a:effectLst/>
              </a:rPr>
              <a:t>is a fast, lightweight, cross-platform framework</a:t>
            </a:r>
            <a:br>
              <a:rPr lang="en-US" sz="2400" dirty="0"/>
            </a:br>
            <a:r>
              <a:rPr lang="en-US" sz="2400" b="0" i="0" dirty="0">
                <a:effectLst/>
              </a:rPr>
              <a:t>for building incredible, powerful JavaScript applications.</a:t>
            </a:r>
            <a:endParaRPr lang="en-US" sz="2400" dirty="0"/>
          </a:p>
        </p:txBody>
      </p:sp>
    </p:spTree>
    <p:extLst>
      <p:ext uri="{BB962C8B-B14F-4D97-AF65-F5344CB8AC3E}">
        <p14:creationId xmlns:p14="http://schemas.microsoft.com/office/powerpoint/2010/main" val="19290622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F5EB1-01AC-4610-9721-BB5F46680C34}"/>
              </a:ext>
            </a:extLst>
          </p:cNvPr>
          <p:cNvSpPr>
            <a:spLocks noGrp="1"/>
          </p:cNvSpPr>
          <p:nvPr>
            <p:ph type="title"/>
          </p:nvPr>
        </p:nvSpPr>
        <p:spPr/>
        <p:txBody>
          <a:bodyPr/>
          <a:lstStyle/>
          <a:p>
            <a:r>
              <a:rPr lang="en-US" dirty="0" err="1"/>
              <a:t>js</a:t>
            </a:r>
            <a:r>
              <a:rPr lang="en-US" dirty="0"/>
              <a:t>-framework-benchmark</a:t>
            </a:r>
          </a:p>
        </p:txBody>
      </p:sp>
      <p:sp>
        <p:nvSpPr>
          <p:cNvPr id="4" name="Slide Number Placeholder 3">
            <a:extLst>
              <a:ext uri="{FF2B5EF4-FFF2-40B4-BE49-F238E27FC236}">
                <a16:creationId xmlns:a16="http://schemas.microsoft.com/office/drawing/2014/main" id="{015C71F2-017E-4BEF-BECC-81DE177A35B2}"/>
              </a:ext>
            </a:extLst>
          </p:cNvPr>
          <p:cNvSpPr>
            <a:spLocks noGrp="1"/>
          </p:cNvSpPr>
          <p:nvPr>
            <p:ph type="sldNum" sz="quarter" idx="12"/>
          </p:nvPr>
        </p:nvSpPr>
        <p:spPr/>
        <p:txBody>
          <a:bodyPr/>
          <a:lstStyle/>
          <a:p>
            <a:fld id="{452BA717-4DED-4A38-BDE4-30D0F0A142DB}" type="slidenum">
              <a:rPr lang="cs-CZ" smtClean="0"/>
              <a:pPr/>
              <a:t>32</a:t>
            </a:fld>
            <a:endParaRPr lang="cs-CZ"/>
          </a:p>
        </p:txBody>
      </p:sp>
      <p:sp>
        <p:nvSpPr>
          <p:cNvPr id="5" name="TextBox 4">
            <a:extLst>
              <a:ext uri="{FF2B5EF4-FFF2-40B4-BE49-F238E27FC236}">
                <a16:creationId xmlns:a16="http://schemas.microsoft.com/office/drawing/2014/main" id="{0AB54E9E-8E99-4B34-9EDA-3AF73F21A9B7}"/>
              </a:ext>
            </a:extLst>
          </p:cNvPr>
          <p:cNvSpPr txBox="1"/>
          <p:nvPr/>
        </p:nvSpPr>
        <p:spPr>
          <a:xfrm>
            <a:off x="0" y="6525344"/>
            <a:ext cx="12192000" cy="307777"/>
          </a:xfrm>
          <a:prstGeom prst="rect">
            <a:avLst/>
          </a:prstGeom>
          <a:noFill/>
        </p:spPr>
        <p:txBody>
          <a:bodyPr wrap="square" rtlCol="0">
            <a:spAutoFit/>
          </a:bodyPr>
          <a:lstStyle/>
          <a:p>
            <a:r>
              <a:rPr lang="en-US" sz="1400" dirty="0"/>
              <a:t>Source: https://github.com/krausest/js-framework-benchmark , https://github.com/gothinkster/realworld</a:t>
            </a:r>
          </a:p>
        </p:txBody>
      </p:sp>
      <p:pic>
        <p:nvPicPr>
          <p:cNvPr id="9" name="Picture 8">
            <a:extLst>
              <a:ext uri="{FF2B5EF4-FFF2-40B4-BE49-F238E27FC236}">
                <a16:creationId xmlns:a16="http://schemas.microsoft.com/office/drawing/2014/main" id="{8A21EAB2-C194-4E36-8E8F-B7F493233928}"/>
              </a:ext>
            </a:extLst>
          </p:cNvPr>
          <p:cNvPicPr>
            <a:picLocks noChangeAspect="1"/>
          </p:cNvPicPr>
          <p:nvPr/>
        </p:nvPicPr>
        <p:blipFill>
          <a:blip r:embed="rId3"/>
          <a:stretch>
            <a:fillRect/>
          </a:stretch>
        </p:blipFill>
        <p:spPr>
          <a:xfrm>
            <a:off x="5879976" y="2016978"/>
            <a:ext cx="5304589" cy="927823"/>
          </a:xfrm>
          <a:prstGeom prst="rect">
            <a:avLst/>
          </a:prstGeom>
        </p:spPr>
      </p:pic>
      <p:pic>
        <p:nvPicPr>
          <p:cNvPr id="13" name="Picture 12">
            <a:extLst>
              <a:ext uri="{FF2B5EF4-FFF2-40B4-BE49-F238E27FC236}">
                <a16:creationId xmlns:a16="http://schemas.microsoft.com/office/drawing/2014/main" id="{D2A814D7-F5EB-4291-A31B-56D561CDE996}"/>
              </a:ext>
            </a:extLst>
          </p:cNvPr>
          <p:cNvPicPr>
            <a:picLocks noChangeAspect="1"/>
          </p:cNvPicPr>
          <p:nvPr/>
        </p:nvPicPr>
        <p:blipFill>
          <a:blip r:embed="rId4"/>
          <a:stretch>
            <a:fillRect/>
          </a:stretch>
        </p:blipFill>
        <p:spPr>
          <a:xfrm>
            <a:off x="407368" y="1484784"/>
            <a:ext cx="4858428" cy="4686954"/>
          </a:xfrm>
          <a:prstGeom prst="rect">
            <a:avLst/>
          </a:prstGeom>
        </p:spPr>
      </p:pic>
    </p:spTree>
    <p:extLst>
      <p:ext uri="{BB962C8B-B14F-4D97-AF65-F5344CB8AC3E}">
        <p14:creationId xmlns:p14="http://schemas.microsoft.com/office/powerpoint/2010/main" val="278798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9BBC510-85AB-49D1-AC23-A8BC445B0993}"/>
              </a:ext>
            </a:extLst>
          </p:cNvPr>
          <p:cNvSpPr/>
          <p:nvPr/>
        </p:nvSpPr>
        <p:spPr>
          <a:xfrm>
            <a:off x="239349" y="365128"/>
            <a:ext cx="4488499" cy="134477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 name="Title 2">
            <a:extLst>
              <a:ext uri="{FF2B5EF4-FFF2-40B4-BE49-F238E27FC236}">
                <a16:creationId xmlns:a16="http://schemas.microsoft.com/office/drawing/2014/main" id="{B7D9E56E-32D6-4425-927B-4EF8779132F3}"/>
              </a:ext>
            </a:extLst>
          </p:cNvPr>
          <p:cNvSpPr>
            <a:spLocks noGrp="1"/>
          </p:cNvSpPr>
          <p:nvPr>
            <p:ph type="title"/>
          </p:nvPr>
        </p:nvSpPr>
        <p:spPr/>
        <p:txBody>
          <a:bodyPr/>
          <a:lstStyle/>
          <a:p>
            <a:r>
              <a:rPr lang="en-US" cap="none" dirty="0"/>
              <a:t>Angular JS</a:t>
            </a:r>
          </a:p>
        </p:txBody>
      </p:sp>
      <p:sp>
        <p:nvSpPr>
          <p:cNvPr id="4" name="Slide Number Placeholder 3">
            <a:extLst>
              <a:ext uri="{FF2B5EF4-FFF2-40B4-BE49-F238E27FC236}">
                <a16:creationId xmlns:a16="http://schemas.microsoft.com/office/drawing/2014/main" id="{FCED451B-B090-469D-8300-9F792B03B5FB}"/>
              </a:ext>
            </a:extLst>
          </p:cNvPr>
          <p:cNvSpPr>
            <a:spLocks noGrp="1"/>
          </p:cNvSpPr>
          <p:nvPr>
            <p:ph type="sldNum" sz="quarter" idx="12"/>
          </p:nvPr>
        </p:nvSpPr>
        <p:spPr/>
        <p:txBody>
          <a:bodyPr/>
          <a:lstStyle/>
          <a:p>
            <a:fld id="{452BA717-4DED-4A38-BDE4-30D0F0A142DB}" type="slidenum">
              <a:rPr lang="cs-CZ" smtClean="0"/>
              <a:pPr/>
              <a:t>33</a:t>
            </a:fld>
            <a:endParaRPr lang="cs-CZ"/>
          </a:p>
        </p:txBody>
      </p:sp>
      <p:pic>
        <p:nvPicPr>
          <p:cNvPr id="1026" name="Picture 2">
            <a:extLst>
              <a:ext uri="{FF2B5EF4-FFF2-40B4-BE49-F238E27FC236}">
                <a16:creationId xmlns:a16="http://schemas.microsoft.com/office/drawing/2014/main" id="{8F1A6346-6095-47EB-A6BA-A1DA698F40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384" y="549042"/>
            <a:ext cx="3648075" cy="10287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Single Corner Snipped 6">
            <a:extLst>
              <a:ext uri="{FF2B5EF4-FFF2-40B4-BE49-F238E27FC236}">
                <a16:creationId xmlns:a16="http://schemas.microsoft.com/office/drawing/2014/main" id="{2BA4F7CA-0ED3-4937-A8DD-F2C8ADAEE623}"/>
              </a:ext>
            </a:extLst>
          </p:cNvPr>
          <p:cNvSpPr/>
          <p:nvPr/>
        </p:nvSpPr>
        <p:spPr>
          <a:xfrm>
            <a:off x="268105" y="1988840"/>
            <a:ext cx="4459743" cy="2952328"/>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180000" tIns="144000" rIns="180000" bIns="180000" rtlCol="0" anchor="t"/>
          <a:lstStyle/>
          <a:p>
            <a:r>
              <a:rPr lang="en-US" dirty="0"/>
              <a:t>&lt;h1&gt;Hello {{</a:t>
            </a:r>
            <a:r>
              <a:rPr lang="en-US" b="1" dirty="0" err="1"/>
              <a:t>yourName</a:t>
            </a:r>
            <a:r>
              <a:rPr lang="en-US" dirty="0"/>
              <a:t>}}!&lt;/h1&gt; </a:t>
            </a:r>
          </a:p>
          <a:p>
            <a:r>
              <a:rPr lang="en-US" dirty="0"/>
              <a:t>&lt;div&gt;</a:t>
            </a:r>
          </a:p>
          <a:p>
            <a:r>
              <a:rPr lang="en-US" dirty="0"/>
              <a:t>  &lt;label&gt;Name:</a:t>
            </a:r>
          </a:p>
          <a:p>
            <a:r>
              <a:rPr lang="en-US" dirty="0"/>
              <a:t>    &lt;input </a:t>
            </a:r>
          </a:p>
          <a:p>
            <a:r>
              <a:rPr lang="en-US" dirty="0"/>
              <a:t>      type="text" </a:t>
            </a:r>
          </a:p>
          <a:p>
            <a:r>
              <a:rPr lang="en-US" dirty="0"/>
              <a:t>      </a:t>
            </a:r>
            <a:r>
              <a:rPr lang="en-US" b="1" dirty="0"/>
              <a:t>ng-model</a:t>
            </a:r>
            <a:r>
              <a:rPr lang="en-US" dirty="0"/>
              <a:t>="</a:t>
            </a:r>
            <a:r>
              <a:rPr lang="en-US" b="1" dirty="0" err="1"/>
              <a:t>yourName</a:t>
            </a:r>
            <a:r>
              <a:rPr lang="en-US" dirty="0"/>
              <a:t>"&gt;</a:t>
            </a:r>
          </a:p>
          <a:p>
            <a:r>
              <a:rPr lang="en-US" dirty="0"/>
              <a:t>  &lt;/label&gt;</a:t>
            </a:r>
          </a:p>
          <a:p>
            <a:r>
              <a:rPr lang="en-US" dirty="0"/>
              <a:t>&lt;/div&gt;</a:t>
            </a:r>
          </a:p>
          <a:p>
            <a:r>
              <a:rPr lang="en-US" dirty="0"/>
              <a:t>&lt;div&gt;Len: {{</a:t>
            </a:r>
            <a:r>
              <a:rPr lang="en-US" b="1" dirty="0" err="1"/>
              <a:t>nameLen</a:t>
            </a:r>
            <a:r>
              <a:rPr lang="en-US" dirty="0"/>
              <a:t>}}&lt;/div&gt;</a:t>
            </a:r>
          </a:p>
          <a:p>
            <a:endParaRPr lang="en-US" dirty="0"/>
          </a:p>
        </p:txBody>
      </p:sp>
      <p:sp>
        <p:nvSpPr>
          <p:cNvPr id="9" name="Rectangle: Single Corner Snipped 8">
            <a:extLst>
              <a:ext uri="{FF2B5EF4-FFF2-40B4-BE49-F238E27FC236}">
                <a16:creationId xmlns:a16="http://schemas.microsoft.com/office/drawing/2014/main" id="{E71D10AD-64D5-418D-94ED-2D0F99A05129}"/>
              </a:ext>
            </a:extLst>
          </p:cNvPr>
          <p:cNvSpPr/>
          <p:nvPr/>
        </p:nvSpPr>
        <p:spPr>
          <a:xfrm>
            <a:off x="5095736" y="2020331"/>
            <a:ext cx="6904919" cy="2952328"/>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180000" tIns="144000" rIns="180000" bIns="180000" rtlCol="0" anchor="t"/>
          <a:lstStyle/>
          <a:p>
            <a:r>
              <a:rPr lang="en-US" dirty="0" err="1"/>
              <a:t>angular.module</a:t>
            </a:r>
            <a:r>
              <a:rPr lang="en-US" dirty="0"/>
              <a:t>('app', []).controller('controller', function() {  </a:t>
            </a:r>
          </a:p>
          <a:p>
            <a:endParaRPr lang="en-US" dirty="0"/>
          </a:p>
          <a:p>
            <a:r>
              <a:rPr lang="en-US" dirty="0"/>
              <a:t>  </a:t>
            </a:r>
            <a:r>
              <a:rPr lang="en-US" dirty="0" err="1"/>
              <a:t>this.</a:t>
            </a:r>
            <a:r>
              <a:rPr lang="en-US" b="1" dirty="0" err="1"/>
              <a:t>yourName</a:t>
            </a:r>
            <a:r>
              <a:rPr lang="en-US" dirty="0"/>
              <a:t> = "</a:t>
            </a:r>
            <a:r>
              <a:rPr lang="en-US" dirty="0" err="1"/>
              <a:t>petr</a:t>
            </a:r>
            <a:r>
              <a:rPr lang="en-US" dirty="0"/>
              <a:t>";  </a:t>
            </a:r>
          </a:p>
          <a:p>
            <a:endParaRPr lang="en-US" dirty="0"/>
          </a:p>
          <a:p>
            <a:r>
              <a:rPr lang="en-US" dirty="0"/>
              <a:t>  </a:t>
            </a:r>
            <a:r>
              <a:rPr lang="en-US" dirty="0" err="1"/>
              <a:t>this.</a:t>
            </a:r>
            <a:r>
              <a:rPr lang="en-US" b="1" dirty="0" err="1"/>
              <a:t>nameLen</a:t>
            </a:r>
            <a:r>
              <a:rPr lang="en-US" dirty="0"/>
              <a:t> = function() {</a:t>
            </a:r>
          </a:p>
          <a:p>
            <a:r>
              <a:rPr lang="en-US" dirty="0"/>
              <a:t>    return </a:t>
            </a:r>
            <a:r>
              <a:rPr lang="en-US" dirty="0" err="1"/>
              <a:t>yourName.size</a:t>
            </a:r>
            <a:r>
              <a:rPr lang="en-US" dirty="0"/>
              <a:t>;  </a:t>
            </a:r>
          </a:p>
          <a:p>
            <a:r>
              <a:rPr lang="en-US" dirty="0"/>
              <a:t>  };</a:t>
            </a:r>
          </a:p>
          <a:p>
            <a:endParaRPr lang="en-US" dirty="0"/>
          </a:p>
          <a:p>
            <a:r>
              <a:rPr lang="en-US" dirty="0"/>
              <a:t>});</a:t>
            </a:r>
          </a:p>
        </p:txBody>
      </p:sp>
      <p:sp>
        <p:nvSpPr>
          <p:cNvPr id="11" name="TextBox 10">
            <a:extLst>
              <a:ext uri="{FF2B5EF4-FFF2-40B4-BE49-F238E27FC236}">
                <a16:creationId xmlns:a16="http://schemas.microsoft.com/office/drawing/2014/main" id="{489C1BBD-4866-4E22-BC46-1BCDE762135B}"/>
              </a:ext>
            </a:extLst>
          </p:cNvPr>
          <p:cNvSpPr txBox="1"/>
          <p:nvPr/>
        </p:nvSpPr>
        <p:spPr>
          <a:xfrm>
            <a:off x="0" y="6525344"/>
            <a:ext cx="12192000" cy="307777"/>
          </a:xfrm>
          <a:prstGeom prst="rect">
            <a:avLst/>
          </a:prstGeom>
          <a:noFill/>
        </p:spPr>
        <p:txBody>
          <a:bodyPr wrap="square" rtlCol="0">
            <a:spAutoFit/>
          </a:bodyPr>
          <a:lstStyle/>
          <a:p>
            <a:r>
              <a:rPr lang="en-US" sz="1400" dirty="0"/>
              <a:t>Source: https://angularjs.org/</a:t>
            </a:r>
          </a:p>
        </p:txBody>
      </p:sp>
    </p:spTree>
    <p:extLst>
      <p:ext uri="{BB962C8B-B14F-4D97-AF65-F5344CB8AC3E}">
        <p14:creationId xmlns:p14="http://schemas.microsoft.com/office/powerpoint/2010/main" val="257434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3875DA-96B9-4FDA-A9B3-4DA785BC7CBD}"/>
              </a:ext>
            </a:extLst>
          </p:cNvPr>
          <p:cNvSpPr>
            <a:spLocks noGrp="1"/>
          </p:cNvSpPr>
          <p:nvPr>
            <p:ph type="title"/>
          </p:nvPr>
        </p:nvSpPr>
        <p:spPr/>
        <p:txBody>
          <a:bodyPr/>
          <a:lstStyle/>
          <a:p>
            <a:r>
              <a:rPr lang="en-US" cap="none" dirty="0"/>
              <a:t>Angular</a:t>
            </a:r>
          </a:p>
        </p:txBody>
      </p:sp>
      <p:sp>
        <p:nvSpPr>
          <p:cNvPr id="4" name="Slide Number Placeholder 3">
            <a:extLst>
              <a:ext uri="{FF2B5EF4-FFF2-40B4-BE49-F238E27FC236}">
                <a16:creationId xmlns:a16="http://schemas.microsoft.com/office/drawing/2014/main" id="{2A238545-B15C-449B-8255-17709AC2133D}"/>
              </a:ext>
            </a:extLst>
          </p:cNvPr>
          <p:cNvSpPr>
            <a:spLocks noGrp="1"/>
          </p:cNvSpPr>
          <p:nvPr>
            <p:ph type="sldNum" sz="quarter" idx="12"/>
          </p:nvPr>
        </p:nvSpPr>
        <p:spPr/>
        <p:txBody>
          <a:bodyPr/>
          <a:lstStyle/>
          <a:p>
            <a:fld id="{452BA717-4DED-4A38-BDE4-30D0F0A142DB}" type="slidenum">
              <a:rPr lang="cs-CZ" smtClean="0"/>
              <a:pPr/>
              <a:t>34</a:t>
            </a:fld>
            <a:endParaRPr lang="cs-CZ"/>
          </a:p>
        </p:txBody>
      </p:sp>
      <p:pic>
        <p:nvPicPr>
          <p:cNvPr id="5" name="Content Placeholder 5">
            <a:extLst>
              <a:ext uri="{FF2B5EF4-FFF2-40B4-BE49-F238E27FC236}">
                <a16:creationId xmlns:a16="http://schemas.microsoft.com/office/drawing/2014/main" id="{312E6AAF-043D-4E82-90DB-7F520B206B2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7368" y="383075"/>
            <a:ext cx="1194667" cy="1194667"/>
          </a:xfrm>
          <a:prstGeom prst="rect">
            <a:avLst/>
          </a:prstGeom>
        </p:spPr>
      </p:pic>
      <p:pic>
        <p:nvPicPr>
          <p:cNvPr id="3074" name="Picture 2" descr="overview">
            <a:extLst>
              <a:ext uri="{FF2B5EF4-FFF2-40B4-BE49-F238E27FC236}">
                <a16:creationId xmlns:a16="http://schemas.microsoft.com/office/drawing/2014/main" id="{EE2E965A-129F-4E5D-84BC-B9D5897F5C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7638" y="1995364"/>
            <a:ext cx="7491376" cy="38099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6D09D6F-9854-4AB7-9294-6CD23DFE9D4D}"/>
              </a:ext>
            </a:extLst>
          </p:cNvPr>
          <p:cNvSpPr txBox="1"/>
          <p:nvPr/>
        </p:nvSpPr>
        <p:spPr>
          <a:xfrm>
            <a:off x="0" y="6525344"/>
            <a:ext cx="12192000" cy="307777"/>
          </a:xfrm>
          <a:prstGeom prst="rect">
            <a:avLst/>
          </a:prstGeom>
          <a:noFill/>
        </p:spPr>
        <p:txBody>
          <a:bodyPr wrap="square" rtlCol="0">
            <a:spAutoFit/>
          </a:bodyPr>
          <a:lstStyle/>
          <a:p>
            <a:r>
              <a:rPr lang="en-US" sz="1400" dirty="0"/>
              <a:t>Source: https://angular.io/</a:t>
            </a:r>
          </a:p>
        </p:txBody>
      </p:sp>
    </p:spTree>
    <p:extLst>
      <p:ext uri="{BB962C8B-B14F-4D97-AF65-F5344CB8AC3E}">
        <p14:creationId xmlns:p14="http://schemas.microsoft.com/office/powerpoint/2010/main" val="20842543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553363-EC18-4E9A-84B3-CE224343CF39}"/>
              </a:ext>
            </a:extLst>
          </p:cNvPr>
          <p:cNvSpPr>
            <a:spLocks noGrp="1"/>
          </p:cNvSpPr>
          <p:nvPr>
            <p:ph idx="1"/>
          </p:nvPr>
        </p:nvSpPr>
        <p:spPr>
          <a:xfrm>
            <a:off x="239351" y="1844824"/>
            <a:ext cx="11713299" cy="1303860"/>
          </a:xfrm>
        </p:spPr>
        <p:txBody>
          <a:bodyPr/>
          <a:lstStyle/>
          <a:p>
            <a:r>
              <a:rPr lang="en-US" dirty="0"/>
              <a:t>Introducing JSX</a:t>
            </a:r>
          </a:p>
          <a:p>
            <a:endParaRPr lang="en-US" dirty="0"/>
          </a:p>
          <a:p>
            <a:endParaRPr lang="en-US" dirty="0"/>
          </a:p>
        </p:txBody>
      </p:sp>
      <p:sp>
        <p:nvSpPr>
          <p:cNvPr id="3" name="Title 2">
            <a:extLst>
              <a:ext uri="{FF2B5EF4-FFF2-40B4-BE49-F238E27FC236}">
                <a16:creationId xmlns:a16="http://schemas.microsoft.com/office/drawing/2014/main" id="{89C7D2D6-04E8-476F-B007-1367F8957339}"/>
              </a:ext>
            </a:extLst>
          </p:cNvPr>
          <p:cNvSpPr>
            <a:spLocks noGrp="1"/>
          </p:cNvSpPr>
          <p:nvPr>
            <p:ph type="title"/>
          </p:nvPr>
        </p:nvSpPr>
        <p:spPr/>
        <p:txBody>
          <a:bodyPr/>
          <a:lstStyle/>
          <a:p>
            <a:r>
              <a:rPr lang="en-US" cap="none" dirty="0"/>
              <a:t>React</a:t>
            </a:r>
          </a:p>
        </p:txBody>
      </p:sp>
      <p:sp>
        <p:nvSpPr>
          <p:cNvPr id="4" name="Slide Number Placeholder 3">
            <a:extLst>
              <a:ext uri="{FF2B5EF4-FFF2-40B4-BE49-F238E27FC236}">
                <a16:creationId xmlns:a16="http://schemas.microsoft.com/office/drawing/2014/main" id="{6CDFCA83-B782-4ED7-8FE0-BD224C63A3EA}"/>
              </a:ext>
            </a:extLst>
          </p:cNvPr>
          <p:cNvSpPr>
            <a:spLocks noGrp="1"/>
          </p:cNvSpPr>
          <p:nvPr>
            <p:ph type="sldNum" sz="quarter" idx="12"/>
          </p:nvPr>
        </p:nvSpPr>
        <p:spPr/>
        <p:txBody>
          <a:bodyPr/>
          <a:lstStyle/>
          <a:p>
            <a:fld id="{452BA717-4DED-4A38-BDE4-30D0F0A142DB}" type="slidenum">
              <a:rPr lang="cs-CZ" smtClean="0"/>
              <a:pPr/>
              <a:t>35</a:t>
            </a:fld>
            <a:endParaRPr lang="cs-CZ"/>
          </a:p>
        </p:txBody>
      </p:sp>
      <p:pic>
        <p:nvPicPr>
          <p:cNvPr id="5" name="Content Placeholder 6">
            <a:extLst>
              <a:ext uri="{FF2B5EF4-FFF2-40B4-BE49-F238E27FC236}">
                <a16:creationId xmlns:a16="http://schemas.microsoft.com/office/drawing/2014/main" id="{18D02B20-A31D-4365-8CAF-8483CC374A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9376" y="454215"/>
            <a:ext cx="1152128" cy="1001851"/>
          </a:xfrm>
          <a:prstGeom prst="rect">
            <a:avLst/>
          </a:prstGeom>
        </p:spPr>
      </p:pic>
      <p:sp>
        <p:nvSpPr>
          <p:cNvPr id="6" name="Rectangle: Single Corner Snipped 5">
            <a:extLst>
              <a:ext uri="{FF2B5EF4-FFF2-40B4-BE49-F238E27FC236}">
                <a16:creationId xmlns:a16="http://schemas.microsoft.com/office/drawing/2014/main" id="{062E86CE-B3BB-4AB0-AEAD-2472BA895C0D}"/>
              </a:ext>
            </a:extLst>
          </p:cNvPr>
          <p:cNvSpPr/>
          <p:nvPr/>
        </p:nvSpPr>
        <p:spPr>
          <a:xfrm>
            <a:off x="479376" y="2276872"/>
            <a:ext cx="5328592" cy="576064"/>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180000" tIns="144000" rIns="180000" bIns="180000" rtlCol="0" anchor="t"/>
          <a:lstStyle/>
          <a:p>
            <a:r>
              <a:rPr lang="pt-BR" dirty="0"/>
              <a:t>const element = &lt;div&gt;Hello, {name}&lt;/div&gt;;</a:t>
            </a:r>
            <a:endParaRPr lang="en-US" dirty="0"/>
          </a:p>
        </p:txBody>
      </p:sp>
      <p:sp>
        <p:nvSpPr>
          <p:cNvPr id="7" name="Rectangle: Single Corner Snipped 6">
            <a:extLst>
              <a:ext uri="{FF2B5EF4-FFF2-40B4-BE49-F238E27FC236}">
                <a16:creationId xmlns:a16="http://schemas.microsoft.com/office/drawing/2014/main" id="{33537E26-0266-4D49-8849-02B5C7194623}"/>
              </a:ext>
            </a:extLst>
          </p:cNvPr>
          <p:cNvSpPr/>
          <p:nvPr/>
        </p:nvSpPr>
        <p:spPr>
          <a:xfrm>
            <a:off x="6565425" y="2129802"/>
            <a:ext cx="4680520" cy="870204"/>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180000" tIns="144000" rIns="180000" bIns="180000" rtlCol="0" anchor="t"/>
          <a:lstStyle/>
          <a:p>
            <a:r>
              <a:rPr lang="en-US" dirty="0"/>
              <a:t>var element = </a:t>
            </a:r>
            <a:r>
              <a:rPr lang="en-US" dirty="0" err="1"/>
              <a:t>React.createElement</a:t>
            </a:r>
            <a:r>
              <a:rPr lang="en-US" dirty="0"/>
              <a:t>(</a:t>
            </a:r>
          </a:p>
          <a:p>
            <a:r>
              <a:rPr lang="en-US" dirty="0"/>
              <a:t>   “div", null, "Hello, ", name);</a:t>
            </a:r>
          </a:p>
        </p:txBody>
      </p:sp>
      <p:sp>
        <p:nvSpPr>
          <p:cNvPr id="8" name="TextBox 7">
            <a:extLst>
              <a:ext uri="{FF2B5EF4-FFF2-40B4-BE49-F238E27FC236}">
                <a16:creationId xmlns:a16="http://schemas.microsoft.com/office/drawing/2014/main" id="{BB18A732-475C-4E6A-8EC9-D5555F208157}"/>
              </a:ext>
            </a:extLst>
          </p:cNvPr>
          <p:cNvSpPr txBox="1"/>
          <p:nvPr/>
        </p:nvSpPr>
        <p:spPr>
          <a:xfrm>
            <a:off x="0" y="6525344"/>
            <a:ext cx="12192000" cy="307777"/>
          </a:xfrm>
          <a:prstGeom prst="rect">
            <a:avLst/>
          </a:prstGeom>
          <a:noFill/>
        </p:spPr>
        <p:txBody>
          <a:bodyPr wrap="square" rtlCol="0">
            <a:spAutoFit/>
          </a:bodyPr>
          <a:lstStyle/>
          <a:p>
            <a:r>
              <a:rPr lang="en-US" sz="1400" dirty="0"/>
              <a:t>Source: https://reactjs.org/</a:t>
            </a:r>
          </a:p>
        </p:txBody>
      </p:sp>
      <p:sp>
        <p:nvSpPr>
          <p:cNvPr id="10" name="Content Placeholder 1">
            <a:extLst>
              <a:ext uri="{FF2B5EF4-FFF2-40B4-BE49-F238E27FC236}">
                <a16:creationId xmlns:a16="http://schemas.microsoft.com/office/drawing/2014/main" id="{A797E649-951B-43EF-B9A9-6E53D2D0CDDC}"/>
              </a:ext>
            </a:extLst>
          </p:cNvPr>
          <p:cNvSpPr txBox="1">
            <a:spLocks/>
          </p:cNvSpPr>
          <p:nvPr/>
        </p:nvSpPr>
        <p:spPr>
          <a:xfrm>
            <a:off x="239350" y="3186413"/>
            <a:ext cx="11713299" cy="1394715"/>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React DOM compares the element … and only applies the DOM updates necessary to bring the DOM to the desired state ~  virtual DOM.</a:t>
            </a:r>
          </a:p>
          <a:p>
            <a:r>
              <a:rPr lang="en-US" dirty="0"/>
              <a:t>Reconciliation, Commit</a:t>
            </a:r>
          </a:p>
        </p:txBody>
      </p:sp>
      <p:sp>
        <p:nvSpPr>
          <p:cNvPr id="11" name="Content Placeholder 1">
            <a:extLst>
              <a:ext uri="{FF2B5EF4-FFF2-40B4-BE49-F238E27FC236}">
                <a16:creationId xmlns:a16="http://schemas.microsoft.com/office/drawing/2014/main" id="{B7C40F0F-E8D6-48AE-9746-8F0DD81FCBE0}"/>
              </a:ext>
            </a:extLst>
          </p:cNvPr>
          <p:cNvSpPr txBox="1">
            <a:spLocks/>
          </p:cNvSpPr>
          <p:nvPr/>
        </p:nvSpPr>
        <p:spPr>
          <a:xfrm>
            <a:off x="239349" y="4876789"/>
            <a:ext cx="11713299" cy="1394715"/>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React is just a library</a:t>
            </a:r>
          </a:p>
          <a:p>
            <a:r>
              <a:rPr lang="en-US" dirty="0"/>
              <a:t>React 16.8.0 is the first release to support Hooks. </a:t>
            </a:r>
          </a:p>
          <a:p>
            <a:r>
              <a:rPr lang="en-US" dirty="0"/>
              <a:t>…</a:t>
            </a:r>
          </a:p>
        </p:txBody>
      </p:sp>
    </p:spTree>
    <p:extLst>
      <p:ext uri="{BB962C8B-B14F-4D97-AF65-F5344CB8AC3E}">
        <p14:creationId xmlns:p14="http://schemas.microsoft.com/office/powerpoint/2010/main" val="317438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animBg="1"/>
      <p:bldP spid="7" grpId="0" animBg="1"/>
      <p:bldP spid="10"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86D586-75B6-4605-A892-1A8CB3559F6A}"/>
              </a:ext>
            </a:extLst>
          </p:cNvPr>
          <p:cNvSpPr>
            <a:spLocks noGrp="1"/>
          </p:cNvSpPr>
          <p:nvPr>
            <p:ph idx="1"/>
          </p:nvPr>
        </p:nvSpPr>
        <p:spPr>
          <a:xfrm>
            <a:off x="239351" y="1844824"/>
            <a:ext cx="5424601" cy="504056"/>
          </a:xfrm>
        </p:spPr>
        <p:txBody>
          <a:bodyPr/>
          <a:lstStyle/>
          <a:p>
            <a:r>
              <a:rPr lang="en-US" dirty="0"/>
              <a:t>Declarative Rendering</a:t>
            </a:r>
          </a:p>
        </p:txBody>
      </p:sp>
      <p:sp>
        <p:nvSpPr>
          <p:cNvPr id="3" name="Title 2">
            <a:extLst>
              <a:ext uri="{FF2B5EF4-FFF2-40B4-BE49-F238E27FC236}">
                <a16:creationId xmlns:a16="http://schemas.microsoft.com/office/drawing/2014/main" id="{A091433E-DCB2-4118-80CD-4BC933407BFD}"/>
              </a:ext>
            </a:extLst>
          </p:cNvPr>
          <p:cNvSpPr>
            <a:spLocks noGrp="1"/>
          </p:cNvSpPr>
          <p:nvPr>
            <p:ph type="title"/>
          </p:nvPr>
        </p:nvSpPr>
        <p:spPr/>
        <p:txBody>
          <a:bodyPr/>
          <a:lstStyle/>
          <a:p>
            <a:r>
              <a:rPr lang="en-US" cap="none" dirty="0"/>
              <a:t>Vue.js</a:t>
            </a:r>
          </a:p>
        </p:txBody>
      </p:sp>
      <p:sp>
        <p:nvSpPr>
          <p:cNvPr id="4" name="Slide Number Placeholder 3">
            <a:extLst>
              <a:ext uri="{FF2B5EF4-FFF2-40B4-BE49-F238E27FC236}">
                <a16:creationId xmlns:a16="http://schemas.microsoft.com/office/drawing/2014/main" id="{6139ED81-661B-45DF-B2AB-5657568BB8AB}"/>
              </a:ext>
            </a:extLst>
          </p:cNvPr>
          <p:cNvSpPr>
            <a:spLocks noGrp="1"/>
          </p:cNvSpPr>
          <p:nvPr>
            <p:ph type="sldNum" sz="quarter" idx="12"/>
          </p:nvPr>
        </p:nvSpPr>
        <p:spPr/>
        <p:txBody>
          <a:bodyPr/>
          <a:lstStyle/>
          <a:p>
            <a:fld id="{452BA717-4DED-4A38-BDE4-30D0F0A142DB}" type="slidenum">
              <a:rPr lang="cs-CZ" smtClean="0"/>
              <a:pPr/>
              <a:t>36</a:t>
            </a:fld>
            <a:endParaRPr lang="cs-CZ"/>
          </a:p>
        </p:txBody>
      </p:sp>
      <p:pic>
        <p:nvPicPr>
          <p:cNvPr id="6" name="Graphic 5">
            <a:extLst>
              <a:ext uri="{FF2B5EF4-FFF2-40B4-BE49-F238E27FC236}">
                <a16:creationId xmlns:a16="http://schemas.microsoft.com/office/drawing/2014/main" id="{2910111E-31B0-47B0-A5CE-CDC34D8825A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1384" y="620688"/>
            <a:ext cx="914216" cy="792088"/>
          </a:xfrm>
          <a:prstGeom prst="rect">
            <a:avLst/>
          </a:prstGeom>
        </p:spPr>
      </p:pic>
      <p:sp>
        <p:nvSpPr>
          <p:cNvPr id="8" name="Rectangle: Single Corner Snipped 7">
            <a:extLst>
              <a:ext uri="{FF2B5EF4-FFF2-40B4-BE49-F238E27FC236}">
                <a16:creationId xmlns:a16="http://schemas.microsoft.com/office/drawing/2014/main" id="{4BC4A2A5-6E53-4F93-AFA2-6BD7453EB7B8}"/>
              </a:ext>
            </a:extLst>
          </p:cNvPr>
          <p:cNvSpPr/>
          <p:nvPr/>
        </p:nvSpPr>
        <p:spPr>
          <a:xfrm>
            <a:off x="521401" y="2348880"/>
            <a:ext cx="3414359" cy="1194239"/>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180000" tIns="144000" rIns="180000" bIns="180000" rtlCol="0" anchor="t"/>
          <a:lstStyle/>
          <a:p>
            <a:r>
              <a:rPr lang="en-US" dirty="0"/>
              <a:t>&lt;div id=“msg”&gt;</a:t>
            </a:r>
          </a:p>
          <a:p>
            <a:r>
              <a:rPr lang="en-US" dirty="0"/>
              <a:t>  {{ </a:t>
            </a:r>
            <a:r>
              <a:rPr lang="en-US" b="1" dirty="0"/>
              <a:t>message</a:t>
            </a:r>
            <a:r>
              <a:rPr lang="en-US" dirty="0"/>
              <a:t> }}</a:t>
            </a:r>
          </a:p>
          <a:p>
            <a:r>
              <a:rPr lang="en-US" dirty="0"/>
              <a:t>&lt;/div&gt;</a:t>
            </a:r>
          </a:p>
        </p:txBody>
      </p:sp>
      <p:sp>
        <p:nvSpPr>
          <p:cNvPr id="9" name="Rectangle: Single Corner Snipped 8">
            <a:extLst>
              <a:ext uri="{FF2B5EF4-FFF2-40B4-BE49-F238E27FC236}">
                <a16:creationId xmlns:a16="http://schemas.microsoft.com/office/drawing/2014/main" id="{241C4CC0-A223-4AC7-8E88-28BC6581070A}"/>
              </a:ext>
            </a:extLst>
          </p:cNvPr>
          <p:cNvSpPr/>
          <p:nvPr/>
        </p:nvSpPr>
        <p:spPr>
          <a:xfrm>
            <a:off x="4329151" y="1844824"/>
            <a:ext cx="3279018" cy="1698295"/>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180000" tIns="144000" rIns="180000" bIns="180000" rtlCol="0" anchor="t"/>
          <a:lstStyle/>
          <a:p>
            <a:r>
              <a:rPr lang="nn-NO" dirty="0"/>
              <a:t>export default({</a:t>
            </a:r>
          </a:p>
          <a:p>
            <a:r>
              <a:rPr lang="nn-NO" dirty="0"/>
              <a:t>  data: {</a:t>
            </a:r>
          </a:p>
          <a:p>
            <a:r>
              <a:rPr lang="nn-NO" dirty="0"/>
              <a:t>    </a:t>
            </a:r>
            <a:r>
              <a:rPr lang="nn-NO" b="1" dirty="0"/>
              <a:t>message</a:t>
            </a:r>
            <a:r>
              <a:rPr lang="nn-NO" dirty="0"/>
              <a:t>: 'Hello Vue!'</a:t>
            </a:r>
          </a:p>
          <a:p>
            <a:r>
              <a:rPr lang="nn-NO" dirty="0"/>
              <a:t>  }</a:t>
            </a:r>
          </a:p>
          <a:p>
            <a:r>
              <a:rPr lang="nn-NO" dirty="0"/>
              <a:t>}</a:t>
            </a:r>
            <a:endParaRPr lang="en-US" dirty="0"/>
          </a:p>
        </p:txBody>
      </p:sp>
      <p:sp>
        <p:nvSpPr>
          <p:cNvPr id="10" name="TextBox 9">
            <a:extLst>
              <a:ext uri="{FF2B5EF4-FFF2-40B4-BE49-F238E27FC236}">
                <a16:creationId xmlns:a16="http://schemas.microsoft.com/office/drawing/2014/main" id="{D23B761E-8213-48BC-A142-079764C79911}"/>
              </a:ext>
            </a:extLst>
          </p:cNvPr>
          <p:cNvSpPr txBox="1"/>
          <p:nvPr/>
        </p:nvSpPr>
        <p:spPr>
          <a:xfrm>
            <a:off x="0" y="6525344"/>
            <a:ext cx="12192000" cy="307777"/>
          </a:xfrm>
          <a:prstGeom prst="rect">
            <a:avLst/>
          </a:prstGeom>
          <a:noFill/>
        </p:spPr>
        <p:txBody>
          <a:bodyPr wrap="square" rtlCol="0">
            <a:spAutoFit/>
          </a:bodyPr>
          <a:lstStyle/>
          <a:p>
            <a:r>
              <a:rPr lang="en-US" sz="1400" dirty="0"/>
              <a:t>Source: https://vuejs.org/</a:t>
            </a:r>
          </a:p>
        </p:txBody>
      </p:sp>
      <p:sp>
        <p:nvSpPr>
          <p:cNvPr id="12" name="Rectangle: Single Corner Snipped 11">
            <a:extLst>
              <a:ext uri="{FF2B5EF4-FFF2-40B4-BE49-F238E27FC236}">
                <a16:creationId xmlns:a16="http://schemas.microsoft.com/office/drawing/2014/main" id="{0350EFA4-BCFC-4716-8361-247BD4C6F878}"/>
              </a:ext>
            </a:extLst>
          </p:cNvPr>
          <p:cNvSpPr/>
          <p:nvPr/>
        </p:nvSpPr>
        <p:spPr>
          <a:xfrm>
            <a:off x="551384" y="4869160"/>
            <a:ext cx="4392488" cy="558381"/>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180000" tIns="144000" rIns="180000" bIns="180000" rtlCol="0" anchor="t"/>
          <a:lstStyle/>
          <a:p>
            <a:r>
              <a:rPr lang="en-US" dirty="0" err="1"/>
              <a:t>vm.items</a:t>
            </a:r>
            <a:r>
              <a:rPr lang="en-US" dirty="0"/>
              <a:t>[1] = 'x' // is NOT </a:t>
            </a:r>
            <a:r>
              <a:rPr lang="en-US" dirty="0" err="1"/>
              <a:t>reactivet</a:t>
            </a:r>
            <a:endParaRPr lang="en-US" dirty="0"/>
          </a:p>
        </p:txBody>
      </p:sp>
      <p:sp>
        <p:nvSpPr>
          <p:cNvPr id="13" name="Rectangle: Single Corner Snipped 12">
            <a:extLst>
              <a:ext uri="{FF2B5EF4-FFF2-40B4-BE49-F238E27FC236}">
                <a16:creationId xmlns:a16="http://schemas.microsoft.com/office/drawing/2014/main" id="{B11E6E12-345A-47AC-ABDB-28323D0F79F4}"/>
              </a:ext>
            </a:extLst>
          </p:cNvPr>
          <p:cNvSpPr/>
          <p:nvPr/>
        </p:nvSpPr>
        <p:spPr>
          <a:xfrm>
            <a:off x="7896200" y="1844824"/>
            <a:ext cx="3600399" cy="3582717"/>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180000" tIns="144000" rIns="180000" bIns="180000" rtlCol="0" anchor="t"/>
          <a:lstStyle/>
          <a:p>
            <a:r>
              <a:rPr lang="en-US" dirty="0"/>
              <a:t>export default {</a:t>
            </a:r>
          </a:p>
          <a:p>
            <a:r>
              <a:rPr lang="en-US" dirty="0"/>
              <a:t>  data: {</a:t>
            </a:r>
          </a:p>
          <a:p>
            <a:r>
              <a:rPr lang="en-US" dirty="0"/>
              <a:t>    </a:t>
            </a:r>
            <a:r>
              <a:rPr lang="en-US" b="1" dirty="0"/>
              <a:t>message</a:t>
            </a:r>
            <a:r>
              <a:rPr lang="en-US" dirty="0"/>
              <a:t>: 'Hello Vue!’  </a:t>
            </a:r>
          </a:p>
          <a:p>
            <a:r>
              <a:rPr lang="en-US" dirty="0"/>
              <a:t>  }, </a:t>
            </a:r>
          </a:p>
          <a:p>
            <a:r>
              <a:rPr lang="en-US" dirty="0"/>
              <a:t>  render(</a:t>
            </a:r>
            <a:r>
              <a:rPr lang="en-US" dirty="0" err="1"/>
              <a:t>createElement</a:t>
            </a:r>
            <a:r>
              <a:rPr lang="en-US" dirty="0"/>
              <a:t>) {</a:t>
            </a:r>
          </a:p>
          <a:p>
            <a:r>
              <a:rPr lang="en-US" dirty="0"/>
              <a:t>    return </a:t>
            </a:r>
            <a:r>
              <a:rPr lang="en-US" dirty="0" err="1"/>
              <a:t>createElement</a:t>
            </a:r>
            <a:r>
              <a:rPr lang="en-US" dirty="0"/>
              <a:t>(</a:t>
            </a:r>
          </a:p>
          <a:p>
            <a:r>
              <a:rPr lang="en-US" dirty="0"/>
              <a:t>      </a:t>
            </a:r>
            <a:r>
              <a:rPr lang="en-US" b="1" dirty="0"/>
              <a:t>'div</a:t>
            </a:r>
            <a:r>
              <a:rPr lang="en-US" dirty="0"/>
              <a:t>',	  </a:t>
            </a:r>
          </a:p>
          <a:p>
            <a:r>
              <a:rPr lang="en-US" dirty="0"/>
              <a:t>      {</a:t>
            </a:r>
            <a:r>
              <a:rPr lang="en-US" dirty="0" err="1"/>
              <a:t>attrs</a:t>
            </a:r>
            <a:r>
              <a:rPr lang="en-US" dirty="0"/>
              <a:t>:{"</a:t>
            </a:r>
            <a:r>
              <a:rPr lang="en-US" dirty="0" err="1"/>
              <a:t>id":"msg</a:t>
            </a:r>
            <a:r>
              <a:rPr lang="en-US" dirty="0"/>
              <a:t>"}},</a:t>
            </a:r>
          </a:p>
          <a:p>
            <a:r>
              <a:rPr lang="en-US" dirty="0"/>
              <a:t>      [</a:t>
            </a:r>
            <a:r>
              <a:rPr lang="en-US" dirty="0" err="1"/>
              <a:t>this.data.</a:t>
            </a:r>
            <a:r>
              <a:rPr lang="en-US" b="1" dirty="0" err="1"/>
              <a:t>message</a:t>
            </a:r>
            <a:r>
              <a:rPr lang="en-US" dirty="0"/>
              <a:t>]    </a:t>
            </a:r>
          </a:p>
          <a:p>
            <a:r>
              <a:rPr lang="en-US" dirty="0"/>
              <a:t>    ); </a:t>
            </a:r>
          </a:p>
          <a:p>
            <a:r>
              <a:rPr lang="en-US" dirty="0"/>
              <a:t>}}</a:t>
            </a:r>
          </a:p>
        </p:txBody>
      </p:sp>
      <p:sp>
        <p:nvSpPr>
          <p:cNvPr id="15" name="Content Placeholder 1">
            <a:extLst>
              <a:ext uri="{FF2B5EF4-FFF2-40B4-BE49-F238E27FC236}">
                <a16:creationId xmlns:a16="http://schemas.microsoft.com/office/drawing/2014/main" id="{4D5A9516-A611-41BE-B663-903910A1F73B}"/>
              </a:ext>
            </a:extLst>
          </p:cNvPr>
          <p:cNvSpPr txBox="1">
            <a:spLocks/>
          </p:cNvSpPr>
          <p:nvPr/>
        </p:nvSpPr>
        <p:spPr>
          <a:xfrm>
            <a:off x="250747" y="5494148"/>
            <a:ext cx="5424601" cy="945976"/>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Vue.js V3</a:t>
            </a:r>
          </a:p>
          <a:p>
            <a:r>
              <a:rPr lang="en-US" dirty="0"/>
              <a:t>…</a:t>
            </a:r>
          </a:p>
        </p:txBody>
      </p:sp>
      <p:sp>
        <p:nvSpPr>
          <p:cNvPr id="16" name="Content Placeholder 1">
            <a:extLst>
              <a:ext uri="{FF2B5EF4-FFF2-40B4-BE49-F238E27FC236}">
                <a16:creationId xmlns:a16="http://schemas.microsoft.com/office/drawing/2014/main" id="{02467B31-B821-40E1-8AAF-B78158494AFC}"/>
              </a:ext>
            </a:extLst>
          </p:cNvPr>
          <p:cNvSpPr txBox="1">
            <a:spLocks/>
          </p:cNvSpPr>
          <p:nvPr/>
        </p:nvSpPr>
        <p:spPr>
          <a:xfrm>
            <a:off x="239351" y="3636182"/>
            <a:ext cx="5424601" cy="1194239"/>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Virtual DOM</a:t>
            </a:r>
          </a:p>
          <a:p>
            <a:r>
              <a:rPr lang="en-US" dirty="0"/>
              <a:t>Reactive Properties </a:t>
            </a:r>
            <a:br>
              <a:rPr lang="en-US" dirty="0"/>
            </a:br>
            <a:r>
              <a:rPr lang="en-US" dirty="0" err="1"/>
              <a:t>Object.defineProperty</a:t>
            </a:r>
            <a:r>
              <a:rPr lang="en-US" dirty="0"/>
              <a:t> getter/setter</a:t>
            </a:r>
          </a:p>
        </p:txBody>
      </p:sp>
    </p:spTree>
    <p:extLst>
      <p:ext uri="{BB962C8B-B14F-4D97-AF65-F5344CB8AC3E}">
        <p14:creationId xmlns:p14="http://schemas.microsoft.com/office/powerpoint/2010/main" val="96473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animBg="1"/>
      <p:bldP spid="9" grpId="0" animBg="1"/>
      <p:bldP spid="12" grpId="0" animBg="1"/>
      <p:bldP spid="13" grpId="0" animBg="1"/>
      <p:bldP spid="15" grpId="0"/>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910AC0-9D94-4BB1-A39F-9FCD5007AC19}"/>
              </a:ext>
            </a:extLst>
          </p:cNvPr>
          <p:cNvSpPr>
            <a:spLocks noGrp="1"/>
          </p:cNvSpPr>
          <p:nvPr>
            <p:ph idx="1"/>
          </p:nvPr>
        </p:nvSpPr>
        <p:spPr/>
        <p:txBody>
          <a:bodyPr/>
          <a:lstStyle/>
          <a:p>
            <a:r>
              <a:rPr lang="en-US" dirty="0"/>
              <a:t>Build Time</a:t>
            </a:r>
          </a:p>
          <a:p>
            <a:r>
              <a:rPr lang="en-US" dirty="0"/>
              <a:t>No Virtual DOM</a:t>
            </a:r>
          </a:p>
        </p:txBody>
      </p:sp>
      <p:sp>
        <p:nvSpPr>
          <p:cNvPr id="3" name="Title 2">
            <a:extLst>
              <a:ext uri="{FF2B5EF4-FFF2-40B4-BE49-F238E27FC236}">
                <a16:creationId xmlns:a16="http://schemas.microsoft.com/office/drawing/2014/main" id="{9C8F10C1-7456-4359-9B84-C2D84D79BD58}"/>
              </a:ext>
            </a:extLst>
          </p:cNvPr>
          <p:cNvSpPr>
            <a:spLocks noGrp="1"/>
          </p:cNvSpPr>
          <p:nvPr>
            <p:ph type="title"/>
          </p:nvPr>
        </p:nvSpPr>
        <p:spPr/>
        <p:txBody>
          <a:bodyPr/>
          <a:lstStyle/>
          <a:p>
            <a:r>
              <a:rPr lang="en-US" cap="none" dirty="0"/>
              <a:t>Svelte</a:t>
            </a:r>
          </a:p>
        </p:txBody>
      </p:sp>
      <p:sp>
        <p:nvSpPr>
          <p:cNvPr id="4" name="Slide Number Placeholder 3">
            <a:extLst>
              <a:ext uri="{FF2B5EF4-FFF2-40B4-BE49-F238E27FC236}">
                <a16:creationId xmlns:a16="http://schemas.microsoft.com/office/drawing/2014/main" id="{A4812A9E-40DA-4EFC-AC89-02ABC5E05517}"/>
              </a:ext>
            </a:extLst>
          </p:cNvPr>
          <p:cNvSpPr>
            <a:spLocks noGrp="1"/>
          </p:cNvSpPr>
          <p:nvPr>
            <p:ph type="sldNum" sz="quarter" idx="12"/>
          </p:nvPr>
        </p:nvSpPr>
        <p:spPr/>
        <p:txBody>
          <a:bodyPr/>
          <a:lstStyle/>
          <a:p>
            <a:fld id="{452BA717-4DED-4A38-BDE4-30D0F0A142DB}" type="slidenum">
              <a:rPr lang="cs-CZ" smtClean="0"/>
              <a:pPr/>
              <a:t>37</a:t>
            </a:fld>
            <a:endParaRPr lang="cs-CZ"/>
          </a:p>
        </p:txBody>
      </p:sp>
      <p:pic>
        <p:nvPicPr>
          <p:cNvPr id="7" name="Graphic 6">
            <a:extLst>
              <a:ext uri="{FF2B5EF4-FFF2-40B4-BE49-F238E27FC236}">
                <a16:creationId xmlns:a16="http://schemas.microsoft.com/office/drawing/2014/main" id="{BC06889A-1289-4848-8237-CE64589CC1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5360" y="332656"/>
            <a:ext cx="4943475" cy="1323975"/>
          </a:xfrm>
          <a:prstGeom prst="rect">
            <a:avLst/>
          </a:prstGeom>
        </p:spPr>
      </p:pic>
      <p:sp>
        <p:nvSpPr>
          <p:cNvPr id="8" name="TextBox 7">
            <a:extLst>
              <a:ext uri="{FF2B5EF4-FFF2-40B4-BE49-F238E27FC236}">
                <a16:creationId xmlns:a16="http://schemas.microsoft.com/office/drawing/2014/main" id="{F74CE4A9-2BC4-44DD-95CE-DCF27C69E060}"/>
              </a:ext>
            </a:extLst>
          </p:cNvPr>
          <p:cNvSpPr txBox="1"/>
          <p:nvPr/>
        </p:nvSpPr>
        <p:spPr>
          <a:xfrm>
            <a:off x="0" y="6525344"/>
            <a:ext cx="12192000" cy="307777"/>
          </a:xfrm>
          <a:prstGeom prst="rect">
            <a:avLst/>
          </a:prstGeom>
          <a:noFill/>
        </p:spPr>
        <p:txBody>
          <a:bodyPr wrap="square" rtlCol="0">
            <a:spAutoFit/>
          </a:bodyPr>
          <a:lstStyle/>
          <a:p>
            <a:r>
              <a:rPr lang="en-US" sz="1400" dirty="0"/>
              <a:t>Source: https://svelte.dev/</a:t>
            </a:r>
          </a:p>
        </p:txBody>
      </p:sp>
      <p:sp>
        <p:nvSpPr>
          <p:cNvPr id="9" name="Rectangle: Single Corner Snipped 8">
            <a:extLst>
              <a:ext uri="{FF2B5EF4-FFF2-40B4-BE49-F238E27FC236}">
                <a16:creationId xmlns:a16="http://schemas.microsoft.com/office/drawing/2014/main" id="{EBB448D0-DA20-4A38-A94C-B1CAD6F15521}"/>
              </a:ext>
            </a:extLst>
          </p:cNvPr>
          <p:cNvSpPr/>
          <p:nvPr/>
        </p:nvSpPr>
        <p:spPr>
          <a:xfrm>
            <a:off x="479376" y="2870110"/>
            <a:ext cx="3143003" cy="1194239"/>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180000" tIns="144000" rIns="180000" bIns="180000" rtlCol="0" anchor="t"/>
          <a:lstStyle/>
          <a:p>
            <a:r>
              <a:rPr lang="en-US" dirty="0"/>
              <a:t>&lt;div </a:t>
            </a:r>
            <a:r>
              <a:rPr lang="en-US" dirty="0" err="1"/>
              <a:t>on:click</a:t>
            </a:r>
            <a:r>
              <a:rPr lang="en-US" dirty="0"/>
              <a:t>={</a:t>
            </a:r>
            <a:r>
              <a:rPr lang="en-US" dirty="0" err="1"/>
              <a:t>onClick</a:t>
            </a:r>
            <a:r>
              <a:rPr lang="en-US" dirty="0"/>
              <a:t>}&gt;</a:t>
            </a:r>
          </a:p>
          <a:p>
            <a:r>
              <a:rPr lang="en-US" dirty="0"/>
              <a:t>  { </a:t>
            </a:r>
            <a:r>
              <a:rPr lang="en-US" b="1" dirty="0"/>
              <a:t>msg</a:t>
            </a:r>
            <a:r>
              <a:rPr lang="en-US" dirty="0"/>
              <a:t> }</a:t>
            </a:r>
          </a:p>
          <a:p>
            <a:r>
              <a:rPr lang="en-US" dirty="0"/>
              <a:t>&lt;/div&gt;</a:t>
            </a:r>
          </a:p>
        </p:txBody>
      </p:sp>
      <p:sp>
        <p:nvSpPr>
          <p:cNvPr id="10" name="Rectangle: Single Corner Snipped 9">
            <a:extLst>
              <a:ext uri="{FF2B5EF4-FFF2-40B4-BE49-F238E27FC236}">
                <a16:creationId xmlns:a16="http://schemas.microsoft.com/office/drawing/2014/main" id="{58427D60-E5FA-4D72-A0B6-B8A71605D030}"/>
              </a:ext>
            </a:extLst>
          </p:cNvPr>
          <p:cNvSpPr/>
          <p:nvPr/>
        </p:nvSpPr>
        <p:spPr>
          <a:xfrm>
            <a:off x="479376" y="4142973"/>
            <a:ext cx="3143003" cy="2022331"/>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180000" tIns="144000" rIns="180000" bIns="180000" rtlCol="0" anchor="t"/>
          <a:lstStyle/>
          <a:p>
            <a:r>
              <a:rPr lang="nn-NO" dirty="0"/>
              <a:t>&lt;script&gt;</a:t>
            </a:r>
          </a:p>
          <a:p>
            <a:r>
              <a:rPr lang="nn-NO" dirty="0"/>
              <a:t>  let </a:t>
            </a:r>
            <a:r>
              <a:rPr lang="en-US" b="1" dirty="0"/>
              <a:t>msg</a:t>
            </a:r>
            <a:r>
              <a:rPr lang="nn-NO" dirty="0"/>
              <a:t> = "Message";</a:t>
            </a:r>
          </a:p>
          <a:p>
            <a:r>
              <a:rPr lang="nn-NO" dirty="0"/>
              <a:t>  function </a:t>
            </a:r>
            <a:r>
              <a:rPr lang="en-US" dirty="0" err="1"/>
              <a:t>onClick</a:t>
            </a:r>
            <a:r>
              <a:rPr lang="en-US" dirty="0"/>
              <a:t>() {</a:t>
            </a:r>
          </a:p>
          <a:p>
            <a:r>
              <a:rPr lang="en-US" dirty="0"/>
              <a:t> </a:t>
            </a:r>
            <a:r>
              <a:rPr lang="en-US" b="1" dirty="0"/>
              <a:t>msg</a:t>
            </a:r>
            <a:r>
              <a:rPr lang="en-US" dirty="0"/>
              <a:t> += </a:t>
            </a:r>
            <a:r>
              <a:rPr lang="nn-NO" dirty="0"/>
              <a:t>" . ";</a:t>
            </a:r>
            <a:endParaRPr lang="en-US" dirty="0"/>
          </a:p>
          <a:p>
            <a:r>
              <a:rPr lang="en-US" dirty="0"/>
              <a:t>  }</a:t>
            </a:r>
            <a:endParaRPr lang="nn-NO" dirty="0"/>
          </a:p>
          <a:p>
            <a:r>
              <a:rPr lang="nn-NO" dirty="0"/>
              <a:t>&lt;/script&gt;</a:t>
            </a:r>
            <a:endParaRPr lang="en-US" dirty="0"/>
          </a:p>
        </p:txBody>
      </p:sp>
      <p:sp>
        <p:nvSpPr>
          <p:cNvPr id="13" name="Rectangle: Single Corner Snipped 12">
            <a:extLst>
              <a:ext uri="{FF2B5EF4-FFF2-40B4-BE49-F238E27FC236}">
                <a16:creationId xmlns:a16="http://schemas.microsoft.com/office/drawing/2014/main" id="{FD2D6482-735F-4F51-B251-CFC968CCDC7F}"/>
              </a:ext>
            </a:extLst>
          </p:cNvPr>
          <p:cNvSpPr/>
          <p:nvPr/>
        </p:nvSpPr>
        <p:spPr>
          <a:xfrm>
            <a:off x="3863752" y="1844825"/>
            <a:ext cx="8088897" cy="4464496"/>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180000" tIns="144000" rIns="180000" bIns="180000" rtlCol="0" anchor="t"/>
          <a:lstStyle/>
          <a:p>
            <a:r>
              <a:rPr lang="nn-NO" dirty="0"/>
              <a:t>... function create_fragment(ctx) {</a:t>
            </a:r>
          </a:p>
          <a:p>
            <a:r>
              <a:rPr lang="nn-NO" dirty="0"/>
              <a:t>  ...  return {    </a:t>
            </a:r>
          </a:p>
          <a:p>
            <a:r>
              <a:rPr lang="nn-NO" dirty="0"/>
              <a:t>    </a:t>
            </a:r>
            <a:r>
              <a:rPr lang="nn-NO" b="1" dirty="0"/>
              <a:t>c</a:t>
            </a:r>
            <a:r>
              <a:rPr lang="nn-NO" dirty="0"/>
              <a:t>() { div = element("div");  t = text(/*msg*/ ctx[0]);    },</a:t>
            </a:r>
          </a:p>
          <a:p>
            <a:r>
              <a:rPr lang="nn-NO" dirty="0"/>
              <a:t>    </a:t>
            </a:r>
            <a:r>
              <a:rPr lang="nn-NO" b="1" dirty="0"/>
              <a:t>m</a:t>
            </a:r>
            <a:r>
              <a:rPr lang="nn-NO" dirty="0"/>
              <a:t>(target, anchor) {</a:t>
            </a:r>
          </a:p>
          <a:p>
            <a:r>
              <a:rPr lang="nn-NO" dirty="0"/>
              <a:t>      </a:t>
            </a:r>
            <a:r>
              <a:rPr lang="nn-NO" i="1" dirty="0"/>
              <a:t>insert</a:t>
            </a:r>
            <a:r>
              <a:rPr lang="nn-NO" dirty="0"/>
              <a:t>(target, div, anchor); </a:t>
            </a:r>
            <a:r>
              <a:rPr lang="nn-NO" i="1" dirty="0"/>
              <a:t>append</a:t>
            </a:r>
            <a:r>
              <a:rPr lang="nn-NO" dirty="0"/>
              <a:t>(div, t);</a:t>
            </a:r>
          </a:p>
          <a:p>
            <a:r>
              <a:rPr lang="nn-NO" dirty="0"/>
              <a:t>      if (!mounted) {</a:t>
            </a:r>
          </a:p>
          <a:p>
            <a:r>
              <a:rPr lang="nn-NO" dirty="0"/>
              <a:t>        dispose = </a:t>
            </a:r>
            <a:r>
              <a:rPr lang="nn-NO" i="1" dirty="0"/>
              <a:t>listen</a:t>
            </a:r>
            <a:r>
              <a:rPr lang="nn-NO" dirty="0"/>
              <a:t>(div, "click", /*</a:t>
            </a:r>
            <a:r>
              <a:rPr lang="en-US" dirty="0"/>
              <a:t> </a:t>
            </a:r>
            <a:r>
              <a:rPr lang="en-US" dirty="0" err="1"/>
              <a:t>onClick</a:t>
            </a:r>
            <a:r>
              <a:rPr lang="en-US" dirty="0"/>
              <a:t> </a:t>
            </a:r>
            <a:r>
              <a:rPr lang="nn-NO" dirty="0"/>
              <a:t>*/ ctx[1]);  mounted = true;      </a:t>
            </a:r>
          </a:p>
          <a:p>
            <a:r>
              <a:rPr lang="nn-NO" dirty="0"/>
              <a:t>      }</a:t>
            </a:r>
          </a:p>
          <a:p>
            <a:r>
              <a:rPr lang="nn-NO" dirty="0"/>
              <a:t>    },    </a:t>
            </a:r>
          </a:p>
          <a:p>
            <a:r>
              <a:rPr lang="nn-NO" dirty="0"/>
              <a:t>    </a:t>
            </a:r>
            <a:r>
              <a:rPr lang="nn-NO" b="1" dirty="0"/>
              <a:t>p</a:t>
            </a:r>
            <a:r>
              <a:rPr lang="nn-NO" dirty="0"/>
              <a:t>(ctx, [dirty]) { if (dirty &amp; /*msg*/ 1) </a:t>
            </a:r>
            <a:r>
              <a:rPr lang="nn-NO" i="1" dirty="0"/>
              <a:t>set_data</a:t>
            </a:r>
            <a:r>
              <a:rPr lang="nn-NO" dirty="0"/>
              <a:t>(t, /*msg*/ ctx[0]); }, </a:t>
            </a:r>
          </a:p>
          <a:p>
            <a:r>
              <a:rPr lang="nn-NO" dirty="0"/>
              <a:t>...</a:t>
            </a:r>
          </a:p>
          <a:p>
            <a:r>
              <a:rPr lang="en-US" dirty="0"/>
              <a:t>function instance($$self, $$props, $$invalidate) {</a:t>
            </a:r>
            <a:endParaRPr lang="nn-NO" dirty="0"/>
          </a:p>
          <a:p>
            <a:r>
              <a:rPr lang="en-US" dirty="0"/>
              <a:t>  function </a:t>
            </a:r>
            <a:r>
              <a:rPr lang="en-US" dirty="0" err="1"/>
              <a:t>onClick</a:t>
            </a:r>
            <a:r>
              <a:rPr lang="en-US" dirty="0"/>
              <a:t>() { </a:t>
            </a:r>
            <a:r>
              <a:rPr lang="en-US" i="1" dirty="0"/>
              <a:t>$$invalidate</a:t>
            </a:r>
            <a:r>
              <a:rPr lang="en-US" dirty="0"/>
              <a:t>(0, msg += " . "); }</a:t>
            </a:r>
          </a:p>
          <a:p>
            <a:r>
              <a:rPr lang="en-US" dirty="0"/>
              <a:t>..</a:t>
            </a:r>
          </a:p>
        </p:txBody>
      </p:sp>
    </p:spTree>
    <p:extLst>
      <p:ext uri="{BB962C8B-B14F-4D97-AF65-F5344CB8AC3E}">
        <p14:creationId xmlns:p14="http://schemas.microsoft.com/office/powerpoint/2010/main" val="167270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B8EFD3-B394-4C39-A2C3-C8935305A016}"/>
              </a:ext>
            </a:extLst>
          </p:cNvPr>
          <p:cNvSpPr>
            <a:spLocks noGrp="1"/>
          </p:cNvSpPr>
          <p:nvPr>
            <p:ph type="title"/>
          </p:nvPr>
        </p:nvSpPr>
        <p:spPr/>
        <p:txBody>
          <a:bodyPr/>
          <a:lstStyle/>
          <a:p>
            <a:r>
              <a:rPr lang="en-US" dirty="0"/>
              <a:t>The React Framework</a:t>
            </a:r>
            <a:br>
              <a:rPr lang="en-US" dirty="0"/>
            </a:br>
            <a:r>
              <a:rPr lang="en-US" dirty="0"/>
              <a:t>for Production</a:t>
            </a:r>
          </a:p>
        </p:txBody>
      </p:sp>
      <p:sp>
        <p:nvSpPr>
          <p:cNvPr id="4" name="Slide Number Placeholder 3">
            <a:extLst>
              <a:ext uri="{FF2B5EF4-FFF2-40B4-BE49-F238E27FC236}">
                <a16:creationId xmlns:a16="http://schemas.microsoft.com/office/drawing/2014/main" id="{0B1A1983-2522-4CD3-8717-1B9B64D5AE29}"/>
              </a:ext>
            </a:extLst>
          </p:cNvPr>
          <p:cNvSpPr>
            <a:spLocks noGrp="1"/>
          </p:cNvSpPr>
          <p:nvPr>
            <p:ph type="sldNum" sz="quarter" idx="12"/>
          </p:nvPr>
        </p:nvSpPr>
        <p:spPr/>
        <p:txBody>
          <a:bodyPr/>
          <a:lstStyle/>
          <a:p>
            <a:fld id="{452BA717-4DED-4A38-BDE4-30D0F0A142DB}" type="slidenum">
              <a:rPr lang="cs-CZ" smtClean="0"/>
              <a:pPr/>
              <a:t>38</a:t>
            </a:fld>
            <a:endParaRPr lang="cs-CZ"/>
          </a:p>
        </p:txBody>
      </p:sp>
      <p:sp>
        <p:nvSpPr>
          <p:cNvPr id="7" name="Rectangle: Rounded Corners 6">
            <a:extLst>
              <a:ext uri="{FF2B5EF4-FFF2-40B4-BE49-F238E27FC236}">
                <a16:creationId xmlns:a16="http://schemas.microsoft.com/office/drawing/2014/main" id="{EFBAC148-4E78-4081-9A10-C04B05721DF3}"/>
              </a:ext>
            </a:extLst>
          </p:cNvPr>
          <p:cNvSpPr/>
          <p:nvPr/>
        </p:nvSpPr>
        <p:spPr>
          <a:xfrm>
            <a:off x="239349" y="365128"/>
            <a:ext cx="4488499" cy="134477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7712FD8A-F9DC-4781-A16D-FAC98F2944FC}"/>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9376" y="381037"/>
            <a:ext cx="2952328" cy="1440159"/>
          </a:xfrm>
        </p:spPr>
      </p:pic>
      <p:sp>
        <p:nvSpPr>
          <p:cNvPr id="8" name="Content Placeholder 1">
            <a:extLst>
              <a:ext uri="{FF2B5EF4-FFF2-40B4-BE49-F238E27FC236}">
                <a16:creationId xmlns:a16="http://schemas.microsoft.com/office/drawing/2014/main" id="{866C07BF-E0D9-4246-91E7-39E2962C03FF}"/>
              </a:ext>
            </a:extLst>
          </p:cNvPr>
          <p:cNvSpPr txBox="1">
            <a:spLocks/>
          </p:cNvSpPr>
          <p:nvPr/>
        </p:nvSpPr>
        <p:spPr>
          <a:xfrm>
            <a:off x="239351" y="1844824"/>
            <a:ext cx="11713299" cy="4596298"/>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a:t>
            </a:r>
          </a:p>
        </p:txBody>
      </p:sp>
    </p:spTree>
    <p:extLst>
      <p:ext uri="{BB962C8B-B14F-4D97-AF65-F5344CB8AC3E}">
        <p14:creationId xmlns:p14="http://schemas.microsoft.com/office/powerpoint/2010/main" val="21079098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E8574-935F-4138-8425-82AAC905656E}"/>
              </a:ext>
            </a:extLst>
          </p:cNvPr>
          <p:cNvSpPr>
            <a:spLocks noGrp="1"/>
          </p:cNvSpPr>
          <p:nvPr>
            <p:ph type="title"/>
          </p:nvPr>
        </p:nvSpPr>
        <p:spPr>
          <a:xfrm>
            <a:off x="3359696" y="407780"/>
            <a:ext cx="8610600" cy="1293028"/>
          </a:xfrm>
        </p:spPr>
        <p:txBody>
          <a:bodyPr/>
          <a:lstStyle/>
          <a:p>
            <a:r>
              <a:rPr lang="en-US" dirty="0"/>
              <a:t>takeaway </a:t>
            </a:r>
          </a:p>
        </p:txBody>
      </p:sp>
      <p:sp>
        <p:nvSpPr>
          <p:cNvPr id="3" name="Content Placeholder 2">
            <a:extLst>
              <a:ext uri="{FF2B5EF4-FFF2-40B4-BE49-F238E27FC236}">
                <a16:creationId xmlns:a16="http://schemas.microsoft.com/office/drawing/2014/main" id="{E651A344-7F25-44C6-ABC0-B9F25AE3F079}"/>
              </a:ext>
            </a:extLst>
          </p:cNvPr>
          <p:cNvSpPr>
            <a:spLocks noGrp="1"/>
          </p:cNvSpPr>
          <p:nvPr>
            <p:ph idx="1"/>
          </p:nvPr>
        </p:nvSpPr>
        <p:spPr>
          <a:xfrm>
            <a:off x="239350" y="1846006"/>
            <a:ext cx="11713299" cy="4596298"/>
          </a:xfrm>
        </p:spPr>
        <p:txBody>
          <a:bodyPr/>
          <a:lstStyle/>
          <a:p>
            <a:r>
              <a:rPr lang="en-US" dirty="0"/>
              <a:t>State Synchronization Issue</a:t>
            </a:r>
          </a:p>
          <a:p>
            <a:r>
              <a:rPr lang="en-US" dirty="0"/>
              <a:t>…</a:t>
            </a:r>
            <a:endParaRPr lang="cs-CZ" dirty="0"/>
          </a:p>
        </p:txBody>
      </p:sp>
    </p:spTree>
    <p:extLst>
      <p:ext uri="{BB962C8B-B14F-4D97-AF65-F5344CB8AC3E}">
        <p14:creationId xmlns:p14="http://schemas.microsoft.com/office/powerpoint/2010/main" val="2529433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Single Corner Snipped 9">
            <a:extLst>
              <a:ext uri="{FF2B5EF4-FFF2-40B4-BE49-F238E27FC236}">
                <a16:creationId xmlns:a16="http://schemas.microsoft.com/office/drawing/2014/main" id="{CFAFC866-CE80-4576-8566-C6CE02838791}"/>
              </a:ext>
            </a:extLst>
          </p:cNvPr>
          <p:cNvSpPr/>
          <p:nvPr/>
        </p:nvSpPr>
        <p:spPr>
          <a:xfrm>
            <a:off x="839416" y="4448478"/>
            <a:ext cx="3672408" cy="1431376"/>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180000" tIns="144000" rIns="180000" bIns="180000" rtlCol="0" anchor="t"/>
          <a:lstStyle/>
          <a:p>
            <a:r>
              <a:rPr lang="en-US" dirty="0"/>
              <a:t>var user = {</a:t>
            </a:r>
          </a:p>
          <a:p>
            <a:r>
              <a:rPr lang="en-US" dirty="0"/>
              <a:t>  </a:t>
            </a:r>
            <a:r>
              <a:rPr lang="en-US" dirty="0" err="1"/>
              <a:t>givenName</a:t>
            </a:r>
            <a:r>
              <a:rPr lang="en-US" dirty="0"/>
              <a:t>: "Martin",</a:t>
            </a:r>
          </a:p>
          <a:p>
            <a:r>
              <a:rPr lang="en-US" dirty="0"/>
              <a:t>  surname: "</a:t>
            </a:r>
            <a:r>
              <a:rPr lang="en-US" dirty="0" err="1"/>
              <a:t>Kruliš</a:t>
            </a:r>
            <a:r>
              <a:rPr lang="en-US" dirty="0"/>
              <a:t>",</a:t>
            </a:r>
          </a:p>
          <a:p>
            <a:r>
              <a:rPr lang="en-US" dirty="0"/>
              <a:t>};</a:t>
            </a:r>
          </a:p>
          <a:p>
            <a:endParaRPr lang="en-US" dirty="0"/>
          </a:p>
        </p:txBody>
      </p:sp>
      <p:pic>
        <p:nvPicPr>
          <p:cNvPr id="11" name="Picture 10">
            <a:extLst>
              <a:ext uri="{FF2B5EF4-FFF2-40B4-BE49-F238E27FC236}">
                <a16:creationId xmlns:a16="http://schemas.microsoft.com/office/drawing/2014/main" id="{91428A89-23F7-46D0-B252-5A191C5CA585}"/>
              </a:ext>
            </a:extLst>
          </p:cNvPr>
          <p:cNvPicPr>
            <a:picLocks noChangeAspect="1"/>
          </p:cNvPicPr>
          <p:nvPr/>
        </p:nvPicPr>
        <p:blipFill>
          <a:blip r:embed="rId3"/>
          <a:stretch>
            <a:fillRect/>
          </a:stretch>
        </p:blipFill>
        <p:spPr>
          <a:xfrm>
            <a:off x="6096000" y="4465496"/>
            <a:ext cx="4509609" cy="1627800"/>
          </a:xfrm>
          <a:prstGeom prst="rect">
            <a:avLst/>
          </a:prstGeom>
        </p:spPr>
      </p:pic>
      <p:sp>
        <p:nvSpPr>
          <p:cNvPr id="7" name="Zaoblený obdélníkový popisek 46">
            <a:extLst>
              <a:ext uri="{FF2B5EF4-FFF2-40B4-BE49-F238E27FC236}">
                <a16:creationId xmlns:a16="http://schemas.microsoft.com/office/drawing/2014/main" id="{94645263-3819-4802-AD71-99CECBE8A98F}"/>
              </a:ext>
            </a:extLst>
          </p:cNvPr>
          <p:cNvSpPr/>
          <p:nvPr/>
        </p:nvSpPr>
        <p:spPr>
          <a:xfrm>
            <a:off x="1919536" y="5794334"/>
            <a:ext cx="2976424" cy="712878"/>
          </a:xfrm>
          <a:prstGeom prst="wedgeRoundRectCallout">
            <a:avLst>
              <a:gd name="adj1" fmla="val -35299"/>
              <a:gd name="adj2" fmla="val -93503"/>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dirty="0"/>
              <a:t>State in memory</a:t>
            </a:r>
          </a:p>
          <a:p>
            <a:pPr algn="ctr"/>
            <a:r>
              <a:rPr lang="en-US" sz="1600" dirty="0"/>
              <a:t>(can be modified by code)</a:t>
            </a:r>
            <a:endParaRPr lang="cs-CZ" sz="1600" dirty="0"/>
          </a:p>
        </p:txBody>
      </p:sp>
      <p:sp>
        <p:nvSpPr>
          <p:cNvPr id="2" name="Content Placeholder 1">
            <a:extLst>
              <a:ext uri="{FF2B5EF4-FFF2-40B4-BE49-F238E27FC236}">
                <a16:creationId xmlns:a16="http://schemas.microsoft.com/office/drawing/2014/main" id="{41E164CC-B16D-443B-880C-D8A1E5CC6DBB}"/>
              </a:ext>
            </a:extLst>
          </p:cNvPr>
          <p:cNvSpPr>
            <a:spLocks noGrp="1"/>
          </p:cNvSpPr>
          <p:nvPr>
            <p:ph idx="1"/>
          </p:nvPr>
        </p:nvSpPr>
        <p:spPr>
          <a:xfrm>
            <a:off x="239351" y="1844824"/>
            <a:ext cx="11713299" cy="1728192"/>
          </a:xfrm>
        </p:spPr>
        <p:txBody>
          <a:bodyPr/>
          <a:lstStyle/>
          <a:p>
            <a:r>
              <a:rPr lang="en-US" dirty="0"/>
              <a:t>Expressed in HTML and CSS</a:t>
            </a:r>
          </a:p>
          <a:p>
            <a:r>
              <a:rPr lang="en-US" dirty="0"/>
              <a:t>DOM is a data structure that holds part of application state</a:t>
            </a:r>
          </a:p>
          <a:p>
            <a:r>
              <a:rPr lang="en-US" dirty="0"/>
              <a:t>State (data) synchronization issue</a:t>
            </a:r>
          </a:p>
        </p:txBody>
      </p:sp>
      <p:sp>
        <p:nvSpPr>
          <p:cNvPr id="3" name="Title 2">
            <a:extLst>
              <a:ext uri="{FF2B5EF4-FFF2-40B4-BE49-F238E27FC236}">
                <a16:creationId xmlns:a16="http://schemas.microsoft.com/office/drawing/2014/main" id="{9A51F50E-F04E-4C28-86C3-877B4FC78CF7}"/>
              </a:ext>
            </a:extLst>
          </p:cNvPr>
          <p:cNvSpPr>
            <a:spLocks noGrp="1"/>
          </p:cNvSpPr>
          <p:nvPr>
            <p:ph type="title"/>
          </p:nvPr>
        </p:nvSpPr>
        <p:spPr/>
        <p:txBody>
          <a:bodyPr/>
          <a:lstStyle/>
          <a:p>
            <a:r>
              <a:rPr lang="en-US" dirty="0"/>
              <a:t>User Interface </a:t>
            </a:r>
          </a:p>
        </p:txBody>
      </p:sp>
      <p:sp>
        <p:nvSpPr>
          <p:cNvPr id="4" name="Slide Number Placeholder 3">
            <a:extLst>
              <a:ext uri="{FF2B5EF4-FFF2-40B4-BE49-F238E27FC236}">
                <a16:creationId xmlns:a16="http://schemas.microsoft.com/office/drawing/2014/main" id="{0BE04554-29A6-4F3C-ACD6-B47D99B04BE6}"/>
              </a:ext>
            </a:extLst>
          </p:cNvPr>
          <p:cNvSpPr>
            <a:spLocks noGrp="1"/>
          </p:cNvSpPr>
          <p:nvPr>
            <p:ph type="sldNum" sz="quarter" idx="12"/>
          </p:nvPr>
        </p:nvSpPr>
        <p:spPr/>
        <p:txBody>
          <a:bodyPr/>
          <a:lstStyle/>
          <a:p>
            <a:fld id="{452BA717-4DED-4A38-BDE4-30D0F0A142DB}" type="slidenum">
              <a:rPr lang="cs-CZ" smtClean="0"/>
              <a:pPr/>
              <a:t>4</a:t>
            </a:fld>
            <a:endParaRPr lang="cs-CZ"/>
          </a:p>
        </p:txBody>
      </p:sp>
      <p:sp>
        <p:nvSpPr>
          <p:cNvPr id="8" name="Zaoblený obdélníkový popisek 46">
            <a:extLst>
              <a:ext uri="{FF2B5EF4-FFF2-40B4-BE49-F238E27FC236}">
                <a16:creationId xmlns:a16="http://schemas.microsoft.com/office/drawing/2014/main" id="{511367C0-5495-404E-AE1E-0E54819F7B4C}"/>
              </a:ext>
            </a:extLst>
          </p:cNvPr>
          <p:cNvSpPr/>
          <p:nvPr/>
        </p:nvSpPr>
        <p:spPr>
          <a:xfrm>
            <a:off x="6674183" y="6087508"/>
            <a:ext cx="2914688" cy="707227"/>
          </a:xfrm>
          <a:prstGeom prst="wedgeRoundRectCallout">
            <a:avLst>
              <a:gd name="adj1" fmla="val -33648"/>
              <a:gd name="adj2" fmla="val -84430"/>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dirty="0"/>
              <a:t>State in DOM (can be modified by user events)</a:t>
            </a:r>
            <a:endParaRPr lang="cs-CZ" sz="1600" dirty="0"/>
          </a:p>
        </p:txBody>
      </p:sp>
    </p:spTree>
    <p:extLst>
      <p:ext uri="{BB962C8B-B14F-4D97-AF65-F5344CB8AC3E}">
        <p14:creationId xmlns:p14="http://schemas.microsoft.com/office/powerpoint/2010/main" val="234095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2356A2-E9AB-4C60-98BF-8993F7AA8693}"/>
              </a:ext>
            </a:extLst>
          </p:cNvPr>
          <p:cNvSpPr>
            <a:spLocks noGrp="1"/>
          </p:cNvSpPr>
          <p:nvPr>
            <p:ph idx="1"/>
          </p:nvPr>
        </p:nvSpPr>
        <p:spPr>
          <a:xfrm>
            <a:off x="239351" y="1844824"/>
            <a:ext cx="7800865" cy="4596298"/>
          </a:xfrm>
        </p:spPr>
        <p:txBody>
          <a:bodyPr/>
          <a:lstStyle/>
          <a:p>
            <a:r>
              <a:rPr lang="en-US" dirty="0"/>
              <a:t>Example: Collapsible list</a:t>
            </a:r>
          </a:p>
          <a:p>
            <a:pPr lvl="1"/>
            <a:r>
              <a:rPr lang="en-US" dirty="0"/>
              <a:t>Nested item list</a:t>
            </a:r>
          </a:p>
          <a:p>
            <a:pPr lvl="1"/>
            <a:r>
              <a:rPr lang="en-US" dirty="0"/>
              <a:t>Each item with sub-list is collapsible</a:t>
            </a:r>
          </a:p>
          <a:p>
            <a:pPr lvl="1"/>
            <a:r>
              <a:rPr lang="en-US" dirty="0"/>
              <a:t>Collapsed/Expanded state is defined by </a:t>
            </a:r>
            <a:br>
              <a:rPr lang="en-US" dirty="0"/>
            </a:br>
            <a:r>
              <a:rPr lang="en-US" dirty="0"/>
              <a:t>a presence of a CSS class</a:t>
            </a:r>
          </a:p>
          <a:p>
            <a:pPr lvl="1"/>
            <a:r>
              <a:rPr lang="en-US" dirty="0"/>
              <a:t>CSS class also hides the sub-list</a:t>
            </a:r>
          </a:p>
          <a:p>
            <a:pPr lvl="1"/>
            <a:r>
              <a:rPr lang="en-US" dirty="0"/>
              <a:t>On-click event toggles the class</a:t>
            </a:r>
          </a:p>
          <a:p>
            <a:r>
              <a:rPr lang="en-US" dirty="0"/>
              <a:t>Initial state can be encoded in HTML</a:t>
            </a:r>
          </a:p>
          <a:p>
            <a:endParaRPr lang="en-US" dirty="0"/>
          </a:p>
        </p:txBody>
      </p:sp>
      <p:sp>
        <p:nvSpPr>
          <p:cNvPr id="3" name="Title 2">
            <a:extLst>
              <a:ext uri="{FF2B5EF4-FFF2-40B4-BE49-F238E27FC236}">
                <a16:creationId xmlns:a16="http://schemas.microsoft.com/office/drawing/2014/main" id="{0D325B3B-2D22-45F6-A03D-69A4A04F5D75}"/>
              </a:ext>
            </a:extLst>
          </p:cNvPr>
          <p:cNvSpPr>
            <a:spLocks noGrp="1"/>
          </p:cNvSpPr>
          <p:nvPr>
            <p:ph type="title"/>
          </p:nvPr>
        </p:nvSpPr>
        <p:spPr/>
        <p:txBody>
          <a:bodyPr/>
          <a:lstStyle/>
          <a:p>
            <a:r>
              <a:rPr lang="en-US" dirty="0"/>
              <a:t>State Synchronization Issue</a:t>
            </a:r>
            <a:br>
              <a:rPr lang="en-US" dirty="0"/>
            </a:br>
            <a:r>
              <a:rPr lang="en-US" dirty="0"/>
              <a:t>The state is kept only in DOM</a:t>
            </a:r>
          </a:p>
        </p:txBody>
      </p:sp>
      <p:sp>
        <p:nvSpPr>
          <p:cNvPr id="4" name="Slide Number Placeholder 3">
            <a:extLst>
              <a:ext uri="{FF2B5EF4-FFF2-40B4-BE49-F238E27FC236}">
                <a16:creationId xmlns:a16="http://schemas.microsoft.com/office/drawing/2014/main" id="{FA85D57C-45DA-4CC3-BCF1-520CB6CE9DC6}"/>
              </a:ext>
            </a:extLst>
          </p:cNvPr>
          <p:cNvSpPr>
            <a:spLocks noGrp="1"/>
          </p:cNvSpPr>
          <p:nvPr>
            <p:ph type="sldNum" sz="quarter" idx="12"/>
          </p:nvPr>
        </p:nvSpPr>
        <p:spPr/>
        <p:txBody>
          <a:bodyPr/>
          <a:lstStyle/>
          <a:p>
            <a:fld id="{452BA717-4DED-4A38-BDE4-30D0F0A142DB}" type="slidenum">
              <a:rPr lang="cs-CZ" smtClean="0"/>
              <a:pPr/>
              <a:t>5</a:t>
            </a:fld>
            <a:endParaRPr lang="cs-CZ"/>
          </a:p>
        </p:txBody>
      </p:sp>
      <p:pic>
        <p:nvPicPr>
          <p:cNvPr id="5" name="Picture 4">
            <a:extLst>
              <a:ext uri="{FF2B5EF4-FFF2-40B4-BE49-F238E27FC236}">
                <a16:creationId xmlns:a16="http://schemas.microsoft.com/office/drawing/2014/main" id="{22EF5289-51D0-4552-B441-D3CC3543BBBC}"/>
              </a:ext>
            </a:extLst>
          </p:cNvPr>
          <p:cNvPicPr>
            <a:picLocks noChangeAspect="1"/>
          </p:cNvPicPr>
          <p:nvPr/>
        </p:nvPicPr>
        <p:blipFill>
          <a:blip r:embed="rId2"/>
          <a:stretch>
            <a:fillRect/>
          </a:stretch>
        </p:blipFill>
        <p:spPr>
          <a:xfrm>
            <a:off x="8760296" y="1761656"/>
            <a:ext cx="2660584" cy="4133407"/>
          </a:xfrm>
          <a:prstGeom prst="rect">
            <a:avLst/>
          </a:prstGeom>
        </p:spPr>
      </p:pic>
    </p:spTree>
    <p:extLst>
      <p:ext uri="{BB962C8B-B14F-4D97-AF65-F5344CB8AC3E}">
        <p14:creationId xmlns:p14="http://schemas.microsoft.com/office/powerpoint/2010/main" val="3526972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325B3B-2D22-45F6-A03D-69A4A04F5D75}"/>
              </a:ext>
            </a:extLst>
          </p:cNvPr>
          <p:cNvSpPr>
            <a:spLocks noGrp="1"/>
          </p:cNvSpPr>
          <p:nvPr>
            <p:ph type="title"/>
          </p:nvPr>
        </p:nvSpPr>
        <p:spPr/>
        <p:txBody>
          <a:bodyPr/>
          <a:lstStyle/>
          <a:p>
            <a:r>
              <a:rPr lang="en-US" dirty="0"/>
              <a:t>State Synchronization Issue</a:t>
            </a:r>
            <a:br>
              <a:rPr lang="en-US" dirty="0"/>
            </a:br>
            <a:r>
              <a:rPr lang="en-US" dirty="0"/>
              <a:t>The state is kept only in DOM</a:t>
            </a:r>
          </a:p>
        </p:txBody>
      </p:sp>
      <p:sp>
        <p:nvSpPr>
          <p:cNvPr id="4" name="Slide Number Placeholder 3">
            <a:extLst>
              <a:ext uri="{FF2B5EF4-FFF2-40B4-BE49-F238E27FC236}">
                <a16:creationId xmlns:a16="http://schemas.microsoft.com/office/drawing/2014/main" id="{FA85D57C-45DA-4CC3-BCF1-520CB6CE9DC6}"/>
              </a:ext>
            </a:extLst>
          </p:cNvPr>
          <p:cNvSpPr>
            <a:spLocks noGrp="1"/>
          </p:cNvSpPr>
          <p:nvPr>
            <p:ph type="sldNum" sz="quarter" idx="12"/>
          </p:nvPr>
        </p:nvSpPr>
        <p:spPr/>
        <p:txBody>
          <a:bodyPr/>
          <a:lstStyle/>
          <a:p>
            <a:fld id="{452BA717-4DED-4A38-BDE4-30D0F0A142DB}" type="slidenum">
              <a:rPr lang="cs-CZ" smtClean="0"/>
              <a:pPr/>
              <a:t>6</a:t>
            </a:fld>
            <a:endParaRPr lang="cs-CZ"/>
          </a:p>
        </p:txBody>
      </p:sp>
      <p:pic>
        <p:nvPicPr>
          <p:cNvPr id="5" name="Picture 4">
            <a:extLst>
              <a:ext uri="{FF2B5EF4-FFF2-40B4-BE49-F238E27FC236}">
                <a16:creationId xmlns:a16="http://schemas.microsoft.com/office/drawing/2014/main" id="{22EF5289-51D0-4552-B441-D3CC3543BBBC}"/>
              </a:ext>
            </a:extLst>
          </p:cNvPr>
          <p:cNvPicPr>
            <a:picLocks noChangeAspect="1"/>
          </p:cNvPicPr>
          <p:nvPr/>
        </p:nvPicPr>
        <p:blipFill>
          <a:blip r:embed="rId2"/>
          <a:stretch>
            <a:fillRect/>
          </a:stretch>
        </p:blipFill>
        <p:spPr>
          <a:xfrm>
            <a:off x="8760296" y="1761656"/>
            <a:ext cx="2660584" cy="4133407"/>
          </a:xfrm>
          <a:prstGeom prst="rect">
            <a:avLst/>
          </a:prstGeom>
        </p:spPr>
      </p:pic>
      <p:sp>
        <p:nvSpPr>
          <p:cNvPr id="6" name="Rectangle: Single Corner Snipped 5">
            <a:extLst>
              <a:ext uri="{FF2B5EF4-FFF2-40B4-BE49-F238E27FC236}">
                <a16:creationId xmlns:a16="http://schemas.microsoft.com/office/drawing/2014/main" id="{8C2B3568-22A4-48D9-BF20-E2BF544597DD}"/>
              </a:ext>
            </a:extLst>
          </p:cNvPr>
          <p:cNvSpPr/>
          <p:nvPr/>
        </p:nvSpPr>
        <p:spPr>
          <a:xfrm>
            <a:off x="258661" y="1761656"/>
            <a:ext cx="6843856" cy="1552110"/>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180000" tIns="144000" rIns="180000" bIns="180000" rtlCol="0" anchor="t"/>
          <a:lstStyle/>
          <a:p>
            <a:r>
              <a:rPr lang="en-US" dirty="0"/>
              <a:t>&lt;li&gt;Shopping list</a:t>
            </a:r>
            <a:br>
              <a:rPr lang="en-US" dirty="0"/>
            </a:br>
            <a:r>
              <a:rPr lang="en-US" dirty="0"/>
              <a:t>  &lt;ul&gt;</a:t>
            </a:r>
            <a:br>
              <a:rPr lang="en-US" dirty="0"/>
            </a:br>
            <a:r>
              <a:rPr lang="en-US" dirty="0"/>
              <a:t>    &lt;li class="collapsed"&gt;Milk</a:t>
            </a:r>
            <a:br>
              <a:rPr lang="en-US" dirty="0"/>
            </a:br>
            <a:r>
              <a:rPr lang="en-US" dirty="0"/>
              <a:t>      &lt;ul&gt;...</a:t>
            </a:r>
          </a:p>
        </p:txBody>
      </p:sp>
      <p:sp>
        <p:nvSpPr>
          <p:cNvPr id="7" name="Rectangle: Single Corner Snipped 6">
            <a:extLst>
              <a:ext uri="{FF2B5EF4-FFF2-40B4-BE49-F238E27FC236}">
                <a16:creationId xmlns:a16="http://schemas.microsoft.com/office/drawing/2014/main" id="{C3B0EABC-7EF1-46CB-BB6C-8AE0BF76F9E0}"/>
              </a:ext>
            </a:extLst>
          </p:cNvPr>
          <p:cNvSpPr/>
          <p:nvPr/>
        </p:nvSpPr>
        <p:spPr>
          <a:xfrm>
            <a:off x="239352" y="3608843"/>
            <a:ext cx="6843856" cy="612245"/>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180000" tIns="144000" rIns="180000" bIns="180000" rtlCol="0" anchor="t"/>
          <a:lstStyle/>
          <a:p>
            <a:r>
              <a:rPr lang="en-US" dirty="0" err="1"/>
              <a:t>li.collapsed</a:t>
            </a:r>
            <a:r>
              <a:rPr lang="en-US" dirty="0"/>
              <a:t> &gt; ul { display: none; }</a:t>
            </a:r>
          </a:p>
          <a:p>
            <a:endParaRPr lang="en-US" dirty="0"/>
          </a:p>
        </p:txBody>
      </p:sp>
      <p:sp>
        <p:nvSpPr>
          <p:cNvPr id="8" name="Rectangle: Single Corner Snipped 7">
            <a:extLst>
              <a:ext uri="{FF2B5EF4-FFF2-40B4-BE49-F238E27FC236}">
                <a16:creationId xmlns:a16="http://schemas.microsoft.com/office/drawing/2014/main" id="{16B094AA-63A5-41C3-B3F5-80CB2D8CE9BD}"/>
              </a:ext>
            </a:extLst>
          </p:cNvPr>
          <p:cNvSpPr/>
          <p:nvPr/>
        </p:nvSpPr>
        <p:spPr>
          <a:xfrm>
            <a:off x="222221" y="4509120"/>
            <a:ext cx="6843856" cy="1152128"/>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180000" tIns="144000" rIns="180000" bIns="180000" rtlCol="0" anchor="t"/>
          <a:lstStyle/>
          <a:p>
            <a:r>
              <a:rPr lang="en-US" dirty="0"/>
              <a:t>...</a:t>
            </a:r>
            <a:r>
              <a:rPr lang="en-US" dirty="0" err="1"/>
              <a:t>addEventListener</a:t>
            </a:r>
            <a:r>
              <a:rPr lang="en-US" dirty="0"/>
              <a:t>(click, event =&gt; {</a:t>
            </a:r>
          </a:p>
          <a:p>
            <a:r>
              <a:rPr lang="en-US" dirty="0"/>
              <a:t>  </a:t>
            </a:r>
            <a:r>
              <a:rPr lang="en-US" dirty="0" err="1"/>
              <a:t>event.target.classList.toggle</a:t>
            </a:r>
            <a:r>
              <a:rPr lang="en-US" dirty="0"/>
              <a:t>('collapsed');</a:t>
            </a:r>
          </a:p>
          <a:p>
            <a:r>
              <a:rPr lang="en-US" dirty="0"/>
              <a:t>});</a:t>
            </a:r>
          </a:p>
        </p:txBody>
      </p:sp>
    </p:spTree>
    <p:extLst>
      <p:ext uri="{BB962C8B-B14F-4D97-AF65-F5344CB8AC3E}">
        <p14:creationId xmlns:p14="http://schemas.microsoft.com/office/powerpoint/2010/main" val="1547744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Single Corner Snipped 8">
            <a:extLst>
              <a:ext uri="{FF2B5EF4-FFF2-40B4-BE49-F238E27FC236}">
                <a16:creationId xmlns:a16="http://schemas.microsoft.com/office/drawing/2014/main" id="{DC56FCFC-990C-4E27-9053-AA991209EED9}"/>
              </a:ext>
            </a:extLst>
          </p:cNvPr>
          <p:cNvSpPr/>
          <p:nvPr/>
        </p:nvSpPr>
        <p:spPr>
          <a:xfrm>
            <a:off x="839416" y="4448478"/>
            <a:ext cx="3672408" cy="1431376"/>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180000" tIns="144000" rIns="180000" bIns="180000" rtlCol="0" anchor="t"/>
          <a:lstStyle/>
          <a:p>
            <a:r>
              <a:rPr lang="en-US" dirty="0"/>
              <a:t>var user = {</a:t>
            </a:r>
          </a:p>
          <a:p>
            <a:r>
              <a:rPr lang="en-US" dirty="0"/>
              <a:t>  </a:t>
            </a:r>
            <a:r>
              <a:rPr lang="en-US" dirty="0" err="1"/>
              <a:t>givenName</a:t>
            </a:r>
            <a:r>
              <a:rPr lang="en-US" dirty="0"/>
              <a:t>: "Martin",</a:t>
            </a:r>
          </a:p>
          <a:p>
            <a:r>
              <a:rPr lang="en-US" dirty="0"/>
              <a:t>  surname: "</a:t>
            </a:r>
            <a:r>
              <a:rPr lang="en-US" dirty="0" err="1"/>
              <a:t>Kruliš</a:t>
            </a:r>
            <a:r>
              <a:rPr lang="en-US" dirty="0"/>
              <a:t>",</a:t>
            </a:r>
          </a:p>
          <a:p>
            <a:r>
              <a:rPr lang="en-US" dirty="0"/>
              <a:t>};</a:t>
            </a:r>
          </a:p>
          <a:p>
            <a:endParaRPr lang="en-US" dirty="0"/>
          </a:p>
        </p:txBody>
      </p:sp>
      <p:sp>
        <p:nvSpPr>
          <p:cNvPr id="2" name="Content Placeholder 1">
            <a:extLst>
              <a:ext uri="{FF2B5EF4-FFF2-40B4-BE49-F238E27FC236}">
                <a16:creationId xmlns:a16="http://schemas.microsoft.com/office/drawing/2014/main" id="{41E164CC-B16D-443B-880C-D8A1E5CC6DBB}"/>
              </a:ext>
            </a:extLst>
          </p:cNvPr>
          <p:cNvSpPr>
            <a:spLocks noGrp="1"/>
          </p:cNvSpPr>
          <p:nvPr>
            <p:ph idx="1"/>
          </p:nvPr>
        </p:nvSpPr>
        <p:spPr>
          <a:xfrm>
            <a:off x="239351" y="1844824"/>
            <a:ext cx="11713299" cy="1728192"/>
          </a:xfrm>
        </p:spPr>
        <p:txBody>
          <a:bodyPr/>
          <a:lstStyle/>
          <a:p>
            <a:r>
              <a:rPr lang="en-US" dirty="0"/>
              <a:t>Bi-directional synchronization is established</a:t>
            </a:r>
          </a:p>
          <a:p>
            <a:pPr lvl="1"/>
            <a:r>
              <a:rPr lang="en-US" dirty="0"/>
              <a:t>Preferably automated</a:t>
            </a:r>
          </a:p>
          <a:p>
            <a:pPr lvl="1"/>
            <a:r>
              <a:rPr lang="en-US" dirty="0"/>
              <a:t>Connections are defined in declarative manner</a:t>
            </a:r>
          </a:p>
          <a:p>
            <a:r>
              <a:rPr lang="en-US" dirty="0"/>
              <a:t>Data are kept both in JS memory and in DOM</a:t>
            </a:r>
          </a:p>
        </p:txBody>
      </p:sp>
      <p:sp>
        <p:nvSpPr>
          <p:cNvPr id="3" name="Title 2">
            <a:extLst>
              <a:ext uri="{FF2B5EF4-FFF2-40B4-BE49-F238E27FC236}">
                <a16:creationId xmlns:a16="http://schemas.microsoft.com/office/drawing/2014/main" id="{9A51F50E-F04E-4C28-86C3-877B4FC78CF7}"/>
              </a:ext>
            </a:extLst>
          </p:cNvPr>
          <p:cNvSpPr>
            <a:spLocks noGrp="1"/>
          </p:cNvSpPr>
          <p:nvPr>
            <p:ph type="title"/>
          </p:nvPr>
        </p:nvSpPr>
        <p:spPr/>
        <p:txBody>
          <a:bodyPr/>
          <a:lstStyle/>
          <a:p>
            <a:r>
              <a:rPr lang="en-US" dirty="0"/>
              <a:t>State Synchronization Issue</a:t>
            </a:r>
            <a:br>
              <a:rPr lang="en-US" dirty="0"/>
            </a:br>
            <a:r>
              <a:rPr lang="en-US" dirty="0"/>
              <a:t>Bi-directional synchronization</a:t>
            </a:r>
          </a:p>
        </p:txBody>
      </p:sp>
      <p:sp>
        <p:nvSpPr>
          <p:cNvPr id="4" name="Slide Number Placeholder 3">
            <a:extLst>
              <a:ext uri="{FF2B5EF4-FFF2-40B4-BE49-F238E27FC236}">
                <a16:creationId xmlns:a16="http://schemas.microsoft.com/office/drawing/2014/main" id="{0BE04554-29A6-4F3C-ACD6-B47D99B04BE6}"/>
              </a:ext>
            </a:extLst>
          </p:cNvPr>
          <p:cNvSpPr>
            <a:spLocks noGrp="1"/>
          </p:cNvSpPr>
          <p:nvPr>
            <p:ph type="sldNum" sz="quarter" idx="12"/>
          </p:nvPr>
        </p:nvSpPr>
        <p:spPr/>
        <p:txBody>
          <a:bodyPr/>
          <a:lstStyle/>
          <a:p>
            <a:fld id="{452BA717-4DED-4A38-BDE4-30D0F0A142DB}" type="slidenum">
              <a:rPr lang="cs-CZ" smtClean="0"/>
              <a:pPr/>
              <a:t>7</a:t>
            </a:fld>
            <a:endParaRPr lang="cs-CZ"/>
          </a:p>
        </p:txBody>
      </p:sp>
      <p:pic>
        <p:nvPicPr>
          <p:cNvPr id="5" name="Picture 4">
            <a:extLst>
              <a:ext uri="{FF2B5EF4-FFF2-40B4-BE49-F238E27FC236}">
                <a16:creationId xmlns:a16="http://schemas.microsoft.com/office/drawing/2014/main" id="{9B568101-634F-48E8-9126-AFD06ADA5E8C}"/>
              </a:ext>
            </a:extLst>
          </p:cNvPr>
          <p:cNvPicPr>
            <a:picLocks noChangeAspect="1"/>
          </p:cNvPicPr>
          <p:nvPr/>
        </p:nvPicPr>
        <p:blipFill>
          <a:blip r:embed="rId2"/>
          <a:stretch>
            <a:fillRect/>
          </a:stretch>
        </p:blipFill>
        <p:spPr>
          <a:xfrm>
            <a:off x="6096000" y="4465496"/>
            <a:ext cx="4509609" cy="1627800"/>
          </a:xfrm>
          <a:prstGeom prst="rect">
            <a:avLst/>
          </a:prstGeom>
        </p:spPr>
      </p:pic>
      <p:sp>
        <p:nvSpPr>
          <p:cNvPr id="10" name="Curved Up Arrow 8">
            <a:extLst>
              <a:ext uri="{FF2B5EF4-FFF2-40B4-BE49-F238E27FC236}">
                <a16:creationId xmlns:a16="http://schemas.microsoft.com/office/drawing/2014/main" id="{D605975C-A7F3-4158-85CE-05A36017C50D}"/>
              </a:ext>
            </a:extLst>
          </p:cNvPr>
          <p:cNvSpPr/>
          <p:nvPr/>
        </p:nvSpPr>
        <p:spPr>
          <a:xfrm>
            <a:off x="3935760" y="6157327"/>
            <a:ext cx="2736304" cy="624192"/>
          </a:xfrm>
          <a:prstGeom prst="curvedUpArrow">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11" name="Curved Up Arrow 9">
            <a:extLst>
              <a:ext uri="{FF2B5EF4-FFF2-40B4-BE49-F238E27FC236}">
                <a16:creationId xmlns:a16="http://schemas.microsoft.com/office/drawing/2014/main" id="{9AC3FF3B-38B1-4D81-8D38-9736D8C42884}"/>
              </a:ext>
            </a:extLst>
          </p:cNvPr>
          <p:cNvSpPr/>
          <p:nvPr/>
        </p:nvSpPr>
        <p:spPr>
          <a:xfrm rot="10800000">
            <a:off x="3935760" y="3645024"/>
            <a:ext cx="2736304" cy="624192"/>
          </a:xfrm>
          <a:prstGeom prst="curvedUpArrow">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69094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752886-1330-4CFE-81D0-858D524FD0D5}"/>
              </a:ext>
            </a:extLst>
          </p:cNvPr>
          <p:cNvSpPr>
            <a:spLocks noGrp="1"/>
          </p:cNvSpPr>
          <p:nvPr>
            <p:ph type="title"/>
          </p:nvPr>
        </p:nvSpPr>
        <p:spPr/>
        <p:txBody>
          <a:bodyPr/>
          <a:lstStyle/>
          <a:p>
            <a:r>
              <a:rPr lang="en-US" dirty="0"/>
              <a:t>Bi-directional Synchronization</a:t>
            </a:r>
            <a:br>
              <a:rPr lang="en-US" dirty="0"/>
            </a:br>
            <a:r>
              <a:rPr lang="en-US" dirty="0"/>
              <a:t>Example</a:t>
            </a:r>
          </a:p>
        </p:txBody>
      </p:sp>
      <p:sp>
        <p:nvSpPr>
          <p:cNvPr id="4" name="Slide Number Placeholder 3">
            <a:extLst>
              <a:ext uri="{FF2B5EF4-FFF2-40B4-BE49-F238E27FC236}">
                <a16:creationId xmlns:a16="http://schemas.microsoft.com/office/drawing/2014/main" id="{13353534-8B4E-4EA0-9D2F-0E7DEC8EE584}"/>
              </a:ext>
            </a:extLst>
          </p:cNvPr>
          <p:cNvSpPr>
            <a:spLocks noGrp="1"/>
          </p:cNvSpPr>
          <p:nvPr>
            <p:ph type="sldNum" sz="quarter" idx="12"/>
          </p:nvPr>
        </p:nvSpPr>
        <p:spPr/>
        <p:txBody>
          <a:bodyPr/>
          <a:lstStyle/>
          <a:p>
            <a:fld id="{452BA717-4DED-4A38-BDE4-30D0F0A142DB}" type="slidenum">
              <a:rPr lang="cs-CZ" smtClean="0"/>
              <a:pPr/>
              <a:t>8</a:t>
            </a:fld>
            <a:endParaRPr lang="cs-CZ"/>
          </a:p>
        </p:txBody>
      </p:sp>
      <p:sp>
        <p:nvSpPr>
          <p:cNvPr id="5" name="Rectangle: Single Corner Snipped 4">
            <a:extLst>
              <a:ext uri="{FF2B5EF4-FFF2-40B4-BE49-F238E27FC236}">
                <a16:creationId xmlns:a16="http://schemas.microsoft.com/office/drawing/2014/main" id="{19D7D4F9-E235-4807-B12C-F292B66D646C}"/>
              </a:ext>
            </a:extLst>
          </p:cNvPr>
          <p:cNvSpPr/>
          <p:nvPr/>
        </p:nvSpPr>
        <p:spPr>
          <a:xfrm>
            <a:off x="839416" y="4448478"/>
            <a:ext cx="3672408" cy="1431376"/>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180000" tIns="144000" rIns="180000" bIns="180000" rtlCol="0" anchor="t"/>
          <a:lstStyle/>
          <a:p>
            <a:r>
              <a:rPr lang="en-US" dirty="0"/>
              <a:t>var user = {</a:t>
            </a:r>
          </a:p>
          <a:p>
            <a:r>
              <a:rPr lang="en-US" dirty="0"/>
              <a:t>  </a:t>
            </a:r>
            <a:r>
              <a:rPr lang="en-US" dirty="0" err="1"/>
              <a:t>givenName</a:t>
            </a:r>
            <a:r>
              <a:rPr lang="en-US" dirty="0"/>
              <a:t>: "Martin",</a:t>
            </a:r>
          </a:p>
          <a:p>
            <a:r>
              <a:rPr lang="en-US" dirty="0"/>
              <a:t>  surname: "</a:t>
            </a:r>
            <a:r>
              <a:rPr lang="en-US" dirty="0" err="1"/>
              <a:t>Kruliš</a:t>
            </a:r>
            <a:r>
              <a:rPr lang="en-US" dirty="0"/>
              <a:t>",</a:t>
            </a:r>
          </a:p>
          <a:p>
            <a:r>
              <a:rPr lang="en-US" dirty="0"/>
              <a:t>};</a:t>
            </a:r>
          </a:p>
          <a:p>
            <a:endParaRPr lang="en-US" dirty="0"/>
          </a:p>
        </p:txBody>
      </p:sp>
      <p:pic>
        <p:nvPicPr>
          <p:cNvPr id="6" name="Picture 5">
            <a:extLst>
              <a:ext uri="{FF2B5EF4-FFF2-40B4-BE49-F238E27FC236}">
                <a16:creationId xmlns:a16="http://schemas.microsoft.com/office/drawing/2014/main" id="{4F32216B-894D-40B6-A802-05EE8BB83083}"/>
              </a:ext>
            </a:extLst>
          </p:cNvPr>
          <p:cNvPicPr>
            <a:picLocks noChangeAspect="1"/>
          </p:cNvPicPr>
          <p:nvPr/>
        </p:nvPicPr>
        <p:blipFill>
          <a:blip r:embed="rId3"/>
          <a:stretch>
            <a:fillRect/>
          </a:stretch>
        </p:blipFill>
        <p:spPr>
          <a:xfrm>
            <a:off x="6096000" y="4465496"/>
            <a:ext cx="4509609" cy="1627800"/>
          </a:xfrm>
          <a:prstGeom prst="rect">
            <a:avLst/>
          </a:prstGeom>
        </p:spPr>
      </p:pic>
      <p:sp>
        <p:nvSpPr>
          <p:cNvPr id="7" name="Curved Up Arrow 9">
            <a:extLst>
              <a:ext uri="{FF2B5EF4-FFF2-40B4-BE49-F238E27FC236}">
                <a16:creationId xmlns:a16="http://schemas.microsoft.com/office/drawing/2014/main" id="{0F9A5296-5DD4-4C29-A627-FE74F8688BEC}"/>
              </a:ext>
            </a:extLst>
          </p:cNvPr>
          <p:cNvSpPr/>
          <p:nvPr/>
        </p:nvSpPr>
        <p:spPr>
          <a:xfrm rot="10800000">
            <a:off x="3935760" y="3645024"/>
            <a:ext cx="2736304" cy="624192"/>
          </a:xfrm>
          <a:prstGeom prst="curvedUpArrow">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8" name="Rectangle: Single Corner Snipped 7">
            <a:extLst>
              <a:ext uri="{FF2B5EF4-FFF2-40B4-BE49-F238E27FC236}">
                <a16:creationId xmlns:a16="http://schemas.microsoft.com/office/drawing/2014/main" id="{CB36A068-8A87-4326-A6F6-5822302C70F0}"/>
              </a:ext>
            </a:extLst>
          </p:cNvPr>
          <p:cNvSpPr/>
          <p:nvPr/>
        </p:nvSpPr>
        <p:spPr>
          <a:xfrm>
            <a:off x="335360" y="1972233"/>
            <a:ext cx="9316128" cy="1336086"/>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180000" tIns="144000" rIns="180000" bIns="180000" rtlCol="0" anchor="t"/>
          <a:lstStyle/>
          <a:p>
            <a:r>
              <a:rPr lang="en-US" dirty="0" err="1"/>
              <a:t>document.getElementById</a:t>
            </a:r>
            <a:r>
              <a:rPr lang="en-US" dirty="0"/>
              <a:t>('</a:t>
            </a:r>
            <a:r>
              <a:rPr lang="en-US" dirty="0" err="1"/>
              <a:t>givenName</a:t>
            </a:r>
            <a:r>
              <a:rPr lang="en-US" dirty="0"/>
              <a:t>').</a:t>
            </a:r>
            <a:r>
              <a:rPr lang="en-US" dirty="0" err="1"/>
              <a:t>addEventListener</a:t>
            </a:r>
            <a:r>
              <a:rPr lang="en-US" dirty="0"/>
              <a:t>('change’, event =&gt; {</a:t>
            </a:r>
          </a:p>
          <a:p>
            <a:r>
              <a:rPr lang="en-US" dirty="0"/>
              <a:t>    </a:t>
            </a:r>
            <a:r>
              <a:rPr lang="en-US" dirty="0" err="1"/>
              <a:t>user.givenName</a:t>
            </a:r>
            <a:r>
              <a:rPr lang="en-US" dirty="0"/>
              <a:t> = </a:t>
            </a:r>
            <a:r>
              <a:rPr lang="en-US" dirty="0" err="1"/>
              <a:t>event.target.value</a:t>
            </a:r>
            <a:r>
              <a:rPr lang="en-US" dirty="0"/>
              <a:t>;</a:t>
            </a:r>
          </a:p>
          <a:p>
            <a:r>
              <a:rPr lang="en-US" dirty="0"/>
              <a:t>});</a:t>
            </a:r>
          </a:p>
        </p:txBody>
      </p:sp>
      <p:sp>
        <p:nvSpPr>
          <p:cNvPr id="9" name="Zaoblený obdélníkový popisek 46">
            <a:extLst>
              <a:ext uri="{FF2B5EF4-FFF2-40B4-BE49-F238E27FC236}">
                <a16:creationId xmlns:a16="http://schemas.microsoft.com/office/drawing/2014/main" id="{8FC1F230-60AA-485B-BA9B-9282ADD9CD4C}"/>
              </a:ext>
            </a:extLst>
          </p:cNvPr>
          <p:cNvSpPr/>
          <p:nvPr/>
        </p:nvSpPr>
        <p:spPr>
          <a:xfrm>
            <a:off x="8207584" y="2910278"/>
            <a:ext cx="2887808" cy="958180"/>
          </a:xfrm>
          <a:prstGeom prst="wedgeRoundRectCallout">
            <a:avLst>
              <a:gd name="adj1" fmla="val -21523"/>
              <a:gd name="adj2" fmla="val -100187"/>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Binding for other variables may be required</a:t>
            </a:r>
            <a:endParaRPr lang="cs-CZ" sz="1600" dirty="0"/>
          </a:p>
        </p:txBody>
      </p:sp>
    </p:spTree>
    <p:extLst>
      <p:ext uri="{BB962C8B-B14F-4D97-AF65-F5344CB8AC3E}">
        <p14:creationId xmlns:p14="http://schemas.microsoft.com/office/powerpoint/2010/main" val="2454170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Single Corner Snipped 8">
            <a:extLst>
              <a:ext uri="{FF2B5EF4-FFF2-40B4-BE49-F238E27FC236}">
                <a16:creationId xmlns:a16="http://schemas.microsoft.com/office/drawing/2014/main" id="{DC56FCFC-990C-4E27-9053-AA991209EED9}"/>
              </a:ext>
            </a:extLst>
          </p:cNvPr>
          <p:cNvSpPr/>
          <p:nvPr/>
        </p:nvSpPr>
        <p:spPr>
          <a:xfrm>
            <a:off x="839416" y="4448478"/>
            <a:ext cx="3672408" cy="1431376"/>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180000" tIns="144000" rIns="180000" bIns="180000" rtlCol="0" anchor="t"/>
          <a:lstStyle/>
          <a:p>
            <a:r>
              <a:rPr lang="en-US" dirty="0"/>
              <a:t>var user = {</a:t>
            </a:r>
          </a:p>
          <a:p>
            <a:r>
              <a:rPr lang="en-US" dirty="0"/>
              <a:t>  </a:t>
            </a:r>
            <a:r>
              <a:rPr lang="en-US" dirty="0" err="1"/>
              <a:t>givenName</a:t>
            </a:r>
            <a:r>
              <a:rPr lang="en-US" dirty="0"/>
              <a:t>: "Martin",</a:t>
            </a:r>
          </a:p>
          <a:p>
            <a:r>
              <a:rPr lang="en-US" dirty="0"/>
              <a:t>  surname: "</a:t>
            </a:r>
            <a:r>
              <a:rPr lang="en-US" dirty="0" err="1"/>
              <a:t>Kruliš</a:t>
            </a:r>
            <a:r>
              <a:rPr lang="en-US" dirty="0"/>
              <a:t>",</a:t>
            </a:r>
          </a:p>
          <a:p>
            <a:r>
              <a:rPr lang="en-US" dirty="0"/>
              <a:t>};</a:t>
            </a:r>
          </a:p>
          <a:p>
            <a:endParaRPr lang="en-US" dirty="0"/>
          </a:p>
        </p:txBody>
      </p:sp>
      <p:sp>
        <p:nvSpPr>
          <p:cNvPr id="3" name="Title 2">
            <a:extLst>
              <a:ext uri="{FF2B5EF4-FFF2-40B4-BE49-F238E27FC236}">
                <a16:creationId xmlns:a16="http://schemas.microsoft.com/office/drawing/2014/main" id="{9A51F50E-F04E-4C28-86C3-877B4FC78CF7}"/>
              </a:ext>
            </a:extLst>
          </p:cNvPr>
          <p:cNvSpPr>
            <a:spLocks noGrp="1"/>
          </p:cNvSpPr>
          <p:nvPr>
            <p:ph type="title"/>
          </p:nvPr>
        </p:nvSpPr>
        <p:spPr/>
        <p:txBody>
          <a:bodyPr/>
          <a:lstStyle/>
          <a:p>
            <a:r>
              <a:rPr lang="en-US" dirty="0"/>
              <a:t>Bi-directional Synchronization</a:t>
            </a:r>
            <a:br>
              <a:rPr lang="en-US" dirty="0"/>
            </a:br>
            <a:r>
              <a:rPr lang="en-US" dirty="0"/>
              <a:t>Example</a:t>
            </a:r>
          </a:p>
        </p:txBody>
      </p:sp>
      <p:sp>
        <p:nvSpPr>
          <p:cNvPr id="4" name="Slide Number Placeholder 3">
            <a:extLst>
              <a:ext uri="{FF2B5EF4-FFF2-40B4-BE49-F238E27FC236}">
                <a16:creationId xmlns:a16="http://schemas.microsoft.com/office/drawing/2014/main" id="{0BE04554-29A6-4F3C-ACD6-B47D99B04BE6}"/>
              </a:ext>
            </a:extLst>
          </p:cNvPr>
          <p:cNvSpPr>
            <a:spLocks noGrp="1"/>
          </p:cNvSpPr>
          <p:nvPr>
            <p:ph type="sldNum" sz="quarter" idx="12"/>
          </p:nvPr>
        </p:nvSpPr>
        <p:spPr/>
        <p:txBody>
          <a:bodyPr/>
          <a:lstStyle/>
          <a:p>
            <a:fld id="{452BA717-4DED-4A38-BDE4-30D0F0A142DB}" type="slidenum">
              <a:rPr lang="cs-CZ" smtClean="0"/>
              <a:pPr/>
              <a:t>9</a:t>
            </a:fld>
            <a:endParaRPr lang="cs-CZ"/>
          </a:p>
        </p:txBody>
      </p:sp>
      <p:pic>
        <p:nvPicPr>
          <p:cNvPr id="5" name="Picture 4">
            <a:extLst>
              <a:ext uri="{FF2B5EF4-FFF2-40B4-BE49-F238E27FC236}">
                <a16:creationId xmlns:a16="http://schemas.microsoft.com/office/drawing/2014/main" id="{9B568101-634F-48E8-9126-AFD06ADA5E8C}"/>
              </a:ext>
            </a:extLst>
          </p:cNvPr>
          <p:cNvPicPr>
            <a:picLocks noChangeAspect="1"/>
          </p:cNvPicPr>
          <p:nvPr/>
        </p:nvPicPr>
        <p:blipFill>
          <a:blip r:embed="rId3"/>
          <a:stretch>
            <a:fillRect/>
          </a:stretch>
        </p:blipFill>
        <p:spPr>
          <a:xfrm>
            <a:off x="6096000" y="4465496"/>
            <a:ext cx="4509609" cy="1627800"/>
          </a:xfrm>
          <a:prstGeom prst="rect">
            <a:avLst/>
          </a:prstGeom>
        </p:spPr>
      </p:pic>
      <p:sp>
        <p:nvSpPr>
          <p:cNvPr id="10" name="Curved Up Arrow 8">
            <a:extLst>
              <a:ext uri="{FF2B5EF4-FFF2-40B4-BE49-F238E27FC236}">
                <a16:creationId xmlns:a16="http://schemas.microsoft.com/office/drawing/2014/main" id="{D605975C-A7F3-4158-85CE-05A36017C50D}"/>
              </a:ext>
            </a:extLst>
          </p:cNvPr>
          <p:cNvSpPr/>
          <p:nvPr/>
        </p:nvSpPr>
        <p:spPr>
          <a:xfrm>
            <a:off x="3935760" y="6157327"/>
            <a:ext cx="2736304" cy="624192"/>
          </a:xfrm>
          <a:prstGeom prst="curvedUpArrow">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12" name="Rectangle: Single Corner Snipped 11">
            <a:extLst>
              <a:ext uri="{FF2B5EF4-FFF2-40B4-BE49-F238E27FC236}">
                <a16:creationId xmlns:a16="http://schemas.microsoft.com/office/drawing/2014/main" id="{8B2385C5-2550-462E-8C2E-BFE8D8FDA1E3}"/>
              </a:ext>
            </a:extLst>
          </p:cNvPr>
          <p:cNvSpPr/>
          <p:nvPr/>
        </p:nvSpPr>
        <p:spPr>
          <a:xfrm>
            <a:off x="846239" y="1845949"/>
            <a:ext cx="5352592" cy="2294115"/>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180000" tIns="144000" rIns="180000" bIns="180000" rtlCol="0" anchor="t"/>
          <a:lstStyle/>
          <a:p>
            <a:r>
              <a:rPr lang="en-US" dirty="0"/>
              <a:t>var user = {</a:t>
            </a:r>
          </a:p>
          <a:p>
            <a:r>
              <a:rPr lang="en-US" dirty="0"/>
              <a:t>  _</a:t>
            </a:r>
            <a:r>
              <a:rPr lang="en-US" dirty="0" err="1"/>
              <a:t>givenName</a:t>
            </a:r>
            <a:r>
              <a:rPr lang="en-US" dirty="0"/>
              <a:t>: "Martin";</a:t>
            </a:r>
          </a:p>
          <a:p>
            <a:r>
              <a:rPr lang="en-US" dirty="0"/>
              <a:t>  </a:t>
            </a:r>
            <a:r>
              <a:rPr lang="en-US" b="1" dirty="0"/>
              <a:t>set</a:t>
            </a:r>
            <a:r>
              <a:rPr lang="en-US" dirty="0"/>
              <a:t> </a:t>
            </a:r>
            <a:r>
              <a:rPr lang="en-US" dirty="0" err="1"/>
              <a:t>givenName</a:t>
            </a:r>
            <a:r>
              <a:rPr lang="en-US" dirty="0"/>
              <a:t>(name) {</a:t>
            </a:r>
          </a:p>
          <a:p>
            <a:r>
              <a:rPr lang="en-US" dirty="0"/>
              <a:t>    this._</a:t>
            </a:r>
            <a:r>
              <a:rPr lang="en-US" dirty="0" err="1"/>
              <a:t>givenName</a:t>
            </a:r>
            <a:r>
              <a:rPr lang="en-US" dirty="0"/>
              <a:t> = name;</a:t>
            </a:r>
          </a:p>
          <a:p>
            <a:r>
              <a:rPr lang="en-US" dirty="0"/>
              <a:t>    </a:t>
            </a:r>
            <a:r>
              <a:rPr lang="en-US" dirty="0" err="1"/>
              <a:t>input.value</a:t>
            </a:r>
            <a:r>
              <a:rPr lang="en-US" dirty="0"/>
              <a:t> = name;</a:t>
            </a:r>
          </a:p>
          <a:p>
            <a:r>
              <a:rPr lang="en-US" dirty="0"/>
              <a:t>  }</a:t>
            </a:r>
          </a:p>
          <a:p>
            <a:r>
              <a:rPr lang="en-US" dirty="0"/>
              <a:t>};</a:t>
            </a:r>
          </a:p>
          <a:p>
            <a:endParaRPr lang="en-US" dirty="0"/>
          </a:p>
        </p:txBody>
      </p:sp>
    </p:spTree>
    <p:extLst>
      <p:ext uri="{BB962C8B-B14F-4D97-AF65-F5344CB8AC3E}">
        <p14:creationId xmlns:p14="http://schemas.microsoft.com/office/powerpoint/2010/main" val="683406545"/>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11893</TotalTime>
  <Words>3047</Words>
  <Application>Microsoft Office PowerPoint</Application>
  <PresentationFormat>Widescreen</PresentationFormat>
  <Paragraphs>467</Paragraphs>
  <Slides>39</Slides>
  <Notes>19</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39</vt:i4>
      </vt:variant>
    </vt:vector>
  </HeadingPairs>
  <TitlesOfParts>
    <vt:vector size="54" baseType="lpstr">
      <vt:lpstr>-apple-system</vt:lpstr>
      <vt:lpstr>Arial</vt:lpstr>
      <vt:lpstr>Calibri</vt:lpstr>
      <vt:lpstr>Century Gothic</vt:lpstr>
      <vt:lpstr>Consolas</vt:lpstr>
      <vt:lpstr>Courier</vt:lpstr>
      <vt:lpstr>Courier New</vt:lpstr>
      <vt:lpstr>Geekflare</vt:lpstr>
      <vt:lpstr>Menlo, Monaco, source-code-pro, Ubuntu Mono, DejaVu sans mono, Consolas, monospace</vt:lpstr>
      <vt:lpstr>Palatino</vt:lpstr>
      <vt:lpstr>Roboto Mono</vt:lpstr>
      <vt:lpstr>Segoe UI Symbol</vt:lpstr>
      <vt:lpstr>Source Sans Pro</vt:lpstr>
      <vt:lpstr>Verdana</vt:lpstr>
      <vt:lpstr>Vapor Trail</vt:lpstr>
      <vt:lpstr>Javascript AND CLIENT-SIDE SCRIPTING</vt:lpstr>
      <vt:lpstr>Revision</vt:lpstr>
      <vt:lpstr>User interface</vt:lpstr>
      <vt:lpstr>User Interface </vt:lpstr>
      <vt:lpstr>State Synchronization Issue The state is kept only in DOM</vt:lpstr>
      <vt:lpstr>State Synchronization Issue The state is kept only in DOM</vt:lpstr>
      <vt:lpstr>State Synchronization Issue Bi-directional synchronization</vt:lpstr>
      <vt:lpstr>Bi-directional Synchronization Example</vt:lpstr>
      <vt:lpstr>Bi-directional Synchronization Example</vt:lpstr>
      <vt:lpstr>PowerPoint Presentation</vt:lpstr>
      <vt:lpstr>User Interface Design Optimization Tips</vt:lpstr>
      <vt:lpstr>Single Page Application</vt:lpstr>
      <vt:lpstr>User interface &amp; Security</vt:lpstr>
      <vt:lpstr>Script Injection Attack</vt:lpstr>
      <vt:lpstr>Cross-site Scripting Problem</vt:lpstr>
      <vt:lpstr>User interface &amp; AJAX</vt:lpstr>
      <vt:lpstr>Form Data</vt:lpstr>
      <vt:lpstr>AJAX AND User Interface </vt:lpstr>
      <vt:lpstr>AJAX AND User Interface </vt:lpstr>
      <vt:lpstr>HTML5 API</vt:lpstr>
      <vt:lpstr>HTML5 APIs HISTORY</vt:lpstr>
      <vt:lpstr>HTML5 APIs Non-visible Data Attributes</vt:lpstr>
      <vt:lpstr>HTML5 APIs Data Storage</vt:lpstr>
      <vt:lpstr>PowerPoint Presentation</vt:lpstr>
      <vt:lpstr>HTML5 APIs Web Workers</vt:lpstr>
      <vt:lpstr>Compatibility Issues</vt:lpstr>
      <vt:lpstr>jQuery</vt:lpstr>
      <vt:lpstr>jQuery</vt:lpstr>
      <vt:lpstr>jQuery</vt:lpstr>
      <vt:lpstr>jQuery Manipulating HTML Structure</vt:lpstr>
      <vt:lpstr>jQuery … ?TF</vt:lpstr>
      <vt:lpstr>js-framework-benchmark</vt:lpstr>
      <vt:lpstr>Angular JS</vt:lpstr>
      <vt:lpstr>Angular</vt:lpstr>
      <vt:lpstr>React</vt:lpstr>
      <vt:lpstr>Vue.js</vt:lpstr>
      <vt:lpstr>Svelte</vt:lpstr>
      <vt:lpstr>The React Framework for Production</vt:lpstr>
      <vt:lpstr>takeaway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Beaver</dc:creator>
  <cp:lastModifiedBy>Petr Škoda</cp:lastModifiedBy>
  <cp:revision>317</cp:revision>
  <dcterms:created xsi:type="dcterms:W3CDTF">2011-06-05T13:18:40Z</dcterms:created>
  <dcterms:modified xsi:type="dcterms:W3CDTF">2021-12-13T13:06:17Z</dcterms:modified>
</cp:coreProperties>
</file>