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9"/>
  </p:notesMasterIdLst>
  <p:handoutMasterIdLst>
    <p:handoutMasterId r:id="rId30"/>
  </p:handoutMasterIdLst>
  <p:sldIdLst>
    <p:sldId id="265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70" r:id="rId15"/>
    <p:sldId id="468" r:id="rId16"/>
    <p:sldId id="469" r:id="rId17"/>
    <p:sldId id="471" r:id="rId18"/>
    <p:sldId id="472" r:id="rId19"/>
    <p:sldId id="473" r:id="rId20"/>
    <p:sldId id="474" r:id="rId21"/>
    <p:sldId id="480" r:id="rId22"/>
    <p:sldId id="475" r:id="rId23"/>
    <p:sldId id="476" r:id="rId24"/>
    <p:sldId id="477" r:id="rId25"/>
    <p:sldId id="478" r:id="rId26"/>
    <p:sldId id="479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4213" autoAdjust="0"/>
  </p:normalViewPr>
  <p:slideViewPr>
    <p:cSldViewPr>
      <p:cViewPr varScale="1">
        <p:scale>
          <a:sx n="82" d="100"/>
          <a:sy n="82" d="100"/>
        </p:scale>
        <p:origin x="17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05.01.2022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shared key (256bits),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732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Delayed Operations : Soft-deletes , Queued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46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33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https://en.wikipedia.org/wiki/Advanced_Encryption_Standard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19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Public/private key (2048 bits), slow.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3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even comparing strings</a:t>
            </a:r>
            <a:r>
              <a:rPr lang="en-US" baseline="0" dirty="0"/>
              <a:t> with password hashes must be done in a secure way (it must take a constant time, or a random time delay has to be issued). Otherwise, a timing attack can be conducted.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36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621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0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mentioned models all employ conservative approach </a:t>
            </a:r>
            <a:r>
              <a:rPr lang="en-US" baseline="0" dirty="0"/>
              <a:t>– permissions are explicit, denials are implicit (everything that is not allowed is denied).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4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example is in Neon syntax (similar to </a:t>
            </a:r>
            <a:r>
              <a:rPr lang="en-US" baseline="0" dirty="0" err="1"/>
              <a:t>Yaml</a:t>
            </a:r>
            <a:r>
              <a:rPr lang="en-US" baseline="0" dirty="0"/>
              <a:t>), which is often used for configurations.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54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questions cannot</a:t>
            </a:r>
            <a:r>
              <a:rPr lang="en-US" baseline="0" dirty="0"/>
              <a:t> be easily answered in general, but you have to ask them again when designing security (authorization model) for your application.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5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207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ACF2F9B-24EE-49CD-8927-DCF5303F77EB}" type="datetime1">
              <a:rPr lang="cs-CZ" smtClean="0"/>
              <a:pPr/>
              <a:t>05.01.2022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 userDrawn="1"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</p:spTree>
    <p:extLst>
      <p:ext uri="{BB962C8B-B14F-4D97-AF65-F5344CB8AC3E}">
        <p14:creationId xmlns:p14="http://schemas.microsoft.com/office/powerpoint/2010/main" val="40645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575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3397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688" r:id="rId4"/>
    <p:sldLayoutId id="2147483689" r:id="rId5"/>
    <p:sldLayoutId id="2147483731" r:id="rId6"/>
    <p:sldLayoutId id="2147483729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Security in Web Applications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FC05-8409-4069-A177-C4DE126B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2F9B-24EE-49CD-8927-DCF5303F77EB}" type="datetime1">
              <a:rPr lang="cs-CZ" smtClean="0"/>
              <a:t>05.01.2022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by Škoda Petr (v1.0)</a:t>
            </a:r>
            <a:endParaRPr lang="cs-CZ" dirty="0"/>
          </a:p>
        </p:txBody>
      </p:sp>
      <p:sp>
        <p:nvSpPr>
          <p:cNvPr id="6" name="Zástupný symbol pro datum 2">
            <a:extLst>
              <a:ext uri="{FF2B5EF4-FFF2-40B4-BE49-F238E27FC236}">
                <a16:creationId xmlns:a16="http://schemas.microsoft.com/office/drawing/2014/main" id="{BF8992C4-F6F2-4A47-B943-5A40C0F43498}"/>
              </a:ext>
            </a:extLst>
          </p:cNvPr>
          <p:cNvSpPr txBox="1">
            <a:spLocks/>
          </p:cNvSpPr>
          <p:nvPr/>
        </p:nvSpPr>
        <p:spPr>
          <a:xfrm>
            <a:off x="8040216" y="6381328"/>
            <a:ext cx="34773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thanks to</a:t>
            </a:r>
            <a:r>
              <a:rPr lang="cs-CZ" dirty="0"/>
              <a:t> Martin Kruliš 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E620F-D858-4C42-BAF6-5DC85AC2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</p:spPr>
        <p:txBody>
          <a:bodyPr/>
          <a:lstStyle/>
          <a:p>
            <a:r>
              <a:rPr lang="en-US" dirty="0"/>
              <a:t>MD4, MD5, SHA1</a:t>
            </a:r>
          </a:p>
          <a:p>
            <a:pPr lvl="1"/>
            <a:r>
              <a:rPr lang="en-US" dirty="0"/>
              <a:t>Obsolete algorithms, still applicable for some cases (e.g., deduplication)</a:t>
            </a:r>
          </a:p>
          <a:p>
            <a:r>
              <a:rPr lang="en-US" dirty="0"/>
              <a:t>SHA-256, SHA-512, … (SHA2)</a:t>
            </a:r>
          </a:p>
          <a:p>
            <a:pPr lvl="1"/>
            <a:r>
              <a:rPr lang="en-US" dirty="0"/>
              <a:t>Quite old, but probably the most widely used hashing algorithm</a:t>
            </a:r>
          </a:p>
          <a:p>
            <a:r>
              <a:rPr lang="en-US" dirty="0"/>
              <a:t>SHA3-256, SHA3-512, …</a:t>
            </a:r>
          </a:p>
          <a:p>
            <a:pPr lvl="1"/>
            <a:r>
              <a:rPr lang="en-US" dirty="0"/>
              <a:t>New revision of SHA family, better than SHA2, but not widely used yet</a:t>
            </a:r>
          </a:p>
          <a:p>
            <a:r>
              <a:rPr lang="en-US" dirty="0" err="1"/>
              <a:t>bcrypt</a:t>
            </a:r>
            <a:r>
              <a:rPr lang="en-US" dirty="0"/>
              <a:t>, </a:t>
            </a:r>
            <a:r>
              <a:rPr lang="en-US" dirty="0" err="1"/>
              <a:t>scrypt</a:t>
            </a:r>
            <a:endParaRPr lang="en-US" dirty="0"/>
          </a:p>
          <a:p>
            <a:pPr lvl="1"/>
            <a:r>
              <a:rPr lang="en-US" dirty="0"/>
              <a:t>Specifically designed to be computationally demanding (especially </a:t>
            </a:r>
            <a:r>
              <a:rPr lang="en-US" dirty="0" err="1"/>
              <a:t>scrypt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More resistant to brute-force attacks (guessing the input)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80714-4E12-4069-A0BD-1225099C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Hash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62D4-4CB0-4D76-8788-15245B91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4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916BDD-DC3E-4FF8-97F8-4D7D49BC7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SSL/TLS layer between TCP and HTTP</a:t>
            </a:r>
          </a:p>
          <a:p>
            <a:r>
              <a:rPr lang="en-US" dirty="0"/>
              <a:t>SSL/TLS provides transparent asymmetric encryption</a:t>
            </a:r>
          </a:p>
          <a:p>
            <a:pPr lvl="1"/>
            <a:r>
              <a:rPr lang="en-US" dirty="0"/>
              <a:t>X.509 Certificates are used</a:t>
            </a:r>
          </a:p>
          <a:p>
            <a:pPr lvl="1"/>
            <a:r>
              <a:rPr lang="en-US" dirty="0"/>
              <a:t>Certificate carries the public and private key</a:t>
            </a:r>
          </a:p>
          <a:p>
            <a:pPr lvl="1"/>
            <a:r>
              <a:rPr lang="en-US" dirty="0"/>
              <a:t>Certificate has additional info (e.g., a domain name)</a:t>
            </a:r>
          </a:p>
          <a:p>
            <a:pPr lvl="1"/>
            <a:r>
              <a:rPr lang="en-US" dirty="0"/>
              <a:t>Every certificate must be signed by another certificate</a:t>
            </a:r>
          </a:p>
          <a:p>
            <a:pPr lvl="2"/>
            <a:r>
              <a:rPr lang="en-US" dirty="0"/>
              <a:t>By a certificate of a trustworthy authority</a:t>
            </a:r>
          </a:p>
          <a:p>
            <a:pPr lvl="2"/>
            <a:r>
              <a:rPr lang="en-US" dirty="0"/>
              <a:t>By itself (self-signed certificate)</a:t>
            </a:r>
          </a:p>
          <a:p>
            <a:pPr lvl="1"/>
            <a:r>
              <a:rPr lang="en-US" dirty="0"/>
              <a:t>Certificate is verified, before its keys are used</a:t>
            </a:r>
          </a:p>
          <a:p>
            <a:pPr lvl="1"/>
            <a:r>
              <a:rPr lang="en-US" dirty="0"/>
              <a:t>Usually only the server has a certificate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27AD6-7105-4665-A527-A4B0AB26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Secure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ED9E-3224-49BF-96B9-287FAB91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08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0A0DC8-4D71-474E-8AE7-F4239662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Secure</a:t>
            </a:r>
            <a:br>
              <a:rPr lang="en-US" dirty="0"/>
            </a:br>
            <a:r>
              <a:rPr lang="en-US" dirty="0"/>
              <a:t>The SSL/TLS Handshake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D1475-0FE0-46CA-A0D3-9CAC7097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Picture 4" descr="j0285750">
            <a:extLst>
              <a:ext uri="{FF2B5EF4-FFF2-40B4-BE49-F238E27FC236}">
                <a16:creationId xmlns:a16="http://schemas.microsoft.com/office/drawing/2014/main" id="{EEC2800C-E986-43FF-A68D-7C63E16E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24" y="3756291"/>
            <a:ext cx="1274934" cy="7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7">
            <a:extLst>
              <a:ext uri="{FF2B5EF4-FFF2-40B4-BE49-F238E27FC236}">
                <a16:creationId xmlns:a16="http://schemas.microsoft.com/office/drawing/2014/main" id="{3C19B91A-F241-4A57-A322-73EC6DC0987B}"/>
              </a:ext>
            </a:extLst>
          </p:cNvPr>
          <p:cNvSpPr txBox="1"/>
          <p:nvPr/>
        </p:nvSpPr>
        <p:spPr>
          <a:xfrm>
            <a:off x="1949002" y="4748858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  <a:br>
              <a:rPr lang="en-US" dirty="0"/>
            </a:br>
            <a:r>
              <a:rPr lang="en-US" dirty="0"/>
              <a:t>(Browser)</a:t>
            </a:r>
            <a:endParaRPr lang="cs-CZ" dirty="0"/>
          </a:p>
        </p:txBody>
      </p:sp>
      <p:grpSp>
        <p:nvGrpSpPr>
          <p:cNvPr id="7" name="Skupina 8">
            <a:extLst>
              <a:ext uri="{FF2B5EF4-FFF2-40B4-BE49-F238E27FC236}">
                <a16:creationId xmlns:a16="http://schemas.microsoft.com/office/drawing/2014/main" id="{166C3B0B-61D7-4E94-8A1E-1890D0EF0875}"/>
              </a:ext>
            </a:extLst>
          </p:cNvPr>
          <p:cNvGrpSpPr/>
          <p:nvPr/>
        </p:nvGrpSpPr>
        <p:grpSpPr>
          <a:xfrm>
            <a:off x="8366478" y="3829855"/>
            <a:ext cx="1800225" cy="1744557"/>
            <a:chOff x="6372199" y="3093244"/>
            <a:chExt cx="1800225" cy="1744557"/>
          </a:xfrm>
        </p:grpSpPr>
        <p:pic>
          <p:nvPicPr>
            <p:cNvPr id="8" name="Picture 5" descr="Medion Home Server">
              <a:extLst>
                <a:ext uri="{FF2B5EF4-FFF2-40B4-BE49-F238E27FC236}">
                  <a16:creationId xmlns:a16="http://schemas.microsoft.com/office/drawing/2014/main" id="{673C2C64-4251-4836-ADB3-64F72995C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9" name="TextovéPole 10">
              <a:extLst>
                <a:ext uri="{FF2B5EF4-FFF2-40B4-BE49-F238E27FC236}">
                  <a16:creationId xmlns:a16="http://schemas.microsoft.com/office/drawing/2014/main" id="{30EC6EAD-E0A0-4AC9-8890-8418660E5DED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cxnSp>
        <p:nvCxnSpPr>
          <p:cNvPr id="10" name="Přímá spojnice se šipkou 12">
            <a:extLst>
              <a:ext uri="{FF2B5EF4-FFF2-40B4-BE49-F238E27FC236}">
                <a16:creationId xmlns:a16="http://schemas.microsoft.com/office/drawing/2014/main" id="{0031A689-1B0D-4D58-94F2-27ACB0C73952}"/>
              </a:ext>
            </a:extLst>
          </p:cNvPr>
          <p:cNvCxnSpPr/>
          <p:nvPr/>
        </p:nvCxnSpPr>
        <p:spPr>
          <a:xfrm>
            <a:off x="4026071" y="5777953"/>
            <a:ext cx="4104456" cy="315343"/>
          </a:xfrm>
          <a:prstGeom prst="straightConnector1">
            <a:avLst/>
          </a:prstGeom>
          <a:ln w="3175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6">
            <a:extLst>
              <a:ext uri="{FF2B5EF4-FFF2-40B4-BE49-F238E27FC236}">
                <a16:creationId xmlns:a16="http://schemas.microsoft.com/office/drawing/2014/main" id="{E4610553-A955-4878-B39A-656C6D359C2F}"/>
              </a:ext>
            </a:extLst>
          </p:cNvPr>
          <p:cNvGrpSpPr/>
          <p:nvPr/>
        </p:nvGrpSpPr>
        <p:grpSpPr>
          <a:xfrm>
            <a:off x="4039474" y="2529853"/>
            <a:ext cx="4104456" cy="246221"/>
            <a:chOff x="2339752" y="2097806"/>
            <a:chExt cx="4104456" cy="246221"/>
          </a:xfrm>
        </p:grpSpPr>
        <p:cxnSp>
          <p:nvCxnSpPr>
            <p:cNvPr id="12" name="Přímá spojnice 15">
              <a:extLst>
                <a:ext uri="{FF2B5EF4-FFF2-40B4-BE49-F238E27FC236}">
                  <a16:creationId xmlns:a16="http://schemas.microsoft.com/office/drawing/2014/main" id="{301039B6-CF90-4F43-862B-A77E45A73999}"/>
                </a:ext>
              </a:extLst>
            </p:cNvPr>
            <p:cNvCxnSpPr/>
            <p:nvPr/>
          </p:nvCxnSpPr>
          <p:spPr>
            <a:xfrm>
              <a:off x="2339752" y="2220916"/>
              <a:ext cx="4104456" cy="0"/>
            </a:xfrm>
            <a:prstGeom prst="line">
              <a:avLst/>
            </a:prstGeom>
            <a:ln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CC888919-C4B1-469E-ACE9-1DCBAE01B010}"/>
                </a:ext>
              </a:extLst>
            </p:cNvPr>
            <p:cNvSpPr txBox="1"/>
            <p:nvPr/>
          </p:nvSpPr>
          <p:spPr>
            <a:xfrm>
              <a:off x="3542228" y="2097806"/>
              <a:ext cx="16995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TCP channel established</a:t>
              </a:r>
              <a:endParaRPr lang="cs-CZ" sz="1000" dirty="0"/>
            </a:p>
          </p:txBody>
        </p:sp>
      </p:grpSp>
      <p:cxnSp>
        <p:nvCxnSpPr>
          <p:cNvPr id="14" name="Přímá spojnice se šipkou 20">
            <a:extLst>
              <a:ext uri="{FF2B5EF4-FFF2-40B4-BE49-F238E27FC236}">
                <a16:creationId xmlns:a16="http://schemas.microsoft.com/office/drawing/2014/main" id="{33741132-B45D-43AB-9709-B65E1FE0E5B3}"/>
              </a:ext>
            </a:extLst>
          </p:cNvPr>
          <p:cNvCxnSpPr/>
          <p:nvPr/>
        </p:nvCxnSpPr>
        <p:spPr>
          <a:xfrm flipH="1">
            <a:off x="3967466" y="2852936"/>
            <a:ext cx="4248472" cy="407413"/>
          </a:xfrm>
          <a:prstGeom prst="straightConnector1">
            <a:avLst/>
          </a:prstGeom>
          <a:ln w="3175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élníkový popisek 26">
            <a:extLst>
              <a:ext uri="{FF2B5EF4-FFF2-40B4-BE49-F238E27FC236}">
                <a16:creationId xmlns:a16="http://schemas.microsoft.com/office/drawing/2014/main" id="{14D1C337-E4C3-4960-A3C8-D0234C1E6E68}"/>
              </a:ext>
            </a:extLst>
          </p:cNvPr>
          <p:cNvSpPr/>
          <p:nvPr/>
        </p:nvSpPr>
        <p:spPr>
          <a:xfrm>
            <a:off x="4997325" y="3342874"/>
            <a:ext cx="3528392" cy="840278"/>
          </a:xfrm>
          <a:prstGeom prst="wedgeRoundRectCallout">
            <a:avLst>
              <a:gd name="adj1" fmla="val -4865"/>
              <a:gd name="adj2" fmla="val -8903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Certificate (without private key) is sent to the client</a:t>
            </a:r>
            <a:endParaRPr lang="cs-CZ" sz="1600" dirty="0"/>
          </a:p>
        </p:txBody>
      </p:sp>
      <p:pic>
        <p:nvPicPr>
          <p:cNvPr id="16" name="Picture 2" descr="C:\Users\Beaver\AppData\Local\Microsoft\Windows\Temporary Internet Files\Content.IE5\KF200MY6\MC900434825[1].png">
            <a:extLst>
              <a:ext uri="{FF2B5EF4-FFF2-40B4-BE49-F238E27FC236}">
                <a16:creationId xmlns:a16="http://schemas.microsoft.com/office/drawing/2014/main" id="{B66ABFCB-F905-4AB9-BB3A-203469C7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01" y="2113507"/>
            <a:ext cx="1082978" cy="10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eaver\AppData\Local\Microsoft\Windows\Temporary Internet Files\Content.IE5\3KPW3Q8Y\MC900432593[1].png">
            <a:extLst>
              <a:ext uri="{FF2B5EF4-FFF2-40B4-BE49-F238E27FC236}">
                <a16:creationId xmlns:a16="http://schemas.microsoft.com/office/drawing/2014/main" id="{C1F95D29-A673-4837-A0FD-277FDA60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18" y="3220121"/>
            <a:ext cx="521442" cy="5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Beaver\AppData\Local\Microsoft\Windows\Temporary Internet Files\Content.IE5\3KPW3Q8Y\MC900432593[1].png">
            <a:extLst>
              <a:ext uri="{FF2B5EF4-FFF2-40B4-BE49-F238E27FC236}">
                <a16:creationId xmlns:a16="http://schemas.microsoft.com/office/drawing/2014/main" id="{0833F63B-B5CD-45BC-B793-B75D351B6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78" y="3220555"/>
            <a:ext cx="521442" cy="521442"/>
          </a:xfrm>
          <a:prstGeom prst="rect">
            <a:avLst/>
          </a:prstGeom>
          <a:noFill/>
          <a:ln w="25400" cap="rnd">
            <a:solidFill>
              <a:schemeClr val="tx1">
                <a:lumMod val="75000"/>
                <a:lumOff val="25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Beaver\AppData\Local\Microsoft\Windows\Temporary Internet Files\Content.IE5\KF200MY6\MC900434825[1].png">
            <a:extLst>
              <a:ext uri="{FF2B5EF4-FFF2-40B4-BE49-F238E27FC236}">
                <a16:creationId xmlns:a16="http://schemas.microsoft.com/office/drawing/2014/main" id="{E980D8F2-EA03-4535-876A-809BDAF6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15" y="3619155"/>
            <a:ext cx="1082978" cy="10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Beaver\AppData\Local\Microsoft\Windows\Temporary Internet Files\Content.IE5\3KPW3Q8Y\MC900431608[1].png">
            <a:extLst>
              <a:ext uri="{FF2B5EF4-FFF2-40B4-BE49-F238E27FC236}">
                <a16:creationId xmlns:a16="http://schemas.microsoft.com/office/drawing/2014/main" id="{AAB8E929-48AA-4A1D-A699-2F6658B2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73" y="3391437"/>
            <a:ext cx="1131787" cy="11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ový popisek 37">
            <a:extLst>
              <a:ext uri="{FF2B5EF4-FFF2-40B4-BE49-F238E27FC236}">
                <a16:creationId xmlns:a16="http://schemas.microsoft.com/office/drawing/2014/main" id="{5B7A81A5-1A53-4FA1-8D43-D7B7842C47E6}"/>
              </a:ext>
            </a:extLst>
          </p:cNvPr>
          <p:cNvSpPr/>
          <p:nvPr/>
        </p:nvSpPr>
        <p:spPr>
          <a:xfrm>
            <a:off x="1631504" y="2654996"/>
            <a:ext cx="1770069" cy="840278"/>
          </a:xfrm>
          <a:prstGeom prst="wedgeRoundRectCallout">
            <a:avLst>
              <a:gd name="adj1" fmla="val 46568"/>
              <a:gd name="adj2" fmla="val 872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Client verifies the certificate</a:t>
            </a:r>
            <a:endParaRPr lang="cs-CZ" sz="1600" dirty="0"/>
          </a:p>
        </p:txBody>
      </p:sp>
      <p:pic>
        <p:nvPicPr>
          <p:cNvPr id="22" name="Picture 5" descr="C:\Users\Beaver\AppData\Local\Microsoft\Windows\Temporary Internet Files\Content.IE5\3KPW3Q8Y\MC900432593[1].png">
            <a:extLst>
              <a:ext uri="{FF2B5EF4-FFF2-40B4-BE49-F238E27FC236}">
                <a16:creationId xmlns:a16="http://schemas.microsoft.com/office/drawing/2014/main" id="{17BBDB04-1058-47E3-B524-CF6933FA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983" y="5468269"/>
            <a:ext cx="521442" cy="5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aoblený obdélníkový popisek 39">
            <a:extLst>
              <a:ext uri="{FF2B5EF4-FFF2-40B4-BE49-F238E27FC236}">
                <a16:creationId xmlns:a16="http://schemas.microsoft.com/office/drawing/2014/main" id="{CC5BBA8C-2F66-4514-9E84-7DC31B7C9251}"/>
              </a:ext>
            </a:extLst>
          </p:cNvPr>
          <p:cNvSpPr/>
          <p:nvPr/>
        </p:nvSpPr>
        <p:spPr>
          <a:xfrm>
            <a:off x="4688268" y="4367457"/>
            <a:ext cx="3642277" cy="1224136"/>
          </a:xfrm>
          <a:prstGeom prst="wedgeRoundRectCallout">
            <a:avLst>
              <a:gd name="adj1" fmla="val 33385"/>
              <a:gd name="adj2" fmla="val 842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If the certificate is accepted, client finishes SSL/TLS handshake using public key to safely send data to the server</a:t>
            </a:r>
            <a:endParaRPr lang="cs-CZ" sz="1600" dirty="0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DBA157E-D3F0-4B47-B24F-A6F382581208}"/>
              </a:ext>
            </a:extLst>
          </p:cNvPr>
          <p:cNvCxnSpPr>
            <a:stCxn id="19" idx="2"/>
          </p:cNvCxnSpPr>
          <p:nvPr/>
        </p:nvCxnSpPr>
        <p:spPr>
          <a:xfrm>
            <a:off x="3713704" y="4702134"/>
            <a:ext cx="0" cy="693055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6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0D571-6DB1-48D4-8FDC-90558EAB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2" y="1843747"/>
            <a:ext cx="11713299" cy="3024336"/>
          </a:xfrm>
        </p:spPr>
        <p:txBody>
          <a:bodyPr/>
          <a:lstStyle/>
          <a:p>
            <a:r>
              <a:rPr lang="en-US" dirty="0"/>
              <a:t>Subject name (structured, Common Name = domain)</a:t>
            </a:r>
          </a:p>
          <a:p>
            <a:r>
              <a:rPr lang="en-US" dirty="0"/>
              <a:t>Issuer (also structured) – who created (and signed) the certificate</a:t>
            </a:r>
          </a:p>
          <a:p>
            <a:r>
              <a:rPr lang="en-US" dirty="0"/>
              <a:t>Validity (not before, not after)</a:t>
            </a:r>
          </a:p>
          <a:p>
            <a:r>
              <a:rPr lang="en-US" dirty="0"/>
              <a:t>Optional extensions (e.g., list of alternate domain names)</a:t>
            </a:r>
          </a:p>
          <a:p>
            <a:r>
              <a:rPr lang="en-US" dirty="0"/>
              <a:t>Certificate must be digitally signed by the issued</a:t>
            </a:r>
          </a:p>
          <a:p>
            <a:pPr lvl="1"/>
            <a:r>
              <a:rPr lang="en-US" dirty="0"/>
              <a:t>Self-signed certificate (issuer = subject)</a:t>
            </a:r>
          </a:p>
          <a:p>
            <a:pPr lvl="1"/>
            <a:r>
              <a:rPr lang="en-US" dirty="0"/>
              <a:t>Certificate chain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E198F-8CC6-4246-AECD-00CF9382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X.509 Certificates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C8CE5-8F7E-4850-BE27-AF9CD251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931E73-231C-493B-9F49-B6841A6552DA}"/>
              </a:ext>
            </a:extLst>
          </p:cNvPr>
          <p:cNvGrpSpPr/>
          <p:nvPr/>
        </p:nvGrpSpPr>
        <p:grpSpPr>
          <a:xfrm>
            <a:off x="839416" y="4761004"/>
            <a:ext cx="10246382" cy="1848498"/>
            <a:chOff x="839416" y="4761004"/>
            <a:chExt cx="10246382" cy="18484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8914C5-A43C-4484-8050-308973283981}"/>
                </a:ext>
              </a:extLst>
            </p:cNvPr>
            <p:cNvGrpSpPr/>
            <p:nvPr/>
          </p:nvGrpSpPr>
          <p:grpSpPr>
            <a:xfrm>
              <a:off x="839416" y="5157192"/>
              <a:ext cx="1082978" cy="1452310"/>
              <a:chOff x="2927648" y="4741683"/>
              <a:chExt cx="1082978" cy="1452310"/>
            </a:xfrm>
          </p:grpSpPr>
          <p:pic>
            <p:nvPicPr>
              <p:cNvPr id="6" name="Picture 2" descr="C:\Users\Beaver\AppData\Local\Microsoft\Windows\Temporary Internet Files\Content.IE5\KF200MY6\MC900434825[1].png">
                <a:extLst>
                  <a:ext uri="{FF2B5EF4-FFF2-40B4-BE49-F238E27FC236}">
                    <a16:creationId xmlns:a16="http://schemas.microsoft.com/office/drawing/2014/main" id="{BE0C0F13-9771-4B67-8CD3-54C9DB965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648" y="4741683"/>
                <a:ext cx="1082978" cy="1082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359DD6-6FCC-458F-955A-580A6C1C7D1B}"/>
                  </a:ext>
                </a:extLst>
              </p:cNvPr>
              <p:cNvSpPr txBox="1"/>
              <p:nvPr/>
            </p:nvSpPr>
            <p:spPr>
              <a:xfrm>
                <a:off x="3049791" y="5824661"/>
                <a:ext cx="838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webik</a:t>
                </a:r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2FB806-72CF-4FD8-98B3-07D7B94818E9}"/>
                </a:ext>
              </a:extLst>
            </p:cNvPr>
            <p:cNvGrpSpPr/>
            <p:nvPr/>
          </p:nvGrpSpPr>
          <p:grpSpPr>
            <a:xfrm>
              <a:off x="4353093" y="5163210"/>
              <a:ext cx="1082978" cy="1446292"/>
              <a:chOff x="5043637" y="4529895"/>
              <a:chExt cx="1082978" cy="1446292"/>
            </a:xfrm>
          </p:grpSpPr>
          <p:pic>
            <p:nvPicPr>
              <p:cNvPr id="9" name="Picture 2" descr="C:\Users\Beaver\AppData\Local\Microsoft\Windows\Temporary Internet Files\Content.IE5\KF200MY6\MC900434825[1].png">
                <a:extLst>
                  <a:ext uri="{FF2B5EF4-FFF2-40B4-BE49-F238E27FC236}">
                    <a16:creationId xmlns:a16="http://schemas.microsoft.com/office/drawing/2014/main" id="{B248E49B-4164-467C-8417-E6F97D0EDA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3637" y="4529895"/>
                <a:ext cx="1082978" cy="1082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D4F8FC-56B4-47C7-95CC-C28F71014EC5}"/>
                  </a:ext>
                </a:extLst>
              </p:cNvPr>
              <p:cNvSpPr txBox="1"/>
              <p:nvPr/>
            </p:nvSpPr>
            <p:spPr>
              <a:xfrm>
                <a:off x="5057577" y="5606855"/>
                <a:ext cx="1055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TERENA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17E2068-AD25-4DE1-A56B-2C710D5ABD2B}"/>
                </a:ext>
              </a:extLst>
            </p:cNvPr>
            <p:cNvGrpSpPr/>
            <p:nvPr/>
          </p:nvGrpSpPr>
          <p:grpSpPr>
            <a:xfrm>
              <a:off x="7364543" y="5157192"/>
              <a:ext cx="2087431" cy="1452310"/>
              <a:chOff x="8330077" y="4091184"/>
              <a:chExt cx="2087431" cy="1452310"/>
            </a:xfrm>
          </p:grpSpPr>
          <p:pic>
            <p:nvPicPr>
              <p:cNvPr id="12" name="Picture 2" descr="C:\Users\Beaver\AppData\Local\Microsoft\Windows\Temporary Internet Files\Content.IE5\KF200MY6\MC900434825[1].png">
                <a:extLst>
                  <a:ext uri="{FF2B5EF4-FFF2-40B4-BE49-F238E27FC236}">
                    <a16:creationId xmlns:a16="http://schemas.microsoft.com/office/drawing/2014/main" id="{68686A87-00FB-492B-974A-16151D1B0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2304" y="4091184"/>
                <a:ext cx="1082978" cy="1082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DDEB27-EACA-4DB3-B17A-205F4A58FFA7}"/>
                  </a:ext>
                </a:extLst>
              </p:cNvPr>
              <p:cNvSpPr txBox="1"/>
              <p:nvPr/>
            </p:nvSpPr>
            <p:spPr>
              <a:xfrm>
                <a:off x="8330077" y="5174162"/>
                <a:ext cx="2087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DigiCert</a:t>
                </a:r>
                <a:r>
                  <a:rPr lang="en-US" dirty="0"/>
                  <a:t> Root CA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FAD86C-1F8D-4C9C-9960-2E5FB34A75DB}"/>
                </a:ext>
              </a:extLst>
            </p:cNvPr>
            <p:cNvCxnSpPr>
              <a:stCxn id="9" idx="1"/>
              <a:endCxn id="6" idx="3"/>
            </p:cNvCxnSpPr>
            <p:nvPr/>
          </p:nvCxnSpPr>
          <p:spPr>
            <a:xfrm flipH="1" flipV="1">
              <a:off x="1922394" y="5698681"/>
              <a:ext cx="2430699" cy="6018"/>
            </a:xfrm>
            <a:prstGeom prst="straightConnector1">
              <a:avLst/>
            </a:prstGeom>
            <a:ln w="38100" cap="rnd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5B7180-3A11-4B6C-8357-1A904A8B8E45}"/>
                </a:ext>
              </a:extLst>
            </p:cNvPr>
            <p:cNvCxnSpPr>
              <a:stCxn id="12" idx="1"/>
              <a:endCxn id="9" idx="3"/>
            </p:cNvCxnSpPr>
            <p:nvPr/>
          </p:nvCxnSpPr>
          <p:spPr>
            <a:xfrm flipH="1">
              <a:off x="5436071" y="5698681"/>
              <a:ext cx="2430699" cy="6018"/>
            </a:xfrm>
            <a:prstGeom prst="straightConnector1">
              <a:avLst/>
            </a:prstGeom>
            <a:ln w="38100" cap="rnd">
              <a:solidFill>
                <a:srgbClr val="0070C0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4BEC6C5A-1785-4E99-9EB2-C5C3C5797838}"/>
                </a:ext>
              </a:extLst>
            </p:cNvPr>
            <p:cNvSpPr/>
            <p:nvPr/>
          </p:nvSpPr>
          <p:spPr>
            <a:xfrm>
              <a:off x="8331008" y="4761004"/>
              <a:ext cx="1028026" cy="895334"/>
            </a:xfrm>
            <a:custGeom>
              <a:avLst/>
              <a:gdLst>
                <a:gd name="connsiteX0" fmla="*/ 770562 w 770562"/>
                <a:gd name="connsiteY0" fmla="*/ 441789 h 441789"/>
                <a:gd name="connsiteX1" fmla="*/ 0 w 770562"/>
                <a:gd name="connsiteY1" fmla="*/ 0 h 441789"/>
                <a:gd name="connsiteX2" fmla="*/ 0 w 770562"/>
                <a:gd name="connsiteY2" fmla="*/ 0 h 441789"/>
                <a:gd name="connsiteX0" fmla="*/ 770562 w 1228487"/>
                <a:gd name="connsiteY0" fmla="*/ 441789 h 442466"/>
                <a:gd name="connsiteX1" fmla="*/ 0 w 1228487"/>
                <a:gd name="connsiteY1" fmla="*/ 0 h 442466"/>
                <a:gd name="connsiteX2" fmla="*/ 0 w 1228487"/>
                <a:gd name="connsiteY2" fmla="*/ 0 h 442466"/>
                <a:gd name="connsiteX0" fmla="*/ 770900 w 1189204"/>
                <a:gd name="connsiteY0" fmla="*/ 763345 h 763502"/>
                <a:gd name="connsiteX1" fmla="*/ 338 w 1189204"/>
                <a:gd name="connsiteY1" fmla="*/ 321556 h 763502"/>
                <a:gd name="connsiteX2" fmla="*/ 338 w 1189204"/>
                <a:gd name="connsiteY2" fmla="*/ 321556 h 763502"/>
                <a:gd name="connsiteX0" fmla="*/ 636998 w 1094689"/>
                <a:gd name="connsiteY0" fmla="*/ 493160 h 493659"/>
                <a:gd name="connsiteX1" fmla="*/ 0 w 1094689"/>
                <a:gd name="connsiteY1" fmla="*/ 0 h 493659"/>
                <a:gd name="connsiteX2" fmla="*/ 0 w 1094689"/>
                <a:gd name="connsiteY2" fmla="*/ 0 h 493659"/>
                <a:gd name="connsiteX0" fmla="*/ 698643 w 1147746"/>
                <a:gd name="connsiteY0" fmla="*/ 452063 h 452604"/>
                <a:gd name="connsiteX1" fmla="*/ 0 w 1147746"/>
                <a:gd name="connsiteY1" fmla="*/ 0 h 452604"/>
                <a:gd name="connsiteX2" fmla="*/ 0 w 1147746"/>
                <a:gd name="connsiteY2" fmla="*/ 0 h 452604"/>
                <a:gd name="connsiteX0" fmla="*/ 698643 w 1134724"/>
                <a:gd name="connsiteY0" fmla="*/ 854972 h 855108"/>
                <a:gd name="connsiteX1" fmla="*/ 0 w 1134724"/>
                <a:gd name="connsiteY1" fmla="*/ 402909 h 855108"/>
                <a:gd name="connsiteX2" fmla="*/ 0 w 1134724"/>
                <a:gd name="connsiteY2" fmla="*/ 402909 h 855108"/>
                <a:gd name="connsiteX0" fmla="*/ 698643 w 1028026"/>
                <a:gd name="connsiteY0" fmla="*/ 895334 h 895334"/>
                <a:gd name="connsiteX1" fmla="*/ 0 w 1028026"/>
                <a:gd name="connsiteY1" fmla="*/ 443271 h 895334"/>
                <a:gd name="connsiteX2" fmla="*/ 0 w 1028026"/>
                <a:gd name="connsiteY2" fmla="*/ 443271 h 89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026" h="895334">
                  <a:moveTo>
                    <a:pt x="698643" y="895334"/>
                  </a:moveTo>
                  <a:cubicBezTo>
                    <a:pt x="1726059" y="665878"/>
                    <a:pt x="23972" y="-683461"/>
                    <a:pt x="0" y="443271"/>
                  </a:cubicBezTo>
                  <a:lnTo>
                    <a:pt x="0" y="443271"/>
                  </a:lnTo>
                </a:path>
              </a:pathLst>
            </a:custGeom>
            <a:noFill/>
            <a:ln w="38100" cap="rnd" cmpd="sng"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aoblený obdélníkový popisek 37">
              <a:extLst>
                <a:ext uri="{FF2B5EF4-FFF2-40B4-BE49-F238E27FC236}">
                  <a16:creationId xmlns:a16="http://schemas.microsoft.com/office/drawing/2014/main" id="{6DF7DBC7-1776-43DC-9ED2-482E4335FA40}"/>
                </a:ext>
              </a:extLst>
            </p:cNvPr>
            <p:cNvSpPr/>
            <p:nvPr/>
          </p:nvSpPr>
          <p:spPr>
            <a:xfrm>
              <a:off x="9541924" y="5369845"/>
              <a:ext cx="1543874" cy="714347"/>
            </a:xfrm>
            <a:prstGeom prst="wedgeRoundRectCallout">
              <a:avLst>
                <a:gd name="adj1" fmla="val -89190"/>
                <a:gd name="adj2" fmla="val 12505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Well-known certificate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7FD63-BECB-442D-83EA-FCBF6927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Secured server (physically), secured data storage, …</a:t>
            </a:r>
          </a:p>
          <a:p>
            <a:r>
              <a:rPr lang="en-US" dirty="0"/>
              <a:t>May be difficult to ensure (e.g., in Cloud)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4FF82-C0FD-4712-9D58-3AA1788D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</a:t>
            </a:r>
            <a:br>
              <a:rPr lang="en-US" dirty="0"/>
            </a:br>
            <a:r>
              <a:rPr lang="en-US" dirty="0"/>
              <a:t>Trusted 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CF8F0-E13A-467E-9EE7-65EAC0F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15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7FD63-BECB-442D-83EA-FCBF6927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 (or other encrypted channels) for all communications</a:t>
            </a:r>
          </a:p>
          <a:p>
            <a:pPr lvl="1"/>
            <a:r>
              <a:rPr lang="en-US" dirty="0"/>
              <a:t>Including requests for unimportant things like styles or images</a:t>
            </a:r>
          </a:p>
          <a:p>
            <a:pPr lvl="1"/>
            <a:r>
              <a:rPr lang="en-US" dirty="0"/>
              <a:t>Susceptible to common mistakes </a:t>
            </a:r>
            <a:br>
              <a:rPr lang="en-US" dirty="0"/>
            </a:br>
            <a:r>
              <a:rPr lang="en-US" dirty="0"/>
              <a:t>(especially when dealing with absolute URLs)</a:t>
            </a:r>
          </a:p>
          <a:p>
            <a:r>
              <a:rPr lang="en-US" dirty="0"/>
              <a:t>HTTP Strict Transport Security (HSTS)</a:t>
            </a:r>
          </a:p>
          <a:p>
            <a:pPr lvl="1"/>
            <a:r>
              <a:rPr lang="en-US" dirty="0"/>
              <a:t>Strict-Transport-Security HTTP header instructs the client that given server must be accessed only by encrypted connections (for given period)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4FF82-C0FD-4712-9D58-3AA1788D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</a:t>
            </a:r>
            <a:br>
              <a:rPr lang="en-US" dirty="0"/>
            </a:br>
            <a:r>
              <a:rPr lang="en-US" dirty="0"/>
              <a:t>Secure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CF8F0-E13A-467E-9EE7-65EAC0F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75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7FD63-BECB-442D-83EA-FCBF6927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Up-to date software (system, libs)</a:t>
            </a:r>
          </a:p>
          <a:p>
            <a:r>
              <a:rPr lang="en-US" dirty="0"/>
              <a:t>Due validation/sanitization of inputs/outputs</a:t>
            </a:r>
          </a:p>
          <a:p>
            <a:r>
              <a:rPr lang="en-US" dirty="0"/>
              <a:t>Secure session management</a:t>
            </a:r>
          </a:p>
          <a:p>
            <a:pPr lvl="1"/>
            <a:r>
              <a:rPr lang="en-US" dirty="0"/>
              <a:t>HTTPS-only cookies, securing session storage or using security tokens, …</a:t>
            </a:r>
          </a:p>
          <a:p>
            <a:r>
              <a:rPr lang="en-US" dirty="0"/>
              <a:t>Second-level authentication and access denial systems</a:t>
            </a:r>
          </a:p>
          <a:p>
            <a:pPr lvl="1"/>
            <a:r>
              <a:rPr lang="en-US" dirty="0"/>
              <a:t>Preventing the user to log-in from IP addresses from different countries</a:t>
            </a:r>
          </a:p>
          <a:p>
            <a:pPr lvl="1"/>
            <a:r>
              <a:rPr lang="en-US" dirty="0"/>
              <a:t>Two phase authentication (e.g., secondary verification by cell phone)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Attack detection, blacklisting (users, IPs), …</a:t>
            </a:r>
          </a:p>
          <a:p>
            <a:r>
              <a:rPr lang="en-US" dirty="0"/>
              <a:t>Logging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4FF82-C0FD-4712-9D58-3AA1788D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</a:t>
            </a:r>
            <a:br>
              <a:rPr lang="en-US" dirty="0"/>
            </a:br>
            <a:r>
              <a:rPr lang="en-US" dirty="0"/>
              <a:t>Attack Prevention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CF8F0-E13A-467E-9EE7-65EAC0F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61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27FD63-BECB-442D-83EA-FCBF6927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Verifies identity of a user</a:t>
            </a:r>
          </a:p>
          <a:p>
            <a:pPr lvl="1"/>
            <a:r>
              <a:rPr lang="en-US" dirty="0"/>
              <a:t>E.g., by user credentials, by a certificate, …</a:t>
            </a:r>
          </a:p>
          <a:p>
            <a:r>
              <a:rPr lang="en-US" dirty="0"/>
              <a:t>User identity must be held despite statelessness</a:t>
            </a:r>
          </a:p>
          <a:p>
            <a:pPr lvl="1"/>
            <a:r>
              <a:rPr lang="en-US" dirty="0"/>
              <a:t>In a (secured) session, in a cookie, …</a:t>
            </a:r>
          </a:p>
          <a:p>
            <a:r>
              <a:rPr lang="en-US" dirty="0"/>
              <a:t>Password security</a:t>
            </a:r>
          </a:p>
          <a:p>
            <a:pPr lvl="1"/>
            <a:r>
              <a:rPr lang="en-US" dirty="0"/>
              <a:t>Password should not be stored in plain text nor in decryptable form in the database, but rather hashed</a:t>
            </a:r>
          </a:p>
          <a:p>
            <a:pPr lvl="2"/>
            <a:r>
              <a:rPr lang="en-US" i="1" dirty="0"/>
              <a:t>&lt;salt&gt;,</a:t>
            </a:r>
            <a:r>
              <a:rPr lang="en-US" i="1" dirty="0" err="1"/>
              <a:t>hashfnc</a:t>
            </a:r>
            <a:r>
              <a:rPr lang="en-US" i="1" dirty="0"/>
              <a:t>(&lt;salt&gt;,&lt;password&gt;)</a:t>
            </a:r>
          </a:p>
          <a:p>
            <a:pPr lvl="2"/>
            <a:r>
              <a:rPr lang="en-US" dirty="0"/>
              <a:t>The </a:t>
            </a:r>
            <a:r>
              <a:rPr lang="en-US" i="1" dirty="0" err="1"/>
              <a:t>hashfnc</a:t>
            </a:r>
            <a:r>
              <a:rPr lang="en-US" dirty="0"/>
              <a:t> could be SHA-256, SHA-512, </a:t>
            </a:r>
            <a:r>
              <a:rPr lang="en-US" dirty="0" err="1"/>
              <a:t>bcrypt</a:t>
            </a:r>
            <a:r>
              <a:rPr lang="en-US" dirty="0"/>
              <a:t>, </a:t>
            </a:r>
            <a:r>
              <a:rPr lang="en-US" dirty="0" err="1"/>
              <a:t>scrypt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Salt is necessary to prevent rainbow-table attacks</a:t>
            </a:r>
          </a:p>
          <a:p>
            <a:pPr lvl="2"/>
            <a:r>
              <a:rPr lang="en-US" dirty="0"/>
              <a:t>Also, to assign different hashes to same passwords used by different users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4FF82-C0FD-4712-9D58-3AA1788D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Fundamentals</a:t>
            </a:r>
            <a:br>
              <a:rPr lang="en-US" dirty="0"/>
            </a:br>
            <a:r>
              <a:rPr lang="en-US" dirty="0"/>
              <a:t>Authentication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CF8F0-E13A-467E-9EE7-65EAC0F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83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1190DD-AC8A-400A-9BB2-C4847805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Authentication in PHP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953A2-877B-4F28-86C1-CD7DB75E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7E36D886-C2AC-4830-B32E-49A6B9CD7330}"/>
              </a:ext>
            </a:extLst>
          </p:cNvPr>
          <p:cNvSpPr/>
          <p:nvPr/>
        </p:nvSpPr>
        <p:spPr>
          <a:xfrm>
            <a:off x="551384" y="1895632"/>
            <a:ext cx="10657184" cy="4269672"/>
          </a:xfrm>
          <a:prstGeom prst="snip1Rect">
            <a:avLst>
              <a:gd name="adj" fmla="val 48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44000" rIns="180000" bIns="180000" rtlCol="0" anchor="t"/>
          <a:lstStyle/>
          <a:p>
            <a:r>
              <a:rPr lang="en-US" dirty="0"/>
              <a:t>class User {</a:t>
            </a:r>
          </a:p>
          <a:p>
            <a:r>
              <a:rPr lang="en-US" dirty="0"/>
              <a:t>    private $</a:t>
            </a:r>
            <a:r>
              <a:rPr lang="en-US" dirty="0" err="1"/>
              <a:t>passwordHash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public function </a:t>
            </a:r>
            <a:r>
              <a:rPr lang="en-US" dirty="0" err="1"/>
              <a:t>setPassword</a:t>
            </a:r>
            <a:r>
              <a:rPr lang="en-US" dirty="0"/>
              <a:t>(string $password): void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$this-&gt;</a:t>
            </a:r>
            <a:r>
              <a:rPr lang="en-US" dirty="0" err="1"/>
              <a:t>passwordHash</a:t>
            </a:r>
            <a:r>
              <a:rPr lang="en-US" dirty="0"/>
              <a:t> = </a:t>
            </a:r>
            <a:r>
              <a:rPr lang="en-US" dirty="0" err="1"/>
              <a:t>password_hash</a:t>
            </a:r>
            <a:r>
              <a:rPr lang="en-US" dirty="0"/>
              <a:t>($password,</a:t>
            </a:r>
          </a:p>
          <a:p>
            <a:r>
              <a:rPr lang="en-US" dirty="0"/>
              <a:t>            PASSWORD_BCRYPT, [ 'cost' =&gt; 12 ]);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public function </a:t>
            </a:r>
            <a:r>
              <a:rPr lang="en-US" dirty="0" err="1"/>
              <a:t>verifyPassword</a:t>
            </a:r>
            <a:r>
              <a:rPr lang="en-US" dirty="0"/>
              <a:t>(string $password): bool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return </a:t>
            </a:r>
            <a:r>
              <a:rPr lang="en-US" dirty="0" err="1"/>
              <a:t>password_verify</a:t>
            </a:r>
            <a:r>
              <a:rPr lang="en-US" dirty="0"/>
              <a:t>($password, $this-&gt;</a:t>
            </a:r>
            <a:r>
              <a:rPr lang="en-US" dirty="0" err="1"/>
              <a:t>passwordHash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438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1F99A9-033F-40DA-94CE-46F62568A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Strength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EB02-6718-4C70-A592-09F0E303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TextovéPole 7">
            <a:extLst>
              <a:ext uri="{FF2B5EF4-FFF2-40B4-BE49-F238E27FC236}">
                <a16:creationId xmlns:a16="http://schemas.microsoft.com/office/drawing/2014/main" id="{D2BDF846-332F-4B37-934A-25C571480783}"/>
              </a:ext>
            </a:extLst>
          </p:cNvPr>
          <p:cNvSpPr txBox="1"/>
          <p:nvPr/>
        </p:nvSpPr>
        <p:spPr>
          <a:xfrm>
            <a:off x="218592" y="6209967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http://xkcd.com/936/</a:t>
            </a:r>
          </a:p>
        </p:txBody>
      </p:sp>
      <p:pic>
        <p:nvPicPr>
          <p:cNvPr id="6" name="Picture 2" descr="Password Strength">
            <a:extLst>
              <a:ext uri="{FF2B5EF4-FFF2-40B4-BE49-F238E27FC236}">
                <a16:creationId xmlns:a16="http://schemas.microsoft.com/office/drawing/2014/main" id="{080CFC64-1FE0-4E70-B787-C226B8DF0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6199"/>
          <a:stretch/>
        </p:blipFill>
        <p:spPr bwMode="auto">
          <a:xfrm>
            <a:off x="432072" y="1266771"/>
            <a:ext cx="7030648" cy="25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ssword Strength">
            <a:extLst>
              <a:ext uri="{FF2B5EF4-FFF2-40B4-BE49-F238E27FC236}">
                <a16:creationId xmlns:a16="http://schemas.microsoft.com/office/drawing/2014/main" id="{3851CFB0-518F-4263-A236-F63F636F6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8" b="10619"/>
          <a:stretch/>
        </p:blipFill>
        <p:spPr bwMode="auto">
          <a:xfrm>
            <a:off x="4871864" y="3986787"/>
            <a:ext cx="6768750" cy="24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71C2F-783C-4F39-829F-049712CF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r>
              <a:rPr lang="en-US" dirty="0"/>
              <a:t>Make communication (data storage, …) secure</a:t>
            </a:r>
          </a:p>
          <a:p>
            <a:r>
              <a:rPr lang="en-US" dirty="0"/>
              <a:t>Secure = not readable by 3rd parties, guaranteed to be correct, 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9071E-FF62-4679-BFC5-49E259C9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2E588-11F8-4124-9FDA-B6EBA8BD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44DA56-FB43-4BC7-B6FA-D6455F05DB8E}"/>
              </a:ext>
            </a:extLst>
          </p:cNvPr>
          <p:cNvCxnSpPr/>
          <p:nvPr/>
        </p:nvCxnSpPr>
        <p:spPr>
          <a:xfrm>
            <a:off x="3359696" y="4869160"/>
            <a:ext cx="518457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0FB94-9366-4D7D-B75E-9C9ED2F051F0}"/>
              </a:ext>
            </a:extLst>
          </p:cNvPr>
          <p:cNvGrpSpPr/>
          <p:nvPr/>
        </p:nvGrpSpPr>
        <p:grpSpPr>
          <a:xfrm>
            <a:off x="1559496" y="3605059"/>
            <a:ext cx="1606805" cy="2158871"/>
            <a:chOff x="1919536" y="3225672"/>
            <a:chExt cx="1606805" cy="2158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88A4AE-1D9B-44F2-9E2F-684CDC5E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603163"/>
              <a:ext cx="1606805" cy="17813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0905E3-5890-4DAF-ABFD-2EDAD2BEEAC5}"/>
                </a:ext>
              </a:extLst>
            </p:cNvPr>
            <p:cNvSpPr txBox="1"/>
            <p:nvPr/>
          </p:nvSpPr>
          <p:spPr>
            <a:xfrm>
              <a:off x="1952260" y="322567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78F745-C814-4AB7-A96F-A2874E1B8426}"/>
              </a:ext>
            </a:extLst>
          </p:cNvPr>
          <p:cNvGrpSpPr/>
          <p:nvPr/>
        </p:nvGrpSpPr>
        <p:grpSpPr>
          <a:xfrm>
            <a:off x="8400256" y="3541368"/>
            <a:ext cx="2088232" cy="2222562"/>
            <a:chOff x="8760296" y="3161981"/>
            <a:chExt cx="2088232" cy="2222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910851-96A9-4B4F-9752-0F3E88352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96" y="3595004"/>
              <a:ext cx="2088232" cy="17895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DCB8A0-8F8F-4188-B942-C63283BEDCCD}"/>
                </a:ext>
              </a:extLst>
            </p:cNvPr>
            <p:cNvSpPr txBox="1"/>
            <p:nvPr/>
          </p:nvSpPr>
          <p:spPr>
            <a:xfrm>
              <a:off x="9780140" y="316198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DBFE4D-9DED-4DBB-B2D8-D91776B2DE75}"/>
              </a:ext>
            </a:extLst>
          </p:cNvPr>
          <p:cNvSpPr txBox="1"/>
          <p:nvPr/>
        </p:nvSpPr>
        <p:spPr>
          <a:xfrm>
            <a:off x="4801669" y="619360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 (eavesdropper)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02F925-BAAD-45F4-A386-A01265C16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7" y="5051853"/>
            <a:ext cx="1106433" cy="1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C1FB38-514D-4DE5-AA91-29A58E4C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Generated once the user is authenticated</a:t>
            </a:r>
          </a:p>
          <a:p>
            <a:pPr lvl="1"/>
            <a:r>
              <a:rPr lang="en-US" dirty="0"/>
              <a:t>Or to grant some specific action – e.g., password reset</a:t>
            </a:r>
          </a:p>
          <a:p>
            <a:r>
              <a:rPr lang="en-US" dirty="0"/>
              <a:t>Does not have to be private, but only server can create/verify them</a:t>
            </a:r>
          </a:p>
          <a:p>
            <a:r>
              <a:rPr lang="en-US" dirty="0"/>
              <a:t>Example of a security token</a:t>
            </a:r>
          </a:p>
          <a:p>
            <a:pPr lvl="1"/>
            <a:r>
              <a:rPr lang="en-US" i="1" dirty="0" err="1"/>
              <a:t>user_id:salt:hash</a:t>
            </a:r>
            <a:r>
              <a:rPr lang="en-US" i="1" dirty="0"/>
              <a:t>(</a:t>
            </a:r>
            <a:r>
              <a:rPr lang="en-US" i="1" dirty="0" err="1"/>
              <a:t>user_id:salt:secret</a:t>
            </a:r>
            <a:r>
              <a:rPr lang="en-US" i="1" dirty="0"/>
              <a:t>)</a:t>
            </a:r>
          </a:p>
          <a:p>
            <a:pPr lvl="1"/>
            <a:r>
              <a:rPr lang="en-US" dirty="0"/>
              <a:t>Where </a:t>
            </a:r>
            <a:r>
              <a:rPr lang="en-US" b="1" dirty="0"/>
              <a:t>secret</a:t>
            </a:r>
            <a:r>
              <a:rPr lang="en-US" dirty="0"/>
              <a:t> is a string known only to the server</a:t>
            </a:r>
          </a:p>
          <a:p>
            <a:r>
              <a:rPr lang="en-US" dirty="0"/>
              <a:t>Token may hold additional public data (payload)</a:t>
            </a:r>
          </a:p>
          <a:p>
            <a:pPr lvl="1"/>
            <a:r>
              <a:rPr lang="en-US" dirty="0"/>
              <a:t>Expiration timestamp</a:t>
            </a:r>
          </a:p>
          <a:p>
            <a:pPr lvl="1"/>
            <a:r>
              <a:rPr lang="en-US" dirty="0"/>
              <a:t>Creation timestamp</a:t>
            </a:r>
          </a:p>
          <a:p>
            <a:pPr lvl="1"/>
            <a:r>
              <a:rPr lang="en-US" dirty="0"/>
              <a:t>Scope – restrictions on actions that the user may do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94342F-D2FE-45C4-8B54-93ED0610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2448C-4736-4D00-B99C-0B0C7E4C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0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94342F-D2FE-45C4-8B54-93ED0610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Tokens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2448C-4736-4D00-B99C-0B0C7E4C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C26D4AAE-EED7-4282-A832-E20F55B001E1}"/>
              </a:ext>
            </a:extLst>
          </p:cNvPr>
          <p:cNvSpPr/>
          <p:nvPr/>
        </p:nvSpPr>
        <p:spPr>
          <a:xfrm>
            <a:off x="551384" y="1772816"/>
            <a:ext cx="4248472" cy="576064"/>
          </a:xfrm>
          <a:prstGeom prst="snip1Rect">
            <a:avLst>
              <a:gd name="adj" fmla="val 48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44000" rIns="180000" bIns="180000" rtlCol="0" anchor="t"/>
          <a:lstStyle/>
          <a:p>
            <a:r>
              <a:rPr lang="en-US" dirty="0">
                <a:solidFill>
                  <a:schemeClr val="accent2"/>
                </a:solidFill>
              </a:rPr>
              <a:t>{ "</a:t>
            </a:r>
            <a:r>
              <a:rPr lang="en-US" dirty="0" err="1">
                <a:solidFill>
                  <a:schemeClr val="accent2"/>
                </a:solidFill>
              </a:rPr>
              <a:t>alg</a:t>
            </a:r>
            <a:r>
              <a:rPr lang="en-US" dirty="0">
                <a:solidFill>
                  <a:schemeClr val="accent2"/>
                </a:solidFill>
              </a:rPr>
              <a:t>": "HS256",  "</a:t>
            </a:r>
            <a:r>
              <a:rPr lang="en-US" dirty="0" err="1">
                <a:solidFill>
                  <a:schemeClr val="accent2"/>
                </a:solidFill>
              </a:rPr>
              <a:t>typ</a:t>
            </a:r>
            <a:r>
              <a:rPr lang="en-US" dirty="0">
                <a:solidFill>
                  <a:schemeClr val="accent2"/>
                </a:solidFill>
              </a:rPr>
              <a:t>": "JWT" }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BD5A387-2103-44E8-B18E-3923FD29AAB3}"/>
              </a:ext>
            </a:extLst>
          </p:cNvPr>
          <p:cNvSpPr/>
          <p:nvPr/>
        </p:nvSpPr>
        <p:spPr>
          <a:xfrm>
            <a:off x="551384" y="2564445"/>
            <a:ext cx="4248472" cy="1729110"/>
          </a:xfrm>
          <a:prstGeom prst="snip1Rect">
            <a:avLst>
              <a:gd name="adj" fmla="val 48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44000" rIns="180000" bIns="180000" rtlCol="0" anchor="t"/>
          <a:lstStyle/>
          <a:p>
            <a:r>
              <a:rPr lang="en-US" dirty="0"/>
              <a:t>{</a:t>
            </a:r>
          </a:p>
          <a:p>
            <a:r>
              <a:rPr lang="en-US" dirty="0"/>
              <a:t>  "sub": "1234567890",</a:t>
            </a:r>
          </a:p>
          <a:p>
            <a:r>
              <a:rPr lang="en-US" dirty="0"/>
              <a:t>  "name": "John Doe",</a:t>
            </a:r>
          </a:p>
          <a:p>
            <a:r>
              <a:rPr lang="en-US" dirty="0"/>
              <a:t>  "</a:t>
            </a:r>
            <a:r>
              <a:rPr lang="en-US" dirty="0" err="1"/>
              <a:t>iat</a:t>
            </a:r>
            <a:r>
              <a:rPr lang="en-US" dirty="0"/>
              <a:t>": 1516239022</a:t>
            </a:r>
          </a:p>
          <a:p>
            <a:r>
              <a:rPr lang="en-US" dirty="0"/>
              <a:t>}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8BBB7FBD-0F7B-443D-964F-A3EEF505835A}"/>
              </a:ext>
            </a:extLst>
          </p:cNvPr>
          <p:cNvSpPr/>
          <p:nvPr/>
        </p:nvSpPr>
        <p:spPr>
          <a:xfrm>
            <a:off x="583396" y="4509120"/>
            <a:ext cx="4216460" cy="1729110"/>
          </a:xfrm>
          <a:prstGeom prst="snip1Rect">
            <a:avLst>
              <a:gd name="adj" fmla="val 48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44000" rIns="180000" bIns="180000" rtlCol="0" anchor="t"/>
          <a:lstStyle/>
          <a:p>
            <a:r>
              <a:rPr lang="en-US" dirty="0">
                <a:solidFill>
                  <a:srgbClr val="002060"/>
                </a:solidFill>
              </a:rPr>
              <a:t>HMACSHA256 (</a:t>
            </a:r>
          </a:p>
          <a:p>
            <a:r>
              <a:rPr lang="en-US" dirty="0">
                <a:solidFill>
                  <a:srgbClr val="002060"/>
                </a:solidFill>
              </a:rPr>
              <a:t>  base64UrlEncode(header) + "." +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 base64UrlEncode(payload),  </a:t>
            </a:r>
          </a:p>
          <a:p>
            <a:r>
              <a:rPr lang="en-US" dirty="0">
                <a:solidFill>
                  <a:srgbClr val="002060"/>
                </a:solidFill>
              </a:rPr>
              <a:t>  secret</a:t>
            </a:r>
          </a:p>
          <a:p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CCC0DC90-6E91-4B5A-97E3-AD38F4B708A9}"/>
              </a:ext>
            </a:extLst>
          </p:cNvPr>
          <p:cNvSpPr/>
          <p:nvPr/>
        </p:nvSpPr>
        <p:spPr>
          <a:xfrm>
            <a:off x="6097172" y="2441317"/>
            <a:ext cx="4248472" cy="2232707"/>
          </a:xfrm>
          <a:prstGeom prst="snip1Rect">
            <a:avLst>
              <a:gd name="adj" fmla="val 48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44000" rIns="180000" bIns="180000" rtlCol="0" anchor="t"/>
          <a:lstStyle/>
          <a:p>
            <a:r>
              <a:rPr lang="en-US" dirty="0">
                <a:solidFill>
                  <a:schemeClr val="accent2"/>
                </a:solidFill>
              </a:rPr>
              <a:t>eyJhbGciOiJIUzI1NiIsInR5cCI6IkpXVCJ9</a:t>
            </a:r>
            <a:r>
              <a:rPr lang="en-US" b="1" dirty="0"/>
              <a:t>.</a:t>
            </a:r>
            <a:r>
              <a:rPr lang="en-US" dirty="0"/>
              <a:t>eyJzdWIiOiIxMjM0NTY3ODkwIiwibmFtZSI6IkpvaG4gRG9lIiwiaWF0IjoxNTE2MjM5MDIyfQ</a:t>
            </a:r>
            <a:r>
              <a:rPr lang="en-US" b="1" dirty="0"/>
              <a:t>.</a:t>
            </a:r>
            <a:r>
              <a:rPr lang="en-US" dirty="0">
                <a:solidFill>
                  <a:srgbClr val="002060"/>
                </a:solidFill>
              </a:rPr>
              <a:t>XbPfbIHMI6arZ3Y922BhjWgQzWXcXNrz0ogtVhfEd2o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581D0-292A-4F52-9E49-859D09CF5B1B}"/>
              </a:ext>
            </a:extLst>
          </p:cNvPr>
          <p:cNvSpPr txBox="1"/>
          <p:nvPr/>
        </p:nvSpPr>
        <p:spPr>
          <a:xfrm>
            <a:off x="120570" y="6385732"/>
            <a:ext cx="6119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https://jwt.io/</a:t>
            </a:r>
          </a:p>
        </p:txBody>
      </p:sp>
    </p:spTree>
    <p:extLst>
      <p:ext uri="{BB962C8B-B14F-4D97-AF65-F5344CB8AC3E}">
        <p14:creationId xmlns:p14="http://schemas.microsoft.com/office/powerpoint/2010/main" val="15334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D860A-F1C2-4536-A8A2-A9CCA9C0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Verification of the access permissions of the user</a:t>
            </a:r>
          </a:p>
          <a:p>
            <a:r>
              <a:rPr lang="en-US" dirty="0"/>
              <a:t>Security Model</a:t>
            </a:r>
          </a:p>
          <a:p>
            <a:pPr lvl="1"/>
            <a:r>
              <a:rPr lang="en-US" dirty="0"/>
              <a:t>Defines protected objects, authorities, operations</a:t>
            </a:r>
          </a:p>
          <a:p>
            <a:pPr lvl="1"/>
            <a:r>
              <a:rPr lang="en-US" dirty="0"/>
              <a:t>Simple (state-less) models</a:t>
            </a:r>
            <a:br>
              <a:rPr lang="en-US" dirty="0"/>
            </a:br>
            <a:r>
              <a:rPr lang="en-US" dirty="0"/>
              <a:t>Function (object, authority, operation) -&gt; yes/no</a:t>
            </a:r>
          </a:p>
          <a:p>
            <a:pPr lvl="1"/>
            <a:r>
              <a:rPr lang="en-US" dirty="0"/>
              <a:t>More complex models exist</a:t>
            </a:r>
          </a:p>
          <a:p>
            <a:pPr lvl="1"/>
            <a:r>
              <a:rPr lang="en-US" dirty="0"/>
              <a:t>Typically implemented in one class (component)</a:t>
            </a:r>
          </a:p>
          <a:p>
            <a:r>
              <a:rPr lang="en-US" dirty="0"/>
              <a:t>Roles</a:t>
            </a:r>
          </a:p>
          <a:p>
            <a:pPr lvl="1"/>
            <a:r>
              <a:rPr lang="en-US" dirty="0"/>
              <a:t>Authorities are typically not individual users, but roles</a:t>
            </a:r>
          </a:p>
          <a:p>
            <a:pPr lvl="1"/>
            <a:r>
              <a:rPr lang="en-US" dirty="0"/>
              <a:t>Each user have one (or multiple) roles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AA571-781E-403E-9E85-EE15146C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5EA97-F7F8-4043-9276-47507B76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51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D860A-F1C2-4536-A8A2-A9CCA9C05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(Capability List)</a:t>
            </a:r>
          </a:p>
          <a:p>
            <a:pPr lvl="1"/>
            <a:r>
              <a:rPr lang="en-US" dirty="0"/>
              <a:t>Authorities have lists of accessible objects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Access List (ACL)</a:t>
            </a:r>
          </a:p>
          <a:p>
            <a:pPr lvl="1"/>
            <a:r>
              <a:rPr lang="en-US" dirty="0"/>
              <a:t>Protected objects have lists of users (+permissions)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Access Control Matrix</a:t>
            </a:r>
          </a:p>
          <a:p>
            <a:pPr lvl="1"/>
            <a:r>
              <a:rPr lang="en-US" dirty="0"/>
              <a:t>Rows ~ authorities, cols ~ objects, items ~ access rights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Bell-</a:t>
            </a:r>
            <a:r>
              <a:rPr lang="en-US" dirty="0" err="1"/>
              <a:t>LaPadula</a:t>
            </a:r>
            <a:r>
              <a:rPr lang="en-US" dirty="0"/>
              <a:t> (BLP)</a:t>
            </a:r>
          </a:p>
          <a:p>
            <a:pPr lvl="1"/>
            <a:r>
              <a:rPr lang="en-US" dirty="0"/>
              <a:t>Each authority has maximal level of access, each object has minimal required level of 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AA571-781E-403E-9E85-EE15146C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  <a:br>
              <a:rPr lang="en-US" dirty="0"/>
            </a:br>
            <a:r>
              <a:rPr lang="en-US" dirty="0"/>
              <a:t>Security Models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5EA97-F7F8-4043-9276-47507B76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92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BFEA2-AFFD-4A31-B0D3-FD079562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Access Control List (ACL)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68206-90F6-477C-B37D-588BFAA4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2ABBA1F3-83CD-49BB-9DF1-F1E639E73F84}"/>
              </a:ext>
            </a:extLst>
          </p:cNvPr>
          <p:cNvSpPr/>
          <p:nvPr/>
        </p:nvSpPr>
        <p:spPr>
          <a:xfrm>
            <a:off x="551384" y="1895632"/>
            <a:ext cx="5544616" cy="4545490"/>
          </a:xfrm>
          <a:prstGeom prst="snip1Rect">
            <a:avLst>
              <a:gd name="adj" fmla="val 48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144000" rIns="180000" bIns="180000" rtlCol="0" anchor="t"/>
          <a:lstStyle/>
          <a:p>
            <a:r>
              <a:rPr lang="en-US" dirty="0" err="1"/>
              <a:t>authorizator</a:t>
            </a:r>
            <a:r>
              <a:rPr lang="en-US" dirty="0"/>
              <a:t>:</a:t>
            </a:r>
          </a:p>
          <a:p>
            <a:r>
              <a:rPr lang="en-US" dirty="0"/>
              <a:t>    setup:</a:t>
            </a:r>
          </a:p>
          <a:p>
            <a:r>
              <a:rPr lang="en-US" dirty="0"/>
              <a:t>        - </a:t>
            </a:r>
            <a:r>
              <a:rPr lang="en-US" dirty="0" err="1"/>
              <a:t>addRole</a:t>
            </a:r>
            <a:r>
              <a:rPr lang="en-US" dirty="0"/>
              <a:t>('user')</a:t>
            </a:r>
          </a:p>
          <a:p>
            <a:r>
              <a:rPr lang="en-US" dirty="0"/>
              <a:t>        - </a:t>
            </a:r>
            <a:r>
              <a:rPr lang="en-US" dirty="0" err="1"/>
              <a:t>addRole</a:t>
            </a:r>
            <a:r>
              <a:rPr lang="en-US" dirty="0"/>
              <a:t>('editor', 'user')</a:t>
            </a:r>
          </a:p>
          <a:p>
            <a:r>
              <a:rPr lang="en-US" dirty="0"/>
              <a:t>        - </a:t>
            </a:r>
            <a:r>
              <a:rPr lang="en-US" dirty="0" err="1"/>
              <a:t>addRole</a:t>
            </a:r>
            <a:r>
              <a:rPr lang="en-US" dirty="0"/>
              <a:t>('admin', 'editor')</a:t>
            </a:r>
          </a:p>
          <a:p>
            <a:r>
              <a:rPr lang="en-US" dirty="0"/>
              <a:t>        - </a:t>
            </a:r>
            <a:r>
              <a:rPr lang="en-US" dirty="0" err="1"/>
              <a:t>addResource</a:t>
            </a:r>
            <a:r>
              <a:rPr lang="en-US" dirty="0"/>
              <a:t>('Homepage')</a:t>
            </a:r>
          </a:p>
          <a:p>
            <a:r>
              <a:rPr lang="en-US" dirty="0"/>
              <a:t>        - </a:t>
            </a:r>
            <a:r>
              <a:rPr lang="en-US" dirty="0" err="1"/>
              <a:t>addResource</a:t>
            </a:r>
            <a:r>
              <a:rPr lang="en-US" dirty="0"/>
              <a:t>('Archive')</a:t>
            </a:r>
          </a:p>
          <a:p>
            <a:r>
              <a:rPr lang="en-US" dirty="0"/>
              <a:t>        - </a:t>
            </a:r>
            <a:r>
              <a:rPr lang="en-US" dirty="0" err="1"/>
              <a:t>addResource</a:t>
            </a:r>
            <a:r>
              <a:rPr lang="en-US" dirty="0"/>
              <a:t>('Users')</a:t>
            </a:r>
          </a:p>
          <a:p>
            <a:r>
              <a:rPr lang="en-US" dirty="0"/>
              <a:t>        - allow('user', 'Homepage', 'default’)</a:t>
            </a:r>
          </a:p>
          <a:p>
            <a:r>
              <a:rPr lang="en-US" dirty="0"/>
              <a:t>	- allow('user', 'Users', 'default')</a:t>
            </a:r>
          </a:p>
          <a:p>
            <a:r>
              <a:rPr lang="en-US" dirty="0"/>
              <a:t>        - allow('user', 'Users', 'show')</a:t>
            </a:r>
          </a:p>
          <a:p>
            <a:r>
              <a:rPr lang="en-US" dirty="0"/>
              <a:t>        - allow('editor', 'Users', 'show-private’)</a:t>
            </a:r>
          </a:p>
          <a:p>
            <a:r>
              <a:rPr lang="en-US" dirty="0"/>
              <a:t>	- allow('editor', 'Archive', 'edit')</a:t>
            </a:r>
          </a:p>
          <a:p>
            <a:r>
              <a:rPr lang="en-US" dirty="0"/>
              <a:t>        - allow('editor', 'Archive', 'delete')</a:t>
            </a:r>
          </a:p>
          <a:p>
            <a:r>
              <a:rPr lang="en-US" dirty="0"/>
              <a:t>        - allow('admin')</a:t>
            </a:r>
          </a:p>
        </p:txBody>
      </p:sp>
      <p:sp>
        <p:nvSpPr>
          <p:cNvPr id="6" name="Zaoblený obdélníkový popisek 52">
            <a:extLst>
              <a:ext uri="{FF2B5EF4-FFF2-40B4-BE49-F238E27FC236}">
                <a16:creationId xmlns:a16="http://schemas.microsoft.com/office/drawing/2014/main" id="{EF0593FA-DD68-46D4-9E51-C2D2B8F287BF}"/>
              </a:ext>
            </a:extLst>
          </p:cNvPr>
          <p:cNvSpPr/>
          <p:nvPr/>
        </p:nvSpPr>
        <p:spPr>
          <a:xfrm>
            <a:off x="3424247" y="2404140"/>
            <a:ext cx="2112932" cy="432048"/>
          </a:xfrm>
          <a:prstGeom prst="wedgeRoundRectCallout">
            <a:avLst>
              <a:gd name="adj1" fmla="val -62620"/>
              <a:gd name="adj2" fmla="val 434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Authorities (roles)</a:t>
            </a:r>
            <a:endParaRPr lang="cs-CZ" sz="1600" dirty="0"/>
          </a:p>
        </p:txBody>
      </p:sp>
      <p:sp>
        <p:nvSpPr>
          <p:cNvPr id="7" name="Zaoblený obdélníkový popisek 52">
            <a:extLst>
              <a:ext uri="{FF2B5EF4-FFF2-40B4-BE49-F238E27FC236}">
                <a16:creationId xmlns:a16="http://schemas.microsoft.com/office/drawing/2014/main" id="{A2CAB70B-E0A3-4B29-BAA4-A796C505FB49}"/>
              </a:ext>
            </a:extLst>
          </p:cNvPr>
          <p:cNvSpPr/>
          <p:nvPr/>
        </p:nvSpPr>
        <p:spPr>
          <a:xfrm>
            <a:off x="4727848" y="3500971"/>
            <a:ext cx="3672408" cy="696920"/>
          </a:xfrm>
          <a:prstGeom prst="wedgeRoundRectCallout">
            <a:avLst>
              <a:gd name="adj1" fmla="val -63398"/>
              <a:gd name="adj2" fmla="val 2026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Protected objects (resources) corresponds to controllers here</a:t>
            </a:r>
            <a:endParaRPr lang="cs-CZ" sz="1600" dirty="0"/>
          </a:p>
        </p:txBody>
      </p:sp>
      <p:sp>
        <p:nvSpPr>
          <p:cNvPr id="8" name="Zaoblený obdélníkový popisek 52">
            <a:extLst>
              <a:ext uri="{FF2B5EF4-FFF2-40B4-BE49-F238E27FC236}">
                <a16:creationId xmlns:a16="http://schemas.microsoft.com/office/drawing/2014/main" id="{7EB87911-19DC-4752-8DA2-0AC7625EBB80}"/>
              </a:ext>
            </a:extLst>
          </p:cNvPr>
          <p:cNvSpPr/>
          <p:nvPr/>
        </p:nvSpPr>
        <p:spPr>
          <a:xfrm>
            <a:off x="5849375" y="4343968"/>
            <a:ext cx="2952313" cy="966460"/>
          </a:xfrm>
          <a:prstGeom prst="wedgeRoundRectCallout">
            <a:avLst>
              <a:gd name="adj1" fmla="val -69528"/>
              <a:gd name="adj2" fmla="val -3394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List of all access privileges (what is not explicitly allowed, is denied)</a:t>
            </a:r>
            <a:endParaRPr lang="cs-CZ" sz="1600" dirty="0"/>
          </a:p>
        </p:txBody>
      </p:sp>
      <p:sp>
        <p:nvSpPr>
          <p:cNvPr id="9" name="Zaoblený obdélníkový popisek 52">
            <a:extLst>
              <a:ext uri="{FF2B5EF4-FFF2-40B4-BE49-F238E27FC236}">
                <a16:creationId xmlns:a16="http://schemas.microsoft.com/office/drawing/2014/main" id="{F83D0EDC-B62D-4848-918D-7571C51F6471}"/>
              </a:ext>
            </a:extLst>
          </p:cNvPr>
          <p:cNvSpPr/>
          <p:nvPr/>
        </p:nvSpPr>
        <p:spPr>
          <a:xfrm>
            <a:off x="3463170" y="6170257"/>
            <a:ext cx="3102551" cy="541729"/>
          </a:xfrm>
          <a:prstGeom prst="wedgeRoundRectCallout">
            <a:avLst>
              <a:gd name="adj1" fmla="val -61546"/>
              <a:gd name="adj2" fmla="val -3921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Admin is allowed everything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8660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AE9A24-8C22-47BD-A1FF-7E64C3C2E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Permissions are primarily tested in backend</a:t>
            </a:r>
          </a:p>
          <a:p>
            <a:r>
              <a:rPr lang="en-US" dirty="0"/>
              <a:t>User interface appearance should be in sync with operations the </a:t>
            </a:r>
            <a:br>
              <a:rPr lang="en-US" dirty="0"/>
            </a:br>
            <a:r>
              <a:rPr lang="en-US" dirty="0"/>
              <a:t>user is authorized to do</a:t>
            </a:r>
          </a:p>
          <a:p>
            <a:r>
              <a:rPr lang="en-US" dirty="0"/>
              <a:t>Example – editing an e-shop item</a:t>
            </a:r>
          </a:p>
          <a:p>
            <a:pPr lvl="1"/>
            <a:r>
              <a:rPr lang="en-US" dirty="0"/>
              <a:t>Users who do not have the permission to edit should not see the link leading to the page with editing form</a:t>
            </a:r>
          </a:p>
          <a:p>
            <a:pPr lvl="1"/>
            <a:r>
              <a:rPr lang="en-US" dirty="0"/>
              <a:t>What if the user gets to the page another way?</a:t>
            </a:r>
          </a:p>
          <a:p>
            <a:pPr lvl="1"/>
            <a:r>
              <a:rPr lang="en-US" dirty="0"/>
              <a:t>What if the user switches the role in the middle of editing?</a:t>
            </a:r>
          </a:p>
          <a:p>
            <a:pPr lvl="1"/>
            <a:r>
              <a:rPr lang="en-US" dirty="0"/>
              <a:t>How to reveal these permissions to the UI without compromising security?</a:t>
            </a:r>
          </a:p>
          <a:p>
            <a:pPr lvl="1"/>
            <a:r>
              <a:rPr lang="en-US" dirty="0"/>
              <a:t>What if the permissions change in the middle of editing?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1CB5DB-3017-4563-9C2C-8C5B384F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  <a:br>
              <a:rPr lang="en-US" dirty="0"/>
            </a:br>
            <a:r>
              <a:rPr lang="en-US" dirty="0"/>
              <a:t>Frontend (UI) vs Backend (REST API/CLI)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1C9AE-A3EC-47EC-8553-B8DDABE6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601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AF7F9-2E97-4F46-B216-8FE51E4FA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Important Events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Security breaches</a:t>
            </a:r>
          </a:p>
          <a:p>
            <a:pPr lvl="2"/>
            <a:r>
              <a:rPr lang="en-US" dirty="0"/>
              <a:t>Difficult how to detect them and what to log</a:t>
            </a:r>
          </a:p>
          <a:p>
            <a:pPr lvl="1"/>
            <a:r>
              <a:rPr lang="en-US" dirty="0"/>
              <a:t>All user actions</a:t>
            </a:r>
          </a:p>
          <a:p>
            <a:pPr lvl="2"/>
            <a:r>
              <a:rPr lang="en-US" dirty="0"/>
              <a:t>May be impossible for large systems, so at least “important” actions</a:t>
            </a:r>
          </a:p>
          <a:p>
            <a:pPr lvl="2"/>
            <a:r>
              <a:rPr lang="en-US" dirty="0"/>
              <a:t>Logging at request level</a:t>
            </a:r>
          </a:p>
          <a:p>
            <a:pPr lvl="2"/>
            <a:r>
              <a:rPr lang="en-US" dirty="0"/>
              <a:t>Logging at database level (DB triggers)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B79A0-4B38-47AB-9B54-D49A6F55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AA5D8-5A5E-44C7-92F6-25E26A40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6427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8574-935F-4138-8425-82AAC905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407780"/>
            <a:ext cx="8610600" cy="1293028"/>
          </a:xfrm>
        </p:spPr>
        <p:txBody>
          <a:bodyPr/>
          <a:lstStyle/>
          <a:p>
            <a:r>
              <a:rPr lang="en-US" dirty="0"/>
              <a:t>takeaway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A344-7F25-44C6-ABC0-B9F25AE3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0" y="1846006"/>
            <a:ext cx="11713299" cy="4596298"/>
          </a:xfrm>
        </p:spPr>
        <p:txBody>
          <a:bodyPr/>
          <a:lstStyle/>
          <a:p>
            <a:r>
              <a:rPr lang="en-US" dirty="0"/>
              <a:t>HTTPS</a:t>
            </a:r>
          </a:p>
          <a:p>
            <a:r>
              <a:rPr lang="en-US" dirty="0"/>
              <a:t>X.509 Certificates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43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71C2F-783C-4F39-829F-049712CF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r>
              <a:rPr lang="en-US" dirty="0"/>
              <a:t>Both sides need to share the same key</a:t>
            </a:r>
          </a:p>
          <a:p>
            <a:r>
              <a:rPr lang="en-US" dirty="0"/>
              <a:t>There must be another (secret channel) how they pass on the key</a:t>
            </a:r>
          </a:p>
          <a:p>
            <a:r>
              <a:rPr lang="en-US" dirty="0"/>
              <a:t>The key is used both for encryption and decryption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9071E-FF62-4679-BFC5-49E259C9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Symmetric Ciphers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2E588-11F8-4124-9FDA-B6EBA8BD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44DA56-FB43-4BC7-B6FA-D6455F05DB8E}"/>
              </a:ext>
            </a:extLst>
          </p:cNvPr>
          <p:cNvCxnSpPr/>
          <p:nvPr/>
        </p:nvCxnSpPr>
        <p:spPr>
          <a:xfrm>
            <a:off x="3359696" y="4869160"/>
            <a:ext cx="5184576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0FB94-9366-4D7D-B75E-9C9ED2F051F0}"/>
              </a:ext>
            </a:extLst>
          </p:cNvPr>
          <p:cNvGrpSpPr/>
          <p:nvPr/>
        </p:nvGrpSpPr>
        <p:grpSpPr>
          <a:xfrm>
            <a:off x="1559496" y="3605059"/>
            <a:ext cx="1606805" cy="2158871"/>
            <a:chOff x="1919536" y="3225672"/>
            <a:chExt cx="1606805" cy="2158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88A4AE-1D9B-44F2-9E2F-684CDC5E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603163"/>
              <a:ext cx="1606805" cy="17813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0905E3-5890-4DAF-ABFD-2EDAD2BEEAC5}"/>
                </a:ext>
              </a:extLst>
            </p:cNvPr>
            <p:cNvSpPr txBox="1"/>
            <p:nvPr/>
          </p:nvSpPr>
          <p:spPr>
            <a:xfrm>
              <a:off x="1952260" y="322567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78F745-C814-4AB7-A96F-A2874E1B8426}"/>
              </a:ext>
            </a:extLst>
          </p:cNvPr>
          <p:cNvGrpSpPr/>
          <p:nvPr/>
        </p:nvGrpSpPr>
        <p:grpSpPr>
          <a:xfrm>
            <a:off x="8400256" y="3541368"/>
            <a:ext cx="2088232" cy="2222562"/>
            <a:chOff x="8760296" y="3161981"/>
            <a:chExt cx="2088232" cy="2222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910851-96A9-4B4F-9752-0F3E88352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96" y="3595004"/>
              <a:ext cx="2088232" cy="17895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DCB8A0-8F8F-4188-B942-C63283BEDCCD}"/>
                </a:ext>
              </a:extLst>
            </p:cNvPr>
            <p:cNvSpPr txBox="1"/>
            <p:nvPr/>
          </p:nvSpPr>
          <p:spPr>
            <a:xfrm>
              <a:off x="9780140" y="316198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DBFE4D-9DED-4DBB-B2D8-D91776B2DE75}"/>
              </a:ext>
            </a:extLst>
          </p:cNvPr>
          <p:cNvSpPr txBox="1"/>
          <p:nvPr/>
        </p:nvSpPr>
        <p:spPr>
          <a:xfrm>
            <a:off x="4801669" y="619360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 (eavesdropper)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02F925-BAAD-45F4-A386-A01265C16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7" y="5051853"/>
            <a:ext cx="1106433" cy="1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5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E8CC7B-BF82-4A2C-9A35-052E29F82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the most popular cipher of the day</a:t>
            </a:r>
          </a:p>
          <a:p>
            <a:r>
              <a:rPr lang="en-US" dirty="0"/>
              <a:t>Can use any sequence of bytes as key</a:t>
            </a:r>
          </a:p>
          <a:p>
            <a:r>
              <a:rPr lang="en-US" dirty="0"/>
              <a:t>Keys are expanded into 128, 192, or 256bit blocks</a:t>
            </a:r>
          </a:p>
          <a:p>
            <a:r>
              <a:rPr lang="en-US" dirty="0"/>
              <a:t>Works with 4x4 blocks of bytes</a:t>
            </a:r>
          </a:p>
          <a:p>
            <a:r>
              <a:rPr lang="en-US" dirty="0"/>
              <a:t>Requires only basic operations (shift, add, </a:t>
            </a:r>
            <a:r>
              <a:rPr lang="en-US" dirty="0" err="1"/>
              <a:t>xor</a:t>
            </a:r>
            <a:r>
              <a:rPr lang="en-US" dirty="0"/>
              <a:t>, …)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07076A-B87D-483B-BA51-1D36DA8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Advanced Encryption Standard (AES)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AE57F-675F-4E0A-803A-BDF60FAD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91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71C2F-783C-4F39-829F-049712CF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r>
              <a:rPr lang="en-US" dirty="0"/>
              <a:t>Separate encryption (public) and decryption (private) key</a:t>
            </a:r>
          </a:p>
          <a:p>
            <a:r>
              <a:rPr lang="en-US" dirty="0"/>
              <a:t>Does not require secure channel for transmitting the key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9071E-FF62-4679-BFC5-49E259C9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Asymmetric (Public-key) Ciphers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2E588-11F8-4124-9FDA-B6EBA8BD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44DA56-FB43-4BC7-B6FA-D6455F05DB8E}"/>
              </a:ext>
            </a:extLst>
          </p:cNvPr>
          <p:cNvCxnSpPr/>
          <p:nvPr/>
        </p:nvCxnSpPr>
        <p:spPr>
          <a:xfrm>
            <a:off x="3359696" y="4869160"/>
            <a:ext cx="5184576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500FB94-9366-4D7D-B75E-9C9ED2F051F0}"/>
              </a:ext>
            </a:extLst>
          </p:cNvPr>
          <p:cNvGrpSpPr/>
          <p:nvPr/>
        </p:nvGrpSpPr>
        <p:grpSpPr>
          <a:xfrm>
            <a:off x="1559496" y="3605059"/>
            <a:ext cx="1606805" cy="2158871"/>
            <a:chOff x="1919536" y="3225672"/>
            <a:chExt cx="1606805" cy="21588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88A4AE-1D9B-44F2-9E2F-684CDC5E8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3603163"/>
              <a:ext cx="1606805" cy="17813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0905E3-5890-4DAF-ABFD-2EDAD2BEEAC5}"/>
                </a:ext>
              </a:extLst>
            </p:cNvPr>
            <p:cNvSpPr txBox="1"/>
            <p:nvPr/>
          </p:nvSpPr>
          <p:spPr>
            <a:xfrm>
              <a:off x="1952260" y="322567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78F745-C814-4AB7-A96F-A2874E1B8426}"/>
              </a:ext>
            </a:extLst>
          </p:cNvPr>
          <p:cNvGrpSpPr/>
          <p:nvPr/>
        </p:nvGrpSpPr>
        <p:grpSpPr>
          <a:xfrm>
            <a:off x="8400256" y="3541368"/>
            <a:ext cx="2088232" cy="2222562"/>
            <a:chOff x="8760296" y="3161981"/>
            <a:chExt cx="2088232" cy="22225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910851-96A9-4B4F-9752-0F3E88352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96" y="3595004"/>
              <a:ext cx="2088232" cy="17895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DCB8A0-8F8F-4188-B942-C63283BEDCCD}"/>
                </a:ext>
              </a:extLst>
            </p:cNvPr>
            <p:cNvSpPr txBox="1"/>
            <p:nvPr/>
          </p:nvSpPr>
          <p:spPr>
            <a:xfrm>
              <a:off x="9780140" y="3161981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8DBFE4D-9DED-4DBB-B2D8-D91776B2DE75}"/>
              </a:ext>
            </a:extLst>
          </p:cNvPr>
          <p:cNvSpPr txBox="1"/>
          <p:nvPr/>
        </p:nvSpPr>
        <p:spPr>
          <a:xfrm>
            <a:off x="4801669" y="619360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 (eavesdropper)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02F925-BAAD-45F4-A386-A01265C16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67" y="5051853"/>
            <a:ext cx="1106433" cy="11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5F6C4-FF12-48C0-B211-05AFFE665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Reversed application of public-key cipher</a:t>
            </a:r>
          </a:p>
          <a:p>
            <a:pPr lvl="1"/>
            <a:r>
              <a:rPr lang="en-US" dirty="0"/>
              <a:t>Assumes the decryption/encryption procedures may be swapped</a:t>
            </a:r>
          </a:p>
          <a:p>
            <a:r>
              <a:rPr lang="en-US" dirty="0"/>
              <a:t>Sender transforms the message using decryption algorithm</a:t>
            </a:r>
            <a:br>
              <a:rPr lang="en-US" dirty="0"/>
            </a:br>
            <a:r>
              <a:rPr lang="en-US" dirty="0"/>
              <a:t>(and private key)</a:t>
            </a:r>
          </a:p>
          <a:p>
            <a:r>
              <a:rPr lang="en-US" dirty="0"/>
              <a:t>Anyone transform it back to original using encryption (and public key)</a:t>
            </a:r>
          </a:p>
          <a:p>
            <a:pPr lvl="1"/>
            <a:r>
              <a:rPr lang="en-US" dirty="0"/>
              <a:t>And everyone will know that only the person with the corresponding private key could have created the message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56AD7-3DDC-43C5-8486-8E9F60AF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Digital Signature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E0149-3298-43FE-8DE0-205D88F3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08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45F6C4-FF12-48C0-B211-05AFFE6655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Based on factorization principle</a:t>
                </a:r>
              </a:p>
              <a:p>
                <a:pPr lvl="1"/>
                <a:r>
                  <a:rPr lang="en-US" dirty="0"/>
                  <a:t>Which is believed to be extremely computationally demanding</a:t>
                </a:r>
              </a:p>
              <a:p>
                <a:pPr lvl="1"/>
                <a:r>
                  <a:rPr lang="en-US" dirty="0"/>
                  <a:t>Relies on the absence of sufficiently powerful computing machine</a:t>
                </a:r>
              </a:p>
              <a:p>
                <a:endParaRPr lang="en-US" dirty="0"/>
              </a:p>
              <a:p>
                <a:r>
                  <a:rPr lang="en-US" dirty="0"/>
                  <a:t>Preparing the keys – public (𝑛,𝑒) and private (𝑛,𝑑)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Encryption 𝑐=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/>
                  <a:t>  mod 𝑛 (where 𝑚 is the message)</a:t>
                </a:r>
              </a:p>
              <a:p>
                <a:r>
                  <a:rPr lang="en-US" dirty="0"/>
                  <a:t>Decryption 𝑚=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mod 𝑛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Concept of proof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45F6C4-FF12-48C0-B211-05AFFE6655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1724" b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8156AD7-3DDC-43C5-8486-8E9F60AF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Rivest–Shamir–Adleman (RSA)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E0149-3298-43FE-8DE0-205D88F3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5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CB7752-E76E-4B8E-9695-4D9F4C19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60166-0F3F-4028-9C45-E1F67AFE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TextovéPole 6">
            <a:extLst>
              <a:ext uri="{FF2B5EF4-FFF2-40B4-BE49-F238E27FC236}">
                <a16:creationId xmlns:a16="http://schemas.microsoft.com/office/drawing/2014/main" id="{63E4F176-04C4-430F-A64C-418987E1531E}"/>
              </a:ext>
            </a:extLst>
          </p:cNvPr>
          <p:cNvSpPr txBox="1"/>
          <p:nvPr/>
        </p:nvSpPr>
        <p:spPr>
          <a:xfrm>
            <a:off x="263352" y="5332566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http://xkcd.com/1354/</a:t>
            </a:r>
          </a:p>
        </p:txBody>
      </p:sp>
      <p:pic>
        <p:nvPicPr>
          <p:cNvPr id="6" name="Picture 2" descr="http://imgs.xkcd.com/comics/heartbleed_explanation.png">
            <a:extLst>
              <a:ext uri="{FF2B5EF4-FFF2-40B4-BE49-F238E27FC236}">
                <a16:creationId xmlns:a16="http://schemas.microsoft.com/office/drawing/2014/main" id="{BE20D118-0AE9-4D23-8E3E-E05B57B72C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65361"/>
          <a:stretch/>
        </p:blipFill>
        <p:spPr bwMode="auto">
          <a:xfrm>
            <a:off x="263352" y="1340768"/>
            <a:ext cx="5256584" cy="38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s.xkcd.com/comics/heartbleed_explanation.png">
            <a:extLst>
              <a:ext uri="{FF2B5EF4-FFF2-40B4-BE49-F238E27FC236}">
                <a16:creationId xmlns:a16="http://schemas.microsoft.com/office/drawing/2014/main" id="{995E224F-DFE0-48ED-91AB-C07F59E94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0" b="32407"/>
          <a:stretch/>
        </p:blipFill>
        <p:spPr bwMode="auto">
          <a:xfrm>
            <a:off x="5799902" y="1340769"/>
            <a:ext cx="5568415" cy="388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s.xkcd.com/comics/heartbleed_explanation.png">
            <a:extLst>
              <a:ext uri="{FF2B5EF4-FFF2-40B4-BE49-F238E27FC236}">
                <a16:creationId xmlns:a16="http://schemas.microsoft.com/office/drawing/2014/main" id="{47EEBE6E-6D00-476B-809F-4BE70E08F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2" b="-425"/>
          <a:stretch/>
        </p:blipFill>
        <p:spPr bwMode="auto">
          <a:xfrm>
            <a:off x="3142666" y="2172228"/>
            <a:ext cx="5742904" cy="40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4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5E620F-D858-4C42-BAF6-5DC85AC2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088232"/>
          </a:xfrm>
        </p:spPr>
        <p:txBody>
          <a:bodyPr/>
          <a:lstStyle/>
          <a:p>
            <a:r>
              <a:rPr lang="en-US"/>
              <a:t>One-way transformation of data into a fingerprint of fixed size</a:t>
            </a:r>
          </a:p>
          <a:p>
            <a:r>
              <a:rPr lang="en-US"/>
              <a:t>Similar (but different) inputs have completely different hashes</a:t>
            </a:r>
          </a:p>
          <a:p>
            <a:r>
              <a:rPr lang="en-US"/>
              <a:t>Various applications</a:t>
            </a:r>
          </a:p>
          <a:p>
            <a:pPr lvl="1"/>
            <a:r>
              <a:rPr lang="en-US"/>
              <a:t>Integrity verification, passwords, security tokens, 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D80714-4E12-4069-A0BD-1225099C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 in Cryptography</a:t>
            </a:r>
            <a:br>
              <a:rPr lang="en-US" dirty="0"/>
            </a:br>
            <a:r>
              <a:rPr lang="en-US" dirty="0"/>
              <a:t>Hashing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62D4-4CB0-4D76-8788-15245B91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DEE446-F6B4-477D-AF04-A5C8DFA246CC}"/>
              </a:ext>
            </a:extLst>
          </p:cNvPr>
          <p:cNvGrpSpPr/>
          <p:nvPr/>
        </p:nvGrpSpPr>
        <p:grpSpPr>
          <a:xfrm>
            <a:off x="2063552" y="4619725"/>
            <a:ext cx="7767572" cy="1821397"/>
            <a:chOff x="1415481" y="3681146"/>
            <a:chExt cx="7767572" cy="1821397"/>
          </a:xfrm>
        </p:grpSpPr>
        <p:sp>
          <p:nvSpPr>
            <p:cNvPr id="6" name="Ohnutý roh 6">
              <a:extLst>
                <a:ext uri="{FF2B5EF4-FFF2-40B4-BE49-F238E27FC236}">
                  <a16:creationId xmlns:a16="http://schemas.microsoft.com/office/drawing/2014/main" id="{F4896E77-B09A-4E4B-9EE5-B6898C65A2A5}"/>
                </a:ext>
              </a:extLst>
            </p:cNvPr>
            <p:cNvSpPr/>
            <p:nvPr/>
          </p:nvSpPr>
          <p:spPr>
            <a:xfrm>
              <a:off x="1415481" y="3681146"/>
              <a:ext cx="3036168" cy="1821397"/>
            </a:xfrm>
            <a:prstGeom prst="foldedCorne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6a d9 06 82 71 </a:t>
              </a:r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cc</a:t>
              </a:r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73 75 11 63 85 </a:t>
              </a:r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ed</a:t>
              </a:r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c0 f1 b8 10 1f 5d 2f 4f 02 b4 97 6b </a:t>
              </a:r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be</a:t>
              </a:r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13 36 </a:t>
              </a:r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cc</a:t>
              </a:r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81 77 c7 f9 28 e8 93 5d 8b 79 </a:t>
              </a:r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dc</a:t>
              </a:r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6e 8a f0 13 28 27 21 8a b2 </a:t>
              </a:r>
            </a:p>
            <a:p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84 </a:t>
              </a:r>
              <a:r>
                <a:rPr lang="cs-CZ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bd</a:t>
              </a:r>
              <a:r>
                <a:rPr lang="cs-CZ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31 5b 82 05 ...</a:t>
              </a:r>
            </a:p>
          </p:txBody>
        </p:sp>
        <p:sp>
          <p:nvSpPr>
            <p:cNvPr id="7" name="TextovéPole 8">
              <a:extLst>
                <a:ext uri="{FF2B5EF4-FFF2-40B4-BE49-F238E27FC236}">
                  <a16:creationId xmlns:a16="http://schemas.microsoft.com/office/drawing/2014/main" id="{89D6016A-685B-4ECF-A09F-C56F3511AE68}"/>
                </a:ext>
              </a:extLst>
            </p:cNvPr>
            <p:cNvSpPr txBox="1"/>
            <p:nvPr/>
          </p:nvSpPr>
          <p:spPr>
            <a:xfrm>
              <a:off x="6996532" y="4361011"/>
              <a:ext cx="2186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D0F297FE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42</a:t>
              </a:r>
              <a:endParaRPr lang="cs-CZ" sz="2400" b="1" dirty="0"/>
            </a:p>
          </p:txBody>
        </p:sp>
        <p:graphicFrame>
          <p:nvGraphicFramePr>
            <p:cNvPr id="8" name="Objekt 9">
              <a:extLst>
                <a:ext uri="{FF2B5EF4-FFF2-40B4-BE49-F238E27FC236}">
                  <a16:creationId xmlns:a16="http://schemas.microsoft.com/office/drawing/2014/main" id="{3F9B2169-F447-407A-B785-39025512F4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934435"/>
                </p:ext>
              </p:extLst>
            </p:nvPr>
          </p:nvGraphicFramePr>
          <p:xfrm>
            <a:off x="4727848" y="4022406"/>
            <a:ext cx="1992485" cy="1138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Image" r:id="rId3" imgW="5777640" imgH="3301560" progId="Photoshop.Image.12">
                    <p:embed/>
                  </p:oleObj>
                </mc:Choice>
                <mc:Fallback>
                  <p:oleObj name="Image" r:id="rId3" imgW="5777640" imgH="3301560" progId="Photoshop.Image.12">
                    <p:embed/>
                    <p:pic>
                      <p:nvPicPr>
                        <p:cNvPr id="9" name="Objek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27848" y="4022406"/>
                          <a:ext cx="1992485" cy="11388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595557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12194</TotalTime>
  <Words>1895</Words>
  <Application>Microsoft Office PowerPoint</Application>
  <PresentationFormat>Widescreen</PresentationFormat>
  <Paragraphs>277</Paragraphs>
  <Slides>27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Courier New</vt:lpstr>
      <vt:lpstr>Vapor Trail</vt:lpstr>
      <vt:lpstr>Image</vt:lpstr>
      <vt:lpstr>Security in Web Applications</vt:lpstr>
      <vt:lpstr>Crash Course in Cryptography</vt:lpstr>
      <vt:lpstr>Crash Course in Cryptography Symmetric Ciphers</vt:lpstr>
      <vt:lpstr>Crash Course in Cryptography Advanced Encryption Standard (AES)</vt:lpstr>
      <vt:lpstr>Crash Course in Cryptography Asymmetric (Public-key) Ciphers</vt:lpstr>
      <vt:lpstr>Crash Course in Cryptography Digital Signature</vt:lpstr>
      <vt:lpstr>Crash Course in Cryptography Rivest–Shamir–Adleman (RSA)</vt:lpstr>
      <vt:lpstr>Implementation …</vt:lpstr>
      <vt:lpstr>Crash Course in Cryptography Hashing</vt:lpstr>
      <vt:lpstr>Crash Course in Cryptography Hash Functions</vt:lpstr>
      <vt:lpstr>HTTP Secure</vt:lpstr>
      <vt:lpstr>HTTP Secure The SSL/TLS Handshake</vt:lpstr>
      <vt:lpstr>X.509 Certificates</vt:lpstr>
      <vt:lpstr>Security Fundamentals Trusted Base</vt:lpstr>
      <vt:lpstr>Security Fundamentals Secure Communication</vt:lpstr>
      <vt:lpstr>Security Fundamentals Attack Prevention</vt:lpstr>
      <vt:lpstr>Security Fundamentals Authentication</vt:lpstr>
      <vt:lpstr>EXAMPLE Authentication in PHP</vt:lpstr>
      <vt:lpstr>Password Strength</vt:lpstr>
      <vt:lpstr>Authentication Tokens</vt:lpstr>
      <vt:lpstr>Authentication Tokens Example</vt:lpstr>
      <vt:lpstr>Authorization</vt:lpstr>
      <vt:lpstr>Authorization Security Models Examples</vt:lpstr>
      <vt:lpstr>Example Access Control List (ACL)</vt:lpstr>
      <vt:lpstr>Authorization Frontend (UI) vs Backend (REST API/CLI)</vt:lpstr>
      <vt:lpstr>MONITORING</vt:lpstr>
      <vt:lpstr>takeaway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321</cp:revision>
  <dcterms:created xsi:type="dcterms:W3CDTF">2011-06-05T13:18:40Z</dcterms:created>
  <dcterms:modified xsi:type="dcterms:W3CDTF">2022-01-05T09:45:25Z</dcterms:modified>
</cp:coreProperties>
</file>