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79"/>
  </p:notesMasterIdLst>
  <p:handoutMasterIdLst>
    <p:handoutMasterId r:id="rId80"/>
  </p:handoutMasterIdLst>
  <p:sldIdLst>
    <p:sldId id="265" r:id="rId2"/>
    <p:sldId id="344" r:id="rId3"/>
    <p:sldId id="354" r:id="rId4"/>
    <p:sldId id="342" r:id="rId5"/>
    <p:sldId id="356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345" r:id="rId18"/>
    <p:sldId id="284" r:id="rId19"/>
    <p:sldId id="285" r:id="rId20"/>
    <p:sldId id="282" r:id="rId21"/>
    <p:sldId id="283" r:id="rId22"/>
    <p:sldId id="301" r:id="rId23"/>
    <p:sldId id="300" r:id="rId24"/>
    <p:sldId id="348" r:id="rId25"/>
    <p:sldId id="346" r:id="rId26"/>
    <p:sldId id="286" r:id="rId27"/>
    <p:sldId id="287" r:id="rId28"/>
    <p:sldId id="347" r:id="rId29"/>
    <p:sldId id="290" r:id="rId30"/>
    <p:sldId id="288" r:id="rId31"/>
    <p:sldId id="289" r:id="rId32"/>
    <p:sldId id="291" r:id="rId33"/>
    <p:sldId id="292" r:id="rId34"/>
    <p:sldId id="293" r:id="rId35"/>
    <p:sldId id="294" r:id="rId36"/>
    <p:sldId id="355" r:id="rId37"/>
    <p:sldId id="295" r:id="rId38"/>
    <p:sldId id="296" r:id="rId39"/>
    <p:sldId id="297" r:id="rId40"/>
    <p:sldId id="299" r:id="rId41"/>
    <p:sldId id="340" r:id="rId42"/>
    <p:sldId id="304" r:id="rId43"/>
    <p:sldId id="353" r:id="rId44"/>
    <p:sldId id="305" r:id="rId45"/>
    <p:sldId id="306" r:id="rId46"/>
    <p:sldId id="307" r:id="rId47"/>
    <p:sldId id="308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50" r:id="rId58"/>
    <p:sldId id="319" r:id="rId59"/>
    <p:sldId id="320" r:id="rId60"/>
    <p:sldId id="321" r:id="rId61"/>
    <p:sldId id="327" r:id="rId62"/>
    <p:sldId id="328" r:id="rId63"/>
    <p:sldId id="329" r:id="rId64"/>
    <p:sldId id="330" r:id="rId65"/>
    <p:sldId id="298" r:id="rId66"/>
    <p:sldId id="351" r:id="rId67"/>
    <p:sldId id="326" r:id="rId68"/>
    <p:sldId id="333" r:id="rId69"/>
    <p:sldId id="331" r:id="rId70"/>
    <p:sldId id="334" r:id="rId71"/>
    <p:sldId id="335" r:id="rId72"/>
    <p:sldId id="322" r:id="rId73"/>
    <p:sldId id="323" r:id="rId74"/>
    <p:sldId id="324" r:id="rId75"/>
    <p:sldId id="325" r:id="rId76"/>
    <p:sldId id="337" r:id="rId77"/>
    <p:sldId id="338" r:id="rId7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204" autoAdjust="0"/>
  </p:normalViewPr>
  <p:slideViewPr>
    <p:cSldViewPr>
      <p:cViewPr varScale="1">
        <p:scale>
          <a:sx n="79" d="100"/>
          <a:sy n="79" d="100"/>
        </p:scale>
        <p:origin x="17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438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static pages interconnected by links. Link navigation is handled by sending HTTP GET request to given 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890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a HTML fragment. The doctype define HTML5.</a:t>
            </a:r>
          </a:p>
          <a:p>
            <a:r>
              <a:rPr lang="en-US" dirty="0"/>
              <a:t>HTML infix serialization of the Document Object Model (DOM) tree.</a:t>
            </a:r>
          </a:p>
          <a:p>
            <a:r>
              <a:rPr lang="en-US" dirty="0"/>
              <a:t>Syntax: tags (semantic elements, non-semantic elements), comments, HTML entities (&amp;entity-name).</a:t>
            </a:r>
          </a:p>
          <a:p>
            <a:r>
              <a:rPr lang="en-US" dirty="0"/>
              <a:t>There are other ways (markups) to represent DOM.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503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get to HTML there are alternatives.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906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http-</a:t>
            </a:r>
            <a:r>
              <a:rPr lang="en-US" dirty="0" err="1"/>
              <a:t>equiv</a:t>
            </a:r>
            <a:r>
              <a:rPr lang="en-US" dirty="0"/>
              <a:t> is rather special construct.</a:t>
            </a:r>
            <a:r>
              <a:rPr lang="en-US" baseline="0" dirty="0"/>
              <a:t> It should only hold information that cannot be transferred over HTTP (e.g., if the HTML document is saved on your local disk).</a:t>
            </a:r>
            <a:endParaRPr lang="cs-C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923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semantic element clearly describes its meaning to both the browser and the developer. The meaning is not strictly defined, assume human writer and reader.</a:t>
            </a:r>
          </a:p>
          <a:p>
            <a:endParaRPr lang="en-US" dirty="0"/>
          </a:p>
          <a:p>
            <a:r>
              <a:rPr lang="en-US" dirty="0"/>
              <a:t>Left : text level semantic elements.</a:t>
            </a:r>
          </a:p>
          <a:p>
            <a:r>
              <a:rPr lang="en-US" dirty="0"/>
              <a:t>Right: section level semantic elements.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Header : intro content, navigation, logo,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Footer : copyright, contact ,…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Figure : diagram, code, photo,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Section : can have heading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Article : like blog post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Exact use not specified, section may be in article or the other way around.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304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briefly mention some of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237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add “</a:t>
            </a:r>
            <a:r>
              <a:rPr lang="en-US" dirty="0" err="1"/>
              <a:t>rel</a:t>
            </a:r>
            <a:r>
              <a:rPr lang="en-US" dirty="0"/>
              <a:t>“ attribute to meaning to relationship.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778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</a:t>
            </a:r>
            <a:r>
              <a:rPr lang="en-US" baseline="0" dirty="0"/>
              <a:t> more details about the outline algorithm, check out the following links: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https://developer.mozilla.org/en-US/docs/Web/Guide/HTML/Sections_and_Outlines_of_an_HTML5_document#Defining_Headings_in_HTML5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dirty="0"/>
              <a:t>http://www.w3.org/TR/html5/sections.html#outline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6708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Never use tables</a:t>
            </a:r>
            <a:r>
              <a:rPr lang="en-US" baseline="0" dirty="0"/>
              <a:t> for layout. Use CSS instead! Use tables only for statistical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631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note</a:t>
            </a:r>
            <a:r>
              <a:rPr lang="en-US" baseline="0" dirty="0"/>
              <a:t> that alt attribute is mandatory (even though many HTML coders fail to include it).</a:t>
            </a:r>
            <a:endParaRPr lang="cs-CZ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29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Selected topics from NSWI141 : WWW, HTML, CSS.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4591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Get request must not change anything at server side (it must</a:t>
            </a:r>
            <a:r>
              <a:rPr lang="en-US" baseline="0" dirty="0"/>
              <a:t> be nullipotent). We may just show a confirmation form with pre-filled data and use POST for confirmation.</a:t>
            </a:r>
          </a:p>
          <a:p>
            <a:endParaRPr lang="en-US" baseline="0" dirty="0"/>
          </a:p>
          <a:p>
            <a:r>
              <a:rPr lang="en-US" baseline="0" dirty="0"/>
              <a:t>We can nest the input into label instead of using for attribute.</a:t>
            </a:r>
          </a:p>
          <a:p>
            <a:endParaRPr lang="en-US" baseline="0" dirty="0"/>
          </a:p>
          <a:p>
            <a:r>
              <a:rPr lang="en-US" dirty="0"/>
              <a:t>The advantage of using &lt;button&gt; element is that the value of the element and the displayed text are separated.</a:t>
            </a:r>
          </a:p>
          <a:p>
            <a:r>
              <a:rPr lang="en-US" dirty="0"/>
              <a:t>In HTML5 &lt;button&gt; element can be placed outside the form; it is connected to a form using form attribute.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r>
              <a:rPr lang="en-US" dirty="0"/>
              <a:t>- https://developer.mozilla.org/en-US/docs/Web/HTML/Element/label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066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Important Attributes.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085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attributes can be utilized to enhance user experience. Validation only for user, always check on the server side as well.</a:t>
            </a:r>
          </a:p>
          <a:p>
            <a:endParaRPr lang="en-US" dirty="0"/>
          </a:p>
          <a:p>
            <a:r>
              <a:rPr lang="en-US" dirty="0"/>
              <a:t>Autocomplete is from previously provided values.</a:t>
            </a:r>
          </a:p>
          <a:p>
            <a:endParaRPr lang="en-US" dirty="0"/>
          </a:p>
          <a:p>
            <a:r>
              <a:rPr lang="en-US" dirty="0"/>
              <a:t>Input types: text, radio, checkbox, hidden, file, password, submit, reset, button</a:t>
            </a:r>
          </a:p>
          <a:p>
            <a:r>
              <a:rPr lang="en-US" dirty="0"/>
              <a:t>Input HTML5 types: color, date, datetime-local, moth, email, number, range</a:t>
            </a:r>
          </a:p>
          <a:p>
            <a:endParaRPr lang="en-US" dirty="0"/>
          </a:p>
          <a:p>
            <a:r>
              <a:rPr lang="en-US" dirty="0"/>
              <a:t>Unsupported types are treated as text inputs.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81529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/>
              <a:t>https://www.w3schools.com/html/html_form_input_types.asp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79381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application/x-www-form-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urlencoded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Default. Characters are encoded,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they can be safely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 as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query part of an URL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(spaces are converted to "+" symbols, and special characters are converted to ASCII HEX values, …).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multipart/form-data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characters are encoded. This value is required when you are using forms that have a file upload control.</a:t>
            </a:r>
          </a:p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text/plain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special characters are encoded. Problem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newlines.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00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127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35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CSS describes how HTML elements are displayed on various devices.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2488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Styles are assigned to visible elements and affect page rendering.</a:t>
            </a:r>
          </a:p>
          <a:p>
            <a:r>
              <a:rPr lang="en-US" dirty="0"/>
              <a:t>Some properties inherit default value from their parent.  E.g., for related properties. Font size use the default as a base value to modify using percentage.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8161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2552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HTTP client send HTTP request and receive HTTP response.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3487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Critical-CSS.</a:t>
            </a:r>
          </a:p>
          <a:p>
            <a:endParaRPr lang="en-US" dirty="0"/>
          </a:p>
          <a:p>
            <a:r>
              <a:rPr lang="en-US" dirty="0"/>
              <a:t>Each CSS rule has a selector and a block of declarations.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57854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8108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Simple declarative query-like language.</a:t>
            </a:r>
          </a:p>
          <a:p>
            <a:endParaRPr lang="en-US" dirty="0"/>
          </a:p>
          <a:p>
            <a:r>
              <a:rPr lang="en-US" dirty="0"/>
              <a:t>The ‘*’ is useful to select all children of an element in combination with &gt;, +, …</a:t>
            </a:r>
          </a:p>
          <a:p>
            <a:endParaRPr lang="en-US" dirty="0"/>
          </a:p>
          <a:p>
            <a:r>
              <a:rPr lang="en-US" dirty="0"/>
              <a:t>Simple combinations may concatenate more than 2 selectors.</a:t>
            </a:r>
          </a:p>
          <a:p>
            <a:r>
              <a:rPr lang="en-US" dirty="0"/>
              <a:t>The only limitation is that it does not make sense to place more than 1 tag name and the tag name should be the first one (if present), to avoid syntax ambiguity.</a:t>
            </a:r>
          </a:p>
          <a:p>
            <a:r>
              <a:rPr lang="en-US" dirty="0"/>
              <a:t>E.g., </a:t>
            </a:r>
            <a:r>
              <a:rPr lang="en-US" dirty="0" err="1"/>
              <a:t>div.info.warning:hover</a:t>
            </a:r>
            <a:r>
              <a:rPr lang="en-US" dirty="0"/>
              <a:t> is a correct selector.</a:t>
            </a:r>
          </a:p>
          <a:p>
            <a:endParaRPr lang="en-US" dirty="0"/>
          </a:p>
          <a:p>
            <a:r>
              <a:rPr lang="en-US" dirty="0"/>
              <a:t>A nice training for CSS selectors may be found at http://flukeout.github.io/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885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also :enabled.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3281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::before and ::after are used to generate content. They add a new element as a first last child of the selected element. We can use this </a:t>
            </a:r>
            <a:r>
              <a:rPr lang="en-US"/>
              <a:t>later with grid layout.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0290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8392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3335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and 6 will be explained later</a:t>
            </a:r>
            <a:r>
              <a:rPr lang="cs-CZ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https://www.w3.org/TR/css-cascade-3/</a:t>
            </a:r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6233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is : 1 2 3 </a:t>
            </a:r>
          </a:p>
          <a:p>
            <a:endParaRPr lang="en-US" dirty="0"/>
          </a:p>
          <a:p>
            <a:r>
              <a:rPr lang="en-US" dirty="0"/>
              <a:t>Sometimes (e.g. https://web.dev/learn/css/specificity/#specificity-scoring) explained with 10, 100, 1000 .. yet it does not work when you stack up 11 classes inside a selector.</a:t>
            </a:r>
          </a:p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https://www.w3.org/TR/selectors-4/#specificity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68430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 in div</a:t>
            </a:r>
            <a:r>
              <a:rPr lang="en-US" baseline="0" dirty="0"/>
              <a:t> – blue</a:t>
            </a:r>
          </a:p>
          <a:p>
            <a:r>
              <a:rPr lang="en-US" baseline="0" dirty="0"/>
              <a:t>p – green</a:t>
            </a:r>
          </a:p>
          <a:p>
            <a:r>
              <a:rPr lang="en-US" baseline="0" dirty="0"/>
              <a:t>Item 1 and 2 – magenta</a:t>
            </a:r>
          </a:p>
          <a:p>
            <a:r>
              <a:rPr lang="en-US" baseline="0" dirty="0"/>
              <a:t>subitems – black</a:t>
            </a:r>
          </a:p>
          <a:p>
            <a:r>
              <a:rPr lang="en-US" baseline="0" dirty="0"/>
              <a:t>Item 3 - yellow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70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IRI 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RFC 3987 from 2005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0544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text-align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whitespace - whether whitespace is pre-</a:t>
            </a:r>
            <a:r>
              <a:rPr lang="en-US" dirty="0" err="1"/>
              <a:t>formated</a:t>
            </a:r>
            <a:r>
              <a:rPr lang="en-US" dirty="0"/>
              <a:t>, no-breaking,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transform - 2D (translate, rotate, scale, skew, matrix) , 3D (</a:t>
            </a:r>
            <a:r>
              <a:rPr lang="en-US" dirty="0" err="1"/>
              <a:t>rotateX</a:t>
            </a:r>
            <a:r>
              <a:rPr lang="en-US" dirty="0"/>
              <a:t>, </a:t>
            </a:r>
            <a:r>
              <a:rPr lang="en-US" dirty="0" err="1"/>
              <a:t>rotateY</a:t>
            </a:r>
            <a:r>
              <a:rPr lang="en-US" dirty="0"/>
              <a:t>, </a:t>
            </a:r>
            <a:r>
              <a:rPr lang="en-US" dirty="0" err="1"/>
              <a:t>rotateZ</a:t>
            </a:r>
            <a:r>
              <a:rPr lang="en-US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color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border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0" dirty="0"/>
              <a:t>transition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2150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all browsers</a:t>
            </a:r>
            <a:r>
              <a:rPr lang="en-US" baseline="0" dirty="0"/>
              <a:t> support all formats (http://www.w3schools.com/cssref/css3_pr_font-face_rule.asp), its better to provide multiple </a:t>
            </a:r>
            <a:r>
              <a:rPr lang="en-US" baseline="0" dirty="0" err="1"/>
              <a:t>src</a:t>
            </a:r>
            <a:r>
              <a:rPr lang="en-US" baseline="0" dirty="0"/>
              <a:t> properties with the same font in different formats.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5270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06269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</a:t>
            </a:r>
            <a:r>
              <a:rPr lang="en-US" baseline="0" dirty="0"/>
              <a:t> to use perspective() BEFORE rotate():</a:t>
            </a:r>
          </a:p>
          <a:p>
            <a:r>
              <a:rPr lang="en-US" baseline="0" dirty="0"/>
              <a:t>transform: perspective(600px) </a:t>
            </a:r>
            <a:r>
              <a:rPr lang="en-US" baseline="0" dirty="0" err="1"/>
              <a:t>rotateY</a:t>
            </a:r>
            <a:r>
              <a:rPr lang="en-US" baseline="0" dirty="0"/>
              <a:t>(30deg);  -- GOOD</a:t>
            </a:r>
          </a:p>
          <a:p>
            <a:r>
              <a:rPr lang="en-US" baseline="0" dirty="0"/>
              <a:t>transform: </a:t>
            </a:r>
            <a:r>
              <a:rPr lang="en-US" baseline="0" dirty="0" err="1"/>
              <a:t>rotateX</a:t>
            </a:r>
            <a:r>
              <a:rPr lang="en-US" baseline="0" dirty="0"/>
              <a:t>(25deg) perspective(300px);  -- WILL NOT WORK PROPERLY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4724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2481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Various examples with CSS: filters, transformations.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75642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Various examples with CSS: float.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67165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</a:t>
            </a:r>
            <a:r>
              <a:rPr lang="en-US" baseline="0" dirty="0"/>
              <a:t> that it is not easy to restart animations once they have concluded. </a:t>
            </a:r>
            <a:br>
              <a:rPr lang="en-US" baseline="0" dirty="0"/>
            </a:br>
            <a:r>
              <a:rPr lang="en-US" baseline="0" dirty="0"/>
              <a:t>See https://css-tricks.com/restart-css-animation/.</a:t>
            </a:r>
            <a:endParaRPr lang="en-US" dirty="0"/>
          </a:p>
          <a:p>
            <a:endParaRPr lang="en-US" dirty="0"/>
          </a:p>
          <a:p>
            <a:r>
              <a:rPr lang="en-US" dirty="0"/>
              <a:t>Transition work on change in the attributes, for example :</a:t>
            </a:r>
            <a:r>
              <a:rPr lang="en-US" dirty="0" err="1"/>
              <a:t>hower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40965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</a:t>
            </a:r>
            <a:r>
              <a:rPr lang="en-US" baseline="0" dirty="0"/>
              <a:t> that it is not easy to restart animations once they have concluded. See https://css-tricks.com/restart-css-animation/.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66355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CSS3</a:t>
            </a:r>
            <a:r>
              <a:rPr lang="en-US" baseline="0" dirty="0"/>
              <a:t> introduced flex and inline-flex values along with flex* properties. We will get to that later…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7970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Text-based protocol.</a:t>
            </a:r>
          </a:p>
          <a:p>
            <a:r>
              <a:rPr lang="en-US" dirty="0"/>
              <a:t>The method also defines semantics of the request.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4679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cs-CZ" dirty="0"/>
              <a:t>https://developer.mozilla.org/cs/docs/Web/CSS/CSS_Box_Model/Mastering_margin_collapsing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0415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 for dark-mode.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77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22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https://developer.mozilla.org/en-US/docs/Web/HTTP/Content_negotiation</a:t>
            </a:r>
          </a:p>
          <a:p>
            <a:endParaRPr lang="en-US" dirty="0"/>
          </a:p>
          <a:p>
            <a:r>
              <a:rPr lang="en-US" dirty="0"/>
              <a:t>Accept header </a:t>
            </a:r>
            <a:r>
              <a:rPr lang="en-US" b="0" i="0" dirty="0">
                <a:solidFill>
                  <a:srgbClr val="1B1B1B"/>
                </a:solidFill>
                <a:effectLst/>
                <a:latin typeface="arial" panose="020B0604020202020204" pitchFamily="34" charset="0"/>
              </a:rPr>
              <a:t> is comma-separated lists of MIME types, each combined with a quality factor, a parameter indicating the relative degree of preference between the different MIME types.</a:t>
            </a:r>
            <a:endParaRPr lang="en-US" dirty="0"/>
          </a:p>
          <a:p>
            <a:endParaRPr lang="en-US" dirty="0"/>
          </a:p>
          <a:p>
            <a:r>
              <a:rPr lang="en-US" dirty="0"/>
              <a:t>Server-driven content negotiation : user send preferences using headers, if no suitable representation is found 406 (Not Acceptable) or  415 (Unsupported Media Type). We need to send a lots of headers for multiple parameters.</a:t>
            </a:r>
          </a:p>
          <a:p>
            <a:endParaRPr lang="en-US" dirty="0"/>
          </a:p>
          <a:p>
            <a:r>
              <a:rPr lang="en-US" dirty="0"/>
              <a:t>Agent-driven negotiation or reactive negotiation : server returns list of links to representations and client fetch the proper one. There is no standard for the response.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984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https://pics.me.me/quick-guide-to-http-status-codes-1xx-wait-a-sec-46822529.png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3136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Hyper-Text Markup Language </a:t>
            </a:r>
          </a:p>
          <a:p>
            <a:r>
              <a:rPr lang="en-US" dirty="0"/>
              <a:t>You should know HTML 2.0, HTML 3.2, HTML 4.01, XHTML 1.0, XHTML1.1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167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WhatWG</a:t>
            </a:r>
            <a:r>
              <a:rPr lang="en-US" dirty="0"/>
              <a:t> as W3C was too slow, W3C also focus on XML-based technologies instead of HTML. Goal is to prepare specification that W3C accepts.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59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72070"/>
            <a:ext cx="94488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YEAR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by Škoda Petr</a:t>
            </a:r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46823F-F779-42B6-8699-C94A374E678D}"/>
              </a:ext>
            </a:extLst>
          </p:cNvPr>
          <p:cNvSpPr txBox="1"/>
          <p:nvPr userDrawn="1"/>
        </p:nvSpPr>
        <p:spPr>
          <a:xfrm>
            <a:off x="2207568" y="4776651"/>
            <a:ext cx="4416491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1800" dirty="0">
                <a:ln>
                  <a:noFill/>
                </a:ln>
                <a:solidFill>
                  <a:schemeClr val="accent5"/>
                </a:solidFill>
              </a:rPr>
              <a:t>https://www.ksi.mff.cuni.cz/</a:t>
            </a:r>
          </a:p>
        </p:txBody>
      </p:sp>
    </p:spTree>
    <p:extLst>
      <p:ext uri="{BB962C8B-B14F-4D97-AF65-F5344CB8AC3E}">
        <p14:creationId xmlns:p14="http://schemas.microsoft.com/office/powerpoint/2010/main" val="40645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8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459629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125F0-E602-409F-8C54-EE50939C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CE1F92-6668-4B91-8D94-7368CA20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757589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52" y="1844824"/>
            <a:ext cx="5763187" cy="459629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7" y="1844824"/>
            <a:ext cx="5763183" cy="4596298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9948CD-A3DC-404F-921B-D94627D2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69095-5CD4-4F20-BC94-B154897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9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C0B12E-FDCA-4F98-8B47-5C783F9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FE9A2-29D3-4863-AC98-B8BC3D358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57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029DF-361E-4AFB-ADC3-F7F0279F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2133600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3085105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228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28" r:id="rId3"/>
    <p:sldLayoutId id="2147483688" r:id="rId4"/>
    <p:sldLayoutId id="2147483689" r:id="rId5"/>
    <p:sldLayoutId id="2147483729" r:id="rId6"/>
    <p:sldLayoutId id="2147483731" r:id="rId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tml.spec.whatwg.org/multipag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eveloper.mozilla.org/en-US/docs/Web/HTML" TargetMode="External"/><Relationship Id="rId5" Type="http://schemas.openxmlformats.org/officeDocument/2006/relationships/hyperlink" Target="http://www.w3.org/TR/html5-diff" TargetMode="External"/><Relationship Id="rId4" Type="http://schemas.openxmlformats.org/officeDocument/2006/relationships/hyperlink" Target="http://www.w3.org/TR/html5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ebdesign.tutsplus.com/articles/the-truth-about-multiple-h1-tags-in-the-html5-era--webdesign-16824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BF0C-FB22-4A1B-AC3A-523B899CB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br>
              <a:rPr lang="en-US" sz="5400" dirty="0"/>
            </a:br>
            <a:r>
              <a:rPr lang="en-US" sz="5400" dirty="0"/>
              <a:t>NSWI142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4FC05-8409-4069-A177-C4DE126B2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Revision HTTP, HTML, CSS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27CE-CCCA-473C-AEB6-7B30BA5D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2023/2024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9182-70D7-4EF1-B78E-EB0BFC3C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by Škoda Petr</a:t>
            </a:r>
          </a:p>
        </p:txBody>
      </p:sp>
    </p:spTree>
    <p:extLst>
      <p:ext uri="{BB962C8B-B14F-4D97-AF65-F5344CB8AC3E}">
        <p14:creationId xmlns:p14="http://schemas.microsoft.com/office/powerpoint/2010/main" val="124034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7C0CE98-3B38-448C-B142-01A68D4F16A1}"/>
              </a:ext>
            </a:extLst>
          </p:cNvPr>
          <p:cNvSpPr/>
          <p:nvPr/>
        </p:nvSpPr>
        <p:spPr>
          <a:xfrm>
            <a:off x="7899296" y="1844824"/>
            <a:ext cx="3093248" cy="233727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EE3170-9C48-4789-81C2-C8DD6F23A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Details</a:t>
            </a:r>
            <a:br>
              <a:rPr lang="en-US" dirty="0"/>
            </a:br>
            <a:r>
              <a:rPr lang="en-US" dirty="0"/>
              <a:t>Content negotiation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4786C7-6CB1-40B0-89DA-F7CF3EAA6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0C342-F390-4C85-BC15-3E9A063F2248}"/>
              </a:ext>
            </a:extLst>
          </p:cNvPr>
          <p:cNvSpPr/>
          <p:nvPr/>
        </p:nvSpPr>
        <p:spPr>
          <a:xfrm>
            <a:off x="479376" y="2564904"/>
            <a:ext cx="2016224" cy="86409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Client</a:t>
            </a:r>
          </a:p>
        </p:txBody>
      </p:sp>
      <p:sp>
        <p:nvSpPr>
          <p:cNvPr id="7" name="Flowchart: Off-page Connector 6">
            <a:extLst>
              <a:ext uri="{FF2B5EF4-FFF2-40B4-BE49-F238E27FC236}">
                <a16:creationId xmlns:a16="http://schemas.microsoft.com/office/drawing/2014/main" id="{C1B5A3BE-249E-40E2-88FB-15D745D6DE55}"/>
              </a:ext>
            </a:extLst>
          </p:cNvPr>
          <p:cNvSpPr/>
          <p:nvPr/>
        </p:nvSpPr>
        <p:spPr>
          <a:xfrm rot="16200000">
            <a:off x="6150006" y="2564904"/>
            <a:ext cx="468052" cy="864096"/>
          </a:xfrm>
          <a:prstGeom prst="flowChartOffpageConnector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URL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9A85E2-7CDC-4DDA-8BC8-7760841C6E00}"/>
              </a:ext>
            </a:extLst>
          </p:cNvPr>
          <p:cNvSpPr/>
          <p:nvPr/>
        </p:nvSpPr>
        <p:spPr>
          <a:xfrm>
            <a:off x="8437808" y="2556791"/>
            <a:ext cx="2016224" cy="41716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text/html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CDD530-A049-42C5-A01F-7CBB0452A790}"/>
              </a:ext>
            </a:extLst>
          </p:cNvPr>
          <p:cNvSpPr/>
          <p:nvPr/>
        </p:nvSpPr>
        <p:spPr>
          <a:xfrm>
            <a:off x="8437808" y="3045967"/>
            <a:ext cx="2016224" cy="41716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application/json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876C26-E69E-4F81-85A2-EB129AD41222}"/>
              </a:ext>
            </a:extLst>
          </p:cNvPr>
          <p:cNvSpPr/>
          <p:nvPr/>
        </p:nvSpPr>
        <p:spPr>
          <a:xfrm>
            <a:off x="8437808" y="3535143"/>
            <a:ext cx="2016224" cy="41716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text/pdf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18F8A-F83C-4399-8F6F-6A45B85C59C1}"/>
              </a:ext>
            </a:extLst>
          </p:cNvPr>
          <p:cNvSpPr txBox="1"/>
          <p:nvPr/>
        </p:nvSpPr>
        <p:spPr>
          <a:xfrm>
            <a:off x="8041764" y="187930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Resource on the server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73827C-6C04-4CAB-89AA-7F8C2821FDE9}"/>
              </a:ext>
            </a:extLst>
          </p:cNvPr>
          <p:cNvCxnSpPr>
            <a:stCxn id="5" idx="3"/>
            <a:endCxn id="7" idx="0"/>
          </p:cNvCxnSpPr>
          <p:nvPr/>
        </p:nvCxnSpPr>
        <p:spPr>
          <a:xfrm>
            <a:off x="2495600" y="2996952"/>
            <a:ext cx="345638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358C9E-439C-4CB1-B0D5-FEBFEF928951}"/>
              </a:ext>
            </a:extLst>
          </p:cNvPr>
          <p:cNvCxnSpPr>
            <a:stCxn id="7" idx="2"/>
            <a:endCxn id="12" idx="1"/>
          </p:cNvCxnSpPr>
          <p:nvPr/>
        </p:nvCxnSpPr>
        <p:spPr>
          <a:xfrm>
            <a:off x="6816080" y="2996952"/>
            <a:ext cx="1083216" cy="165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8842CCE-C1B7-4155-AAC4-AB0146D5DB85}"/>
              </a:ext>
            </a:extLst>
          </p:cNvPr>
          <p:cNvCxnSpPr>
            <a:stCxn id="12" idx="2"/>
            <a:endCxn id="5" idx="2"/>
          </p:cNvCxnSpPr>
          <p:nvPr/>
        </p:nvCxnSpPr>
        <p:spPr>
          <a:xfrm rot="5400000" flipH="1">
            <a:off x="5090155" y="-173667"/>
            <a:ext cx="753098" cy="7958432"/>
          </a:xfrm>
          <a:prstGeom prst="bentConnector3">
            <a:avLst>
              <a:gd name="adj1" fmla="val -10085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0A4717F-A793-438E-BA47-DAE4DC383BC8}"/>
              </a:ext>
            </a:extLst>
          </p:cNvPr>
          <p:cNvSpPr txBox="1"/>
          <p:nvPr/>
        </p:nvSpPr>
        <p:spPr>
          <a:xfrm>
            <a:off x="2927648" y="314096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GET /URL HTTP/1.1</a:t>
            </a:r>
          </a:p>
          <a:p>
            <a:r>
              <a:rPr lang="en-US" dirty="0"/>
              <a:t>Accept: text/*</a:t>
            </a:r>
          </a:p>
          <a:p>
            <a:r>
              <a:rPr lang="en-US" dirty="0"/>
              <a:t>Accept-Language: </a:t>
            </a:r>
            <a:r>
              <a:rPr lang="en-US" dirty="0" err="1"/>
              <a:t>en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8455F3-5C76-42F3-8208-050E410024F4}"/>
              </a:ext>
            </a:extLst>
          </p:cNvPr>
          <p:cNvSpPr txBox="1"/>
          <p:nvPr/>
        </p:nvSpPr>
        <p:spPr>
          <a:xfrm>
            <a:off x="2927648" y="5046195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HTTP/1.1 200 OK</a:t>
            </a:r>
          </a:p>
          <a:p>
            <a:r>
              <a:rPr lang="en-US" dirty="0"/>
              <a:t>Content-Type: text/html</a:t>
            </a:r>
          </a:p>
          <a:p>
            <a:r>
              <a:rPr lang="en-US" dirty="0"/>
              <a:t>Content-Language: </a:t>
            </a:r>
            <a:r>
              <a:rPr lang="en-US" dirty="0" err="1"/>
              <a:t>en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F3C80E-F841-2C76-7B78-71FBB6CE87EA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3366926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5B4C9C-D6A0-482D-9333-B573525C4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Status line (1st line)</a:t>
            </a:r>
            <a:br>
              <a:rPr lang="en-US" dirty="0"/>
            </a:br>
            <a:r>
              <a:rPr lang="en-US" dirty="0"/>
              <a:t>HTTP-version Status-code Reason-phrase</a:t>
            </a:r>
          </a:p>
          <a:p>
            <a:r>
              <a:rPr lang="en-US" dirty="0"/>
              <a:t>Status Codes</a:t>
            </a:r>
          </a:p>
          <a:p>
            <a:pPr lvl="1"/>
            <a:r>
              <a:rPr lang="en-US" dirty="0"/>
              <a:t>1xx – Informational</a:t>
            </a:r>
          </a:p>
          <a:p>
            <a:pPr lvl="1"/>
            <a:r>
              <a:rPr lang="en-US" dirty="0"/>
              <a:t>2xx – Success</a:t>
            </a:r>
          </a:p>
          <a:p>
            <a:pPr lvl="2"/>
            <a:r>
              <a:rPr lang="en-US" dirty="0"/>
              <a:t>200 OK, 204 No Content</a:t>
            </a:r>
          </a:p>
          <a:p>
            <a:pPr lvl="2"/>
            <a:r>
              <a:rPr lang="en-US" dirty="0"/>
              <a:t>206 Partial Content</a:t>
            </a:r>
          </a:p>
          <a:p>
            <a:pPr lvl="1"/>
            <a:r>
              <a:rPr lang="en-US" dirty="0"/>
              <a:t>3xx – Redirections</a:t>
            </a:r>
          </a:p>
          <a:p>
            <a:pPr lvl="2"/>
            <a:r>
              <a:rPr lang="en-US" dirty="0"/>
              <a:t>301 Permanently Moved</a:t>
            </a:r>
          </a:p>
          <a:p>
            <a:pPr lvl="2"/>
            <a:r>
              <a:rPr lang="en-US" dirty="0"/>
              <a:t>307 Temporary Redirect</a:t>
            </a:r>
          </a:p>
          <a:p>
            <a:pPr lvl="1"/>
            <a:r>
              <a:rPr lang="en-US" dirty="0"/>
              <a:t>4xx – Client-side errors</a:t>
            </a:r>
          </a:p>
          <a:p>
            <a:pPr lvl="1"/>
            <a:r>
              <a:rPr lang="en-US" dirty="0"/>
              <a:t>5xx – Server-side errors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5AE3D6A-53F4-4AC2-ABAE-733FE9A9F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Details</a:t>
            </a:r>
            <a:br>
              <a:rPr lang="en-US" dirty="0"/>
            </a:br>
            <a:r>
              <a:rPr lang="en-US" dirty="0"/>
              <a:t>HTTP Response</a:t>
            </a:r>
            <a:endParaRPr lang="en-US" sz="4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62FD55-E391-479B-A601-AA38C043F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BFE46E2C-1DE3-42D7-889E-13510D117E15}"/>
              </a:ext>
            </a:extLst>
          </p:cNvPr>
          <p:cNvSpPr/>
          <p:nvPr/>
        </p:nvSpPr>
        <p:spPr>
          <a:xfrm>
            <a:off x="7032104" y="1988840"/>
            <a:ext cx="4608512" cy="566966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HTTP/1.1 404 Not Found</a:t>
            </a:r>
          </a:p>
        </p:txBody>
      </p:sp>
    </p:spTree>
    <p:extLst>
      <p:ext uri="{BB962C8B-B14F-4D97-AF65-F5344CB8AC3E}">
        <p14:creationId xmlns:p14="http://schemas.microsoft.com/office/powerpoint/2010/main" val="15835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9889BD-6DC1-4B8D-ABCA-496C449D2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Content-Type – type of the data in the body (MIME)</a:t>
            </a:r>
          </a:p>
          <a:p>
            <a:r>
              <a:rPr lang="en-US" dirty="0"/>
              <a:t>Content-Encoding – how is the content transferred</a:t>
            </a:r>
          </a:p>
          <a:p>
            <a:r>
              <a:rPr lang="en-US" dirty="0"/>
              <a:t>Content-Length – body length in bytes</a:t>
            </a:r>
          </a:p>
          <a:p>
            <a:r>
              <a:rPr lang="en-US" dirty="0"/>
              <a:t>Cache-Control – rules for caching the content</a:t>
            </a:r>
          </a:p>
          <a:p>
            <a:r>
              <a:rPr lang="en-US" dirty="0"/>
              <a:t>Expires – when does the content cease to be valid</a:t>
            </a:r>
          </a:p>
          <a:p>
            <a:r>
              <a:rPr lang="en-US" dirty="0"/>
              <a:t>Location – new URL (in case of 3xx Redirects)</a:t>
            </a:r>
          </a:p>
          <a:p>
            <a:r>
              <a:rPr lang="en-US" dirty="0"/>
              <a:t>Connection – rules for maintaining TCP connection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3F3A47-921A-4EB7-AA78-FC20F60E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Details</a:t>
            </a:r>
            <a:br>
              <a:rPr lang="en-US" dirty="0"/>
            </a:br>
            <a:r>
              <a:rPr lang="en-US" dirty="0"/>
              <a:t>HTTP Response Headers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87712-1FE9-40E3-A4FA-FFC025426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462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36DF00-757F-44EB-B159-BBC48C949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Expected Usage</a:t>
            </a:r>
          </a:p>
          <a:p>
            <a:pPr lvl="1"/>
            <a:r>
              <a:rPr lang="en-US" dirty="0"/>
              <a:t>Downloading contents from the server</a:t>
            </a:r>
          </a:p>
          <a:p>
            <a:pPr lvl="1"/>
            <a:r>
              <a:rPr lang="en-US" dirty="0"/>
              <a:t>Uploading small amounts of data to the server</a:t>
            </a:r>
          </a:p>
          <a:p>
            <a:endParaRPr lang="en-US" dirty="0"/>
          </a:p>
          <a:p>
            <a:r>
              <a:rPr lang="en-US" dirty="0"/>
              <a:t>The Most Problematic Issues</a:t>
            </a:r>
          </a:p>
          <a:p>
            <a:pPr lvl="1"/>
            <a:r>
              <a:rPr lang="en-US" dirty="0"/>
              <a:t>Stateless communication</a:t>
            </a:r>
            <a:br>
              <a:rPr lang="en-US" dirty="0"/>
            </a:br>
            <a:r>
              <a:rPr lang="en-US" dirty="0"/>
              <a:t>Each request is treated without a context</a:t>
            </a:r>
          </a:p>
          <a:p>
            <a:pPr lvl="1"/>
            <a:r>
              <a:rPr lang="en-US" dirty="0"/>
              <a:t>Client-initiated protocol</a:t>
            </a:r>
            <a:br>
              <a:rPr lang="en-US" dirty="0"/>
            </a:br>
            <a:r>
              <a:rPr lang="en-US" dirty="0"/>
              <a:t>Server cannot initiate dialog (e.g., send updates)</a:t>
            </a:r>
          </a:p>
          <a:p>
            <a:pPr lvl="1"/>
            <a:r>
              <a:rPr lang="en-US" dirty="0"/>
              <a:t>Non-persistent connections</a:t>
            </a:r>
            <a:br>
              <a:rPr lang="en-US" dirty="0"/>
            </a:br>
            <a:r>
              <a:rPr lang="en-US" dirty="0"/>
              <a:t>A HTTP (TCP) connection is not maintained for long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55FC07-8F9C-4A4F-A0B8-C932561F4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Problematic Issues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F9853-D13E-4A4E-8980-48A6B73CB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41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16A9CE-F365-4870-A735-6A36D1807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Additional layer that maintains session</a:t>
            </a:r>
          </a:p>
          <a:p>
            <a:pPr lvl="1"/>
            <a:r>
              <a:rPr lang="en-US" dirty="0"/>
              <a:t>Session identification must be stored at both ends</a:t>
            </a:r>
          </a:p>
          <a:p>
            <a:endParaRPr lang="en-US" dirty="0"/>
          </a:p>
          <a:p>
            <a:r>
              <a:rPr lang="en-US" dirty="0"/>
              <a:t>Session Support</a:t>
            </a:r>
          </a:p>
          <a:p>
            <a:pPr lvl="1"/>
            <a:r>
              <a:rPr lang="en-US" dirty="0"/>
              <a:t>Cookies</a:t>
            </a:r>
            <a:br>
              <a:rPr lang="en-US" dirty="0"/>
            </a:br>
            <a:r>
              <a:rPr lang="en-US" dirty="0"/>
              <a:t>Text key-value pairs stored in browser</a:t>
            </a:r>
          </a:p>
          <a:p>
            <a:pPr lvl="1"/>
            <a:r>
              <a:rPr lang="en-US" dirty="0"/>
              <a:t>Browser Storage</a:t>
            </a:r>
            <a:br>
              <a:rPr lang="en-US" dirty="0"/>
            </a:br>
            <a:r>
              <a:rPr lang="en-US" dirty="0" err="1"/>
              <a:t>Javascript</a:t>
            </a:r>
            <a:r>
              <a:rPr lang="en-US" dirty="0"/>
              <a:t> APIs </a:t>
            </a:r>
            <a:r>
              <a:rPr lang="en-US" dirty="0" err="1"/>
              <a:t>sessionStorage</a:t>
            </a:r>
            <a:r>
              <a:rPr lang="en-US" dirty="0"/>
              <a:t> and </a:t>
            </a:r>
            <a:r>
              <a:rPr lang="en-US" dirty="0" err="1"/>
              <a:t>localStorage</a:t>
            </a:r>
            <a:endParaRPr lang="en-US" dirty="0"/>
          </a:p>
          <a:p>
            <a:pPr lvl="1"/>
            <a:r>
              <a:rPr lang="en-US" dirty="0"/>
              <a:t>PHP Sessions API</a:t>
            </a:r>
            <a:br>
              <a:rPr lang="en-US" dirty="0"/>
            </a:br>
            <a:r>
              <a:rPr lang="en-US" dirty="0"/>
              <a:t>Long-held HTTP, WebSocket, WebRTC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4EDC21-61FE-43D8-B1A5-5F0D79975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Maintaining Application State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5713E-442D-49F5-BA11-A47D1CC19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67723E-DED7-F399-57E9-3D632C8B06AE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264492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8E9EE7-E3FA-49E6-A43B-4BFFB9D3E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HTTP/2</a:t>
            </a:r>
          </a:p>
          <a:p>
            <a:pPr lvl="1"/>
            <a:r>
              <a:rPr lang="en-US" dirty="0"/>
              <a:t>Advanced multiplexing over TCP</a:t>
            </a:r>
          </a:p>
          <a:p>
            <a:pPr lvl="1"/>
            <a:r>
              <a:rPr lang="en-US" dirty="0"/>
              <a:t>Intensive compression (including headers)</a:t>
            </a:r>
          </a:p>
          <a:p>
            <a:pPr lvl="1"/>
            <a:r>
              <a:rPr lang="en-US" dirty="0"/>
              <a:t>Server may push content in advance</a:t>
            </a:r>
          </a:p>
          <a:p>
            <a:pPr lvl="1"/>
            <a:r>
              <a:rPr lang="en-US" dirty="0"/>
              <a:t>Emphasis on encryption (most implementations support only </a:t>
            </a:r>
            <a:r>
              <a:rPr lang="en-US" dirty="0">
                <a:solidFill>
                  <a:schemeClr val="accent1"/>
                </a:solidFill>
              </a:rPr>
              <a:t>HTTPS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HTTP/3 QUIC</a:t>
            </a:r>
          </a:p>
          <a:p>
            <a:pPr lvl="1"/>
            <a:r>
              <a:rPr lang="en-US" dirty="0"/>
              <a:t>QUIC is a transport layer over UDP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684C97-4BDE-495C-9D12-EB5CFDA1D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HTTP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6A639E-589E-4CC6-BA00-868697FE1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86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4CB66-CE98-483A-8F46-ED5786AE81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HTML</a:t>
            </a:r>
            <a:br>
              <a:rPr lang="en-US" dirty="0"/>
            </a:br>
            <a:r>
              <a:rPr lang="en-US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192515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0455A4-FC28-5BE9-AFD6-2B5BE2D56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WhatWG</a:t>
            </a:r>
            <a:r>
              <a:rPr lang="en-US" dirty="0"/>
              <a:t> : HTML Living Standard</a:t>
            </a:r>
            <a:br>
              <a:rPr lang="en-US" dirty="0"/>
            </a:br>
            <a:r>
              <a:rPr lang="en-US" dirty="0">
                <a:hlinkClick r:id="rId3"/>
              </a:rPr>
              <a:t>https://html.spec.whatwg.org/multipage/</a:t>
            </a:r>
            <a:r>
              <a:rPr lang="en-US" dirty="0"/>
              <a:t> </a:t>
            </a:r>
          </a:p>
          <a:p>
            <a:r>
              <a:rPr lang="en-US" dirty="0"/>
              <a:t>W3C : HTML5 Formal Standard</a:t>
            </a:r>
            <a:br>
              <a:rPr lang="en-US" dirty="0"/>
            </a:br>
            <a:r>
              <a:rPr lang="en-US" dirty="0">
                <a:hlinkClick r:id="rId4"/>
              </a:rPr>
              <a:t>http://www.w3.org/TR/html5/</a:t>
            </a:r>
            <a:r>
              <a:rPr lang="en-US" dirty="0"/>
              <a:t> </a:t>
            </a:r>
          </a:p>
          <a:p>
            <a:r>
              <a:rPr lang="en-US" dirty="0"/>
              <a:t>W3C : HTML 4.01 vs 5</a:t>
            </a:r>
            <a:br>
              <a:rPr lang="en-US" dirty="0"/>
            </a:br>
            <a:r>
              <a:rPr lang="en-US" dirty="0">
                <a:hlinkClick r:id="rId5"/>
              </a:rPr>
              <a:t>http://www.w3.org/TR/html5-diff</a:t>
            </a:r>
            <a:r>
              <a:rPr lang="en-US" dirty="0"/>
              <a:t> </a:t>
            </a:r>
          </a:p>
          <a:p>
            <a:r>
              <a:rPr lang="en-US" dirty="0"/>
              <a:t>Mozilla MDN HTML Reference</a:t>
            </a:r>
            <a:br>
              <a:rPr lang="en-US" dirty="0"/>
            </a:br>
            <a:r>
              <a:rPr lang="en-US" dirty="0">
                <a:hlinkClick r:id="rId6"/>
              </a:rPr>
              <a:t>https://developer.mozilla.org/en-US/docs/Web/HTML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1941BA-FE78-0377-C1B6-5A1E27896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AC3AD-72E8-0D17-8D84-FCF5E216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7973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35D296-ADCC-4A13-B728-5B0699D9A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Presentation format for UI of web applications</a:t>
            </a:r>
          </a:p>
          <a:p>
            <a:r>
              <a:rPr lang="en-US" dirty="0"/>
              <a:t>Hyperlinks, forms – user controls</a:t>
            </a:r>
          </a:p>
          <a:p>
            <a:r>
              <a:rPr lang="en-US" dirty="0"/>
              <a:t>URL as a holder of (partial) application state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Web of Documents</a:t>
            </a:r>
          </a:p>
          <a:p>
            <a:r>
              <a:rPr lang="en-US" dirty="0"/>
              <a:t>HTML as a format for representing documents published on the Web</a:t>
            </a:r>
          </a:p>
          <a:p>
            <a:r>
              <a:rPr lang="en-US" dirty="0"/>
              <a:t>URLs as unique global identifiers of documents</a:t>
            </a:r>
          </a:p>
          <a:p>
            <a:r>
              <a:rPr lang="en-US" dirty="0"/>
              <a:t>Hyperlinks between documents to link related documents on the Web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0F14FA-F21B-499F-9754-2EE63F0B1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</a:t>
            </a:r>
            <a:br>
              <a:rPr lang="en-US" dirty="0"/>
            </a:br>
            <a:r>
              <a:rPr lang="en-US" dirty="0"/>
              <a:t>Twofold Nature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D3681E-E1BB-4106-B605-8C72864A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926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38C28-71F2-4F44-BEA4-5D7A31140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Documents</a:t>
            </a:r>
          </a:p>
        </p:txBody>
      </p:sp>
      <p:sp>
        <p:nvSpPr>
          <p:cNvPr id="3" name="Mrak 38">
            <a:extLst>
              <a:ext uri="{FF2B5EF4-FFF2-40B4-BE49-F238E27FC236}">
                <a16:creationId xmlns:a16="http://schemas.microsoft.com/office/drawing/2014/main" id="{4075C689-75B4-4FED-8886-8EBB4AC38EE9}"/>
              </a:ext>
            </a:extLst>
          </p:cNvPr>
          <p:cNvSpPr/>
          <p:nvPr/>
        </p:nvSpPr>
        <p:spPr>
          <a:xfrm>
            <a:off x="1838980" y="1340768"/>
            <a:ext cx="8145452" cy="5061263"/>
          </a:xfrm>
          <a:prstGeom prst="cloud">
            <a:avLst/>
          </a:prstGeom>
          <a:gradFill>
            <a:gsLst>
              <a:gs pos="0">
                <a:schemeClr val="accent3">
                  <a:tint val="62000"/>
                  <a:satMod val="180000"/>
                  <a:alpha val="20000"/>
                </a:schemeClr>
              </a:gs>
              <a:gs pos="65000">
                <a:schemeClr val="accent3">
                  <a:tint val="32000"/>
                  <a:satMod val="250000"/>
                  <a:alpha val="20000"/>
                </a:schemeClr>
              </a:gs>
              <a:gs pos="100000">
                <a:schemeClr val="accent3">
                  <a:tint val="23000"/>
                  <a:satMod val="300000"/>
                  <a:alpha val="20000"/>
                </a:schemeClr>
              </a:gs>
            </a:gsLst>
          </a:gradFill>
          <a:ln>
            <a:solidFill>
              <a:schemeClr val="accent3">
                <a:alpha val="21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hnutý roh 6">
            <a:extLst>
              <a:ext uri="{FF2B5EF4-FFF2-40B4-BE49-F238E27FC236}">
                <a16:creationId xmlns:a16="http://schemas.microsoft.com/office/drawing/2014/main" id="{1B20D026-20FE-417B-BEB4-4FB46133B40F}"/>
              </a:ext>
            </a:extLst>
          </p:cNvPr>
          <p:cNvSpPr/>
          <p:nvPr/>
        </p:nvSpPr>
        <p:spPr>
          <a:xfrm>
            <a:off x="5231904" y="3282719"/>
            <a:ext cx="1025974" cy="136815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Web Page</a:t>
            </a:r>
            <a:endParaRPr lang="cs-CZ" sz="1400" dirty="0"/>
          </a:p>
        </p:txBody>
      </p:sp>
      <p:sp>
        <p:nvSpPr>
          <p:cNvPr id="5" name="TextovéPole 7">
            <a:extLst>
              <a:ext uri="{FF2B5EF4-FFF2-40B4-BE49-F238E27FC236}">
                <a16:creationId xmlns:a16="http://schemas.microsoft.com/office/drawing/2014/main" id="{3E8B6DA5-53E0-4797-81AF-E432CF47DA0B}"/>
              </a:ext>
            </a:extLst>
          </p:cNvPr>
          <p:cNvSpPr txBox="1"/>
          <p:nvPr/>
        </p:nvSpPr>
        <p:spPr>
          <a:xfrm>
            <a:off x="4966794" y="3051252"/>
            <a:ext cx="15561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pc="-110" dirty="0"/>
              <a:t>http://example.com/page.html</a:t>
            </a:r>
            <a:endParaRPr lang="cs-CZ" sz="900" spc="-110" dirty="0"/>
          </a:p>
        </p:txBody>
      </p:sp>
      <p:grpSp>
        <p:nvGrpSpPr>
          <p:cNvPr id="6" name="Skupina 10">
            <a:extLst>
              <a:ext uri="{FF2B5EF4-FFF2-40B4-BE49-F238E27FC236}">
                <a16:creationId xmlns:a16="http://schemas.microsoft.com/office/drawing/2014/main" id="{E3A8480D-43B9-4C1C-88FE-4EA03664CBA4}"/>
              </a:ext>
            </a:extLst>
          </p:cNvPr>
          <p:cNvGrpSpPr/>
          <p:nvPr/>
        </p:nvGrpSpPr>
        <p:grpSpPr>
          <a:xfrm>
            <a:off x="3092410" y="2284412"/>
            <a:ext cx="684803" cy="878904"/>
            <a:chOff x="917230" y="2838128"/>
            <a:chExt cx="684803" cy="878904"/>
          </a:xfrm>
        </p:grpSpPr>
        <p:sp>
          <p:nvSpPr>
            <p:cNvPr id="7" name="Ohnutý roh 8">
              <a:extLst>
                <a:ext uri="{FF2B5EF4-FFF2-40B4-BE49-F238E27FC236}">
                  <a16:creationId xmlns:a16="http://schemas.microsoft.com/office/drawing/2014/main" id="{BB6E45AF-8951-4978-8CD4-DB446245C548}"/>
                </a:ext>
              </a:extLst>
            </p:cNvPr>
            <p:cNvSpPr/>
            <p:nvPr/>
          </p:nvSpPr>
          <p:spPr>
            <a:xfrm>
              <a:off x="971600" y="3068960"/>
              <a:ext cx="576064" cy="648072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/>
                <a:t>Web Page</a:t>
              </a:r>
              <a:endParaRPr lang="cs-CZ" sz="1000" dirty="0"/>
            </a:p>
          </p:txBody>
        </p:sp>
        <p:sp>
          <p:nvSpPr>
            <p:cNvPr id="8" name="TextovéPole 9">
              <a:extLst>
                <a:ext uri="{FF2B5EF4-FFF2-40B4-BE49-F238E27FC236}">
                  <a16:creationId xmlns:a16="http://schemas.microsoft.com/office/drawing/2014/main" id="{BA1A749F-CFEC-464B-B90B-70B41745F104}"/>
                </a:ext>
              </a:extLst>
            </p:cNvPr>
            <p:cNvSpPr txBox="1"/>
            <p:nvPr/>
          </p:nvSpPr>
          <p:spPr>
            <a:xfrm>
              <a:off x="917230" y="2838128"/>
              <a:ext cx="684803" cy="2308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http://...</a:t>
              </a:r>
              <a:endParaRPr lang="cs-CZ" sz="900" dirty="0"/>
            </a:p>
          </p:txBody>
        </p:sp>
      </p:grpSp>
      <p:grpSp>
        <p:nvGrpSpPr>
          <p:cNvPr id="9" name="Skupina 11">
            <a:extLst>
              <a:ext uri="{FF2B5EF4-FFF2-40B4-BE49-F238E27FC236}">
                <a16:creationId xmlns:a16="http://schemas.microsoft.com/office/drawing/2014/main" id="{FA6BA319-808A-44A9-B964-DE864069D22E}"/>
              </a:ext>
            </a:extLst>
          </p:cNvPr>
          <p:cNvGrpSpPr/>
          <p:nvPr/>
        </p:nvGrpSpPr>
        <p:grpSpPr>
          <a:xfrm>
            <a:off x="2222218" y="3866187"/>
            <a:ext cx="684803" cy="878904"/>
            <a:chOff x="917230" y="2838128"/>
            <a:chExt cx="684803" cy="878904"/>
          </a:xfrm>
        </p:grpSpPr>
        <p:sp>
          <p:nvSpPr>
            <p:cNvPr id="10" name="Ohnutý roh 12">
              <a:extLst>
                <a:ext uri="{FF2B5EF4-FFF2-40B4-BE49-F238E27FC236}">
                  <a16:creationId xmlns:a16="http://schemas.microsoft.com/office/drawing/2014/main" id="{A7AE32EA-F664-4FFD-8074-6CE32FED08E6}"/>
                </a:ext>
              </a:extLst>
            </p:cNvPr>
            <p:cNvSpPr/>
            <p:nvPr/>
          </p:nvSpPr>
          <p:spPr>
            <a:xfrm>
              <a:off x="971600" y="3068960"/>
              <a:ext cx="576064" cy="648072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/>
                <a:t>Web Page</a:t>
              </a:r>
              <a:endParaRPr lang="cs-CZ" sz="1000" dirty="0"/>
            </a:p>
          </p:txBody>
        </p:sp>
        <p:sp>
          <p:nvSpPr>
            <p:cNvPr id="11" name="TextovéPole 13">
              <a:extLst>
                <a:ext uri="{FF2B5EF4-FFF2-40B4-BE49-F238E27FC236}">
                  <a16:creationId xmlns:a16="http://schemas.microsoft.com/office/drawing/2014/main" id="{EB62F750-8B75-4C27-A76E-FCC44F61AA50}"/>
                </a:ext>
              </a:extLst>
            </p:cNvPr>
            <p:cNvSpPr txBox="1"/>
            <p:nvPr/>
          </p:nvSpPr>
          <p:spPr>
            <a:xfrm>
              <a:off x="917230" y="2838128"/>
              <a:ext cx="684803" cy="2308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http://...</a:t>
              </a:r>
              <a:endParaRPr lang="cs-CZ" sz="900" dirty="0"/>
            </a:p>
          </p:txBody>
        </p:sp>
      </p:grpSp>
      <p:grpSp>
        <p:nvGrpSpPr>
          <p:cNvPr id="12" name="Skupina 14">
            <a:extLst>
              <a:ext uri="{FF2B5EF4-FFF2-40B4-BE49-F238E27FC236}">
                <a16:creationId xmlns:a16="http://schemas.microsoft.com/office/drawing/2014/main" id="{7EDDBF97-52FD-4DF5-88DA-356CA52DB55B}"/>
              </a:ext>
            </a:extLst>
          </p:cNvPr>
          <p:cNvGrpSpPr/>
          <p:nvPr/>
        </p:nvGrpSpPr>
        <p:grpSpPr>
          <a:xfrm>
            <a:off x="3782925" y="4305639"/>
            <a:ext cx="684803" cy="878904"/>
            <a:chOff x="917230" y="2838128"/>
            <a:chExt cx="684803" cy="878904"/>
          </a:xfrm>
        </p:grpSpPr>
        <p:sp>
          <p:nvSpPr>
            <p:cNvPr id="13" name="Ohnutý roh 15">
              <a:extLst>
                <a:ext uri="{FF2B5EF4-FFF2-40B4-BE49-F238E27FC236}">
                  <a16:creationId xmlns:a16="http://schemas.microsoft.com/office/drawing/2014/main" id="{BBFEC9FE-2493-40CF-8424-CC9DCC534D99}"/>
                </a:ext>
              </a:extLst>
            </p:cNvPr>
            <p:cNvSpPr/>
            <p:nvPr/>
          </p:nvSpPr>
          <p:spPr>
            <a:xfrm>
              <a:off x="971600" y="3068960"/>
              <a:ext cx="576064" cy="648072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/>
                <a:t>Web Page</a:t>
              </a:r>
              <a:endParaRPr lang="cs-CZ" sz="1000" dirty="0"/>
            </a:p>
          </p:txBody>
        </p:sp>
        <p:sp>
          <p:nvSpPr>
            <p:cNvPr id="14" name="TextovéPole 16">
              <a:extLst>
                <a:ext uri="{FF2B5EF4-FFF2-40B4-BE49-F238E27FC236}">
                  <a16:creationId xmlns:a16="http://schemas.microsoft.com/office/drawing/2014/main" id="{24B8E65D-966C-4278-869C-6292F6C714BF}"/>
                </a:ext>
              </a:extLst>
            </p:cNvPr>
            <p:cNvSpPr txBox="1"/>
            <p:nvPr/>
          </p:nvSpPr>
          <p:spPr>
            <a:xfrm>
              <a:off x="917230" y="2838128"/>
              <a:ext cx="684803" cy="2308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http://...</a:t>
              </a:r>
              <a:endParaRPr lang="cs-CZ" sz="900" dirty="0"/>
            </a:p>
          </p:txBody>
        </p:sp>
      </p:grpSp>
      <p:grpSp>
        <p:nvGrpSpPr>
          <p:cNvPr id="15" name="Skupina 17">
            <a:extLst>
              <a:ext uri="{FF2B5EF4-FFF2-40B4-BE49-F238E27FC236}">
                <a16:creationId xmlns:a16="http://schemas.microsoft.com/office/drawing/2014/main" id="{01E89FC7-85D0-4571-936F-700F63306E36}"/>
              </a:ext>
            </a:extLst>
          </p:cNvPr>
          <p:cNvGrpSpPr/>
          <p:nvPr/>
        </p:nvGrpSpPr>
        <p:grpSpPr>
          <a:xfrm>
            <a:off x="7079413" y="1621359"/>
            <a:ext cx="684803" cy="878904"/>
            <a:chOff x="917230" y="2838128"/>
            <a:chExt cx="684803" cy="878904"/>
          </a:xfrm>
        </p:grpSpPr>
        <p:sp>
          <p:nvSpPr>
            <p:cNvPr id="16" name="Ohnutý roh 18">
              <a:extLst>
                <a:ext uri="{FF2B5EF4-FFF2-40B4-BE49-F238E27FC236}">
                  <a16:creationId xmlns:a16="http://schemas.microsoft.com/office/drawing/2014/main" id="{DF49D9F9-EDF2-49D0-9C84-7B7A6D11CA43}"/>
                </a:ext>
              </a:extLst>
            </p:cNvPr>
            <p:cNvSpPr/>
            <p:nvPr/>
          </p:nvSpPr>
          <p:spPr>
            <a:xfrm>
              <a:off x="971600" y="3068960"/>
              <a:ext cx="576064" cy="648072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/>
                <a:t>Web Page</a:t>
              </a:r>
              <a:endParaRPr lang="cs-CZ" sz="1000" dirty="0"/>
            </a:p>
          </p:txBody>
        </p:sp>
        <p:sp>
          <p:nvSpPr>
            <p:cNvPr id="17" name="TextovéPole 19">
              <a:extLst>
                <a:ext uri="{FF2B5EF4-FFF2-40B4-BE49-F238E27FC236}">
                  <a16:creationId xmlns:a16="http://schemas.microsoft.com/office/drawing/2014/main" id="{D5F23C64-D5A5-4AFE-B209-AFCA827F550C}"/>
                </a:ext>
              </a:extLst>
            </p:cNvPr>
            <p:cNvSpPr txBox="1"/>
            <p:nvPr/>
          </p:nvSpPr>
          <p:spPr>
            <a:xfrm>
              <a:off x="917230" y="2838128"/>
              <a:ext cx="684803" cy="2308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http://...</a:t>
              </a:r>
              <a:endParaRPr lang="cs-CZ" sz="900" dirty="0"/>
            </a:p>
          </p:txBody>
        </p:sp>
      </p:grpSp>
      <p:grpSp>
        <p:nvGrpSpPr>
          <p:cNvPr id="18" name="Skupina 20">
            <a:extLst>
              <a:ext uri="{FF2B5EF4-FFF2-40B4-BE49-F238E27FC236}">
                <a16:creationId xmlns:a16="http://schemas.microsoft.com/office/drawing/2014/main" id="{1A1A2449-CCBD-42C3-8A6C-333B4F394FF4}"/>
              </a:ext>
            </a:extLst>
          </p:cNvPr>
          <p:cNvGrpSpPr/>
          <p:nvPr/>
        </p:nvGrpSpPr>
        <p:grpSpPr>
          <a:xfrm>
            <a:off x="9120337" y="2507841"/>
            <a:ext cx="684803" cy="878904"/>
            <a:chOff x="917230" y="2838128"/>
            <a:chExt cx="684803" cy="878904"/>
          </a:xfrm>
        </p:grpSpPr>
        <p:sp>
          <p:nvSpPr>
            <p:cNvPr id="19" name="Ohnutý roh 21">
              <a:extLst>
                <a:ext uri="{FF2B5EF4-FFF2-40B4-BE49-F238E27FC236}">
                  <a16:creationId xmlns:a16="http://schemas.microsoft.com/office/drawing/2014/main" id="{976D7C21-2880-4F52-B8D5-4EA01384895E}"/>
                </a:ext>
              </a:extLst>
            </p:cNvPr>
            <p:cNvSpPr/>
            <p:nvPr/>
          </p:nvSpPr>
          <p:spPr>
            <a:xfrm>
              <a:off x="971600" y="3068960"/>
              <a:ext cx="576064" cy="648072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/>
                <a:t>Web Page</a:t>
              </a:r>
              <a:endParaRPr lang="cs-CZ" sz="1000" dirty="0"/>
            </a:p>
          </p:txBody>
        </p:sp>
        <p:sp>
          <p:nvSpPr>
            <p:cNvPr id="20" name="TextovéPole 22">
              <a:extLst>
                <a:ext uri="{FF2B5EF4-FFF2-40B4-BE49-F238E27FC236}">
                  <a16:creationId xmlns:a16="http://schemas.microsoft.com/office/drawing/2014/main" id="{6E1131D3-B1C4-4DF1-AB13-FF8556512F17}"/>
                </a:ext>
              </a:extLst>
            </p:cNvPr>
            <p:cNvSpPr txBox="1"/>
            <p:nvPr/>
          </p:nvSpPr>
          <p:spPr>
            <a:xfrm>
              <a:off x="917230" y="2838128"/>
              <a:ext cx="684803" cy="2308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http://...</a:t>
              </a:r>
              <a:endParaRPr lang="cs-CZ" sz="900" dirty="0"/>
            </a:p>
          </p:txBody>
        </p:sp>
      </p:grpSp>
      <p:grpSp>
        <p:nvGrpSpPr>
          <p:cNvPr id="21" name="Skupina 23">
            <a:extLst>
              <a:ext uri="{FF2B5EF4-FFF2-40B4-BE49-F238E27FC236}">
                <a16:creationId xmlns:a16="http://schemas.microsoft.com/office/drawing/2014/main" id="{38384A2A-7B83-4E05-B47F-E9114D5A0DC9}"/>
              </a:ext>
            </a:extLst>
          </p:cNvPr>
          <p:cNvGrpSpPr/>
          <p:nvPr/>
        </p:nvGrpSpPr>
        <p:grpSpPr>
          <a:xfrm>
            <a:off x="7764216" y="3245261"/>
            <a:ext cx="684803" cy="878904"/>
            <a:chOff x="917230" y="2838128"/>
            <a:chExt cx="684803" cy="878904"/>
          </a:xfrm>
        </p:grpSpPr>
        <p:sp>
          <p:nvSpPr>
            <p:cNvPr id="22" name="Ohnutý roh 24">
              <a:extLst>
                <a:ext uri="{FF2B5EF4-FFF2-40B4-BE49-F238E27FC236}">
                  <a16:creationId xmlns:a16="http://schemas.microsoft.com/office/drawing/2014/main" id="{9EC26A34-9AC7-466F-935D-6F4CBC15A3BF}"/>
                </a:ext>
              </a:extLst>
            </p:cNvPr>
            <p:cNvSpPr/>
            <p:nvPr/>
          </p:nvSpPr>
          <p:spPr>
            <a:xfrm>
              <a:off x="971600" y="3068960"/>
              <a:ext cx="576064" cy="648072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/>
                <a:t>Web Page</a:t>
              </a:r>
              <a:endParaRPr lang="cs-CZ" sz="1000" dirty="0"/>
            </a:p>
          </p:txBody>
        </p:sp>
        <p:sp>
          <p:nvSpPr>
            <p:cNvPr id="23" name="TextovéPole 25">
              <a:extLst>
                <a:ext uri="{FF2B5EF4-FFF2-40B4-BE49-F238E27FC236}">
                  <a16:creationId xmlns:a16="http://schemas.microsoft.com/office/drawing/2014/main" id="{ABD3D23A-08E4-46CD-AA27-FFCB26F0C1EE}"/>
                </a:ext>
              </a:extLst>
            </p:cNvPr>
            <p:cNvSpPr txBox="1"/>
            <p:nvPr/>
          </p:nvSpPr>
          <p:spPr>
            <a:xfrm>
              <a:off x="917230" y="2838128"/>
              <a:ext cx="684803" cy="2308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http://...</a:t>
              </a:r>
              <a:endParaRPr lang="cs-CZ" sz="900" dirty="0"/>
            </a:p>
          </p:txBody>
        </p:sp>
      </p:grpSp>
      <p:grpSp>
        <p:nvGrpSpPr>
          <p:cNvPr id="24" name="Skupina 26">
            <a:extLst>
              <a:ext uri="{FF2B5EF4-FFF2-40B4-BE49-F238E27FC236}">
                <a16:creationId xmlns:a16="http://schemas.microsoft.com/office/drawing/2014/main" id="{55E0E548-095A-41C9-9D4D-B74E6715F29E}"/>
              </a:ext>
            </a:extLst>
          </p:cNvPr>
          <p:cNvGrpSpPr/>
          <p:nvPr/>
        </p:nvGrpSpPr>
        <p:grpSpPr>
          <a:xfrm>
            <a:off x="6791381" y="4871702"/>
            <a:ext cx="684803" cy="878904"/>
            <a:chOff x="917230" y="2838128"/>
            <a:chExt cx="684803" cy="878904"/>
          </a:xfrm>
        </p:grpSpPr>
        <p:sp>
          <p:nvSpPr>
            <p:cNvPr id="25" name="Ohnutý roh 27">
              <a:extLst>
                <a:ext uri="{FF2B5EF4-FFF2-40B4-BE49-F238E27FC236}">
                  <a16:creationId xmlns:a16="http://schemas.microsoft.com/office/drawing/2014/main" id="{7CE6A428-BB58-41DC-9D65-1F22F3BC5F72}"/>
                </a:ext>
              </a:extLst>
            </p:cNvPr>
            <p:cNvSpPr/>
            <p:nvPr/>
          </p:nvSpPr>
          <p:spPr>
            <a:xfrm>
              <a:off x="971600" y="3068960"/>
              <a:ext cx="576064" cy="648072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/>
                <a:t>Web Page</a:t>
              </a:r>
              <a:endParaRPr lang="cs-CZ" sz="1000" dirty="0"/>
            </a:p>
          </p:txBody>
        </p:sp>
        <p:sp>
          <p:nvSpPr>
            <p:cNvPr id="26" name="TextovéPole 28">
              <a:extLst>
                <a:ext uri="{FF2B5EF4-FFF2-40B4-BE49-F238E27FC236}">
                  <a16:creationId xmlns:a16="http://schemas.microsoft.com/office/drawing/2014/main" id="{85BB53A3-005D-4CA1-8895-531FA8BFE923}"/>
                </a:ext>
              </a:extLst>
            </p:cNvPr>
            <p:cNvSpPr txBox="1"/>
            <p:nvPr/>
          </p:nvSpPr>
          <p:spPr>
            <a:xfrm>
              <a:off x="917230" y="2838128"/>
              <a:ext cx="684803" cy="2308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http://...</a:t>
              </a:r>
              <a:endParaRPr lang="cs-CZ" sz="900" dirty="0"/>
            </a:p>
          </p:txBody>
        </p:sp>
      </p:grpSp>
      <p:grpSp>
        <p:nvGrpSpPr>
          <p:cNvPr id="27" name="Skupina 29">
            <a:extLst>
              <a:ext uri="{FF2B5EF4-FFF2-40B4-BE49-F238E27FC236}">
                <a16:creationId xmlns:a16="http://schemas.microsoft.com/office/drawing/2014/main" id="{D4EAE42C-3036-491B-9937-0345A24F2429}"/>
              </a:ext>
            </a:extLst>
          </p:cNvPr>
          <p:cNvGrpSpPr/>
          <p:nvPr/>
        </p:nvGrpSpPr>
        <p:grpSpPr>
          <a:xfrm>
            <a:off x="5057218" y="5311154"/>
            <a:ext cx="684803" cy="878904"/>
            <a:chOff x="917230" y="2838128"/>
            <a:chExt cx="684803" cy="878904"/>
          </a:xfrm>
        </p:grpSpPr>
        <p:sp>
          <p:nvSpPr>
            <p:cNvPr id="28" name="Ohnutý roh 30">
              <a:extLst>
                <a:ext uri="{FF2B5EF4-FFF2-40B4-BE49-F238E27FC236}">
                  <a16:creationId xmlns:a16="http://schemas.microsoft.com/office/drawing/2014/main" id="{C05CABDF-C3D8-4A64-8E8B-1535EE59A806}"/>
                </a:ext>
              </a:extLst>
            </p:cNvPr>
            <p:cNvSpPr/>
            <p:nvPr/>
          </p:nvSpPr>
          <p:spPr>
            <a:xfrm>
              <a:off x="971600" y="3068960"/>
              <a:ext cx="576064" cy="648072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/>
                <a:t>Web Page</a:t>
              </a:r>
              <a:endParaRPr lang="cs-CZ" sz="1000" dirty="0"/>
            </a:p>
          </p:txBody>
        </p:sp>
        <p:sp>
          <p:nvSpPr>
            <p:cNvPr id="29" name="TextovéPole 31">
              <a:extLst>
                <a:ext uri="{FF2B5EF4-FFF2-40B4-BE49-F238E27FC236}">
                  <a16:creationId xmlns:a16="http://schemas.microsoft.com/office/drawing/2014/main" id="{D6D5DD9A-6911-4FAA-A93F-C229839DF24F}"/>
                </a:ext>
              </a:extLst>
            </p:cNvPr>
            <p:cNvSpPr txBox="1"/>
            <p:nvPr/>
          </p:nvSpPr>
          <p:spPr>
            <a:xfrm>
              <a:off x="917230" y="2838128"/>
              <a:ext cx="684803" cy="2308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http://...</a:t>
              </a:r>
              <a:endParaRPr lang="cs-CZ" sz="900" dirty="0"/>
            </a:p>
          </p:txBody>
        </p:sp>
      </p:grpSp>
      <p:grpSp>
        <p:nvGrpSpPr>
          <p:cNvPr id="30" name="Skupina 32">
            <a:extLst>
              <a:ext uri="{FF2B5EF4-FFF2-40B4-BE49-F238E27FC236}">
                <a16:creationId xmlns:a16="http://schemas.microsoft.com/office/drawing/2014/main" id="{D7DAF5D7-E248-4030-BB58-0CC70E6AED80}"/>
              </a:ext>
            </a:extLst>
          </p:cNvPr>
          <p:cNvGrpSpPr/>
          <p:nvPr/>
        </p:nvGrpSpPr>
        <p:grpSpPr>
          <a:xfrm>
            <a:off x="5056964" y="1484784"/>
            <a:ext cx="684803" cy="878904"/>
            <a:chOff x="917230" y="2838128"/>
            <a:chExt cx="684803" cy="878904"/>
          </a:xfrm>
        </p:grpSpPr>
        <p:sp>
          <p:nvSpPr>
            <p:cNvPr id="31" name="Ohnutý roh 33">
              <a:extLst>
                <a:ext uri="{FF2B5EF4-FFF2-40B4-BE49-F238E27FC236}">
                  <a16:creationId xmlns:a16="http://schemas.microsoft.com/office/drawing/2014/main" id="{2D79CF62-6BDB-4AFD-A5E9-B7421621CB74}"/>
                </a:ext>
              </a:extLst>
            </p:cNvPr>
            <p:cNvSpPr/>
            <p:nvPr/>
          </p:nvSpPr>
          <p:spPr>
            <a:xfrm>
              <a:off x="971600" y="3068960"/>
              <a:ext cx="576064" cy="648072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/>
                <a:t>Web Page</a:t>
              </a:r>
              <a:endParaRPr lang="cs-CZ" sz="1000" dirty="0"/>
            </a:p>
          </p:txBody>
        </p:sp>
        <p:sp>
          <p:nvSpPr>
            <p:cNvPr id="32" name="TextovéPole 34">
              <a:extLst>
                <a:ext uri="{FF2B5EF4-FFF2-40B4-BE49-F238E27FC236}">
                  <a16:creationId xmlns:a16="http://schemas.microsoft.com/office/drawing/2014/main" id="{E051EC4D-AE01-41A4-8158-B205CDD11368}"/>
                </a:ext>
              </a:extLst>
            </p:cNvPr>
            <p:cNvSpPr txBox="1"/>
            <p:nvPr/>
          </p:nvSpPr>
          <p:spPr>
            <a:xfrm>
              <a:off x="917230" y="2838128"/>
              <a:ext cx="684803" cy="2308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http://...</a:t>
              </a:r>
              <a:endParaRPr lang="cs-CZ" sz="900" dirty="0"/>
            </a:p>
          </p:txBody>
        </p:sp>
      </p:grpSp>
      <p:grpSp>
        <p:nvGrpSpPr>
          <p:cNvPr id="33" name="Skupina 35">
            <a:extLst>
              <a:ext uri="{FF2B5EF4-FFF2-40B4-BE49-F238E27FC236}">
                <a16:creationId xmlns:a16="http://schemas.microsoft.com/office/drawing/2014/main" id="{E5530BD2-A085-433D-9EB2-38C83B504B3F}"/>
              </a:ext>
            </a:extLst>
          </p:cNvPr>
          <p:cNvGrpSpPr/>
          <p:nvPr/>
        </p:nvGrpSpPr>
        <p:grpSpPr>
          <a:xfrm>
            <a:off x="8432286" y="4650871"/>
            <a:ext cx="684803" cy="878904"/>
            <a:chOff x="917230" y="2838128"/>
            <a:chExt cx="684803" cy="878904"/>
          </a:xfrm>
        </p:grpSpPr>
        <p:sp>
          <p:nvSpPr>
            <p:cNvPr id="34" name="Ohnutý roh 36">
              <a:extLst>
                <a:ext uri="{FF2B5EF4-FFF2-40B4-BE49-F238E27FC236}">
                  <a16:creationId xmlns:a16="http://schemas.microsoft.com/office/drawing/2014/main" id="{60E96A33-F8C9-4358-A790-4C6BEE24397E}"/>
                </a:ext>
              </a:extLst>
            </p:cNvPr>
            <p:cNvSpPr/>
            <p:nvPr/>
          </p:nvSpPr>
          <p:spPr>
            <a:xfrm>
              <a:off x="971600" y="3068960"/>
              <a:ext cx="576064" cy="648072"/>
            </a:xfrm>
            <a:prstGeom prst="foldedCorner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algn="ctr"/>
              <a:r>
                <a:rPr lang="en-US" sz="1000" dirty="0"/>
                <a:t>Web Page</a:t>
              </a:r>
              <a:endParaRPr lang="cs-CZ" sz="1000" dirty="0"/>
            </a:p>
          </p:txBody>
        </p:sp>
        <p:sp>
          <p:nvSpPr>
            <p:cNvPr id="35" name="TextovéPole 37">
              <a:extLst>
                <a:ext uri="{FF2B5EF4-FFF2-40B4-BE49-F238E27FC236}">
                  <a16:creationId xmlns:a16="http://schemas.microsoft.com/office/drawing/2014/main" id="{8BDE6096-E41B-40D1-A2C4-B3DCE575D897}"/>
                </a:ext>
              </a:extLst>
            </p:cNvPr>
            <p:cNvSpPr txBox="1"/>
            <p:nvPr/>
          </p:nvSpPr>
          <p:spPr>
            <a:xfrm>
              <a:off x="917230" y="2838128"/>
              <a:ext cx="684803" cy="230832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900" dirty="0"/>
                <a:t>http://...</a:t>
              </a:r>
              <a:endParaRPr lang="cs-CZ" sz="900" dirty="0"/>
            </a:p>
          </p:txBody>
        </p:sp>
      </p:grpSp>
      <p:grpSp>
        <p:nvGrpSpPr>
          <p:cNvPr id="36" name="Skupina 61">
            <a:extLst>
              <a:ext uri="{FF2B5EF4-FFF2-40B4-BE49-F238E27FC236}">
                <a16:creationId xmlns:a16="http://schemas.microsoft.com/office/drawing/2014/main" id="{08E916E9-99C2-4BFE-9617-2F061B1ED3E0}"/>
              </a:ext>
            </a:extLst>
          </p:cNvPr>
          <p:cNvGrpSpPr/>
          <p:nvPr/>
        </p:nvGrpSpPr>
        <p:grpSpPr>
          <a:xfrm>
            <a:off x="3722844" y="2839280"/>
            <a:ext cx="4095742" cy="1977487"/>
            <a:chOff x="2198844" y="2839280"/>
            <a:chExt cx="4095742" cy="1977487"/>
          </a:xfrm>
        </p:grpSpPr>
        <p:cxnSp>
          <p:nvCxnSpPr>
            <p:cNvPr id="37" name="Přímá spojnice se šipkou 40">
              <a:extLst>
                <a:ext uri="{FF2B5EF4-FFF2-40B4-BE49-F238E27FC236}">
                  <a16:creationId xmlns:a16="http://schemas.microsoft.com/office/drawing/2014/main" id="{AE86C0C8-D754-411C-8B69-4BA69374EBC4}"/>
                </a:ext>
              </a:extLst>
            </p:cNvPr>
            <p:cNvCxnSpPr>
              <a:stCxn id="38" idx="1"/>
              <a:endCxn id="7" idx="3"/>
            </p:cNvCxnSpPr>
            <p:nvPr/>
          </p:nvCxnSpPr>
          <p:spPr>
            <a:xfrm flipH="1" flipV="1">
              <a:off x="2198844" y="2839280"/>
              <a:ext cx="1731278" cy="553829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ál 41">
              <a:extLst>
                <a:ext uri="{FF2B5EF4-FFF2-40B4-BE49-F238E27FC236}">
                  <a16:creationId xmlns:a16="http://schemas.microsoft.com/office/drawing/2014/main" id="{62F25A39-463D-48C0-82A6-2802D47874E4}"/>
                </a:ext>
              </a:extLst>
            </p:cNvPr>
            <p:cNvSpPr/>
            <p:nvPr/>
          </p:nvSpPr>
          <p:spPr>
            <a:xfrm>
              <a:off x="3887941" y="3384640"/>
              <a:ext cx="288032" cy="5783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vál 42">
              <a:extLst>
                <a:ext uri="{FF2B5EF4-FFF2-40B4-BE49-F238E27FC236}">
                  <a16:creationId xmlns:a16="http://schemas.microsoft.com/office/drawing/2014/main" id="{376351F0-9AC4-4A37-96E7-4729DB2ABFB8}"/>
                </a:ext>
              </a:extLst>
            </p:cNvPr>
            <p:cNvSpPr/>
            <p:nvPr/>
          </p:nvSpPr>
          <p:spPr>
            <a:xfrm>
              <a:off x="4134351" y="3565241"/>
              <a:ext cx="288032" cy="5783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ál 43">
              <a:extLst>
                <a:ext uri="{FF2B5EF4-FFF2-40B4-BE49-F238E27FC236}">
                  <a16:creationId xmlns:a16="http://schemas.microsoft.com/office/drawing/2014/main" id="{D20046F7-4A4C-46B6-A424-A4770E3B60CA}"/>
                </a:ext>
              </a:extLst>
            </p:cNvPr>
            <p:cNvSpPr/>
            <p:nvPr/>
          </p:nvSpPr>
          <p:spPr>
            <a:xfrm>
              <a:off x="3842795" y="3873951"/>
              <a:ext cx="288032" cy="5783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1" name="Ovál 44">
              <a:extLst>
                <a:ext uri="{FF2B5EF4-FFF2-40B4-BE49-F238E27FC236}">
                  <a16:creationId xmlns:a16="http://schemas.microsoft.com/office/drawing/2014/main" id="{07A0783A-CA88-4F09-B25A-353E86DE2AF8}"/>
                </a:ext>
              </a:extLst>
            </p:cNvPr>
            <p:cNvSpPr/>
            <p:nvPr/>
          </p:nvSpPr>
          <p:spPr>
            <a:xfrm>
              <a:off x="4288089" y="4023654"/>
              <a:ext cx="288032" cy="57833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42" name="Přímá spojnice se šipkou 49">
              <a:extLst>
                <a:ext uri="{FF2B5EF4-FFF2-40B4-BE49-F238E27FC236}">
                  <a16:creationId xmlns:a16="http://schemas.microsoft.com/office/drawing/2014/main" id="{03EB8633-80B6-4C76-B675-051A4A72E4D4}"/>
                </a:ext>
              </a:extLst>
            </p:cNvPr>
            <p:cNvCxnSpPr>
              <a:stCxn id="40" idx="3"/>
            </p:cNvCxnSpPr>
            <p:nvPr/>
          </p:nvCxnSpPr>
          <p:spPr>
            <a:xfrm flipH="1">
              <a:off x="2909901" y="3923315"/>
              <a:ext cx="975075" cy="624051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se šipkou 52">
              <a:extLst>
                <a:ext uri="{FF2B5EF4-FFF2-40B4-BE49-F238E27FC236}">
                  <a16:creationId xmlns:a16="http://schemas.microsoft.com/office/drawing/2014/main" id="{43ED3ABC-A2FC-4B37-A2D9-B3016813A857}"/>
                </a:ext>
              </a:extLst>
            </p:cNvPr>
            <p:cNvCxnSpPr>
              <a:stCxn id="41" idx="4"/>
            </p:cNvCxnSpPr>
            <p:nvPr/>
          </p:nvCxnSpPr>
          <p:spPr>
            <a:xfrm>
              <a:off x="4432105" y="4081487"/>
              <a:ext cx="889644" cy="735280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se šipkou 55">
              <a:extLst>
                <a:ext uri="{FF2B5EF4-FFF2-40B4-BE49-F238E27FC236}">
                  <a16:creationId xmlns:a16="http://schemas.microsoft.com/office/drawing/2014/main" id="{06628F4A-1633-43EE-81A2-4F60BA4912CA}"/>
                </a:ext>
              </a:extLst>
            </p:cNvPr>
            <p:cNvCxnSpPr>
              <a:stCxn id="39" idx="6"/>
              <a:endCxn id="22" idx="1"/>
            </p:cNvCxnSpPr>
            <p:nvPr/>
          </p:nvCxnSpPr>
          <p:spPr>
            <a:xfrm>
              <a:off x="4422383" y="3594158"/>
              <a:ext cx="1872203" cy="205971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Skupina 114">
            <a:extLst>
              <a:ext uri="{FF2B5EF4-FFF2-40B4-BE49-F238E27FC236}">
                <a16:creationId xmlns:a16="http://schemas.microsoft.com/office/drawing/2014/main" id="{89CB0C5F-568D-4CAE-BA45-C9B860B1F233}"/>
              </a:ext>
            </a:extLst>
          </p:cNvPr>
          <p:cNvGrpSpPr/>
          <p:nvPr/>
        </p:nvGrpSpPr>
        <p:grpSpPr>
          <a:xfrm>
            <a:off x="2572928" y="1827971"/>
            <a:ext cx="6898119" cy="4044204"/>
            <a:chOff x="1040619" y="1821818"/>
            <a:chExt cx="6898119" cy="4044204"/>
          </a:xfrm>
        </p:grpSpPr>
        <p:cxnSp>
          <p:nvCxnSpPr>
            <p:cNvPr id="46" name="Přímá spojnice se šipkou 60">
              <a:extLst>
                <a:ext uri="{FF2B5EF4-FFF2-40B4-BE49-F238E27FC236}">
                  <a16:creationId xmlns:a16="http://schemas.microsoft.com/office/drawing/2014/main" id="{3FEC2783-FAFD-4F07-A469-B96D1DEE2188}"/>
                </a:ext>
              </a:extLst>
            </p:cNvPr>
            <p:cNvCxnSpPr>
              <a:endCxn id="19" idx="1"/>
            </p:cNvCxnSpPr>
            <p:nvPr/>
          </p:nvCxnSpPr>
          <p:spPr>
            <a:xfrm flipV="1">
              <a:off x="6870649" y="3062709"/>
              <a:ext cx="780057" cy="434045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se šipkou 64">
              <a:extLst>
                <a:ext uri="{FF2B5EF4-FFF2-40B4-BE49-F238E27FC236}">
                  <a16:creationId xmlns:a16="http://schemas.microsoft.com/office/drawing/2014/main" id="{C9131F0D-6CDF-4C18-9D45-8F790F482EF8}"/>
                </a:ext>
              </a:extLst>
            </p:cNvPr>
            <p:cNvCxnSpPr>
              <a:stCxn id="22" idx="2"/>
            </p:cNvCxnSpPr>
            <p:nvPr/>
          </p:nvCxnSpPr>
          <p:spPr>
            <a:xfrm>
              <a:off x="6582617" y="4124165"/>
              <a:ext cx="380038" cy="756903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se šipkou 67">
              <a:extLst>
                <a:ext uri="{FF2B5EF4-FFF2-40B4-BE49-F238E27FC236}">
                  <a16:creationId xmlns:a16="http://schemas.microsoft.com/office/drawing/2014/main" id="{E25EC692-FFE7-430E-8911-84FB2DA66E38}"/>
                </a:ext>
              </a:extLst>
            </p:cNvPr>
            <p:cNvCxnSpPr>
              <a:endCxn id="16" idx="3"/>
            </p:cNvCxnSpPr>
            <p:nvPr/>
          </p:nvCxnSpPr>
          <p:spPr>
            <a:xfrm flipH="1" flipV="1">
              <a:off x="6185846" y="2176227"/>
              <a:ext cx="1463681" cy="575167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se šipkou 70">
              <a:extLst>
                <a:ext uri="{FF2B5EF4-FFF2-40B4-BE49-F238E27FC236}">
                  <a16:creationId xmlns:a16="http://schemas.microsoft.com/office/drawing/2014/main" id="{5E0F333C-C1A6-4398-86E3-94C48612A44E}"/>
                </a:ext>
              </a:extLst>
            </p:cNvPr>
            <p:cNvCxnSpPr>
              <a:stCxn id="16" idx="2"/>
            </p:cNvCxnSpPr>
            <p:nvPr/>
          </p:nvCxnSpPr>
          <p:spPr>
            <a:xfrm>
              <a:off x="5897814" y="2500263"/>
              <a:ext cx="405452" cy="975195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se šipkou 74">
              <a:extLst>
                <a:ext uri="{FF2B5EF4-FFF2-40B4-BE49-F238E27FC236}">
                  <a16:creationId xmlns:a16="http://schemas.microsoft.com/office/drawing/2014/main" id="{861DBC52-C5BE-450E-8FED-942217CB11E7}"/>
                </a:ext>
              </a:extLst>
            </p:cNvPr>
            <p:cNvCxnSpPr/>
            <p:nvPr/>
          </p:nvCxnSpPr>
          <p:spPr>
            <a:xfrm flipH="1">
              <a:off x="4743356" y="2222074"/>
              <a:ext cx="866425" cy="771890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se šipkou 77">
              <a:extLst>
                <a:ext uri="{FF2B5EF4-FFF2-40B4-BE49-F238E27FC236}">
                  <a16:creationId xmlns:a16="http://schemas.microsoft.com/office/drawing/2014/main" id="{146C24F8-5A0A-4EB3-8D47-637DDA495764}"/>
                </a:ext>
              </a:extLst>
            </p:cNvPr>
            <p:cNvCxnSpPr>
              <a:stCxn id="16" idx="1"/>
              <a:endCxn id="31" idx="3"/>
            </p:cNvCxnSpPr>
            <p:nvPr/>
          </p:nvCxnSpPr>
          <p:spPr>
            <a:xfrm flipH="1" flipV="1">
              <a:off x="4163397" y="1821818"/>
              <a:ext cx="1446385" cy="136575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se šipkou 80">
              <a:extLst>
                <a:ext uri="{FF2B5EF4-FFF2-40B4-BE49-F238E27FC236}">
                  <a16:creationId xmlns:a16="http://schemas.microsoft.com/office/drawing/2014/main" id="{F6F27E04-7DE5-4DEF-AAFA-EA484715FECC}"/>
                </a:ext>
              </a:extLst>
            </p:cNvPr>
            <p:cNvCxnSpPr>
              <a:stCxn id="35" idx="2"/>
              <a:endCxn id="19" idx="2"/>
            </p:cNvCxnSpPr>
            <p:nvPr/>
          </p:nvCxnSpPr>
          <p:spPr>
            <a:xfrm flipV="1">
              <a:off x="7250687" y="3168911"/>
              <a:ext cx="688051" cy="1494958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se šipkou 83">
              <a:extLst>
                <a:ext uri="{FF2B5EF4-FFF2-40B4-BE49-F238E27FC236}">
                  <a16:creationId xmlns:a16="http://schemas.microsoft.com/office/drawing/2014/main" id="{C4B1A10B-4193-4162-B4D3-B3A9C5A67CB3}"/>
                </a:ext>
              </a:extLst>
            </p:cNvPr>
            <p:cNvCxnSpPr>
              <a:stCxn id="34" idx="1"/>
              <a:endCxn id="25" idx="3"/>
            </p:cNvCxnSpPr>
            <p:nvPr/>
          </p:nvCxnSpPr>
          <p:spPr>
            <a:xfrm flipH="1">
              <a:off x="5897814" y="4987905"/>
              <a:ext cx="1064841" cy="220831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se šipkou 86">
              <a:extLst>
                <a:ext uri="{FF2B5EF4-FFF2-40B4-BE49-F238E27FC236}">
                  <a16:creationId xmlns:a16="http://schemas.microsoft.com/office/drawing/2014/main" id="{C2EA0EF1-FB21-4BCC-8CF8-E73459680B8F}"/>
                </a:ext>
              </a:extLst>
            </p:cNvPr>
            <p:cNvCxnSpPr/>
            <p:nvPr/>
          </p:nvCxnSpPr>
          <p:spPr>
            <a:xfrm flipV="1">
              <a:off x="5897814" y="3848457"/>
              <a:ext cx="396771" cy="979398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se šipkou 89">
              <a:extLst>
                <a:ext uri="{FF2B5EF4-FFF2-40B4-BE49-F238E27FC236}">
                  <a16:creationId xmlns:a16="http://schemas.microsoft.com/office/drawing/2014/main" id="{C77E32EE-7D91-46E8-80D9-AE6ED9E2690F}"/>
                </a:ext>
              </a:extLst>
            </p:cNvPr>
            <p:cNvCxnSpPr>
              <a:stCxn id="28" idx="3"/>
            </p:cNvCxnSpPr>
            <p:nvPr/>
          </p:nvCxnSpPr>
          <p:spPr>
            <a:xfrm flipV="1">
              <a:off x="4163651" y="5433417"/>
              <a:ext cx="1133511" cy="432605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se šipkou 92">
              <a:extLst>
                <a:ext uri="{FF2B5EF4-FFF2-40B4-BE49-F238E27FC236}">
                  <a16:creationId xmlns:a16="http://schemas.microsoft.com/office/drawing/2014/main" id="{8C604D91-FEC4-4452-B02F-C93F59945CF4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 flipV="1">
              <a:off x="3867311" y="4642673"/>
              <a:ext cx="192324" cy="893160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se šipkou 95">
              <a:extLst>
                <a:ext uri="{FF2B5EF4-FFF2-40B4-BE49-F238E27FC236}">
                  <a16:creationId xmlns:a16="http://schemas.microsoft.com/office/drawing/2014/main" id="{50F29618-033B-4B5A-84BE-BDBD8356E5A6}"/>
                </a:ext>
              </a:extLst>
            </p:cNvPr>
            <p:cNvCxnSpPr/>
            <p:nvPr/>
          </p:nvCxnSpPr>
          <p:spPr>
            <a:xfrm flipH="1" flipV="1">
              <a:off x="2846303" y="4864033"/>
              <a:ext cx="741030" cy="392186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se šipkou 98">
              <a:extLst>
                <a:ext uri="{FF2B5EF4-FFF2-40B4-BE49-F238E27FC236}">
                  <a16:creationId xmlns:a16="http://schemas.microsoft.com/office/drawing/2014/main" id="{F2ABC7C6-0379-4C67-9DA8-3A034C7C0AF6}"/>
                </a:ext>
              </a:extLst>
            </p:cNvPr>
            <p:cNvCxnSpPr>
              <a:stCxn id="13" idx="1"/>
              <a:endCxn id="10" idx="3"/>
            </p:cNvCxnSpPr>
            <p:nvPr/>
          </p:nvCxnSpPr>
          <p:spPr>
            <a:xfrm flipH="1" flipV="1">
              <a:off x="1328651" y="4203221"/>
              <a:ext cx="984643" cy="439452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se šipkou 101">
              <a:extLst>
                <a:ext uri="{FF2B5EF4-FFF2-40B4-BE49-F238E27FC236}">
                  <a16:creationId xmlns:a16="http://schemas.microsoft.com/office/drawing/2014/main" id="{03BEEDBF-6151-4170-A714-D91C79C85B27}"/>
                </a:ext>
              </a:extLst>
            </p:cNvPr>
            <p:cNvCxnSpPr>
              <a:stCxn id="13" idx="0"/>
              <a:endCxn id="7" idx="2"/>
            </p:cNvCxnSpPr>
            <p:nvPr/>
          </p:nvCxnSpPr>
          <p:spPr>
            <a:xfrm flipH="1" flipV="1">
              <a:off x="1910811" y="2945482"/>
              <a:ext cx="690515" cy="1373155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se šipkou 104">
              <a:extLst>
                <a:ext uri="{FF2B5EF4-FFF2-40B4-BE49-F238E27FC236}">
                  <a16:creationId xmlns:a16="http://schemas.microsoft.com/office/drawing/2014/main" id="{041F5FC1-B85C-45A3-B5A1-CA6B09232D81}"/>
                </a:ext>
              </a:extLst>
            </p:cNvPr>
            <p:cNvCxnSpPr>
              <a:stCxn id="11" idx="2"/>
            </p:cNvCxnSpPr>
            <p:nvPr/>
          </p:nvCxnSpPr>
          <p:spPr>
            <a:xfrm flipV="1">
              <a:off x="1040619" y="3163316"/>
              <a:ext cx="590841" cy="933703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se šipkou 107">
              <a:extLst>
                <a:ext uri="{FF2B5EF4-FFF2-40B4-BE49-F238E27FC236}">
                  <a16:creationId xmlns:a16="http://schemas.microsoft.com/office/drawing/2014/main" id="{E0563D27-DCE3-4D36-88C0-BBBED83DAD6C}"/>
                </a:ext>
              </a:extLst>
            </p:cNvPr>
            <p:cNvCxnSpPr>
              <a:stCxn id="10" idx="3"/>
              <a:endCxn id="4" idx="1"/>
            </p:cNvCxnSpPr>
            <p:nvPr/>
          </p:nvCxnSpPr>
          <p:spPr>
            <a:xfrm flipV="1">
              <a:off x="1328651" y="3748961"/>
              <a:ext cx="2379252" cy="454260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se šipkou 111">
              <a:extLst>
                <a:ext uri="{FF2B5EF4-FFF2-40B4-BE49-F238E27FC236}">
                  <a16:creationId xmlns:a16="http://schemas.microsoft.com/office/drawing/2014/main" id="{71CE988F-7865-4040-BFB3-966D0ECD8DC7}"/>
                </a:ext>
              </a:extLst>
            </p:cNvPr>
            <p:cNvCxnSpPr>
              <a:stCxn id="7" idx="3"/>
            </p:cNvCxnSpPr>
            <p:nvPr/>
          </p:nvCxnSpPr>
          <p:spPr>
            <a:xfrm flipV="1">
              <a:off x="2198843" y="2361341"/>
              <a:ext cx="1377603" cy="477939"/>
            </a:xfrm>
            <a:prstGeom prst="straightConnector1">
              <a:avLst/>
            </a:prstGeom>
            <a:ln w="19050" cap="rnd">
              <a:solidFill>
                <a:schemeClr val="tx1">
                  <a:lumMod val="65000"/>
                  <a:lumOff val="3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Slide Number Placeholder 4">
            <a:extLst>
              <a:ext uri="{FF2B5EF4-FFF2-40B4-BE49-F238E27FC236}">
                <a16:creationId xmlns:a16="http://schemas.microsoft.com/office/drawing/2014/main" id="{488A3738-1CAB-4D5F-B7BF-C0BD08AE380E}"/>
              </a:ext>
            </a:extLst>
          </p:cNvPr>
          <p:cNvSpPr txBox="1">
            <a:spLocks/>
          </p:cNvSpPr>
          <p:nvPr/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52BA717-4DED-4A38-BDE4-30D0F0A142DB}" type="slidenum">
              <a:rPr lang="cs-CZ" smtClean="0"/>
              <a:pPr algn="r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8823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EC2B7-5993-9BC0-1B4B-4D275C263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how a web page gets to your browser.</a:t>
            </a:r>
          </a:p>
          <a:p>
            <a:r>
              <a:rPr lang="en-US" dirty="0"/>
              <a:t>What is a URL? What parts does it consist of? What is their meaning?</a:t>
            </a:r>
          </a:p>
          <a:p>
            <a:r>
              <a:rPr lang="en-US" dirty="0"/>
              <a:t>Explain a communication between client and server. What protocol</a:t>
            </a:r>
          </a:p>
          <a:p>
            <a:r>
              <a:rPr lang="en-US" dirty="0"/>
              <a:t>do they use to communicate?</a:t>
            </a:r>
          </a:p>
          <a:p>
            <a:r>
              <a:rPr lang="en-US" dirty="0"/>
              <a:t>What is the difference between static and dynamic web page?</a:t>
            </a:r>
          </a:p>
          <a:p>
            <a:r>
              <a:rPr lang="en-US" dirty="0"/>
              <a:t>What are the two approaches to create a dynamic web page?</a:t>
            </a:r>
          </a:p>
          <a:p>
            <a:r>
              <a:rPr lang="en-US" dirty="0"/>
              <a:t>Which web technologies run in a client, and which are server-based?</a:t>
            </a:r>
          </a:p>
          <a:p>
            <a:r>
              <a:rPr lang="en-US" dirty="0"/>
              <a:t>What is the most important feature of applications using AJAX?</a:t>
            </a:r>
          </a:p>
          <a:p>
            <a:r>
              <a:rPr lang="en-US" dirty="0"/>
              <a:t>…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6C218-D27E-8457-AEF2-C9648610D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  <a:br>
              <a:rPr lang="en-US" dirty="0"/>
            </a:br>
            <a:r>
              <a:rPr lang="en-US" dirty="0"/>
              <a:t>NSWI141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9529E-0843-39B4-1C5E-12BB39FD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444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FDB2-32A6-4C17-ABEE-1FD56DDF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 Example</a:t>
            </a: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82BFC7B2-F5B7-4ACE-A12C-7099A5D61B34}"/>
              </a:ext>
            </a:extLst>
          </p:cNvPr>
          <p:cNvSpPr/>
          <p:nvPr/>
        </p:nvSpPr>
        <p:spPr>
          <a:xfrm>
            <a:off x="416536" y="1807934"/>
            <a:ext cx="11116068" cy="3570484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 lang="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&lt;title&gt;Simple web page&lt;/title&gt;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&lt;body&gt;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&lt;h1&gt;Simple web page&lt;/h1&gt;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&lt;p&gt;This is a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&gt;web page&lt;/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em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with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&lt;a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="http://whatwg.org/html"&gt;HTML5&lt;/a&gt;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markup.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&lt;/p&gt;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EFC109-684A-4D30-AE7F-D43E060EE1CD}"/>
              </a:ext>
            </a:extLst>
          </p:cNvPr>
          <p:cNvSpPr txBox="1">
            <a:spLocks/>
          </p:cNvSpPr>
          <p:nvPr/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52BA717-4DED-4A38-BDE4-30D0F0A142DB}" type="slidenum">
              <a:rPr lang="cs-CZ" smtClean="0"/>
              <a:pPr algn="r"/>
              <a:t>20</a:t>
            </a:fld>
            <a:endParaRPr lang="cs-C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CB7F59-9F1A-7287-CB0E-1574DCD80E74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68148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FDB2-32A6-4C17-ABEE-1FD56DDF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HTML/DOM Example</a:t>
            </a:r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6E52B188-FA38-4EE0-9C49-313DCF44D981}"/>
              </a:ext>
            </a:extLst>
          </p:cNvPr>
          <p:cNvSpPr/>
          <p:nvPr/>
        </p:nvSpPr>
        <p:spPr>
          <a:xfrm>
            <a:off x="416536" y="1807934"/>
            <a:ext cx="6111511" cy="3570484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 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&lt;body&gt;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&lt;h1&gt;DOM Example&lt;/h1&gt;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&lt;p&gt;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Document Object Model is an API …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&lt;/p&gt;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img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alt="text"&gt;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&lt;/body&gt;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grpSp>
        <p:nvGrpSpPr>
          <p:cNvPr id="5" name="Skupina 45">
            <a:extLst>
              <a:ext uri="{FF2B5EF4-FFF2-40B4-BE49-F238E27FC236}">
                <a16:creationId xmlns:a16="http://schemas.microsoft.com/office/drawing/2014/main" id="{9D8DC25F-30F0-423C-BA5D-877B7768E887}"/>
              </a:ext>
            </a:extLst>
          </p:cNvPr>
          <p:cNvGrpSpPr/>
          <p:nvPr/>
        </p:nvGrpSpPr>
        <p:grpSpPr>
          <a:xfrm>
            <a:off x="7070621" y="1807933"/>
            <a:ext cx="4733819" cy="4861427"/>
            <a:chOff x="4139952" y="1107187"/>
            <a:chExt cx="4733819" cy="4861427"/>
          </a:xfrm>
        </p:grpSpPr>
        <p:sp>
          <p:nvSpPr>
            <p:cNvPr id="6" name="Zaoblený obdélník 6">
              <a:extLst>
                <a:ext uri="{FF2B5EF4-FFF2-40B4-BE49-F238E27FC236}">
                  <a16:creationId xmlns:a16="http://schemas.microsoft.com/office/drawing/2014/main" id="{AC7A3FB0-CCB8-4D8B-96B1-F719D04DAB3D}"/>
                </a:ext>
              </a:extLst>
            </p:cNvPr>
            <p:cNvSpPr/>
            <p:nvPr/>
          </p:nvSpPr>
          <p:spPr>
            <a:xfrm>
              <a:off x="6589948" y="2930192"/>
              <a:ext cx="9144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body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Zaoblený obdélník 8">
              <a:extLst>
                <a:ext uri="{FF2B5EF4-FFF2-40B4-BE49-F238E27FC236}">
                  <a16:creationId xmlns:a16="http://schemas.microsoft.com/office/drawing/2014/main" id="{8796E27A-FDA0-48FA-80D0-B91AEF7D7E6D}"/>
                </a:ext>
              </a:extLst>
            </p:cNvPr>
            <p:cNvSpPr/>
            <p:nvPr/>
          </p:nvSpPr>
          <p:spPr>
            <a:xfrm>
              <a:off x="5220072" y="3850387"/>
              <a:ext cx="9144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h1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" name="Zaoblený obdélník 9">
              <a:extLst>
                <a:ext uri="{FF2B5EF4-FFF2-40B4-BE49-F238E27FC236}">
                  <a16:creationId xmlns:a16="http://schemas.microsoft.com/office/drawing/2014/main" id="{787FC3EA-585F-4785-80FD-13B2F4B895AE}"/>
                </a:ext>
              </a:extLst>
            </p:cNvPr>
            <p:cNvSpPr/>
            <p:nvPr/>
          </p:nvSpPr>
          <p:spPr>
            <a:xfrm>
              <a:off x="6330241" y="3850387"/>
              <a:ext cx="9144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Zaoblený obdélník 10">
              <a:extLst>
                <a:ext uri="{FF2B5EF4-FFF2-40B4-BE49-F238E27FC236}">
                  <a16:creationId xmlns:a16="http://schemas.microsoft.com/office/drawing/2014/main" id="{5A4BA391-3979-437C-9496-57EE51B32495}"/>
                </a:ext>
              </a:extLst>
            </p:cNvPr>
            <p:cNvSpPr/>
            <p:nvPr/>
          </p:nvSpPr>
          <p:spPr>
            <a:xfrm>
              <a:off x="7652303" y="3850387"/>
              <a:ext cx="9144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img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Zaoblený obdélník 11">
              <a:extLst>
                <a:ext uri="{FF2B5EF4-FFF2-40B4-BE49-F238E27FC236}">
                  <a16:creationId xmlns:a16="http://schemas.microsoft.com/office/drawing/2014/main" id="{D2B3CF39-EA5B-46B5-B9E5-39385FF68A9C}"/>
                </a:ext>
              </a:extLst>
            </p:cNvPr>
            <p:cNvSpPr/>
            <p:nvPr/>
          </p:nvSpPr>
          <p:spPr>
            <a:xfrm>
              <a:off x="6375648" y="1107187"/>
              <a:ext cx="1343000" cy="4572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cs typeface="Courier New" panose="02070309020205020404" pitchFamily="49" charset="0"/>
                </a:rPr>
                <a:t>Document</a:t>
              </a:r>
              <a:endParaRPr lang="cs-CZ" dirty="0">
                <a:cs typeface="Courier New" panose="02070309020205020404" pitchFamily="49" charset="0"/>
              </a:endParaRPr>
            </a:p>
          </p:txBody>
        </p:sp>
        <p:sp>
          <p:nvSpPr>
            <p:cNvPr id="11" name="Zaoblený obdélník 12">
              <a:extLst>
                <a:ext uri="{FF2B5EF4-FFF2-40B4-BE49-F238E27FC236}">
                  <a16:creationId xmlns:a16="http://schemas.microsoft.com/office/drawing/2014/main" id="{768F0309-5B45-478E-B18A-E1DBA3BD3666}"/>
                </a:ext>
              </a:extLst>
            </p:cNvPr>
            <p:cNvSpPr/>
            <p:nvPr/>
          </p:nvSpPr>
          <p:spPr>
            <a:xfrm>
              <a:off x="7379944" y="4509120"/>
              <a:ext cx="677408" cy="3516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src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Zaoblený obdélník 13">
              <a:extLst>
                <a:ext uri="{FF2B5EF4-FFF2-40B4-BE49-F238E27FC236}">
                  <a16:creationId xmlns:a16="http://schemas.microsoft.com/office/drawing/2014/main" id="{311CFA59-179D-47B6-969C-529CF02781A7}"/>
                </a:ext>
              </a:extLst>
            </p:cNvPr>
            <p:cNvSpPr/>
            <p:nvPr/>
          </p:nvSpPr>
          <p:spPr>
            <a:xfrm>
              <a:off x="4139952" y="5169906"/>
              <a:ext cx="1846918" cy="4572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DOM Example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3" name="Zaoblený obdélník 14">
              <a:extLst>
                <a:ext uri="{FF2B5EF4-FFF2-40B4-BE49-F238E27FC236}">
                  <a16:creationId xmlns:a16="http://schemas.microsoft.com/office/drawing/2014/main" id="{03AA9DE8-CA90-4A52-A4C9-92F3D2D9970F}"/>
                </a:ext>
              </a:extLst>
            </p:cNvPr>
            <p:cNvSpPr/>
            <p:nvPr/>
          </p:nvSpPr>
          <p:spPr>
            <a:xfrm>
              <a:off x="6134472" y="5151375"/>
              <a:ext cx="1798476" cy="81723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Document Object Model …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Zaoblený obdélník 15">
              <a:extLst>
                <a:ext uri="{FF2B5EF4-FFF2-40B4-BE49-F238E27FC236}">
                  <a16:creationId xmlns:a16="http://schemas.microsoft.com/office/drawing/2014/main" id="{BD5E0C00-2972-48BD-A074-00B89627EDB0}"/>
                </a:ext>
              </a:extLst>
            </p:cNvPr>
            <p:cNvSpPr/>
            <p:nvPr/>
          </p:nvSpPr>
          <p:spPr>
            <a:xfrm>
              <a:off x="8219078" y="4509120"/>
              <a:ext cx="654693" cy="351656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alt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5" name="Přímá spojnice 17">
              <a:extLst>
                <a:ext uri="{FF2B5EF4-FFF2-40B4-BE49-F238E27FC236}">
                  <a16:creationId xmlns:a16="http://schemas.microsoft.com/office/drawing/2014/main" id="{D20CC053-8709-45B6-943C-70BE50E570DA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flipH="1">
              <a:off x="7718648" y="4307587"/>
              <a:ext cx="390855" cy="201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20">
              <a:extLst>
                <a:ext uri="{FF2B5EF4-FFF2-40B4-BE49-F238E27FC236}">
                  <a16:creationId xmlns:a16="http://schemas.microsoft.com/office/drawing/2014/main" id="{C6D3DFCC-E04F-4C67-BED5-CD8C0598BDFF}"/>
                </a:ext>
              </a:extLst>
            </p:cNvPr>
            <p:cNvCxnSpPr>
              <a:cxnSpLocks/>
              <a:stCxn id="9" idx="2"/>
              <a:endCxn id="14" idx="0"/>
            </p:cNvCxnSpPr>
            <p:nvPr/>
          </p:nvCxnSpPr>
          <p:spPr>
            <a:xfrm>
              <a:off x="8109503" y="4307587"/>
              <a:ext cx="436922" cy="20153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21">
              <a:extLst>
                <a:ext uri="{FF2B5EF4-FFF2-40B4-BE49-F238E27FC236}">
                  <a16:creationId xmlns:a16="http://schemas.microsoft.com/office/drawing/2014/main" id="{46BEB1BD-0094-419C-8A28-ED62EEF0A26C}"/>
                </a:ext>
              </a:extLst>
            </p:cNvPr>
            <p:cNvCxnSpPr>
              <a:cxnSpLocks/>
              <a:stCxn id="6" idx="2"/>
              <a:endCxn id="9" idx="0"/>
            </p:cNvCxnSpPr>
            <p:nvPr/>
          </p:nvCxnSpPr>
          <p:spPr>
            <a:xfrm>
              <a:off x="7047148" y="3387392"/>
              <a:ext cx="1062355" cy="462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24">
              <a:extLst>
                <a:ext uri="{FF2B5EF4-FFF2-40B4-BE49-F238E27FC236}">
                  <a16:creationId xmlns:a16="http://schemas.microsoft.com/office/drawing/2014/main" id="{7C92BDA9-498E-490A-A295-DF770766BAA0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 flipH="1">
              <a:off x="6787441" y="3387392"/>
              <a:ext cx="259707" cy="462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27">
              <a:extLst>
                <a:ext uri="{FF2B5EF4-FFF2-40B4-BE49-F238E27FC236}">
                  <a16:creationId xmlns:a16="http://schemas.microsoft.com/office/drawing/2014/main" id="{B2A44FF5-4EB0-42E4-9BF2-4B41EF155870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5677272" y="3387392"/>
              <a:ext cx="1369876" cy="46299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30">
              <a:extLst>
                <a:ext uri="{FF2B5EF4-FFF2-40B4-BE49-F238E27FC236}">
                  <a16:creationId xmlns:a16="http://schemas.microsoft.com/office/drawing/2014/main" id="{BF8C8CA3-2482-46A4-9227-8BC536C91222}"/>
                </a:ext>
              </a:extLst>
            </p:cNvPr>
            <p:cNvCxnSpPr>
              <a:cxnSpLocks/>
              <a:stCxn id="8" idx="2"/>
              <a:endCxn id="13" idx="0"/>
            </p:cNvCxnSpPr>
            <p:nvPr/>
          </p:nvCxnSpPr>
          <p:spPr>
            <a:xfrm>
              <a:off x="6787441" y="4307587"/>
              <a:ext cx="246269" cy="8437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33">
              <a:extLst>
                <a:ext uri="{FF2B5EF4-FFF2-40B4-BE49-F238E27FC236}">
                  <a16:creationId xmlns:a16="http://schemas.microsoft.com/office/drawing/2014/main" id="{290E1C04-50CC-4B24-871B-3DB2CED0D612}"/>
                </a:ext>
              </a:extLst>
            </p:cNvPr>
            <p:cNvCxnSpPr>
              <a:cxnSpLocks/>
              <a:stCxn id="7" idx="2"/>
              <a:endCxn id="12" idx="0"/>
            </p:cNvCxnSpPr>
            <p:nvPr/>
          </p:nvCxnSpPr>
          <p:spPr>
            <a:xfrm flipH="1">
              <a:off x="5063411" y="4307587"/>
              <a:ext cx="613861" cy="86231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aoblený obdélník 36">
              <a:extLst>
                <a:ext uri="{FF2B5EF4-FFF2-40B4-BE49-F238E27FC236}">
                  <a16:creationId xmlns:a16="http://schemas.microsoft.com/office/drawing/2014/main" id="{DFBA25C5-4632-4781-BE87-3190CF27D1D8}"/>
                </a:ext>
              </a:extLst>
            </p:cNvPr>
            <p:cNvSpPr/>
            <p:nvPr/>
          </p:nvSpPr>
          <p:spPr>
            <a:xfrm>
              <a:off x="6589948" y="2021587"/>
              <a:ext cx="914400" cy="4572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html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23" name="Přímá spojnice 38">
              <a:extLst>
                <a:ext uri="{FF2B5EF4-FFF2-40B4-BE49-F238E27FC236}">
                  <a16:creationId xmlns:a16="http://schemas.microsoft.com/office/drawing/2014/main" id="{6FCE5B14-1A99-4130-B343-92FB706AE5E9}"/>
                </a:ext>
              </a:extLst>
            </p:cNvPr>
            <p:cNvCxnSpPr>
              <a:cxnSpLocks/>
              <a:stCxn id="22" idx="2"/>
              <a:endCxn id="6" idx="0"/>
            </p:cNvCxnSpPr>
            <p:nvPr/>
          </p:nvCxnSpPr>
          <p:spPr>
            <a:xfrm>
              <a:off x="7047148" y="2478787"/>
              <a:ext cx="0" cy="45140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41">
              <a:extLst>
                <a:ext uri="{FF2B5EF4-FFF2-40B4-BE49-F238E27FC236}">
                  <a16:creationId xmlns:a16="http://schemas.microsoft.com/office/drawing/2014/main" id="{528F84DA-76AE-43E4-A5E9-79B3D4A44CEA}"/>
                </a:ext>
              </a:extLst>
            </p:cNvPr>
            <p:cNvCxnSpPr>
              <a:cxnSpLocks/>
              <a:stCxn id="10" idx="2"/>
              <a:endCxn id="22" idx="0"/>
            </p:cNvCxnSpPr>
            <p:nvPr/>
          </p:nvCxnSpPr>
          <p:spPr>
            <a:xfrm>
              <a:off x="7047148" y="1564387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Slide Number Placeholder 4">
            <a:extLst>
              <a:ext uri="{FF2B5EF4-FFF2-40B4-BE49-F238E27FC236}">
                <a16:creationId xmlns:a16="http://schemas.microsoft.com/office/drawing/2014/main" id="{72B06A57-0D11-4B47-92B3-EA099B67B2B1}"/>
              </a:ext>
            </a:extLst>
          </p:cNvPr>
          <p:cNvSpPr txBox="1">
            <a:spLocks/>
          </p:cNvSpPr>
          <p:nvPr/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52BA717-4DED-4A38-BDE4-30D0F0A142DB}" type="slidenum">
              <a:rPr lang="cs-CZ" smtClean="0"/>
              <a:pPr algn="r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7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E28E97-894C-4C11-B47E-85D9CFCD9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Markups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29A97D-CADC-42DD-A53A-C114DF2EE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DA2AD66B-E735-4EB1-BBF9-3488B385AE2E}"/>
              </a:ext>
            </a:extLst>
          </p:cNvPr>
          <p:cNvSpPr/>
          <p:nvPr/>
        </p:nvSpPr>
        <p:spPr>
          <a:xfrm>
            <a:off x="659396" y="1844824"/>
            <a:ext cx="10873208" cy="4608512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Slim Example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doctype html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head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title Slim Examples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meta name="keywords" content="template language"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meta name="author" content=author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alert('Slim supports embedded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javascript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!')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body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h1 Markup examples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#content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p This example shows you what a basic Slim file looks like.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2D0337-839F-0023-EF1D-D4EA0CA68C3A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1661038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FDB2-32A6-4C17-ABEE-1FD56DDF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Metadata</a:t>
            </a: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82BFC7B2-F5B7-4ACE-A12C-7099A5D61B34}"/>
              </a:ext>
            </a:extLst>
          </p:cNvPr>
          <p:cNvSpPr/>
          <p:nvPr/>
        </p:nvSpPr>
        <p:spPr>
          <a:xfrm>
            <a:off x="659396" y="1811289"/>
            <a:ext cx="10873208" cy="4629833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&lt;title&gt;Technologies for …&lt;/title&gt;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&lt;base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="http://www.ksi.mff.cuni.cz/index.html"&gt;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&lt;link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="stylesheet"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="default.css"&gt;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&lt;style type="text/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body { font-size: 12pt; 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&lt;/style&gt;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&lt;meta name="keywords" content="html, example"&gt;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&lt;meta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http-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equiv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="content-type"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content="text/html; charset=utf-8"&gt;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&lt;/html&gt;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49381-ECD6-4296-B443-442E81A68F61}"/>
              </a:ext>
            </a:extLst>
          </p:cNvPr>
          <p:cNvSpPr txBox="1">
            <a:spLocks/>
          </p:cNvSpPr>
          <p:nvPr/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52BA717-4DED-4A38-BDE4-30D0F0A142DB}" type="slidenum">
              <a:rPr lang="cs-CZ" smtClean="0"/>
              <a:pPr algn="r"/>
              <a:t>23</a:t>
            </a:fld>
            <a:endParaRPr lang="cs-CZ" dirty="0"/>
          </a:p>
        </p:txBody>
      </p:sp>
      <p:sp>
        <p:nvSpPr>
          <p:cNvPr id="6" name="Zaoblený obdélníkový bublinový popisek 1">
            <a:extLst>
              <a:ext uri="{FF2B5EF4-FFF2-40B4-BE49-F238E27FC236}">
                <a16:creationId xmlns:a16="http://schemas.microsoft.com/office/drawing/2014/main" id="{BADD0CA2-90F3-4D74-BAEA-493ABA51C1B5}"/>
              </a:ext>
            </a:extLst>
          </p:cNvPr>
          <p:cNvSpPr/>
          <p:nvPr/>
        </p:nvSpPr>
        <p:spPr>
          <a:xfrm>
            <a:off x="6912091" y="5551910"/>
            <a:ext cx="5040560" cy="890077"/>
          </a:xfrm>
          <a:prstGeom prst="wedgeRoundRectCallout">
            <a:avLst>
              <a:gd name="adj1" fmla="val -41838"/>
              <a:gd name="adj2" fmla="val -8673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In HTML5, this particular construct can be shortened to </a:t>
            </a: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&lt;meta </a:t>
            </a:r>
            <a:r>
              <a:rPr lang="cs-CZ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charset</a:t>
            </a: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utf</a:t>
            </a:r>
            <a:r>
              <a:rPr lang="cs-CZ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-8"&gt;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392935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A55953-BC35-7940-2565-B037E95C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HTML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391CE-21C4-BD47-F782-6F3378CC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0306F718-F95E-AF9E-9E18-5E5E901B1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9701914"/>
              </p:ext>
            </p:extLst>
          </p:nvPr>
        </p:nvGraphicFramePr>
        <p:xfrm>
          <a:off x="407368" y="1844824"/>
          <a:ext cx="4248472" cy="2595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</a:t>
                      </a:r>
                      <a:r>
                        <a:rPr lang="en-US" b="0" dirty="0" err="1"/>
                        <a:t>em</a:t>
                      </a:r>
                      <a:r>
                        <a:rPr lang="en-US" b="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Stress emphasis.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&lt;strong&gt;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Strong importance.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&lt;small&gt;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Side comment.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&lt;cite&gt;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Citation.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&lt;code&gt;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Computer code.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</a:t>
                      </a:r>
                      <a:r>
                        <a:rPr lang="en-US" b="0" dirty="0" err="1"/>
                        <a:t>abbr</a:t>
                      </a:r>
                      <a:r>
                        <a:rPr lang="en-US" b="0" dirty="0"/>
                        <a:t>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Abbreviation or acronym.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404317"/>
                  </a:ext>
                </a:extLst>
              </a:tr>
            </a:tbl>
          </a:graphicData>
        </a:graphic>
      </p:graphicFrame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4AA386F1-D4BB-4C20-3E5E-DB9D82A47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184808"/>
              </p:ext>
            </p:extLst>
          </p:nvPr>
        </p:nvGraphicFramePr>
        <p:xfrm>
          <a:off x="5015880" y="1844824"/>
          <a:ext cx="5328592" cy="44500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576062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375253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&lt;section&gt;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Section.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&lt;article&gt;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Independent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&lt;header&gt;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Header for document/section.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&lt;footer&gt;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Footer for document/section.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&lt;nav&gt;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Navigation links.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&lt;aside&gt;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Related do adjacent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&lt;figure&gt;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Self-contained content.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40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&lt;details&gt;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Optionally visible details.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05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&lt;summary&gt;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Visible heading for details.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63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&lt;main&gt;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Main content of the document.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62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&lt;time&gt;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Date/time.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48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7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4020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A55953-BC35-7940-2565-B037E95C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HTML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391CE-21C4-BD47-F782-6F3378CC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4AA386F1-D4BB-4C20-3E5E-DB9D82A47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831507"/>
              </p:ext>
            </p:extLst>
          </p:nvPr>
        </p:nvGraphicFramePr>
        <p:xfrm>
          <a:off x="1128728" y="1844824"/>
          <a:ext cx="1438880" cy="44450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3888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</a:t>
                      </a:r>
                      <a:r>
                        <a:rPr lang="en-US" b="0" dirty="0" err="1"/>
                        <a:t>ul</a:t>
                      </a:r>
                      <a:r>
                        <a:rPr lang="en-US" b="0" dirty="0"/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</a:t>
                      </a:r>
                      <a:r>
                        <a:rPr lang="en-US" b="0" dirty="0" err="1"/>
                        <a:t>ol</a:t>
                      </a:r>
                      <a:r>
                        <a:rPr lang="en-US" b="0" dirty="0"/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&lt;li&gt;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&lt;table&gt;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&lt;caption&gt;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</a:t>
                      </a:r>
                      <a:r>
                        <a:rPr lang="en-US" b="0" dirty="0" err="1"/>
                        <a:t>thead</a:t>
                      </a:r>
                      <a:r>
                        <a:rPr lang="en-US" b="0" dirty="0"/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</a:t>
                      </a:r>
                      <a:r>
                        <a:rPr lang="en-US" b="0" dirty="0" err="1"/>
                        <a:t>tbody</a:t>
                      </a:r>
                      <a:r>
                        <a:rPr lang="en-US" b="0" dirty="0"/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40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</a:t>
                      </a:r>
                      <a:r>
                        <a:rPr lang="en-US" b="0" dirty="0" err="1"/>
                        <a:t>tfoot</a:t>
                      </a:r>
                      <a:r>
                        <a:rPr lang="en-US" b="0" dirty="0"/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05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&lt;tr&gt;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63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&lt;td&gt;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62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</a:t>
                      </a:r>
                      <a:r>
                        <a:rPr lang="en-US" b="0" dirty="0" err="1"/>
                        <a:t>th</a:t>
                      </a:r>
                      <a:r>
                        <a:rPr lang="en-US" b="0" dirty="0"/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48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&lt;</a:t>
                      </a:r>
                      <a:r>
                        <a:rPr lang="en-US" b="0" dirty="0" err="1"/>
                        <a:t>img</a:t>
                      </a:r>
                      <a:r>
                        <a:rPr lang="en-US" b="0" dirty="0"/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71392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E394DB12-4C5E-9A71-12B4-D69AE12C6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60934"/>
              </p:ext>
            </p:extLst>
          </p:nvPr>
        </p:nvGraphicFramePr>
        <p:xfrm>
          <a:off x="3647728" y="1844824"/>
          <a:ext cx="1438880" cy="40741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43888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&lt;a&gt;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&lt;form&gt;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&lt;label&gt;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&lt;input&gt;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</a:t>
                      </a:r>
                      <a:r>
                        <a:rPr lang="en-US" b="0" dirty="0" err="1"/>
                        <a:t>textarea</a:t>
                      </a:r>
                      <a:r>
                        <a:rPr lang="en-US" b="0" dirty="0"/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&lt;select&gt;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&lt;button&gt;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40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</a:t>
                      </a:r>
                      <a:r>
                        <a:rPr lang="en-US" b="0" dirty="0" err="1"/>
                        <a:t>fieldset</a:t>
                      </a:r>
                      <a:r>
                        <a:rPr lang="en-US" b="0" dirty="0"/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05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&lt;legend&gt;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63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&lt;label&gt;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62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48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713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1E94EB-EA52-45DC-A2BA-FAB577809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Hyperlink Elements</a:t>
            </a:r>
          </a:p>
          <a:p>
            <a:r>
              <a:rPr lang="en-US" dirty="0"/>
              <a:t>Links to external resources, which are exposed to user of the current document as means to browse (change what user sees)</a:t>
            </a:r>
          </a:p>
          <a:p>
            <a:endParaRPr lang="en-US" dirty="0"/>
          </a:p>
          <a:p>
            <a:r>
              <a:rPr lang="en-US" dirty="0"/>
              <a:t>Attribute </a:t>
            </a:r>
            <a:r>
              <a:rPr lang="en-US" dirty="0" err="1"/>
              <a:t>href</a:t>
            </a:r>
            <a:r>
              <a:rPr lang="en-US" dirty="0"/>
              <a:t> specifies URL of linked resource</a:t>
            </a:r>
          </a:p>
          <a:p>
            <a:r>
              <a:rPr lang="en-US" dirty="0"/>
              <a:t>Content is visible to user (text or any inline elements)</a:t>
            </a:r>
          </a:p>
          <a:p>
            <a:r>
              <a:rPr lang="en-US" dirty="0"/>
              <a:t>Identifying fragment of a web page</a:t>
            </a:r>
          </a:p>
          <a:p>
            <a:endParaRPr lang="en-US" dirty="0"/>
          </a:p>
          <a:p>
            <a:pPr lvl="1"/>
            <a:r>
              <a:rPr lang="en-US" dirty="0"/>
              <a:t>Is then referenced by fragment part of an URL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C7D476-BD9B-411E-99B5-B23D2368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63478-2D80-4442-98A9-531B33930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839A7CE6-1C70-4E26-B766-30CFC41C8CA3}"/>
              </a:ext>
            </a:extLst>
          </p:cNvPr>
          <p:cNvSpPr/>
          <p:nvPr/>
        </p:nvSpPr>
        <p:spPr>
          <a:xfrm>
            <a:off x="551384" y="2996952"/>
            <a:ext cx="6195784" cy="432048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href="http://www.google.com"&gt;Google&lt;/a&gt;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90490ED7-D01F-47F1-8FEA-3EAF87B5825B}"/>
              </a:ext>
            </a:extLst>
          </p:cNvPr>
          <p:cNvSpPr/>
          <p:nvPr/>
        </p:nvSpPr>
        <p:spPr>
          <a:xfrm>
            <a:off x="983432" y="4653136"/>
            <a:ext cx="3888432" cy="432048"/>
          </a:xfrm>
          <a:prstGeom prst="snip1Rect">
            <a:avLst>
              <a:gd name="adj" fmla="val 3117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 id="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Para2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 ... &lt;/p&gt;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85DBD7DC-084E-41AE-9E63-2E605FEDAB7A}"/>
              </a:ext>
            </a:extLst>
          </p:cNvPr>
          <p:cNvSpPr/>
          <p:nvPr/>
        </p:nvSpPr>
        <p:spPr>
          <a:xfrm>
            <a:off x="911424" y="5546162"/>
            <a:ext cx="6444716" cy="1054452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href="#</a:t>
            </a:r>
            <a:r>
              <a:rPr lang="pt-BR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Para2</a:t>
            </a:r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"&gt;...&lt;/a&gt;</a:t>
            </a:r>
          </a:p>
          <a:p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href="http://www.page.com#</a:t>
            </a:r>
            <a:r>
              <a:rPr lang="pt-BR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Para2</a:t>
            </a:r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"&gt;...&lt;/a&gt;</a:t>
            </a:r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5569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4BC1C8-5E45-4BA1-ACA2-041CDDA91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Heading Elements h1 – h6</a:t>
            </a:r>
          </a:p>
          <a:p>
            <a:r>
              <a:rPr lang="en-US" dirty="0"/>
              <a:t>Before HTML5</a:t>
            </a:r>
          </a:p>
          <a:p>
            <a:pPr lvl="1"/>
            <a:r>
              <a:rPr lang="en-US" dirty="0"/>
              <a:t>Six levels of importance (rank)</a:t>
            </a:r>
          </a:p>
          <a:p>
            <a:pPr lvl="1"/>
            <a:r>
              <a:rPr lang="en-US" dirty="0"/>
              <a:t>&lt;h1&gt; most important (highest), &lt;h6&gt; least important</a:t>
            </a:r>
          </a:p>
          <a:p>
            <a:r>
              <a:rPr lang="en-US" dirty="0"/>
              <a:t>Headings in HTML5</a:t>
            </a:r>
          </a:p>
          <a:p>
            <a:pPr lvl="1"/>
            <a:r>
              <a:rPr lang="en-US" dirty="0"/>
              <a:t>Combined with sectioning &lt;section&gt;, &lt;article&gt;, …</a:t>
            </a:r>
          </a:p>
          <a:p>
            <a:pPr lvl="1"/>
            <a:r>
              <a:rPr lang="en-US" dirty="0"/>
              <a:t>Each section has its own heading hierarchy</a:t>
            </a:r>
          </a:p>
          <a:p>
            <a:pPr lvl="1"/>
            <a:r>
              <a:rPr lang="en-US" dirty="0"/>
              <a:t>Outline algorithm</a:t>
            </a:r>
          </a:p>
          <a:p>
            <a:pPr lvl="1"/>
            <a:r>
              <a:rPr lang="en-US" dirty="0"/>
              <a:t>First heading element in a section is the main heading of that section</a:t>
            </a:r>
            <a:br>
              <a:rPr lang="en-US" dirty="0"/>
            </a:br>
            <a:r>
              <a:rPr lang="en-US" dirty="0"/>
              <a:t>(no matter its rank)</a:t>
            </a:r>
          </a:p>
          <a:p>
            <a:pPr lvl="1"/>
            <a:r>
              <a:rPr lang="en-US" dirty="0"/>
              <a:t>Subsequent headings create new implicit sections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C1295F-672F-4EB9-AAC9-8A8514B3D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A0C57-8175-4655-9488-99C271E0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1AADCE-88BE-BC3F-F3C1-3E15AC720894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2881812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6B9034-9C6B-D0B0-0639-D89F3A1F5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The Truth About Multiple H1 Tags in the HTML5 Era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F80010-DDC7-37CF-39DD-91194A678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Headings</a:t>
            </a:r>
            <a:br>
              <a:rPr lang="en-US" dirty="0"/>
            </a:br>
            <a:r>
              <a:rPr lang="en-US" dirty="0"/>
              <a:t>Resource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A1EF17-E209-8DBB-D707-90C4E0A0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28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E9B374-0D90-C0D9-99BE-6BF6021FA089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373790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C3F5D0-ECF6-4B59-BC2D-4D2A8B4BA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 of web page composed of UI controls</a:t>
            </a:r>
          </a:p>
          <a:p>
            <a:r>
              <a:rPr lang="en-US" dirty="0"/>
              <a:t>User can interact with form controls</a:t>
            </a:r>
          </a:p>
          <a:p>
            <a:pPr lvl="1"/>
            <a:r>
              <a:rPr lang="en-US" dirty="0"/>
              <a:t>Adding text, selecting options, clicking on buttons, …</a:t>
            </a:r>
          </a:p>
          <a:p>
            <a:pPr lvl="1"/>
            <a:r>
              <a:rPr lang="en-US" dirty="0"/>
              <a:t>Data provided by user can be processed by a script (client or server side).</a:t>
            </a:r>
          </a:p>
          <a:p>
            <a:r>
              <a:rPr lang="en-US" dirty="0"/>
              <a:t>Element </a:t>
            </a:r>
            <a:r>
              <a:rPr lang="en-US" b="1" dirty="0"/>
              <a:t>&lt;form&gt;</a:t>
            </a:r>
          </a:p>
          <a:p>
            <a:pPr lvl="1"/>
            <a:r>
              <a:rPr lang="en-US" dirty="0"/>
              <a:t>Attribute method – HTTP method used for transfer</a:t>
            </a:r>
          </a:p>
          <a:p>
            <a:pPr lvl="2"/>
            <a:r>
              <a:rPr lang="en-US" b="1" dirty="0"/>
              <a:t>post</a:t>
            </a:r>
            <a:r>
              <a:rPr lang="en-US" dirty="0"/>
              <a:t> – data are transferred in HTTP request body</a:t>
            </a:r>
          </a:p>
          <a:p>
            <a:pPr lvl="2"/>
            <a:r>
              <a:rPr lang="en-US" b="1" dirty="0"/>
              <a:t>get</a:t>
            </a:r>
            <a:r>
              <a:rPr lang="en-US" dirty="0"/>
              <a:t> – data are encoded in URL (query part)</a:t>
            </a:r>
          </a:p>
          <a:p>
            <a:pPr lvl="1"/>
            <a:r>
              <a:rPr lang="en-US" dirty="0"/>
              <a:t>Attribute </a:t>
            </a:r>
            <a:r>
              <a:rPr lang="en-US" b="1" dirty="0"/>
              <a:t>action</a:t>
            </a:r>
            <a:r>
              <a:rPr lang="en-US" dirty="0"/>
              <a:t> – URL where the data are sent 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0AE58C-9F84-4D0D-9482-11856079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</a:t>
            </a:r>
            <a:br>
              <a:rPr lang="en-US" dirty="0"/>
            </a:br>
            <a:r>
              <a:rPr lang="en-US" dirty="0"/>
              <a:t>HTML Form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3691C-9B17-43CA-9AE1-32B8300E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535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E423F5-F9BF-0904-4833-DD2149EB4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/>
              <a:t>Jednoduchý</a:t>
            </a:r>
            <a:r>
              <a:rPr lang="en-US" b="1" dirty="0"/>
              <a:t> </a:t>
            </a:r>
            <a:r>
              <a:rPr lang="en-US" b="1" dirty="0" err="1"/>
              <a:t>statický</a:t>
            </a:r>
            <a:r>
              <a:rPr lang="en-US" b="1" dirty="0"/>
              <a:t> web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Create a simple static web -- i.e., a set of (at least three) HTML documents interconnected with hyperlinks.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web is supposed to be properly decorated with CSS styles (esthetic aspects will not be graded, but the utilization of styles has to be purposeful).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actual contents is arbitrary; however, it has to reflect a feasible real-life situation (e.g., personal web presentation, short tutorial, ...).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….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BCE369-8B6A-0FDC-8151-1F3D62164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</a:t>
            </a:r>
            <a:br>
              <a:rPr lang="en-US" dirty="0"/>
            </a:br>
            <a:r>
              <a:rPr lang="en-US" dirty="0"/>
              <a:t>NSWI141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23CC0-E3D8-DCCE-E34B-FD27963B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660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6F7D929-219D-4BE8-95E0-8FE2092E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17854-87C7-4ABD-97A1-5186E2CE0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462314BD-D5BD-4D2A-8F8F-3E8395F61DA9}"/>
              </a:ext>
            </a:extLst>
          </p:cNvPr>
          <p:cNvSpPr/>
          <p:nvPr/>
        </p:nvSpPr>
        <p:spPr>
          <a:xfrm>
            <a:off x="659396" y="1556792"/>
            <a:ext cx="10873208" cy="4875662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&lt;table&gt;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&lt;tr&gt;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&gt;Name&lt;/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&gt;Email&lt;/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&gt;Address&lt;/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&lt;/tr&gt;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thead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&lt;tr&gt;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&lt;td&gt;Joe White&lt;/td&gt; &lt;td&gt;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joe@white.abc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&lt;/td&gt;&lt;td&gt;Lloyd Ave, Boston&lt;/td&gt;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&lt;/tr&gt;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&lt;tr&gt;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&lt;td&gt;Bill Black&lt;/td&gt;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&lt;td&gt;bill@black.def&lt;/td&gt;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&lt;td&gt;---&lt;/td&gt;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&lt;/tr&gt;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&lt;/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tbody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&lt;/table&gt;</a:t>
            </a:r>
          </a:p>
        </p:txBody>
      </p:sp>
      <p:graphicFrame>
        <p:nvGraphicFramePr>
          <p:cNvPr id="6" name="Tabulka 8">
            <a:extLst>
              <a:ext uri="{FF2B5EF4-FFF2-40B4-BE49-F238E27FC236}">
                <a16:creationId xmlns:a16="http://schemas.microsoft.com/office/drawing/2014/main" id="{6909FE8D-7074-41BA-9BD7-857CB2BEE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101970"/>
              </p:ext>
            </p:extLst>
          </p:nvPr>
        </p:nvGraphicFramePr>
        <p:xfrm>
          <a:off x="6528048" y="4725144"/>
          <a:ext cx="4896543" cy="16241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9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Name</a:t>
                      </a:r>
                      <a:endParaRPr lang="cs-CZ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Email</a:t>
                      </a:r>
                      <a:endParaRPr lang="cs-CZ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Address</a:t>
                      </a:r>
                      <a:endParaRPr lang="cs-CZ" sz="1600" b="1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843">
                <a:tc>
                  <a:txBody>
                    <a:bodyPr/>
                    <a:lstStyle/>
                    <a:p>
                      <a:r>
                        <a:rPr lang="cs-CZ" sz="1600" dirty="0" err="1">
                          <a:ln>
                            <a:noFill/>
                          </a:ln>
                        </a:rPr>
                        <a:t>Joe</a:t>
                      </a:r>
                      <a:r>
                        <a:rPr lang="cs-CZ" sz="1600" dirty="0">
                          <a:ln>
                            <a:noFill/>
                          </a:ln>
                        </a:rPr>
                        <a:t> </a:t>
                      </a:r>
                      <a:r>
                        <a:rPr lang="cs-CZ" sz="1600" dirty="0" err="1">
                          <a:ln>
                            <a:noFill/>
                          </a:ln>
                        </a:rPr>
                        <a:t>White</a:t>
                      </a:r>
                      <a:endParaRPr lang="cs-CZ" sz="16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err="1">
                          <a:ln>
                            <a:noFill/>
                          </a:ln>
                        </a:rPr>
                        <a:t>joe@white.abc</a:t>
                      </a:r>
                      <a:endParaRPr lang="cs-CZ" sz="16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</a:rPr>
                        <a:t>Lloyd Ave, Boston</a:t>
                      </a:r>
                      <a:endParaRPr lang="cs-CZ" sz="16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6115"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</a:rPr>
                        <a:t>Bill Black</a:t>
                      </a:r>
                      <a:endParaRPr lang="cs-CZ" sz="16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</a:rPr>
                        <a:t>bill@black.def</a:t>
                      </a:r>
                      <a:endParaRPr lang="cs-CZ" sz="16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n>
                            <a:noFill/>
                          </a:ln>
                        </a:rPr>
                        <a:t>---</a:t>
                      </a:r>
                      <a:endParaRPr lang="cs-CZ" sz="1600" dirty="0">
                        <a:ln>
                          <a:noFill/>
                        </a:ln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9E245C8-E744-419C-A2B0-840073CFAC9D}"/>
              </a:ext>
            </a:extLst>
          </p:cNvPr>
          <p:cNvSpPr/>
          <p:nvPr/>
        </p:nvSpPr>
        <p:spPr>
          <a:xfrm>
            <a:off x="6918090" y="3109843"/>
            <a:ext cx="4116457" cy="8485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Of course, not forgetting irregular tables 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colspan</a:t>
            </a:r>
            <a:r>
              <a:rPr lang="en-US" dirty="0"/>
              <a:t>,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rowspan</a:t>
            </a:r>
            <a:r>
              <a:rPr lang="en-US" dirty="0"/>
              <a:t>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26D482-24A9-B338-3BCD-427F59B971CE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262653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729FBE-7BC8-4F7C-B480-D2F779BB9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 </a:t>
            </a:r>
            <a:r>
              <a:rPr lang="en-US" b="1" dirty="0"/>
              <a:t>&lt;</a:t>
            </a:r>
            <a:r>
              <a:rPr lang="en-US" b="1" dirty="0" err="1"/>
              <a:t>img</a:t>
            </a:r>
            <a:r>
              <a:rPr lang="en-US" b="1" dirty="0"/>
              <a:t>&gt;</a:t>
            </a:r>
            <a:br>
              <a:rPr lang="en-US" dirty="0"/>
            </a:br>
            <a:r>
              <a:rPr lang="en-US" dirty="0"/>
              <a:t>Include image in the document contents</a:t>
            </a:r>
          </a:p>
          <a:p>
            <a:r>
              <a:rPr lang="en-US" dirty="0"/>
              <a:t>Attribute </a:t>
            </a:r>
            <a:r>
              <a:rPr lang="en-US" b="1" dirty="0" err="1"/>
              <a:t>src</a:t>
            </a:r>
            <a:r>
              <a:rPr lang="en-US" dirty="0"/>
              <a:t> – the URL of an image to be loaded</a:t>
            </a:r>
          </a:p>
          <a:p>
            <a:r>
              <a:rPr lang="en-US" dirty="0"/>
              <a:t>Attributes </a:t>
            </a:r>
            <a:r>
              <a:rPr lang="en-US" b="1" dirty="0"/>
              <a:t>width</a:t>
            </a:r>
            <a:r>
              <a:rPr lang="en-US" dirty="0"/>
              <a:t> and </a:t>
            </a:r>
            <a:r>
              <a:rPr lang="en-US" b="1" dirty="0"/>
              <a:t>height</a:t>
            </a:r>
            <a:r>
              <a:rPr lang="en-US" dirty="0"/>
              <a:t> - image size in pixels</a:t>
            </a:r>
            <a:br>
              <a:rPr lang="en-US" dirty="0"/>
            </a:br>
            <a:r>
              <a:rPr lang="en-US" dirty="0"/>
              <a:t>It is a good practice to let the browser know the size before the image is loaded </a:t>
            </a:r>
            <a:br>
              <a:rPr lang="en-US" dirty="0"/>
            </a:br>
            <a:r>
              <a:rPr lang="en-US" dirty="0"/>
              <a:t>(or if it fails).</a:t>
            </a:r>
          </a:p>
          <a:p>
            <a:r>
              <a:rPr lang="en-US" dirty="0"/>
              <a:t>Attribute </a:t>
            </a:r>
            <a:r>
              <a:rPr lang="en-US" b="1" dirty="0"/>
              <a:t>alt</a:t>
            </a:r>
            <a:r>
              <a:rPr lang="en-US" dirty="0"/>
              <a:t> – alternative textual representation</a:t>
            </a:r>
          </a:p>
          <a:p>
            <a:pPr lvl="1"/>
            <a:r>
              <a:rPr lang="en-US" dirty="0"/>
              <a:t>Briefly describes, what the image shows</a:t>
            </a:r>
          </a:p>
          <a:p>
            <a:pPr lvl="1"/>
            <a:r>
              <a:rPr lang="en-US" dirty="0"/>
              <a:t>Used, when the image loading fails</a:t>
            </a:r>
          </a:p>
          <a:p>
            <a:r>
              <a:rPr lang="en-US" dirty="0"/>
              <a:t>Attribute </a:t>
            </a:r>
            <a:r>
              <a:rPr lang="en-US" b="1" dirty="0"/>
              <a:t>title</a:t>
            </a:r>
            <a:r>
              <a:rPr lang="en-US" dirty="0"/>
              <a:t> – same as in form controls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1DEFCC-8B3E-4446-A389-1ACE82C6C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8923A-B267-4B09-9E29-C827AA027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FB569-3003-534F-C17B-F4BE879948C4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18827011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C3F5D0-ECF6-4B59-BC2D-4D2A8B4BA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input</a:t>
            </a:r>
            <a:br>
              <a:rPr lang="en-US" b="1" dirty="0"/>
            </a:br>
            <a:r>
              <a:rPr lang="en-US" dirty="0"/>
              <a:t>Various controls based on </a:t>
            </a:r>
            <a:r>
              <a:rPr lang="en-US" b="1" dirty="0"/>
              <a:t>type</a:t>
            </a:r>
            <a:r>
              <a:rPr lang="en-US" dirty="0"/>
              <a:t> attribute</a:t>
            </a:r>
          </a:p>
          <a:p>
            <a:r>
              <a:rPr lang="en-US" b="1" dirty="0" err="1"/>
              <a:t>textarea</a:t>
            </a:r>
            <a:endParaRPr lang="en-US" b="1" dirty="0"/>
          </a:p>
          <a:p>
            <a:r>
              <a:rPr lang="en-US" b="1" dirty="0"/>
              <a:t>select</a:t>
            </a:r>
          </a:p>
          <a:p>
            <a:r>
              <a:rPr lang="en-US" b="1" dirty="0"/>
              <a:t>button</a:t>
            </a:r>
            <a:br>
              <a:rPr lang="en-US" dirty="0"/>
            </a:br>
            <a:r>
              <a:rPr lang="en-US" dirty="0"/>
              <a:t>Submit or reset button</a:t>
            </a:r>
          </a:p>
          <a:p>
            <a:r>
              <a:rPr lang="en-US" dirty="0"/>
              <a:t>Important attributes</a:t>
            </a:r>
          </a:p>
          <a:p>
            <a:pPr lvl="1"/>
            <a:r>
              <a:rPr lang="en-US" b="1" dirty="0"/>
              <a:t>name</a:t>
            </a:r>
            <a:r>
              <a:rPr lang="en-US" dirty="0"/>
              <a:t> – control identification within the form</a:t>
            </a:r>
          </a:p>
          <a:p>
            <a:pPr lvl="1"/>
            <a:r>
              <a:rPr lang="en-US" b="1" dirty="0"/>
              <a:t>value</a:t>
            </a:r>
            <a:r>
              <a:rPr lang="en-US" dirty="0"/>
              <a:t> – predefined value </a:t>
            </a:r>
            <a:br>
              <a:rPr lang="en-US" dirty="0"/>
            </a:br>
            <a:r>
              <a:rPr lang="en-US" dirty="0"/>
              <a:t>	          (quite important for controls like checkboxes or radio buttons)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0AE58C-9F84-4D0D-9482-11856079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</a:t>
            </a:r>
            <a:br>
              <a:rPr lang="en-US" dirty="0"/>
            </a:br>
            <a:r>
              <a:rPr lang="en-US" dirty="0"/>
              <a:t>Form Controls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3691C-9B17-43CA-9AE1-32B8300E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B077F2-9D0D-57C4-C670-1493D5E5DA63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676040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FDB2-32A6-4C17-ABEE-1FD56DDF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</a:t>
            </a:r>
            <a:r>
              <a:rPr lang="cs-CZ" dirty="0"/>
              <a:t> </a:t>
            </a:r>
            <a:r>
              <a:rPr lang="en-US" dirty="0"/>
              <a:t>Example</a:t>
            </a: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82BFC7B2-F5B7-4ACE-A12C-7099A5D61B34}"/>
              </a:ext>
            </a:extLst>
          </p:cNvPr>
          <p:cNvSpPr/>
          <p:nvPr/>
        </p:nvSpPr>
        <p:spPr>
          <a:xfrm>
            <a:off x="659396" y="1811289"/>
            <a:ext cx="10873208" cy="3777951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&lt;form method="get" action="http://www.example.org/newcustomer.php"&gt;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Name: &lt;input name="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fullname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... 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&lt;label for=“phone”&gt;Phone:&lt;/label&gt;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&lt;input name="phone" id=“phone” ... 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&lt;label&gt; Preferred delivery time: &lt;input name="time" ... &gt; &lt;/label&gt;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&lt;label&gt; Comments: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textarea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name="comments"&gt;&lt;/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textarea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 &lt;/label&gt;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&lt;button type="submit"&gt;Submit Order&lt;/button&gt;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4" name="Zaoblený obdélník 7">
            <a:extLst>
              <a:ext uri="{FF2B5EF4-FFF2-40B4-BE49-F238E27FC236}">
                <a16:creationId xmlns:a16="http://schemas.microsoft.com/office/drawing/2014/main" id="{AD859711-D474-4B0C-9C97-B6E29DEF9C24}"/>
              </a:ext>
            </a:extLst>
          </p:cNvPr>
          <p:cNvSpPr/>
          <p:nvPr/>
        </p:nvSpPr>
        <p:spPr>
          <a:xfrm>
            <a:off x="3095667" y="5304956"/>
            <a:ext cx="8856984" cy="113616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80000" rtlCol="0" anchor="ctr" anchorCtr="0"/>
          <a:lstStyle/>
          <a:p>
            <a:pPr algn="ctr"/>
            <a:r>
              <a:rPr lang="en-US" dirty="0">
                <a:solidFill>
                  <a:schemeClr val="bg1"/>
                </a:solidFill>
                <a:latin typeface="+mj-lt"/>
                <a:cs typeface="Courier New" panose="02070309020205020404" pitchFamily="49" charset="0"/>
              </a:rPr>
              <a:t>Submit button works as a link to an assembled URL: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http://www.example.org/newcustomer.php?fullname=</a:t>
            </a:r>
            <a:r>
              <a:rPr lang="en-US" b="1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John+Smith</a:t>
            </a:r>
            <a:br>
              <a:rPr lang="en-US" b="1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&amp;phone=</a:t>
            </a:r>
            <a:r>
              <a:rPr lang="en-US" b="1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555-1234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&amp;time=</a:t>
            </a:r>
            <a:r>
              <a:rPr lang="en-US" b="1" u="sng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5pm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&amp;comments=</a:t>
            </a:r>
            <a:r>
              <a:rPr lang="en-US" b="1" u="sng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unleashed+dog+at+house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0C885-6EF6-4842-BCE3-ED9B24E1993F}"/>
              </a:ext>
            </a:extLst>
          </p:cNvPr>
          <p:cNvSpPr txBox="1">
            <a:spLocks/>
          </p:cNvSpPr>
          <p:nvPr/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52BA717-4DED-4A38-BDE4-30D0F0A142DB}" type="slidenum">
              <a:rPr lang="cs-CZ" smtClean="0"/>
              <a:pPr algn="r"/>
              <a:t>33</a:t>
            </a:fld>
            <a:endParaRPr lang="cs-CZ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CA0F7A-07C4-83B6-A6B3-F27382C796C6}"/>
              </a:ext>
            </a:extLst>
          </p:cNvPr>
          <p:cNvSpPr txBox="1"/>
          <p:nvPr/>
        </p:nvSpPr>
        <p:spPr>
          <a:xfrm>
            <a:off x="7659743" y="2844225"/>
            <a:ext cx="327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BAD PRACTICE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0102B0F-E824-C7FD-EE99-70A16AC5EF54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111592" y="2841177"/>
            <a:ext cx="1548151" cy="2954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1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FC8AB7-243A-4746-9E1D-D8EDAE9F4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maxlength</a:t>
            </a:r>
            <a:r>
              <a:rPr lang="en-US" dirty="0"/>
              <a:t> attribute</a:t>
            </a:r>
            <a:br>
              <a:rPr lang="en-US" dirty="0"/>
            </a:br>
            <a:r>
              <a:rPr lang="en-US" dirty="0"/>
              <a:t>Maximum number of characters allowed in a text field</a:t>
            </a:r>
          </a:p>
          <a:p>
            <a:r>
              <a:rPr lang="en-US" b="1" dirty="0"/>
              <a:t>pattern</a:t>
            </a:r>
            <a:r>
              <a:rPr lang="en-US" dirty="0"/>
              <a:t> attribute</a:t>
            </a:r>
            <a:br>
              <a:rPr lang="en-US" dirty="0"/>
            </a:br>
            <a:r>
              <a:rPr lang="en-US" dirty="0"/>
              <a:t>Regular expression for field value validation</a:t>
            </a:r>
          </a:p>
          <a:p>
            <a:r>
              <a:rPr lang="en-US" b="1" dirty="0"/>
              <a:t>required</a:t>
            </a:r>
            <a:r>
              <a:rPr lang="en-US" dirty="0"/>
              <a:t> attribute</a:t>
            </a:r>
            <a:br>
              <a:rPr lang="en-US" dirty="0"/>
            </a:br>
            <a:r>
              <a:rPr lang="en-US" dirty="0"/>
              <a:t>Field value is mandatory for form submission</a:t>
            </a:r>
          </a:p>
          <a:p>
            <a:r>
              <a:rPr lang="en-US" b="1" dirty="0"/>
              <a:t>placeholder</a:t>
            </a:r>
            <a:r>
              <a:rPr lang="en-US" dirty="0"/>
              <a:t> attribute</a:t>
            </a:r>
            <a:br>
              <a:rPr lang="en-US" dirty="0"/>
            </a:br>
            <a:r>
              <a:rPr lang="en-US" dirty="0"/>
              <a:t>Hint for the user to help with filling the field</a:t>
            </a:r>
          </a:p>
          <a:p>
            <a:r>
              <a:rPr lang="en-US" b="1" dirty="0"/>
              <a:t>autocomplete</a:t>
            </a:r>
            <a:r>
              <a:rPr lang="en-US" dirty="0"/>
              <a:t> attribute</a:t>
            </a:r>
            <a:br>
              <a:rPr lang="en-US" dirty="0"/>
            </a:br>
            <a:r>
              <a:rPr lang="en-US" dirty="0"/>
              <a:t>Turns automatic completion of a field on/off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709B48-8A52-43EC-AA8F-CD2EF759A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Element Attributes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24972-EB84-40E1-9449-7583FD6BF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5C416-04BB-F6D7-646A-C8F213BC6C9D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4119883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FDB2-32A6-4C17-ABEE-1FD56DDF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 Attributes Example</a:t>
            </a: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82BFC7B2-F5B7-4ACE-A12C-7099A5D61B34}"/>
              </a:ext>
            </a:extLst>
          </p:cNvPr>
          <p:cNvSpPr/>
          <p:nvPr/>
        </p:nvSpPr>
        <p:spPr>
          <a:xfrm>
            <a:off x="659396" y="1811289"/>
            <a:ext cx="10873208" cy="3273895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&lt;form ... 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&lt;input name="phone“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title="Hint (bubble with text).“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maxlength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="9“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autocomplete="off“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autofocus="autofocus“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pattern="[0-9]{9}“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placeholder="Fill in your 9-digit phone number“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required="required"&gt;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&lt;button&gt;Submit&lt;/button&gt;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49381-ECD6-4296-B443-442E81A68F61}"/>
              </a:ext>
            </a:extLst>
          </p:cNvPr>
          <p:cNvSpPr txBox="1">
            <a:spLocks/>
          </p:cNvSpPr>
          <p:nvPr/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52BA717-4DED-4A38-BDE4-30D0F0A142DB}" type="slidenum">
              <a:rPr lang="cs-CZ" smtClean="0"/>
              <a:pPr algn="r"/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5158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23966-AF83-014A-736B-8037FCD7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EFF4D-E81D-9C4B-C3D9-C73FB74D8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C361C-3A15-97CB-D41B-02B8C2389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HTML Form Input</a:t>
            </a:r>
          </a:p>
        </p:txBody>
      </p:sp>
    </p:spTree>
    <p:extLst>
      <p:ext uri="{BB962C8B-B14F-4D97-AF65-F5344CB8AC3E}">
        <p14:creationId xmlns:p14="http://schemas.microsoft.com/office/powerpoint/2010/main" val="37281080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C3F5D0-ECF6-4B59-BC2D-4D2A8B4BA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the form structured and better readable</a:t>
            </a:r>
          </a:p>
          <a:p>
            <a:r>
              <a:rPr lang="en-US" b="1" dirty="0"/>
              <a:t>&lt;</a:t>
            </a:r>
            <a:r>
              <a:rPr lang="en-US" b="1" dirty="0" err="1"/>
              <a:t>fieldset</a:t>
            </a:r>
            <a:r>
              <a:rPr lang="en-US" b="1" dirty="0"/>
              <a:t>&gt;</a:t>
            </a:r>
            <a:r>
              <a:rPr lang="en-US" dirty="0"/>
              <a:t> element</a:t>
            </a:r>
            <a:br>
              <a:rPr lang="en-US" dirty="0"/>
            </a:br>
            <a:r>
              <a:rPr lang="en-US" dirty="0"/>
              <a:t>Groups logically related fields</a:t>
            </a:r>
          </a:p>
          <a:p>
            <a:r>
              <a:rPr lang="en-US" b="1" dirty="0"/>
              <a:t>&lt;legend&gt;</a:t>
            </a:r>
            <a:r>
              <a:rPr lang="en-US" dirty="0"/>
              <a:t> element</a:t>
            </a:r>
            <a:br>
              <a:rPr lang="en-US" dirty="0"/>
            </a:br>
            <a:r>
              <a:rPr lang="en-US" dirty="0"/>
              <a:t>Caption for a </a:t>
            </a:r>
            <a:r>
              <a:rPr lang="en-US" b="1" dirty="0"/>
              <a:t>&lt;</a:t>
            </a:r>
            <a:r>
              <a:rPr lang="en-US" b="1" dirty="0" err="1"/>
              <a:t>fieldset</a:t>
            </a:r>
            <a:r>
              <a:rPr lang="en-US" b="1" dirty="0"/>
              <a:t>&gt;</a:t>
            </a:r>
            <a:r>
              <a:rPr lang="en-US" dirty="0"/>
              <a:t> element</a:t>
            </a:r>
          </a:p>
          <a:p>
            <a:r>
              <a:rPr lang="en-US" b="1" dirty="0"/>
              <a:t>&lt;label&gt;</a:t>
            </a:r>
            <a:r>
              <a:rPr lang="en-US" dirty="0"/>
              <a:t> element</a:t>
            </a:r>
            <a:br>
              <a:rPr lang="en-US" dirty="0"/>
            </a:br>
            <a:r>
              <a:rPr lang="en-US" dirty="0"/>
              <a:t>Caption for a control element (e.g., </a:t>
            </a:r>
            <a:r>
              <a:rPr lang="en-US" b="1" dirty="0"/>
              <a:t>&lt;input&gt;</a:t>
            </a:r>
            <a:r>
              <a:rPr lang="en-US" dirty="0"/>
              <a:t> element)</a:t>
            </a:r>
          </a:p>
          <a:p>
            <a:r>
              <a:rPr lang="en-US" b="1" dirty="0"/>
              <a:t>title</a:t>
            </a:r>
            <a:r>
              <a:rPr lang="en-US" dirty="0"/>
              <a:t> attribute</a:t>
            </a:r>
            <a:br>
              <a:rPr lang="en-US" dirty="0"/>
            </a:br>
            <a:r>
              <a:rPr lang="en-US" dirty="0"/>
              <a:t>Balloon tip hint for a field</a:t>
            </a:r>
            <a:br>
              <a:rPr lang="en-US" dirty="0"/>
            </a:br>
            <a:r>
              <a:rPr lang="en-US" dirty="0"/>
              <a:t>(This attribute may be used with any HTML element)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0AE58C-9F84-4D0D-9482-11856079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Form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3691C-9B17-43CA-9AE1-32B8300E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37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BDF68-9446-8E51-3B41-5297E04B895D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20026837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C3F5D0-ECF6-4B59-BC2D-4D2A8B4BA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Form Is Submitted …</a:t>
            </a:r>
          </a:p>
          <a:p>
            <a:r>
              <a:rPr lang="en-US" dirty="0"/>
              <a:t>Data are encoded into HTTP request made for selected URL using given method (GET/POST)</a:t>
            </a:r>
          </a:p>
          <a:p>
            <a:r>
              <a:rPr lang="en-US" dirty="0"/>
              <a:t>In case of GET request, the data are encoded to URL</a:t>
            </a:r>
          </a:p>
          <a:p>
            <a:r>
              <a:rPr lang="en-US" b="1" dirty="0" err="1"/>
              <a:t>enctype</a:t>
            </a:r>
            <a:r>
              <a:rPr lang="en-US" dirty="0"/>
              <a:t> attribute of element </a:t>
            </a:r>
            <a:r>
              <a:rPr lang="en-US" b="1" dirty="0"/>
              <a:t>&lt;form&gt;</a:t>
            </a:r>
            <a:r>
              <a:rPr lang="en-US" dirty="0"/>
              <a:t> specifies the format of the encoded data </a:t>
            </a:r>
            <a:br>
              <a:rPr lang="en-US" dirty="0"/>
            </a:br>
            <a:r>
              <a:rPr lang="en-US" dirty="0"/>
              <a:t>(for POST requests)</a:t>
            </a:r>
          </a:p>
          <a:p>
            <a:pPr lvl="1"/>
            <a:r>
              <a:rPr lang="en-US" dirty="0"/>
              <a:t>application/x-www-form-</a:t>
            </a:r>
            <a:r>
              <a:rPr lang="en-US" dirty="0" err="1"/>
              <a:t>urlencoded</a:t>
            </a:r>
            <a:endParaRPr lang="en-US" dirty="0"/>
          </a:p>
          <a:p>
            <a:pPr lvl="1"/>
            <a:r>
              <a:rPr lang="en-US" dirty="0"/>
              <a:t>multipart/form-data</a:t>
            </a:r>
          </a:p>
          <a:p>
            <a:pPr lvl="1"/>
            <a:r>
              <a:rPr lang="en-US" dirty="0"/>
              <a:t>text/plain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0AE58C-9F84-4D0D-9482-11856079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Forms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3691C-9B17-43CA-9AE1-32B8300E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34612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FDB2-32A6-4C17-ABEE-1FD56DDF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Forms Example</a:t>
            </a:r>
          </a:p>
        </p:txBody>
      </p:sp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82BFC7B2-F5B7-4ACE-A12C-7099A5D61B34}"/>
              </a:ext>
            </a:extLst>
          </p:cNvPr>
          <p:cNvSpPr/>
          <p:nvPr/>
        </p:nvSpPr>
        <p:spPr>
          <a:xfrm>
            <a:off x="659396" y="1811289"/>
            <a:ext cx="10873208" cy="2697831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&lt;form method="post" action="?"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enctype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="..."&gt;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Full Name: &lt;input name="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fullname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type="text"&gt;&lt;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Gender: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&lt;input name="gender" type="radio" value="M"&gt; male,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&lt;input name="gender" type="radio" value="F"&gt; female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&lt;input name="student" type="checkbox" value="1"&gt; student &lt;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&lt;input type="hidden" name="tag" value="#a&amp;amp;Hx9%"&gt;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&lt;button type="submit"&gt;Submit&lt;/button&gt;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&lt;/form&gt;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Obrázek 7">
            <a:extLst>
              <a:ext uri="{FF2B5EF4-FFF2-40B4-BE49-F238E27FC236}">
                <a16:creationId xmlns:a16="http://schemas.microsoft.com/office/drawing/2014/main" id="{CF98A02A-6815-450C-9AB3-6879F500A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4293096"/>
            <a:ext cx="4129865" cy="17879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82716-A5AE-49EF-884C-6E1FAD751397}"/>
              </a:ext>
            </a:extLst>
          </p:cNvPr>
          <p:cNvSpPr txBox="1">
            <a:spLocks/>
          </p:cNvSpPr>
          <p:nvPr/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52BA717-4DED-4A38-BDE4-30D0F0A142DB}" type="slidenum">
              <a:rPr lang="cs-CZ" smtClean="0"/>
              <a:pPr algn="r"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28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9F0227-6982-7B90-3EB0-825D3F740E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/>
              <a:t>HTTP</a:t>
            </a:r>
            <a:br>
              <a:rPr lang="en-US" dirty="0"/>
            </a:br>
            <a:r>
              <a:rPr lang="en-US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1567431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FF013B-3F23-47DA-8B46-6EF9687F00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application/x-www-form-urlencoded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text/plain</a:t>
            </a:r>
          </a:p>
          <a:p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09E4D-E323-4477-AD60-7ED8762D9F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multipart</a:t>
            </a:r>
            <a:r>
              <a:rPr lang="cs-CZ" dirty="0"/>
              <a:t>/</a:t>
            </a:r>
            <a:r>
              <a:rPr lang="cs-CZ" dirty="0" err="1"/>
              <a:t>form</a:t>
            </a:r>
            <a:r>
              <a:rPr lang="cs-CZ" dirty="0"/>
              <a:t>-data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5836AF-9A95-4DE2-920E-EE48B9F5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Submitting Forms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AF05D2-6A77-43BA-9DA7-D50340FC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40</a:t>
            </a:fld>
            <a:endParaRPr lang="cs-CZ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1CAAC47E-6318-4873-A4BF-31C8F49CEA0C}"/>
              </a:ext>
            </a:extLst>
          </p:cNvPr>
          <p:cNvSpPr/>
          <p:nvPr/>
        </p:nvSpPr>
        <p:spPr>
          <a:xfrm>
            <a:off x="551384" y="2401764"/>
            <a:ext cx="4752528" cy="1014219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sv-S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fullname=Martin+Kruli%C5%A1&amp;gender=M&amp;student=1&amp;tag=%23a%26Hx9%25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78518F30-9624-47C1-A99F-EEC2FF3F912D}"/>
              </a:ext>
            </a:extLst>
          </p:cNvPr>
          <p:cNvSpPr/>
          <p:nvPr/>
        </p:nvSpPr>
        <p:spPr>
          <a:xfrm>
            <a:off x="551384" y="4509120"/>
            <a:ext cx="4752528" cy="144016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sv-S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fullname=Martin Kruliš</a:t>
            </a:r>
          </a:p>
          <a:p>
            <a:r>
              <a:rPr lang="sv-S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gender=M</a:t>
            </a:r>
          </a:p>
          <a:p>
            <a:r>
              <a:rPr lang="sv-S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student=1</a:t>
            </a:r>
          </a:p>
          <a:p>
            <a:r>
              <a:rPr lang="sv-S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tag=#a&amp;Hx9%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4853B9B9-0AC3-4944-9CC5-7685D62F59EF}"/>
              </a:ext>
            </a:extLst>
          </p:cNvPr>
          <p:cNvSpPr/>
          <p:nvPr/>
        </p:nvSpPr>
        <p:spPr>
          <a:xfrm>
            <a:off x="6189467" y="2401763"/>
            <a:ext cx="5595165" cy="4039359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-----------------------------88242493723271</a:t>
            </a: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Content-Disposition: form-data; name="fullname"</a:t>
            </a:r>
          </a:p>
          <a:p>
            <a:endParaRPr lang="sv-SE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Martin Kruliš</a:t>
            </a: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-----------------------------88242493723271</a:t>
            </a: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Content-Disposition: form-data; name="gender"</a:t>
            </a:r>
          </a:p>
          <a:p>
            <a:endParaRPr lang="sv-SE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</a:t>
            </a: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-----------------------------88242493723271</a:t>
            </a: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Content-Disposition: form-data; name="student"</a:t>
            </a:r>
          </a:p>
          <a:p>
            <a:endParaRPr lang="sv-SE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-----------------------------88242493723271</a:t>
            </a: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Content-Disposition: form-data; name="tag"</a:t>
            </a:r>
          </a:p>
          <a:p>
            <a:endParaRPr lang="sv-SE" sz="14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#a&amp;Hx9%</a:t>
            </a:r>
          </a:p>
          <a:p>
            <a:r>
              <a:rPr lang="sv-SE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-----------------------------88242493723271--</a:t>
            </a:r>
          </a:p>
        </p:txBody>
      </p:sp>
    </p:spTree>
    <p:extLst>
      <p:ext uri="{BB962C8B-B14F-4D97-AF65-F5344CB8AC3E}">
        <p14:creationId xmlns:p14="http://schemas.microsoft.com/office/powerpoint/2010/main" val="30860320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2B859-2772-17C5-22B9-1F88F940DF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/>
              <a:t>CSS</a:t>
            </a:r>
            <a:br>
              <a:rPr lang="en-US" dirty="0"/>
            </a:br>
            <a:r>
              <a:rPr lang="en-US" dirty="0"/>
              <a:t>Revision</a:t>
            </a:r>
          </a:p>
        </p:txBody>
      </p:sp>
    </p:spTree>
    <p:extLst>
      <p:ext uri="{BB962C8B-B14F-4D97-AF65-F5344CB8AC3E}">
        <p14:creationId xmlns:p14="http://schemas.microsoft.com/office/powerpoint/2010/main" val="855676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821E0-F06B-4F97-AE63-C2314B142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 Style Sheets</a:t>
            </a:r>
          </a:p>
        </p:txBody>
      </p:sp>
      <p:grpSp>
        <p:nvGrpSpPr>
          <p:cNvPr id="3" name="Skupina 39">
            <a:extLst>
              <a:ext uri="{FF2B5EF4-FFF2-40B4-BE49-F238E27FC236}">
                <a16:creationId xmlns:a16="http://schemas.microsoft.com/office/drawing/2014/main" id="{1931A909-7FD1-4166-89A0-C24FB1A0FD8D}"/>
              </a:ext>
            </a:extLst>
          </p:cNvPr>
          <p:cNvGrpSpPr/>
          <p:nvPr/>
        </p:nvGrpSpPr>
        <p:grpSpPr>
          <a:xfrm>
            <a:off x="7176120" y="2132856"/>
            <a:ext cx="3605172" cy="3816424"/>
            <a:chOff x="4999276" y="1556792"/>
            <a:chExt cx="3605172" cy="3816424"/>
          </a:xfrm>
        </p:grpSpPr>
        <p:sp>
          <p:nvSpPr>
            <p:cNvPr id="4" name="Zaoblený obdélník 6">
              <a:extLst>
                <a:ext uri="{FF2B5EF4-FFF2-40B4-BE49-F238E27FC236}">
                  <a16:creationId xmlns:a16="http://schemas.microsoft.com/office/drawing/2014/main" id="{E0BAB901-31E0-4C70-A613-92D077C5C137}"/>
                </a:ext>
              </a:extLst>
            </p:cNvPr>
            <p:cNvSpPr/>
            <p:nvPr/>
          </p:nvSpPr>
          <p:spPr>
            <a:xfrm>
              <a:off x="6228184" y="1556792"/>
              <a:ext cx="1152128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dirty="0"/>
                <a:t>Document</a:t>
              </a:r>
              <a:endParaRPr lang="cs-CZ" sz="1400" dirty="0"/>
            </a:p>
          </p:txBody>
        </p:sp>
        <p:sp>
          <p:nvSpPr>
            <p:cNvPr id="5" name="Zaoblený obdélník 7">
              <a:extLst>
                <a:ext uri="{FF2B5EF4-FFF2-40B4-BE49-F238E27FC236}">
                  <a16:creationId xmlns:a16="http://schemas.microsoft.com/office/drawing/2014/main" id="{A2ABDA56-6CA7-4123-9858-F991B5C12381}"/>
                </a:ext>
              </a:extLst>
            </p:cNvPr>
            <p:cNvSpPr/>
            <p:nvPr/>
          </p:nvSpPr>
          <p:spPr>
            <a:xfrm>
              <a:off x="6228184" y="2348880"/>
              <a:ext cx="1152128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body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6" name="Zaoblený obdélník 8">
              <a:extLst>
                <a:ext uri="{FF2B5EF4-FFF2-40B4-BE49-F238E27FC236}">
                  <a16:creationId xmlns:a16="http://schemas.microsoft.com/office/drawing/2014/main" id="{A4090066-87E8-49A6-B483-21CF44E29D0E}"/>
                </a:ext>
              </a:extLst>
            </p:cNvPr>
            <p:cNvSpPr/>
            <p:nvPr/>
          </p:nvSpPr>
          <p:spPr>
            <a:xfrm>
              <a:off x="5092445" y="3140968"/>
              <a:ext cx="486792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h1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7" name="Zaoblený obdélník 9">
              <a:extLst>
                <a:ext uri="{FF2B5EF4-FFF2-40B4-BE49-F238E27FC236}">
                  <a16:creationId xmlns:a16="http://schemas.microsoft.com/office/drawing/2014/main" id="{FDE7907D-344B-4678-86F8-93431EB08A19}"/>
                </a:ext>
              </a:extLst>
            </p:cNvPr>
            <p:cNvSpPr/>
            <p:nvPr/>
          </p:nvSpPr>
          <p:spPr>
            <a:xfrm>
              <a:off x="6560852" y="3140968"/>
              <a:ext cx="486792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p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8" name="Zaoblený obdélník 10">
              <a:extLst>
                <a:ext uri="{FF2B5EF4-FFF2-40B4-BE49-F238E27FC236}">
                  <a16:creationId xmlns:a16="http://schemas.microsoft.com/office/drawing/2014/main" id="{FCCDF144-7B4F-47FF-AA78-D4636D227409}"/>
                </a:ext>
              </a:extLst>
            </p:cNvPr>
            <p:cNvSpPr/>
            <p:nvPr/>
          </p:nvSpPr>
          <p:spPr>
            <a:xfrm>
              <a:off x="4999276" y="4077072"/>
              <a:ext cx="673130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dirty="0">
                  <a:cs typeface="Courier New" pitchFamily="49" charset="0"/>
                </a:rPr>
                <a:t>Text</a:t>
              </a:r>
              <a:endParaRPr lang="cs-CZ" sz="1400" dirty="0">
                <a:cs typeface="Courier New" pitchFamily="49" charset="0"/>
              </a:endParaRPr>
            </a:p>
          </p:txBody>
        </p:sp>
        <p:sp>
          <p:nvSpPr>
            <p:cNvPr id="9" name="Zaoblený obdélník 11">
              <a:extLst>
                <a:ext uri="{FF2B5EF4-FFF2-40B4-BE49-F238E27FC236}">
                  <a16:creationId xmlns:a16="http://schemas.microsoft.com/office/drawing/2014/main" id="{8BCF1F77-2FE4-4E79-A444-408F2A3E62E2}"/>
                </a:ext>
              </a:extLst>
            </p:cNvPr>
            <p:cNvSpPr/>
            <p:nvPr/>
          </p:nvSpPr>
          <p:spPr>
            <a:xfrm>
              <a:off x="5833297" y="4077072"/>
              <a:ext cx="789774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dirty="0">
                  <a:cs typeface="Courier New" pitchFamily="49" charset="0"/>
                </a:rPr>
                <a:t>Some</a:t>
              </a:r>
              <a:endParaRPr lang="cs-CZ" sz="1400" dirty="0">
                <a:cs typeface="Courier New" pitchFamily="49" charset="0"/>
              </a:endParaRPr>
            </a:p>
          </p:txBody>
        </p:sp>
        <p:sp>
          <p:nvSpPr>
            <p:cNvPr id="10" name="Zaoblený obdélník 12">
              <a:extLst>
                <a:ext uri="{FF2B5EF4-FFF2-40B4-BE49-F238E27FC236}">
                  <a16:creationId xmlns:a16="http://schemas.microsoft.com/office/drawing/2014/main" id="{831B45B9-0B96-4CC6-925F-0AEB9B0B7FD2}"/>
                </a:ext>
              </a:extLst>
            </p:cNvPr>
            <p:cNvSpPr/>
            <p:nvPr/>
          </p:nvSpPr>
          <p:spPr>
            <a:xfrm>
              <a:off x="7308304" y="4077072"/>
              <a:ext cx="1296144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dirty="0">
                  <a:cs typeface="Courier New" pitchFamily="49" charset="0"/>
                </a:rPr>
                <a:t>and some plain text.</a:t>
              </a:r>
              <a:endParaRPr lang="cs-CZ" sz="1400" dirty="0">
                <a:cs typeface="Courier New" pitchFamily="49" charset="0"/>
              </a:endParaRPr>
            </a:p>
          </p:txBody>
        </p:sp>
        <p:sp>
          <p:nvSpPr>
            <p:cNvPr id="11" name="Zaoblený obdélník 13">
              <a:extLst>
                <a:ext uri="{FF2B5EF4-FFF2-40B4-BE49-F238E27FC236}">
                  <a16:creationId xmlns:a16="http://schemas.microsoft.com/office/drawing/2014/main" id="{182A025F-E83C-4A21-ACAC-B5AFBB883CDB}"/>
                </a:ext>
              </a:extLst>
            </p:cNvPr>
            <p:cNvSpPr/>
            <p:nvPr/>
          </p:nvSpPr>
          <p:spPr>
            <a:xfrm>
              <a:off x="6706108" y="4077072"/>
              <a:ext cx="486792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b="1" dirty="0">
                  <a:latin typeface="Courier New" pitchFamily="49" charset="0"/>
                  <a:cs typeface="Courier New" pitchFamily="49" charset="0"/>
                </a:rPr>
                <a:t>b</a:t>
              </a:r>
              <a:endParaRPr lang="cs-CZ" sz="1400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Zaoblený obdélník 14">
              <a:extLst>
                <a:ext uri="{FF2B5EF4-FFF2-40B4-BE49-F238E27FC236}">
                  <a16:creationId xmlns:a16="http://schemas.microsoft.com/office/drawing/2014/main" id="{AB7552CF-C395-4FFC-9203-DA505BA6C1F8}"/>
                </a:ext>
              </a:extLst>
            </p:cNvPr>
            <p:cNvSpPr/>
            <p:nvPr/>
          </p:nvSpPr>
          <p:spPr>
            <a:xfrm>
              <a:off x="6571975" y="4869160"/>
              <a:ext cx="789774" cy="50405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400" dirty="0">
                  <a:cs typeface="Courier New" pitchFamily="49" charset="0"/>
                </a:rPr>
                <a:t>bold</a:t>
              </a:r>
              <a:endParaRPr lang="cs-CZ" sz="1400" dirty="0">
                <a:cs typeface="Courier New" pitchFamily="49" charset="0"/>
              </a:endParaRPr>
            </a:p>
          </p:txBody>
        </p:sp>
        <p:cxnSp>
          <p:nvCxnSpPr>
            <p:cNvPr id="13" name="Přímá spojnice 16">
              <a:extLst>
                <a:ext uri="{FF2B5EF4-FFF2-40B4-BE49-F238E27FC236}">
                  <a16:creationId xmlns:a16="http://schemas.microsoft.com/office/drawing/2014/main" id="{50CDA432-7A94-4B7B-ACAC-470D1ADD1D43}"/>
                </a:ext>
              </a:extLst>
            </p:cNvPr>
            <p:cNvCxnSpPr>
              <a:stCxn id="4" idx="2"/>
              <a:endCxn id="5" idx="0"/>
            </p:cNvCxnSpPr>
            <p:nvPr/>
          </p:nvCxnSpPr>
          <p:spPr>
            <a:xfrm>
              <a:off x="6804248" y="2060848"/>
              <a:ext cx="0" cy="2880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7">
              <a:extLst>
                <a:ext uri="{FF2B5EF4-FFF2-40B4-BE49-F238E27FC236}">
                  <a16:creationId xmlns:a16="http://schemas.microsoft.com/office/drawing/2014/main" id="{0F148399-7E65-405B-B53D-6CC4B4952F45}"/>
                </a:ext>
              </a:extLst>
            </p:cNvPr>
            <p:cNvCxnSpPr/>
            <p:nvPr/>
          </p:nvCxnSpPr>
          <p:spPr>
            <a:xfrm>
              <a:off x="6804248" y="2852936"/>
              <a:ext cx="0" cy="2880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8">
              <a:extLst>
                <a:ext uri="{FF2B5EF4-FFF2-40B4-BE49-F238E27FC236}">
                  <a16:creationId xmlns:a16="http://schemas.microsoft.com/office/drawing/2014/main" id="{B4E67FCA-BC84-4D6D-8659-F5224C50FF52}"/>
                </a:ext>
              </a:extLst>
            </p:cNvPr>
            <p:cNvCxnSpPr>
              <a:stCxn id="5" idx="2"/>
              <a:endCxn id="6" idx="0"/>
            </p:cNvCxnSpPr>
            <p:nvPr/>
          </p:nvCxnSpPr>
          <p:spPr>
            <a:xfrm flipH="1">
              <a:off x="5335841" y="2852936"/>
              <a:ext cx="1468407" cy="2880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22">
              <a:extLst>
                <a:ext uri="{FF2B5EF4-FFF2-40B4-BE49-F238E27FC236}">
                  <a16:creationId xmlns:a16="http://schemas.microsoft.com/office/drawing/2014/main" id="{EBB69006-E7D7-4968-8DA6-654F190D03DA}"/>
                </a:ext>
              </a:extLst>
            </p:cNvPr>
            <p:cNvCxnSpPr>
              <a:endCxn id="8" idx="0"/>
            </p:cNvCxnSpPr>
            <p:nvPr/>
          </p:nvCxnSpPr>
          <p:spPr>
            <a:xfrm>
              <a:off x="5335841" y="3645024"/>
              <a:ext cx="0" cy="4320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24">
              <a:extLst>
                <a:ext uri="{FF2B5EF4-FFF2-40B4-BE49-F238E27FC236}">
                  <a16:creationId xmlns:a16="http://schemas.microsoft.com/office/drawing/2014/main" id="{14A841F1-6BA3-43BA-9402-AF9BC2C02300}"/>
                </a:ext>
              </a:extLst>
            </p:cNvPr>
            <p:cNvCxnSpPr>
              <a:endCxn id="11" idx="0"/>
            </p:cNvCxnSpPr>
            <p:nvPr/>
          </p:nvCxnSpPr>
          <p:spPr>
            <a:xfrm>
              <a:off x="6804248" y="3645024"/>
              <a:ext cx="145256" cy="4320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26">
              <a:extLst>
                <a:ext uri="{FF2B5EF4-FFF2-40B4-BE49-F238E27FC236}">
                  <a16:creationId xmlns:a16="http://schemas.microsoft.com/office/drawing/2014/main" id="{8336ADA2-9C28-4183-A4D3-6C14CE0B849F}"/>
                </a:ext>
              </a:extLst>
            </p:cNvPr>
            <p:cNvCxnSpPr>
              <a:endCxn id="10" idx="0"/>
            </p:cNvCxnSpPr>
            <p:nvPr/>
          </p:nvCxnSpPr>
          <p:spPr>
            <a:xfrm>
              <a:off x="6804248" y="3645024"/>
              <a:ext cx="1152128" cy="4320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28">
              <a:extLst>
                <a:ext uri="{FF2B5EF4-FFF2-40B4-BE49-F238E27FC236}">
                  <a16:creationId xmlns:a16="http://schemas.microsoft.com/office/drawing/2014/main" id="{D059F073-95D0-4BE8-A585-7E0FA7DD901B}"/>
                </a:ext>
              </a:extLst>
            </p:cNvPr>
            <p:cNvCxnSpPr>
              <a:endCxn id="9" idx="0"/>
            </p:cNvCxnSpPr>
            <p:nvPr/>
          </p:nvCxnSpPr>
          <p:spPr>
            <a:xfrm flipH="1">
              <a:off x="6228184" y="3645024"/>
              <a:ext cx="593422" cy="43204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30">
              <a:extLst>
                <a:ext uri="{FF2B5EF4-FFF2-40B4-BE49-F238E27FC236}">
                  <a16:creationId xmlns:a16="http://schemas.microsoft.com/office/drawing/2014/main" id="{4B26905F-BA3C-4A0F-8F7F-E79B62D35EEC}"/>
                </a:ext>
              </a:extLst>
            </p:cNvPr>
            <p:cNvCxnSpPr/>
            <p:nvPr/>
          </p:nvCxnSpPr>
          <p:spPr>
            <a:xfrm>
              <a:off x="6966862" y="4581128"/>
              <a:ext cx="0" cy="28803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ovéPole 31">
              <a:extLst>
                <a:ext uri="{FF2B5EF4-FFF2-40B4-BE49-F238E27FC236}">
                  <a16:creationId xmlns:a16="http://schemas.microsoft.com/office/drawing/2014/main" id="{42AD9D7F-FBD3-4CA1-AFD1-8ACFB210D853}"/>
                </a:ext>
              </a:extLst>
            </p:cNvPr>
            <p:cNvSpPr txBox="1"/>
            <p:nvPr/>
          </p:nvSpPr>
          <p:spPr>
            <a:xfrm>
              <a:off x="7956376" y="32083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  <a:endParaRPr lang="cs-CZ" dirty="0"/>
            </a:p>
          </p:txBody>
        </p:sp>
        <p:cxnSp>
          <p:nvCxnSpPr>
            <p:cNvPr id="22" name="Přímá spojnice 34">
              <a:extLst>
                <a:ext uri="{FF2B5EF4-FFF2-40B4-BE49-F238E27FC236}">
                  <a16:creationId xmlns:a16="http://schemas.microsoft.com/office/drawing/2014/main" id="{22EB3950-E9A1-43F7-BAB1-873A45E666FB}"/>
                </a:ext>
              </a:extLst>
            </p:cNvPr>
            <p:cNvCxnSpPr/>
            <p:nvPr/>
          </p:nvCxnSpPr>
          <p:spPr>
            <a:xfrm>
              <a:off x="6804248" y="2852936"/>
              <a:ext cx="792088" cy="3553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37">
              <a:extLst>
                <a:ext uri="{FF2B5EF4-FFF2-40B4-BE49-F238E27FC236}">
                  <a16:creationId xmlns:a16="http://schemas.microsoft.com/office/drawing/2014/main" id="{617C4FA8-6773-46B8-BD2A-0176A17AF36E}"/>
                </a:ext>
              </a:extLst>
            </p:cNvPr>
            <p:cNvCxnSpPr>
              <a:endCxn id="21" idx="0"/>
            </p:cNvCxnSpPr>
            <p:nvPr/>
          </p:nvCxnSpPr>
          <p:spPr>
            <a:xfrm>
              <a:off x="6821606" y="2852936"/>
              <a:ext cx="1342519" cy="35539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Skupina 48">
            <a:extLst>
              <a:ext uri="{FF2B5EF4-FFF2-40B4-BE49-F238E27FC236}">
                <a16:creationId xmlns:a16="http://schemas.microsoft.com/office/drawing/2014/main" id="{72CA2310-AE73-4699-896C-69E0A9610186}"/>
              </a:ext>
            </a:extLst>
          </p:cNvPr>
          <p:cNvGrpSpPr/>
          <p:nvPr/>
        </p:nvGrpSpPr>
        <p:grpSpPr>
          <a:xfrm>
            <a:off x="3169959" y="2458200"/>
            <a:ext cx="2938286" cy="3757405"/>
            <a:chOff x="1174294" y="1990149"/>
            <a:chExt cx="2938286" cy="3299466"/>
          </a:xfrm>
        </p:grpSpPr>
        <p:sp>
          <p:nvSpPr>
            <p:cNvPr id="25" name="Zaoblený obdélník 15">
              <a:extLst>
                <a:ext uri="{FF2B5EF4-FFF2-40B4-BE49-F238E27FC236}">
                  <a16:creationId xmlns:a16="http://schemas.microsoft.com/office/drawing/2014/main" id="{A0B03C1A-9D67-4A5D-AC20-48C838F217E9}"/>
                </a:ext>
              </a:extLst>
            </p:cNvPr>
            <p:cNvSpPr/>
            <p:nvPr/>
          </p:nvSpPr>
          <p:spPr>
            <a:xfrm>
              <a:off x="1220015" y="1990149"/>
              <a:ext cx="2880320" cy="7907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400" dirty="0">
                  <a:latin typeface="Courier New" pitchFamily="49" charset="0"/>
                  <a:cs typeface="Courier New" pitchFamily="49" charset="0"/>
                </a:rPr>
                <a:t>font: 12pt </a:t>
              </a:r>
              <a:r>
                <a:rPr lang="cs-CZ" sz="1400" dirty="0" err="1">
                  <a:latin typeface="Courier New" pitchFamily="49" charset="0"/>
                  <a:cs typeface="Courier New" pitchFamily="49" charset="0"/>
                </a:rPr>
                <a:t>Arial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background-color: #</a:t>
              </a:r>
              <a:r>
                <a:rPr lang="en-US" sz="1400" dirty="0" err="1">
                  <a:latin typeface="Courier New" pitchFamily="49" charset="0"/>
                  <a:cs typeface="Courier New" pitchFamily="49" charset="0"/>
                </a:rPr>
                <a:t>fff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;</a:t>
              </a:r>
              <a:endParaRPr lang="cs-CZ" sz="1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6" name="Zaoblený obdélník 32">
              <a:extLst>
                <a:ext uri="{FF2B5EF4-FFF2-40B4-BE49-F238E27FC236}">
                  <a16:creationId xmlns:a16="http://schemas.microsoft.com/office/drawing/2014/main" id="{43BA92B6-1845-495C-AD89-F0EBDA6BFAE1}"/>
                </a:ext>
              </a:extLst>
            </p:cNvPr>
            <p:cNvSpPr/>
            <p:nvPr/>
          </p:nvSpPr>
          <p:spPr>
            <a:xfrm>
              <a:off x="1213666" y="3244492"/>
              <a:ext cx="2898914" cy="7907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cs-CZ" sz="1400" dirty="0">
                  <a:latin typeface="Courier New" pitchFamily="49" charset="0"/>
                  <a:cs typeface="Courier New" pitchFamily="49" charset="0"/>
                </a:rPr>
                <a:t>font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-size</a:t>
              </a:r>
              <a:r>
                <a:rPr lang="cs-CZ" sz="1400" dirty="0">
                  <a:latin typeface="Courier New" pitchFamily="49" charset="0"/>
                  <a:cs typeface="Courier New" pitchFamily="49" charset="0"/>
                </a:rPr>
                <a:t>: 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24</a:t>
              </a:r>
              <a:r>
                <a:rPr lang="cs-CZ" sz="1400" dirty="0" err="1">
                  <a:latin typeface="Courier New" pitchFamily="49" charset="0"/>
                  <a:cs typeface="Courier New" pitchFamily="49" charset="0"/>
                </a:rPr>
                <a:t>pt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;</a:t>
              </a:r>
            </a:p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margin: 10px 0;</a:t>
              </a:r>
              <a:endParaRPr lang="cs-CZ" sz="14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7" name="Zaoblený obdélník 33">
              <a:extLst>
                <a:ext uri="{FF2B5EF4-FFF2-40B4-BE49-F238E27FC236}">
                  <a16:creationId xmlns:a16="http://schemas.microsoft.com/office/drawing/2014/main" id="{8BC5DEB4-282A-41F7-B1B8-BAA57F9F6612}"/>
                </a:ext>
              </a:extLst>
            </p:cNvPr>
            <p:cNvSpPr/>
            <p:nvPr/>
          </p:nvSpPr>
          <p:spPr>
            <a:xfrm>
              <a:off x="1174294" y="4498836"/>
              <a:ext cx="2880320" cy="79077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text-align</a:t>
              </a:r>
              <a:r>
                <a:rPr lang="cs-CZ" sz="1400" dirty="0">
                  <a:latin typeface="Courier New" pitchFamily="49" charset="0"/>
                  <a:cs typeface="Courier New" pitchFamily="49" charset="0"/>
                </a:rPr>
                <a:t>: </a:t>
              </a:r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justify;</a:t>
              </a:r>
            </a:p>
            <a:p>
              <a:r>
                <a:rPr lang="en-US" sz="1400" dirty="0">
                  <a:latin typeface="Courier New" pitchFamily="49" charset="0"/>
                  <a:cs typeface="Courier New" pitchFamily="49" charset="0"/>
                </a:rPr>
                <a:t>padding: 5px;</a:t>
              </a:r>
              <a:endParaRPr lang="cs-CZ" sz="1400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cxnSp>
        <p:nvCxnSpPr>
          <p:cNvPr id="29" name="Přímá spojnice 20">
            <a:extLst>
              <a:ext uri="{FF2B5EF4-FFF2-40B4-BE49-F238E27FC236}">
                <a16:creationId xmlns:a16="http://schemas.microsoft.com/office/drawing/2014/main" id="{2D6379C7-F960-4AC6-84D5-5EC45B9DBF2F}"/>
              </a:ext>
            </a:extLst>
          </p:cNvPr>
          <p:cNvCxnSpPr>
            <a:cxnSpLocks/>
            <a:stCxn id="25" idx="3"/>
            <a:endCxn id="5" idx="1"/>
          </p:cNvCxnSpPr>
          <p:nvPr/>
        </p:nvCxnSpPr>
        <p:spPr>
          <a:xfrm>
            <a:off x="6096000" y="2908467"/>
            <a:ext cx="2309028" cy="268505"/>
          </a:xfrm>
          <a:prstGeom prst="line">
            <a:avLst/>
          </a:prstGeom>
          <a:ln w="38100" cap="rnd">
            <a:solidFill>
              <a:srgbClr val="E694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38">
            <a:extLst>
              <a:ext uri="{FF2B5EF4-FFF2-40B4-BE49-F238E27FC236}">
                <a16:creationId xmlns:a16="http://schemas.microsoft.com/office/drawing/2014/main" id="{C5DACB1E-B769-4343-BCF6-BEC44F73357C}"/>
              </a:ext>
            </a:extLst>
          </p:cNvPr>
          <p:cNvCxnSpPr>
            <a:cxnSpLocks/>
            <a:stCxn id="26" idx="3"/>
            <a:endCxn id="6" idx="1"/>
          </p:cNvCxnSpPr>
          <p:nvPr/>
        </p:nvCxnSpPr>
        <p:spPr>
          <a:xfrm flipV="1">
            <a:off x="6108245" y="3969060"/>
            <a:ext cx="1161044" cy="367843"/>
          </a:xfrm>
          <a:prstGeom prst="line">
            <a:avLst/>
          </a:prstGeom>
          <a:ln w="38100" cap="rnd">
            <a:solidFill>
              <a:srgbClr val="E694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44">
            <a:extLst>
              <a:ext uri="{FF2B5EF4-FFF2-40B4-BE49-F238E27FC236}">
                <a16:creationId xmlns:a16="http://schemas.microsoft.com/office/drawing/2014/main" id="{139552A1-CC15-402F-BB73-3D8B5EE384FE}"/>
              </a:ext>
            </a:extLst>
          </p:cNvPr>
          <p:cNvCxnSpPr>
            <a:cxnSpLocks/>
            <a:stCxn id="27" idx="3"/>
            <a:endCxn id="7" idx="1"/>
          </p:cNvCxnSpPr>
          <p:nvPr/>
        </p:nvCxnSpPr>
        <p:spPr>
          <a:xfrm flipV="1">
            <a:off x="6050279" y="3969060"/>
            <a:ext cx="2687417" cy="1796279"/>
          </a:xfrm>
          <a:prstGeom prst="line">
            <a:avLst/>
          </a:prstGeom>
          <a:ln w="38100" cap="rnd">
            <a:solidFill>
              <a:srgbClr val="E694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47">
            <a:extLst>
              <a:ext uri="{FF2B5EF4-FFF2-40B4-BE49-F238E27FC236}">
                <a16:creationId xmlns:a16="http://schemas.microsoft.com/office/drawing/2014/main" id="{40238A58-B927-48B7-BC8A-9EEF5EA24ADC}"/>
              </a:ext>
            </a:extLst>
          </p:cNvPr>
          <p:cNvCxnSpPr>
            <a:cxnSpLocks/>
            <a:stCxn id="27" idx="3"/>
            <a:endCxn id="21" idx="1"/>
          </p:cNvCxnSpPr>
          <p:nvPr/>
        </p:nvCxnSpPr>
        <p:spPr>
          <a:xfrm flipV="1">
            <a:off x="6050279" y="3969060"/>
            <a:ext cx="4082941" cy="1796279"/>
          </a:xfrm>
          <a:prstGeom prst="line">
            <a:avLst/>
          </a:prstGeom>
          <a:ln w="38100" cap="rnd">
            <a:solidFill>
              <a:srgbClr val="E694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aoblený obdélníkový bublinový popisek 16">
            <a:extLst>
              <a:ext uri="{FF2B5EF4-FFF2-40B4-BE49-F238E27FC236}">
                <a16:creationId xmlns:a16="http://schemas.microsoft.com/office/drawing/2014/main" id="{7BF5FD50-B329-4374-9A8D-ACE17C830948}"/>
              </a:ext>
            </a:extLst>
          </p:cNvPr>
          <p:cNvSpPr/>
          <p:nvPr/>
        </p:nvSpPr>
        <p:spPr>
          <a:xfrm>
            <a:off x="861890" y="2488512"/>
            <a:ext cx="1817244" cy="1083945"/>
          </a:xfrm>
          <a:prstGeom prst="wedgeRoundRectCallout">
            <a:avLst>
              <a:gd name="adj1" fmla="val 84328"/>
              <a:gd name="adj2" fmla="val -2537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Sometimes, inheritance is involved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5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CC3594-D6C8-A306-0015-69A15E0F8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1752" y="3678751"/>
            <a:ext cx="5763187" cy="22200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Embedding CSS</a:t>
            </a:r>
          </a:p>
          <a:p>
            <a:r>
              <a:rPr lang="en-US" dirty="0"/>
              <a:t>Element &lt;style&gt; in header</a:t>
            </a:r>
          </a:p>
          <a:p>
            <a:r>
              <a:rPr lang="en-US" dirty="0"/>
              <a:t>Useful for single-file pages and for faster loading via HTTP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58939B-C501-E952-7DE1-592C0C95C3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Linking CSS</a:t>
            </a:r>
          </a:p>
          <a:p>
            <a:r>
              <a:rPr lang="en-US" dirty="0"/>
              <a:t>Linking External Style Sheet File</a:t>
            </a:r>
          </a:p>
          <a:p>
            <a:r>
              <a:rPr lang="en-US" dirty="0"/>
              <a:t>Separate files for separate languages</a:t>
            </a:r>
          </a:p>
          <a:p>
            <a:r>
              <a:rPr lang="en-US" dirty="0"/>
              <a:t>Better code (style sheet) reusability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6BE2D-40FC-C53C-B897-3ED47DD69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</a:t>
            </a:r>
            <a:br>
              <a:rPr lang="en-US" dirty="0"/>
            </a:br>
            <a:r>
              <a:rPr lang="en-US" dirty="0"/>
              <a:t>Inline/ Embedding/ Linking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CA5F3-47CC-D410-6E7E-4F08600B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43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5A72558C-7143-44D3-DA8D-86865E705702}"/>
              </a:ext>
            </a:extLst>
          </p:cNvPr>
          <p:cNvSpPr/>
          <p:nvPr/>
        </p:nvSpPr>
        <p:spPr>
          <a:xfrm>
            <a:off x="239350" y="3212976"/>
            <a:ext cx="5763187" cy="36004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0"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style="color: red;"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&gt;Red Heading&lt;/h1&gt;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ABEBFAFB-BC3C-16CC-890B-F4CBA942DF68}"/>
              </a:ext>
            </a:extLst>
          </p:cNvPr>
          <p:cNvSpPr/>
          <p:nvPr/>
        </p:nvSpPr>
        <p:spPr>
          <a:xfrm>
            <a:off x="260809" y="5229200"/>
            <a:ext cx="5763183" cy="146706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0"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&lt;head&gt;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&lt;style type="text/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&lt;/style&gt;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BD36A642-8985-0275-6E3A-0D7DA34993FD}"/>
              </a:ext>
            </a:extLst>
          </p:cNvPr>
          <p:cNvSpPr/>
          <p:nvPr/>
        </p:nvSpPr>
        <p:spPr>
          <a:xfrm>
            <a:off x="6456040" y="3661724"/>
            <a:ext cx="5496608" cy="146706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&lt;head&gt;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&lt;link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="stylesheet“ type="text/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="styles.css"&gt;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D84A1092-6F27-DBC8-5500-E1346894F997}"/>
              </a:ext>
            </a:extLst>
          </p:cNvPr>
          <p:cNvSpPr/>
          <p:nvPr/>
        </p:nvSpPr>
        <p:spPr>
          <a:xfrm>
            <a:off x="7860701" y="5430218"/>
            <a:ext cx="4056451" cy="1145822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h1 {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color: red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4E76219-9D12-283F-EF05-040C228CA0CD}"/>
              </a:ext>
            </a:extLst>
          </p:cNvPr>
          <p:cNvCxnSpPr>
            <a:cxnSpLocks/>
          </p:cNvCxnSpPr>
          <p:nvPr/>
        </p:nvCxnSpPr>
        <p:spPr>
          <a:xfrm>
            <a:off x="8544272" y="4652664"/>
            <a:ext cx="0" cy="6110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D545A979-D306-0BCD-0AE2-9EBCE845A2CC}"/>
              </a:ext>
            </a:extLst>
          </p:cNvPr>
          <p:cNvSpPr txBox="1">
            <a:spLocks/>
          </p:cNvSpPr>
          <p:nvPr/>
        </p:nvSpPr>
        <p:spPr>
          <a:xfrm>
            <a:off x="391752" y="1997224"/>
            <a:ext cx="5763187" cy="1664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Inline CSS</a:t>
            </a:r>
          </a:p>
          <a:p>
            <a:r>
              <a:rPr lang="en-US" dirty="0"/>
              <a:t>HTML attribute style with CSS properties</a:t>
            </a:r>
          </a:p>
          <a:p>
            <a:r>
              <a:rPr lang="en-US" dirty="0"/>
              <a:t>Used in rare cases (usually by scripts)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04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99E115-D6F9-4903-8A1B-DD9D441D5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1659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Global Attribute </a:t>
            </a:r>
            <a:r>
              <a:rPr lang="en-US" b="1" dirty="0"/>
              <a:t>style</a:t>
            </a:r>
          </a:p>
          <a:p>
            <a:r>
              <a:rPr lang="en-US" dirty="0"/>
              <a:t>HTML attribute applicable for all visual elements</a:t>
            </a:r>
          </a:p>
          <a:p>
            <a:r>
              <a:rPr lang="en-US" dirty="0"/>
              <a:t>Contains CSS properties only (without selector)</a:t>
            </a:r>
          </a:p>
          <a:p>
            <a:r>
              <a:rPr lang="en-US" dirty="0"/>
              <a:t>Associated with the element of the style attribute</a:t>
            </a:r>
          </a:p>
          <a:p>
            <a:r>
              <a:rPr lang="en-US" dirty="0"/>
              <a:t>Used in rare cases (usually by scripts)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90D15E-E2EB-4785-BF82-A9461BEA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Inline CSS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43314-AD43-4834-BA74-BFDB9526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44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683CFD8F-CBC4-466C-B562-79CC5784811B}"/>
              </a:ext>
            </a:extLst>
          </p:cNvPr>
          <p:cNvSpPr/>
          <p:nvPr/>
        </p:nvSpPr>
        <p:spPr>
          <a:xfrm>
            <a:off x="335360" y="4010814"/>
            <a:ext cx="6300700" cy="36004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&lt;h1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style="color: red;"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&gt;Red Heading&lt;/h1&gt;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6F8534-7D38-D294-179F-29C6F645F71F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Merged: 2022/2023</a:t>
            </a:r>
          </a:p>
        </p:txBody>
      </p:sp>
    </p:spTree>
    <p:extLst>
      <p:ext uri="{BB962C8B-B14F-4D97-AF65-F5344CB8AC3E}">
        <p14:creationId xmlns:p14="http://schemas.microsoft.com/office/powerpoint/2010/main" val="37418195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99E115-D6F9-4903-8A1B-DD9D441D5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6432713" cy="2448272"/>
          </a:xfrm>
        </p:spPr>
        <p:txBody>
          <a:bodyPr/>
          <a:lstStyle/>
          <a:p>
            <a:r>
              <a:rPr lang="en-US" dirty="0"/>
              <a:t>Element </a:t>
            </a:r>
            <a:r>
              <a:rPr lang="en-US" b="1" dirty="0"/>
              <a:t>&lt;style&gt;</a:t>
            </a:r>
          </a:p>
          <a:p>
            <a:pPr lvl="1"/>
            <a:r>
              <a:rPr lang="en-US" dirty="0"/>
              <a:t>Embedded CSS within HTML document</a:t>
            </a:r>
          </a:p>
          <a:p>
            <a:pPr lvl="1"/>
            <a:r>
              <a:rPr lang="en-US" dirty="0"/>
              <a:t>Placed in header</a:t>
            </a:r>
          </a:p>
          <a:p>
            <a:pPr lvl="1"/>
            <a:r>
              <a:rPr lang="en-US" dirty="0"/>
              <a:t>Element contents must be in CSS syntax</a:t>
            </a:r>
          </a:p>
          <a:p>
            <a:pPr lvl="1"/>
            <a:r>
              <a:rPr lang="en-US" dirty="0"/>
              <a:t>Useful for single-file pages and for faster loading via HTTP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90D15E-E2EB-4785-BF82-A9461BEA0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CSS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43314-AD43-4834-BA74-BFDB9526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45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683CFD8F-CBC4-466C-B562-79CC5784811B}"/>
              </a:ext>
            </a:extLst>
          </p:cNvPr>
          <p:cNvSpPr/>
          <p:nvPr/>
        </p:nvSpPr>
        <p:spPr>
          <a:xfrm>
            <a:off x="7392144" y="1781914"/>
            <a:ext cx="4560504" cy="4659208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&lt;title&gt;CSS Example&lt;/title&gt;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&lt;style type="text/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body {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font: 12pt Calibri;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p {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margin: 10px;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&lt;/style&gt;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6B0893-F2AD-6EB3-D274-0F3EA466DFF4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Merged: 2022/2023</a:t>
            </a:r>
          </a:p>
        </p:txBody>
      </p:sp>
    </p:spTree>
    <p:extLst>
      <p:ext uri="{BB962C8B-B14F-4D97-AF65-F5344CB8AC3E}">
        <p14:creationId xmlns:p14="http://schemas.microsoft.com/office/powerpoint/2010/main" val="3105183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7FF021-A8F2-4F46-98A3-A8D7564D2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6288697" cy="1152128"/>
          </a:xfrm>
        </p:spPr>
        <p:txBody>
          <a:bodyPr/>
          <a:lstStyle/>
          <a:p>
            <a:r>
              <a:rPr lang="en-US" dirty="0"/>
              <a:t>Linking External Style Sheet File</a:t>
            </a:r>
          </a:p>
          <a:p>
            <a:pPr lvl="1"/>
            <a:r>
              <a:rPr lang="en-US" dirty="0"/>
              <a:t>Separate files for separate languages</a:t>
            </a:r>
          </a:p>
          <a:p>
            <a:pPr lvl="1"/>
            <a:r>
              <a:rPr lang="en-US" dirty="0"/>
              <a:t>Better code (style sheet) reusability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BE9FBE-C2C4-47F5-A818-DD31B268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Linking CSS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7C4DC-0EDB-427C-B889-7FE9FAFE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46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47C48946-B2FC-4A5A-AAD2-39D9D852BB96}"/>
              </a:ext>
            </a:extLst>
          </p:cNvPr>
          <p:cNvSpPr/>
          <p:nvPr/>
        </p:nvSpPr>
        <p:spPr>
          <a:xfrm>
            <a:off x="7896199" y="3147274"/>
            <a:ext cx="4056451" cy="2278913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 {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font: 12pt Calibri;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{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margin: 10px;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E35DD655-23A5-4238-8DE0-C64C37B76B57}"/>
              </a:ext>
            </a:extLst>
          </p:cNvPr>
          <p:cNvSpPr/>
          <p:nvPr/>
        </p:nvSpPr>
        <p:spPr>
          <a:xfrm>
            <a:off x="594747" y="3147275"/>
            <a:ext cx="4925189" cy="292097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&lt;html&gt;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&lt;title&gt;CSS Example&lt;/title&gt;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&lt;link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rel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="stylesheet"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type="text/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css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</a:p>
          <a:p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en-US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="styles.css"&gt;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&lt;/head&gt;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&lt;body&gt;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05F205-C057-4E7B-91E4-9EFA6DA64B27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583832" y="2965594"/>
            <a:ext cx="3240360" cy="1981880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8850EE-E7B7-46B1-A459-7B5D8B845DBC}"/>
              </a:ext>
            </a:extLst>
          </p:cNvPr>
          <p:cNvSpPr txBox="1"/>
          <p:nvPr/>
        </p:nvSpPr>
        <p:spPr>
          <a:xfrm>
            <a:off x="7824192" y="2780928"/>
            <a:ext cx="412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styles.css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F68F9-2A91-AB15-51D9-C25891C45A3C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Merged: 2022/2023</a:t>
            </a:r>
          </a:p>
        </p:txBody>
      </p:sp>
    </p:spTree>
    <p:extLst>
      <p:ext uri="{BB962C8B-B14F-4D97-AF65-F5344CB8AC3E}">
        <p14:creationId xmlns:p14="http://schemas.microsoft.com/office/powerpoint/2010/main" val="7694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21552E-2307-4435-9AA3-AB0460A13C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Basic selector types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p </a:t>
            </a:r>
            <a:r>
              <a:rPr lang="en-US" dirty="0"/>
              <a:t> - element name selector (</a:t>
            </a:r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#myId</a:t>
            </a:r>
            <a:r>
              <a:rPr lang="en-US" dirty="0"/>
              <a:t> - single element of given ID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.</a:t>
            </a:r>
            <a:r>
              <a:rPr lang="en-US" dirty="0" err="1">
                <a:solidFill>
                  <a:schemeClr val="accent6"/>
                </a:solidFill>
              </a:rPr>
              <a:t>myClass</a:t>
            </a:r>
            <a:r>
              <a:rPr lang="en-US" dirty="0"/>
              <a:t> -  elements with assigned class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*</a:t>
            </a:r>
            <a:r>
              <a:rPr lang="en-US" dirty="0"/>
              <a:t> - universal selector selects all elements</a:t>
            </a:r>
            <a:br>
              <a:rPr lang="en-US" dirty="0"/>
            </a:br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Simple combinations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div.info </a:t>
            </a:r>
            <a:r>
              <a:rPr lang="en-US" dirty="0"/>
              <a:t>- select all div elements with info class </a:t>
            </a:r>
          </a:p>
          <a:p>
            <a:pPr lvl="1"/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DA83BA-4039-1919-AD83-DACD64DFB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467" y="1844824"/>
            <a:ext cx="5763183" cy="4596298"/>
          </a:xfrm>
        </p:spPr>
        <p:txBody>
          <a:bodyPr/>
          <a:lstStyle/>
          <a:p>
            <a:r>
              <a:rPr lang="en-US" dirty="0"/>
              <a:t>Using relative positions in the document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 F</a:t>
            </a:r>
            <a:r>
              <a:rPr lang="en-US" dirty="0"/>
              <a:t>     - selects elements F which have ancestor E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 &gt; F  </a:t>
            </a:r>
            <a:r>
              <a:rPr lang="en-US" dirty="0"/>
              <a:t>- selects elements F which have parent 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 + F </a:t>
            </a:r>
            <a:r>
              <a:rPr lang="en-US" dirty="0"/>
              <a:t>  - selects elements F which are immediately preceded by 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E ~ F </a:t>
            </a:r>
            <a:r>
              <a:rPr lang="en-US" dirty="0"/>
              <a:t>  - selects elements F which are preceded by E</a:t>
            </a:r>
          </a:p>
          <a:p>
            <a:pPr lvl="1"/>
            <a:r>
              <a:rPr lang="en-US" dirty="0"/>
              <a:t>We can use any other selectors instead of E and F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C878AB-AA03-4430-B943-7EB36B63C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Selectors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B478D-865D-431E-879A-6B8627A01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37005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4FD562-A32C-4DC4-9915-078ED10B0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Aggregating Rules</a:t>
            </a:r>
            <a:br>
              <a:rPr lang="en-US" dirty="0"/>
            </a:br>
            <a:r>
              <a:rPr lang="en-US" dirty="0"/>
              <a:t>One block can be used with multiple selectors separated by comma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Selector Syntax Pitfalls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ul li</a:t>
            </a:r>
            <a:br>
              <a:rPr lang="en-US" dirty="0"/>
            </a:br>
            <a:r>
              <a:rPr lang="en-US" dirty="0"/>
              <a:t>consider </a:t>
            </a:r>
            <a:r>
              <a:rPr lang="en-US" dirty="0">
                <a:solidFill>
                  <a:schemeClr val="accent6"/>
                </a:solidFill>
              </a:rPr>
              <a:t>&lt;ul&gt;&lt;li&gt;&lt;</a:t>
            </a:r>
            <a:r>
              <a:rPr lang="en-US" dirty="0" err="1">
                <a:solidFill>
                  <a:schemeClr val="accent6"/>
                </a:solidFill>
              </a:rPr>
              <a:t>ol</a:t>
            </a:r>
            <a:r>
              <a:rPr lang="en-US" dirty="0">
                <a:solidFill>
                  <a:schemeClr val="accent6"/>
                </a:solidFill>
              </a:rPr>
              <a:t>&gt;&lt;li&gt;</a:t>
            </a:r>
            <a:r>
              <a:rPr lang="en-US" dirty="0"/>
              <a:t> structure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p.info</a:t>
            </a:r>
            <a:r>
              <a:rPr lang="en-US" dirty="0"/>
              <a:t> vs. </a:t>
            </a:r>
            <a:r>
              <a:rPr lang="en-US" dirty="0">
                <a:solidFill>
                  <a:schemeClr val="accent6"/>
                </a:solidFill>
              </a:rPr>
              <a:t>p .info</a:t>
            </a:r>
            <a:br>
              <a:rPr lang="en-US" dirty="0"/>
            </a:br>
            <a:r>
              <a:rPr lang="en-US" dirty="0"/>
              <a:t>careful with whitespace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main ul, </a:t>
            </a:r>
            <a:r>
              <a:rPr lang="en-US" dirty="0" err="1">
                <a:solidFill>
                  <a:schemeClr val="accent6"/>
                </a:solidFill>
              </a:rPr>
              <a:t>ol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main</a:t>
            </a:r>
            <a:r>
              <a:rPr lang="en-US" dirty="0"/>
              <a:t> belongs only to the first selector (</a:t>
            </a:r>
            <a:r>
              <a:rPr lang="en-US" dirty="0" err="1">
                <a:solidFill>
                  <a:schemeClr val="accent6"/>
                </a:solidFill>
              </a:rPr>
              <a:t>ol</a:t>
            </a:r>
            <a:r>
              <a:rPr lang="en-US" dirty="0"/>
              <a:t> stands alone)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BB0E7B-D856-49CB-813A-B49446556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F6263-81A2-49F5-BBA3-C2945DEC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48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AE654264-050F-4BDF-AF2B-19C75DD5AA66}"/>
              </a:ext>
            </a:extLst>
          </p:cNvPr>
          <p:cNvSpPr/>
          <p:nvPr/>
        </p:nvSpPr>
        <p:spPr>
          <a:xfrm>
            <a:off x="551384" y="2636912"/>
            <a:ext cx="6144682" cy="425742"/>
          </a:xfrm>
          <a:prstGeom prst="snip1Rect">
            <a:avLst>
              <a:gd name="adj" fmla="val 2166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s1, s2 { properties used for s1 and s2 }</a:t>
            </a:r>
          </a:p>
        </p:txBody>
      </p:sp>
    </p:spTree>
    <p:extLst>
      <p:ext uri="{BB962C8B-B14F-4D97-AF65-F5344CB8AC3E}">
        <p14:creationId xmlns:p14="http://schemas.microsoft.com/office/powerpoint/2010/main" val="34356346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90852-9654-4FC4-930A-40F4335E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504056"/>
          </a:xfrm>
        </p:spPr>
        <p:txBody>
          <a:bodyPr/>
          <a:lstStyle/>
          <a:p>
            <a:r>
              <a:rPr lang="en-US" dirty="0"/>
              <a:t>Usually used in with another selector (e.g., </a:t>
            </a:r>
            <a:r>
              <a:rPr lang="en-US" dirty="0">
                <a:solidFill>
                  <a:schemeClr val="accent6"/>
                </a:solidFill>
              </a:rPr>
              <a:t>a:visited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Selectors</a:t>
            </a:r>
            <a:br>
              <a:rPr lang="en-US" dirty="0"/>
            </a:br>
            <a:r>
              <a:rPr lang="en-US" dirty="0"/>
              <a:t>Pseudo-classes Selectors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49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/>
        </p:nvGraphicFramePr>
        <p:xfrm>
          <a:off x="1631504" y="2348880"/>
          <a:ext cx="9001000" cy="40792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Unvisited hyperlink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:active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Active (currently clicked on) hyperlink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:visited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Visited hyperlink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::first-line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First line of the text inside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::first-letter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First letter of the text inside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:disabled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Disabled (e.g., input with disabled attribute)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:checked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Checked input checkbox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9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which has focus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0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:hover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over which a mouse cursor hovers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5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that matches fragment part of current URL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:root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Root element of the document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208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192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223966-AF83-014A-736B-8037FCD7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EFF4D-E81D-9C4B-C3D9-C73FB74D8F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C361C-3A15-97CB-D41B-02B8C2389E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Making HTTP request</a:t>
            </a:r>
          </a:p>
        </p:txBody>
      </p:sp>
    </p:spTree>
    <p:extLst>
      <p:ext uri="{BB962C8B-B14F-4D97-AF65-F5344CB8AC3E}">
        <p14:creationId xmlns:p14="http://schemas.microsoft.com/office/powerpoint/2010/main" val="3547463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Selectors</a:t>
            </a:r>
            <a:br>
              <a:rPr lang="en-US" dirty="0"/>
            </a:br>
            <a:r>
              <a:rPr lang="en-US" dirty="0"/>
              <a:t>Pseudo-classes Selectors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50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/>
        </p:nvGraphicFramePr>
        <p:xfrm>
          <a:off x="1631504" y="2348880"/>
          <a:ext cx="9001000" cy="37084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29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1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:first-child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which is the first child of its 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:last-child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which is the last child of its 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:only-child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which is the only child of its parent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:first-of-type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b="0" dirty="0"/>
                        <a:t>Element which is the first/last/only sibling of its type (e.g., p:first-of-type selects the first p within its parent </a:t>
                      </a:r>
                      <a:r>
                        <a:rPr lang="en-US" b="1" dirty="0"/>
                        <a:t>no matter</a:t>
                      </a:r>
                      <a:r>
                        <a:rPr lang="en-US" b="0" dirty="0"/>
                        <a:t> other element types)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:last-of-type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:only-of-type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:nth-child(</a:t>
                      </a:r>
                      <a:r>
                        <a:rPr lang="en-US" b="0" i="1" dirty="0"/>
                        <a:t>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b="0" dirty="0"/>
                        <a:t>The expression </a:t>
                      </a:r>
                      <a:r>
                        <a:rPr lang="en-US" b="0" i="1" dirty="0"/>
                        <a:t>e</a:t>
                      </a:r>
                      <a:r>
                        <a:rPr lang="en-US" b="0" dirty="0"/>
                        <a:t> in the parenthesis can be </a:t>
                      </a:r>
                      <a:r>
                        <a:rPr lang="en-US" b="0" i="1" dirty="0"/>
                        <a:t>B</a:t>
                      </a:r>
                      <a:r>
                        <a:rPr lang="en-US" b="0" dirty="0"/>
                        <a:t>, An, or </a:t>
                      </a:r>
                      <a:r>
                        <a:rPr lang="en-US" b="0" i="1" dirty="0" err="1"/>
                        <a:t>An+B</a:t>
                      </a:r>
                      <a:r>
                        <a:rPr lang="en-US" b="0" dirty="0"/>
                        <a:t>, where </a:t>
                      </a:r>
                      <a:r>
                        <a:rPr lang="en-US" b="0" i="1" dirty="0"/>
                        <a:t>A</a:t>
                      </a:r>
                      <a:r>
                        <a:rPr lang="en-US" b="0" dirty="0"/>
                        <a:t> and </a:t>
                      </a:r>
                      <a:r>
                        <a:rPr lang="en-US" b="0" i="1" dirty="0"/>
                        <a:t>B</a:t>
                      </a:r>
                      <a:r>
                        <a:rPr lang="en-US" b="0" dirty="0"/>
                        <a:t> are numeric literals. </a:t>
                      </a:r>
                      <a:br>
                        <a:rPr lang="en-US" b="0" dirty="0"/>
                      </a:br>
                      <a:r>
                        <a:rPr lang="en-US" b="0" dirty="0"/>
                        <a:t>It selects elements that have exactly An+B-1 preceding children/type-siblings for any n ≥ 0.</a:t>
                      </a:r>
                    </a:p>
                    <a:p>
                      <a:r>
                        <a:rPr lang="en-US" b="0" dirty="0"/>
                        <a:t>E.g., 2n selects even items, 2n+1 odd items, 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9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:nth-of-type(</a:t>
                      </a:r>
                      <a:r>
                        <a:rPr lang="en-US" b="0" i="1" dirty="0"/>
                        <a:t>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0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:nth-last-child(</a:t>
                      </a:r>
                      <a:r>
                        <a:rPr lang="en-US" b="0" i="1" dirty="0"/>
                        <a:t>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53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:nth-last-of-type(</a:t>
                      </a:r>
                      <a:r>
                        <a:rPr lang="en-US" b="0" i="1" dirty="0"/>
                        <a:t>e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4980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Selectors</a:t>
            </a:r>
            <a:br>
              <a:rPr lang="en-US" dirty="0"/>
            </a:br>
            <a:r>
              <a:rPr lang="en-US" dirty="0"/>
              <a:t>Pseudo-classes Selectors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51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/>
        </p:nvGraphicFramePr>
        <p:xfrm>
          <a:off x="1631504" y="2348880"/>
          <a:ext cx="9001000" cy="30226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:not(X)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Negation pseudo-class selects elements that does not match simple selector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::selection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Part of the text selected by 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::before</a:t>
                      </a:r>
                    </a:p>
                    <a:p>
                      <a:r>
                        <a:rPr lang="en-US" b="0" dirty="0"/>
                        <a:t>::after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Inserts additional content before/after selected element. An example that inserts Q.E.D. at the end of each proof:</a:t>
                      </a:r>
                    </a:p>
                    <a:p>
                      <a:r>
                        <a:rPr lang="en-US" b="0" i="0" dirty="0" err="1">
                          <a:solidFill>
                            <a:schemeClr val="accent6"/>
                          </a:solidFill>
                        </a:rPr>
                        <a:t>p.proof</a:t>
                      </a:r>
                      <a:r>
                        <a:rPr lang="en-US" b="0" i="0" dirty="0">
                          <a:solidFill>
                            <a:schemeClr val="accent6"/>
                          </a:solidFill>
                        </a:rPr>
                        <a:t>::after</a:t>
                      </a:r>
                    </a:p>
                    <a:p>
                      <a:r>
                        <a:rPr lang="en-US" b="0" i="0" dirty="0">
                          <a:solidFill>
                            <a:schemeClr val="accent6"/>
                          </a:solidFill>
                        </a:rPr>
                        <a:t>{</a:t>
                      </a:r>
                    </a:p>
                    <a:p>
                      <a:r>
                        <a:rPr lang="en-US" b="0" i="0" dirty="0">
                          <a:solidFill>
                            <a:schemeClr val="accent6"/>
                          </a:solidFill>
                        </a:rPr>
                        <a:t>  content: "Q.E.D.";</a:t>
                      </a:r>
                    </a:p>
                    <a:p>
                      <a:r>
                        <a:rPr lang="en-US" b="0" i="0" dirty="0">
                          <a:solidFill>
                            <a:schemeClr val="accent6"/>
                          </a:solidFill>
                        </a:rPr>
                        <a:t>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3170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95F4DD-CC24-4C07-A5D0-46006A58D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elements with given attribute(s)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 		- selects elements with attribute </a:t>
            </a:r>
            <a:r>
              <a:rPr lang="en-US" i="1" dirty="0" err="1"/>
              <a:t>attr</a:t>
            </a:r>
            <a:r>
              <a:rPr lang="en-US" dirty="0"/>
              <a:t> (its value does not matter)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	- attribute </a:t>
            </a:r>
            <a:r>
              <a:rPr lang="en-US" i="1" dirty="0" err="1"/>
              <a:t>attr</a:t>
            </a:r>
            <a:r>
              <a:rPr lang="en-US" dirty="0"/>
              <a:t> with exact value </a:t>
            </a:r>
            <a:r>
              <a:rPr lang="en-US" i="1" dirty="0" err="1"/>
              <a:t>val</a:t>
            </a:r>
            <a:endParaRPr lang="en-US" i="1" dirty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^=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	- attribute that starts with given </a:t>
            </a:r>
            <a:r>
              <a:rPr lang="en-US" i="1" dirty="0" err="1"/>
              <a:t>val</a:t>
            </a:r>
            <a:br>
              <a:rPr lang="en-US" dirty="0"/>
            </a:br>
            <a:r>
              <a:rPr lang="en-US" dirty="0"/>
              <a:t>			  (e.g., a[</a:t>
            </a:r>
            <a:r>
              <a:rPr lang="en-US" dirty="0" err="1"/>
              <a:t>href</a:t>
            </a:r>
            <a:r>
              <a:rPr lang="en-US" dirty="0"/>
              <a:t>^="https"] selects links to secured pages)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$=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	- attribute that ends with given </a:t>
            </a:r>
            <a:r>
              <a:rPr lang="en-US" i="1" dirty="0" err="1"/>
              <a:t>val</a:t>
            </a:r>
            <a:endParaRPr lang="en-US" i="1" dirty="0"/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*=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	- attribute that contains a </a:t>
            </a:r>
            <a:r>
              <a:rPr lang="en-US" i="1" dirty="0" err="1"/>
              <a:t>val</a:t>
            </a:r>
            <a:r>
              <a:rPr lang="en-US" dirty="0"/>
              <a:t> as a substring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~=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	- attribute with list of whitespace-separated values </a:t>
            </a:r>
            <a:br>
              <a:rPr lang="en-US" dirty="0"/>
            </a:br>
            <a:r>
              <a:rPr lang="en-US" dirty="0"/>
              <a:t>			  where </a:t>
            </a:r>
            <a:r>
              <a:rPr lang="en-US" i="1" dirty="0" err="1"/>
              <a:t>val</a:t>
            </a:r>
            <a:r>
              <a:rPr lang="en-US" dirty="0"/>
              <a:t> matches one of the items on the list 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[</a:t>
            </a:r>
            <a:r>
              <a:rPr lang="en-US" dirty="0" err="1">
                <a:solidFill>
                  <a:schemeClr val="accent6"/>
                </a:solidFill>
              </a:rPr>
              <a:t>attr</a:t>
            </a:r>
            <a:r>
              <a:rPr lang="en-US" dirty="0">
                <a:solidFill>
                  <a:schemeClr val="accent6"/>
                </a:solidFill>
              </a:rPr>
              <a:t>|=</a:t>
            </a:r>
            <a:r>
              <a:rPr lang="en-US" dirty="0" err="1">
                <a:solidFill>
                  <a:schemeClr val="accent6"/>
                </a:solidFill>
              </a:rPr>
              <a:t>val</a:t>
            </a:r>
            <a:r>
              <a:rPr lang="en-US" dirty="0">
                <a:solidFill>
                  <a:schemeClr val="accent6"/>
                </a:solidFill>
              </a:rPr>
              <a:t>]</a:t>
            </a:r>
            <a:r>
              <a:rPr lang="en-US" dirty="0"/>
              <a:t>  	- attribute with value </a:t>
            </a:r>
            <a:r>
              <a:rPr lang="en-US" i="1" dirty="0" err="1"/>
              <a:t>val</a:t>
            </a:r>
            <a:r>
              <a:rPr lang="en-US" dirty="0"/>
              <a:t> or beginning with </a:t>
            </a:r>
            <a:r>
              <a:rPr lang="en-US" i="1" dirty="0" err="1"/>
              <a:t>val</a:t>
            </a:r>
            <a:r>
              <a:rPr lang="en-US" dirty="0"/>
              <a:t> immediately </a:t>
            </a:r>
            <a:br>
              <a:rPr lang="en-US" dirty="0"/>
            </a:br>
            <a:r>
              <a:rPr lang="en-US" dirty="0"/>
              <a:t>			  followed by ‘-’ (intended for lang)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FA75CF-2B8A-42C4-97F2-A7730D55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Selectors</a:t>
            </a:r>
            <a:br>
              <a:rPr lang="en-US" dirty="0"/>
            </a:br>
            <a:r>
              <a:rPr lang="en-US" dirty="0"/>
              <a:t>Attribute Selectors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D22D2-C22C-4793-BF19-01AB5BC10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3876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C76FD09-AFEE-4270-9960-7F274C580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properties inherit their values from parent HTML elements</a:t>
            </a:r>
          </a:p>
          <a:p>
            <a:pPr lvl="1"/>
            <a:r>
              <a:rPr lang="en-US" dirty="0"/>
              <a:t>These properties have inherit value as default</a:t>
            </a:r>
            <a:br>
              <a:rPr lang="en-US" dirty="0"/>
            </a:br>
            <a:r>
              <a:rPr lang="en-US" dirty="0"/>
              <a:t>E.g., font properties</a:t>
            </a:r>
            <a:br>
              <a:rPr lang="en-US" dirty="0"/>
            </a:br>
            <a:r>
              <a:rPr lang="en-US" dirty="0"/>
              <a:t>Setting font at body selector changes entire document</a:t>
            </a:r>
          </a:p>
          <a:p>
            <a:pPr lvl="1"/>
            <a:r>
              <a:rPr lang="en-US" dirty="0"/>
              <a:t>Relative numerical values implicitly use inheritance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body { font-size: 10pt; }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h1 { font-size: 150%; }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Makes </a:t>
            </a:r>
            <a:r>
              <a:rPr lang="en-US" dirty="0">
                <a:solidFill>
                  <a:schemeClr val="accent6"/>
                </a:solidFill>
              </a:rPr>
              <a:t>h1</a:t>
            </a:r>
            <a:r>
              <a:rPr lang="en-US" dirty="0"/>
              <a:t> 15pt large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AC29C-2109-4B5B-9665-AD2046D22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0FBB6-E7C7-4C43-8698-3CB1779C4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53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6B0FAE-6FAD-4B70-4800-EF0D192388C9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39387925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92F96F-BF4F-4157-86EB-9A3274106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8520945" cy="45962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Descending order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Transition declarations 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Important user agent declarations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Important user declarations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Important author declarations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Animation declarations</a:t>
            </a:r>
            <a:endParaRPr lang="cs-CZ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Normal author declarations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Normal user declarations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Normal user agent declarations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913D8A-F8EE-4A1B-A4BD-DA4D25D5E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</a:t>
            </a:r>
            <a:br>
              <a:rPr lang="en-US" dirty="0"/>
            </a:br>
            <a:r>
              <a:rPr lang="en-US" dirty="0"/>
              <a:t>Origin Precedence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2A115-B84C-4AE4-9C6C-A50B3D0E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54</a:t>
            </a:fld>
            <a:endParaRPr lang="cs-CZ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AA4FB1-66B7-4E59-BE6C-CAF7B44B7ACD}"/>
              </a:ext>
            </a:extLst>
          </p:cNvPr>
          <p:cNvSpPr/>
          <p:nvPr/>
        </p:nvSpPr>
        <p:spPr>
          <a:xfrm>
            <a:off x="2174814" y="3130169"/>
            <a:ext cx="2397211" cy="324000"/>
          </a:xfrm>
          <a:prstGeom prst="round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DA5BA16-EEE8-4845-A71D-E2DF4CD2BBC4}"/>
              </a:ext>
            </a:extLst>
          </p:cNvPr>
          <p:cNvSpPr/>
          <p:nvPr/>
        </p:nvSpPr>
        <p:spPr>
          <a:xfrm>
            <a:off x="1835721" y="4419762"/>
            <a:ext cx="2736304" cy="324000"/>
          </a:xfrm>
          <a:prstGeom prst="round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877386-E7B8-401A-8B10-167BFBE49730}"/>
              </a:ext>
            </a:extLst>
          </p:cNvPr>
          <p:cNvSpPr/>
          <p:nvPr/>
        </p:nvSpPr>
        <p:spPr>
          <a:xfrm>
            <a:off x="1816921" y="4888118"/>
            <a:ext cx="2448272" cy="324000"/>
          </a:xfrm>
          <a:prstGeom prst="round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4D87B3-CEF1-4906-956D-4253EB119FFA}"/>
              </a:ext>
            </a:extLst>
          </p:cNvPr>
          <p:cNvSpPr/>
          <p:nvPr/>
        </p:nvSpPr>
        <p:spPr>
          <a:xfrm>
            <a:off x="1934881" y="5340620"/>
            <a:ext cx="3246860" cy="324000"/>
          </a:xfrm>
          <a:prstGeom prst="roundRect">
            <a:avLst/>
          </a:prstGeom>
          <a:noFill/>
          <a:ln w="158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85578-FBD7-47CE-BCDE-69B61303BA07}"/>
              </a:ext>
            </a:extLst>
          </p:cNvPr>
          <p:cNvSpPr txBox="1"/>
          <p:nvPr/>
        </p:nvSpPr>
        <p:spPr>
          <a:xfrm>
            <a:off x="8261077" y="3084837"/>
            <a:ext cx="24587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!important suffix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AACEA2-840D-445F-93D5-00ED6669A8F9}"/>
              </a:ext>
            </a:extLst>
          </p:cNvPr>
          <p:cNvSpPr txBox="1"/>
          <p:nvPr/>
        </p:nvSpPr>
        <p:spPr>
          <a:xfrm>
            <a:off x="8260966" y="4027830"/>
            <a:ext cx="30348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Styles in HTML document</a:t>
            </a:r>
            <a:br>
              <a:rPr lang="en-US" dirty="0"/>
            </a:br>
            <a:r>
              <a:rPr lang="en-US" dirty="0"/>
              <a:t>or in linked CSS file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66A5F-7864-4DF6-A250-1BEA466A2B86}"/>
              </a:ext>
            </a:extLst>
          </p:cNvPr>
          <p:cNvSpPr txBox="1"/>
          <p:nvPr/>
        </p:nvSpPr>
        <p:spPr>
          <a:xfrm>
            <a:off x="8256240" y="4941608"/>
            <a:ext cx="34669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Styles provided by browser</a:t>
            </a:r>
          </a:p>
          <a:p>
            <a:r>
              <a:rPr lang="en-US" dirty="0"/>
              <a:t>user (e.g., via configuration)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7F6F20C-57E5-485F-9299-4E3F65076F5A}"/>
              </a:ext>
            </a:extLst>
          </p:cNvPr>
          <p:cNvSpPr txBox="1"/>
          <p:nvPr/>
        </p:nvSpPr>
        <p:spPr>
          <a:xfrm>
            <a:off x="8288685" y="5855386"/>
            <a:ext cx="34344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Browser (default) style sheets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8501B42-2037-4FB4-8BE3-E406CD3C64A7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 flipV="1">
            <a:off x="4572025" y="3269503"/>
            <a:ext cx="3689052" cy="2266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1C8B658-BE4C-4DBF-A75A-79F496873936}"/>
              </a:ext>
            </a:extLst>
          </p:cNvPr>
          <p:cNvCxnSpPr>
            <a:cxnSpLocks/>
            <a:stCxn id="9" idx="3"/>
            <a:endCxn id="19" idx="1"/>
          </p:cNvCxnSpPr>
          <p:nvPr/>
        </p:nvCxnSpPr>
        <p:spPr>
          <a:xfrm flipV="1">
            <a:off x="4572025" y="4350996"/>
            <a:ext cx="3688941" cy="23076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753FFB-F427-4870-ACD4-4D444483C099}"/>
              </a:ext>
            </a:extLst>
          </p:cNvPr>
          <p:cNvCxnSpPr>
            <a:cxnSpLocks/>
            <a:stCxn id="10" idx="3"/>
            <a:endCxn id="23" idx="1"/>
          </p:cNvCxnSpPr>
          <p:nvPr/>
        </p:nvCxnSpPr>
        <p:spPr>
          <a:xfrm>
            <a:off x="4265193" y="5050118"/>
            <a:ext cx="3991047" cy="214656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7637BEF-823E-4662-9638-EA94BDC1F199}"/>
              </a:ext>
            </a:extLst>
          </p:cNvPr>
          <p:cNvCxnSpPr>
            <a:cxnSpLocks/>
            <a:stCxn id="11" idx="3"/>
            <a:endCxn id="27" idx="1"/>
          </p:cNvCxnSpPr>
          <p:nvPr/>
        </p:nvCxnSpPr>
        <p:spPr>
          <a:xfrm>
            <a:off x="5181741" y="5502620"/>
            <a:ext cx="3106944" cy="537432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4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/>
      <p:bldP spid="19" grpId="0"/>
      <p:bldP spid="23" grpId="0"/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B0BDC0-2DD1-40EF-A411-198851E0E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Defines priority for selectors from </a:t>
            </a:r>
            <a:r>
              <a:rPr lang="en-US" dirty="0">
                <a:solidFill>
                  <a:schemeClr val="accent1"/>
                </a:solidFill>
              </a:rPr>
              <a:t>the same origin</a:t>
            </a:r>
          </a:p>
          <a:p>
            <a:r>
              <a:rPr lang="en-US" dirty="0"/>
              <a:t>For given selector 𝑆, let</a:t>
            </a:r>
          </a:p>
          <a:p>
            <a:pPr lvl="1"/>
            <a:r>
              <a:rPr lang="en-US" dirty="0"/>
              <a:t>𝐴 = number of ID sub-selectors of 𝑆</a:t>
            </a:r>
          </a:p>
          <a:p>
            <a:pPr lvl="1"/>
            <a:r>
              <a:rPr lang="en-US" dirty="0"/>
              <a:t>𝐵 = number of class, pseudo-class, and attribute sub-selectors of 𝑆</a:t>
            </a:r>
          </a:p>
          <a:p>
            <a:pPr lvl="1"/>
            <a:r>
              <a:rPr lang="en-US" dirty="0"/>
              <a:t>𝐶 = number of type sub-selectors in 𝑆</a:t>
            </a:r>
          </a:p>
          <a:p>
            <a:pPr lvl="1"/>
            <a:r>
              <a:rPr lang="en-US" dirty="0"/>
              <a:t>Concatenation 𝐴𝐵𝐶 (in sufficiently high base) gives selector specificity</a:t>
            </a:r>
          </a:p>
          <a:p>
            <a:r>
              <a:rPr lang="en-US" dirty="0"/>
              <a:t>For example, </a:t>
            </a:r>
            <a:r>
              <a:rPr lang="en-US" dirty="0">
                <a:solidFill>
                  <a:schemeClr val="accent6"/>
                </a:solidFill>
              </a:rPr>
              <a:t>#d1 ul </a:t>
            </a:r>
            <a:r>
              <a:rPr lang="en-US" dirty="0" err="1">
                <a:solidFill>
                  <a:schemeClr val="accent6"/>
                </a:solidFill>
              </a:rPr>
              <a:t>li.new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span:hover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dirty="0"/>
              <a:t>If two selectors have the same specificity, latter overrides former</a:t>
            </a:r>
            <a:br>
              <a:rPr lang="en-US" dirty="0"/>
            </a:br>
            <a:r>
              <a:rPr lang="en-US" dirty="0"/>
              <a:t>(in the document order)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7CB325-9680-46ED-A2B4-DC7C37631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Cascading</a:t>
            </a:r>
            <a:br>
              <a:rPr lang="en-US" dirty="0"/>
            </a:br>
            <a:r>
              <a:rPr lang="en-US" dirty="0"/>
              <a:t>Selector Specificity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CBEEA-5EF2-40C6-8240-5737E472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885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F59D2B-C57D-4D2F-B488-FD8FC4F22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Selector Specificity Examples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22B20-EDA7-45AD-92D4-9BF503702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56</a:t>
            </a:fld>
            <a:endParaRPr lang="cs-CZ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FC990453-5F34-4701-8352-716B3551A90F}"/>
              </a:ext>
            </a:extLst>
          </p:cNvPr>
          <p:cNvSpPr/>
          <p:nvPr/>
        </p:nvSpPr>
        <p:spPr>
          <a:xfrm>
            <a:off x="479376" y="1782315"/>
            <a:ext cx="5328592" cy="4094957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&lt;div class="bluetext"&gt;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Text in div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&lt;p&gt;Paragraph inside div&lt;/p&gt;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&lt;ul&gt;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&lt;li&gt;item 1&lt;/li&gt;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&lt;li&gt;item 2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&lt;ol&gt;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&lt;li&gt;subitem A&lt;/li&gt;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&lt;li&gt;subitem B&lt;/li&gt;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&lt;/ol&gt;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&lt;/li&gt;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&lt;li id="item3"&gt;item 3&lt;/li&gt;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&lt;/ul&gt;</a:t>
            </a:r>
          </a:p>
          <a:p>
            <a:pPr marL="109728" indent="0">
              <a:buNone/>
            </a:pPr>
            <a:r>
              <a:rPr lang="it-IT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196A23A0-26C4-4160-B713-CABFAC988F7D}"/>
              </a:ext>
            </a:extLst>
          </p:cNvPr>
          <p:cNvSpPr/>
          <p:nvPr/>
        </p:nvSpPr>
        <p:spPr>
          <a:xfrm>
            <a:off x="6384032" y="1786949"/>
            <a:ext cx="5328592" cy="3442252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#item3 { color: yellow;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bluetext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 color: blue;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 { color: red;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 p { color: green;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ul&gt;li { color: magenta;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 { color: black; }</a:t>
            </a:r>
          </a:p>
          <a:p>
            <a:endParaRPr 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Zaoblený obdélníkový bublinový popisek 6">
            <a:extLst>
              <a:ext uri="{FF2B5EF4-FFF2-40B4-BE49-F238E27FC236}">
                <a16:creationId xmlns:a16="http://schemas.microsoft.com/office/drawing/2014/main" id="{9F076719-4365-4CFC-9446-AD3CCF69CD79}"/>
              </a:ext>
            </a:extLst>
          </p:cNvPr>
          <p:cNvSpPr/>
          <p:nvPr/>
        </p:nvSpPr>
        <p:spPr>
          <a:xfrm>
            <a:off x="767408" y="2204864"/>
            <a:ext cx="288032" cy="401540"/>
          </a:xfrm>
          <a:prstGeom prst="wedgeRoundRectCallout">
            <a:avLst>
              <a:gd name="adj1" fmla="val 92122"/>
              <a:gd name="adj2" fmla="val -338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cs-CZ" dirty="0"/>
          </a:p>
        </p:txBody>
      </p:sp>
      <p:sp>
        <p:nvSpPr>
          <p:cNvPr id="10" name="Zaoblený obdélníkový bublinový popisek 6">
            <a:extLst>
              <a:ext uri="{FF2B5EF4-FFF2-40B4-BE49-F238E27FC236}">
                <a16:creationId xmlns:a16="http://schemas.microsoft.com/office/drawing/2014/main" id="{456CEE5E-22E2-440F-9D4F-A9F6C8819EB4}"/>
              </a:ext>
            </a:extLst>
          </p:cNvPr>
          <p:cNvSpPr/>
          <p:nvPr/>
        </p:nvSpPr>
        <p:spPr>
          <a:xfrm>
            <a:off x="5087888" y="2606404"/>
            <a:ext cx="288032" cy="401540"/>
          </a:xfrm>
          <a:prstGeom prst="wedgeRoundRectCallout">
            <a:avLst>
              <a:gd name="adj1" fmla="val -99039"/>
              <a:gd name="adj2" fmla="val -461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cs-CZ" dirty="0"/>
          </a:p>
        </p:txBody>
      </p:sp>
      <p:sp>
        <p:nvSpPr>
          <p:cNvPr id="11" name="Zaoblený obdélníkový bublinový popisek 6">
            <a:extLst>
              <a:ext uri="{FF2B5EF4-FFF2-40B4-BE49-F238E27FC236}">
                <a16:creationId xmlns:a16="http://schemas.microsoft.com/office/drawing/2014/main" id="{4E5602E8-3BCC-4979-95B7-08F5B9E70870}"/>
              </a:ext>
            </a:extLst>
          </p:cNvPr>
          <p:cNvSpPr/>
          <p:nvPr/>
        </p:nvSpPr>
        <p:spPr>
          <a:xfrm>
            <a:off x="1055440" y="3228230"/>
            <a:ext cx="288032" cy="401540"/>
          </a:xfrm>
          <a:prstGeom prst="wedgeRoundRectCallout">
            <a:avLst>
              <a:gd name="adj1" fmla="val 92122"/>
              <a:gd name="adj2" fmla="val -338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cs-CZ" dirty="0"/>
          </a:p>
        </p:txBody>
      </p:sp>
      <p:sp>
        <p:nvSpPr>
          <p:cNvPr id="12" name="Zaoblený obdélníkový bublinový popisek 6">
            <a:extLst>
              <a:ext uri="{FF2B5EF4-FFF2-40B4-BE49-F238E27FC236}">
                <a16:creationId xmlns:a16="http://schemas.microsoft.com/office/drawing/2014/main" id="{0E89BC5C-481B-4F3C-8F4A-4D43B413C97B}"/>
              </a:ext>
            </a:extLst>
          </p:cNvPr>
          <p:cNvSpPr/>
          <p:nvPr/>
        </p:nvSpPr>
        <p:spPr>
          <a:xfrm>
            <a:off x="911424" y="5028431"/>
            <a:ext cx="288032" cy="401540"/>
          </a:xfrm>
          <a:prstGeom prst="wedgeRoundRectCallout">
            <a:avLst>
              <a:gd name="adj1" fmla="val 92122"/>
              <a:gd name="adj2" fmla="val -338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cs-CZ" dirty="0"/>
          </a:p>
        </p:txBody>
      </p:sp>
      <p:sp>
        <p:nvSpPr>
          <p:cNvPr id="13" name="Zaoblený obdélníkový bublinový popisek 6">
            <a:extLst>
              <a:ext uri="{FF2B5EF4-FFF2-40B4-BE49-F238E27FC236}">
                <a16:creationId xmlns:a16="http://schemas.microsoft.com/office/drawing/2014/main" id="{566AB4D6-E804-49D2-A1CD-BD15A0D074FA}"/>
              </a:ext>
            </a:extLst>
          </p:cNvPr>
          <p:cNvSpPr/>
          <p:nvPr/>
        </p:nvSpPr>
        <p:spPr>
          <a:xfrm>
            <a:off x="1559496" y="3933056"/>
            <a:ext cx="288032" cy="401540"/>
          </a:xfrm>
          <a:prstGeom prst="wedgeRoundRectCallout">
            <a:avLst>
              <a:gd name="adj1" fmla="val 92122"/>
              <a:gd name="adj2" fmla="val -338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?</a:t>
            </a:r>
            <a:endParaRPr lang="cs-CZ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337333-14C4-C96C-36D4-FFAA4B0790D8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30633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A55953-BC35-7940-2565-B037E95C8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CSS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391CE-21C4-BD47-F782-6F3378CC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57</a:t>
            </a:fld>
            <a:endParaRPr lang="cs-CZ"/>
          </a:p>
        </p:txBody>
      </p:sp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4AA386F1-D4BB-4C20-3E5E-DB9D82A47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569354"/>
              </p:ext>
            </p:extLst>
          </p:nvPr>
        </p:nvGraphicFramePr>
        <p:xfrm>
          <a:off x="1128727" y="1844824"/>
          <a:ext cx="3959161" cy="44297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59161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font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font-size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font-*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float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40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clear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05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text-align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63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text-indent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62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line-height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48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letter-spacing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713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whitespace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05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transform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95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transition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38948"/>
                  </a:ext>
                </a:extLst>
              </a:tr>
            </a:tbl>
          </a:graphicData>
        </a:graphic>
      </p:graphicFrame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E394DB12-4C5E-9A71-12B4-D69AE12C6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72018"/>
              </p:ext>
            </p:extLst>
          </p:nvPr>
        </p:nvGraphicFramePr>
        <p:xfrm>
          <a:off x="7104111" y="1844824"/>
          <a:ext cx="3959161" cy="44399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959161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background-color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background-image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background-position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background-repeat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linear-gradient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box-shadow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text-shadow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40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color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05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639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border-style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62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border-collapse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648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54713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3535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34DD63-67AA-4696-AE92-2ACDB0989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3744416"/>
          </a:xfrm>
        </p:spPr>
        <p:txBody>
          <a:bodyPr/>
          <a:lstStyle/>
          <a:p>
            <a:r>
              <a:rPr lang="en-US" dirty="0"/>
              <a:t>Numerical values (size, angle, duration, …)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font-size: 12pt;</a:t>
            </a:r>
          </a:p>
          <a:p>
            <a:r>
              <a:rPr lang="en-US" dirty="0"/>
              <a:t>Color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background-color: #666;</a:t>
            </a:r>
          </a:p>
          <a:p>
            <a:r>
              <a:rPr lang="en-US" dirty="0"/>
              <a:t>Link to external source (e.g., an image)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background-image: </a:t>
            </a:r>
            <a:r>
              <a:rPr lang="en-US" dirty="0" err="1">
                <a:solidFill>
                  <a:schemeClr val="accent6"/>
                </a:solidFill>
              </a:rPr>
              <a:t>url</a:t>
            </a:r>
            <a:r>
              <a:rPr lang="en-US" dirty="0">
                <a:solidFill>
                  <a:schemeClr val="accent6"/>
                </a:solidFill>
              </a:rPr>
              <a:t>("paper-texture.png");</a:t>
            </a:r>
          </a:p>
          <a:p>
            <a:r>
              <a:rPr lang="en-US" dirty="0"/>
              <a:t>Strings and identifiers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font-family: "Courier New";</a:t>
            </a:r>
          </a:p>
          <a:p>
            <a:r>
              <a:rPr lang="en-US" dirty="0"/>
              <a:t>Specific value enumerated in property definition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border-style: solid;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31AD7C-0863-4E4F-A63A-16AA5C356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Properties</a:t>
            </a:r>
            <a:br>
              <a:rPr lang="en-US" dirty="0"/>
            </a:br>
            <a:r>
              <a:rPr lang="en-US" dirty="0"/>
              <a:t>Property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ABFB7-E79E-4F34-9C53-9031CABB7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58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5CD37E-554A-533A-F6AB-967DB7CF9D6E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11800176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CB6961-3688-486C-B34D-B95773E59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808312"/>
          </a:xfrm>
        </p:spPr>
        <p:txBody>
          <a:bodyPr/>
          <a:lstStyle/>
          <a:p>
            <a:r>
              <a:rPr lang="en-US" dirty="0"/>
              <a:t>Font</a:t>
            </a:r>
            <a:br>
              <a:rPr lang="en-US" dirty="0"/>
            </a:br>
            <a:r>
              <a:rPr lang="en-US" dirty="0" err="1">
                <a:solidFill>
                  <a:schemeClr val="accent6"/>
                </a:solidFill>
              </a:rPr>
              <a:t>font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font-family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font-size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font-weight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font-style</a:t>
            </a:r>
          </a:p>
          <a:p>
            <a:r>
              <a:rPr lang="en-US" dirty="0"/>
              <a:t>Text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text-align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text-indent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line-height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letter-spacing</a:t>
            </a:r>
            <a:r>
              <a:rPr lang="en-US" dirty="0"/>
              <a:t>, …</a:t>
            </a:r>
          </a:p>
          <a:p>
            <a:r>
              <a:rPr lang="en-US" dirty="0"/>
              <a:t>Controlling Whitespace (</a:t>
            </a:r>
            <a:r>
              <a:rPr lang="en-US" dirty="0">
                <a:solidFill>
                  <a:schemeClr val="accent6"/>
                </a:solidFill>
              </a:rPr>
              <a:t>whitespace</a:t>
            </a:r>
            <a:r>
              <a:rPr lang="en-US" dirty="0"/>
              <a:t> property)</a:t>
            </a:r>
            <a:br>
              <a:rPr lang="en-US" dirty="0"/>
            </a:br>
            <a:r>
              <a:rPr lang="en-US" dirty="0"/>
              <a:t>Whether whitespace is pre-</a:t>
            </a:r>
            <a:r>
              <a:rPr lang="en-US" dirty="0" err="1"/>
              <a:t>formated</a:t>
            </a:r>
            <a:r>
              <a:rPr lang="en-US" dirty="0"/>
              <a:t>, no-breaking, …</a:t>
            </a:r>
          </a:p>
          <a:p>
            <a:r>
              <a:rPr lang="en-US" dirty="0"/>
              <a:t>Importing Fonts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9D4BCC-30ED-46A7-95F2-460467BE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CSS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5BDB1-18DF-4433-8312-6B53F5962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59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35B11F5B-C836-4AAC-9B64-68BC4D9D5A8D}"/>
              </a:ext>
            </a:extLst>
          </p:cNvPr>
          <p:cNvSpPr/>
          <p:nvPr/>
        </p:nvSpPr>
        <p:spPr>
          <a:xfrm>
            <a:off x="551384" y="4632306"/>
            <a:ext cx="5328592" cy="1293028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@font-face {</a:t>
            </a:r>
            <a:b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 font-family: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myCustomFont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  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myCustomFont.tff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818FF0-A2BD-3B8E-D547-CC2507BF6CE2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1226119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F6965A-9AEE-4E55-845F-3C20232D7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Web Pages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365CC-2715-4B56-8440-718F5F18C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Volný tvar 32">
            <a:extLst>
              <a:ext uri="{FF2B5EF4-FFF2-40B4-BE49-F238E27FC236}">
                <a16:creationId xmlns:a16="http://schemas.microsoft.com/office/drawing/2014/main" id="{93D87FF0-3ADA-4A86-BB19-3E3787014467}"/>
              </a:ext>
            </a:extLst>
          </p:cNvPr>
          <p:cNvSpPr/>
          <p:nvPr/>
        </p:nvSpPr>
        <p:spPr>
          <a:xfrm>
            <a:off x="5942692" y="2575153"/>
            <a:ext cx="1240749" cy="1896534"/>
          </a:xfrm>
          <a:custGeom>
            <a:avLst/>
            <a:gdLst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22437 w 725171"/>
              <a:gd name="connsiteY0" fmla="*/ 425656 h 425656"/>
              <a:gd name="connsiteX1" fmla="*/ 132504 w 725171"/>
              <a:gd name="connsiteY1" fmla="*/ 36189 h 425656"/>
              <a:gd name="connsiteX2" fmla="*/ 725171 w 725171"/>
              <a:gd name="connsiteY2" fmla="*/ 36190 h 425656"/>
              <a:gd name="connsiteX0" fmla="*/ 26699 w 864899"/>
              <a:gd name="connsiteY0" fmla="*/ 425656 h 425656"/>
              <a:gd name="connsiteX1" fmla="*/ 136766 w 864899"/>
              <a:gd name="connsiteY1" fmla="*/ 36189 h 425656"/>
              <a:gd name="connsiteX2" fmla="*/ 864899 w 864899"/>
              <a:gd name="connsiteY2" fmla="*/ 36190 h 425656"/>
              <a:gd name="connsiteX0" fmla="*/ 26699 w 864899"/>
              <a:gd name="connsiteY0" fmla="*/ 417103 h 417103"/>
              <a:gd name="connsiteX1" fmla="*/ 136766 w 864899"/>
              <a:gd name="connsiteY1" fmla="*/ 27636 h 417103"/>
              <a:gd name="connsiteX2" fmla="*/ 864899 w 864899"/>
              <a:gd name="connsiteY2" fmla="*/ 27637 h 417103"/>
              <a:gd name="connsiteX0" fmla="*/ 458 w 838658"/>
              <a:gd name="connsiteY0" fmla="*/ 417103 h 417103"/>
              <a:gd name="connsiteX1" fmla="*/ 110525 w 838658"/>
              <a:gd name="connsiteY1" fmla="*/ 27636 h 417103"/>
              <a:gd name="connsiteX2" fmla="*/ 838658 w 838658"/>
              <a:gd name="connsiteY2" fmla="*/ 27637 h 417103"/>
              <a:gd name="connsiteX0" fmla="*/ 0 w 838200"/>
              <a:gd name="connsiteY0" fmla="*/ 417103 h 417103"/>
              <a:gd name="connsiteX1" fmla="*/ 177800 w 838200"/>
              <a:gd name="connsiteY1" fmla="*/ 27636 h 417103"/>
              <a:gd name="connsiteX2" fmla="*/ 838200 w 838200"/>
              <a:gd name="connsiteY2" fmla="*/ 27637 h 417103"/>
              <a:gd name="connsiteX0" fmla="*/ 0 w 838200"/>
              <a:gd name="connsiteY0" fmla="*/ 390874 h 390874"/>
              <a:gd name="connsiteX1" fmla="*/ 203200 w 838200"/>
              <a:gd name="connsiteY1" fmla="*/ 43740 h 390874"/>
              <a:gd name="connsiteX2" fmla="*/ 838200 w 838200"/>
              <a:gd name="connsiteY2" fmla="*/ 1408 h 390874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2563681 w 2563698"/>
              <a:gd name="connsiteY0" fmla="*/ 118398 h 236945"/>
              <a:gd name="connsiteX1" fmla="*/ 57548 w 2563698"/>
              <a:gd name="connsiteY1" fmla="*/ 236932 h 236945"/>
              <a:gd name="connsiteX0" fmla="*/ 2538718 w 2538735"/>
              <a:gd name="connsiteY0" fmla="*/ 32359 h 1928895"/>
              <a:gd name="connsiteX1" fmla="*/ 57985 w 2538735"/>
              <a:gd name="connsiteY1" fmla="*/ 1928893 h 1928895"/>
              <a:gd name="connsiteX0" fmla="*/ 2539441 w 2539441"/>
              <a:gd name="connsiteY0" fmla="*/ 0 h 1896538"/>
              <a:gd name="connsiteX1" fmla="*/ 58708 w 2539441"/>
              <a:gd name="connsiteY1" fmla="*/ 1896534 h 1896538"/>
              <a:gd name="connsiteX0" fmla="*/ 2481498 w 2481498"/>
              <a:gd name="connsiteY0" fmla="*/ 0 h 1896534"/>
              <a:gd name="connsiteX1" fmla="*/ 765 w 2481498"/>
              <a:gd name="connsiteY1" fmla="*/ 1896534 h 1896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81498" h="1896534">
                <a:moveTo>
                  <a:pt x="2481498" y="0"/>
                </a:moveTo>
                <a:cubicBezTo>
                  <a:pt x="2447631" y="691444"/>
                  <a:pt x="-50035" y="273756"/>
                  <a:pt x="765" y="1896534"/>
                </a:cubicBezTo>
              </a:path>
            </a:pathLst>
          </a:custGeom>
          <a:noFill/>
          <a:ln w="38100" cap="rnd" cmpd="sng">
            <a:solidFill>
              <a:srgbClr val="E69400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6" name="Skupina 14">
            <a:extLst>
              <a:ext uri="{FF2B5EF4-FFF2-40B4-BE49-F238E27FC236}">
                <a16:creationId xmlns:a16="http://schemas.microsoft.com/office/drawing/2014/main" id="{A216B179-A07D-490D-8DAA-34BD233F1AA8}"/>
              </a:ext>
            </a:extLst>
          </p:cNvPr>
          <p:cNvGrpSpPr/>
          <p:nvPr/>
        </p:nvGrpSpPr>
        <p:grpSpPr>
          <a:xfrm>
            <a:off x="2206650" y="4345860"/>
            <a:ext cx="1274934" cy="1265151"/>
            <a:chOff x="682650" y="4388719"/>
            <a:chExt cx="1274934" cy="1265151"/>
          </a:xfrm>
        </p:grpSpPr>
        <p:pic>
          <p:nvPicPr>
            <p:cNvPr id="7" name="Picture 4" descr="j0285750">
              <a:extLst>
                <a:ext uri="{FF2B5EF4-FFF2-40B4-BE49-F238E27FC236}">
                  <a16:creationId xmlns:a16="http://schemas.microsoft.com/office/drawing/2014/main" id="{EF2BDD7D-927A-4A9C-BA09-6772C924C9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50" y="4388719"/>
              <a:ext cx="1274934" cy="783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>
              <a:extLst>
                <a:ext uri="{FF2B5EF4-FFF2-40B4-BE49-F238E27FC236}">
                  <a16:creationId xmlns:a16="http://schemas.microsoft.com/office/drawing/2014/main" id="{CE7282E0-906F-4657-AA91-0A84A5BFA0B9}"/>
                </a:ext>
              </a:extLst>
            </p:cNvPr>
            <p:cNvSpPr txBox="1"/>
            <p:nvPr/>
          </p:nvSpPr>
          <p:spPr>
            <a:xfrm>
              <a:off x="873685" y="5284538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Client</a:t>
              </a:r>
              <a:endParaRPr lang="cs-CZ" dirty="0"/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626662E6-5F3C-4F0B-893B-1AB973309D41}"/>
              </a:ext>
            </a:extLst>
          </p:cNvPr>
          <p:cNvGrpSpPr/>
          <p:nvPr/>
        </p:nvGrpSpPr>
        <p:grpSpPr>
          <a:xfrm>
            <a:off x="8625097" y="3644945"/>
            <a:ext cx="1800225" cy="1960000"/>
            <a:chOff x="6372199" y="3093244"/>
            <a:chExt cx="1800225" cy="1960000"/>
          </a:xfrm>
        </p:grpSpPr>
        <p:pic>
          <p:nvPicPr>
            <p:cNvPr id="10" name="Picture 5" descr="Medion Home Server">
              <a:extLst>
                <a:ext uri="{FF2B5EF4-FFF2-40B4-BE49-F238E27FC236}">
                  <a16:creationId xmlns:a16="http://schemas.microsoft.com/office/drawing/2014/main" id="{737FAB45-7E1D-487D-AF2C-11E46C544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199" y="3093244"/>
              <a:ext cx="1800225" cy="1349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D6C9FFC7-B6F0-459F-9CA5-8613E2FE67E3}"/>
                </a:ext>
              </a:extLst>
            </p:cNvPr>
            <p:cNvSpPr txBox="1"/>
            <p:nvPr/>
          </p:nvSpPr>
          <p:spPr>
            <a:xfrm>
              <a:off x="6469847" y="4468469"/>
              <a:ext cx="16049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Server</a:t>
              </a:r>
              <a:br>
                <a:rPr lang="en-US" dirty="0"/>
              </a:br>
              <a:r>
                <a:rPr lang="en-US" sz="1400" dirty="0"/>
                <a:t>195.113.20.128</a:t>
              </a:r>
              <a:endParaRPr lang="cs-CZ" sz="1400" dirty="0"/>
            </a:p>
          </p:txBody>
        </p:sp>
      </p:grpSp>
      <p:grpSp>
        <p:nvGrpSpPr>
          <p:cNvPr id="12" name="Skupina 16">
            <a:extLst>
              <a:ext uri="{FF2B5EF4-FFF2-40B4-BE49-F238E27FC236}">
                <a16:creationId xmlns:a16="http://schemas.microsoft.com/office/drawing/2014/main" id="{1D52E528-8F79-49AF-82E0-EE3A33468F05}"/>
              </a:ext>
            </a:extLst>
          </p:cNvPr>
          <p:cNvGrpSpPr/>
          <p:nvPr/>
        </p:nvGrpSpPr>
        <p:grpSpPr>
          <a:xfrm>
            <a:off x="2275806" y="2713820"/>
            <a:ext cx="1136622" cy="1389442"/>
            <a:chOff x="723920" y="2638696"/>
            <a:chExt cx="1136622" cy="1389442"/>
          </a:xfrm>
        </p:grpSpPr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4CFA0DEC-5598-43E1-ABA2-01C3A4F60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20" y="3018782"/>
              <a:ext cx="1136622" cy="1009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26C1F87F-A26E-433D-9E61-88F344889163}"/>
                </a:ext>
              </a:extLst>
            </p:cNvPr>
            <p:cNvSpPr txBox="1"/>
            <p:nvPr/>
          </p:nvSpPr>
          <p:spPr>
            <a:xfrm>
              <a:off x="756667" y="2638696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Browser</a:t>
              </a:r>
              <a:endParaRPr lang="cs-CZ" dirty="0"/>
            </a:p>
          </p:txBody>
        </p:sp>
      </p:grpSp>
      <p:grpSp>
        <p:nvGrpSpPr>
          <p:cNvPr id="15" name="Skupina 12">
            <a:extLst>
              <a:ext uri="{FF2B5EF4-FFF2-40B4-BE49-F238E27FC236}">
                <a16:creationId xmlns:a16="http://schemas.microsoft.com/office/drawing/2014/main" id="{04FB728F-D087-4792-813C-ACCA91C64C77}"/>
              </a:ext>
            </a:extLst>
          </p:cNvPr>
          <p:cNvGrpSpPr/>
          <p:nvPr/>
        </p:nvGrpSpPr>
        <p:grpSpPr>
          <a:xfrm>
            <a:off x="3719737" y="1838313"/>
            <a:ext cx="4104455" cy="674514"/>
            <a:chOff x="2069397" y="1964182"/>
            <a:chExt cx="4104455" cy="674514"/>
          </a:xfrm>
        </p:grpSpPr>
        <p:sp>
          <p:nvSpPr>
            <p:cNvPr id="16" name="Obdélník 11">
              <a:extLst>
                <a:ext uri="{FF2B5EF4-FFF2-40B4-BE49-F238E27FC236}">
                  <a16:creationId xmlns:a16="http://schemas.microsoft.com/office/drawing/2014/main" id="{A18C378A-9ED8-4FBA-AFB4-B5B6B3852453}"/>
                </a:ext>
              </a:extLst>
            </p:cNvPr>
            <p:cNvSpPr/>
            <p:nvPr/>
          </p:nvSpPr>
          <p:spPr>
            <a:xfrm>
              <a:off x="2069397" y="2241181"/>
              <a:ext cx="4104455" cy="397515"/>
            </a:xfrm>
            <a:prstGeom prst="rect">
              <a:avLst/>
            </a:prstGeom>
            <a:noFill/>
            <a:ln w="12700" cap="rnd" cmpd="sng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>
                  <a:solidFill>
                    <a:schemeClr val="tx1"/>
                  </a:solidFill>
                </a:rPr>
                <a:t>http://www.ksi.mff.cuni.cz/cs/lide.php</a:t>
              </a:r>
              <a:endParaRPr lang="cs-CZ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TextovéPole 15">
              <a:extLst>
                <a:ext uri="{FF2B5EF4-FFF2-40B4-BE49-F238E27FC236}">
                  <a16:creationId xmlns:a16="http://schemas.microsoft.com/office/drawing/2014/main" id="{9606B38F-33A3-4A52-9610-8A4DA9797F6B}"/>
                </a:ext>
              </a:extLst>
            </p:cNvPr>
            <p:cNvSpPr txBox="1"/>
            <p:nvPr/>
          </p:nvSpPr>
          <p:spPr>
            <a:xfrm>
              <a:off x="3586060" y="1964182"/>
              <a:ext cx="10711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Address Bar</a:t>
              </a:r>
              <a:endParaRPr lang="cs-CZ" sz="1200" dirty="0"/>
            </a:p>
          </p:txBody>
        </p:sp>
      </p:grpSp>
      <p:sp>
        <p:nvSpPr>
          <p:cNvPr id="18" name="Mrak 17">
            <a:extLst>
              <a:ext uri="{FF2B5EF4-FFF2-40B4-BE49-F238E27FC236}">
                <a16:creationId xmlns:a16="http://schemas.microsoft.com/office/drawing/2014/main" id="{7523069D-3857-406D-B8E9-9416C4C20C5A}"/>
              </a:ext>
            </a:extLst>
          </p:cNvPr>
          <p:cNvSpPr/>
          <p:nvPr/>
        </p:nvSpPr>
        <p:spPr>
          <a:xfrm>
            <a:off x="8472264" y="1783391"/>
            <a:ext cx="1728193" cy="106135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DNS</a:t>
            </a:r>
            <a:br>
              <a:rPr lang="en-US" dirty="0"/>
            </a:br>
            <a:r>
              <a:rPr lang="en-US" dirty="0"/>
              <a:t>Server</a:t>
            </a:r>
            <a:endParaRPr lang="cs-CZ" dirty="0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AFE47631-A2BC-4F70-9263-995AD2DABFC1}"/>
              </a:ext>
            </a:extLst>
          </p:cNvPr>
          <p:cNvSpPr/>
          <p:nvPr/>
        </p:nvSpPr>
        <p:spPr>
          <a:xfrm>
            <a:off x="4439816" y="2115313"/>
            <a:ext cx="1944216" cy="397515"/>
          </a:xfrm>
          <a:prstGeom prst="ellipse">
            <a:avLst/>
          </a:prstGeom>
          <a:gradFill>
            <a:gsLst>
              <a:gs pos="0">
                <a:schemeClr val="accent3">
                  <a:shade val="15000"/>
                  <a:satMod val="180000"/>
                  <a:alpha val="25000"/>
                </a:schemeClr>
              </a:gs>
              <a:gs pos="50000">
                <a:schemeClr val="accent3">
                  <a:shade val="45000"/>
                  <a:satMod val="170000"/>
                  <a:alpha val="25000"/>
                </a:schemeClr>
              </a:gs>
              <a:gs pos="70000">
                <a:schemeClr val="accent3">
                  <a:tint val="99000"/>
                  <a:shade val="65000"/>
                  <a:satMod val="155000"/>
                  <a:alpha val="25000"/>
                </a:schemeClr>
              </a:gs>
              <a:gs pos="100000">
                <a:schemeClr val="accent3">
                  <a:tint val="95500"/>
                  <a:shade val="100000"/>
                  <a:satMod val="155000"/>
                  <a:alpha val="2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0" name="Volný tvar 19">
            <a:extLst>
              <a:ext uri="{FF2B5EF4-FFF2-40B4-BE49-F238E27FC236}">
                <a16:creationId xmlns:a16="http://schemas.microsoft.com/office/drawing/2014/main" id="{6BBAE147-75F0-4BE8-85A1-FFD6634C015F}"/>
              </a:ext>
            </a:extLst>
          </p:cNvPr>
          <p:cNvSpPr/>
          <p:nvPr/>
        </p:nvSpPr>
        <p:spPr>
          <a:xfrm>
            <a:off x="2810934" y="2309500"/>
            <a:ext cx="838200" cy="389466"/>
          </a:xfrm>
          <a:custGeom>
            <a:avLst/>
            <a:gdLst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22437 w 725171"/>
              <a:gd name="connsiteY0" fmla="*/ 425656 h 425656"/>
              <a:gd name="connsiteX1" fmla="*/ 132504 w 725171"/>
              <a:gd name="connsiteY1" fmla="*/ 36189 h 425656"/>
              <a:gd name="connsiteX2" fmla="*/ 725171 w 725171"/>
              <a:gd name="connsiteY2" fmla="*/ 36190 h 425656"/>
              <a:gd name="connsiteX0" fmla="*/ 26699 w 864899"/>
              <a:gd name="connsiteY0" fmla="*/ 425656 h 425656"/>
              <a:gd name="connsiteX1" fmla="*/ 136766 w 864899"/>
              <a:gd name="connsiteY1" fmla="*/ 36189 h 425656"/>
              <a:gd name="connsiteX2" fmla="*/ 864899 w 864899"/>
              <a:gd name="connsiteY2" fmla="*/ 36190 h 425656"/>
              <a:gd name="connsiteX0" fmla="*/ 26699 w 864899"/>
              <a:gd name="connsiteY0" fmla="*/ 417103 h 417103"/>
              <a:gd name="connsiteX1" fmla="*/ 136766 w 864899"/>
              <a:gd name="connsiteY1" fmla="*/ 27636 h 417103"/>
              <a:gd name="connsiteX2" fmla="*/ 864899 w 864899"/>
              <a:gd name="connsiteY2" fmla="*/ 27637 h 417103"/>
              <a:gd name="connsiteX0" fmla="*/ 458 w 838658"/>
              <a:gd name="connsiteY0" fmla="*/ 417103 h 417103"/>
              <a:gd name="connsiteX1" fmla="*/ 110525 w 838658"/>
              <a:gd name="connsiteY1" fmla="*/ 27636 h 417103"/>
              <a:gd name="connsiteX2" fmla="*/ 838658 w 838658"/>
              <a:gd name="connsiteY2" fmla="*/ 27637 h 417103"/>
              <a:gd name="connsiteX0" fmla="*/ 0 w 838200"/>
              <a:gd name="connsiteY0" fmla="*/ 417103 h 417103"/>
              <a:gd name="connsiteX1" fmla="*/ 177800 w 838200"/>
              <a:gd name="connsiteY1" fmla="*/ 27636 h 417103"/>
              <a:gd name="connsiteX2" fmla="*/ 838200 w 838200"/>
              <a:gd name="connsiteY2" fmla="*/ 27637 h 417103"/>
              <a:gd name="connsiteX0" fmla="*/ 0 w 838200"/>
              <a:gd name="connsiteY0" fmla="*/ 390874 h 390874"/>
              <a:gd name="connsiteX1" fmla="*/ 203200 w 838200"/>
              <a:gd name="connsiteY1" fmla="*/ 43740 h 390874"/>
              <a:gd name="connsiteX2" fmla="*/ 838200 w 838200"/>
              <a:gd name="connsiteY2" fmla="*/ 1408 h 390874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38200" h="389466">
                <a:moveTo>
                  <a:pt x="0" y="389466"/>
                </a:moveTo>
                <a:cubicBezTo>
                  <a:pt x="8467" y="64910"/>
                  <a:pt x="330200" y="2822"/>
                  <a:pt x="838200" y="0"/>
                </a:cubicBezTo>
              </a:path>
            </a:pathLst>
          </a:custGeom>
          <a:noFill/>
          <a:ln w="38100" cap="rnd" cmpd="sng">
            <a:solidFill>
              <a:srgbClr val="E69400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Volný tvar 22">
            <a:extLst>
              <a:ext uri="{FF2B5EF4-FFF2-40B4-BE49-F238E27FC236}">
                <a16:creationId xmlns:a16="http://schemas.microsoft.com/office/drawing/2014/main" id="{15EFB643-21BC-4A4E-914E-D576BE25B17C}"/>
              </a:ext>
            </a:extLst>
          </p:cNvPr>
          <p:cNvSpPr/>
          <p:nvPr/>
        </p:nvSpPr>
        <p:spPr>
          <a:xfrm>
            <a:off x="6273659" y="1735858"/>
            <a:ext cx="2338265" cy="379455"/>
          </a:xfrm>
          <a:custGeom>
            <a:avLst/>
            <a:gdLst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22437 w 725171"/>
              <a:gd name="connsiteY0" fmla="*/ 425656 h 425656"/>
              <a:gd name="connsiteX1" fmla="*/ 132504 w 725171"/>
              <a:gd name="connsiteY1" fmla="*/ 36189 h 425656"/>
              <a:gd name="connsiteX2" fmla="*/ 725171 w 725171"/>
              <a:gd name="connsiteY2" fmla="*/ 36190 h 425656"/>
              <a:gd name="connsiteX0" fmla="*/ 26699 w 864899"/>
              <a:gd name="connsiteY0" fmla="*/ 425656 h 425656"/>
              <a:gd name="connsiteX1" fmla="*/ 136766 w 864899"/>
              <a:gd name="connsiteY1" fmla="*/ 36189 h 425656"/>
              <a:gd name="connsiteX2" fmla="*/ 864899 w 864899"/>
              <a:gd name="connsiteY2" fmla="*/ 36190 h 425656"/>
              <a:gd name="connsiteX0" fmla="*/ 26699 w 864899"/>
              <a:gd name="connsiteY0" fmla="*/ 417103 h 417103"/>
              <a:gd name="connsiteX1" fmla="*/ 136766 w 864899"/>
              <a:gd name="connsiteY1" fmla="*/ 27636 h 417103"/>
              <a:gd name="connsiteX2" fmla="*/ 864899 w 864899"/>
              <a:gd name="connsiteY2" fmla="*/ 27637 h 417103"/>
              <a:gd name="connsiteX0" fmla="*/ 458 w 838658"/>
              <a:gd name="connsiteY0" fmla="*/ 417103 h 417103"/>
              <a:gd name="connsiteX1" fmla="*/ 110525 w 838658"/>
              <a:gd name="connsiteY1" fmla="*/ 27636 h 417103"/>
              <a:gd name="connsiteX2" fmla="*/ 838658 w 838658"/>
              <a:gd name="connsiteY2" fmla="*/ 27637 h 417103"/>
              <a:gd name="connsiteX0" fmla="*/ 0 w 838200"/>
              <a:gd name="connsiteY0" fmla="*/ 417103 h 417103"/>
              <a:gd name="connsiteX1" fmla="*/ 177800 w 838200"/>
              <a:gd name="connsiteY1" fmla="*/ 27636 h 417103"/>
              <a:gd name="connsiteX2" fmla="*/ 838200 w 838200"/>
              <a:gd name="connsiteY2" fmla="*/ 27637 h 417103"/>
              <a:gd name="connsiteX0" fmla="*/ 0 w 838200"/>
              <a:gd name="connsiteY0" fmla="*/ 390874 h 390874"/>
              <a:gd name="connsiteX1" fmla="*/ 203200 w 838200"/>
              <a:gd name="connsiteY1" fmla="*/ 43740 h 390874"/>
              <a:gd name="connsiteX2" fmla="*/ 838200 w 838200"/>
              <a:gd name="connsiteY2" fmla="*/ 1408 h 390874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51765"/>
              <a:gd name="connsiteY0" fmla="*/ 389466 h 389466"/>
              <a:gd name="connsiteX1" fmla="*/ 851765 w 851765"/>
              <a:gd name="connsiteY1" fmla="*/ 0 h 389466"/>
              <a:gd name="connsiteX0" fmla="*/ 0 w 851765"/>
              <a:gd name="connsiteY0" fmla="*/ 389466 h 389466"/>
              <a:gd name="connsiteX1" fmla="*/ 851765 w 851765"/>
              <a:gd name="connsiteY1" fmla="*/ 0 h 389466"/>
              <a:gd name="connsiteX0" fmla="*/ 0 w 936544"/>
              <a:gd name="connsiteY0" fmla="*/ 170522 h 170522"/>
              <a:gd name="connsiteX1" fmla="*/ 936544 w 936544"/>
              <a:gd name="connsiteY1" fmla="*/ 39692 h 170522"/>
              <a:gd name="connsiteX0" fmla="*/ 0 w 936544"/>
              <a:gd name="connsiteY0" fmla="*/ 313281 h 313281"/>
              <a:gd name="connsiteX1" fmla="*/ 936544 w 936544"/>
              <a:gd name="connsiteY1" fmla="*/ 182451 h 31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6544" h="313281">
                <a:moveTo>
                  <a:pt x="0" y="313281"/>
                </a:moveTo>
                <a:cubicBezTo>
                  <a:pt x="59334" y="30666"/>
                  <a:pt x="676098" y="-157245"/>
                  <a:pt x="936544" y="182451"/>
                </a:cubicBezTo>
              </a:path>
            </a:pathLst>
          </a:custGeom>
          <a:noFill/>
          <a:ln w="38100" cap="rnd" cmpd="sng">
            <a:solidFill>
              <a:srgbClr val="E69400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TextovéPole 20">
            <a:extLst>
              <a:ext uri="{FF2B5EF4-FFF2-40B4-BE49-F238E27FC236}">
                <a16:creationId xmlns:a16="http://schemas.microsoft.com/office/drawing/2014/main" id="{7232E9E0-E4DD-4244-9BC7-1D1795B7C824}"/>
              </a:ext>
            </a:extLst>
          </p:cNvPr>
          <p:cNvSpPr txBox="1"/>
          <p:nvPr/>
        </p:nvSpPr>
        <p:spPr>
          <a:xfrm>
            <a:off x="6064093" y="2935535"/>
            <a:ext cx="2010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195.113.20.128</a:t>
            </a:r>
            <a:endParaRPr lang="cs-CZ" dirty="0"/>
          </a:p>
        </p:txBody>
      </p:sp>
      <p:sp>
        <p:nvSpPr>
          <p:cNvPr id="23" name="Obousměrná vodorovná šipka 21">
            <a:extLst>
              <a:ext uri="{FF2B5EF4-FFF2-40B4-BE49-F238E27FC236}">
                <a16:creationId xmlns:a16="http://schemas.microsoft.com/office/drawing/2014/main" id="{E50D2AFB-5998-4C00-A7B1-F05D4F031659}"/>
              </a:ext>
            </a:extLst>
          </p:cNvPr>
          <p:cNvSpPr/>
          <p:nvPr/>
        </p:nvSpPr>
        <p:spPr>
          <a:xfrm>
            <a:off x="3897867" y="4254648"/>
            <a:ext cx="4536502" cy="101691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HTTP Protocol</a:t>
            </a:r>
            <a:endParaRPr lang="cs-CZ" dirty="0"/>
          </a:p>
        </p:txBody>
      </p:sp>
      <p:cxnSp>
        <p:nvCxnSpPr>
          <p:cNvPr id="24" name="Přímá spojnice se šipkou 24">
            <a:extLst>
              <a:ext uri="{FF2B5EF4-FFF2-40B4-BE49-F238E27FC236}">
                <a16:creationId xmlns:a16="http://schemas.microsoft.com/office/drawing/2014/main" id="{75A9022B-655F-463B-83B0-92BCB2B16CB0}"/>
              </a:ext>
            </a:extLst>
          </p:cNvPr>
          <p:cNvCxnSpPr/>
          <p:nvPr/>
        </p:nvCxnSpPr>
        <p:spPr>
          <a:xfrm>
            <a:off x="3889258" y="3956720"/>
            <a:ext cx="4536502" cy="0"/>
          </a:xfrm>
          <a:prstGeom prst="straightConnector1">
            <a:avLst/>
          </a:prstGeom>
          <a:ln w="38100" cap="rnd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6">
            <a:extLst>
              <a:ext uri="{FF2B5EF4-FFF2-40B4-BE49-F238E27FC236}">
                <a16:creationId xmlns:a16="http://schemas.microsoft.com/office/drawing/2014/main" id="{8441D5B1-0760-4838-A0F6-ED062E745364}"/>
              </a:ext>
            </a:extLst>
          </p:cNvPr>
          <p:cNvSpPr txBox="1"/>
          <p:nvPr/>
        </p:nvSpPr>
        <p:spPr>
          <a:xfrm>
            <a:off x="4725825" y="3556030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Creates TCP Connection</a:t>
            </a:r>
            <a:endParaRPr lang="cs-CZ" dirty="0"/>
          </a:p>
        </p:txBody>
      </p:sp>
      <p:sp>
        <p:nvSpPr>
          <p:cNvPr id="26" name="Volný tvar 29">
            <a:extLst>
              <a:ext uri="{FF2B5EF4-FFF2-40B4-BE49-F238E27FC236}">
                <a16:creationId xmlns:a16="http://schemas.microsoft.com/office/drawing/2014/main" id="{78A03F8D-EB5A-4C21-8075-2531F9B0A1F7}"/>
              </a:ext>
            </a:extLst>
          </p:cNvPr>
          <p:cNvSpPr/>
          <p:nvPr/>
        </p:nvSpPr>
        <p:spPr>
          <a:xfrm rot="11188935">
            <a:off x="8192777" y="2845658"/>
            <a:ext cx="856171" cy="306296"/>
          </a:xfrm>
          <a:custGeom>
            <a:avLst/>
            <a:gdLst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22437 w 725171"/>
              <a:gd name="connsiteY0" fmla="*/ 425656 h 425656"/>
              <a:gd name="connsiteX1" fmla="*/ 132504 w 725171"/>
              <a:gd name="connsiteY1" fmla="*/ 36189 h 425656"/>
              <a:gd name="connsiteX2" fmla="*/ 725171 w 725171"/>
              <a:gd name="connsiteY2" fmla="*/ 36190 h 425656"/>
              <a:gd name="connsiteX0" fmla="*/ 26699 w 864899"/>
              <a:gd name="connsiteY0" fmla="*/ 425656 h 425656"/>
              <a:gd name="connsiteX1" fmla="*/ 136766 w 864899"/>
              <a:gd name="connsiteY1" fmla="*/ 36189 h 425656"/>
              <a:gd name="connsiteX2" fmla="*/ 864899 w 864899"/>
              <a:gd name="connsiteY2" fmla="*/ 36190 h 425656"/>
              <a:gd name="connsiteX0" fmla="*/ 26699 w 864899"/>
              <a:gd name="connsiteY0" fmla="*/ 417103 h 417103"/>
              <a:gd name="connsiteX1" fmla="*/ 136766 w 864899"/>
              <a:gd name="connsiteY1" fmla="*/ 27636 h 417103"/>
              <a:gd name="connsiteX2" fmla="*/ 864899 w 864899"/>
              <a:gd name="connsiteY2" fmla="*/ 27637 h 417103"/>
              <a:gd name="connsiteX0" fmla="*/ 458 w 838658"/>
              <a:gd name="connsiteY0" fmla="*/ 417103 h 417103"/>
              <a:gd name="connsiteX1" fmla="*/ 110525 w 838658"/>
              <a:gd name="connsiteY1" fmla="*/ 27636 h 417103"/>
              <a:gd name="connsiteX2" fmla="*/ 838658 w 838658"/>
              <a:gd name="connsiteY2" fmla="*/ 27637 h 417103"/>
              <a:gd name="connsiteX0" fmla="*/ 0 w 838200"/>
              <a:gd name="connsiteY0" fmla="*/ 417103 h 417103"/>
              <a:gd name="connsiteX1" fmla="*/ 177800 w 838200"/>
              <a:gd name="connsiteY1" fmla="*/ 27636 h 417103"/>
              <a:gd name="connsiteX2" fmla="*/ 838200 w 838200"/>
              <a:gd name="connsiteY2" fmla="*/ 27637 h 417103"/>
              <a:gd name="connsiteX0" fmla="*/ 0 w 838200"/>
              <a:gd name="connsiteY0" fmla="*/ 390874 h 390874"/>
              <a:gd name="connsiteX1" fmla="*/ 203200 w 838200"/>
              <a:gd name="connsiteY1" fmla="*/ 43740 h 390874"/>
              <a:gd name="connsiteX2" fmla="*/ 838200 w 838200"/>
              <a:gd name="connsiteY2" fmla="*/ 1408 h 390874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56171"/>
              <a:gd name="connsiteY0" fmla="*/ 306296 h 306296"/>
              <a:gd name="connsiteX1" fmla="*/ 856171 w 856171"/>
              <a:gd name="connsiteY1" fmla="*/ 0 h 306296"/>
              <a:gd name="connsiteX0" fmla="*/ 0 w 856171"/>
              <a:gd name="connsiteY0" fmla="*/ 306296 h 306296"/>
              <a:gd name="connsiteX1" fmla="*/ 856171 w 856171"/>
              <a:gd name="connsiteY1" fmla="*/ 0 h 306296"/>
              <a:gd name="connsiteX0" fmla="*/ 0 w 856171"/>
              <a:gd name="connsiteY0" fmla="*/ 306296 h 306296"/>
              <a:gd name="connsiteX1" fmla="*/ 856171 w 856171"/>
              <a:gd name="connsiteY1" fmla="*/ 0 h 30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6171" h="306296">
                <a:moveTo>
                  <a:pt x="0" y="306296"/>
                </a:moveTo>
                <a:cubicBezTo>
                  <a:pt x="58177" y="44262"/>
                  <a:pt x="430574" y="53109"/>
                  <a:pt x="856171" y="0"/>
                </a:cubicBezTo>
              </a:path>
            </a:pathLst>
          </a:custGeom>
          <a:noFill/>
          <a:ln w="38100" cap="rnd" cmpd="sng">
            <a:solidFill>
              <a:srgbClr val="E69400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30">
            <a:extLst>
              <a:ext uri="{FF2B5EF4-FFF2-40B4-BE49-F238E27FC236}">
                <a16:creationId xmlns:a16="http://schemas.microsoft.com/office/drawing/2014/main" id="{9AE2131F-1275-417C-8F62-F72F658DD332}"/>
              </a:ext>
            </a:extLst>
          </p:cNvPr>
          <p:cNvSpPr/>
          <p:nvPr/>
        </p:nvSpPr>
        <p:spPr>
          <a:xfrm>
            <a:off x="4467162" y="3083855"/>
            <a:ext cx="1484823" cy="475719"/>
          </a:xfrm>
          <a:custGeom>
            <a:avLst/>
            <a:gdLst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22437 w 725171"/>
              <a:gd name="connsiteY0" fmla="*/ 425656 h 425656"/>
              <a:gd name="connsiteX1" fmla="*/ 132504 w 725171"/>
              <a:gd name="connsiteY1" fmla="*/ 36189 h 425656"/>
              <a:gd name="connsiteX2" fmla="*/ 725171 w 725171"/>
              <a:gd name="connsiteY2" fmla="*/ 36190 h 425656"/>
              <a:gd name="connsiteX0" fmla="*/ 26699 w 864899"/>
              <a:gd name="connsiteY0" fmla="*/ 425656 h 425656"/>
              <a:gd name="connsiteX1" fmla="*/ 136766 w 864899"/>
              <a:gd name="connsiteY1" fmla="*/ 36189 h 425656"/>
              <a:gd name="connsiteX2" fmla="*/ 864899 w 864899"/>
              <a:gd name="connsiteY2" fmla="*/ 36190 h 425656"/>
              <a:gd name="connsiteX0" fmla="*/ 26699 w 864899"/>
              <a:gd name="connsiteY0" fmla="*/ 417103 h 417103"/>
              <a:gd name="connsiteX1" fmla="*/ 136766 w 864899"/>
              <a:gd name="connsiteY1" fmla="*/ 27636 h 417103"/>
              <a:gd name="connsiteX2" fmla="*/ 864899 w 864899"/>
              <a:gd name="connsiteY2" fmla="*/ 27637 h 417103"/>
              <a:gd name="connsiteX0" fmla="*/ 458 w 838658"/>
              <a:gd name="connsiteY0" fmla="*/ 417103 h 417103"/>
              <a:gd name="connsiteX1" fmla="*/ 110525 w 838658"/>
              <a:gd name="connsiteY1" fmla="*/ 27636 h 417103"/>
              <a:gd name="connsiteX2" fmla="*/ 838658 w 838658"/>
              <a:gd name="connsiteY2" fmla="*/ 27637 h 417103"/>
              <a:gd name="connsiteX0" fmla="*/ 0 w 838200"/>
              <a:gd name="connsiteY0" fmla="*/ 417103 h 417103"/>
              <a:gd name="connsiteX1" fmla="*/ 177800 w 838200"/>
              <a:gd name="connsiteY1" fmla="*/ 27636 h 417103"/>
              <a:gd name="connsiteX2" fmla="*/ 838200 w 838200"/>
              <a:gd name="connsiteY2" fmla="*/ 27637 h 417103"/>
              <a:gd name="connsiteX0" fmla="*/ 0 w 838200"/>
              <a:gd name="connsiteY0" fmla="*/ 390874 h 390874"/>
              <a:gd name="connsiteX1" fmla="*/ 203200 w 838200"/>
              <a:gd name="connsiteY1" fmla="*/ 43740 h 390874"/>
              <a:gd name="connsiteX2" fmla="*/ 838200 w 838200"/>
              <a:gd name="connsiteY2" fmla="*/ 1408 h 390874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1151271 w 1151305"/>
              <a:gd name="connsiteY0" fmla="*/ 214406 h 214406"/>
              <a:gd name="connsiteX1" fmla="*/ 101404 w 1151305"/>
              <a:gd name="connsiteY1" fmla="*/ 28140 h 214406"/>
              <a:gd name="connsiteX0" fmla="*/ 1597076 w 1597102"/>
              <a:gd name="connsiteY0" fmla="*/ 66401 h 709874"/>
              <a:gd name="connsiteX1" fmla="*/ 81542 w 1597102"/>
              <a:gd name="connsiteY1" fmla="*/ 709868 h 709874"/>
              <a:gd name="connsiteX0" fmla="*/ 1474680 w 1474708"/>
              <a:gd name="connsiteY0" fmla="*/ 77383 h 551524"/>
              <a:gd name="connsiteX1" fmla="*/ 86146 w 1474708"/>
              <a:gd name="connsiteY1" fmla="*/ 551517 h 551524"/>
              <a:gd name="connsiteX0" fmla="*/ 1537813 w 1537838"/>
              <a:gd name="connsiteY0" fmla="*/ 145872 h 620006"/>
              <a:gd name="connsiteX1" fmla="*/ 149279 w 1537838"/>
              <a:gd name="connsiteY1" fmla="*/ 620006 h 620006"/>
              <a:gd name="connsiteX0" fmla="*/ 1611944 w 1611944"/>
              <a:gd name="connsiteY0" fmla="*/ 5388 h 479522"/>
              <a:gd name="connsiteX1" fmla="*/ 223410 w 1611944"/>
              <a:gd name="connsiteY1" fmla="*/ 479522 h 479522"/>
              <a:gd name="connsiteX0" fmla="*/ 1479465 w 1479465"/>
              <a:gd name="connsiteY0" fmla="*/ 5388 h 479522"/>
              <a:gd name="connsiteX1" fmla="*/ 243331 w 1479465"/>
              <a:gd name="connsiteY1" fmla="*/ 479522 h 479522"/>
              <a:gd name="connsiteX0" fmla="*/ 1575227 w 1575227"/>
              <a:gd name="connsiteY0" fmla="*/ 1585 h 475719"/>
              <a:gd name="connsiteX1" fmla="*/ 339093 w 1575227"/>
              <a:gd name="connsiteY1" fmla="*/ 475719 h 47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75227" h="475719">
                <a:moveTo>
                  <a:pt x="1575227" y="1585"/>
                </a:moveTo>
                <a:cubicBezTo>
                  <a:pt x="635428" y="-1238"/>
                  <a:pt x="-609174" y="-37926"/>
                  <a:pt x="339093" y="475719"/>
                </a:cubicBezTo>
              </a:path>
            </a:pathLst>
          </a:custGeom>
          <a:noFill/>
          <a:ln w="38100" cap="rnd" cmpd="sng">
            <a:solidFill>
              <a:srgbClr val="E69400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31">
            <a:extLst>
              <a:ext uri="{FF2B5EF4-FFF2-40B4-BE49-F238E27FC236}">
                <a16:creationId xmlns:a16="http://schemas.microsoft.com/office/drawing/2014/main" id="{2DEF5606-38CC-4C14-A205-9469936DF4BF}"/>
              </a:ext>
            </a:extLst>
          </p:cNvPr>
          <p:cNvSpPr/>
          <p:nvPr/>
        </p:nvSpPr>
        <p:spPr>
          <a:xfrm>
            <a:off x="6384032" y="2115441"/>
            <a:ext cx="1296144" cy="397515"/>
          </a:xfrm>
          <a:prstGeom prst="ellipse">
            <a:avLst/>
          </a:prstGeom>
          <a:gradFill>
            <a:gsLst>
              <a:gs pos="0">
                <a:schemeClr val="accent1">
                  <a:shade val="15000"/>
                  <a:satMod val="180000"/>
                  <a:alpha val="25000"/>
                </a:schemeClr>
              </a:gs>
              <a:gs pos="50000">
                <a:schemeClr val="accent1">
                  <a:shade val="45000"/>
                  <a:satMod val="170000"/>
                  <a:alpha val="2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2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23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9" name="Picture 4" descr="http://www.weterede.com/wp-content/uploads/2010/11/logo-apache.png">
            <a:extLst>
              <a:ext uri="{FF2B5EF4-FFF2-40B4-BE49-F238E27FC236}">
                <a16:creationId xmlns:a16="http://schemas.microsoft.com/office/drawing/2014/main" id="{0A77B75F-93FE-4529-99BA-FA9C94635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553" y="3140323"/>
            <a:ext cx="771309" cy="56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Volný tvar 35">
            <a:extLst>
              <a:ext uri="{FF2B5EF4-FFF2-40B4-BE49-F238E27FC236}">
                <a16:creationId xmlns:a16="http://schemas.microsoft.com/office/drawing/2014/main" id="{6B90862A-627B-47A8-A653-743083D92A5B}"/>
              </a:ext>
            </a:extLst>
          </p:cNvPr>
          <p:cNvSpPr/>
          <p:nvPr/>
        </p:nvSpPr>
        <p:spPr>
          <a:xfrm>
            <a:off x="4018547" y="2452265"/>
            <a:ext cx="700255" cy="1253067"/>
          </a:xfrm>
          <a:custGeom>
            <a:avLst/>
            <a:gdLst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61163 w 763897"/>
              <a:gd name="connsiteY0" fmla="*/ 420538 h 420538"/>
              <a:gd name="connsiteX1" fmla="*/ 69630 w 763897"/>
              <a:gd name="connsiteY1" fmla="*/ 39538 h 420538"/>
              <a:gd name="connsiteX2" fmla="*/ 763897 w 763897"/>
              <a:gd name="connsiteY2" fmla="*/ 31072 h 420538"/>
              <a:gd name="connsiteX0" fmla="*/ 22437 w 725171"/>
              <a:gd name="connsiteY0" fmla="*/ 425656 h 425656"/>
              <a:gd name="connsiteX1" fmla="*/ 132504 w 725171"/>
              <a:gd name="connsiteY1" fmla="*/ 36189 h 425656"/>
              <a:gd name="connsiteX2" fmla="*/ 725171 w 725171"/>
              <a:gd name="connsiteY2" fmla="*/ 36190 h 425656"/>
              <a:gd name="connsiteX0" fmla="*/ 26699 w 864899"/>
              <a:gd name="connsiteY0" fmla="*/ 425656 h 425656"/>
              <a:gd name="connsiteX1" fmla="*/ 136766 w 864899"/>
              <a:gd name="connsiteY1" fmla="*/ 36189 h 425656"/>
              <a:gd name="connsiteX2" fmla="*/ 864899 w 864899"/>
              <a:gd name="connsiteY2" fmla="*/ 36190 h 425656"/>
              <a:gd name="connsiteX0" fmla="*/ 26699 w 864899"/>
              <a:gd name="connsiteY0" fmla="*/ 417103 h 417103"/>
              <a:gd name="connsiteX1" fmla="*/ 136766 w 864899"/>
              <a:gd name="connsiteY1" fmla="*/ 27636 h 417103"/>
              <a:gd name="connsiteX2" fmla="*/ 864899 w 864899"/>
              <a:gd name="connsiteY2" fmla="*/ 27637 h 417103"/>
              <a:gd name="connsiteX0" fmla="*/ 458 w 838658"/>
              <a:gd name="connsiteY0" fmla="*/ 417103 h 417103"/>
              <a:gd name="connsiteX1" fmla="*/ 110525 w 838658"/>
              <a:gd name="connsiteY1" fmla="*/ 27636 h 417103"/>
              <a:gd name="connsiteX2" fmla="*/ 838658 w 838658"/>
              <a:gd name="connsiteY2" fmla="*/ 27637 h 417103"/>
              <a:gd name="connsiteX0" fmla="*/ 0 w 838200"/>
              <a:gd name="connsiteY0" fmla="*/ 417103 h 417103"/>
              <a:gd name="connsiteX1" fmla="*/ 177800 w 838200"/>
              <a:gd name="connsiteY1" fmla="*/ 27636 h 417103"/>
              <a:gd name="connsiteX2" fmla="*/ 838200 w 838200"/>
              <a:gd name="connsiteY2" fmla="*/ 27637 h 417103"/>
              <a:gd name="connsiteX0" fmla="*/ 0 w 838200"/>
              <a:gd name="connsiteY0" fmla="*/ 390874 h 390874"/>
              <a:gd name="connsiteX1" fmla="*/ 203200 w 838200"/>
              <a:gd name="connsiteY1" fmla="*/ 43740 h 390874"/>
              <a:gd name="connsiteX2" fmla="*/ 838200 w 838200"/>
              <a:gd name="connsiteY2" fmla="*/ 1408 h 390874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838200"/>
              <a:gd name="connsiteY0" fmla="*/ 389466 h 389466"/>
              <a:gd name="connsiteX1" fmla="*/ 838200 w 838200"/>
              <a:gd name="connsiteY1" fmla="*/ 0 h 389466"/>
              <a:gd name="connsiteX0" fmla="*/ 0 w 533400"/>
              <a:gd name="connsiteY0" fmla="*/ 92695 h 397505"/>
              <a:gd name="connsiteX1" fmla="*/ 533400 w 533400"/>
              <a:gd name="connsiteY1" fmla="*/ 397496 h 397505"/>
              <a:gd name="connsiteX0" fmla="*/ 0 w 533400"/>
              <a:gd name="connsiteY0" fmla="*/ 0 h 307239"/>
              <a:gd name="connsiteX1" fmla="*/ 533400 w 533400"/>
              <a:gd name="connsiteY1" fmla="*/ 304801 h 307239"/>
              <a:gd name="connsiteX0" fmla="*/ 0 w 694266"/>
              <a:gd name="connsiteY0" fmla="*/ 0 h 1202273"/>
              <a:gd name="connsiteX1" fmla="*/ 694266 w 694266"/>
              <a:gd name="connsiteY1" fmla="*/ 1202267 h 1202273"/>
              <a:gd name="connsiteX0" fmla="*/ 0 w 694266"/>
              <a:gd name="connsiteY0" fmla="*/ 0 h 1202267"/>
              <a:gd name="connsiteX1" fmla="*/ 694266 w 694266"/>
              <a:gd name="connsiteY1" fmla="*/ 1202267 h 1202267"/>
              <a:gd name="connsiteX0" fmla="*/ 0 w 694266"/>
              <a:gd name="connsiteY0" fmla="*/ 0 h 1253067"/>
              <a:gd name="connsiteX1" fmla="*/ 694266 w 694266"/>
              <a:gd name="connsiteY1" fmla="*/ 1253067 h 1253067"/>
              <a:gd name="connsiteX0" fmla="*/ 5989 w 700255"/>
              <a:gd name="connsiteY0" fmla="*/ 0 h 1253067"/>
              <a:gd name="connsiteX1" fmla="*/ 700255 w 700255"/>
              <a:gd name="connsiteY1" fmla="*/ 1253067 h 1253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0255" h="1253067">
                <a:moveTo>
                  <a:pt x="5989" y="0"/>
                </a:moveTo>
                <a:cubicBezTo>
                  <a:pt x="-19411" y="479778"/>
                  <a:pt x="5988" y="1111956"/>
                  <a:pt x="700255" y="1253067"/>
                </a:cubicBezTo>
              </a:path>
            </a:pathLst>
          </a:custGeom>
          <a:noFill/>
          <a:ln w="38100" cap="rnd" cmpd="sng">
            <a:solidFill>
              <a:srgbClr val="E69400"/>
            </a:solidFill>
            <a:prstDash val="sys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31" name="TextovéPole 27">
            <a:extLst>
              <a:ext uri="{FF2B5EF4-FFF2-40B4-BE49-F238E27FC236}">
                <a16:creationId xmlns:a16="http://schemas.microsoft.com/office/drawing/2014/main" id="{8D7E3107-7F83-418B-B338-B19147F79B9A}"/>
              </a:ext>
            </a:extLst>
          </p:cNvPr>
          <p:cNvSpPr txBox="1"/>
          <p:nvPr/>
        </p:nvSpPr>
        <p:spPr>
          <a:xfrm>
            <a:off x="3619862" y="2687287"/>
            <a:ext cx="9108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/>
              <a:t>Port 80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9486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 animBg="1"/>
      <p:bldP spid="25" grpId="0"/>
      <p:bldP spid="2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A1675E-281E-417D-A020-FE2362E1D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color</a:t>
            </a:r>
            <a:r>
              <a:rPr lang="en-US" dirty="0"/>
              <a:t> – foreground color (text)</a:t>
            </a:r>
          </a:p>
          <a:p>
            <a:r>
              <a:rPr lang="en-US" dirty="0"/>
              <a:t>Background Images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background-color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background-image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background-position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background-repeat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Special values for background property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accent6"/>
                </a:solidFill>
              </a:rPr>
              <a:t>linear-gradient(direction, color1, color2, …)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olidFill>
                  <a:schemeClr val="accent6"/>
                </a:solidFill>
              </a:rPr>
              <a:t>radial-gradient(shape, color1, color2, …)</a:t>
            </a:r>
          </a:p>
          <a:p>
            <a:r>
              <a:rPr lang="en-US" dirty="0"/>
              <a:t>Shadows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box-shadow: x y blur spread color;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text-shadow: x y blur color;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14F583-7FE6-4E2D-8964-BD04591A2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46736-B69D-43F4-9CC9-192D8DB1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60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CE6655-5E66-33D4-94A6-3C93686B7473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19426524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90852-9654-4FC4-930A-40F4335E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756096"/>
          </a:xfrm>
        </p:spPr>
        <p:txBody>
          <a:bodyPr/>
          <a:lstStyle/>
          <a:p>
            <a:r>
              <a:rPr lang="en-US" dirty="0"/>
              <a:t>Rendering effects performed on the element</a:t>
            </a:r>
            <a:br>
              <a:rPr lang="en-US" dirty="0"/>
            </a:br>
            <a:r>
              <a:rPr lang="en-US" dirty="0">
                <a:solidFill>
                  <a:schemeClr val="accent6"/>
                </a:solidFill>
              </a:rPr>
              <a:t>filter</a:t>
            </a:r>
            <a:r>
              <a:rPr lang="en-US" dirty="0"/>
              <a:t>: filter_fnc1(…) filter_fnc2(…)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Filters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61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/>
        </p:nvGraphicFramePr>
        <p:xfrm>
          <a:off x="1631504" y="2683728"/>
          <a:ext cx="9001000" cy="33375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blur(radius)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Gaussian blur effect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brightness(%)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Applies</a:t>
                      </a:r>
                      <a:r>
                        <a:rPr lang="en-US" sz="1600" baseline="0" dirty="0"/>
                        <a:t> linear multiplier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contrast(%)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Adjusts</a:t>
                      </a:r>
                      <a:r>
                        <a:rPr lang="en-US" sz="1600" b="0" baseline="0" dirty="0">
                          <a:latin typeface="+mn-lt"/>
                          <a:cs typeface="Courier New" panose="02070309020205020404" pitchFamily="49" charset="0"/>
                        </a:rPr>
                        <a:t> contrast of the image</a:t>
                      </a:r>
                      <a:endParaRPr lang="cs-CZ" sz="1600" b="0" dirty="0">
                        <a:latin typeface="+mn-lt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drop-shadow(…)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Creates shadow given particular direction, color,</a:t>
                      </a:r>
                      <a:r>
                        <a:rPr lang="en-US" sz="1600" baseline="0" dirty="0"/>
                        <a:t> …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grayscale(%)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Unifies</a:t>
                      </a:r>
                      <a:r>
                        <a:rPr lang="en-US" sz="1600" baseline="0" dirty="0"/>
                        <a:t> color components into greyscale output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hue-rotate(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deg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Adjusts hue</a:t>
                      </a:r>
                      <a:r>
                        <a:rPr lang="en-US" sz="1600" baseline="0" dirty="0"/>
                        <a:t> component of HSB/HSL color space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invert(%)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Performs color inversion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96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saturate(%)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Linearly</a:t>
                      </a:r>
                      <a:r>
                        <a:rPr lang="en-US" sz="1600" baseline="0" dirty="0"/>
                        <a:t> multiplies the saturation color component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04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sepia(%)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Creates sepia (old photograph) effect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536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5A19D9-A4AC-44E8-C643-62E5F17D4576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256083646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605FE3-C14C-43D2-9E07-C76DF4B1DF96}"/>
              </a:ext>
            </a:extLst>
          </p:cNvPr>
          <p:cNvSpPr/>
          <p:nvPr/>
        </p:nvSpPr>
        <p:spPr>
          <a:xfrm>
            <a:off x="2924552" y="1196752"/>
            <a:ext cx="6627832" cy="547260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DAB03-CFFE-42F9-B48B-114A22A28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2322E8-EDBB-4EDE-BAA6-0636A3747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62</a:t>
            </a:fld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CA48FF-EF2C-4B6E-918C-254673D2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352" y="1484784"/>
            <a:ext cx="6019800" cy="48101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7811F8-AE5B-48F9-93A9-03E31C86038A}"/>
              </a:ext>
            </a:extLst>
          </p:cNvPr>
          <p:cNvSpPr txBox="1"/>
          <p:nvPr/>
        </p:nvSpPr>
        <p:spPr>
          <a:xfrm>
            <a:off x="3329532" y="3573016"/>
            <a:ext cx="24064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 blur(4px);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D99CF-B85E-4C75-A4C6-E785739736B1}"/>
              </a:ext>
            </a:extLst>
          </p:cNvPr>
          <p:cNvSpPr txBox="1"/>
          <p:nvPr/>
        </p:nvSpPr>
        <p:spPr>
          <a:xfrm>
            <a:off x="6312024" y="3573016"/>
            <a:ext cx="31683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filter:brightness</a:t>
            </a:r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(200%);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2E6510-4CD7-450E-8657-C8A5351F8E36}"/>
              </a:ext>
            </a:extLst>
          </p:cNvPr>
          <p:cNvSpPr txBox="1"/>
          <p:nvPr/>
        </p:nvSpPr>
        <p:spPr>
          <a:xfrm>
            <a:off x="6629597" y="6125632"/>
            <a:ext cx="253080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 sepia(100%)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DE4944-180D-46A7-9790-CCC5557B51E7}"/>
              </a:ext>
            </a:extLst>
          </p:cNvPr>
          <p:cNvSpPr txBox="1"/>
          <p:nvPr/>
        </p:nvSpPr>
        <p:spPr>
          <a:xfrm>
            <a:off x="3126245" y="6087160"/>
            <a:ext cx="35684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 contrast(200%)</a:t>
            </a:r>
          </a:p>
          <a:p>
            <a:r>
              <a:rPr lang="en-US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hue-rotate(180deg);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ED46B-75DD-3081-1793-68020A5896C7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33483146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90852-9654-4FC4-930A-40F4335E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728192"/>
          </a:xfrm>
        </p:spPr>
        <p:txBody>
          <a:bodyPr/>
          <a:lstStyle/>
          <a:p>
            <a:r>
              <a:rPr lang="fr-FR" dirty="0" err="1"/>
              <a:t>Linear</a:t>
            </a:r>
            <a:r>
              <a:rPr lang="fr-FR" dirty="0"/>
              <a:t> transformations of projection matrix</a:t>
            </a:r>
          </a:p>
          <a:p>
            <a:pPr lvl="1"/>
            <a:r>
              <a:rPr lang="fr-FR" dirty="0" err="1">
                <a:solidFill>
                  <a:schemeClr val="accent6"/>
                </a:solidFill>
              </a:rPr>
              <a:t>transform</a:t>
            </a:r>
            <a:r>
              <a:rPr lang="fr-FR" dirty="0"/>
              <a:t>: func1(…) func2(…) …</a:t>
            </a:r>
          </a:p>
          <a:p>
            <a:r>
              <a:rPr lang="fr-FR" dirty="0"/>
              <a:t>2D transformations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Transformations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63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/>
        </p:nvGraphicFramePr>
        <p:xfrm>
          <a:off x="1631504" y="3642960"/>
          <a:ext cx="9001000" cy="2306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translate(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x,y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Translate by vector (</a:t>
                      </a:r>
                      <a:r>
                        <a:rPr lang="en-US" b="0" dirty="0" err="1"/>
                        <a:t>x,y</a:t>
                      </a:r>
                      <a:r>
                        <a:rPr lang="en-US" b="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rotate</a:t>
                      </a: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deg</a:t>
                      </a: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Rotation around z-axis (perpendicular to screen)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scale</a:t>
                      </a: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x,y</a:t>
                      </a: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Enlarge or shrink by given factor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skew(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xdeg,ydeg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)</a:t>
                      </a:r>
                    </a:p>
                    <a:p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skewX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(deg)</a:t>
                      </a:r>
                    </a:p>
                    <a:p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skewY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(deg)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Create a skew effect (asymmetrical rotation)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matrix(…)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Specify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linear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transformation</a:t>
                      </a:r>
                      <a:r>
                        <a:rPr lang="cs-CZ" sz="1600" dirty="0"/>
                        <a:t> matrix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ACAF31E-C9E5-CF0A-4E1D-8AC522250E56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30513194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DCB4F0-7CA1-4F7D-A552-5CA3D54D8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transformations</a:t>
            </a:r>
          </a:p>
          <a:p>
            <a:pPr lvl="1"/>
            <a:r>
              <a:rPr lang="en-US" dirty="0"/>
              <a:t>Analogical to 2D case (except for </a:t>
            </a:r>
            <a:r>
              <a:rPr lang="en-US" dirty="0">
                <a:solidFill>
                  <a:schemeClr val="accent6"/>
                </a:solidFill>
              </a:rPr>
              <a:t>skew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rotate</a:t>
            </a:r>
            <a:r>
              <a:rPr lang="en-US" dirty="0"/>
              <a:t> -&gt; </a:t>
            </a:r>
            <a:r>
              <a:rPr lang="en-US" dirty="0">
                <a:solidFill>
                  <a:schemeClr val="accent6"/>
                </a:solidFill>
              </a:rPr>
              <a:t>rotate3d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</a:rPr>
              <a:t>rotateX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</a:rPr>
              <a:t>rotateY</a:t>
            </a:r>
            <a:r>
              <a:rPr lang="en-US" dirty="0"/>
              <a:t>, </a:t>
            </a:r>
            <a:r>
              <a:rPr lang="en-US" dirty="0" err="1">
                <a:solidFill>
                  <a:schemeClr val="accent6"/>
                </a:solidFill>
              </a:rPr>
              <a:t>rotateZ</a:t>
            </a:r>
            <a:endParaRPr lang="en-US" dirty="0">
              <a:solidFill>
                <a:schemeClr val="accent6"/>
              </a:solidFill>
            </a:endParaRPr>
          </a:p>
          <a:p>
            <a:pPr lvl="1"/>
            <a:r>
              <a:rPr lang="en-US" dirty="0">
                <a:solidFill>
                  <a:schemeClr val="accent6"/>
                </a:solidFill>
              </a:rPr>
              <a:t>matrix</a:t>
            </a:r>
            <a:r>
              <a:rPr lang="en-US" dirty="0"/>
              <a:t>(6 </a:t>
            </a:r>
            <a:r>
              <a:rPr lang="en-US" dirty="0" err="1"/>
              <a:t>vals</a:t>
            </a:r>
            <a:r>
              <a:rPr lang="en-US" dirty="0"/>
              <a:t>) -&gt; </a:t>
            </a:r>
            <a:r>
              <a:rPr lang="en-US" dirty="0">
                <a:solidFill>
                  <a:schemeClr val="accent6"/>
                </a:solidFill>
              </a:rPr>
              <a:t>matrix3d</a:t>
            </a:r>
            <a:r>
              <a:rPr lang="en-US" dirty="0"/>
              <a:t>(16 </a:t>
            </a:r>
            <a:r>
              <a:rPr lang="en-US" dirty="0" err="1"/>
              <a:t>vals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perspective</a:t>
            </a:r>
            <a:r>
              <a:rPr lang="en-US" dirty="0"/>
              <a:t>() – distance between z-plane and user</a:t>
            </a:r>
          </a:p>
          <a:p>
            <a:endParaRPr lang="en-US" dirty="0"/>
          </a:p>
          <a:p>
            <a:r>
              <a:rPr lang="en-US" dirty="0"/>
              <a:t>Additional properties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transform-origin</a:t>
            </a:r>
            <a:r>
              <a:rPr lang="en-US" dirty="0"/>
              <a:t> – center of transformation (rotate)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transform-style</a:t>
            </a:r>
            <a:r>
              <a:rPr lang="en-US" dirty="0"/>
              <a:t> – flat or preserve-3d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transform-box</a:t>
            </a:r>
            <a:r>
              <a:rPr lang="en-US" dirty="0"/>
              <a:t> –bounding box for the transformation</a:t>
            </a:r>
            <a:br>
              <a:rPr lang="en-US" dirty="0"/>
            </a:br>
            <a:r>
              <a:rPr lang="en-US" dirty="0"/>
              <a:t>Values </a:t>
            </a:r>
            <a:r>
              <a:rPr lang="en-US" dirty="0">
                <a:solidFill>
                  <a:schemeClr val="accent6"/>
                </a:solidFill>
              </a:rPr>
              <a:t>border-box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fill-box</a:t>
            </a:r>
            <a:r>
              <a:rPr lang="en-US" dirty="0"/>
              <a:t>, or </a:t>
            </a:r>
            <a:r>
              <a:rPr lang="en-US" dirty="0">
                <a:solidFill>
                  <a:schemeClr val="accent6"/>
                </a:solidFill>
              </a:rPr>
              <a:t>view-box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9294CA-DA2D-4481-A63B-E9043997D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Transformations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0590CE-51AC-4BEA-A944-D499F095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64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E9776-2831-C3A0-C2F9-DFF36BCBDEAF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20834306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0E6488-A19D-4DF0-8B36-78FEF2682302}"/>
              </a:ext>
            </a:extLst>
          </p:cNvPr>
          <p:cNvSpPr/>
          <p:nvPr/>
        </p:nvSpPr>
        <p:spPr>
          <a:xfrm>
            <a:off x="3200969" y="1556792"/>
            <a:ext cx="6074998" cy="501613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F50E49-5231-48FF-B017-6E11FC9F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CF300-5268-4C53-9D9C-BFD47C4AF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65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1C1A10-5BB4-4C69-87CE-344556D0C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810" y="1916832"/>
            <a:ext cx="4875470" cy="45101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0F553AC-DEEC-7F06-7D7C-718C36F814B2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8305519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131C6D-5016-03C7-83CA-C55BD6F3E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gallery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ECB67-706A-D62C-DC91-9E9B587D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66</a:t>
            </a:fld>
            <a:endParaRPr lang="cs-CZ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48A4ABC-D367-190D-7CF3-088877D81070}"/>
              </a:ext>
            </a:extLst>
          </p:cNvPr>
          <p:cNvSpPr/>
          <p:nvPr/>
        </p:nvSpPr>
        <p:spPr>
          <a:xfrm>
            <a:off x="774643" y="1566416"/>
            <a:ext cx="5125852" cy="44826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E81B9E-5E54-8AE5-B620-E3DF78B96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650" y="1854448"/>
            <a:ext cx="4160665" cy="33245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489CF0-6BFB-110B-3C04-5926BBECF3EA}"/>
              </a:ext>
            </a:extLst>
          </p:cNvPr>
          <p:cNvSpPr txBox="1"/>
          <p:nvPr/>
        </p:nvSpPr>
        <p:spPr>
          <a:xfrm>
            <a:off x="907819" y="3404864"/>
            <a:ext cx="2406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 blur(4px);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68C06A-7F25-D09F-9CAD-863DBACEDB6B}"/>
              </a:ext>
            </a:extLst>
          </p:cNvPr>
          <p:cNvSpPr txBox="1"/>
          <p:nvPr/>
        </p:nvSpPr>
        <p:spPr>
          <a:xfrm>
            <a:off x="3154585" y="3404864"/>
            <a:ext cx="3168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filter:brightness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(200%);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4DD4A-AF90-0CE7-C800-62188EE1B7CA}"/>
              </a:ext>
            </a:extLst>
          </p:cNvPr>
          <p:cNvSpPr txBox="1"/>
          <p:nvPr/>
        </p:nvSpPr>
        <p:spPr>
          <a:xfrm>
            <a:off x="3369689" y="5159286"/>
            <a:ext cx="25308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 sepia(100%)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CA45DB-AA4A-4683-01AE-FB38D5CB8BF7}"/>
              </a:ext>
            </a:extLst>
          </p:cNvPr>
          <p:cNvSpPr txBox="1"/>
          <p:nvPr/>
        </p:nvSpPr>
        <p:spPr>
          <a:xfrm>
            <a:off x="799833" y="5207446"/>
            <a:ext cx="25308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filter: 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contrast(200%)</a:t>
            </a:r>
          </a:p>
          <a:p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hue-rotate(180deg);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BCF42E1-409C-C139-99F1-692C42F2F2D7}"/>
              </a:ext>
            </a:extLst>
          </p:cNvPr>
          <p:cNvSpPr/>
          <p:nvPr/>
        </p:nvSpPr>
        <p:spPr>
          <a:xfrm>
            <a:off x="6779957" y="1480523"/>
            <a:ext cx="5004676" cy="475678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992BCB-638A-B02A-3EEC-47D5F079F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112" y="1772816"/>
            <a:ext cx="4313245" cy="4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4089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A52E0-C4D8-440F-AE3A-1BB5B378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67</a:t>
            </a:fld>
            <a:endParaRPr lang="cs-CZ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E3E663BE-BE8F-433D-8B8C-F5262217423D}"/>
              </a:ext>
            </a:extLst>
          </p:cNvPr>
          <p:cNvSpPr txBox="1">
            <a:spLocks/>
          </p:cNvSpPr>
          <p:nvPr/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CSS gallery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2B9F71A-C4F1-4BEC-A14B-64CDBEF3D6F3}"/>
              </a:ext>
            </a:extLst>
          </p:cNvPr>
          <p:cNvSpPr txBox="1">
            <a:spLocks/>
          </p:cNvSpPr>
          <p:nvPr/>
        </p:nvSpPr>
        <p:spPr>
          <a:xfrm>
            <a:off x="2010614" y="1268760"/>
            <a:ext cx="8229600" cy="47525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>
              <a:buFont typeface="Arial" panose="020B0604020202020204" pitchFamily="34" charset="0"/>
              <a:buNone/>
            </a:pPr>
            <a:r>
              <a:rPr lang="en-US" sz="1600" dirty="0"/>
              <a:t>			Lorem ipsum dolor sit </a:t>
            </a:r>
            <a:r>
              <a:rPr lang="en-US" sz="1600" dirty="0" err="1"/>
              <a:t>amet</a:t>
            </a:r>
            <a:r>
              <a:rPr lang="en-US" sz="1600" dirty="0"/>
              <a:t> </a:t>
            </a:r>
            <a:r>
              <a:rPr lang="en-US" sz="1600" dirty="0" err="1"/>
              <a:t>consectetuer</a:t>
            </a:r>
            <a:r>
              <a:rPr lang="en-US" sz="1600" dirty="0"/>
              <a:t> </a:t>
            </a:r>
            <a:r>
              <a:rPr lang="en-US" sz="1600" dirty="0" err="1"/>
              <a:t>Quisque</a:t>
            </a:r>
            <a:br>
              <a:rPr lang="en-US" sz="1600" dirty="0"/>
            </a:br>
            <a:r>
              <a:rPr lang="en-US" sz="1600" dirty="0"/>
              <a:t>			lacinia </a:t>
            </a:r>
            <a:r>
              <a:rPr lang="en-US" sz="1600" dirty="0" err="1"/>
              <a:t>pretium</a:t>
            </a:r>
            <a:r>
              <a:rPr lang="en-US" sz="1600" dirty="0"/>
              <a:t> In </a:t>
            </a:r>
            <a:r>
              <a:rPr lang="en-US" sz="1600" dirty="0" err="1"/>
              <a:t>eget</a:t>
            </a:r>
            <a:r>
              <a:rPr lang="en-US" sz="1600" dirty="0"/>
              <a:t>. Sit at </a:t>
            </a:r>
            <a:r>
              <a:rPr lang="en-US" sz="1600" dirty="0" err="1"/>
              <a:t>est</a:t>
            </a:r>
            <a:r>
              <a:rPr lang="en-US" sz="1600" dirty="0"/>
              <a:t> In In ipsum fames</a:t>
            </a:r>
            <a:br>
              <a:rPr lang="en-US" sz="1600" dirty="0"/>
            </a:br>
            <a:r>
              <a:rPr lang="en-US" sz="1600" dirty="0"/>
              <a:t>			ipsum </a:t>
            </a:r>
            <a:r>
              <a:rPr lang="en-US" sz="1600" dirty="0" err="1"/>
              <a:t>tellus</a:t>
            </a:r>
            <a:r>
              <a:rPr lang="en-US" sz="1600" dirty="0"/>
              <a:t> </a:t>
            </a:r>
            <a:r>
              <a:rPr lang="en-US" sz="1600" dirty="0" err="1"/>
              <a:t>pretium</a:t>
            </a:r>
            <a:r>
              <a:rPr lang="en-US" sz="1600" dirty="0"/>
              <a:t> </a:t>
            </a:r>
            <a:r>
              <a:rPr lang="en-US" sz="1600" dirty="0" err="1"/>
              <a:t>pellentesque</a:t>
            </a:r>
            <a:r>
              <a:rPr lang="en-US" sz="1600" dirty="0"/>
              <a:t>. Sit </a:t>
            </a:r>
            <a:r>
              <a:rPr lang="en-US" sz="1600" dirty="0" err="1"/>
              <a:t>ut</a:t>
            </a:r>
            <a:r>
              <a:rPr lang="en-US" sz="1600" dirty="0"/>
              <a:t> cursus 				</a:t>
            </a:r>
            <a:r>
              <a:rPr lang="en-US" sz="1600" dirty="0" err="1"/>
              <a:t>Curabitur</a:t>
            </a:r>
            <a:r>
              <a:rPr lang="en-US" sz="1600" dirty="0"/>
              <a:t> vitae </a:t>
            </a:r>
            <a:r>
              <a:rPr lang="en-US" sz="1600" dirty="0" err="1"/>
              <a:t>tellus</a:t>
            </a:r>
            <a:r>
              <a:rPr lang="en-US" sz="1600" dirty="0"/>
              <a:t> </a:t>
            </a:r>
            <a:r>
              <a:rPr lang="en-US" sz="1600" dirty="0" err="1"/>
              <a:t>felis</a:t>
            </a:r>
            <a:r>
              <a:rPr lang="en-US" sz="1600" dirty="0"/>
              <a:t> </a:t>
            </a:r>
            <a:r>
              <a:rPr lang="en-US" sz="1600" dirty="0" err="1"/>
              <a:t>metus</a:t>
            </a:r>
            <a:r>
              <a:rPr lang="en-US" sz="1600" dirty="0"/>
              <a:t> </a:t>
            </a:r>
            <a:r>
              <a:rPr lang="en-US" sz="1600" dirty="0" err="1"/>
              <a:t>Curabitur</a:t>
            </a:r>
            <a:r>
              <a:rPr lang="en-US" sz="1600" dirty="0"/>
              <a:t> </a:t>
            </a:r>
            <a:r>
              <a:rPr lang="en-US" sz="1600" dirty="0" err="1"/>
              <a:t>Nulla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 err="1"/>
              <a:t>egestas</a:t>
            </a:r>
            <a:r>
              <a:rPr lang="en-US" sz="1600" dirty="0"/>
              <a:t>. Tempus </a:t>
            </a:r>
            <a:r>
              <a:rPr lang="en-US" sz="1600" dirty="0" err="1"/>
              <a:t>tellus</a:t>
            </a:r>
            <a:r>
              <a:rPr lang="en-US" sz="1600" dirty="0"/>
              <a:t> Vestibulum </a:t>
            </a:r>
            <a:r>
              <a:rPr lang="en-US" sz="1600" dirty="0" err="1"/>
              <a:t>pellentesque</a:t>
            </a:r>
            <a:br>
              <a:rPr lang="en-US" sz="1600" dirty="0"/>
            </a:br>
            <a:r>
              <a:rPr lang="en-US" sz="1600" dirty="0"/>
              <a:t>			dolor id </a:t>
            </a:r>
            <a:r>
              <a:rPr lang="en-US" sz="1600" dirty="0" err="1"/>
              <a:t>sem</a:t>
            </a:r>
            <a:r>
              <a:rPr lang="en-US" sz="1600" dirty="0"/>
              <a:t> </a:t>
            </a:r>
            <a:r>
              <a:rPr lang="en-US" sz="1600" dirty="0" err="1"/>
              <a:t>dapibus</a:t>
            </a:r>
            <a:r>
              <a:rPr lang="en-US" sz="1600" dirty="0"/>
              <a:t> ligula at </a:t>
            </a:r>
            <a:r>
              <a:rPr lang="en-US" sz="1600" dirty="0" err="1"/>
              <a:t>at</a:t>
            </a:r>
            <a:r>
              <a:rPr lang="en-US" sz="1600" dirty="0"/>
              <a:t>. Et Proin libero vitae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 err="1"/>
              <a:t>Curabitur</a:t>
            </a:r>
            <a:r>
              <a:rPr lang="en-US" sz="1600" dirty="0"/>
              <a:t> ac </a:t>
            </a:r>
            <a:r>
              <a:rPr lang="en-US" sz="1600" dirty="0" err="1"/>
              <a:t>ut</a:t>
            </a:r>
            <a:r>
              <a:rPr lang="en-US" sz="1600" dirty="0"/>
              <a:t> </a:t>
            </a:r>
            <a:r>
              <a:rPr lang="en-US" sz="1600" dirty="0" err="1"/>
              <a:t>Fusce</a:t>
            </a:r>
            <a:r>
              <a:rPr lang="en-US" sz="1600" dirty="0"/>
              <a:t> lorem </a:t>
            </a:r>
            <a:r>
              <a:rPr lang="en-US" sz="1600" dirty="0" err="1"/>
              <a:t>urna</a:t>
            </a:r>
            <a:r>
              <a:rPr lang="en-US" sz="1600" dirty="0"/>
              <a:t> </a:t>
            </a:r>
            <a:r>
              <a:rPr lang="en-US" sz="1600" dirty="0" err="1"/>
              <a:t>hendrerit</a:t>
            </a:r>
            <a:r>
              <a:rPr lang="en-US" sz="1600" dirty="0"/>
              <a:t>. </a:t>
            </a:r>
            <a:r>
              <a:rPr lang="en-US" sz="1600" dirty="0" err="1"/>
              <a:t>Rutrum</a:t>
            </a:r>
            <a:br>
              <a:rPr lang="en-US" sz="1600" dirty="0"/>
            </a:br>
            <a:r>
              <a:rPr lang="en-US" sz="1600" dirty="0"/>
              <a:t>			</a:t>
            </a:r>
            <a:r>
              <a:rPr lang="en-US" sz="1600" dirty="0" err="1"/>
              <a:t>elit</a:t>
            </a:r>
            <a:r>
              <a:rPr lang="en-US" sz="1600" dirty="0"/>
              <a:t> Vestibulum ante Sed </a:t>
            </a:r>
            <a:r>
              <a:rPr lang="en-US" sz="1600" dirty="0" err="1"/>
              <a:t>orci</a:t>
            </a:r>
            <a:r>
              <a:rPr lang="en-US" sz="1600" dirty="0"/>
              <a:t>.</a:t>
            </a:r>
          </a:p>
          <a:p>
            <a:pPr marL="109728" indent="0" algn="just">
              <a:buFont typeface="Arial" panose="020B0604020202020204" pitchFamily="34" charset="0"/>
              <a:buNone/>
            </a:pPr>
            <a:endParaRPr lang="en-US" sz="1600" dirty="0"/>
          </a:p>
          <a:p>
            <a:pPr marL="109728" indent="0">
              <a:buFont typeface="Arial" panose="020B0604020202020204" pitchFamily="34" charset="0"/>
              <a:buNone/>
            </a:pPr>
            <a:r>
              <a:rPr lang="en-US" sz="1600" dirty="0"/>
              <a:t>In </a:t>
            </a:r>
            <a:r>
              <a:rPr lang="en-US" sz="1600" dirty="0" err="1"/>
              <a:t>accumsan</a:t>
            </a:r>
            <a:r>
              <a:rPr lang="en-US" sz="1600" dirty="0"/>
              <a:t> </a:t>
            </a:r>
            <a:r>
              <a:rPr lang="en-US" sz="1600" dirty="0" err="1"/>
              <a:t>mauris</a:t>
            </a:r>
            <a:r>
              <a:rPr lang="en-US" sz="1600" dirty="0"/>
              <a:t> </a:t>
            </a:r>
            <a:r>
              <a:rPr lang="en-US" sz="1600" dirty="0" err="1"/>
              <a:t>nulla</a:t>
            </a:r>
            <a:r>
              <a:rPr lang="en-US" sz="1600" dirty="0"/>
              <a:t> </a:t>
            </a:r>
            <a:r>
              <a:rPr lang="en-US" sz="1600" dirty="0" err="1"/>
              <a:t>consequat</a:t>
            </a:r>
            <a:r>
              <a:rPr lang="en-US" sz="1600" dirty="0"/>
              <a:t> </a:t>
            </a:r>
            <a:r>
              <a:rPr lang="en-US" sz="1600" dirty="0" err="1"/>
              <a:t>tempor</a:t>
            </a:r>
            <a:r>
              <a:rPr lang="en-US" sz="1600" dirty="0"/>
              <a:t> </a:t>
            </a:r>
            <a:r>
              <a:rPr lang="en-US" sz="1600" dirty="0" err="1"/>
              <a:t>lobortis</a:t>
            </a:r>
            <a:br>
              <a:rPr lang="en-US" sz="1600" dirty="0"/>
            </a:br>
            <a:r>
              <a:rPr lang="en-US" sz="1600" dirty="0"/>
              <a:t>convallis </a:t>
            </a:r>
            <a:r>
              <a:rPr lang="en-US" sz="1600" dirty="0" err="1"/>
              <a:t>orci</a:t>
            </a:r>
            <a:r>
              <a:rPr lang="en-US" sz="1600" dirty="0"/>
              <a:t> </a:t>
            </a:r>
            <a:r>
              <a:rPr lang="en-US" sz="1600" dirty="0" err="1"/>
              <a:t>porttitor</a:t>
            </a:r>
            <a:r>
              <a:rPr lang="en-US" sz="1600" dirty="0"/>
              <a:t> </a:t>
            </a:r>
            <a:r>
              <a:rPr lang="en-US" sz="1600" dirty="0" err="1"/>
              <a:t>felis</a:t>
            </a:r>
            <a:r>
              <a:rPr lang="en-US" sz="1600" dirty="0"/>
              <a:t>. </a:t>
            </a:r>
            <a:r>
              <a:rPr lang="en-US" sz="1600" dirty="0" err="1"/>
              <a:t>Curabitur</a:t>
            </a:r>
            <a:r>
              <a:rPr lang="en-US" sz="1600" dirty="0"/>
              <a:t> In </a:t>
            </a:r>
            <a:r>
              <a:rPr lang="en-US" sz="1600" dirty="0" err="1"/>
              <a:t>justo</a:t>
            </a:r>
            <a:r>
              <a:rPr lang="en-US" sz="1600" dirty="0"/>
              <a:t> id eros</a:t>
            </a:r>
            <a:br>
              <a:rPr lang="en-US" sz="1600" dirty="0"/>
            </a:br>
            <a:r>
              <a:rPr lang="en-US" sz="1600" dirty="0"/>
              <a:t>Donec </a:t>
            </a:r>
            <a:r>
              <a:rPr lang="en-US" sz="1600" dirty="0" err="1"/>
              <a:t>Curabitur</a:t>
            </a:r>
            <a:r>
              <a:rPr lang="en-US" sz="1600" dirty="0"/>
              <a:t> tempus </a:t>
            </a:r>
            <a:r>
              <a:rPr lang="en-US" sz="1600" dirty="0" err="1"/>
              <a:t>Aliquam</a:t>
            </a:r>
            <a:r>
              <a:rPr lang="en-US" sz="1600" dirty="0"/>
              <a:t> </a:t>
            </a:r>
            <a:r>
              <a:rPr lang="en-US" sz="1600" dirty="0" err="1"/>
              <a:t>eu</a:t>
            </a:r>
            <a:r>
              <a:rPr lang="en-US" sz="1600" dirty="0"/>
              <a:t> ligula et </a:t>
            </a:r>
            <a:r>
              <a:rPr lang="en-US" sz="1600" dirty="0" err="1"/>
              <a:t>textio</a:t>
            </a:r>
            <a:br>
              <a:rPr lang="en-US" sz="1600" dirty="0"/>
            </a:br>
            <a:r>
              <a:rPr lang="en-US" sz="1600" dirty="0" err="1"/>
              <a:t>cojugratore</a:t>
            </a:r>
            <a:r>
              <a:rPr lang="en-US" sz="1600" dirty="0"/>
              <a:t> at </a:t>
            </a:r>
            <a:r>
              <a:rPr lang="en-US" sz="1600" dirty="0" err="1"/>
              <a:t>metoda</a:t>
            </a:r>
            <a:r>
              <a:rPr lang="en-US" sz="1600" dirty="0"/>
              <a:t> Sugo </a:t>
            </a:r>
            <a:r>
              <a:rPr lang="en-US" sz="1600" dirty="0" err="1"/>
              <a:t>Digitus</a:t>
            </a:r>
            <a:endParaRPr lang="en-US" sz="1600" dirty="0"/>
          </a:p>
          <a:p>
            <a:pPr marL="109728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109728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109728" indent="0">
              <a:buFont typeface="Arial" panose="020B0604020202020204" pitchFamily="34" charset="0"/>
              <a:buNone/>
            </a:pPr>
            <a:endParaRPr lang="en-US" sz="1600" dirty="0"/>
          </a:p>
          <a:p>
            <a:pPr marL="109728" indent="0" algn="just">
              <a:buFont typeface="Arial" panose="020B0604020202020204" pitchFamily="34" charset="0"/>
              <a:buNone/>
            </a:pPr>
            <a:r>
              <a:rPr lang="en-US" sz="2800" dirty="0" err="1"/>
              <a:t>Novam</a:t>
            </a:r>
            <a:r>
              <a:rPr lang="en-US" sz="2800" dirty="0"/>
              <a:t> </a:t>
            </a:r>
            <a:r>
              <a:rPr lang="en-US" sz="2800" dirty="0" err="1"/>
              <a:t>sectionem</a:t>
            </a:r>
            <a:endParaRPr lang="en-US" sz="28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1B8833-BA5E-4E86-BD89-F406F7B06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326342"/>
            <a:ext cx="2448272" cy="19076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865158-E259-49E8-9D54-731052D4C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6" y="3531741"/>
            <a:ext cx="2304256" cy="172819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AB8F6B-B9DA-49A9-92D3-FE928D719AA9}"/>
              </a:ext>
            </a:extLst>
          </p:cNvPr>
          <p:cNvCxnSpPr/>
          <p:nvPr/>
        </p:nvCxnSpPr>
        <p:spPr>
          <a:xfrm>
            <a:off x="2279576" y="5373216"/>
            <a:ext cx="77048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aoblený obdélníkový bublinový popisek 32">
            <a:extLst>
              <a:ext uri="{FF2B5EF4-FFF2-40B4-BE49-F238E27FC236}">
                <a16:creationId xmlns:a16="http://schemas.microsoft.com/office/drawing/2014/main" id="{B3F0896F-5889-4C33-B8CC-D6627409631B}"/>
              </a:ext>
            </a:extLst>
          </p:cNvPr>
          <p:cNvSpPr/>
          <p:nvPr/>
        </p:nvSpPr>
        <p:spPr>
          <a:xfrm>
            <a:off x="1093144" y="2995277"/>
            <a:ext cx="2055849" cy="477440"/>
          </a:xfrm>
          <a:prstGeom prst="wedgeRoundRectCallout">
            <a:avLst>
              <a:gd name="adj1" fmla="val 13137"/>
              <a:gd name="adj2" fmla="val -112764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float: left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Zaoblený obdélníkový bublinový popisek 32">
            <a:extLst>
              <a:ext uri="{FF2B5EF4-FFF2-40B4-BE49-F238E27FC236}">
                <a16:creationId xmlns:a16="http://schemas.microsoft.com/office/drawing/2014/main" id="{FA4D2DBF-0B74-427B-AB6F-CFCC7BBEE1B0}"/>
              </a:ext>
            </a:extLst>
          </p:cNvPr>
          <p:cNvSpPr/>
          <p:nvPr/>
        </p:nvSpPr>
        <p:spPr>
          <a:xfrm>
            <a:off x="5499831" y="4702448"/>
            <a:ext cx="2055849" cy="477440"/>
          </a:xfrm>
          <a:prstGeom prst="wedgeRoundRectCallout">
            <a:avLst>
              <a:gd name="adj1" fmla="val 62025"/>
              <a:gd name="adj2" fmla="val -3893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float: right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Zaoblený obdélníkový bublinový popisek 32">
            <a:extLst>
              <a:ext uri="{FF2B5EF4-FFF2-40B4-BE49-F238E27FC236}">
                <a16:creationId xmlns:a16="http://schemas.microsoft.com/office/drawing/2014/main" id="{D3702C85-724E-483F-ACDD-04B97F2C59AD}"/>
              </a:ext>
            </a:extLst>
          </p:cNvPr>
          <p:cNvSpPr/>
          <p:nvPr/>
        </p:nvSpPr>
        <p:spPr>
          <a:xfrm>
            <a:off x="1955528" y="4963865"/>
            <a:ext cx="2055849" cy="477440"/>
          </a:xfrm>
          <a:prstGeom prst="wedgeRoundRectCallout">
            <a:avLst>
              <a:gd name="adj1" fmla="val 20184"/>
              <a:gd name="adj2" fmla="val 8649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clear: both</a:t>
            </a:r>
            <a:endParaRPr lang="cs-CZ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72D859-45EE-90DC-70CC-636CA0E5F934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18229543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1B524D-45F6-4965-9ED3-9F3197D42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Transitions</a:t>
            </a:r>
          </a:p>
          <a:p>
            <a:pPr lvl="1"/>
            <a:r>
              <a:rPr lang="en-US" dirty="0"/>
              <a:t>Limited way to describe property interpolations</a:t>
            </a:r>
          </a:p>
          <a:p>
            <a:pPr lvl="1"/>
            <a:r>
              <a:rPr lang="en-US" dirty="0"/>
              <a:t>Always interpolating between two exact states</a:t>
            </a:r>
          </a:p>
          <a:p>
            <a:pPr lvl="1"/>
            <a:r>
              <a:rPr lang="en-US" dirty="0"/>
              <a:t>Time function may be non-linear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Animations</a:t>
            </a:r>
          </a:p>
          <a:p>
            <a:pPr lvl="1"/>
            <a:r>
              <a:rPr lang="en-US" dirty="0"/>
              <a:t>mechanism of interpolation</a:t>
            </a:r>
          </a:p>
          <a:p>
            <a:pPr lvl="1"/>
            <a:r>
              <a:rPr lang="en-US" dirty="0"/>
              <a:t>Define a set of states between which the values are interpolated</a:t>
            </a:r>
          </a:p>
          <a:p>
            <a:pPr lvl="1"/>
            <a:r>
              <a:rPr lang="en-US" dirty="0"/>
              <a:t>Additional features</a:t>
            </a:r>
            <a:br>
              <a:rPr lang="en-US" dirty="0"/>
            </a:br>
            <a:r>
              <a:rPr lang="en-US" dirty="0"/>
              <a:t>Timing, pausing, repetition, alternation, …</a:t>
            </a:r>
          </a:p>
          <a:p>
            <a:pPr lvl="1"/>
            <a:r>
              <a:rPr lang="en-US" dirty="0"/>
              <a:t>Animation restart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6705E4-C46A-49EA-8FEE-ABEA844B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Transitions/Animations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156F19-6D04-4BAA-B0D4-209F2127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68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64D9BDDC-5BA4-B004-8271-35F230E620A5}"/>
              </a:ext>
            </a:extLst>
          </p:cNvPr>
          <p:cNvSpPr/>
          <p:nvPr/>
        </p:nvSpPr>
        <p:spPr>
          <a:xfrm>
            <a:off x="407368" y="3429000"/>
            <a:ext cx="7848872" cy="48832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transition: width 2s, height 2s;</a:t>
            </a:r>
          </a:p>
        </p:txBody>
      </p:sp>
    </p:spTree>
    <p:extLst>
      <p:ext uri="{BB962C8B-B14F-4D97-AF65-F5344CB8AC3E}">
        <p14:creationId xmlns:p14="http://schemas.microsoft.com/office/powerpoint/2010/main" val="5135376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90852-9654-4FC4-930A-40F4335E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944216"/>
          </a:xfrm>
        </p:spPr>
        <p:txBody>
          <a:bodyPr/>
          <a:lstStyle/>
          <a:p>
            <a:r>
              <a:rPr lang="en-US" dirty="0"/>
              <a:t>Modifications of CSS properties are not instantaneous, but they are interpolated over given time period</a:t>
            </a:r>
          </a:p>
          <a:p>
            <a:pPr lvl="1"/>
            <a:r>
              <a:rPr lang="en-US" dirty="0"/>
              <a:t>When pseudo-class changes (e.g., :hover or :target)</a:t>
            </a:r>
          </a:p>
          <a:p>
            <a:pPr lvl="1"/>
            <a:r>
              <a:rPr lang="en-US" dirty="0"/>
              <a:t>Client-side script changes classes, style attribute, …</a:t>
            </a:r>
          </a:p>
          <a:p>
            <a:r>
              <a:rPr lang="en-US" dirty="0"/>
              <a:t>Properties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Transitions</a:t>
            </a:r>
            <a:br>
              <a:rPr lang="en-US" dirty="0"/>
            </a:br>
            <a:r>
              <a:rPr lang="en-US" dirty="0"/>
              <a:t>CSS Property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69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/>
        </p:nvGraphicFramePr>
        <p:xfrm>
          <a:off x="1631504" y="3858984"/>
          <a:ext cx="9001000" cy="20624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transition-property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Which CSS properties are animated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transition-duration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How long should each animation last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transition-timing-function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Interpolation function used for the animation </a:t>
                      </a:r>
                      <a:b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</a:br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Courier New" panose="02070309020205020404" pitchFamily="49" charset="0"/>
                        </a:rPr>
                        <a:t>linear</a:t>
                      </a:r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Courier New" panose="02070309020205020404" pitchFamily="49" charset="0"/>
                        </a:rPr>
                        <a:t>ease</a:t>
                      </a:r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Courier New" panose="02070309020205020404" pitchFamily="49" charset="0"/>
                        </a:rPr>
                        <a:t>ease-in</a:t>
                      </a:r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, </a:t>
                      </a:r>
                      <a:r>
                        <a:rPr lang="en-US" sz="1600" b="0" dirty="0">
                          <a:solidFill>
                            <a:schemeClr val="accent6"/>
                          </a:solidFill>
                          <a:latin typeface="+mn-lt"/>
                          <a:cs typeface="Courier New" panose="02070309020205020404" pitchFamily="49" charset="0"/>
                        </a:rPr>
                        <a:t>ease-out</a:t>
                      </a:r>
                      <a:r>
                        <a:rPr lang="en-US" sz="1600" b="0" dirty="0">
                          <a:latin typeface="+mn-lt"/>
                          <a:cs typeface="Courier New" panose="02070309020205020404" pitchFamily="49" charset="0"/>
                        </a:rPr>
                        <a:t>, 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transition-delay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Delay before the change is started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ourier New" panose="02070309020205020404" pitchFamily="49" charset="0"/>
                        </a:rPr>
                        <a:t>transition</a:t>
                      </a:r>
                      <a:endParaRPr lang="cs-CZ" sz="16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Sets all previous properties at once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26F9A1-5A18-F577-7BC6-27BD0AC4FFC1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92169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AC1A29-2FCA-4092-AA0F-FC27993BE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38479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Uniform Resource Identifier (URI) / Internationalized Resource Identifier (IRI)</a:t>
            </a:r>
          </a:p>
          <a:p>
            <a:r>
              <a:rPr lang="en-US" dirty="0"/>
              <a:t>Identification string with specific format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  <a:p>
            <a:r>
              <a:rPr lang="en-US" dirty="0"/>
              <a:t>Query and fragment parts are optional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Uniform Resource Locator (URL)</a:t>
            </a:r>
          </a:p>
          <a:p>
            <a:r>
              <a:rPr lang="en-US" dirty="0"/>
              <a:t>An URI that describes a location of a resource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F68BE8-564D-4503-BE22-261C8E74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Identification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084AB-7DA9-44D7-A564-84E09829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C5BC16-F3B2-425D-8209-FF6F0FC58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5692800"/>
            <a:ext cx="3358028" cy="5760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FA620-FFBF-4F4E-9F82-1349ED44F8A0}"/>
              </a:ext>
            </a:extLst>
          </p:cNvPr>
          <p:cNvSpPr txBox="1"/>
          <p:nvPr/>
        </p:nvSpPr>
        <p:spPr>
          <a:xfrm>
            <a:off x="5087865" y="5796166"/>
            <a:ext cx="5040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https://data.gov.cz/datov%C3%A1-kvalita/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BB06A62-A4E1-4F32-B46A-D1E663D1A588}"/>
              </a:ext>
            </a:extLst>
          </p:cNvPr>
          <p:cNvSpPr/>
          <p:nvPr/>
        </p:nvSpPr>
        <p:spPr>
          <a:xfrm>
            <a:off x="4295777" y="5832741"/>
            <a:ext cx="576064" cy="36933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9DCE1562-C43E-2CBA-032C-208EF49266C0}"/>
              </a:ext>
            </a:extLst>
          </p:cNvPr>
          <p:cNvSpPr/>
          <p:nvPr/>
        </p:nvSpPr>
        <p:spPr>
          <a:xfrm>
            <a:off x="1019157" y="2708920"/>
            <a:ext cx="6984776" cy="432048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&lt;schema&gt;:&lt;hierarchical_part&gt;?&lt;query&gt;#&lt;fragment&gt;</a:t>
            </a:r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7A0C216E-B273-2F64-93E2-5EDC47D4056F}"/>
              </a:ext>
            </a:extLst>
          </p:cNvPr>
          <p:cNvSpPr/>
          <p:nvPr/>
        </p:nvSpPr>
        <p:spPr>
          <a:xfrm>
            <a:off x="551384" y="5085184"/>
            <a:ext cx="9797200" cy="432048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protocol://username:password@domain:port/path?p1=v1&amp;p2=v2#fragment</a:t>
            </a:r>
          </a:p>
        </p:txBody>
      </p:sp>
    </p:spTree>
    <p:extLst>
      <p:ext uri="{BB962C8B-B14F-4D97-AF65-F5344CB8AC3E}">
        <p14:creationId xmlns:p14="http://schemas.microsoft.com/office/powerpoint/2010/main" val="38854494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C4DFF-38D3-4F3A-A623-749A081E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Animations</a:t>
            </a:r>
            <a:br>
              <a:rPr lang="en-US" dirty="0"/>
            </a:br>
            <a:r>
              <a:rPr lang="en-US" dirty="0"/>
              <a:t>Syntax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281124-DE9C-4CA1-A8F8-4E8C1D0F4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70</a:t>
            </a:fld>
            <a:endParaRPr lang="cs-CZ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6F51E46-5398-4005-B276-27FCA2EFD3F8}"/>
              </a:ext>
            </a:extLst>
          </p:cNvPr>
          <p:cNvSpPr/>
          <p:nvPr/>
        </p:nvSpPr>
        <p:spPr>
          <a:xfrm>
            <a:off x="479376" y="2214363"/>
            <a:ext cx="5328592" cy="3302869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@keyframes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colorize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0%   { color: black; }</a:t>
            </a: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30%  { color: red; }</a:t>
            </a: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100% { color: blue; }</a:t>
            </a: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109728" indent="0">
              <a:buNone/>
            </a:pP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#something {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animation-name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colorize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animation-duration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5s;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animation-iteration-count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 3;</a:t>
            </a:r>
          </a:p>
          <a:p>
            <a:pPr marL="109728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Zaoblený obdélníkový bublinový popisek 7">
            <a:extLst>
              <a:ext uri="{FF2B5EF4-FFF2-40B4-BE49-F238E27FC236}">
                <a16:creationId xmlns:a16="http://schemas.microsoft.com/office/drawing/2014/main" id="{D82561B3-1B09-4D02-91F4-DB9A873F9E30}"/>
              </a:ext>
            </a:extLst>
          </p:cNvPr>
          <p:cNvSpPr/>
          <p:nvPr/>
        </p:nvSpPr>
        <p:spPr>
          <a:xfrm>
            <a:off x="6384034" y="1967070"/>
            <a:ext cx="2808312" cy="494586"/>
          </a:xfrm>
          <a:prstGeom prst="wedgeRoundRectCallout">
            <a:avLst>
              <a:gd name="adj1" fmla="val -135849"/>
              <a:gd name="adj2" fmla="val 4637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Named set of </a:t>
            </a:r>
            <a:r>
              <a:rPr lang="en-US" sz="1600" dirty="0" err="1"/>
              <a:t>keyframes</a:t>
            </a:r>
            <a:endParaRPr lang="cs-CZ" sz="1600" dirty="0"/>
          </a:p>
        </p:txBody>
      </p:sp>
      <p:sp>
        <p:nvSpPr>
          <p:cNvPr id="6" name="Zaoblený obdélníkový bublinový popisek 8">
            <a:extLst>
              <a:ext uri="{FF2B5EF4-FFF2-40B4-BE49-F238E27FC236}">
                <a16:creationId xmlns:a16="http://schemas.microsoft.com/office/drawing/2014/main" id="{B04F2787-A20B-4A60-B22A-569FAAADBEE5}"/>
              </a:ext>
            </a:extLst>
          </p:cNvPr>
          <p:cNvSpPr/>
          <p:nvPr/>
        </p:nvSpPr>
        <p:spPr>
          <a:xfrm>
            <a:off x="6384034" y="2752586"/>
            <a:ext cx="4789004" cy="976642"/>
          </a:xfrm>
          <a:prstGeom prst="wedgeRoundRectCallout">
            <a:avLst>
              <a:gd name="adj1" fmla="val -93937"/>
              <a:gd name="adj2" fmla="val -5105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Each </a:t>
            </a:r>
            <a:r>
              <a:rPr lang="en-US" sz="1600" dirty="0" err="1"/>
              <a:t>keyframe</a:t>
            </a:r>
            <a:r>
              <a:rPr lang="en-US" sz="1600" dirty="0"/>
              <a:t> holds a state of the element at a particular phase of the animation</a:t>
            </a:r>
            <a:endParaRPr lang="cs-CZ" sz="1600" dirty="0"/>
          </a:p>
        </p:txBody>
      </p:sp>
      <p:sp>
        <p:nvSpPr>
          <p:cNvPr id="7" name="Zaoblený obdélníkový bublinový popisek 9">
            <a:extLst>
              <a:ext uri="{FF2B5EF4-FFF2-40B4-BE49-F238E27FC236}">
                <a16:creationId xmlns:a16="http://schemas.microsoft.com/office/drawing/2014/main" id="{29ED51EB-4326-458B-BC62-5534377E3E13}"/>
              </a:ext>
            </a:extLst>
          </p:cNvPr>
          <p:cNvSpPr/>
          <p:nvPr/>
        </p:nvSpPr>
        <p:spPr>
          <a:xfrm>
            <a:off x="6352305" y="4396527"/>
            <a:ext cx="4820733" cy="616649"/>
          </a:xfrm>
          <a:prstGeom prst="wedgeRoundRectCallout">
            <a:avLst>
              <a:gd name="adj1" fmla="val -83660"/>
              <a:gd name="adj2" fmla="val -6014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Animation is then applied using CSS properties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400339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D58062-0039-4573-80D6-2242C0B84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animation-timing-function</a:t>
            </a:r>
            <a:br>
              <a:rPr lang="en-US" dirty="0"/>
            </a:br>
            <a:r>
              <a:rPr lang="en-US" dirty="0"/>
              <a:t>Similarly to transitions – time interpolation function</a:t>
            </a:r>
          </a:p>
          <a:p>
            <a:r>
              <a:rPr lang="en-US" dirty="0">
                <a:solidFill>
                  <a:schemeClr val="accent6"/>
                </a:solidFill>
              </a:rPr>
              <a:t>animation-direction</a:t>
            </a:r>
            <a:br>
              <a:rPr lang="en-US" dirty="0"/>
            </a:br>
            <a:r>
              <a:rPr lang="en-US" dirty="0"/>
              <a:t>normal, reverse, alternate</a:t>
            </a:r>
          </a:p>
          <a:p>
            <a:r>
              <a:rPr lang="en-US" dirty="0">
                <a:solidFill>
                  <a:schemeClr val="accent6"/>
                </a:solidFill>
              </a:rPr>
              <a:t>animation-iteration-count</a:t>
            </a:r>
            <a:br>
              <a:rPr lang="en-US" dirty="0"/>
            </a:br>
            <a:r>
              <a:rPr lang="en-US" dirty="0"/>
              <a:t>Number of iterations or infinite</a:t>
            </a:r>
          </a:p>
          <a:p>
            <a:r>
              <a:rPr lang="en-US" dirty="0">
                <a:solidFill>
                  <a:schemeClr val="accent6"/>
                </a:solidFill>
              </a:rPr>
              <a:t>animation-play-state</a:t>
            </a:r>
            <a:br>
              <a:rPr lang="en-US" dirty="0"/>
            </a:br>
            <a:r>
              <a:rPr lang="en-US" dirty="0"/>
              <a:t>paused or running – useful for stopping/resuming</a:t>
            </a:r>
          </a:p>
          <a:p>
            <a:r>
              <a:rPr lang="en-US" dirty="0">
                <a:solidFill>
                  <a:schemeClr val="accent6"/>
                </a:solidFill>
              </a:rPr>
              <a:t>animation-fill-mode</a:t>
            </a:r>
            <a:br>
              <a:rPr lang="en-US" dirty="0"/>
            </a:br>
            <a:r>
              <a:rPr lang="en-US" dirty="0"/>
              <a:t>How are the CSS animation styles applied to target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42ECD-63B9-4218-9007-BE7A7FC1B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Animations</a:t>
            </a:r>
            <a:br>
              <a:rPr lang="en-US" dirty="0"/>
            </a:br>
            <a:r>
              <a:rPr lang="en-US" dirty="0"/>
              <a:t>Animation 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7AC08-3BF1-47FB-ACC5-14692A7E0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71</a:t>
            </a:fld>
            <a:endParaRPr lang="cs-CZ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0AF4B-9CDD-29FA-1C44-4D862470B573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27473394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27AF2-276E-46B3-AEE9-A5F17E7D0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584176"/>
          </a:xfrm>
        </p:spPr>
        <p:txBody>
          <a:bodyPr/>
          <a:lstStyle/>
          <a:p>
            <a:r>
              <a:rPr lang="en-US" dirty="0"/>
              <a:t>Element Display Modes</a:t>
            </a:r>
          </a:p>
          <a:p>
            <a:pPr lvl="1"/>
            <a:r>
              <a:rPr lang="en-US" dirty="0"/>
              <a:t>Elements have specific ways of rendering</a:t>
            </a:r>
          </a:p>
          <a:p>
            <a:pPr lvl="1"/>
            <a:r>
              <a:rPr lang="en-US" dirty="0"/>
              <a:t>Inline elements (</a:t>
            </a:r>
            <a:r>
              <a:rPr lang="en-US" dirty="0">
                <a:solidFill>
                  <a:schemeClr val="accent6"/>
                </a:solidFill>
              </a:rPr>
              <a:t>&lt;</a:t>
            </a:r>
            <a:r>
              <a:rPr lang="en-US" dirty="0" err="1">
                <a:solidFill>
                  <a:schemeClr val="accent6"/>
                </a:solidFill>
              </a:rPr>
              <a:t>em</a:t>
            </a:r>
            <a:r>
              <a:rPr lang="en-US" dirty="0">
                <a:solidFill>
                  <a:schemeClr val="accent6"/>
                </a:solidFill>
              </a:rPr>
              <a:t>&gt;</a:t>
            </a:r>
            <a:r>
              <a:rPr lang="en-US" dirty="0"/>
              <a:t>), block elements (</a:t>
            </a:r>
            <a:r>
              <a:rPr lang="en-US" dirty="0">
                <a:solidFill>
                  <a:schemeClr val="accent6"/>
                </a:solidFill>
              </a:rPr>
              <a:t>&lt;p&gt;</a:t>
            </a:r>
            <a:r>
              <a:rPr lang="en-US" dirty="0"/>
              <a:t>), table elements, lists, …</a:t>
            </a:r>
          </a:p>
          <a:p>
            <a:pPr lvl="1"/>
            <a:r>
              <a:rPr lang="en-US" dirty="0"/>
              <a:t>Display property can override default behavior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74C30E-FC86-42BD-9C4B-BA5666F1A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B28EF-797B-46AD-81A2-6376A45F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72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FD834A9-87A5-4B72-91BA-BF10EE1E69F2}"/>
              </a:ext>
            </a:extLst>
          </p:cNvPr>
          <p:cNvGraphicFramePr>
            <a:graphicFrameLocks noGrp="1"/>
          </p:cNvGraphicFramePr>
          <p:nvPr/>
        </p:nvGraphicFramePr>
        <p:xfrm>
          <a:off x="1631504" y="3429000"/>
          <a:ext cx="9001000" cy="259588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Standard block element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rendered inline with the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inline-block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Small block inserted in text flow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Hidden element (no effect on layout)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list-item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Default for &lt;li&gt; elements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table, table-*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Tables rows and cells have specialized formatting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333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79679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FB8E1C-2D97-4B13-85A9-FC7CB319B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Applied to all block (and inline block) elements</a:t>
            </a:r>
          </a:p>
          <a:p>
            <a:r>
              <a:rPr lang="en-US" dirty="0"/>
              <a:t>Border – visible bounding box around contents</a:t>
            </a:r>
          </a:p>
          <a:p>
            <a:pPr lvl="1"/>
            <a:r>
              <a:rPr lang="en-US" dirty="0"/>
              <a:t>Have width, color, and style (solid, dotted, …)</a:t>
            </a:r>
          </a:p>
          <a:p>
            <a:pPr lvl="1"/>
            <a:r>
              <a:rPr lang="en-US" dirty="0"/>
              <a:t>Can be replaced by custom image (like background)</a:t>
            </a:r>
          </a:p>
          <a:p>
            <a:pPr lvl="1"/>
            <a:r>
              <a:rPr lang="en-US" dirty="0"/>
              <a:t>Corners may be rounded (</a:t>
            </a:r>
            <a:r>
              <a:rPr lang="en-US" dirty="0">
                <a:solidFill>
                  <a:schemeClr val="accent6"/>
                </a:solidFill>
              </a:rPr>
              <a:t>border-radius</a:t>
            </a:r>
            <a:r>
              <a:rPr lang="en-US" dirty="0"/>
              <a:t>)</a:t>
            </a:r>
          </a:p>
          <a:p>
            <a:r>
              <a:rPr lang="en-US" dirty="0"/>
              <a:t>Padding – space between content and border</a:t>
            </a:r>
          </a:p>
          <a:p>
            <a:r>
              <a:rPr lang="en-US" dirty="0"/>
              <a:t>Margin – minimal space to nearest border of another element</a:t>
            </a:r>
          </a:p>
          <a:p>
            <a:r>
              <a:rPr lang="en-US" dirty="0"/>
              <a:t>Properties can be set for each side separately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*-left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*-right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*-top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*-bottom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5756D7-9E99-4288-92E0-A3F09D49E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34C0E-5C52-4D01-BF57-DE7D75109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79512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6C67BB1-7E91-4ED6-865E-654BA012B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41F72-941D-4C80-A783-4E5AA40B6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74</a:t>
            </a:fld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9D5749-BCB0-4F07-A5A0-6F1BAFFD1021}"/>
              </a:ext>
            </a:extLst>
          </p:cNvPr>
          <p:cNvGrpSpPr/>
          <p:nvPr/>
        </p:nvGrpSpPr>
        <p:grpSpPr>
          <a:xfrm>
            <a:off x="2279576" y="1912710"/>
            <a:ext cx="6314579" cy="2092354"/>
            <a:chOff x="827584" y="2174136"/>
            <a:chExt cx="6314579" cy="2092354"/>
          </a:xfrm>
        </p:grpSpPr>
        <p:grpSp>
          <p:nvGrpSpPr>
            <p:cNvPr id="6" name="Skupina 9">
              <a:extLst>
                <a:ext uri="{FF2B5EF4-FFF2-40B4-BE49-F238E27FC236}">
                  <a16:creationId xmlns:a16="http://schemas.microsoft.com/office/drawing/2014/main" id="{43041E94-DB0E-4B45-A91D-8E675CB7DA54}"/>
                </a:ext>
              </a:extLst>
            </p:cNvPr>
            <p:cNvGrpSpPr/>
            <p:nvPr/>
          </p:nvGrpSpPr>
          <p:grpSpPr>
            <a:xfrm>
              <a:off x="827584" y="2174136"/>
              <a:ext cx="4845087" cy="2092354"/>
              <a:chOff x="4625805" y="3320988"/>
              <a:chExt cx="2396815" cy="1800200"/>
            </a:xfrm>
          </p:grpSpPr>
          <p:sp>
            <p:nvSpPr>
              <p:cNvPr id="16" name="Obdélník 7">
                <a:extLst>
                  <a:ext uri="{FF2B5EF4-FFF2-40B4-BE49-F238E27FC236}">
                    <a16:creationId xmlns:a16="http://schemas.microsoft.com/office/drawing/2014/main" id="{CF44665D-6132-4364-AC09-E45AA51722C7}"/>
                  </a:ext>
                </a:extLst>
              </p:cNvPr>
              <p:cNvSpPr/>
              <p:nvPr/>
            </p:nvSpPr>
            <p:spPr>
              <a:xfrm>
                <a:off x="4625805" y="3320988"/>
                <a:ext cx="2396815" cy="1800200"/>
              </a:xfrm>
              <a:prstGeom prst="rect">
                <a:avLst/>
              </a:prstGeom>
              <a:noFill/>
              <a:ln w="12700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7" name="Obdélník 8">
                <a:extLst>
                  <a:ext uri="{FF2B5EF4-FFF2-40B4-BE49-F238E27FC236}">
                    <a16:creationId xmlns:a16="http://schemas.microsoft.com/office/drawing/2014/main" id="{89573F79-2213-4A71-BD65-BC7A780847FE}"/>
                  </a:ext>
                </a:extLst>
              </p:cNvPr>
              <p:cNvSpPr/>
              <p:nvPr/>
            </p:nvSpPr>
            <p:spPr>
              <a:xfrm>
                <a:off x="4953381" y="3650464"/>
                <a:ext cx="1741664" cy="1141248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63500" cap="rnd" cmpd="sng">
                <a:solidFill>
                  <a:srgbClr val="0070C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16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8" name="Obdélník 6">
                <a:extLst>
                  <a:ext uri="{FF2B5EF4-FFF2-40B4-BE49-F238E27FC236}">
                    <a16:creationId xmlns:a16="http://schemas.microsoft.com/office/drawing/2014/main" id="{09341A06-4A34-4FB6-9BFA-352522781D0A}"/>
                  </a:ext>
                </a:extLst>
              </p:cNvPr>
              <p:cNvSpPr/>
              <p:nvPr/>
            </p:nvSpPr>
            <p:spPr>
              <a:xfrm>
                <a:off x="5212145" y="4005064"/>
                <a:ext cx="1224136" cy="432048"/>
              </a:xfrm>
              <a:prstGeom prst="rect">
                <a:avLst/>
              </a:prstGeom>
              <a:noFill/>
              <a:ln w="12700" cap="rnd" cmpd="sng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Content</a:t>
                </a:r>
                <a:endParaRPr lang="cs-CZ" sz="16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752D249-9C11-44AF-B828-87C69595BC2E}"/>
                </a:ext>
              </a:extLst>
            </p:cNvPr>
            <p:cNvGrpSpPr/>
            <p:nvPr/>
          </p:nvGrpSpPr>
          <p:grpSpPr>
            <a:xfrm>
              <a:off x="4744719" y="2622207"/>
              <a:ext cx="2397444" cy="369332"/>
              <a:chOff x="5124627" y="2480492"/>
              <a:chExt cx="1623983" cy="369332"/>
            </a:xfrm>
          </p:grpSpPr>
          <p:cxnSp>
            <p:nvCxnSpPr>
              <p:cNvPr id="14" name="Přímá spojnice 11">
                <a:extLst>
                  <a:ext uri="{FF2B5EF4-FFF2-40B4-BE49-F238E27FC236}">
                    <a16:creationId xmlns:a16="http://schemas.microsoft.com/office/drawing/2014/main" id="{37A66684-4ED7-47CB-B385-A557FDFB7AB9}"/>
                  </a:ext>
                </a:extLst>
              </p:cNvPr>
              <p:cNvCxnSpPr/>
              <p:nvPr/>
            </p:nvCxnSpPr>
            <p:spPr>
              <a:xfrm flipV="1">
                <a:off x="5124627" y="2665682"/>
                <a:ext cx="875620" cy="874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ovéPole 13">
                <a:extLst>
                  <a:ext uri="{FF2B5EF4-FFF2-40B4-BE49-F238E27FC236}">
                    <a16:creationId xmlns:a16="http://schemas.microsoft.com/office/drawing/2014/main" id="{B4808810-A759-4237-A614-2C175867712E}"/>
                  </a:ext>
                </a:extLst>
              </p:cNvPr>
              <p:cNvSpPr txBox="1"/>
              <p:nvPr/>
            </p:nvSpPr>
            <p:spPr>
              <a:xfrm>
                <a:off x="6000246" y="2480492"/>
                <a:ext cx="748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padding</a:t>
                </a:r>
                <a:endParaRPr lang="cs-CZ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90BD276-6609-4CCC-A72D-2CA553636B14}"/>
                </a:ext>
              </a:extLst>
            </p:cNvPr>
            <p:cNvGrpSpPr/>
            <p:nvPr/>
          </p:nvGrpSpPr>
          <p:grpSpPr>
            <a:xfrm>
              <a:off x="5018412" y="3066452"/>
              <a:ext cx="1970042" cy="369332"/>
              <a:chOff x="5342248" y="2913514"/>
              <a:chExt cx="1252248" cy="369332"/>
            </a:xfrm>
          </p:grpSpPr>
          <p:sp>
            <p:nvSpPr>
              <p:cNvPr id="12" name="TextovéPole 14">
                <a:extLst>
                  <a:ext uri="{FF2B5EF4-FFF2-40B4-BE49-F238E27FC236}">
                    <a16:creationId xmlns:a16="http://schemas.microsoft.com/office/drawing/2014/main" id="{C6FBBCCF-FABB-4ADD-8F61-BC3B71AEB69A}"/>
                  </a:ext>
                </a:extLst>
              </p:cNvPr>
              <p:cNvSpPr txBox="1"/>
              <p:nvPr/>
            </p:nvSpPr>
            <p:spPr>
              <a:xfrm>
                <a:off x="6000250" y="2913514"/>
                <a:ext cx="5942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border</a:t>
                </a:r>
                <a:endParaRPr lang="cs-CZ" dirty="0"/>
              </a:p>
            </p:txBody>
          </p:sp>
          <p:cxnSp>
            <p:nvCxnSpPr>
              <p:cNvPr id="13" name="Přímá spojnice 16">
                <a:extLst>
                  <a:ext uri="{FF2B5EF4-FFF2-40B4-BE49-F238E27FC236}">
                    <a16:creationId xmlns:a16="http://schemas.microsoft.com/office/drawing/2014/main" id="{9D5FF572-BDBC-48E5-BA9D-D28C0B653436}"/>
                  </a:ext>
                </a:extLst>
              </p:cNvPr>
              <p:cNvCxnSpPr/>
              <p:nvPr/>
            </p:nvCxnSpPr>
            <p:spPr>
              <a:xfrm>
                <a:off x="5342248" y="3066335"/>
                <a:ext cx="658000" cy="790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768AA94-C54D-4013-BF38-4C5E64EB8DD2}"/>
                </a:ext>
              </a:extLst>
            </p:cNvPr>
            <p:cNvGrpSpPr/>
            <p:nvPr/>
          </p:nvGrpSpPr>
          <p:grpSpPr>
            <a:xfrm>
              <a:off x="5342245" y="3532049"/>
              <a:ext cx="1673604" cy="369332"/>
              <a:chOff x="5541865" y="3360789"/>
              <a:chExt cx="1100558" cy="369332"/>
            </a:xfrm>
          </p:grpSpPr>
          <p:sp>
            <p:nvSpPr>
              <p:cNvPr id="10" name="TextovéPole 15">
                <a:extLst>
                  <a:ext uri="{FF2B5EF4-FFF2-40B4-BE49-F238E27FC236}">
                    <a16:creationId xmlns:a16="http://schemas.microsoft.com/office/drawing/2014/main" id="{20054C9F-8776-4695-9660-9480F47E6843}"/>
                  </a:ext>
                </a:extLst>
              </p:cNvPr>
              <p:cNvSpPr txBox="1"/>
              <p:nvPr/>
            </p:nvSpPr>
            <p:spPr>
              <a:xfrm>
                <a:off x="6000247" y="3360789"/>
                <a:ext cx="6421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margin</a:t>
                </a:r>
                <a:endParaRPr lang="cs-CZ" dirty="0"/>
              </a:p>
            </p:txBody>
          </p:sp>
          <p:cxnSp>
            <p:nvCxnSpPr>
              <p:cNvPr id="11" name="Přímá spojnice 18">
                <a:extLst>
                  <a:ext uri="{FF2B5EF4-FFF2-40B4-BE49-F238E27FC236}">
                    <a16:creationId xmlns:a16="http://schemas.microsoft.com/office/drawing/2014/main" id="{B6AC663E-F8B5-46BD-8025-45DF4A07CB86}"/>
                  </a:ext>
                </a:extLst>
              </p:cNvPr>
              <p:cNvCxnSpPr/>
              <p:nvPr/>
            </p:nvCxnSpPr>
            <p:spPr>
              <a:xfrm>
                <a:off x="5541865" y="3517179"/>
                <a:ext cx="458382" cy="4342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9A7508-4AEA-406C-96A2-CAF42CE5A1FC}"/>
              </a:ext>
            </a:extLst>
          </p:cNvPr>
          <p:cNvGrpSpPr/>
          <p:nvPr/>
        </p:nvGrpSpPr>
        <p:grpSpPr>
          <a:xfrm>
            <a:off x="2207568" y="4005064"/>
            <a:ext cx="5341171" cy="2202066"/>
            <a:chOff x="579541" y="4266490"/>
            <a:chExt cx="5341171" cy="2202066"/>
          </a:xfrm>
        </p:grpSpPr>
        <p:sp>
          <p:nvSpPr>
            <p:cNvPr id="20" name="Obdélník 38">
              <a:extLst>
                <a:ext uri="{FF2B5EF4-FFF2-40B4-BE49-F238E27FC236}">
                  <a16:creationId xmlns:a16="http://schemas.microsoft.com/office/drawing/2014/main" id="{5AD4BBC3-C961-4E83-8D2B-02F53357A966}"/>
                </a:ext>
              </a:extLst>
            </p:cNvPr>
            <p:cNvSpPr/>
            <p:nvPr/>
          </p:nvSpPr>
          <p:spPr>
            <a:xfrm>
              <a:off x="579541" y="4266490"/>
              <a:ext cx="5341171" cy="2202066"/>
            </a:xfrm>
            <a:prstGeom prst="rect">
              <a:avLst/>
            </a:prstGeom>
            <a:noFill/>
            <a:ln w="12700" cap="rnd" cmpd="sng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1" name="Obdélník 39">
              <a:extLst>
                <a:ext uri="{FF2B5EF4-FFF2-40B4-BE49-F238E27FC236}">
                  <a16:creationId xmlns:a16="http://schemas.microsoft.com/office/drawing/2014/main" id="{EA7B4D03-F71F-41B3-BCCE-37C579C6BC54}"/>
                </a:ext>
              </a:extLst>
            </p:cNvPr>
            <p:cNvSpPr/>
            <p:nvPr/>
          </p:nvSpPr>
          <p:spPr>
            <a:xfrm>
              <a:off x="1487389" y="4872421"/>
              <a:ext cx="3581363" cy="943571"/>
            </a:xfrm>
            <a:prstGeom prst="rect">
              <a:avLst/>
            </a:prstGeom>
            <a:solidFill>
              <a:srgbClr val="D6EDBD"/>
            </a:solidFill>
            <a:ln w="63500" cap="rnd" cmpd="sng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2" name="Obdélník 40">
              <a:extLst>
                <a:ext uri="{FF2B5EF4-FFF2-40B4-BE49-F238E27FC236}">
                  <a16:creationId xmlns:a16="http://schemas.microsoft.com/office/drawing/2014/main" id="{D742423D-EAE3-458B-9557-F875F4A564CB}"/>
                </a:ext>
              </a:extLst>
            </p:cNvPr>
            <p:cNvSpPr/>
            <p:nvPr/>
          </p:nvSpPr>
          <p:spPr>
            <a:xfrm>
              <a:off x="1729778" y="5053744"/>
              <a:ext cx="3096587" cy="580926"/>
            </a:xfrm>
            <a:prstGeom prst="rect">
              <a:avLst/>
            </a:prstGeom>
            <a:noFill/>
            <a:ln w="12700" cap="rnd" cmpd="sng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Another Content</a:t>
              </a:r>
              <a:endParaRPr lang="cs-CZ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Zaoblený obdélníkový bublinový popisek 17">
            <a:extLst>
              <a:ext uri="{FF2B5EF4-FFF2-40B4-BE49-F238E27FC236}">
                <a16:creationId xmlns:a16="http://schemas.microsoft.com/office/drawing/2014/main" id="{F5B3A9A5-1B60-4924-BE6A-3ADC31401FCE}"/>
              </a:ext>
            </a:extLst>
          </p:cNvPr>
          <p:cNvSpPr/>
          <p:nvPr/>
        </p:nvSpPr>
        <p:spPr>
          <a:xfrm>
            <a:off x="7879508" y="4309084"/>
            <a:ext cx="2960984" cy="1083945"/>
          </a:xfrm>
          <a:prstGeom prst="wedgeRoundRectCallout">
            <a:avLst>
              <a:gd name="adj1" fmla="val -80084"/>
              <a:gd name="adj2" fmla="val -9238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Margins (typically) collapse – i.e., adjacent margins overlap</a:t>
            </a:r>
          </a:p>
        </p:txBody>
      </p:sp>
    </p:spTree>
    <p:extLst>
      <p:ext uri="{BB962C8B-B14F-4D97-AF65-F5344CB8AC3E}">
        <p14:creationId xmlns:p14="http://schemas.microsoft.com/office/powerpoint/2010/main" val="99885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-0.00052 -0.04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A4E9ED-160E-4DE6-9DDB-B179994D8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5856649" cy="1293028"/>
          </a:xfrm>
        </p:spPr>
        <p:txBody>
          <a:bodyPr/>
          <a:lstStyle/>
          <a:p>
            <a:r>
              <a:rPr lang="en-US" dirty="0"/>
              <a:t>Box Model Related Properties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width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height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max-*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min-*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box-sizing: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content-box</a:t>
            </a:r>
            <a:r>
              <a:rPr lang="en-US" dirty="0"/>
              <a:t> | </a:t>
            </a:r>
            <a:r>
              <a:rPr lang="en-US" dirty="0">
                <a:solidFill>
                  <a:schemeClr val="accent6"/>
                </a:solidFill>
              </a:rPr>
              <a:t>border-box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6EFD78-29DF-48B0-BA04-80544101E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 Model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DA0BE-DC73-4039-A36F-5F15714D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75</a:t>
            </a:fld>
            <a:endParaRPr lang="cs-CZ"/>
          </a:p>
        </p:txBody>
      </p:sp>
      <p:sp>
        <p:nvSpPr>
          <p:cNvPr id="5" name="Zaoblený obdélníkový bublinový popisek 17">
            <a:extLst>
              <a:ext uri="{FF2B5EF4-FFF2-40B4-BE49-F238E27FC236}">
                <a16:creationId xmlns:a16="http://schemas.microsoft.com/office/drawing/2014/main" id="{C77680CE-2155-4993-AC09-F807038772FA}"/>
              </a:ext>
            </a:extLst>
          </p:cNvPr>
          <p:cNvSpPr/>
          <p:nvPr/>
        </p:nvSpPr>
        <p:spPr>
          <a:xfrm>
            <a:off x="6600056" y="2078436"/>
            <a:ext cx="4649003" cy="1083945"/>
          </a:xfrm>
          <a:prstGeom prst="wedgeRoundRectCallout">
            <a:avLst>
              <a:gd name="adj1" fmla="val -88543"/>
              <a:gd name="adj2" fmla="val -13467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When the contents does not fit width/height constraints, it will overflow (see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overflow</a:t>
            </a:r>
            <a:r>
              <a:rPr lang="en-US" dirty="0"/>
              <a:t> property)</a:t>
            </a:r>
          </a:p>
        </p:txBody>
      </p:sp>
      <p:sp>
        <p:nvSpPr>
          <p:cNvPr id="6" name="Obdélník 7">
            <a:extLst>
              <a:ext uri="{FF2B5EF4-FFF2-40B4-BE49-F238E27FC236}">
                <a16:creationId xmlns:a16="http://schemas.microsoft.com/office/drawing/2014/main" id="{A2205277-E2FD-41EA-B8FD-9CE9AEE27FAF}"/>
              </a:ext>
            </a:extLst>
          </p:cNvPr>
          <p:cNvSpPr/>
          <p:nvPr/>
        </p:nvSpPr>
        <p:spPr>
          <a:xfrm>
            <a:off x="3273576" y="3734737"/>
            <a:ext cx="4845087" cy="2506283"/>
          </a:xfrm>
          <a:prstGeom prst="rect">
            <a:avLst/>
          </a:prstGeom>
          <a:noFill/>
          <a:ln w="12700" cap="rnd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Obdélník 8">
            <a:extLst>
              <a:ext uri="{FF2B5EF4-FFF2-40B4-BE49-F238E27FC236}">
                <a16:creationId xmlns:a16="http://schemas.microsoft.com/office/drawing/2014/main" id="{9E95314C-5C01-457E-9C8A-04D3E06BA818}"/>
              </a:ext>
            </a:extLst>
          </p:cNvPr>
          <p:cNvSpPr/>
          <p:nvPr/>
        </p:nvSpPr>
        <p:spPr>
          <a:xfrm>
            <a:off x="3935760" y="4360985"/>
            <a:ext cx="3520720" cy="1326461"/>
          </a:xfrm>
          <a:prstGeom prst="rect">
            <a:avLst/>
          </a:prstGeom>
          <a:solidFill>
            <a:schemeClr val="bg2">
              <a:lumMod val="90000"/>
            </a:schemeClr>
          </a:solidFill>
          <a:ln w="63500" cap="rnd" cmpd="sng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bdélník 6">
            <a:extLst>
              <a:ext uri="{FF2B5EF4-FFF2-40B4-BE49-F238E27FC236}">
                <a16:creationId xmlns:a16="http://schemas.microsoft.com/office/drawing/2014/main" id="{A752DA4B-DCF6-4FF8-B034-B3A741187C9F}"/>
              </a:ext>
            </a:extLst>
          </p:cNvPr>
          <p:cNvSpPr/>
          <p:nvPr/>
        </p:nvSpPr>
        <p:spPr>
          <a:xfrm>
            <a:off x="4458844" y="4773133"/>
            <a:ext cx="2474553" cy="502165"/>
          </a:xfrm>
          <a:prstGeom prst="rect">
            <a:avLst/>
          </a:prstGeom>
          <a:noFill/>
          <a:ln w="12700" cap="rnd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Content</a:t>
            </a:r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6C6992-E4AB-47EF-9099-D19FFBC11E25}"/>
              </a:ext>
            </a:extLst>
          </p:cNvPr>
          <p:cNvGrpSpPr/>
          <p:nvPr/>
        </p:nvGrpSpPr>
        <p:grpSpPr>
          <a:xfrm>
            <a:off x="7190707" y="4426108"/>
            <a:ext cx="2442329" cy="369332"/>
            <a:chOff x="5124627" y="2480492"/>
            <a:chExt cx="1654388" cy="369332"/>
          </a:xfrm>
        </p:grpSpPr>
        <p:cxnSp>
          <p:nvCxnSpPr>
            <p:cNvPr id="10" name="Přímá spojnice 11">
              <a:extLst>
                <a:ext uri="{FF2B5EF4-FFF2-40B4-BE49-F238E27FC236}">
                  <a16:creationId xmlns:a16="http://schemas.microsoft.com/office/drawing/2014/main" id="{76375043-9CBE-4782-AF12-7C805BD50C65}"/>
                </a:ext>
              </a:extLst>
            </p:cNvPr>
            <p:cNvCxnSpPr/>
            <p:nvPr/>
          </p:nvCxnSpPr>
          <p:spPr>
            <a:xfrm flipV="1">
              <a:off x="5124627" y="2665682"/>
              <a:ext cx="875620" cy="8741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ovéPole 13">
              <a:extLst>
                <a:ext uri="{FF2B5EF4-FFF2-40B4-BE49-F238E27FC236}">
                  <a16:creationId xmlns:a16="http://schemas.microsoft.com/office/drawing/2014/main" id="{5FA7C6B7-3D49-41F8-B816-9CE908F797CB}"/>
                </a:ext>
              </a:extLst>
            </p:cNvPr>
            <p:cNvSpPr txBox="1"/>
            <p:nvPr/>
          </p:nvSpPr>
          <p:spPr>
            <a:xfrm>
              <a:off x="6000247" y="2480492"/>
              <a:ext cx="778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padding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CF2868-27CC-48C1-9F86-B498346F41AF}"/>
              </a:ext>
            </a:extLst>
          </p:cNvPr>
          <p:cNvGrpSpPr/>
          <p:nvPr/>
        </p:nvGrpSpPr>
        <p:grpSpPr>
          <a:xfrm>
            <a:off x="7464407" y="4870353"/>
            <a:ext cx="2046984" cy="369332"/>
            <a:chOff x="5342247" y="2913514"/>
            <a:chExt cx="1301155" cy="369332"/>
          </a:xfrm>
        </p:grpSpPr>
        <p:sp>
          <p:nvSpPr>
            <p:cNvPr id="13" name="TextovéPole 14">
              <a:extLst>
                <a:ext uri="{FF2B5EF4-FFF2-40B4-BE49-F238E27FC236}">
                  <a16:creationId xmlns:a16="http://schemas.microsoft.com/office/drawing/2014/main" id="{CE34F286-134A-4F2F-B9E8-14921548D959}"/>
                </a:ext>
              </a:extLst>
            </p:cNvPr>
            <p:cNvSpPr txBox="1"/>
            <p:nvPr/>
          </p:nvSpPr>
          <p:spPr>
            <a:xfrm>
              <a:off x="6000247" y="2913514"/>
              <a:ext cx="643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border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4" name="Přímá spojnice 16">
              <a:extLst>
                <a:ext uri="{FF2B5EF4-FFF2-40B4-BE49-F238E27FC236}">
                  <a16:creationId xmlns:a16="http://schemas.microsoft.com/office/drawing/2014/main" id="{42C069F5-D63A-409B-8337-6004693BB9A2}"/>
                </a:ext>
              </a:extLst>
            </p:cNvPr>
            <p:cNvCxnSpPr/>
            <p:nvPr/>
          </p:nvCxnSpPr>
          <p:spPr>
            <a:xfrm>
              <a:off x="5342247" y="3066335"/>
              <a:ext cx="658000" cy="7901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7054E0C-4871-44E9-8D1E-5D47080A01B5}"/>
              </a:ext>
            </a:extLst>
          </p:cNvPr>
          <p:cNvGrpSpPr/>
          <p:nvPr/>
        </p:nvGrpSpPr>
        <p:grpSpPr>
          <a:xfrm>
            <a:off x="7788241" y="5335950"/>
            <a:ext cx="1708871" cy="369332"/>
            <a:chOff x="5541865" y="3360789"/>
            <a:chExt cx="1123749" cy="369332"/>
          </a:xfrm>
        </p:grpSpPr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AF8B2B0B-684F-453B-8DE8-2BEEC666D9EE}"/>
                </a:ext>
              </a:extLst>
            </p:cNvPr>
            <p:cNvSpPr txBox="1"/>
            <p:nvPr/>
          </p:nvSpPr>
          <p:spPr>
            <a:xfrm>
              <a:off x="6000247" y="3360789"/>
              <a:ext cx="6653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margin</a:t>
              </a:r>
              <a:endParaRPr lang="cs-CZ" b="1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7" name="Přímá spojnice 18">
              <a:extLst>
                <a:ext uri="{FF2B5EF4-FFF2-40B4-BE49-F238E27FC236}">
                  <a16:creationId xmlns:a16="http://schemas.microsoft.com/office/drawing/2014/main" id="{488CB0EF-32E1-4BF9-9D99-25FD405E575F}"/>
                </a:ext>
              </a:extLst>
            </p:cNvPr>
            <p:cNvCxnSpPr/>
            <p:nvPr/>
          </p:nvCxnSpPr>
          <p:spPr>
            <a:xfrm>
              <a:off x="5541865" y="3517179"/>
              <a:ext cx="458382" cy="4342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Přímá spojnice 18">
            <a:extLst>
              <a:ext uri="{FF2B5EF4-FFF2-40B4-BE49-F238E27FC236}">
                <a16:creationId xmlns:a16="http://schemas.microsoft.com/office/drawing/2014/main" id="{A1F1D065-178D-496E-A146-3801B512A415}"/>
              </a:ext>
            </a:extLst>
          </p:cNvPr>
          <p:cNvCxnSpPr/>
          <p:nvPr/>
        </p:nvCxnSpPr>
        <p:spPr>
          <a:xfrm>
            <a:off x="4458844" y="5275297"/>
            <a:ext cx="2474553" cy="0"/>
          </a:xfrm>
          <a:prstGeom prst="line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9">
            <a:extLst>
              <a:ext uri="{FF2B5EF4-FFF2-40B4-BE49-F238E27FC236}">
                <a16:creationId xmlns:a16="http://schemas.microsoft.com/office/drawing/2014/main" id="{0299E2CE-2719-4990-9E25-EBE15762E34C}"/>
              </a:ext>
            </a:extLst>
          </p:cNvPr>
          <p:cNvSpPr txBox="1"/>
          <p:nvPr/>
        </p:nvSpPr>
        <p:spPr>
          <a:xfrm>
            <a:off x="5259140" y="5218761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endParaRPr lang="cs-CZ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0" name="Přímá spojnice 18">
            <a:extLst>
              <a:ext uri="{FF2B5EF4-FFF2-40B4-BE49-F238E27FC236}">
                <a16:creationId xmlns:a16="http://schemas.microsoft.com/office/drawing/2014/main" id="{312C1B37-8FFD-445C-8A41-40F8208BE3E3}"/>
              </a:ext>
            </a:extLst>
          </p:cNvPr>
          <p:cNvCxnSpPr/>
          <p:nvPr/>
        </p:nvCxnSpPr>
        <p:spPr>
          <a:xfrm flipV="1">
            <a:off x="3935761" y="4231191"/>
            <a:ext cx="3528647" cy="5136"/>
          </a:xfrm>
          <a:prstGeom prst="line">
            <a:avLst/>
          </a:prstGeom>
          <a:ln w="3175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9">
            <a:extLst>
              <a:ext uri="{FF2B5EF4-FFF2-40B4-BE49-F238E27FC236}">
                <a16:creationId xmlns:a16="http://schemas.microsoft.com/office/drawing/2014/main" id="{9975D91B-C842-4E8F-810A-FF4713CAA95B}"/>
              </a:ext>
            </a:extLst>
          </p:cNvPr>
          <p:cNvSpPr txBox="1"/>
          <p:nvPr/>
        </p:nvSpPr>
        <p:spPr>
          <a:xfrm>
            <a:off x="5259139" y="3876268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endParaRPr lang="cs-CZ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Zaoblený obdélníkový bublinový popisek 26">
            <a:extLst>
              <a:ext uri="{FF2B5EF4-FFF2-40B4-BE49-F238E27FC236}">
                <a16:creationId xmlns:a16="http://schemas.microsoft.com/office/drawing/2014/main" id="{48E91BEC-C9C3-4C0B-BB46-1123944A89F0}"/>
              </a:ext>
            </a:extLst>
          </p:cNvPr>
          <p:cNvSpPr/>
          <p:nvPr/>
        </p:nvSpPr>
        <p:spPr>
          <a:xfrm>
            <a:off x="2158262" y="5777462"/>
            <a:ext cx="3100876" cy="708288"/>
          </a:xfrm>
          <a:prstGeom prst="wedgeRoundRectCallout">
            <a:avLst>
              <a:gd name="adj1" fmla="val 43089"/>
              <a:gd name="adj2" fmla="val -10746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box-sizing: content-box</a:t>
            </a:r>
          </a:p>
          <a:p>
            <a:pPr algn="ctr"/>
            <a:r>
              <a:rPr lang="en-US" sz="1600" dirty="0">
                <a:cs typeface="Courier New" panose="02070309020205020404" pitchFamily="49" charset="0"/>
              </a:rPr>
              <a:t>(default)</a:t>
            </a:r>
            <a:endParaRPr lang="cs-CZ" sz="1600" dirty="0"/>
          </a:p>
        </p:txBody>
      </p:sp>
      <p:sp>
        <p:nvSpPr>
          <p:cNvPr id="23" name="Zaoblený obdélníkový bublinový popisek 26">
            <a:extLst>
              <a:ext uri="{FF2B5EF4-FFF2-40B4-BE49-F238E27FC236}">
                <a16:creationId xmlns:a16="http://schemas.microsoft.com/office/drawing/2014/main" id="{45586329-26FC-443C-8BFD-DB9DE87D9B48}"/>
              </a:ext>
            </a:extLst>
          </p:cNvPr>
          <p:cNvSpPr/>
          <p:nvPr/>
        </p:nvSpPr>
        <p:spPr>
          <a:xfrm>
            <a:off x="6773539" y="3356992"/>
            <a:ext cx="3100876" cy="516615"/>
          </a:xfrm>
          <a:prstGeom prst="wedgeRoundRectCallout">
            <a:avLst>
              <a:gd name="adj1" fmla="val -39233"/>
              <a:gd name="adj2" fmla="val 10833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box-sizing: </a:t>
            </a:r>
            <a:r>
              <a:rPr lang="cs-CZ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border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-box</a:t>
            </a:r>
          </a:p>
        </p:txBody>
      </p:sp>
    </p:spTree>
    <p:extLst>
      <p:ext uri="{BB962C8B-B14F-4D97-AF65-F5344CB8AC3E}">
        <p14:creationId xmlns:p14="http://schemas.microsoft.com/office/powerpoint/2010/main" val="13410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E0D108-82B7-4F40-A356-462684B4B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4824536"/>
          </a:xfrm>
        </p:spPr>
        <p:txBody>
          <a:bodyPr/>
          <a:lstStyle/>
          <a:p>
            <a:r>
              <a:rPr lang="en-US" dirty="0"/>
              <a:t>Media Limitations</a:t>
            </a:r>
          </a:p>
          <a:p>
            <a:pPr lvl="1"/>
            <a:r>
              <a:rPr lang="en-US" dirty="0"/>
              <a:t>Restricting styles for particular visualization medium</a:t>
            </a:r>
          </a:p>
          <a:p>
            <a:endParaRPr lang="en-US" dirty="0"/>
          </a:p>
          <a:p>
            <a:r>
              <a:rPr lang="en-US" dirty="0"/>
              <a:t>Media Types</a:t>
            </a:r>
          </a:p>
          <a:p>
            <a:pPr lvl="1"/>
            <a:r>
              <a:rPr lang="en-US" dirty="0"/>
              <a:t>Select style sheets for particular media</a:t>
            </a:r>
          </a:p>
          <a:p>
            <a:pPr lvl="1"/>
            <a:r>
              <a:rPr lang="en-US" dirty="0"/>
              <a:t>screen, print, speech, …</a:t>
            </a:r>
          </a:p>
          <a:p>
            <a:endParaRPr lang="en-US" dirty="0"/>
          </a:p>
          <a:p>
            <a:r>
              <a:rPr lang="en-US" dirty="0"/>
              <a:t>Media Features (Properties)</a:t>
            </a:r>
          </a:p>
          <a:p>
            <a:pPr lvl="1"/>
            <a:r>
              <a:rPr lang="en-US" dirty="0"/>
              <a:t>Add additional conditions to the types</a:t>
            </a:r>
          </a:p>
          <a:p>
            <a:pPr lvl="2"/>
            <a:r>
              <a:rPr lang="en-US" dirty="0"/>
              <a:t>width, height</a:t>
            </a:r>
          </a:p>
          <a:p>
            <a:pPr lvl="2"/>
            <a:r>
              <a:rPr lang="en-US" dirty="0"/>
              <a:t>device-width, device-height</a:t>
            </a:r>
          </a:p>
          <a:p>
            <a:pPr lvl="2"/>
            <a:r>
              <a:rPr lang="en-US" dirty="0"/>
              <a:t>orientation, aspect-ratio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CD438A-0CDB-4BDA-85D3-F49F868E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8DFD7-05EE-48CE-A47E-78DA34C90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7997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91DED8-EC92-406B-82DF-8BAEB39026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Attribute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Inside CSS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7AC218D-8363-4E52-906C-9D50A81F5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</a:t>
            </a:r>
            <a:br>
              <a:rPr lang="en-US" dirty="0"/>
            </a:br>
            <a:r>
              <a:rPr lang="en-US" dirty="0"/>
              <a:t>Syntax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29F80-754D-408E-B25E-4AEFEEF0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77</a:t>
            </a:fld>
            <a:endParaRPr lang="cs-CZ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F593C47A-0EF2-4793-818F-114432D75C69}"/>
              </a:ext>
            </a:extLst>
          </p:cNvPr>
          <p:cNvSpPr/>
          <p:nvPr/>
        </p:nvSpPr>
        <p:spPr>
          <a:xfrm>
            <a:off x="479376" y="2276872"/>
            <a:ext cx="7848872" cy="992376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&lt;style media="print"&gt;</a:t>
            </a:r>
          </a:p>
          <a:p>
            <a:pPr marL="109728" indent="0">
              <a:buNone/>
            </a:pP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body { color: black; background-color: white; }</a:t>
            </a:r>
            <a:b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&lt;/style&gt;</a:t>
            </a:r>
          </a:p>
        </p:txBody>
      </p: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80334CF-0E2C-4204-B002-A9794AD50B61}"/>
              </a:ext>
            </a:extLst>
          </p:cNvPr>
          <p:cNvSpPr/>
          <p:nvPr/>
        </p:nvSpPr>
        <p:spPr>
          <a:xfrm>
            <a:off x="497753" y="4143504"/>
            <a:ext cx="7848872" cy="1589752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dirty="0"/>
              <a:t>body { font-size: 14pt; }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@media screen and (max-width: 450px) {</a:t>
            </a:r>
          </a:p>
          <a:p>
            <a:r>
              <a:rPr lang="en-US" dirty="0"/>
              <a:t>    body { font-size: 0.8em;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292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641D56-A709-4D4D-BECB-31138BCFA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Request line (1st line)</a:t>
            </a:r>
            <a:br>
              <a:rPr lang="en-US" dirty="0"/>
            </a:br>
            <a:r>
              <a:rPr lang="en-US" i="1" dirty="0"/>
              <a:t>Method Request-URI HTTP-version</a:t>
            </a:r>
            <a:endParaRPr lang="en-US" dirty="0"/>
          </a:p>
          <a:p>
            <a:r>
              <a:rPr lang="en-US" dirty="0"/>
              <a:t>Method</a:t>
            </a:r>
          </a:p>
          <a:p>
            <a:pPr lvl="1"/>
            <a:r>
              <a:rPr lang="en-US" dirty="0"/>
              <a:t>GET – retrieve data from server, must be nullipotent</a:t>
            </a:r>
          </a:p>
          <a:p>
            <a:pPr lvl="1"/>
            <a:r>
              <a:rPr lang="en-US" dirty="0"/>
              <a:t>POST – send data to server</a:t>
            </a:r>
          </a:p>
          <a:p>
            <a:pPr lvl="1"/>
            <a:r>
              <a:rPr lang="en-US" dirty="0"/>
              <a:t>HEAD – retrieve response headers only</a:t>
            </a:r>
          </a:p>
          <a:p>
            <a:pPr lvl="1"/>
            <a:r>
              <a:rPr lang="en-US" dirty="0"/>
              <a:t>PUT, DELETE, … - used in special cases</a:t>
            </a:r>
          </a:p>
          <a:p>
            <a:r>
              <a:rPr lang="en-US" dirty="0"/>
              <a:t>Request URI</a:t>
            </a:r>
          </a:p>
          <a:p>
            <a:pPr lvl="1"/>
            <a:r>
              <a:rPr lang="en-US" dirty="0"/>
              <a:t>A path (possibly with query) of absolute URI</a:t>
            </a:r>
          </a:p>
          <a:p>
            <a:pPr lvl="1"/>
            <a:r>
              <a:rPr lang="en-US" dirty="0"/>
              <a:t>Specifying the requested content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9D16EE2-143B-4A73-97C6-CF60DC7B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Details</a:t>
            </a:r>
            <a:br>
              <a:rPr lang="en-US" dirty="0"/>
            </a:br>
            <a:r>
              <a:rPr lang="en-US" dirty="0"/>
              <a:t>HTTP Request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4FCD5-CD5C-479C-BDB5-FCE37630A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1368B61E-867D-4555-8947-2EA994FC33E1}"/>
              </a:ext>
            </a:extLst>
          </p:cNvPr>
          <p:cNvSpPr/>
          <p:nvPr/>
        </p:nvSpPr>
        <p:spPr>
          <a:xfrm>
            <a:off x="5663952" y="1988840"/>
            <a:ext cx="4608512" cy="566966"/>
          </a:xfrm>
          <a:prstGeom prst="snip1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/index.html HTTP/1.1</a:t>
            </a:r>
          </a:p>
        </p:txBody>
      </p:sp>
    </p:spTree>
    <p:extLst>
      <p:ext uri="{BB962C8B-B14F-4D97-AF65-F5344CB8AC3E}">
        <p14:creationId xmlns:p14="http://schemas.microsoft.com/office/powerpoint/2010/main" val="44200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596387-7FA0-4AE5-916D-2BA3A80F4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– the host domain name</a:t>
            </a:r>
          </a:p>
          <a:p>
            <a:r>
              <a:rPr lang="en-US" dirty="0"/>
              <a:t>Accept</a:t>
            </a:r>
          </a:p>
          <a:p>
            <a:pPr lvl="1"/>
            <a:r>
              <a:rPr lang="en-US" dirty="0"/>
              <a:t>What is acceptable data type (for a response)</a:t>
            </a:r>
          </a:p>
          <a:p>
            <a:pPr lvl="1"/>
            <a:r>
              <a:rPr lang="en-US" dirty="0"/>
              <a:t>Accept-Charset, Accept-Encoding, Accept-Language</a:t>
            </a:r>
          </a:p>
          <a:p>
            <a:r>
              <a:rPr lang="en-US" dirty="0"/>
              <a:t>If – request conditional</a:t>
            </a:r>
          </a:p>
          <a:p>
            <a:pPr lvl="1"/>
            <a:r>
              <a:rPr lang="en-US" dirty="0"/>
              <a:t>If-Modified-Since, If-Range, …</a:t>
            </a:r>
          </a:p>
          <a:p>
            <a:r>
              <a:rPr lang="en-US" dirty="0"/>
              <a:t>User-Agent – browser information</a:t>
            </a:r>
          </a:p>
          <a:p>
            <a:r>
              <a:rPr lang="en-US" dirty="0"/>
              <a:t>Authentication – user credentials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0CD5F88-86A4-4F76-BAA6-55489D09E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Details</a:t>
            </a:r>
            <a:br>
              <a:rPr lang="en-US" dirty="0"/>
            </a:br>
            <a:r>
              <a:rPr lang="en-US" dirty="0"/>
              <a:t>HTTP Request Headers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8F4B8-57A8-41BA-A413-6495F771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591888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4872</TotalTime>
  <Words>7094</Words>
  <Application>Microsoft Office PowerPoint</Application>
  <PresentationFormat>Widescreen</PresentationFormat>
  <Paragraphs>1229</Paragraphs>
  <Slides>77</Slides>
  <Notes>51</Notes>
  <HiddenSlides>27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Arial</vt:lpstr>
      <vt:lpstr>Calibri</vt:lpstr>
      <vt:lpstr>Century Gothic</vt:lpstr>
      <vt:lpstr>Courier New</vt:lpstr>
      <vt:lpstr>Wingdings</vt:lpstr>
      <vt:lpstr>Vapor Trail</vt:lpstr>
      <vt:lpstr> NSWI142</vt:lpstr>
      <vt:lpstr>Starting point NSWI141</vt:lpstr>
      <vt:lpstr>Starting point NSWI141</vt:lpstr>
      <vt:lpstr>HTTP Revision</vt:lpstr>
      <vt:lpstr>PowerPoint Presentation</vt:lpstr>
      <vt:lpstr>Accessing Web Pages</vt:lpstr>
      <vt:lpstr>Resource Identification</vt:lpstr>
      <vt:lpstr>HTTP Details HTTP Request</vt:lpstr>
      <vt:lpstr>HTTP Details HTTP Request Headers</vt:lpstr>
      <vt:lpstr>HTTP Details Content negotiation</vt:lpstr>
      <vt:lpstr>HTTP Details HTTP Response</vt:lpstr>
      <vt:lpstr>HTTP Details HTTP Response Headers</vt:lpstr>
      <vt:lpstr>HTTP Problematic Issues</vt:lpstr>
      <vt:lpstr>Maintaining Application State</vt:lpstr>
      <vt:lpstr>Modern HTTP</vt:lpstr>
      <vt:lpstr>HTML Revision</vt:lpstr>
      <vt:lpstr>STANDARD</vt:lpstr>
      <vt:lpstr>HTML Twofold Nature</vt:lpstr>
      <vt:lpstr>Web of Documents</vt:lpstr>
      <vt:lpstr>HTML Example</vt:lpstr>
      <vt:lpstr>HTML/DOM Example</vt:lpstr>
      <vt:lpstr>Other Markups</vt:lpstr>
      <vt:lpstr>Document Metadata</vt:lpstr>
      <vt:lpstr>Semantic HTML elements</vt:lpstr>
      <vt:lpstr>Selected HTML elements</vt:lpstr>
      <vt:lpstr>Hyperlinks</vt:lpstr>
      <vt:lpstr>Headings</vt:lpstr>
      <vt:lpstr>Headings Resource</vt:lpstr>
      <vt:lpstr>FORMS HTML Form</vt:lpstr>
      <vt:lpstr>Table Example</vt:lpstr>
      <vt:lpstr>Images</vt:lpstr>
      <vt:lpstr>FORMS Form Controls</vt:lpstr>
      <vt:lpstr>Forms Example</vt:lpstr>
      <vt:lpstr>Form Element Attributes</vt:lpstr>
      <vt:lpstr>Input Attributes Example</vt:lpstr>
      <vt:lpstr>PowerPoint Presentation</vt:lpstr>
      <vt:lpstr>Additional Form Elements</vt:lpstr>
      <vt:lpstr>Submitting Forms</vt:lpstr>
      <vt:lpstr>Submitting Forms Example</vt:lpstr>
      <vt:lpstr>Submitting Forms Example</vt:lpstr>
      <vt:lpstr>CSS Revision</vt:lpstr>
      <vt:lpstr>Cascading Style Sheets</vt:lpstr>
      <vt:lpstr>CSS Inline/ Embedding/ Linking</vt:lpstr>
      <vt:lpstr>Inline CSS</vt:lpstr>
      <vt:lpstr>Embedding CSS</vt:lpstr>
      <vt:lpstr>Linking CSS</vt:lpstr>
      <vt:lpstr>CSS Selectors </vt:lpstr>
      <vt:lpstr>CSS Syntax</vt:lpstr>
      <vt:lpstr>CSS Selectors Pseudo-classes Selectors</vt:lpstr>
      <vt:lpstr>CSS Selectors Pseudo-classes Selectors</vt:lpstr>
      <vt:lpstr>CSS Selectors Pseudo-classes Selectors</vt:lpstr>
      <vt:lpstr>CSS Selectors Attribute Selectors</vt:lpstr>
      <vt:lpstr>Inheritance</vt:lpstr>
      <vt:lpstr>Cascading Origin Precedence</vt:lpstr>
      <vt:lpstr>Cascading Selector Specificity</vt:lpstr>
      <vt:lpstr>Selector Specificity Examples</vt:lpstr>
      <vt:lpstr>Selected CSS PROPERTIES</vt:lpstr>
      <vt:lpstr>CSS Properties Property Values</vt:lpstr>
      <vt:lpstr>More on CSS Properties</vt:lpstr>
      <vt:lpstr>CSS Properties</vt:lpstr>
      <vt:lpstr>Graphical Filters</vt:lpstr>
      <vt:lpstr>Filters Examples</vt:lpstr>
      <vt:lpstr>Projection Transformations</vt:lpstr>
      <vt:lpstr>Projection Transformations</vt:lpstr>
      <vt:lpstr>Transformations Examples</vt:lpstr>
      <vt:lpstr>CSS gallery</vt:lpstr>
      <vt:lpstr>PowerPoint Presentation</vt:lpstr>
      <vt:lpstr>Transitions/Animations</vt:lpstr>
      <vt:lpstr>Transitions CSS Property Transitions</vt:lpstr>
      <vt:lpstr>Animations Syntax</vt:lpstr>
      <vt:lpstr>Animations Animation Properties</vt:lpstr>
      <vt:lpstr>Display</vt:lpstr>
      <vt:lpstr>Box Model</vt:lpstr>
      <vt:lpstr>Box Model</vt:lpstr>
      <vt:lpstr>Box Model </vt:lpstr>
      <vt:lpstr>Media</vt:lpstr>
      <vt:lpstr>Media Syntax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324</cp:revision>
  <dcterms:created xsi:type="dcterms:W3CDTF">2011-06-05T13:18:40Z</dcterms:created>
  <dcterms:modified xsi:type="dcterms:W3CDTF">2023-10-02T12:28:13Z</dcterms:modified>
</cp:coreProperties>
</file>