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handoutMasterIdLst>
    <p:handoutMasterId r:id="rId44"/>
  </p:handoutMasterIdLst>
  <p:sldIdLst>
    <p:sldId id="265" r:id="rId2"/>
    <p:sldId id="314" r:id="rId3"/>
    <p:sldId id="274" r:id="rId4"/>
    <p:sldId id="275" r:id="rId5"/>
    <p:sldId id="276" r:id="rId6"/>
    <p:sldId id="277" r:id="rId7"/>
    <p:sldId id="278" r:id="rId8"/>
    <p:sldId id="279" r:id="rId9"/>
    <p:sldId id="280" r:id="rId10"/>
    <p:sldId id="309" r:id="rId11"/>
    <p:sldId id="305" r:id="rId12"/>
    <p:sldId id="282" r:id="rId13"/>
    <p:sldId id="306" r:id="rId14"/>
    <p:sldId id="307" r:id="rId15"/>
    <p:sldId id="283" r:id="rId16"/>
    <p:sldId id="300" r:id="rId17"/>
    <p:sldId id="310" r:id="rId18"/>
    <p:sldId id="311" r:id="rId19"/>
    <p:sldId id="284" r:id="rId20"/>
    <p:sldId id="286" r:id="rId21"/>
    <p:sldId id="285" r:id="rId22"/>
    <p:sldId id="289" r:id="rId23"/>
    <p:sldId id="301" r:id="rId24"/>
    <p:sldId id="287" r:id="rId25"/>
    <p:sldId id="288" r:id="rId26"/>
    <p:sldId id="290" r:id="rId27"/>
    <p:sldId id="302" r:id="rId28"/>
    <p:sldId id="298" r:id="rId29"/>
    <p:sldId id="312" r:id="rId30"/>
    <p:sldId id="291" r:id="rId31"/>
    <p:sldId id="292" r:id="rId32"/>
    <p:sldId id="293" r:id="rId33"/>
    <p:sldId id="294" r:id="rId34"/>
    <p:sldId id="295" r:id="rId35"/>
    <p:sldId id="296" r:id="rId36"/>
    <p:sldId id="297" r:id="rId37"/>
    <p:sldId id="299" r:id="rId38"/>
    <p:sldId id="303" r:id="rId39"/>
    <p:sldId id="315" r:id="rId40"/>
    <p:sldId id="304" r:id="rId41"/>
    <p:sldId id="27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80412" autoAdjust="0"/>
  </p:normalViewPr>
  <p:slideViewPr>
    <p:cSldViewPr>
      <p:cViewPr varScale="1">
        <p:scale>
          <a:sx n="89" d="100"/>
          <a:sy n="89" d="100"/>
        </p:scale>
        <p:origin x="948"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000" dirty="0"/>
              <a:t>Web</a:t>
            </a:r>
            <a:r>
              <a:rPr lang="en-US" sz="2000" baseline="0" dirty="0"/>
              <a:t> Programming Languages Usage</a:t>
            </a:r>
            <a:br>
              <a:rPr lang="en-US" sz="2000" baseline="0" dirty="0"/>
            </a:br>
            <a:r>
              <a:rPr lang="en-US" sz="2000" baseline="0" dirty="0"/>
              <a:t>(October 2019)</a:t>
            </a:r>
            <a:endParaRPr lang="en-US" sz="2000" dirty="0"/>
          </a:p>
        </c:rich>
      </c:tx>
      <c:layout>
        <c:manualLayout>
          <c:xMode val="edge"/>
          <c:yMode val="edge"/>
          <c:x val="0.13581012442889084"/>
          <c:y val="1.6836199685282379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List1!$B$1</c:f>
              <c:strCache>
                <c:ptCount val="1"/>
                <c:pt idx="0">
                  <c:v>Column1</c:v>
                </c:pt>
              </c:strCache>
            </c:strRef>
          </c:tx>
          <c:dPt>
            <c:idx val="0"/>
            <c:bubble3D val="0"/>
            <c:spPr>
              <a:solidFill>
                <a:schemeClr val="accent6"/>
              </a:solidFill>
              <a:ln w="9525" cap="flat" cmpd="sng" algn="ctr">
                <a:solidFill>
                  <a:schemeClr val="lt1"/>
                </a:solidFill>
                <a:prstDash val="solid"/>
                <a:round/>
              </a:ln>
              <a:effectLst/>
            </c:spPr>
            <c:extLst>
              <c:ext xmlns:c16="http://schemas.microsoft.com/office/drawing/2014/chart" uri="{C3380CC4-5D6E-409C-BE32-E72D297353CC}">
                <c16:uniqueId val="{00000001-D403-4262-8B9A-2936BCA4FBF1}"/>
              </c:ext>
            </c:extLst>
          </c:dPt>
          <c:dPt>
            <c:idx val="1"/>
            <c:bubble3D val="0"/>
            <c:spPr>
              <a:solidFill>
                <a:schemeClr val="accent5"/>
              </a:solidFill>
              <a:ln w="9525" cap="flat" cmpd="sng" algn="ctr">
                <a:solidFill>
                  <a:schemeClr val="lt1"/>
                </a:solidFill>
                <a:prstDash val="solid"/>
                <a:round/>
              </a:ln>
              <a:effectLst/>
            </c:spPr>
            <c:extLst>
              <c:ext xmlns:c16="http://schemas.microsoft.com/office/drawing/2014/chart" uri="{C3380CC4-5D6E-409C-BE32-E72D297353CC}">
                <c16:uniqueId val="{00000003-D403-4262-8B9A-2936BCA4FBF1}"/>
              </c:ext>
            </c:extLst>
          </c:dPt>
          <c:dPt>
            <c:idx val="2"/>
            <c:bubble3D val="0"/>
            <c:spPr>
              <a:solidFill>
                <a:schemeClr val="accent4"/>
              </a:solidFill>
              <a:ln w="9525" cap="flat" cmpd="sng" algn="ctr">
                <a:solidFill>
                  <a:schemeClr val="lt1"/>
                </a:solidFill>
                <a:prstDash val="solid"/>
                <a:round/>
              </a:ln>
              <a:effectLst/>
            </c:spPr>
            <c:extLst>
              <c:ext xmlns:c16="http://schemas.microsoft.com/office/drawing/2014/chart" uri="{C3380CC4-5D6E-409C-BE32-E72D297353CC}">
                <c16:uniqueId val="{00000005-D403-4262-8B9A-2936BCA4FBF1}"/>
              </c:ext>
            </c:extLst>
          </c:dPt>
          <c:dPt>
            <c:idx val="3"/>
            <c:bubble3D val="0"/>
            <c:spPr>
              <a:solidFill>
                <a:schemeClr val="accent6">
                  <a:lumMod val="60000"/>
                </a:schemeClr>
              </a:solidFill>
              <a:ln w="9525" cap="flat" cmpd="sng" algn="ctr">
                <a:solidFill>
                  <a:schemeClr val="lt1"/>
                </a:solidFill>
                <a:prstDash val="solid"/>
                <a:round/>
              </a:ln>
              <a:effectLst/>
            </c:spPr>
            <c:extLst>
              <c:ext xmlns:c16="http://schemas.microsoft.com/office/drawing/2014/chart" uri="{C3380CC4-5D6E-409C-BE32-E72D297353CC}">
                <c16:uniqueId val="{00000007-D403-4262-8B9A-2936BCA4FBF1}"/>
              </c:ext>
            </c:extLst>
          </c:dPt>
          <c:dPt>
            <c:idx val="4"/>
            <c:bubble3D val="0"/>
            <c:spPr>
              <a:solidFill>
                <a:schemeClr val="accent5">
                  <a:lumMod val="60000"/>
                </a:schemeClr>
              </a:solidFill>
              <a:ln w="9525" cap="flat" cmpd="sng" algn="ctr">
                <a:solidFill>
                  <a:schemeClr val="lt1"/>
                </a:solidFill>
                <a:prstDash val="solid"/>
                <a:round/>
              </a:ln>
              <a:effectLst/>
            </c:spPr>
            <c:extLst>
              <c:ext xmlns:c16="http://schemas.microsoft.com/office/drawing/2014/chart" uri="{C3380CC4-5D6E-409C-BE32-E72D297353CC}">
                <c16:uniqueId val="{00000009-D403-4262-8B9A-2936BCA4FBF1}"/>
              </c:ext>
            </c:extLst>
          </c:dPt>
          <c:dPt>
            <c:idx val="5"/>
            <c:bubble3D val="0"/>
            <c:spPr>
              <a:solidFill>
                <a:schemeClr val="accent4">
                  <a:lumMod val="60000"/>
                </a:schemeClr>
              </a:solidFill>
              <a:ln w="9525" cap="flat" cmpd="sng" algn="ctr">
                <a:solidFill>
                  <a:schemeClr val="lt1"/>
                </a:solidFill>
                <a:prstDash val="solid"/>
                <a:round/>
              </a:ln>
              <a:effectLst/>
            </c:spPr>
            <c:extLst>
              <c:ext xmlns:c16="http://schemas.microsoft.com/office/drawing/2014/chart" uri="{C3380CC4-5D6E-409C-BE32-E72D297353CC}">
                <c16:uniqueId val="{0000000B-D403-4262-8B9A-2936BCA4FBF1}"/>
              </c:ext>
            </c:extLst>
          </c:dPt>
          <c:dPt>
            <c:idx val="6"/>
            <c:bubble3D val="0"/>
            <c:spPr>
              <a:solidFill>
                <a:schemeClr val="accent6">
                  <a:lumMod val="80000"/>
                  <a:lumOff val="20000"/>
                </a:schemeClr>
              </a:solidFill>
              <a:ln w="9525" cap="flat" cmpd="sng" algn="ctr">
                <a:solidFill>
                  <a:schemeClr val="lt1"/>
                </a:solidFill>
                <a:prstDash val="solid"/>
                <a:round/>
              </a:ln>
              <a:effectLst/>
            </c:spPr>
            <c:extLst>
              <c:ext xmlns:c16="http://schemas.microsoft.com/office/drawing/2014/chart" uri="{C3380CC4-5D6E-409C-BE32-E72D297353CC}">
                <c16:uniqueId val="{0000000D-D403-4262-8B9A-2936BCA4FBF1}"/>
              </c:ext>
            </c:extLst>
          </c:dPt>
          <c:dPt>
            <c:idx val="7"/>
            <c:bubble3D val="0"/>
            <c:spPr>
              <a:solidFill>
                <a:schemeClr val="accent5">
                  <a:lumMod val="80000"/>
                  <a:lumOff val="20000"/>
                </a:schemeClr>
              </a:solidFill>
              <a:ln w="9525" cap="flat" cmpd="sng" algn="ctr">
                <a:solidFill>
                  <a:schemeClr val="lt1"/>
                </a:solidFill>
                <a:prstDash val="solid"/>
                <a:round/>
              </a:ln>
              <a:effectLst/>
            </c:spPr>
            <c:extLst>
              <c:ext xmlns:c16="http://schemas.microsoft.com/office/drawing/2014/chart" uri="{C3380CC4-5D6E-409C-BE32-E72D297353CC}">
                <c16:uniqueId val="{0000000F-D403-4262-8B9A-2936BCA4FBF1}"/>
              </c:ext>
            </c:extLst>
          </c:dPt>
          <c:dPt>
            <c:idx val="8"/>
            <c:bubble3D val="0"/>
            <c:spPr>
              <a:solidFill>
                <a:schemeClr val="accent4">
                  <a:lumMod val="80000"/>
                  <a:lumOff val="20000"/>
                </a:schemeClr>
              </a:solidFill>
              <a:ln w="9525" cap="flat" cmpd="sng" algn="ctr">
                <a:solidFill>
                  <a:schemeClr val="lt1"/>
                </a:solidFill>
                <a:prstDash val="solid"/>
                <a:round/>
              </a:ln>
              <a:effectLst/>
            </c:spPr>
            <c:extLst>
              <c:ext xmlns:c16="http://schemas.microsoft.com/office/drawing/2014/chart" uri="{C3380CC4-5D6E-409C-BE32-E72D297353CC}">
                <c16:uniqueId val="{00000011-D403-4262-8B9A-2936BCA4FBF1}"/>
              </c:ext>
            </c:extLst>
          </c:dPt>
          <c:cat>
            <c:strRef>
              <c:f>List1!$A$2:$A$10</c:f>
              <c:strCache>
                <c:ptCount val="7"/>
                <c:pt idx="0">
                  <c:v>PHP</c:v>
                </c:pt>
                <c:pt idx="1">
                  <c:v>ASP.NET</c:v>
                </c:pt>
                <c:pt idx="2">
                  <c:v>Java</c:v>
                </c:pt>
                <c:pt idx="3">
                  <c:v>Ruby</c:v>
                </c:pt>
                <c:pt idx="4">
                  <c:v>Others</c:v>
                </c:pt>
                <c:pt idx="5">
                  <c:v>Python</c:v>
                </c:pt>
                <c:pt idx="6">
                  <c:v>JavaScript</c:v>
                </c:pt>
              </c:strCache>
            </c:strRef>
          </c:cat>
          <c:val>
            <c:numRef>
              <c:f>List1!$B$2:$B$10</c:f>
              <c:numCache>
                <c:formatCode>General</c:formatCode>
                <c:ptCount val="9"/>
                <c:pt idx="0">
                  <c:v>79</c:v>
                </c:pt>
                <c:pt idx="1">
                  <c:v>10.8</c:v>
                </c:pt>
                <c:pt idx="2">
                  <c:v>3.8</c:v>
                </c:pt>
                <c:pt idx="3">
                  <c:v>2.8</c:v>
                </c:pt>
                <c:pt idx="4">
                  <c:v>1.6</c:v>
                </c:pt>
                <c:pt idx="5">
                  <c:v>1.2</c:v>
                </c:pt>
                <c:pt idx="6">
                  <c:v>0.8</c:v>
                </c:pt>
              </c:numCache>
            </c:numRef>
          </c:val>
          <c:extLst>
            <c:ext xmlns:c16="http://schemas.microsoft.com/office/drawing/2014/chart" uri="{C3380CC4-5D6E-409C-BE32-E72D297353CC}">
              <c16:uniqueId val="{00000000-1A42-4B88-9D14-57436F549734}"/>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7"/>
        <c:delete val="1"/>
      </c:legendEntry>
      <c:legendEntry>
        <c:idx val="8"/>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10/16/2023</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16.10.2023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19010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CCCCCC"/>
                </a:solidFill>
                <a:effectLst/>
                <a:latin typeface="Consolas" panose="020B0609020204030204" pitchFamily="49" charset="0"/>
              </a:rPr>
              <a:t>Proxy Server: An intermediary server that acts as a gateway between clients and other servers, providing additional security, performance optimization, and anonymity.</a:t>
            </a:r>
          </a:p>
          <a:p>
            <a:r>
              <a:rPr lang="en-US" b="0" dirty="0">
                <a:solidFill>
                  <a:srgbClr val="CCCCCC"/>
                </a:solidFill>
                <a:effectLst/>
                <a:latin typeface="Consolas" panose="020B0609020204030204" pitchFamily="49" charset="0"/>
              </a:rPr>
              <a:t>FTP Server: Facilitates the transfer of files between clients and servers over a network</a:t>
            </a:r>
          </a:p>
          <a:p>
            <a:r>
              <a:rPr lang="en-US" b="0" dirty="0">
                <a:solidFill>
                  <a:srgbClr val="CCCCCC"/>
                </a:solidFill>
                <a:effectLst/>
                <a:latin typeface="Consolas" panose="020B0609020204030204" pitchFamily="49" charset="0"/>
              </a:rPr>
              <a:t>Origin Server: Hosts central source of content that is cached and distributed to edge servers for faster delivery to end users.</a:t>
            </a:r>
          </a:p>
          <a:p>
            <a:endParaRPr lang="en-US" b="0" dirty="0">
              <a:solidFill>
                <a:srgbClr val="CCCCCC"/>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314094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33062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server must be configured to recognize, when</a:t>
            </a:r>
            <a:r>
              <a:rPr lang="en-US" baseline="0" dirty="0"/>
              <a:t> to execute CGI application and when to simply send back a requested file. </a:t>
            </a: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290610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the security issues of such</a:t>
            </a:r>
            <a:r>
              <a:rPr lang="en-US" baseline="0" dirty="0"/>
              <a:t> solution. If the web server is public, anyone in the world can make your server start a process. As a result, your CGI application has to be very secure, especially when dealing with inputs.</a:t>
            </a:r>
            <a:endParaRPr lang="cs-CZ"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6796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code the dynamic websites?</a:t>
            </a:r>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95796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Apache see https://httpd.apache.org/docs/2.4/howto/cgi.html</a:t>
            </a:r>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120566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 is to decrease the resources used to communicate between the web server and the CGI application. CGI applications may be created at startup or on demand. The application remain running after handling the connection.</a:t>
            </a:r>
          </a:p>
          <a:p>
            <a:endParaRPr lang="en-US" dirty="0"/>
          </a:p>
          <a:p>
            <a:r>
              <a:rPr lang="en-US" dirty="0"/>
              <a:t>Resources:</a:t>
            </a:r>
          </a:p>
          <a:p>
            <a:pPr marL="171450" indent="-171450">
              <a:buFont typeface="Arial" panose="020B0604020202020204" pitchFamily="34" charset="0"/>
              <a:buChar char="•"/>
            </a:pPr>
            <a:r>
              <a:rPr lang="en-US" dirty="0"/>
              <a:t>https://fastcgi-archives.github.io/FastCGI_A_High-Performance_Web_Server_Interface_FastCGI.html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81550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there is no change in the interface from the client perspective.</a:t>
            </a:r>
          </a:p>
          <a:p>
            <a:endParaRPr lang="en-US" dirty="0"/>
          </a:p>
          <a:p>
            <a:r>
              <a:rPr lang="en-US" dirty="0"/>
              <a:t>For Apache we have </a:t>
            </a:r>
            <a:r>
              <a:rPr lang="en-US" dirty="0" err="1"/>
              <a:t>mod_fcgid</a:t>
            </a:r>
            <a:r>
              <a:rPr lang="en-US" b="0" i="0" dirty="0">
                <a:solidFill>
                  <a:srgbClr val="003366"/>
                </a:solidFill>
                <a:effectLst/>
                <a:latin typeface="Arial" panose="020B0604020202020204" pitchFamily="34" charset="0"/>
              </a:rPr>
              <a:t>  module. </a:t>
            </a:r>
          </a:p>
          <a:p>
            <a:endParaRPr lang="en-US" b="0" i="0" dirty="0">
              <a:solidFill>
                <a:srgbClr val="00336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366"/>
                </a:solidFill>
                <a:effectLst/>
                <a:latin typeface="Arial" panose="020B0604020202020204" pitchFamily="34" charset="0"/>
              </a:rPr>
              <a:t>Example is PHP in </a:t>
            </a:r>
            <a:r>
              <a:rPr lang="en-US" b="0" i="0" dirty="0" err="1">
                <a:solidFill>
                  <a:srgbClr val="003366"/>
                </a:solidFill>
                <a:effectLst/>
                <a:latin typeface="Arial" panose="020B0604020202020204" pitchFamily="34" charset="0"/>
              </a:rPr>
              <a:t>NginX</a:t>
            </a:r>
            <a:r>
              <a:rPr lang="en-US" b="0" i="0" dirty="0">
                <a:solidFill>
                  <a:srgbClr val="003366"/>
                </a:solidFill>
                <a:effectLst/>
                <a:latin typeface="Arial" panose="020B0604020202020204" pitchFamily="34" charset="0"/>
              </a:rPr>
              <a:t>. The server would be </a:t>
            </a:r>
            <a:r>
              <a:rPr lang="en-US" b="0" i="0" dirty="0">
                <a:solidFill>
                  <a:srgbClr val="404040"/>
                </a:solidFill>
                <a:effectLst/>
                <a:latin typeface="Aktiv Grotesk W01"/>
              </a:rPr>
              <a:t>PHP FPM.</a:t>
            </a:r>
            <a:endParaRPr lang="en-US" b="0" i="0" dirty="0">
              <a:solidFill>
                <a:srgbClr val="003366"/>
              </a:solidFill>
              <a:effectLst/>
              <a:latin typeface="Arial" panose="020B0604020202020204" pitchFamily="34" charset="0"/>
            </a:endParaRPr>
          </a:p>
          <a:p>
            <a:endParaRPr lang="en-US" b="0" i="0" dirty="0">
              <a:solidFill>
                <a:srgbClr val="003366"/>
              </a:solidFill>
              <a:effectLst/>
              <a:latin typeface="Arial" panose="020B0604020202020204" pitchFamily="34" charset="0"/>
            </a:endParaRPr>
          </a:p>
          <a:p>
            <a:r>
              <a:rPr lang="en-US" b="0" i="0" dirty="0">
                <a:solidFill>
                  <a:srgbClr val="003366"/>
                </a:solidFill>
                <a:effectLst/>
                <a:latin typeface="Arial" panose="020B0604020202020204" pitchFamily="34" charset="0"/>
              </a:rPr>
              <a:t>Resources:</a:t>
            </a:r>
          </a:p>
          <a:p>
            <a:pPr marL="171450" indent="-171450">
              <a:buFont typeface="Arial" panose="020B0604020202020204" pitchFamily="34" charset="0"/>
              <a:buChar char="•"/>
            </a:pPr>
            <a:r>
              <a:rPr lang="en-US" dirty="0"/>
              <a:t>https://httpd.apache.org/mod_fcgid/</a:t>
            </a:r>
          </a:p>
          <a:p>
            <a:pPr marL="171450" indent="-171450">
              <a:buFont typeface="Arial" panose="020B0604020202020204" pitchFamily="34" charset="0"/>
              <a:buChar char="•"/>
            </a:pPr>
            <a:r>
              <a:rPr lang="en-US" dirty="0"/>
              <a:t>https://www.nginx.com/resources/wiki/start/topics/examples/phpfcgi/</a:t>
            </a:r>
          </a:p>
          <a:p>
            <a:pPr marL="171450" indent="-171450">
              <a:buFont typeface="Arial" panose="020B0604020202020204" pitchFamily="34" charset="0"/>
              <a:buChar char="•"/>
            </a:pPr>
            <a:r>
              <a:rPr lang="en-US" dirty="0"/>
              <a:t>https://www.php.net/manual/en/install.fpm.php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https://www.digitalocean.com/community/tutorials/understanding-and-implementing-fastcgi-proxying-in-nginx</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74732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PHP interpreter is not an external process, and they can thus communicate better.</a:t>
            </a:r>
            <a:br>
              <a:rPr lang="en-US" dirty="0"/>
            </a:br>
            <a:r>
              <a:rPr lang="en-US" dirty="0"/>
              <a:t>This one is no longer recommended, we have </a:t>
            </a:r>
            <a:r>
              <a:rPr lang="en-US" dirty="0" err="1"/>
              <a:t>php</a:t>
            </a:r>
            <a:r>
              <a:rPr lang="en-US" dirty="0"/>
              <a:t>-fpm that can also run multiple PHP versions at the same time. </a:t>
            </a:r>
          </a:p>
          <a:p>
            <a:endParaRPr lang="en-US" dirty="0"/>
          </a:p>
          <a:p>
            <a:r>
              <a:rPr lang="en-US" dirty="0"/>
              <a:t>At the end we have two options, we use it another server (external) or try to embedded into the web server. The first option is forced by </a:t>
            </a:r>
            <a:r>
              <a:rPr lang="en-US" dirty="0" err="1"/>
              <a:t>NginX</a:t>
            </a:r>
            <a:r>
              <a:rPr lang="en-US" dirty="0"/>
              <a:t> and is gaining more traction.</a:t>
            </a:r>
          </a:p>
          <a:p>
            <a:endParaRPr lang="en-US" dirty="0"/>
          </a:p>
          <a:p>
            <a:r>
              <a:rPr lang="en-US" dirty="0"/>
              <a:t>Resources:</a:t>
            </a:r>
          </a:p>
          <a:p>
            <a:pPr marL="171450" indent="-171450">
              <a:buFont typeface="Arial" panose="020B0604020202020204" pitchFamily="34" charset="0"/>
              <a:buChar char="•"/>
            </a:pPr>
            <a:r>
              <a:rPr lang="en-US" dirty="0"/>
              <a:t>https://cwiki.apache.org/confluence/display/HTTPD/PHP</a:t>
            </a:r>
          </a:p>
          <a:p>
            <a:pPr marL="171450" indent="-171450">
              <a:buFont typeface="Arial" panose="020B0604020202020204" pitchFamily="34" charset="0"/>
              <a:buChar char="•"/>
            </a:pPr>
            <a:r>
              <a:rPr lang="en-US" dirty="0"/>
              <a:t>https://www.geeksforgeeks.org/how-to-install-apache-with-php-fpm-on-ubuntu</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62392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alternatives to using Apache.</a:t>
            </a:r>
          </a:p>
          <a:p>
            <a:endParaRPr lang="en-US" dirty="0"/>
          </a:p>
          <a:p>
            <a:r>
              <a:rPr lang="en-US" dirty="0"/>
              <a:t>Resources:</a:t>
            </a:r>
          </a:p>
          <a:p>
            <a:pPr marL="171450" indent="-171450">
              <a:buFont typeface="Arial" panose="020B0604020202020204" pitchFamily="34" charset="0"/>
              <a:buChar char="•"/>
            </a:pPr>
            <a:r>
              <a:rPr lang="en-US" dirty="0"/>
              <a:t>https://modwsgi.readthedocs.io/en/master/</a:t>
            </a:r>
          </a:p>
          <a:p>
            <a:pPr marL="171450" indent="-171450">
              <a:buFont typeface="Arial" panose="020B0604020202020204" pitchFamily="34" charset="0"/>
              <a:buChar char="•"/>
            </a:pPr>
            <a:r>
              <a:rPr lang="en-US" dirty="0"/>
              <a:t>https://www.fullstackpython.com/wsgi-servers.html</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79788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HTTP is text-based protocol we could employ batch application to run our websites.</a:t>
            </a:r>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443453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385904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96064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WSGI interface may not be a pleasant experience we have frameworks; they may make our live easier.</a:t>
            </a:r>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149126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also other efforts to employ Java for web pages. For instance, the Google Web Toolkit (http://www.gwtproject.org/) is a framework that allows you to design the whole web application as a Java application. It compiles the client-side parts of the code into JavaScript and automatically handlers the client-server communication.</a:t>
            </a:r>
            <a:endParaRPr lang="cs-CZ"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366433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indent="-171450">
              <a:buFont typeface="Arial" panose="020B0604020202020204" pitchFamily="34" charset="0"/>
              <a:buChar char="•"/>
            </a:pPr>
            <a:r>
              <a:rPr lang="cs-CZ" dirty="0"/>
              <a:t>http://zeroturnaround.com/rebellabs/java-tools-and-technologies-landscape-2016/</a:t>
            </a:r>
            <a:endParaRPr lang="en-US" dirty="0"/>
          </a:p>
          <a:p>
            <a:pPr marL="171450" indent="-171450">
              <a:buFont typeface="Arial" panose="020B0604020202020204" pitchFamily="34" charset="0"/>
              <a:buChar char="•"/>
            </a:pPr>
            <a:r>
              <a:rPr lang="cs-CZ" dirty="0"/>
              <a:t>http://zeroturnaround.com/rebellabs/the-curious-coders-java-web-frameworks-comparison-spring-mvc-grails-vaadin-gwt-wicket-play-struts-and-jsf/</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36037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75408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https://w3techs.com/technologies/overview/programming_language/all</a:t>
            </a:r>
            <a:endParaRPr lang="en-US" baseline="0"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40</a:t>
            </a:fld>
            <a:endParaRPr lang="cs-CZ"/>
          </a:p>
        </p:txBody>
      </p:sp>
    </p:spTree>
    <p:extLst>
      <p:ext uri="{BB962C8B-B14F-4D97-AF65-F5344CB8AC3E}">
        <p14:creationId xmlns:p14="http://schemas.microsoft.com/office/powerpoint/2010/main" val="357909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general view; we can specify this based on the implementation. </a:t>
            </a:r>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01602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example</a:t>
            </a:r>
            <a:r>
              <a:rPr lang="en-US" baseline="0" dirty="0"/>
              <a:t> with validation of HTML document will go as follows: user submits a form (which contains the input file), the server validates the file and format the outputs (errors) in a HTML document which is subsequently sent back. I.e., it is very similar to CLI batch applications, but the role of the command line is taken by browser and standard HTML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idea is to simplify the client side and keep our login at the server side. This is the older approach, now known also as multi-page applications. Think back where we have only 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CGI - Common Gateway Interface</a:t>
            </a: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416200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example</a:t>
            </a:r>
            <a:r>
              <a:rPr lang="en-US" baseline="0" dirty="0"/>
              <a:t> with validation of HTML document will go as follows: user passes a file into the browser interface; JS loads the file in browser’s memory. JS initiates AJAX (background) HTTP request sending data for validation and receives JSON structure with all reported errors. JS takes the results and updates the DOM to visualize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Actually, there are many other ways how to do this. E.g., file is uploaded to the server first and client gets unique file ID. After that a separate AJAX request starts async validation on previously uploaded file. After that, the client starts polling periodically the server until the results are available (and when they are, the server sends them back).</a:t>
            </a:r>
            <a:endParaRPr lang="en-US" dirty="0"/>
          </a:p>
          <a:p>
            <a:endParaRPr lang="en-US" dirty="0"/>
          </a:p>
          <a:p>
            <a:r>
              <a:rPr lang="en-US" dirty="0"/>
              <a:t>Here we move some logic to the client side, to improve user experience.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48972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is the main core of application; besides states we have only actions or some UI rendering. That is mostly one directional. The way to modify state is using actions. This pattern is optional, yet we may see it later in out applications as it make dealing with state much easier.</a:t>
            </a:r>
          </a:p>
          <a:p>
            <a:endParaRPr lang="en-US" dirty="0"/>
          </a:p>
          <a:p>
            <a:r>
              <a:rPr lang="en-US" dirty="0"/>
              <a:t>Since we have effectively two applications, there is a lot of issues when it comes to state.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53633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location can be issue when moving back and forth.</a:t>
            </a:r>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173849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on the client side, for example sessions are on a server side.</a:t>
            </a:r>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15183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1693078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bg>
      <p:bgRef idx="1003">
        <a:schemeClr val="bg2"/>
      </p:bgRef>
    </p:bg>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172070"/>
            <a:ext cx="9448800" cy="685800"/>
          </a:xfrm>
          <a:prstGeom prst="rect">
            <a:avLst/>
          </a:prstGeo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lvl1pPr algn="r">
              <a:defRPr/>
            </a:lvl1pPr>
          </a:lstStyle>
          <a:p>
            <a:r>
              <a:rPr lang="en-US"/>
              <a:t>2023/2024</a:t>
            </a:r>
            <a:endParaRPr lang="cs-CZ"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r>
              <a:rPr lang="cs-CZ"/>
              <a:t>by Škoda Petr</a:t>
            </a:r>
            <a:endParaRPr lang="cs-CZ" dirty="0"/>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9" name="TextBox 8">
            <a:extLst>
              <a:ext uri="{FF2B5EF4-FFF2-40B4-BE49-F238E27FC236}">
                <a16:creationId xmlns:a16="http://schemas.microsoft.com/office/drawing/2014/main" id="{1846823F-F779-42B6-8699-C94A374E678D}"/>
              </a:ext>
            </a:extLst>
          </p:cNvPr>
          <p:cNvSpPr txBox="1"/>
          <p:nvPr/>
        </p:nvSpPr>
        <p:spPr>
          <a:xfrm>
            <a:off x="2207568" y="4776651"/>
            <a:ext cx="4416491" cy="369332"/>
          </a:xfrm>
          <a:prstGeom prst="rect">
            <a:avLst/>
          </a:prstGeom>
          <a:noFill/>
        </p:spPr>
        <p:txBody>
          <a:bodyPr wrap="square">
            <a:noAutofit/>
          </a:bodyPr>
          <a:lstStyle/>
          <a:p>
            <a:r>
              <a:rPr lang="en-US" sz="1800" dirty="0">
                <a:ln>
                  <a:noFill/>
                </a:ln>
                <a:solidFill>
                  <a:schemeClr val="accent5"/>
                </a:solidFill>
              </a:rPr>
              <a:t>https://www.ksi.mff.cuni.cz/</a:t>
            </a:r>
          </a:p>
        </p:txBody>
      </p:sp>
      <p:pic>
        <p:nvPicPr>
          <p:cNvPr id="6" name="Picture 5" descr="C0-HD-TOP.png">
            <a:extLst>
              <a:ext uri="{FF2B5EF4-FFF2-40B4-BE49-F238E27FC236}">
                <a16:creationId xmlns:a16="http://schemas.microsoft.com/office/drawing/2014/main" id="{60C9675C-AA0B-277B-DDE2-CEF2AAA7E0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10" name="TextBox 9">
            <a:extLst>
              <a:ext uri="{FF2B5EF4-FFF2-40B4-BE49-F238E27FC236}">
                <a16:creationId xmlns:a16="http://schemas.microsoft.com/office/drawing/2014/main" id="{C348922B-B2C7-7745-A391-4D18D5EABA88}"/>
              </a:ext>
            </a:extLst>
          </p:cNvPr>
          <p:cNvSpPr txBox="1"/>
          <p:nvPr userDrawn="1"/>
        </p:nvSpPr>
        <p:spPr>
          <a:xfrm>
            <a:off x="2207568" y="4776651"/>
            <a:ext cx="4416491" cy="369332"/>
          </a:xfrm>
          <a:prstGeom prst="rect">
            <a:avLst/>
          </a:prstGeom>
          <a:noFill/>
        </p:spPr>
        <p:txBody>
          <a:bodyPr wrap="square">
            <a:noAutofit/>
          </a:bodyPr>
          <a:lstStyle/>
          <a:p>
            <a:r>
              <a:rPr lang="en-US" sz="1800" dirty="0">
                <a:ln>
                  <a:noFill/>
                </a:ln>
                <a:solidFill>
                  <a:schemeClr val="accent5"/>
                </a:solidFill>
              </a:rPr>
              <a:t>https://www.ksi.mff.cuni.cz/</a:t>
            </a:r>
          </a:p>
        </p:txBody>
      </p:sp>
    </p:spTree>
    <p:extLst>
      <p:ext uri="{BB962C8B-B14F-4D97-AF65-F5344CB8AC3E}">
        <p14:creationId xmlns:p14="http://schemas.microsoft.com/office/powerpoint/2010/main" val="8968275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p:bg>
      <p:bgRef idx="1003">
        <a:schemeClr val="bg2"/>
      </p:bgRef>
    </p:bg>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a:t>Click to edit Master title style</a:t>
            </a:r>
            <a:endParaRPr lang="en-US" dirty="0"/>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pic>
        <p:nvPicPr>
          <p:cNvPr id="3" name="Picture 2" descr="C0-HD-TOP.png">
            <a:extLst>
              <a:ext uri="{FF2B5EF4-FFF2-40B4-BE49-F238E27FC236}">
                <a16:creationId xmlns:a16="http://schemas.microsoft.com/office/drawing/2014/main" id="{02687968-DE6F-2CDC-11F6-F11D2287F1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Tree>
    <p:extLst>
      <p:ext uri="{BB962C8B-B14F-4D97-AF65-F5344CB8AC3E}">
        <p14:creationId xmlns:p14="http://schemas.microsoft.com/office/powerpoint/2010/main" val="24597580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ent">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1" y="1844824"/>
            <a:ext cx="11713299"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9CA125F0-E602-409F-8C54-EE50939CDED9}"/>
              </a:ext>
            </a:extLst>
          </p:cNvPr>
          <p:cNvSpPr>
            <a:spLocks noGrp="1"/>
          </p:cNvSpPr>
          <p:nvPr>
            <p:ph type="title"/>
          </p:nvPr>
        </p:nvSpPr>
        <p:spPr>
          <a:xfrm>
            <a:off x="239352" y="416878"/>
            <a:ext cx="11713299" cy="1293028"/>
          </a:xfrm>
          <a:prstGeom prst="rect">
            <a:avLst/>
          </a:prstGeom>
        </p:spPr>
        <p:txBody>
          <a:body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F0CE1F92-6668-4B91-8D94-7368CA2031A9}"/>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574471566"/>
      </p:ext>
    </p:extLst>
  </p:cSld>
  <p:clrMapOvr>
    <a:overrideClrMapping bg1="lt1" tx1="dk1" bg2="lt2" tx2="dk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lums">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0286194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p:bg>
      <p:bgRef idx="1003">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40405099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mo">
    <p:bg>
      <p:bgRef idx="1003">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2C029DF-361E-4AFB-ADC3-F7F0279F90A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2133600"/>
            <a:ext cx="7561263" cy="863352"/>
          </a:xfrm>
          <a:prstGeom prst="rect">
            <a:avLst/>
          </a:prstGeom>
        </p:spPr>
        <p:txBody>
          <a:bodyPr anchor="ctr"/>
          <a:lstStyle>
            <a:lvl1pPr marL="0" indent="0" algn="ctr">
              <a:buNone/>
              <a:defRPr sz="3600" cap="all"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35442779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57862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wmf"/><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7.wmf"/><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18.png"/><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BF0C-FB22-4A1B-AC3A-523B899CB8D2}"/>
              </a:ext>
            </a:extLst>
          </p:cNvPr>
          <p:cNvSpPr>
            <a:spLocks noGrp="1"/>
          </p:cNvSpPr>
          <p:nvPr>
            <p:ph type="ctrTitle"/>
          </p:nvPr>
        </p:nvSpPr>
        <p:spPr/>
        <p:txBody>
          <a:bodyPr>
            <a:normAutofit/>
          </a:bodyPr>
          <a:lstStyle/>
          <a:p>
            <a:pPr algn="r"/>
            <a:r>
              <a:rPr lang="en-US" dirty="0"/>
              <a:t>NSWI142</a:t>
            </a:r>
            <a:endParaRPr lang="en-US" sz="5400" dirty="0"/>
          </a:p>
        </p:txBody>
      </p:sp>
      <p:sp>
        <p:nvSpPr>
          <p:cNvPr id="3" name="Subtitle 2">
            <a:extLst>
              <a:ext uri="{FF2B5EF4-FFF2-40B4-BE49-F238E27FC236}">
                <a16:creationId xmlns:a16="http://schemas.microsoft.com/office/drawing/2014/main" id="{14B4FC05-8409-4069-A177-C4DE126B2345}"/>
              </a:ext>
            </a:extLst>
          </p:cNvPr>
          <p:cNvSpPr>
            <a:spLocks noGrp="1"/>
          </p:cNvSpPr>
          <p:nvPr>
            <p:ph type="subTitle" idx="1"/>
          </p:nvPr>
        </p:nvSpPr>
        <p:spPr/>
        <p:txBody>
          <a:bodyPr/>
          <a:lstStyle/>
          <a:p>
            <a:r>
              <a:rPr lang="en-US" dirty="0"/>
              <a:t>Web Applications Fundamentals and Server-side Technologies</a:t>
            </a:r>
          </a:p>
        </p:txBody>
      </p:sp>
      <p:sp>
        <p:nvSpPr>
          <p:cNvPr id="4" name="Date Placeholder 3">
            <a:extLst>
              <a:ext uri="{FF2B5EF4-FFF2-40B4-BE49-F238E27FC236}">
                <a16:creationId xmlns:a16="http://schemas.microsoft.com/office/drawing/2014/main" id="{6A4D27CE-CCCA-473C-AEB6-7B30BA5DAB02}"/>
              </a:ext>
            </a:extLst>
          </p:cNvPr>
          <p:cNvSpPr>
            <a:spLocks noGrp="1"/>
          </p:cNvSpPr>
          <p:nvPr>
            <p:ph type="dt" sz="half" idx="10"/>
          </p:nvPr>
        </p:nvSpPr>
        <p:spPr/>
        <p:txBody>
          <a:bodyPr/>
          <a:lstStyle/>
          <a:p>
            <a:r>
              <a:rPr lang="en-US" dirty="0"/>
              <a:t>2023/2024</a:t>
            </a:r>
            <a:endParaRPr lang="cs-CZ" dirty="0"/>
          </a:p>
        </p:txBody>
      </p:sp>
      <p:sp>
        <p:nvSpPr>
          <p:cNvPr id="5" name="Footer Placeholder 4">
            <a:extLst>
              <a:ext uri="{FF2B5EF4-FFF2-40B4-BE49-F238E27FC236}">
                <a16:creationId xmlns:a16="http://schemas.microsoft.com/office/drawing/2014/main" id="{62FC9182-70D7-4EF1-B78E-EB0BFC3CBC46}"/>
              </a:ext>
            </a:extLst>
          </p:cNvPr>
          <p:cNvSpPr>
            <a:spLocks noGrp="1"/>
          </p:cNvSpPr>
          <p:nvPr>
            <p:ph type="ftr" sz="quarter" idx="11"/>
          </p:nvPr>
        </p:nvSpPr>
        <p:spPr/>
        <p:txBody>
          <a:bodyPr/>
          <a:lstStyle/>
          <a:p>
            <a:r>
              <a:rPr lang="cs-CZ" dirty="0"/>
              <a:t>by Škoda Petr</a:t>
            </a:r>
          </a:p>
        </p:txBody>
      </p:sp>
      <p:sp>
        <p:nvSpPr>
          <p:cNvPr id="6" name="Zástupný symbol pro datum 2">
            <a:extLst>
              <a:ext uri="{FF2B5EF4-FFF2-40B4-BE49-F238E27FC236}">
                <a16:creationId xmlns:a16="http://schemas.microsoft.com/office/drawing/2014/main" id="{BF8992C4-F6F2-4A47-B943-5A40C0F43498}"/>
              </a:ext>
            </a:extLst>
          </p:cNvPr>
          <p:cNvSpPr txBox="1">
            <a:spLocks/>
          </p:cNvSpPr>
          <p:nvPr/>
        </p:nvSpPr>
        <p:spPr>
          <a:xfrm>
            <a:off x="8040216" y="6381328"/>
            <a:ext cx="347730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special thanks to</a:t>
            </a:r>
            <a:r>
              <a:rPr lang="cs-CZ" dirty="0"/>
              <a:t> Martin Kruliš </a:t>
            </a:r>
          </a:p>
        </p:txBody>
      </p:sp>
    </p:spTree>
    <p:extLst>
      <p:ext uri="{BB962C8B-B14F-4D97-AF65-F5344CB8AC3E}">
        <p14:creationId xmlns:p14="http://schemas.microsoft.com/office/powerpoint/2010/main" val="124034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3B06-9E89-D57C-626C-64FB80B9E1C3}"/>
              </a:ext>
            </a:extLst>
          </p:cNvPr>
          <p:cNvSpPr>
            <a:spLocks noGrp="1"/>
          </p:cNvSpPr>
          <p:nvPr>
            <p:ph type="ctrTitle"/>
          </p:nvPr>
        </p:nvSpPr>
        <p:spPr/>
        <p:txBody>
          <a:bodyPr/>
          <a:lstStyle/>
          <a:p>
            <a:r>
              <a:rPr lang="en-US" dirty="0"/>
              <a:t>Application State</a:t>
            </a:r>
          </a:p>
        </p:txBody>
      </p:sp>
    </p:spTree>
    <p:extLst>
      <p:ext uri="{BB962C8B-B14F-4D97-AF65-F5344CB8AC3E}">
        <p14:creationId xmlns:p14="http://schemas.microsoft.com/office/powerpoint/2010/main" val="274708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3FD6F6-8971-43F5-8E8B-7B559F5A4F9C}"/>
              </a:ext>
            </a:extLst>
          </p:cNvPr>
          <p:cNvSpPr>
            <a:spLocks noGrp="1"/>
          </p:cNvSpPr>
          <p:nvPr>
            <p:ph idx="1"/>
          </p:nvPr>
        </p:nvSpPr>
        <p:spPr>
          <a:xfrm>
            <a:off x="4238086" y="1844824"/>
            <a:ext cx="7714564" cy="1728192"/>
          </a:xfrm>
        </p:spPr>
        <p:txBody>
          <a:bodyPr/>
          <a:lstStyle/>
          <a:p>
            <a:r>
              <a:rPr lang="en-US" dirty="0"/>
              <a:t>What state do we have ?</a:t>
            </a:r>
          </a:p>
          <a:p>
            <a:r>
              <a:rPr lang="en-US" dirty="0"/>
              <a:t>Where is the state stored ?</a:t>
            </a:r>
          </a:p>
          <a:p>
            <a:r>
              <a:rPr lang="en-US" dirty="0"/>
              <a:t>Who is responsible for state management?</a:t>
            </a:r>
          </a:p>
          <a:p>
            <a:r>
              <a:rPr lang="en-US" dirty="0"/>
              <a:t>Should the state be persistent? If so for how long?</a:t>
            </a:r>
          </a:p>
        </p:txBody>
      </p:sp>
      <p:sp>
        <p:nvSpPr>
          <p:cNvPr id="3" name="Title 2">
            <a:extLst>
              <a:ext uri="{FF2B5EF4-FFF2-40B4-BE49-F238E27FC236}">
                <a16:creationId xmlns:a16="http://schemas.microsoft.com/office/drawing/2014/main" id="{E11240B3-B27E-49DB-8EE2-2CFEE1BEEE4E}"/>
              </a:ext>
            </a:extLst>
          </p:cNvPr>
          <p:cNvSpPr>
            <a:spLocks noGrp="1"/>
          </p:cNvSpPr>
          <p:nvPr>
            <p:ph type="title"/>
          </p:nvPr>
        </p:nvSpPr>
        <p:spPr/>
        <p:txBody>
          <a:bodyPr/>
          <a:lstStyle/>
          <a:p>
            <a:r>
              <a:rPr lang="en-US" dirty="0"/>
              <a:t>Application State</a:t>
            </a:r>
          </a:p>
        </p:txBody>
      </p:sp>
      <p:sp>
        <p:nvSpPr>
          <p:cNvPr id="4" name="Slide Number Placeholder 3">
            <a:extLst>
              <a:ext uri="{FF2B5EF4-FFF2-40B4-BE49-F238E27FC236}">
                <a16:creationId xmlns:a16="http://schemas.microsoft.com/office/drawing/2014/main" id="{ACA8E5C9-E535-4486-9A45-00113AE0B5A4}"/>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Mrak 12">
            <a:extLst>
              <a:ext uri="{FF2B5EF4-FFF2-40B4-BE49-F238E27FC236}">
                <a16:creationId xmlns:a16="http://schemas.microsoft.com/office/drawing/2014/main" id="{11F5D148-9600-2F5D-1178-FEFB3DDA0EC5}"/>
              </a:ext>
            </a:extLst>
          </p:cNvPr>
          <p:cNvSpPr/>
          <p:nvPr/>
        </p:nvSpPr>
        <p:spPr>
          <a:xfrm>
            <a:off x="4817313" y="4610010"/>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sp>
        <p:nvSpPr>
          <p:cNvPr id="6" name="Rectangle 5">
            <a:extLst>
              <a:ext uri="{FF2B5EF4-FFF2-40B4-BE49-F238E27FC236}">
                <a16:creationId xmlns:a16="http://schemas.microsoft.com/office/drawing/2014/main" id="{10B518D9-DD04-6423-50A1-500669E5A932}"/>
              </a:ext>
            </a:extLst>
          </p:cNvPr>
          <p:cNvSpPr/>
          <p:nvPr/>
        </p:nvSpPr>
        <p:spPr>
          <a:xfrm>
            <a:off x="8178427" y="4330976"/>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7" name="Rounded Rectangle 21">
            <a:extLst>
              <a:ext uri="{FF2B5EF4-FFF2-40B4-BE49-F238E27FC236}">
                <a16:creationId xmlns:a16="http://schemas.microsoft.com/office/drawing/2014/main" id="{BDFD4402-9C6F-0371-77D5-A976CFAD9057}"/>
              </a:ext>
            </a:extLst>
          </p:cNvPr>
          <p:cNvSpPr/>
          <p:nvPr/>
        </p:nvSpPr>
        <p:spPr>
          <a:xfrm>
            <a:off x="6817496" y="4409363"/>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8" name="Rounded Rectangle 22">
            <a:extLst>
              <a:ext uri="{FF2B5EF4-FFF2-40B4-BE49-F238E27FC236}">
                <a16:creationId xmlns:a16="http://schemas.microsoft.com/office/drawing/2014/main" id="{32844E2C-FE14-1A5A-E294-F87478ECFABF}"/>
              </a:ext>
            </a:extLst>
          </p:cNvPr>
          <p:cNvSpPr/>
          <p:nvPr/>
        </p:nvSpPr>
        <p:spPr>
          <a:xfrm>
            <a:off x="6817496" y="4901878"/>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9" name="Rounded Rectangle 23">
            <a:extLst>
              <a:ext uri="{FF2B5EF4-FFF2-40B4-BE49-F238E27FC236}">
                <a16:creationId xmlns:a16="http://schemas.microsoft.com/office/drawing/2014/main" id="{4789BB2E-BFCC-134A-2003-38ABF68D34F5}"/>
              </a:ext>
            </a:extLst>
          </p:cNvPr>
          <p:cNvSpPr/>
          <p:nvPr/>
        </p:nvSpPr>
        <p:spPr>
          <a:xfrm>
            <a:off x="6817496" y="5376446"/>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12" name="Flowchart: Document 11">
            <a:extLst>
              <a:ext uri="{FF2B5EF4-FFF2-40B4-BE49-F238E27FC236}">
                <a16:creationId xmlns:a16="http://schemas.microsoft.com/office/drawing/2014/main" id="{6ABFCF0A-4810-EC69-3263-805E890D57FB}"/>
              </a:ext>
            </a:extLst>
          </p:cNvPr>
          <p:cNvSpPr/>
          <p:nvPr/>
        </p:nvSpPr>
        <p:spPr>
          <a:xfrm>
            <a:off x="10716706" y="4114675"/>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grpSp>
        <p:nvGrpSpPr>
          <p:cNvPr id="13" name="Group 12">
            <a:extLst>
              <a:ext uri="{FF2B5EF4-FFF2-40B4-BE49-F238E27FC236}">
                <a16:creationId xmlns:a16="http://schemas.microsoft.com/office/drawing/2014/main" id="{770410DB-13F1-7BBA-37C7-AB298FE94096}"/>
              </a:ext>
            </a:extLst>
          </p:cNvPr>
          <p:cNvGrpSpPr/>
          <p:nvPr/>
        </p:nvGrpSpPr>
        <p:grpSpPr>
          <a:xfrm>
            <a:off x="10538650" y="5370397"/>
            <a:ext cx="1220207" cy="1514987"/>
            <a:chOff x="6554266" y="3680544"/>
            <a:chExt cx="1220207" cy="1514987"/>
          </a:xfrm>
        </p:grpSpPr>
        <p:pic>
          <p:nvPicPr>
            <p:cNvPr id="14" name="Picture 8" descr="https://encrypted-tbn2.gstatic.com/images?q=tbn:ANd9GcTC9RFUue4Mj0I2TIO_KeGifgWRcGfqciCYwmrx6jiQ78y4Gh8mqw">
              <a:extLst>
                <a:ext uri="{FF2B5EF4-FFF2-40B4-BE49-F238E27FC236}">
                  <a16:creationId xmlns:a16="http://schemas.microsoft.com/office/drawing/2014/main" id="{0DF6F758-9823-2459-27AA-F9F166C2C4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9">
              <a:extLst>
                <a:ext uri="{FF2B5EF4-FFF2-40B4-BE49-F238E27FC236}">
                  <a16:creationId xmlns:a16="http://schemas.microsoft.com/office/drawing/2014/main" id="{B8BA49EC-C27B-EA1C-98CD-97ED218F11DE}"/>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cxnSp>
        <p:nvCxnSpPr>
          <p:cNvPr id="16" name="Straight Arrow Connector 15">
            <a:extLst>
              <a:ext uri="{FF2B5EF4-FFF2-40B4-BE49-F238E27FC236}">
                <a16:creationId xmlns:a16="http://schemas.microsoft.com/office/drawing/2014/main" id="{7CE85805-8025-8EDE-D3EF-10CF2576A653}"/>
              </a:ext>
            </a:extLst>
          </p:cNvPr>
          <p:cNvCxnSpPr>
            <a:endCxn id="12" idx="1"/>
          </p:cNvCxnSpPr>
          <p:nvPr/>
        </p:nvCxnSpPr>
        <p:spPr>
          <a:xfrm>
            <a:off x="9584205" y="4654735"/>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33C5F1-F817-7CB1-D3A4-EC25077BB104}"/>
              </a:ext>
            </a:extLst>
          </p:cNvPr>
          <p:cNvCxnSpPr>
            <a:endCxn id="14" idx="1"/>
          </p:cNvCxnSpPr>
          <p:nvPr/>
        </p:nvCxnSpPr>
        <p:spPr>
          <a:xfrm>
            <a:off x="9584205" y="5370397"/>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E5ABCB8-85C0-F078-874A-3B62C56AD294}"/>
              </a:ext>
            </a:extLst>
          </p:cNvPr>
          <p:cNvSpPr/>
          <p:nvPr/>
        </p:nvSpPr>
        <p:spPr>
          <a:xfrm>
            <a:off x="2044617" y="4330976"/>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      memory</a:t>
            </a:r>
            <a:br>
              <a:rPr lang="en-US" dirty="0"/>
            </a:br>
            <a:r>
              <a:rPr lang="en-US" dirty="0"/>
              <a:t>     (HTML, DOM)</a:t>
            </a:r>
            <a:br>
              <a:rPr lang="en-US" dirty="0"/>
            </a:br>
            <a:endParaRPr lang="en-US" dirty="0"/>
          </a:p>
        </p:txBody>
      </p:sp>
      <p:cxnSp>
        <p:nvCxnSpPr>
          <p:cNvPr id="19" name="Straight Arrow Connector 18">
            <a:extLst>
              <a:ext uri="{FF2B5EF4-FFF2-40B4-BE49-F238E27FC236}">
                <a16:creationId xmlns:a16="http://schemas.microsoft.com/office/drawing/2014/main" id="{EBAF32CE-C348-0657-B8BF-58FF2A954D21}"/>
              </a:ext>
            </a:extLst>
          </p:cNvPr>
          <p:cNvCxnSpPr>
            <a:cxnSpLocks/>
          </p:cNvCxnSpPr>
          <p:nvPr/>
        </p:nvCxnSpPr>
        <p:spPr>
          <a:xfrm>
            <a:off x="4238086" y="4628594"/>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1AF7ED-0F14-2A43-431A-7667F75EB606}"/>
              </a:ext>
            </a:extLst>
          </p:cNvPr>
          <p:cNvCxnSpPr>
            <a:cxnSpLocks/>
          </p:cNvCxnSpPr>
          <p:nvPr/>
        </p:nvCxnSpPr>
        <p:spPr>
          <a:xfrm flipH="1">
            <a:off x="4238086" y="559567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Rounded Rectangle 32">
            <a:extLst>
              <a:ext uri="{FF2B5EF4-FFF2-40B4-BE49-F238E27FC236}">
                <a16:creationId xmlns:a16="http://schemas.microsoft.com/office/drawing/2014/main" id="{13E06225-928E-1928-63A7-09F1FDDCC467}"/>
              </a:ext>
            </a:extLst>
          </p:cNvPr>
          <p:cNvSpPr/>
          <p:nvPr/>
        </p:nvSpPr>
        <p:spPr>
          <a:xfrm>
            <a:off x="1055440" y="4409363"/>
            <a:ext cx="1454276"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22" name="Rounded Rectangle 33">
            <a:extLst>
              <a:ext uri="{FF2B5EF4-FFF2-40B4-BE49-F238E27FC236}">
                <a16:creationId xmlns:a16="http://schemas.microsoft.com/office/drawing/2014/main" id="{D766175A-1BBE-6E58-FF02-31864E6ACE88}"/>
              </a:ext>
            </a:extLst>
          </p:cNvPr>
          <p:cNvSpPr/>
          <p:nvPr/>
        </p:nvSpPr>
        <p:spPr>
          <a:xfrm>
            <a:off x="1055440" y="4901878"/>
            <a:ext cx="1454276"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23" name="Rounded Rectangle 34">
            <a:extLst>
              <a:ext uri="{FF2B5EF4-FFF2-40B4-BE49-F238E27FC236}">
                <a16:creationId xmlns:a16="http://schemas.microsoft.com/office/drawing/2014/main" id="{511570EF-3412-3F96-2B78-9A365AAF401F}"/>
              </a:ext>
            </a:extLst>
          </p:cNvPr>
          <p:cNvSpPr/>
          <p:nvPr/>
        </p:nvSpPr>
        <p:spPr>
          <a:xfrm>
            <a:off x="1055440" y="5376446"/>
            <a:ext cx="1454276"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grpSp>
        <p:nvGrpSpPr>
          <p:cNvPr id="27" name="Group 26">
            <a:extLst>
              <a:ext uri="{FF2B5EF4-FFF2-40B4-BE49-F238E27FC236}">
                <a16:creationId xmlns:a16="http://schemas.microsoft.com/office/drawing/2014/main" id="{7346CB7B-E554-9481-68D4-654072EC32BB}"/>
              </a:ext>
            </a:extLst>
          </p:cNvPr>
          <p:cNvGrpSpPr/>
          <p:nvPr/>
        </p:nvGrpSpPr>
        <p:grpSpPr>
          <a:xfrm>
            <a:off x="2517152" y="2611392"/>
            <a:ext cx="1136622" cy="1394348"/>
            <a:chOff x="1844675" y="3965401"/>
            <a:chExt cx="1136622" cy="1394348"/>
          </a:xfrm>
        </p:grpSpPr>
        <p:pic>
          <p:nvPicPr>
            <p:cNvPr id="28" name="Picture 3">
              <a:extLst>
                <a:ext uri="{FF2B5EF4-FFF2-40B4-BE49-F238E27FC236}">
                  <a16:creationId xmlns:a16="http://schemas.microsoft.com/office/drawing/2014/main" id="{AB608552-5379-8FC4-89C9-3826930B9A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ovéPole 13">
              <a:extLst>
                <a:ext uri="{FF2B5EF4-FFF2-40B4-BE49-F238E27FC236}">
                  <a16:creationId xmlns:a16="http://schemas.microsoft.com/office/drawing/2014/main" id="{FA4D6428-C48C-7CE4-F0BC-67A9176488BB}"/>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spTree>
    <p:extLst>
      <p:ext uri="{BB962C8B-B14F-4D97-AF65-F5344CB8AC3E}">
        <p14:creationId xmlns:p14="http://schemas.microsoft.com/office/powerpoint/2010/main" val="330774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3FD6F6-8971-43F5-8E8B-7B559F5A4F9C}"/>
              </a:ext>
            </a:extLst>
          </p:cNvPr>
          <p:cNvSpPr>
            <a:spLocks noGrp="1"/>
          </p:cNvSpPr>
          <p:nvPr>
            <p:ph idx="1"/>
          </p:nvPr>
        </p:nvSpPr>
        <p:spPr>
          <a:xfrm>
            <a:off x="239351" y="1844824"/>
            <a:ext cx="11713299" cy="3744416"/>
          </a:xfrm>
        </p:spPr>
        <p:txBody>
          <a:bodyPr/>
          <a:lstStyle/>
          <a:p>
            <a:pPr marL="0" indent="0">
              <a:buNone/>
            </a:pPr>
            <a:r>
              <a:rPr lang="en-US" dirty="0"/>
              <a:t>Logical and UI State</a:t>
            </a:r>
          </a:p>
          <a:p>
            <a:r>
              <a:rPr lang="en-US" dirty="0"/>
              <a:t>Focus, mouse cursor location</a:t>
            </a:r>
          </a:p>
          <a:p>
            <a:r>
              <a:rPr lang="en-US" dirty="0"/>
              <a:t>Component Micro-States</a:t>
            </a:r>
            <a:br>
              <a:rPr lang="en-US" dirty="0"/>
            </a:br>
            <a:r>
              <a:rPr lang="en-US" dirty="0"/>
              <a:t>Open-selection of a control box, …</a:t>
            </a:r>
          </a:p>
          <a:p>
            <a:r>
              <a:rPr lang="en-US" dirty="0"/>
              <a:t>Scroll location</a:t>
            </a:r>
          </a:p>
          <a:p>
            <a:r>
              <a:rPr lang="en-US" dirty="0"/>
              <a:t>Values filled in form controls</a:t>
            </a:r>
          </a:p>
          <a:p>
            <a:r>
              <a:rPr lang="en-US" dirty="0"/>
              <a:t>Which application screen is visible</a:t>
            </a:r>
          </a:p>
          <a:p>
            <a:r>
              <a:rPr lang="en-US" dirty="0"/>
              <a:t>Work in progress in an open transaction</a:t>
            </a:r>
          </a:p>
        </p:txBody>
      </p:sp>
      <p:sp>
        <p:nvSpPr>
          <p:cNvPr id="3" name="Title 2">
            <a:extLst>
              <a:ext uri="{FF2B5EF4-FFF2-40B4-BE49-F238E27FC236}">
                <a16:creationId xmlns:a16="http://schemas.microsoft.com/office/drawing/2014/main" id="{E11240B3-B27E-49DB-8EE2-2CFEE1BEEE4E}"/>
              </a:ext>
            </a:extLst>
          </p:cNvPr>
          <p:cNvSpPr>
            <a:spLocks noGrp="1"/>
          </p:cNvSpPr>
          <p:nvPr>
            <p:ph type="title"/>
          </p:nvPr>
        </p:nvSpPr>
        <p:spPr/>
        <p:txBody>
          <a:bodyPr/>
          <a:lstStyle/>
          <a:p>
            <a:r>
              <a:rPr lang="en-US" dirty="0"/>
              <a:t>Application State</a:t>
            </a:r>
          </a:p>
        </p:txBody>
      </p:sp>
      <p:sp>
        <p:nvSpPr>
          <p:cNvPr id="4" name="Slide Number Placeholder 3">
            <a:extLst>
              <a:ext uri="{FF2B5EF4-FFF2-40B4-BE49-F238E27FC236}">
                <a16:creationId xmlns:a16="http://schemas.microsoft.com/office/drawing/2014/main" id="{ACA8E5C9-E535-4486-9A45-00113AE0B5A4}"/>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7" name="Rectangle 6">
            <a:extLst>
              <a:ext uri="{FF2B5EF4-FFF2-40B4-BE49-F238E27FC236}">
                <a16:creationId xmlns:a16="http://schemas.microsoft.com/office/drawing/2014/main" id="{848662F5-02E4-1A64-6E40-DD40544FD3FD}"/>
              </a:ext>
            </a:extLst>
          </p:cNvPr>
          <p:cNvSpPr/>
          <p:nvPr/>
        </p:nvSpPr>
        <p:spPr>
          <a:xfrm>
            <a:off x="335360" y="5733256"/>
            <a:ext cx="11521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tx1"/>
                </a:solidFill>
              </a:rPr>
              <a:t>Handled in HTML/CSS (i.e., by browser) or with little help from JavaScript.</a:t>
            </a:r>
          </a:p>
        </p:txBody>
      </p:sp>
    </p:spTree>
    <p:extLst>
      <p:ext uri="{BB962C8B-B14F-4D97-AF65-F5344CB8AC3E}">
        <p14:creationId xmlns:p14="http://schemas.microsoft.com/office/powerpoint/2010/main" val="342978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3FD6F6-8971-43F5-8E8B-7B559F5A4F9C}"/>
              </a:ext>
            </a:extLst>
          </p:cNvPr>
          <p:cNvSpPr>
            <a:spLocks noGrp="1"/>
          </p:cNvSpPr>
          <p:nvPr>
            <p:ph idx="1"/>
          </p:nvPr>
        </p:nvSpPr>
        <p:spPr>
          <a:xfrm>
            <a:off x="239351" y="1844824"/>
            <a:ext cx="11713299" cy="3672408"/>
          </a:xfrm>
        </p:spPr>
        <p:txBody>
          <a:bodyPr/>
          <a:lstStyle/>
          <a:p>
            <a:pPr marL="0" indent="0">
              <a:buNone/>
            </a:pPr>
            <a:r>
              <a:rPr lang="en-US" dirty="0"/>
              <a:t>User Interface State</a:t>
            </a:r>
          </a:p>
          <a:p>
            <a:r>
              <a:rPr lang="en-US" dirty="0"/>
              <a:t>Selected screen</a:t>
            </a:r>
          </a:p>
          <a:p>
            <a:r>
              <a:rPr lang="en-US" dirty="0"/>
              <a:t>User transaction progress</a:t>
            </a:r>
          </a:p>
          <a:p>
            <a:r>
              <a:rPr lang="en-US" dirty="0"/>
              <a:t>User login</a:t>
            </a:r>
          </a:p>
          <a:p>
            <a:r>
              <a:rPr lang="en-US" dirty="0"/>
              <a:t>…</a:t>
            </a:r>
          </a:p>
        </p:txBody>
      </p:sp>
      <p:sp>
        <p:nvSpPr>
          <p:cNvPr id="3" name="Title 2">
            <a:extLst>
              <a:ext uri="{FF2B5EF4-FFF2-40B4-BE49-F238E27FC236}">
                <a16:creationId xmlns:a16="http://schemas.microsoft.com/office/drawing/2014/main" id="{E11240B3-B27E-49DB-8EE2-2CFEE1BEEE4E}"/>
              </a:ext>
            </a:extLst>
          </p:cNvPr>
          <p:cNvSpPr>
            <a:spLocks noGrp="1"/>
          </p:cNvSpPr>
          <p:nvPr>
            <p:ph type="title"/>
          </p:nvPr>
        </p:nvSpPr>
        <p:spPr/>
        <p:txBody>
          <a:bodyPr/>
          <a:lstStyle/>
          <a:p>
            <a:r>
              <a:rPr lang="en-US" dirty="0"/>
              <a:t>Application State</a:t>
            </a:r>
          </a:p>
        </p:txBody>
      </p:sp>
      <p:sp>
        <p:nvSpPr>
          <p:cNvPr id="4" name="Slide Number Placeholder 3">
            <a:extLst>
              <a:ext uri="{FF2B5EF4-FFF2-40B4-BE49-F238E27FC236}">
                <a16:creationId xmlns:a16="http://schemas.microsoft.com/office/drawing/2014/main" id="{ACA8E5C9-E535-4486-9A45-00113AE0B5A4}"/>
              </a:ext>
            </a:extLst>
          </p:cNvPr>
          <p:cNvSpPr>
            <a:spLocks noGrp="1"/>
          </p:cNvSpPr>
          <p:nvPr>
            <p:ph type="sldNum" sz="quarter" idx="12"/>
          </p:nvPr>
        </p:nvSpPr>
        <p:spPr/>
        <p:txBody>
          <a:bodyPr/>
          <a:lstStyle/>
          <a:p>
            <a:fld id="{452BA717-4DED-4A38-BDE4-30D0F0A142DB}" type="slidenum">
              <a:rPr lang="cs-CZ" smtClean="0"/>
              <a:pPr/>
              <a:t>13</a:t>
            </a:fld>
            <a:endParaRPr lang="cs-CZ"/>
          </a:p>
        </p:txBody>
      </p:sp>
      <p:sp>
        <p:nvSpPr>
          <p:cNvPr id="5" name="Rectangle 4">
            <a:extLst>
              <a:ext uri="{FF2B5EF4-FFF2-40B4-BE49-F238E27FC236}">
                <a16:creationId xmlns:a16="http://schemas.microsoft.com/office/drawing/2014/main" id="{9FEA8911-496B-2F4A-6019-851DAC9EBEF4}"/>
              </a:ext>
            </a:extLst>
          </p:cNvPr>
          <p:cNvSpPr/>
          <p:nvPr/>
        </p:nvSpPr>
        <p:spPr>
          <a:xfrm>
            <a:off x="335360" y="5733256"/>
            <a:ext cx="11521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tx1"/>
                </a:solidFill>
              </a:rPr>
              <a:t>Handled  using URL, Cookies, Sessions, </a:t>
            </a:r>
            <a:r>
              <a:rPr lang="en-US" dirty="0" err="1">
                <a:solidFill>
                  <a:schemeClr val="tx1"/>
                </a:solidFill>
              </a:rPr>
              <a:t>IndexedDB</a:t>
            </a:r>
            <a:r>
              <a:rPr lang="en-US" dirty="0">
                <a:solidFill>
                  <a:schemeClr val="tx1"/>
                </a:solidFill>
              </a:rPr>
              <a:t>, </a:t>
            </a:r>
            <a:r>
              <a:rPr lang="en-US" dirty="0" err="1">
                <a:solidFill>
                  <a:schemeClr val="tx1"/>
                </a:solidFill>
              </a:rPr>
              <a:t>LocalStorage</a:t>
            </a:r>
            <a:r>
              <a:rPr lang="en-US" dirty="0">
                <a:solidFill>
                  <a:schemeClr val="tx1"/>
                </a:solidFill>
              </a:rPr>
              <a:t>, …</a:t>
            </a:r>
          </a:p>
        </p:txBody>
      </p:sp>
    </p:spTree>
    <p:extLst>
      <p:ext uri="{BB962C8B-B14F-4D97-AF65-F5344CB8AC3E}">
        <p14:creationId xmlns:p14="http://schemas.microsoft.com/office/powerpoint/2010/main" val="355185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3FD6F6-8971-43F5-8E8B-7B559F5A4F9C}"/>
              </a:ext>
            </a:extLst>
          </p:cNvPr>
          <p:cNvSpPr>
            <a:spLocks noGrp="1"/>
          </p:cNvSpPr>
          <p:nvPr>
            <p:ph idx="1"/>
          </p:nvPr>
        </p:nvSpPr>
        <p:spPr>
          <a:xfrm>
            <a:off x="239351" y="1844824"/>
            <a:ext cx="11713299" cy="3600400"/>
          </a:xfrm>
        </p:spPr>
        <p:txBody>
          <a:bodyPr/>
          <a:lstStyle/>
          <a:p>
            <a:pPr marL="0" indent="0">
              <a:buNone/>
            </a:pPr>
            <a:r>
              <a:rPr lang="en-US" dirty="0"/>
              <a:t>Business Logic State, Complex UI States</a:t>
            </a:r>
          </a:p>
          <a:p>
            <a:r>
              <a:rPr lang="en-US" dirty="0"/>
              <a:t>Modifications in an opened data file</a:t>
            </a:r>
          </a:p>
          <a:p>
            <a:r>
              <a:rPr lang="en-US" dirty="0"/>
              <a:t>Content of a shopping card</a:t>
            </a:r>
          </a:p>
          <a:p>
            <a:endParaRPr lang="en-US" dirty="0"/>
          </a:p>
        </p:txBody>
      </p:sp>
      <p:sp>
        <p:nvSpPr>
          <p:cNvPr id="3" name="Title 2">
            <a:extLst>
              <a:ext uri="{FF2B5EF4-FFF2-40B4-BE49-F238E27FC236}">
                <a16:creationId xmlns:a16="http://schemas.microsoft.com/office/drawing/2014/main" id="{E11240B3-B27E-49DB-8EE2-2CFEE1BEEE4E}"/>
              </a:ext>
            </a:extLst>
          </p:cNvPr>
          <p:cNvSpPr>
            <a:spLocks noGrp="1"/>
          </p:cNvSpPr>
          <p:nvPr>
            <p:ph type="title"/>
          </p:nvPr>
        </p:nvSpPr>
        <p:spPr/>
        <p:txBody>
          <a:bodyPr/>
          <a:lstStyle/>
          <a:p>
            <a:r>
              <a:rPr lang="en-US" dirty="0"/>
              <a:t>Application State</a:t>
            </a:r>
          </a:p>
        </p:txBody>
      </p:sp>
      <p:sp>
        <p:nvSpPr>
          <p:cNvPr id="4" name="Slide Number Placeholder 3">
            <a:extLst>
              <a:ext uri="{FF2B5EF4-FFF2-40B4-BE49-F238E27FC236}">
                <a16:creationId xmlns:a16="http://schemas.microsoft.com/office/drawing/2014/main" id="{ACA8E5C9-E535-4486-9A45-00113AE0B5A4}"/>
              </a:ext>
            </a:extLst>
          </p:cNvPr>
          <p:cNvSpPr>
            <a:spLocks noGrp="1"/>
          </p:cNvSpPr>
          <p:nvPr>
            <p:ph type="sldNum" sz="quarter" idx="12"/>
          </p:nvPr>
        </p:nvSpPr>
        <p:spPr/>
        <p:txBody>
          <a:bodyPr/>
          <a:lstStyle/>
          <a:p>
            <a:fld id="{452BA717-4DED-4A38-BDE4-30D0F0A142DB}" type="slidenum">
              <a:rPr lang="cs-CZ" smtClean="0"/>
              <a:pPr/>
              <a:t>14</a:t>
            </a:fld>
            <a:endParaRPr lang="cs-CZ"/>
          </a:p>
        </p:txBody>
      </p:sp>
      <p:sp>
        <p:nvSpPr>
          <p:cNvPr id="5" name="Rectangle 4">
            <a:extLst>
              <a:ext uri="{FF2B5EF4-FFF2-40B4-BE49-F238E27FC236}">
                <a16:creationId xmlns:a16="http://schemas.microsoft.com/office/drawing/2014/main" id="{A794A54E-9B4C-78DB-67FB-62D265548C01}"/>
              </a:ext>
            </a:extLst>
          </p:cNvPr>
          <p:cNvSpPr/>
          <p:nvPr/>
        </p:nvSpPr>
        <p:spPr>
          <a:xfrm>
            <a:off x="335360" y="5733256"/>
            <a:ext cx="11521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tx1"/>
                </a:solidFill>
              </a:rPr>
              <a:t>Handled per-user using application files or database</a:t>
            </a:r>
          </a:p>
        </p:txBody>
      </p:sp>
    </p:spTree>
    <p:extLst>
      <p:ext uri="{BB962C8B-B14F-4D97-AF65-F5344CB8AC3E}">
        <p14:creationId xmlns:p14="http://schemas.microsoft.com/office/powerpoint/2010/main" val="583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430042-6B54-414B-9278-0A0143246787}"/>
              </a:ext>
            </a:extLst>
          </p:cNvPr>
          <p:cNvSpPr>
            <a:spLocks noGrp="1"/>
          </p:cNvSpPr>
          <p:nvPr>
            <p:ph idx="1"/>
          </p:nvPr>
        </p:nvSpPr>
        <p:spPr>
          <a:xfrm>
            <a:off x="239351" y="1844824"/>
            <a:ext cx="11713299" cy="504056"/>
          </a:xfrm>
        </p:spPr>
        <p:txBody>
          <a:bodyPr/>
          <a:lstStyle/>
          <a:p>
            <a:pPr marL="0" indent="0">
              <a:buNone/>
            </a:pPr>
            <a:r>
              <a:rPr lang="en-US" dirty="0"/>
              <a:t>Traditional (CGI-like) Web Applications</a:t>
            </a:r>
          </a:p>
        </p:txBody>
      </p:sp>
      <p:sp>
        <p:nvSpPr>
          <p:cNvPr id="3" name="Title 2">
            <a:extLst>
              <a:ext uri="{FF2B5EF4-FFF2-40B4-BE49-F238E27FC236}">
                <a16:creationId xmlns:a16="http://schemas.microsoft.com/office/drawing/2014/main" id="{8ACE50E3-FE34-4137-A796-9C9FBE6F372D}"/>
              </a:ext>
            </a:extLst>
          </p:cNvPr>
          <p:cNvSpPr>
            <a:spLocks noGrp="1"/>
          </p:cNvSpPr>
          <p:nvPr>
            <p:ph type="title"/>
          </p:nvPr>
        </p:nvSpPr>
        <p:spPr/>
        <p:txBody>
          <a:bodyPr/>
          <a:lstStyle/>
          <a:p>
            <a:r>
              <a:rPr lang="en-US" dirty="0"/>
              <a:t>Web Application State</a:t>
            </a:r>
          </a:p>
        </p:txBody>
      </p:sp>
      <p:sp>
        <p:nvSpPr>
          <p:cNvPr id="4" name="Slide Number Placeholder 3">
            <a:extLst>
              <a:ext uri="{FF2B5EF4-FFF2-40B4-BE49-F238E27FC236}">
                <a16:creationId xmlns:a16="http://schemas.microsoft.com/office/drawing/2014/main" id="{D68EF4B3-DC59-49AD-9886-CA5FD5C4F941}"/>
              </a:ext>
            </a:extLst>
          </p:cNvPr>
          <p:cNvSpPr>
            <a:spLocks noGrp="1"/>
          </p:cNvSpPr>
          <p:nvPr>
            <p:ph type="sldNum" sz="quarter" idx="12"/>
          </p:nvPr>
        </p:nvSpPr>
        <p:spPr/>
        <p:txBody>
          <a:bodyPr/>
          <a:lstStyle/>
          <a:p>
            <a:fld id="{452BA717-4DED-4A38-BDE4-30D0F0A142DB}" type="slidenum">
              <a:rPr lang="cs-CZ" smtClean="0"/>
              <a:pPr/>
              <a:t>15</a:t>
            </a:fld>
            <a:endParaRPr lang="cs-CZ"/>
          </a:p>
        </p:txBody>
      </p:sp>
      <p:pic>
        <p:nvPicPr>
          <p:cNvPr id="5" name="Picture 8" descr="https://encrypted-tbn2.gstatic.com/images?q=tbn:ANd9GcTC9RFUue4Mj0I2TIO_KeGifgWRcGfqciCYwmrx6jiQ78y4Gh8mqw">
            <a:extLst>
              <a:ext uri="{FF2B5EF4-FFF2-40B4-BE49-F238E27FC236}">
                <a16:creationId xmlns:a16="http://schemas.microsoft.com/office/drawing/2014/main" id="{43A6959D-4DF2-4C38-85A6-AE12D28DB9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3549" y="2374250"/>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11">
            <a:extLst>
              <a:ext uri="{FF2B5EF4-FFF2-40B4-BE49-F238E27FC236}">
                <a16:creationId xmlns:a16="http://schemas.microsoft.com/office/drawing/2014/main" id="{7BAF3FCA-6CE5-47CE-B2C8-6F3645532EF8}"/>
              </a:ext>
            </a:extLst>
          </p:cNvPr>
          <p:cNvSpPr txBox="1"/>
          <p:nvPr/>
        </p:nvSpPr>
        <p:spPr>
          <a:xfrm>
            <a:off x="8123579" y="1771458"/>
            <a:ext cx="1749197" cy="584775"/>
          </a:xfrm>
          <a:prstGeom prst="rect">
            <a:avLst/>
          </a:prstGeom>
          <a:noFill/>
        </p:spPr>
        <p:txBody>
          <a:bodyPr wrap="none" rtlCol="0">
            <a:spAutoFit/>
          </a:bodyPr>
          <a:lstStyle/>
          <a:p>
            <a:pPr algn="ctr"/>
            <a:r>
              <a:rPr lang="en-US" sz="1600" dirty="0"/>
              <a:t>Database, Files,</a:t>
            </a:r>
          </a:p>
          <a:p>
            <a:pPr algn="ctr"/>
            <a:r>
              <a:rPr lang="en-US" sz="1600" dirty="0"/>
              <a:t>Session storage</a:t>
            </a:r>
            <a:endParaRPr lang="cs-CZ" sz="1600" dirty="0"/>
          </a:p>
        </p:txBody>
      </p:sp>
      <p:grpSp>
        <p:nvGrpSpPr>
          <p:cNvPr id="7" name="Skupina 16">
            <a:extLst>
              <a:ext uri="{FF2B5EF4-FFF2-40B4-BE49-F238E27FC236}">
                <a16:creationId xmlns:a16="http://schemas.microsoft.com/office/drawing/2014/main" id="{67C433FC-5E22-41D3-A655-BF226FDE5613}"/>
              </a:ext>
            </a:extLst>
          </p:cNvPr>
          <p:cNvGrpSpPr/>
          <p:nvPr/>
        </p:nvGrpSpPr>
        <p:grpSpPr>
          <a:xfrm>
            <a:off x="2071161" y="2992855"/>
            <a:ext cx="1136622" cy="1389442"/>
            <a:chOff x="723920" y="2638696"/>
            <a:chExt cx="1136622" cy="1389442"/>
          </a:xfrm>
        </p:grpSpPr>
        <p:pic>
          <p:nvPicPr>
            <p:cNvPr id="8" name="Picture 3">
              <a:extLst>
                <a:ext uri="{FF2B5EF4-FFF2-40B4-BE49-F238E27FC236}">
                  <a16:creationId xmlns:a16="http://schemas.microsoft.com/office/drawing/2014/main" id="{31FA9313-8F41-4B10-88AD-2C38CC4579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20" y="3018782"/>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13">
              <a:extLst>
                <a:ext uri="{FF2B5EF4-FFF2-40B4-BE49-F238E27FC236}">
                  <a16:creationId xmlns:a16="http://schemas.microsoft.com/office/drawing/2014/main" id="{2FB8023E-FC1A-4851-B60E-0831873ED2DE}"/>
                </a:ext>
              </a:extLst>
            </p:cNvPr>
            <p:cNvSpPr txBox="1"/>
            <p:nvPr/>
          </p:nvSpPr>
          <p:spPr>
            <a:xfrm>
              <a:off x="805559" y="2638696"/>
              <a:ext cx="973343" cy="338554"/>
            </a:xfrm>
            <a:prstGeom prst="rect">
              <a:avLst/>
            </a:prstGeom>
            <a:noFill/>
          </p:spPr>
          <p:txBody>
            <a:bodyPr wrap="none" rtlCol="0">
              <a:spAutoFit/>
            </a:bodyPr>
            <a:lstStyle/>
            <a:p>
              <a:pPr algn="ctr"/>
              <a:r>
                <a:rPr lang="en-US" sz="1600" dirty="0"/>
                <a:t>Browser</a:t>
              </a:r>
              <a:endParaRPr lang="cs-CZ" sz="1600" dirty="0"/>
            </a:p>
          </p:txBody>
        </p:sp>
      </p:grpSp>
      <p:grpSp>
        <p:nvGrpSpPr>
          <p:cNvPr id="10" name="Group 9">
            <a:extLst>
              <a:ext uri="{FF2B5EF4-FFF2-40B4-BE49-F238E27FC236}">
                <a16:creationId xmlns:a16="http://schemas.microsoft.com/office/drawing/2014/main" id="{6A5A816E-EF58-49BB-9357-3391A1D45982}"/>
              </a:ext>
            </a:extLst>
          </p:cNvPr>
          <p:cNvGrpSpPr/>
          <p:nvPr/>
        </p:nvGrpSpPr>
        <p:grpSpPr>
          <a:xfrm>
            <a:off x="4040144" y="4367519"/>
            <a:ext cx="1553760" cy="1945315"/>
            <a:chOff x="3522296" y="4077072"/>
            <a:chExt cx="1553760" cy="1945315"/>
          </a:xfrm>
        </p:grpSpPr>
        <p:pic>
          <p:nvPicPr>
            <p:cNvPr id="11" name="Picture 2" descr="http://www.veryicon.com/icon/png/System/Artists%20Valley%20Sample/Document%20Code%20HTML.png">
              <a:extLst>
                <a:ext uri="{FF2B5EF4-FFF2-40B4-BE49-F238E27FC236}">
                  <a16:creationId xmlns:a16="http://schemas.microsoft.com/office/drawing/2014/main" id="{C6D9D9FD-9DBC-4283-8B62-0A83E0850E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2296" y="4077072"/>
              <a:ext cx="1553760" cy="1553760"/>
            </a:xfrm>
            <a:prstGeom prst="rect">
              <a:avLst/>
            </a:prstGeom>
            <a:noFill/>
            <a:extLst>
              <a:ext uri="{909E8E84-426E-40DD-AFC4-6F175D3DCCD1}">
                <a14:hiddenFill xmlns:a14="http://schemas.microsoft.com/office/drawing/2010/main">
                  <a:solidFill>
                    <a:srgbClr val="FFFFFF"/>
                  </a:solidFill>
                </a14:hiddenFill>
              </a:ext>
            </a:extLst>
          </p:spPr>
        </p:pic>
        <p:sp>
          <p:nvSpPr>
            <p:cNvPr id="12" name="Snip Diagonal Corner Rectangle 17">
              <a:extLst>
                <a:ext uri="{FF2B5EF4-FFF2-40B4-BE49-F238E27FC236}">
                  <a16:creationId xmlns:a16="http://schemas.microsoft.com/office/drawing/2014/main" id="{E5039752-A042-4A42-B586-7B789AD85EDB}"/>
                </a:ext>
              </a:extLst>
            </p:cNvPr>
            <p:cNvSpPr/>
            <p:nvPr/>
          </p:nvSpPr>
          <p:spPr>
            <a:xfrm>
              <a:off x="3822113" y="5388313"/>
              <a:ext cx="954126" cy="634074"/>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New</a:t>
              </a:r>
            </a:p>
            <a:p>
              <a:pPr algn="ctr"/>
              <a:r>
                <a:rPr lang="en-US" sz="1400" dirty="0"/>
                <a:t>State</a:t>
              </a:r>
              <a:endParaRPr lang="cs-CZ" sz="1400" dirty="0"/>
            </a:p>
          </p:txBody>
        </p:sp>
      </p:grpSp>
      <p:sp>
        <p:nvSpPr>
          <p:cNvPr id="13" name="Rounded Rectangle 18">
            <a:extLst>
              <a:ext uri="{FF2B5EF4-FFF2-40B4-BE49-F238E27FC236}">
                <a16:creationId xmlns:a16="http://schemas.microsoft.com/office/drawing/2014/main" id="{419DB322-D068-4298-BF1B-C0C46EBD15BC}"/>
              </a:ext>
            </a:extLst>
          </p:cNvPr>
          <p:cNvSpPr/>
          <p:nvPr/>
        </p:nvSpPr>
        <p:spPr>
          <a:xfrm>
            <a:off x="1602521" y="3655284"/>
            <a:ext cx="914894" cy="4720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Event</a:t>
            </a:r>
            <a:endParaRPr lang="cs-CZ" dirty="0"/>
          </a:p>
        </p:txBody>
      </p:sp>
      <p:sp>
        <p:nvSpPr>
          <p:cNvPr id="14" name="Snip Diagonal Corner Rectangle 22">
            <a:extLst>
              <a:ext uri="{FF2B5EF4-FFF2-40B4-BE49-F238E27FC236}">
                <a16:creationId xmlns:a16="http://schemas.microsoft.com/office/drawing/2014/main" id="{8116EE7A-B0C8-496A-BE12-FDD517EF5F27}"/>
              </a:ext>
            </a:extLst>
          </p:cNvPr>
          <p:cNvSpPr/>
          <p:nvPr/>
        </p:nvSpPr>
        <p:spPr>
          <a:xfrm>
            <a:off x="8341092" y="3307120"/>
            <a:ext cx="1314166" cy="634074"/>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Application</a:t>
            </a:r>
          </a:p>
          <a:p>
            <a:pPr algn="ctr"/>
            <a:r>
              <a:rPr lang="en-US" sz="1400" dirty="0"/>
              <a:t>State</a:t>
            </a:r>
            <a:endParaRPr lang="cs-CZ" sz="1400" dirty="0"/>
          </a:p>
        </p:txBody>
      </p:sp>
      <p:grpSp>
        <p:nvGrpSpPr>
          <p:cNvPr id="15" name="Group 14">
            <a:extLst>
              <a:ext uri="{FF2B5EF4-FFF2-40B4-BE49-F238E27FC236}">
                <a16:creationId xmlns:a16="http://schemas.microsoft.com/office/drawing/2014/main" id="{3306A7F3-46BF-4FEA-8E0D-585617085283}"/>
              </a:ext>
            </a:extLst>
          </p:cNvPr>
          <p:cNvGrpSpPr/>
          <p:nvPr/>
        </p:nvGrpSpPr>
        <p:grpSpPr>
          <a:xfrm>
            <a:off x="4352872" y="2447135"/>
            <a:ext cx="2939794" cy="918665"/>
            <a:chOff x="3144374" y="2141909"/>
            <a:chExt cx="2939794" cy="918665"/>
          </a:xfrm>
        </p:grpSpPr>
        <p:sp>
          <p:nvSpPr>
            <p:cNvPr id="16" name="Rectangle 15">
              <a:extLst>
                <a:ext uri="{FF2B5EF4-FFF2-40B4-BE49-F238E27FC236}">
                  <a16:creationId xmlns:a16="http://schemas.microsoft.com/office/drawing/2014/main" id="{A26340E4-0FA6-435C-8D88-48910C6D6094}"/>
                </a:ext>
              </a:extLst>
            </p:cNvPr>
            <p:cNvSpPr/>
            <p:nvPr/>
          </p:nvSpPr>
          <p:spPr>
            <a:xfrm>
              <a:off x="3144374" y="2141909"/>
              <a:ext cx="2939794" cy="918665"/>
            </a:xfrm>
            <a:prstGeom prst="rect">
              <a:avLst/>
            </a:prstGeom>
          </p:spPr>
          <p:style>
            <a:lnRef idx="1">
              <a:schemeClr val="accent2"/>
            </a:lnRef>
            <a:fillRef idx="2">
              <a:schemeClr val="accent2"/>
            </a:fillRef>
            <a:effectRef idx="1">
              <a:schemeClr val="accent2"/>
            </a:effectRef>
            <a:fontRef idx="minor">
              <a:schemeClr val="dk1"/>
            </a:fontRef>
          </p:style>
          <p:txBody>
            <a:bodyPr lIns="180000" rtlCol="0" anchor="ctr"/>
            <a:lstStyle/>
            <a:p>
              <a:r>
                <a:rPr lang="en-US" sz="1600" dirty="0"/>
                <a:t>URL</a:t>
              </a:r>
            </a:p>
            <a:p>
              <a:r>
                <a:rPr lang="en-US" sz="1600" dirty="0"/>
                <a:t>Cookies</a:t>
              </a:r>
            </a:p>
            <a:p>
              <a:r>
                <a:rPr lang="en-US" sz="1600" dirty="0"/>
                <a:t>(POST Data)</a:t>
              </a:r>
            </a:p>
          </p:txBody>
        </p:sp>
        <p:sp>
          <p:nvSpPr>
            <p:cNvPr id="17" name="Snip Diagonal Corner Rectangle 23">
              <a:extLst>
                <a:ext uri="{FF2B5EF4-FFF2-40B4-BE49-F238E27FC236}">
                  <a16:creationId xmlns:a16="http://schemas.microsoft.com/office/drawing/2014/main" id="{0E859DA9-46E0-4E97-833C-DF26D9F02996}"/>
                </a:ext>
              </a:extLst>
            </p:cNvPr>
            <p:cNvSpPr/>
            <p:nvPr/>
          </p:nvSpPr>
          <p:spPr>
            <a:xfrm>
              <a:off x="4645139" y="2284205"/>
              <a:ext cx="1314166" cy="634074"/>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Application</a:t>
              </a:r>
            </a:p>
            <a:p>
              <a:pPr algn="ctr"/>
              <a:r>
                <a:rPr lang="en-US" sz="1400" dirty="0"/>
                <a:t>State</a:t>
              </a:r>
              <a:endParaRPr lang="cs-CZ" sz="1400" dirty="0"/>
            </a:p>
          </p:txBody>
        </p:sp>
      </p:grpSp>
      <p:grpSp>
        <p:nvGrpSpPr>
          <p:cNvPr id="18" name="Group 17">
            <a:extLst>
              <a:ext uri="{FF2B5EF4-FFF2-40B4-BE49-F238E27FC236}">
                <a16:creationId xmlns:a16="http://schemas.microsoft.com/office/drawing/2014/main" id="{B125723E-7194-4D88-BB48-D31F57213EBE}"/>
              </a:ext>
            </a:extLst>
          </p:cNvPr>
          <p:cNvGrpSpPr/>
          <p:nvPr/>
        </p:nvGrpSpPr>
        <p:grpSpPr>
          <a:xfrm>
            <a:off x="6624459" y="4704098"/>
            <a:ext cx="2812780" cy="1395376"/>
            <a:chOff x="5746540" y="4141485"/>
            <a:chExt cx="2812780" cy="1395376"/>
          </a:xfrm>
        </p:grpSpPr>
        <p:sp>
          <p:nvSpPr>
            <p:cNvPr id="19" name="Rectangle 18">
              <a:extLst>
                <a:ext uri="{FF2B5EF4-FFF2-40B4-BE49-F238E27FC236}">
                  <a16:creationId xmlns:a16="http://schemas.microsoft.com/office/drawing/2014/main" id="{C6E9B2BB-751F-45F6-B54B-D41EFC44B86D}"/>
                </a:ext>
              </a:extLst>
            </p:cNvPr>
            <p:cNvSpPr/>
            <p:nvPr/>
          </p:nvSpPr>
          <p:spPr>
            <a:xfrm>
              <a:off x="5746540" y="4141485"/>
              <a:ext cx="1579126" cy="1395376"/>
            </a:xfrm>
            <a:prstGeom prst="rect">
              <a:avLst/>
            </a:prstGeom>
          </p:spPr>
          <p:style>
            <a:lnRef idx="1">
              <a:schemeClr val="accent4"/>
            </a:lnRef>
            <a:fillRef idx="2">
              <a:schemeClr val="accent4"/>
            </a:fillRef>
            <a:effectRef idx="1">
              <a:schemeClr val="accent4"/>
            </a:effectRef>
            <a:fontRef idx="minor">
              <a:schemeClr val="dk1"/>
            </a:fontRef>
          </p:style>
          <p:txBody>
            <a:bodyPr tIns="144000" rtlCol="0" anchor="t"/>
            <a:lstStyle/>
            <a:p>
              <a:pPr algn="ctr"/>
              <a:r>
                <a:rPr lang="en-US" sz="1600" dirty="0"/>
                <a:t>Processing</a:t>
              </a:r>
              <a:br>
                <a:rPr lang="en-US" sz="1600" dirty="0"/>
              </a:br>
              <a:r>
                <a:rPr lang="en-US" sz="1600" dirty="0"/>
                <a:t>Script</a:t>
              </a:r>
              <a:endParaRPr lang="cs-CZ" sz="1600" dirty="0"/>
            </a:p>
          </p:txBody>
        </p:sp>
        <p:pic>
          <p:nvPicPr>
            <p:cNvPr id="20" name="Picture 2" descr="http://www.webhostingreviewjam.com/wp-content/uploads/2013/03/gears-icon.png">
              <a:extLst>
                <a:ext uri="{FF2B5EF4-FFF2-40B4-BE49-F238E27FC236}">
                  <a16:creationId xmlns:a16="http://schemas.microsoft.com/office/drawing/2014/main" id="{5E0A0DB0-81B3-4146-B1C5-3FF245FA64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70123">
              <a:off x="6156623" y="4733885"/>
              <a:ext cx="758960" cy="75896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C143663-882C-4D99-8FB0-B472368A4222}"/>
                </a:ext>
              </a:extLst>
            </p:cNvPr>
            <p:cNvSpPr/>
            <p:nvPr/>
          </p:nvSpPr>
          <p:spPr>
            <a:xfrm>
              <a:off x="7325666" y="4141485"/>
              <a:ext cx="1233654" cy="13953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Memory</a:t>
              </a:r>
              <a:endParaRPr lang="cs-CZ" sz="1600" dirty="0"/>
            </a:p>
          </p:txBody>
        </p:sp>
      </p:grpSp>
      <p:sp>
        <p:nvSpPr>
          <p:cNvPr id="22" name="Zaoblený obdélníkový popisek 52">
            <a:extLst>
              <a:ext uri="{FF2B5EF4-FFF2-40B4-BE49-F238E27FC236}">
                <a16:creationId xmlns:a16="http://schemas.microsoft.com/office/drawing/2014/main" id="{6FCDE5AA-929C-4310-83F8-5D9D2115F662}"/>
              </a:ext>
            </a:extLst>
          </p:cNvPr>
          <p:cNvSpPr/>
          <p:nvPr/>
        </p:nvSpPr>
        <p:spPr>
          <a:xfrm>
            <a:off x="1487488" y="4667922"/>
            <a:ext cx="1887470" cy="638163"/>
          </a:xfrm>
          <a:prstGeom prst="wedgeRoundRectCallout">
            <a:avLst>
              <a:gd name="adj1" fmla="val -35644"/>
              <a:gd name="adj2" fmla="val -14616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Browsing,</a:t>
            </a:r>
            <a:br>
              <a:rPr lang="en-US" sz="1600" dirty="0"/>
            </a:br>
            <a:r>
              <a:rPr lang="en-US" sz="1600" dirty="0"/>
              <a:t>submitting form</a:t>
            </a:r>
            <a:endParaRPr lang="cs-CZ" sz="1600" dirty="0"/>
          </a:p>
        </p:txBody>
      </p:sp>
      <p:cxnSp>
        <p:nvCxnSpPr>
          <p:cNvPr id="23" name="Přímá spojnice se šipkou 43">
            <a:extLst>
              <a:ext uri="{FF2B5EF4-FFF2-40B4-BE49-F238E27FC236}">
                <a16:creationId xmlns:a16="http://schemas.microsoft.com/office/drawing/2014/main" id="{FA4521AE-D00A-4187-861A-1F984DAD3871}"/>
              </a:ext>
            </a:extLst>
          </p:cNvPr>
          <p:cNvCxnSpPr/>
          <p:nvPr/>
        </p:nvCxnSpPr>
        <p:spPr>
          <a:xfrm flipV="1">
            <a:off x="3374959" y="3034105"/>
            <a:ext cx="799611" cy="297305"/>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43">
            <a:extLst>
              <a:ext uri="{FF2B5EF4-FFF2-40B4-BE49-F238E27FC236}">
                <a16:creationId xmlns:a16="http://schemas.microsoft.com/office/drawing/2014/main" id="{B6060097-9F0F-4E59-9BD0-4837F489D412}"/>
              </a:ext>
            </a:extLst>
          </p:cNvPr>
          <p:cNvCxnSpPr/>
          <p:nvPr/>
        </p:nvCxnSpPr>
        <p:spPr>
          <a:xfrm flipH="1" flipV="1">
            <a:off x="3431084" y="4395035"/>
            <a:ext cx="552935" cy="367851"/>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43">
            <a:extLst>
              <a:ext uri="{FF2B5EF4-FFF2-40B4-BE49-F238E27FC236}">
                <a16:creationId xmlns:a16="http://schemas.microsoft.com/office/drawing/2014/main" id="{15EA20FE-8592-497A-9169-F95A3397AE21}"/>
              </a:ext>
            </a:extLst>
          </p:cNvPr>
          <p:cNvCxnSpPr/>
          <p:nvPr/>
        </p:nvCxnSpPr>
        <p:spPr>
          <a:xfrm>
            <a:off x="7414022" y="3534243"/>
            <a:ext cx="1159526" cy="1044716"/>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41">
            <a:extLst>
              <a:ext uri="{FF2B5EF4-FFF2-40B4-BE49-F238E27FC236}">
                <a16:creationId xmlns:a16="http://schemas.microsoft.com/office/drawing/2014/main" id="{A6DADE69-738F-42EC-88DA-FC6B493EC81F}"/>
              </a:ext>
            </a:extLst>
          </p:cNvPr>
          <p:cNvCxnSpPr/>
          <p:nvPr/>
        </p:nvCxnSpPr>
        <p:spPr>
          <a:xfrm>
            <a:off x="8876842" y="4062099"/>
            <a:ext cx="0" cy="51686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41">
            <a:extLst>
              <a:ext uri="{FF2B5EF4-FFF2-40B4-BE49-F238E27FC236}">
                <a16:creationId xmlns:a16="http://schemas.microsoft.com/office/drawing/2014/main" id="{E36A4EF3-FE76-4836-AD9B-840C081C23F8}"/>
              </a:ext>
            </a:extLst>
          </p:cNvPr>
          <p:cNvCxnSpPr/>
          <p:nvPr/>
        </p:nvCxnSpPr>
        <p:spPr>
          <a:xfrm flipH="1">
            <a:off x="5588570" y="5390409"/>
            <a:ext cx="852804"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Zaoblený obdélníkový popisek 52">
            <a:extLst>
              <a:ext uri="{FF2B5EF4-FFF2-40B4-BE49-F238E27FC236}">
                <a16:creationId xmlns:a16="http://schemas.microsoft.com/office/drawing/2014/main" id="{FFFC6B42-9682-4204-BDF0-5A3183DA9973}"/>
              </a:ext>
            </a:extLst>
          </p:cNvPr>
          <p:cNvSpPr/>
          <p:nvPr/>
        </p:nvSpPr>
        <p:spPr>
          <a:xfrm>
            <a:off x="5071237" y="3508096"/>
            <a:ext cx="1887470" cy="483199"/>
          </a:xfrm>
          <a:prstGeom prst="wedgeRoundRectCallout">
            <a:avLst>
              <a:gd name="adj1" fmla="val 74873"/>
              <a:gd name="adj2" fmla="val -3971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Check integrity</a:t>
            </a:r>
            <a:endParaRPr lang="cs-CZ" sz="1600" dirty="0"/>
          </a:p>
        </p:txBody>
      </p:sp>
      <p:sp>
        <p:nvSpPr>
          <p:cNvPr id="29" name="Zaoblený obdélníkový popisek 52">
            <a:extLst>
              <a:ext uri="{FF2B5EF4-FFF2-40B4-BE49-F238E27FC236}">
                <a16:creationId xmlns:a16="http://schemas.microsoft.com/office/drawing/2014/main" id="{0200741D-8557-4058-A758-229C8CEC3F5A}"/>
              </a:ext>
            </a:extLst>
          </p:cNvPr>
          <p:cNvSpPr/>
          <p:nvPr/>
        </p:nvSpPr>
        <p:spPr>
          <a:xfrm>
            <a:off x="5778522" y="6163783"/>
            <a:ext cx="3097612" cy="649593"/>
          </a:xfrm>
          <a:prstGeom prst="wedgeRoundRectCallout">
            <a:avLst>
              <a:gd name="adj1" fmla="val 35821"/>
              <a:gd name="adj2" fmla="val -12182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Serialization/deserialization, encoding, …</a:t>
            </a:r>
            <a:endParaRPr lang="cs-CZ" sz="1600" dirty="0"/>
          </a:p>
        </p:txBody>
      </p:sp>
      <p:sp>
        <p:nvSpPr>
          <p:cNvPr id="30" name="Zaoblený obdélníkový popisek 52">
            <a:extLst>
              <a:ext uri="{FF2B5EF4-FFF2-40B4-BE49-F238E27FC236}">
                <a16:creationId xmlns:a16="http://schemas.microsoft.com/office/drawing/2014/main" id="{BF674265-C18A-4633-B3E3-6DCEA964D47B}"/>
              </a:ext>
            </a:extLst>
          </p:cNvPr>
          <p:cNvSpPr/>
          <p:nvPr/>
        </p:nvSpPr>
        <p:spPr>
          <a:xfrm>
            <a:off x="5153100" y="4071261"/>
            <a:ext cx="2410729" cy="483199"/>
          </a:xfrm>
          <a:prstGeom prst="wedgeRoundRectCallout">
            <a:avLst>
              <a:gd name="adj1" fmla="val 32991"/>
              <a:gd name="adj2" fmla="val 10221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Batch-like processing</a:t>
            </a:r>
            <a:endParaRPr lang="cs-CZ" sz="1600" dirty="0"/>
          </a:p>
        </p:txBody>
      </p:sp>
    </p:spTree>
    <p:extLst>
      <p:ext uri="{BB962C8B-B14F-4D97-AF65-F5344CB8AC3E}">
        <p14:creationId xmlns:p14="http://schemas.microsoft.com/office/powerpoint/2010/main" val="14688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06DBF-18C2-41AC-A867-DBA2E75D77FD}"/>
              </a:ext>
            </a:extLst>
          </p:cNvPr>
          <p:cNvSpPr>
            <a:spLocks noGrp="1"/>
          </p:cNvSpPr>
          <p:nvPr>
            <p:ph type="sldNum" sz="quarter" idx="12"/>
          </p:nvPr>
        </p:nvSpPr>
        <p:spPr/>
        <p:txBody>
          <a:bodyPr/>
          <a:lstStyle/>
          <a:p>
            <a:fld id="{452BA717-4DED-4A38-BDE4-30D0F0A142DB}" type="slidenum">
              <a:rPr lang="cs-CZ" smtClean="0"/>
              <a:pPr/>
              <a:t>16</a:t>
            </a:fld>
            <a:endParaRPr lang="cs-CZ"/>
          </a:p>
        </p:txBody>
      </p:sp>
      <p:sp>
        <p:nvSpPr>
          <p:cNvPr id="3" name="Text Placeholder 2">
            <a:extLst>
              <a:ext uri="{FF2B5EF4-FFF2-40B4-BE49-F238E27FC236}">
                <a16:creationId xmlns:a16="http://schemas.microsoft.com/office/drawing/2014/main" id="{3AEF187B-698E-4F12-97FC-863DD62417A0}"/>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7C915DB9-57E2-436B-97FA-29E27EABCB2D}"/>
              </a:ext>
            </a:extLst>
          </p:cNvPr>
          <p:cNvSpPr>
            <a:spLocks noGrp="1"/>
          </p:cNvSpPr>
          <p:nvPr>
            <p:ph type="body" sz="quarter" idx="14"/>
          </p:nvPr>
        </p:nvSpPr>
        <p:spPr/>
        <p:txBody>
          <a:bodyPr/>
          <a:lstStyle/>
          <a:p>
            <a:r>
              <a:rPr lang="en-US" dirty="0"/>
              <a:t>Application state</a:t>
            </a:r>
          </a:p>
        </p:txBody>
      </p:sp>
    </p:spTree>
    <p:extLst>
      <p:ext uri="{BB962C8B-B14F-4D97-AF65-F5344CB8AC3E}">
        <p14:creationId xmlns:p14="http://schemas.microsoft.com/office/powerpoint/2010/main" val="66173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F163-20BB-AEDE-D5D6-59D4930BEB38}"/>
              </a:ext>
            </a:extLst>
          </p:cNvPr>
          <p:cNvSpPr>
            <a:spLocks noGrp="1"/>
          </p:cNvSpPr>
          <p:nvPr>
            <p:ph type="ctrTitle"/>
          </p:nvPr>
        </p:nvSpPr>
        <p:spPr/>
        <p:txBody>
          <a:bodyPr/>
          <a:lstStyle/>
          <a:p>
            <a:r>
              <a:rPr lang="en-US" dirty="0"/>
              <a:t>Web Server</a:t>
            </a:r>
          </a:p>
        </p:txBody>
      </p:sp>
    </p:spTree>
    <p:extLst>
      <p:ext uri="{BB962C8B-B14F-4D97-AF65-F5344CB8AC3E}">
        <p14:creationId xmlns:p14="http://schemas.microsoft.com/office/powerpoint/2010/main" val="173158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4B166-F890-1F7F-5DD0-33C0A158D09C}"/>
              </a:ext>
            </a:extLst>
          </p:cNvPr>
          <p:cNvSpPr>
            <a:spLocks noGrp="1"/>
          </p:cNvSpPr>
          <p:nvPr>
            <p:ph idx="1"/>
          </p:nvPr>
        </p:nvSpPr>
        <p:spPr>
          <a:xfrm>
            <a:off x="239351" y="1844824"/>
            <a:ext cx="5856649" cy="4596298"/>
          </a:xfrm>
        </p:spPr>
        <p:txBody>
          <a:bodyPr/>
          <a:lstStyle/>
          <a:p>
            <a:pPr marL="0" indent="0">
              <a:buNone/>
            </a:pPr>
            <a:r>
              <a:rPr lang="en-US" dirty="0"/>
              <a:t>Mail Server</a:t>
            </a:r>
          </a:p>
          <a:p>
            <a:pPr marL="0" indent="0">
              <a:buNone/>
            </a:pPr>
            <a:r>
              <a:rPr lang="en-US" dirty="0"/>
              <a:t>Handles sending, receiving, and routing of emails across networks.</a:t>
            </a:r>
          </a:p>
          <a:p>
            <a:pPr marL="0" indent="0">
              <a:buNone/>
            </a:pPr>
            <a:r>
              <a:rPr lang="en-US" dirty="0"/>
              <a:t>DNS Server</a:t>
            </a:r>
          </a:p>
          <a:p>
            <a:pPr marL="0" indent="0">
              <a:buNone/>
            </a:pPr>
            <a:r>
              <a:rPr lang="en-US" dirty="0"/>
              <a:t>Translates domain names into IP addresses.</a:t>
            </a:r>
          </a:p>
          <a:p>
            <a:pPr marL="0" indent="0">
              <a:buNone/>
            </a:pPr>
            <a:r>
              <a:rPr lang="en-US" dirty="0"/>
              <a:t>Web Server</a:t>
            </a:r>
          </a:p>
          <a:p>
            <a:pPr marL="0" indent="0">
              <a:buNone/>
            </a:pPr>
            <a:r>
              <a:rPr lang="en-US" dirty="0"/>
              <a:t>Hosts websites and deliver web content over a network.</a:t>
            </a:r>
          </a:p>
          <a:p>
            <a:pPr marL="0" indent="0">
              <a:buNone/>
            </a:pPr>
            <a:r>
              <a:rPr lang="en-US" dirty="0"/>
              <a:t>Examples: Apache, </a:t>
            </a:r>
            <a:r>
              <a:rPr lang="en-US" dirty="0" err="1"/>
              <a:t>NginX</a:t>
            </a:r>
            <a:r>
              <a:rPr lang="en-US" dirty="0"/>
              <a:t>, …</a:t>
            </a:r>
            <a:br>
              <a:rPr lang="en-US" dirty="0"/>
            </a:br>
            <a:endParaRPr lang="en-US" dirty="0"/>
          </a:p>
          <a:p>
            <a:pPr marL="0" indent="0">
              <a:buNone/>
            </a:pPr>
            <a:r>
              <a:rPr lang="en-US" dirty="0"/>
              <a:t>See NSWI153 for more …</a:t>
            </a:r>
          </a:p>
          <a:p>
            <a:pPr marL="0" indent="0">
              <a:buNone/>
            </a:pPr>
            <a:endParaRPr lang="en-US" dirty="0"/>
          </a:p>
        </p:txBody>
      </p:sp>
      <p:sp>
        <p:nvSpPr>
          <p:cNvPr id="3" name="Title 2">
            <a:extLst>
              <a:ext uri="{FF2B5EF4-FFF2-40B4-BE49-F238E27FC236}">
                <a16:creationId xmlns:a16="http://schemas.microsoft.com/office/drawing/2014/main" id="{ACD7FCEF-0855-7C50-7DAF-B0FC89CFDE2D}"/>
              </a:ext>
            </a:extLst>
          </p:cNvPr>
          <p:cNvSpPr>
            <a:spLocks noGrp="1"/>
          </p:cNvSpPr>
          <p:nvPr>
            <p:ph type="title"/>
          </p:nvPr>
        </p:nvSpPr>
        <p:spPr/>
        <p:txBody>
          <a:bodyPr/>
          <a:lstStyle/>
          <a:p>
            <a:r>
              <a:rPr lang="en-US" dirty="0"/>
              <a:t>What is a Server?</a:t>
            </a:r>
          </a:p>
        </p:txBody>
      </p:sp>
      <p:sp>
        <p:nvSpPr>
          <p:cNvPr id="4" name="Slide Number Placeholder 3">
            <a:extLst>
              <a:ext uri="{FF2B5EF4-FFF2-40B4-BE49-F238E27FC236}">
                <a16:creationId xmlns:a16="http://schemas.microsoft.com/office/drawing/2014/main" id="{701330B2-C83D-9A9E-B62E-1413B24EC3DF}"/>
              </a:ext>
            </a:extLst>
          </p:cNvPr>
          <p:cNvSpPr>
            <a:spLocks noGrp="1"/>
          </p:cNvSpPr>
          <p:nvPr>
            <p:ph type="sldNum" sz="quarter" idx="12"/>
          </p:nvPr>
        </p:nvSpPr>
        <p:spPr/>
        <p:txBody>
          <a:bodyPr/>
          <a:lstStyle/>
          <a:p>
            <a:fld id="{452BA717-4DED-4A38-BDE4-30D0F0A142DB}" type="slidenum">
              <a:rPr lang="cs-CZ" smtClean="0"/>
              <a:pPr/>
              <a:t>18</a:t>
            </a:fld>
            <a:endParaRPr lang="cs-CZ"/>
          </a:p>
        </p:txBody>
      </p:sp>
      <p:pic>
        <p:nvPicPr>
          <p:cNvPr id="7" name="Content Placeholder 5">
            <a:extLst>
              <a:ext uri="{FF2B5EF4-FFF2-40B4-BE49-F238E27FC236}">
                <a16:creationId xmlns:a16="http://schemas.microsoft.com/office/drawing/2014/main" id="{A7C10DE5-157B-A359-F132-E31B963029BA}"/>
              </a:ext>
            </a:extLst>
          </p:cNvPr>
          <p:cNvPicPr>
            <a:picLocks noChangeAspect="1"/>
          </p:cNvPicPr>
          <p:nvPr/>
        </p:nvPicPr>
        <p:blipFill>
          <a:blip r:embed="rId3"/>
          <a:stretch>
            <a:fillRect/>
          </a:stretch>
        </p:blipFill>
        <p:spPr>
          <a:xfrm>
            <a:off x="6957835" y="1844824"/>
            <a:ext cx="4610773" cy="4595813"/>
          </a:xfrm>
          <a:prstGeom prst="rect">
            <a:avLst/>
          </a:prstGeom>
        </p:spPr>
      </p:pic>
      <p:sp>
        <p:nvSpPr>
          <p:cNvPr id="8" name="TextovéPole 11">
            <a:extLst>
              <a:ext uri="{FF2B5EF4-FFF2-40B4-BE49-F238E27FC236}">
                <a16:creationId xmlns:a16="http://schemas.microsoft.com/office/drawing/2014/main" id="{2BF66C6F-57F0-0E24-768E-CF13CA32DA75}"/>
              </a:ext>
            </a:extLst>
          </p:cNvPr>
          <p:cNvSpPr txBox="1"/>
          <p:nvPr/>
        </p:nvSpPr>
        <p:spPr>
          <a:xfrm>
            <a:off x="6957835" y="6464369"/>
            <a:ext cx="1377300" cy="276999"/>
          </a:xfrm>
          <a:prstGeom prst="rect">
            <a:avLst/>
          </a:prstGeom>
          <a:noFill/>
        </p:spPr>
        <p:txBody>
          <a:bodyPr wrap="none" rtlCol="0">
            <a:spAutoFit/>
          </a:bodyPr>
          <a:lstStyle/>
          <a:p>
            <a:pPr algn="ctr"/>
            <a:r>
              <a:rPr lang="en-US" sz="1200" dirty="0"/>
              <a:t>From 2023-07-24</a:t>
            </a:r>
            <a:endParaRPr lang="cs-CZ" sz="1200" dirty="0"/>
          </a:p>
        </p:txBody>
      </p:sp>
    </p:spTree>
    <p:extLst>
      <p:ext uri="{BB962C8B-B14F-4D97-AF65-F5344CB8AC3E}">
        <p14:creationId xmlns:p14="http://schemas.microsoft.com/office/powerpoint/2010/main" val="47448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9CA03-7D43-4A9B-AEAC-503119496B69}"/>
              </a:ext>
            </a:extLst>
          </p:cNvPr>
          <p:cNvSpPr>
            <a:spLocks noGrp="1"/>
          </p:cNvSpPr>
          <p:nvPr>
            <p:ph type="title"/>
          </p:nvPr>
        </p:nvSpPr>
        <p:spPr/>
        <p:txBody>
          <a:bodyPr/>
          <a:lstStyle/>
          <a:p>
            <a:r>
              <a:rPr lang="en-US" dirty="0"/>
              <a:t>Web Server</a:t>
            </a:r>
            <a:br>
              <a:rPr lang="en-US" dirty="0"/>
            </a:br>
            <a:r>
              <a:rPr lang="en-US" dirty="0"/>
              <a:t>Serving Static Pages</a:t>
            </a:r>
          </a:p>
        </p:txBody>
      </p:sp>
      <p:sp>
        <p:nvSpPr>
          <p:cNvPr id="4" name="Slide Number Placeholder 3">
            <a:extLst>
              <a:ext uri="{FF2B5EF4-FFF2-40B4-BE49-F238E27FC236}">
                <a16:creationId xmlns:a16="http://schemas.microsoft.com/office/drawing/2014/main" id="{87D5975D-9468-4535-A652-817EBB263D9E}"/>
              </a:ext>
            </a:extLst>
          </p:cNvPr>
          <p:cNvSpPr>
            <a:spLocks noGrp="1"/>
          </p:cNvSpPr>
          <p:nvPr>
            <p:ph type="sldNum" sz="quarter" idx="12"/>
          </p:nvPr>
        </p:nvSpPr>
        <p:spPr/>
        <p:txBody>
          <a:bodyPr/>
          <a:lstStyle/>
          <a:p>
            <a:fld id="{452BA717-4DED-4A38-BDE4-30D0F0A142DB}" type="slidenum">
              <a:rPr lang="cs-CZ" smtClean="0"/>
              <a:pPr/>
              <a:t>19</a:t>
            </a:fld>
            <a:endParaRPr lang="cs-CZ"/>
          </a:p>
        </p:txBody>
      </p:sp>
      <p:grpSp>
        <p:nvGrpSpPr>
          <p:cNvPr id="5" name="Skupina 7">
            <a:extLst>
              <a:ext uri="{FF2B5EF4-FFF2-40B4-BE49-F238E27FC236}">
                <a16:creationId xmlns:a16="http://schemas.microsoft.com/office/drawing/2014/main" id="{3FDC28E5-9985-4434-9B20-22B39E13B63C}"/>
              </a:ext>
            </a:extLst>
          </p:cNvPr>
          <p:cNvGrpSpPr/>
          <p:nvPr/>
        </p:nvGrpSpPr>
        <p:grpSpPr>
          <a:xfrm>
            <a:off x="5542460" y="3228286"/>
            <a:ext cx="1800225" cy="1744557"/>
            <a:chOff x="6372199" y="3093244"/>
            <a:chExt cx="1800225" cy="1744557"/>
          </a:xfrm>
        </p:grpSpPr>
        <p:pic>
          <p:nvPicPr>
            <p:cNvPr id="6" name="Picture 5" descr="Medion Home Server">
              <a:extLst>
                <a:ext uri="{FF2B5EF4-FFF2-40B4-BE49-F238E27FC236}">
                  <a16:creationId xmlns:a16="http://schemas.microsoft.com/office/drawing/2014/main" id="{225EFAB9-D815-45F5-8CC6-591F95E1C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7" name="TextovéPole 9">
              <a:extLst>
                <a:ext uri="{FF2B5EF4-FFF2-40B4-BE49-F238E27FC236}">
                  <a16:creationId xmlns:a16="http://schemas.microsoft.com/office/drawing/2014/main" id="{E738A8FE-569A-406F-B1B0-D75A589268E8}"/>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8" name="Skupina 11">
            <a:extLst>
              <a:ext uri="{FF2B5EF4-FFF2-40B4-BE49-F238E27FC236}">
                <a16:creationId xmlns:a16="http://schemas.microsoft.com/office/drawing/2014/main" id="{2B50CDD8-A17F-4078-9B89-D1FDA869B1B8}"/>
              </a:ext>
            </a:extLst>
          </p:cNvPr>
          <p:cNvGrpSpPr/>
          <p:nvPr/>
        </p:nvGrpSpPr>
        <p:grpSpPr>
          <a:xfrm>
            <a:off x="2204669" y="3682482"/>
            <a:ext cx="1274934" cy="1290361"/>
            <a:chOff x="899592" y="3324244"/>
            <a:chExt cx="1274934" cy="1290361"/>
          </a:xfrm>
        </p:grpSpPr>
        <p:pic>
          <p:nvPicPr>
            <p:cNvPr id="9" name="Picture 4" descr="j0285750">
              <a:extLst>
                <a:ext uri="{FF2B5EF4-FFF2-40B4-BE49-F238E27FC236}">
                  <a16:creationId xmlns:a16="http://schemas.microsoft.com/office/drawing/2014/main" id="{7E463BBE-7A72-4659-90FA-D45FE61FC4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10">
              <a:extLst>
                <a:ext uri="{FF2B5EF4-FFF2-40B4-BE49-F238E27FC236}">
                  <a16:creationId xmlns:a16="http://schemas.microsoft.com/office/drawing/2014/main" id="{E54A384D-08AE-4D52-A21F-FD434614B76A}"/>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grpSp>
        <p:nvGrpSpPr>
          <p:cNvPr id="11" name="Skupina 27">
            <a:extLst>
              <a:ext uri="{FF2B5EF4-FFF2-40B4-BE49-F238E27FC236}">
                <a16:creationId xmlns:a16="http://schemas.microsoft.com/office/drawing/2014/main" id="{F65FFE73-AA3A-439C-B1EC-140A521ED476}"/>
              </a:ext>
            </a:extLst>
          </p:cNvPr>
          <p:cNvGrpSpPr/>
          <p:nvPr/>
        </p:nvGrpSpPr>
        <p:grpSpPr>
          <a:xfrm>
            <a:off x="3436662" y="2445422"/>
            <a:ext cx="2561182" cy="1482687"/>
            <a:chOff x="1912662" y="2060848"/>
            <a:chExt cx="2561182" cy="1482687"/>
          </a:xfrm>
        </p:grpSpPr>
        <p:sp>
          <p:nvSpPr>
            <p:cNvPr id="12" name="Volný tvar 13">
              <a:extLst>
                <a:ext uri="{FF2B5EF4-FFF2-40B4-BE49-F238E27FC236}">
                  <a16:creationId xmlns:a16="http://schemas.microsoft.com/office/drawing/2014/main" id="{2B96D78B-DD99-4422-8138-840465A2000B}"/>
                </a:ext>
              </a:extLst>
            </p:cNvPr>
            <p:cNvSpPr/>
            <p:nvPr/>
          </p:nvSpPr>
          <p:spPr>
            <a:xfrm>
              <a:off x="1955604" y="3052619"/>
              <a:ext cx="2518240" cy="490916"/>
            </a:xfrm>
            <a:custGeom>
              <a:avLst/>
              <a:gdLst>
                <a:gd name="connsiteX0" fmla="*/ 0 w 2311400"/>
                <a:gd name="connsiteY0" fmla="*/ 562515 h 562515"/>
                <a:gd name="connsiteX1" fmla="*/ 1100666 w 2311400"/>
                <a:gd name="connsiteY1" fmla="*/ 71448 h 562515"/>
                <a:gd name="connsiteX2" fmla="*/ 1168400 w 2311400"/>
                <a:gd name="connsiteY2" fmla="*/ 54515 h 562515"/>
                <a:gd name="connsiteX3" fmla="*/ 2311400 w 2311400"/>
                <a:gd name="connsiteY3" fmla="*/ 562515 h 562515"/>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361 h 491361"/>
                <a:gd name="connsiteX1" fmla="*/ 1100666 w 2311400"/>
                <a:gd name="connsiteY1" fmla="*/ 294 h 491361"/>
                <a:gd name="connsiteX2" fmla="*/ 2311400 w 2311400"/>
                <a:gd name="connsiteY2" fmla="*/ 491361 h 491361"/>
                <a:gd name="connsiteX0" fmla="*/ 0 w 2311400"/>
                <a:gd name="connsiteY0" fmla="*/ 491301 h 491347"/>
                <a:gd name="connsiteX1" fmla="*/ 1100666 w 2311400"/>
                <a:gd name="connsiteY1" fmla="*/ 234 h 491347"/>
                <a:gd name="connsiteX2" fmla="*/ 2311400 w 2311400"/>
                <a:gd name="connsiteY2" fmla="*/ 491301 h 491347"/>
                <a:gd name="connsiteX0" fmla="*/ 0 w 2311400"/>
                <a:gd name="connsiteY0" fmla="*/ 491301 h 491347"/>
                <a:gd name="connsiteX1" fmla="*/ 1146258 w 2311400"/>
                <a:gd name="connsiteY1" fmla="*/ 234 h 491347"/>
                <a:gd name="connsiteX2" fmla="*/ 2311400 w 2311400"/>
                <a:gd name="connsiteY2" fmla="*/ 491301 h 491347"/>
                <a:gd name="connsiteX0" fmla="*/ 0 w 2311400"/>
                <a:gd name="connsiteY0" fmla="*/ 453220 h 453270"/>
                <a:gd name="connsiteX1" fmla="*/ 1169055 w 2311400"/>
                <a:gd name="connsiteY1" fmla="*/ 253 h 453270"/>
                <a:gd name="connsiteX2" fmla="*/ 2311400 w 2311400"/>
                <a:gd name="connsiteY2" fmla="*/ 453220 h 453270"/>
                <a:gd name="connsiteX0" fmla="*/ 0 w 2311400"/>
                <a:gd name="connsiteY0" fmla="*/ 484953 h 485000"/>
                <a:gd name="connsiteX1" fmla="*/ 1169055 w 2311400"/>
                <a:gd name="connsiteY1" fmla="*/ 236 h 485000"/>
                <a:gd name="connsiteX2" fmla="*/ 2311400 w 2311400"/>
                <a:gd name="connsiteY2" fmla="*/ 484953 h 485000"/>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778"/>
                <a:gd name="connsiteX1" fmla="*/ 1169055 w 2311400"/>
                <a:gd name="connsiteY1" fmla="*/ 61 h 484778"/>
                <a:gd name="connsiteX2" fmla="*/ 2311400 w 2311400"/>
                <a:gd name="connsiteY2" fmla="*/ 484778 h 484778"/>
                <a:gd name="connsiteX0" fmla="*/ 0 w 2260108"/>
                <a:gd name="connsiteY0" fmla="*/ 496286 h 496286"/>
                <a:gd name="connsiteX1" fmla="*/ 1169055 w 2260108"/>
                <a:gd name="connsiteY1" fmla="*/ 11569 h 496286"/>
                <a:gd name="connsiteX2" fmla="*/ 2260108 w 2260108"/>
                <a:gd name="connsiteY2" fmla="*/ 140686 h 496286"/>
                <a:gd name="connsiteX0" fmla="*/ 0 w 2260108"/>
                <a:gd name="connsiteY0" fmla="*/ 490916 h 490916"/>
                <a:gd name="connsiteX1" fmla="*/ 1169055 w 2260108"/>
                <a:gd name="connsiteY1" fmla="*/ 6199 h 490916"/>
                <a:gd name="connsiteX2" fmla="*/ 2260108 w 2260108"/>
                <a:gd name="connsiteY2" fmla="*/ 135316 h 490916"/>
              </a:gdLst>
              <a:ahLst/>
              <a:cxnLst>
                <a:cxn ang="0">
                  <a:pos x="connsiteX0" y="connsiteY0"/>
                </a:cxn>
                <a:cxn ang="0">
                  <a:pos x="connsiteX1" y="connsiteY1"/>
                </a:cxn>
                <a:cxn ang="0">
                  <a:pos x="connsiteX2" y="connsiteY2"/>
                </a:cxn>
              </a:cxnLst>
              <a:rect l="l" t="t" r="r" b="b"/>
              <a:pathLst>
                <a:path w="2260108" h="490916">
                  <a:moveTo>
                    <a:pt x="0" y="490916"/>
                  </a:moveTo>
                  <a:cubicBezTo>
                    <a:pt x="360539" y="162127"/>
                    <a:pt x="701184" y="46416"/>
                    <a:pt x="1169055" y="6199"/>
                  </a:cubicBezTo>
                  <a:cubicBezTo>
                    <a:pt x="1636926" y="-34018"/>
                    <a:pt x="1909686" y="134611"/>
                    <a:pt x="2260108" y="135316"/>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cs-CZ" dirty="0"/>
            </a:p>
          </p:txBody>
        </p:sp>
        <p:sp>
          <p:nvSpPr>
            <p:cNvPr id="13" name="Obdélník 14">
              <a:extLst>
                <a:ext uri="{FF2B5EF4-FFF2-40B4-BE49-F238E27FC236}">
                  <a16:creationId xmlns:a16="http://schemas.microsoft.com/office/drawing/2014/main" id="{07EC8992-30D2-430A-97CB-F5B1DEB2F12D}"/>
                </a:ext>
              </a:extLst>
            </p:cNvPr>
            <p:cNvSpPr/>
            <p:nvPr/>
          </p:nvSpPr>
          <p:spPr>
            <a:xfrm>
              <a:off x="1912662" y="2060848"/>
              <a:ext cx="2472380"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Request</a:t>
              </a:r>
            </a:p>
            <a:p>
              <a:r>
                <a:rPr lang="en-US" sz="1400" b="1" dirty="0">
                  <a:latin typeface="Courier New" pitchFamily="49" charset="0"/>
                  <a:cs typeface="Courier New" pitchFamily="49" charset="0"/>
                </a:rPr>
                <a:t>GET /</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/index.html</a:t>
              </a:r>
            </a:p>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sp>
        <p:nvSpPr>
          <p:cNvPr id="15" name="Mrak 12">
            <a:extLst>
              <a:ext uri="{FF2B5EF4-FFF2-40B4-BE49-F238E27FC236}">
                <a16:creationId xmlns:a16="http://schemas.microsoft.com/office/drawing/2014/main" id="{44A6E325-6DD0-4017-A0C5-E212A5814571}"/>
              </a:ext>
            </a:extLst>
          </p:cNvPr>
          <p:cNvSpPr/>
          <p:nvPr/>
        </p:nvSpPr>
        <p:spPr>
          <a:xfrm>
            <a:off x="3833500" y="3604011"/>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sp>
        <p:nvSpPr>
          <p:cNvPr id="16" name="Obdélník 26">
            <a:extLst>
              <a:ext uri="{FF2B5EF4-FFF2-40B4-BE49-F238E27FC236}">
                <a16:creationId xmlns:a16="http://schemas.microsoft.com/office/drawing/2014/main" id="{D743A679-9DB3-4F1F-AA07-544CB2DC39BD}"/>
              </a:ext>
            </a:extLst>
          </p:cNvPr>
          <p:cNvSpPr/>
          <p:nvPr/>
        </p:nvSpPr>
        <p:spPr>
          <a:xfrm>
            <a:off x="3254163" y="4972842"/>
            <a:ext cx="2837378" cy="15525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Response</a:t>
            </a:r>
          </a:p>
          <a:p>
            <a:r>
              <a:rPr lang="en-US" sz="1400" b="1" dirty="0">
                <a:latin typeface="Courier New" pitchFamily="49" charset="0"/>
              </a:rPr>
              <a:t>HTTP/1.1 200 OK</a:t>
            </a:r>
          </a:p>
          <a:p>
            <a:r>
              <a:rPr lang="en-US" sz="1400" b="1" dirty="0">
                <a:latin typeface="Courier New" pitchFamily="49" charset="0"/>
              </a:rPr>
              <a:t>Content-Length: 1019</a:t>
            </a:r>
          </a:p>
          <a:p>
            <a:r>
              <a:rPr lang="en-US" sz="1400" b="1" dirty="0">
                <a:latin typeface="Courier New" pitchFamily="49" charset="0"/>
              </a:rPr>
              <a:t>Content-Type: text/html;</a:t>
            </a:r>
          </a:p>
          <a:p>
            <a:r>
              <a:rPr lang="en-US" sz="1400" b="1" dirty="0">
                <a:latin typeface="Courier New" pitchFamily="49" charset="0"/>
                <a:cs typeface="Courier New" pitchFamily="49" charset="0"/>
              </a:rPr>
              <a:t>...</a:t>
            </a:r>
          </a:p>
          <a:p>
            <a:r>
              <a:rPr lang="en-US" sz="1400" dirty="0">
                <a:cs typeface="Courier New" pitchFamily="49" charset="0"/>
              </a:rPr>
              <a:t>&lt;contents of index.html&gt;</a:t>
            </a:r>
            <a:endParaRPr lang="cs-CZ" sz="1400" dirty="0">
              <a:cs typeface="Courier New" pitchFamily="49" charset="0"/>
            </a:endParaRPr>
          </a:p>
        </p:txBody>
      </p:sp>
      <p:sp>
        <p:nvSpPr>
          <p:cNvPr id="17" name="Volný tvar 28">
            <a:extLst>
              <a:ext uri="{FF2B5EF4-FFF2-40B4-BE49-F238E27FC236}">
                <a16:creationId xmlns:a16="http://schemas.microsoft.com/office/drawing/2014/main" id="{A3933644-F78B-43BF-8D45-A1DE4396E3C6}"/>
              </a:ext>
            </a:extLst>
          </p:cNvPr>
          <p:cNvSpPr/>
          <p:nvPr/>
        </p:nvSpPr>
        <p:spPr>
          <a:xfrm>
            <a:off x="3489594" y="4299480"/>
            <a:ext cx="2508250" cy="380530"/>
          </a:xfrm>
          <a:custGeom>
            <a:avLst/>
            <a:gdLst>
              <a:gd name="connsiteX0" fmla="*/ 2451100 w 2451100"/>
              <a:gd name="connsiteY0" fmla="*/ 50800 h 438412"/>
              <a:gd name="connsiteX1" fmla="*/ 1339850 w 2451100"/>
              <a:gd name="connsiteY1" fmla="*/ 438150 h 438412"/>
              <a:gd name="connsiteX2" fmla="*/ 0 w 2451100"/>
              <a:gd name="connsiteY2" fmla="*/ 0 h 438412"/>
              <a:gd name="connsiteX0" fmla="*/ 2508250 w 2508250"/>
              <a:gd name="connsiteY0" fmla="*/ 0 h 387997"/>
              <a:gd name="connsiteX1" fmla="*/ 1397000 w 2508250"/>
              <a:gd name="connsiteY1" fmla="*/ 387350 h 387997"/>
              <a:gd name="connsiteX2" fmla="*/ 0 w 2508250"/>
              <a:gd name="connsiteY2" fmla="*/ 63500 h 387997"/>
              <a:gd name="connsiteX0" fmla="*/ 2508250 w 2508250"/>
              <a:gd name="connsiteY0" fmla="*/ 0 h 375365"/>
              <a:gd name="connsiteX1" fmla="*/ 1270000 w 2508250"/>
              <a:gd name="connsiteY1" fmla="*/ 374650 h 375365"/>
              <a:gd name="connsiteX2" fmla="*/ 0 w 2508250"/>
              <a:gd name="connsiteY2" fmla="*/ 63500 h 375365"/>
              <a:gd name="connsiteX0" fmla="*/ 2508250 w 2508250"/>
              <a:gd name="connsiteY0" fmla="*/ 0 h 380530"/>
              <a:gd name="connsiteX1" fmla="*/ 1270000 w 2508250"/>
              <a:gd name="connsiteY1" fmla="*/ 374650 h 380530"/>
              <a:gd name="connsiteX2" fmla="*/ 0 w 2508250"/>
              <a:gd name="connsiteY2" fmla="*/ 63500 h 380530"/>
            </a:gdLst>
            <a:ahLst/>
            <a:cxnLst>
              <a:cxn ang="0">
                <a:pos x="connsiteX0" y="connsiteY0"/>
              </a:cxn>
              <a:cxn ang="0">
                <a:pos x="connsiteX1" y="connsiteY1"/>
              </a:cxn>
              <a:cxn ang="0">
                <a:pos x="connsiteX2" y="connsiteY2"/>
              </a:cxn>
            </a:cxnLst>
            <a:rect l="l" t="t" r="r" b="b"/>
            <a:pathLst>
              <a:path w="2508250" h="380530">
                <a:moveTo>
                  <a:pt x="2508250" y="0"/>
                </a:moveTo>
                <a:cubicBezTo>
                  <a:pt x="2156883" y="197908"/>
                  <a:pt x="1764242" y="338667"/>
                  <a:pt x="1270000" y="374650"/>
                </a:cubicBezTo>
                <a:cubicBezTo>
                  <a:pt x="775758" y="410633"/>
                  <a:pt x="465666" y="278341"/>
                  <a:pt x="0" y="63500"/>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8" name="Skupina 1024">
            <a:extLst>
              <a:ext uri="{FF2B5EF4-FFF2-40B4-BE49-F238E27FC236}">
                <a16:creationId xmlns:a16="http://schemas.microsoft.com/office/drawing/2014/main" id="{CCD55F8E-855C-4E1A-AFEA-34053181EBDC}"/>
              </a:ext>
            </a:extLst>
          </p:cNvPr>
          <p:cNvGrpSpPr/>
          <p:nvPr/>
        </p:nvGrpSpPr>
        <p:grpSpPr>
          <a:xfrm>
            <a:off x="8400256" y="5134824"/>
            <a:ext cx="1258678" cy="1318512"/>
            <a:chOff x="6383832" y="4086378"/>
            <a:chExt cx="1258678" cy="1318512"/>
          </a:xfrm>
        </p:grpSpPr>
        <p:pic>
          <p:nvPicPr>
            <p:cNvPr id="19" name="Picture 2" descr="http://www.veryicon.com/icon/png/System/Artists%20Valley%20Sample/Document%20Code%20HTML.png">
              <a:extLst>
                <a:ext uri="{FF2B5EF4-FFF2-40B4-BE49-F238E27FC236}">
                  <a16:creationId xmlns:a16="http://schemas.microsoft.com/office/drawing/2014/main" id="{384247B3-7783-4A25-990F-634455B35C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280" y="4086378"/>
              <a:ext cx="1003782" cy="1003782"/>
            </a:xfrm>
            <a:prstGeom prst="rect">
              <a:avLst/>
            </a:prstGeom>
            <a:noFill/>
            <a:extLst>
              <a:ext uri="{909E8E84-426E-40DD-AFC4-6F175D3DCCD1}">
                <a14:hiddenFill xmlns:a14="http://schemas.microsoft.com/office/drawing/2010/main">
                  <a:solidFill>
                    <a:srgbClr val="FFFFFF"/>
                  </a:solidFill>
                </a14:hiddenFill>
              </a:ext>
            </a:extLst>
          </p:spPr>
        </p:pic>
        <p:sp>
          <p:nvSpPr>
            <p:cNvPr id="20" name="TextovéPole 1023">
              <a:extLst>
                <a:ext uri="{FF2B5EF4-FFF2-40B4-BE49-F238E27FC236}">
                  <a16:creationId xmlns:a16="http://schemas.microsoft.com/office/drawing/2014/main" id="{6C459EC2-B39E-45B9-A9CE-315C2C3A9919}"/>
                </a:ext>
              </a:extLst>
            </p:cNvPr>
            <p:cNvSpPr txBox="1"/>
            <p:nvPr/>
          </p:nvSpPr>
          <p:spPr>
            <a:xfrm>
              <a:off x="6383832" y="5097113"/>
              <a:ext cx="1258678" cy="307777"/>
            </a:xfrm>
            <a:prstGeom prst="rect">
              <a:avLst/>
            </a:prstGeom>
            <a:noFill/>
          </p:spPr>
          <p:txBody>
            <a:bodyPr wrap="none" rtlCol="0">
              <a:spAutoFit/>
            </a:bodyPr>
            <a:lstStyle/>
            <a:p>
              <a:r>
                <a:rPr lang="en-US" sz="1400" b="1" dirty="0">
                  <a:latin typeface="Courier New" pitchFamily="49" charset="0"/>
                  <a:cs typeface="Courier New" pitchFamily="49" charset="0"/>
                </a:rPr>
                <a:t>index.html</a:t>
              </a:r>
              <a:endParaRPr lang="cs-CZ" sz="1400" b="1" dirty="0">
                <a:latin typeface="Courier New" pitchFamily="49" charset="0"/>
                <a:cs typeface="Courier New" pitchFamily="49" charset="0"/>
              </a:endParaRPr>
            </a:p>
          </p:txBody>
        </p:sp>
      </p:grpSp>
      <p:sp>
        <p:nvSpPr>
          <p:cNvPr id="21" name="Ohnutý roh 1028">
            <a:extLst>
              <a:ext uri="{FF2B5EF4-FFF2-40B4-BE49-F238E27FC236}">
                <a16:creationId xmlns:a16="http://schemas.microsoft.com/office/drawing/2014/main" id="{C9DAE5B9-E474-4B22-B703-AB36D21044CC}"/>
              </a:ext>
            </a:extLst>
          </p:cNvPr>
          <p:cNvSpPr/>
          <p:nvPr/>
        </p:nvSpPr>
        <p:spPr>
          <a:xfrm>
            <a:off x="10162434" y="1897957"/>
            <a:ext cx="1406174" cy="792088"/>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Apache configuration</a:t>
            </a:r>
            <a:endParaRPr lang="cs-CZ" sz="1400" dirty="0"/>
          </a:p>
        </p:txBody>
      </p:sp>
      <p:sp>
        <p:nvSpPr>
          <p:cNvPr id="22" name="Zaoblený obdélník 1032">
            <a:extLst>
              <a:ext uri="{FF2B5EF4-FFF2-40B4-BE49-F238E27FC236}">
                <a16:creationId xmlns:a16="http://schemas.microsoft.com/office/drawing/2014/main" id="{A3C03E87-08F8-432F-8F43-CF3046763DEC}"/>
              </a:ext>
            </a:extLst>
          </p:cNvPr>
          <p:cNvSpPr/>
          <p:nvPr/>
        </p:nvSpPr>
        <p:spPr>
          <a:xfrm>
            <a:off x="8688649" y="3176937"/>
            <a:ext cx="921048" cy="307777"/>
          </a:xfrm>
          <a:prstGeom prst="roundRect">
            <a:avLst/>
          </a:prstGeom>
          <a:solidFill>
            <a:schemeClr val="accent6">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cs-CZ"/>
          </a:p>
        </p:txBody>
      </p:sp>
      <p:grpSp>
        <p:nvGrpSpPr>
          <p:cNvPr id="23" name="Skupina 1026">
            <a:extLst>
              <a:ext uri="{FF2B5EF4-FFF2-40B4-BE49-F238E27FC236}">
                <a16:creationId xmlns:a16="http://schemas.microsoft.com/office/drawing/2014/main" id="{1F2D3649-5907-4EF6-BAEB-351DCE9B8E6C}"/>
              </a:ext>
            </a:extLst>
          </p:cNvPr>
          <p:cNvGrpSpPr/>
          <p:nvPr/>
        </p:nvGrpSpPr>
        <p:grpSpPr>
          <a:xfrm>
            <a:off x="8673593" y="2314307"/>
            <a:ext cx="1795684" cy="1170406"/>
            <a:chOff x="6403361" y="1929734"/>
            <a:chExt cx="1795684" cy="1170406"/>
          </a:xfrm>
        </p:grpSpPr>
        <p:pic>
          <p:nvPicPr>
            <p:cNvPr id="24" name="Picture 8" descr="http://www.graphicsfuel.com/wp-content/uploads/2012/03/folder-icon-512x512.png">
              <a:extLst>
                <a:ext uri="{FF2B5EF4-FFF2-40B4-BE49-F238E27FC236}">
                  <a16:creationId xmlns:a16="http://schemas.microsoft.com/office/drawing/2014/main" id="{BC415244-5D66-4FCA-9A98-B3999B8D83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3361" y="1929734"/>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25" name="TextovéPole 30">
              <a:extLst>
                <a:ext uri="{FF2B5EF4-FFF2-40B4-BE49-F238E27FC236}">
                  <a16:creationId xmlns:a16="http://schemas.microsoft.com/office/drawing/2014/main" id="{D84328D2-DC63-4202-A09B-90343B53F436}"/>
                </a:ext>
              </a:extLst>
            </p:cNvPr>
            <p:cNvSpPr txBox="1"/>
            <p:nvPr/>
          </p:nvSpPr>
          <p:spPr>
            <a:xfrm>
              <a:off x="6403361" y="2792363"/>
              <a:ext cx="1795684" cy="307777"/>
            </a:xfrm>
            <a:prstGeom prst="rect">
              <a:avLst/>
            </a:prstGeom>
            <a:noFill/>
          </p:spPr>
          <p:txBody>
            <a:bodyPr wrap="none" rtlCol="0">
              <a:spAutoFit/>
            </a:bodyPr>
            <a:lstStyle/>
            <a:p>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var</a:t>
              </a:r>
              <a:r>
                <a:rPr lang="en-US" sz="1400" b="1" dirty="0">
                  <a:latin typeface="Courier New" pitchFamily="49" charset="0"/>
                  <a:cs typeface="Courier New" pitchFamily="49" charset="0"/>
                </a:rPr>
                <a:t>/www/</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cxnSp>
        <p:nvCxnSpPr>
          <p:cNvPr id="26" name="Přímá spojnice se šipkou 1034">
            <a:extLst>
              <a:ext uri="{FF2B5EF4-FFF2-40B4-BE49-F238E27FC236}">
                <a16:creationId xmlns:a16="http://schemas.microsoft.com/office/drawing/2014/main" id="{028CDA91-368D-419F-ACD6-963324CDB6A8}"/>
              </a:ext>
            </a:extLst>
          </p:cNvPr>
          <p:cNvCxnSpPr/>
          <p:nvPr/>
        </p:nvCxnSpPr>
        <p:spPr>
          <a:xfrm flipH="1">
            <a:off x="9401166" y="2690045"/>
            <a:ext cx="761269" cy="538240"/>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43">
            <a:extLst>
              <a:ext uri="{FF2B5EF4-FFF2-40B4-BE49-F238E27FC236}">
                <a16:creationId xmlns:a16="http://schemas.microsoft.com/office/drawing/2014/main" id="{F087E069-868B-4C88-8D83-AA54B4E62E09}"/>
              </a:ext>
            </a:extLst>
          </p:cNvPr>
          <p:cNvCxnSpPr>
            <a:cxnSpLocks/>
            <a:endCxn id="19" idx="0"/>
          </p:cNvCxnSpPr>
          <p:nvPr/>
        </p:nvCxnSpPr>
        <p:spPr>
          <a:xfrm>
            <a:off x="9029595" y="3484713"/>
            <a:ext cx="0" cy="1650111"/>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8" name="Picture 4" descr="http://www.weterede.com/wp-content/uploads/2010/11/logo-apache.png">
            <a:extLst>
              <a:ext uri="{FF2B5EF4-FFF2-40B4-BE49-F238E27FC236}">
                <a16:creationId xmlns:a16="http://schemas.microsoft.com/office/drawing/2014/main" id="{14C2DD73-0663-48C1-8CA8-8A9FB44EAA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6918" y="2767859"/>
            <a:ext cx="771309" cy="5629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Přímá spojnice se šipkou 46">
            <a:extLst>
              <a:ext uri="{FF2B5EF4-FFF2-40B4-BE49-F238E27FC236}">
                <a16:creationId xmlns:a16="http://schemas.microsoft.com/office/drawing/2014/main" id="{CB2AD11D-E5E9-420E-A49B-17D539DB97B7}"/>
              </a:ext>
            </a:extLst>
          </p:cNvPr>
          <p:cNvCxnSpPr>
            <a:cxnSpLocks/>
          </p:cNvCxnSpPr>
          <p:nvPr/>
        </p:nvCxnSpPr>
        <p:spPr>
          <a:xfrm>
            <a:off x="5997844" y="2636912"/>
            <a:ext cx="2546428"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50">
            <a:extLst>
              <a:ext uri="{FF2B5EF4-FFF2-40B4-BE49-F238E27FC236}">
                <a16:creationId xmlns:a16="http://schemas.microsoft.com/office/drawing/2014/main" id="{5E73E18C-679D-48E7-822B-743D7EFEAFEA}"/>
              </a:ext>
            </a:extLst>
          </p:cNvPr>
          <p:cNvCxnSpPr>
            <a:cxnSpLocks/>
          </p:cNvCxnSpPr>
          <p:nvPr/>
        </p:nvCxnSpPr>
        <p:spPr>
          <a:xfrm flipH="1">
            <a:off x="6168008" y="5460129"/>
            <a:ext cx="2088232"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7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9F6227-1ADA-FF9D-B6B9-0F14F94795C8}"/>
              </a:ext>
            </a:extLst>
          </p:cNvPr>
          <p:cNvSpPr>
            <a:spLocks noGrp="1"/>
          </p:cNvSpPr>
          <p:nvPr>
            <p:ph type="sldNum" sz="quarter" idx="12"/>
          </p:nvPr>
        </p:nvSpPr>
        <p:spPr/>
        <p:txBody>
          <a:bodyPr/>
          <a:lstStyle/>
          <a:p>
            <a:fld id="{452BA717-4DED-4A38-BDE4-30D0F0A142DB}" type="slidenum">
              <a:rPr lang="cs-CZ" smtClean="0"/>
              <a:pPr/>
              <a:t>2</a:t>
            </a:fld>
            <a:endParaRPr lang="cs-CZ"/>
          </a:p>
        </p:txBody>
      </p:sp>
      <p:sp>
        <p:nvSpPr>
          <p:cNvPr id="3" name="Text Placeholder 2">
            <a:extLst>
              <a:ext uri="{FF2B5EF4-FFF2-40B4-BE49-F238E27FC236}">
                <a16:creationId xmlns:a16="http://schemas.microsoft.com/office/drawing/2014/main" id="{4687839F-5811-B6B1-DF81-C2220F0AF54F}"/>
              </a:ext>
            </a:extLst>
          </p:cNvPr>
          <p:cNvSpPr>
            <a:spLocks noGrp="1"/>
          </p:cNvSpPr>
          <p:nvPr>
            <p:ph type="body" sz="quarter" idx="13"/>
          </p:nvPr>
        </p:nvSpPr>
        <p:spPr/>
        <p:txBody>
          <a:bodyPr/>
          <a:lstStyle/>
          <a:p>
            <a:r>
              <a:rPr lang="en-US" dirty="0"/>
              <a:t>Model Example</a:t>
            </a:r>
          </a:p>
        </p:txBody>
      </p:sp>
      <p:sp>
        <p:nvSpPr>
          <p:cNvPr id="4" name="Text Placeholder 3">
            <a:extLst>
              <a:ext uri="{FF2B5EF4-FFF2-40B4-BE49-F238E27FC236}">
                <a16:creationId xmlns:a16="http://schemas.microsoft.com/office/drawing/2014/main" id="{166DF456-D851-593D-6547-070F0BB604EE}"/>
              </a:ext>
            </a:extLst>
          </p:cNvPr>
          <p:cNvSpPr>
            <a:spLocks noGrp="1"/>
          </p:cNvSpPr>
          <p:nvPr>
            <p:ph type="body" sz="quarter" idx="14"/>
          </p:nvPr>
        </p:nvSpPr>
        <p:spPr>
          <a:xfrm>
            <a:off x="1415480" y="3140968"/>
            <a:ext cx="9217023" cy="3168352"/>
          </a:xfrm>
        </p:spPr>
        <p:txBody>
          <a:bodyPr/>
          <a:lstStyle/>
          <a:p>
            <a:pPr marL="171450" indent="-171450" algn="l">
              <a:buFont typeface="Arial" panose="020B0604020202020204" pitchFamily="34" charset="0"/>
              <a:buChar char="•"/>
            </a:pPr>
            <a:r>
              <a:rPr lang="en-US" sz="2200" dirty="0"/>
              <a:t>HTML document validation</a:t>
            </a:r>
          </a:p>
          <a:p>
            <a:pPr marL="171450" indent="-171450" algn="l">
              <a:buFont typeface="Arial" panose="020B0604020202020204" pitchFamily="34" charset="0"/>
              <a:buChar char="•"/>
            </a:pPr>
            <a:r>
              <a:rPr lang="en-US" sz="2200" dirty="0"/>
              <a:t>User submits document(s), application reports errors</a:t>
            </a:r>
          </a:p>
          <a:p>
            <a:pPr marL="171450" indent="-171450" algn="l">
              <a:buFont typeface="Arial" panose="020B0604020202020204" pitchFamily="34" charset="0"/>
              <a:buChar char="•"/>
            </a:pPr>
            <a:r>
              <a:rPr lang="en-US" sz="2200" dirty="0"/>
              <a:t>Details to consider number of documents, editing, real-time feedback, …</a:t>
            </a:r>
          </a:p>
          <a:p>
            <a:pPr algn="l"/>
            <a:endParaRPr lang="en-US" sz="2200" dirty="0"/>
          </a:p>
          <a:p>
            <a:r>
              <a:rPr lang="en-US" sz="2200" dirty="0"/>
              <a:t>Batch Application</a:t>
            </a:r>
            <a:br>
              <a:rPr lang="en-US" sz="2200" dirty="0"/>
            </a:br>
            <a:r>
              <a:rPr lang="en-US" sz="2200" dirty="0"/>
              <a:t>Graphical User Interface Desktop Application</a:t>
            </a:r>
            <a:br>
              <a:rPr lang="en-US" sz="2200" dirty="0"/>
            </a:br>
            <a:r>
              <a:rPr lang="en-US" sz="2200" dirty="0"/>
              <a:t>Web Application (CGI/MPA, SPA, ..)</a:t>
            </a:r>
          </a:p>
          <a:p>
            <a:pPr marL="171450" indent="-171450" algn="l">
              <a:buFont typeface="Arial" panose="020B0604020202020204" pitchFamily="34" charset="0"/>
              <a:buChar char="•"/>
            </a:pPr>
            <a:endParaRPr lang="en-US" sz="2200" dirty="0"/>
          </a:p>
          <a:p>
            <a:pPr marL="285750" indent="-285750" algn="l">
              <a:buFont typeface="Arial" panose="020B0604020202020204" pitchFamily="34" charset="0"/>
              <a:buChar char="•"/>
            </a:pPr>
            <a:endParaRPr lang="en-US" sz="2200" dirty="0"/>
          </a:p>
        </p:txBody>
      </p:sp>
    </p:spTree>
    <p:extLst>
      <p:ext uri="{BB962C8B-B14F-4D97-AF65-F5344CB8AC3E}">
        <p14:creationId xmlns:p14="http://schemas.microsoft.com/office/powerpoint/2010/main" val="48827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733C4-CBBF-4A36-A36D-00CAD2CCA8C5}"/>
              </a:ext>
            </a:extLst>
          </p:cNvPr>
          <p:cNvSpPr>
            <a:spLocks noGrp="1"/>
          </p:cNvSpPr>
          <p:nvPr>
            <p:ph idx="1"/>
          </p:nvPr>
        </p:nvSpPr>
        <p:spPr/>
        <p:txBody>
          <a:bodyPr/>
          <a:lstStyle/>
          <a:p>
            <a:r>
              <a:rPr lang="en-US" dirty="0"/>
              <a:t>One of the first standards for generating dynamic web content</a:t>
            </a:r>
          </a:p>
          <a:p>
            <a:r>
              <a:rPr lang="en-US" dirty="0"/>
              <a:t>NSCA specification from 1993 how to invoke command line applications</a:t>
            </a:r>
          </a:p>
          <a:p>
            <a:pPr lvl="1"/>
            <a:r>
              <a:rPr lang="en-US" dirty="0"/>
              <a:t>Current version CGI 1.1 (RFC 3875) from 2004</a:t>
            </a:r>
          </a:p>
          <a:p>
            <a:r>
              <a:rPr lang="en-US" dirty="0"/>
              <a:t>Specifies only the interface</a:t>
            </a:r>
          </a:p>
          <a:p>
            <a:pPr lvl="1"/>
            <a:r>
              <a:rPr lang="en-US" dirty="0"/>
              <a:t>Application may be written in any language</a:t>
            </a:r>
          </a:p>
          <a:p>
            <a:pPr lvl="1"/>
            <a:r>
              <a:rPr lang="en-US" dirty="0"/>
              <a:t>Important information and headers are set as environment variables, </a:t>
            </a:r>
            <a:br>
              <a:rPr lang="en-US" dirty="0"/>
            </a:br>
            <a:r>
              <a:rPr lang="en-US" dirty="0"/>
              <a:t>request body is directed to standard input</a:t>
            </a:r>
          </a:p>
          <a:p>
            <a:pPr lvl="1"/>
            <a:r>
              <a:rPr lang="en-US" dirty="0"/>
              <a:t>Response is taken from the standard output</a:t>
            </a:r>
          </a:p>
          <a:p>
            <a:endParaRPr lang="en-US" dirty="0"/>
          </a:p>
        </p:txBody>
      </p:sp>
      <p:sp>
        <p:nvSpPr>
          <p:cNvPr id="3" name="Title 2">
            <a:extLst>
              <a:ext uri="{FF2B5EF4-FFF2-40B4-BE49-F238E27FC236}">
                <a16:creationId xmlns:a16="http://schemas.microsoft.com/office/drawing/2014/main" id="{1AA44B55-87CF-4A57-BC26-03FBAD60C648}"/>
              </a:ext>
            </a:extLst>
          </p:cNvPr>
          <p:cNvSpPr>
            <a:spLocks noGrp="1"/>
          </p:cNvSpPr>
          <p:nvPr>
            <p:ph type="title"/>
          </p:nvPr>
        </p:nvSpPr>
        <p:spPr/>
        <p:txBody>
          <a:bodyPr/>
          <a:lstStyle/>
          <a:p>
            <a:r>
              <a:rPr lang="en-US" dirty="0"/>
              <a:t>Common Gateway Interface (</a:t>
            </a:r>
            <a:r>
              <a:rPr lang="cs-CZ" dirty="0"/>
              <a:t>CGI</a:t>
            </a:r>
            <a:r>
              <a:rPr lang="en-US" dirty="0"/>
              <a:t>)</a:t>
            </a:r>
            <a:br>
              <a:rPr lang="en-US" dirty="0"/>
            </a:br>
            <a:endParaRPr lang="en-US" dirty="0"/>
          </a:p>
        </p:txBody>
      </p:sp>
      <p:sp>
        <p:nvSpPr>
          <p:cNvPr id="4" name="Slide Number Placeholder 3">
            <a:extLst>
              <a:ext uri="{FF2B5EF4-FFF2-40B4-BE49-F238E27FC236}">
                <a16:creationId xmlns:a16="http://schemas.microsoft.com/office/drawing/2014/main" id="{079D1B84-A1EE-4603-8493-DF91466E14E0}"/>
              </a:ext>
            </a:extLst>
          </p:cNvPr>
          <p:cNvSpPr>
            <a:spLocks noGrp="1"/>
          </p:cNvSpPr>
          <p:nvPr>
            <p:ph type="sldNum" sz="quarter" idx="12"/>
          </p:nvPr>
        </p:nvSpPr>
        <p:spPr/>
        <p:txBody>
          <a:bodyPr/>
          <a:lstStyle/>
          <a:p>
            <a:fld id="{452BA717-4DED-4A38-BDE4-30D0F0A142DB}" type="slidenum">
              <a:rPr lang="cs-CZ" smtClean="0"/>
              <a:pPr/>
              <a:t>20</a:t>
            </a:fld>
            <a:endParaRPr lang="cs-CZ"/>
          </a:p>
        </p:txBody>
      </p:sp>
    </p:spTree>
    <p:extLst>
      <p:ext uri="{BB962C8B-B14F-4D97-AF65-F5344CB8AC3E}">
        <p14:creationId xmlns:p14="http://schemas.microsoft.com/office/powerpoint/2010/main" val="314514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Zaoblený obdélník 1032">
            <a:extLst>
              <a:ext uri="{FF2B5EF4-FFF2-40B4-BE49-F238E27FC236}">
                <a16:creationId xmlns:a16="http://schemas.microsoft.com/office/drawing/2014/main" id="{AB215967-160F-85B6-507D-B3965397874C}"/>
              </a:ext>
            </a:extLst>
          </p:cNvPr>
          <p:cNvSpPr/>
          <p:nvPr/>
        </p:nvSpPr>
        <p:spPr>
          <a:xfrm>
            <a:off x="8688649" y="3176937"/>
            <a:ext cx="921048" cy="307777"/>
          </a:xfrm>
          <a:prstGeom prst="roundRect">
            <a:avLst/>
          </a:prstGeom>
          <a:solidFill>
            <a:schemeClr val="accent6">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cs-CZ"/>
          </a:p>
        </p:txBody>
      </p:sp>
      <p:grpSp>
        <p:nvGrpSpPr>
          <p:cNvPr id="74" name="Skupina 7">
            <a:extLst>
              <a:ext uri="{FF2B5EF4-FFF2-40B4-BE49-F238E27FC236}">
                <a16:creationId xmlns:a16="http://schemas.microsoft.com/office/drawing/2014/main" id="{2182D38C-B0DF-F0C4-F35E-9587D3A8D29E}"/>
              </a:ext>
            </a:extLst>
          </p:cNvPr>
          <p:cNvGrpSpPr/>
          <p:nvPr/>
        </p:nvGrpSpPr>
        <p:grpSpPr>
          <a:xfrm>
            <a:off x="5542460" y="3228286"/>
            <a:ext cx="1800225" cy="1744557"/>
            <a:chOff x="6372199" y="3093244"/>
            <a:chExt cx="1800225" cy="1744557"/>
          </a:xfrm>
        </p:grpSpPr>
        <p:pic>
          <p:nvPicPr>
            <p:cNvPr id="75" name="Picture 74" descr="Medion Home Server">
              <a:extLst>
                <a:ext uri="{FF2B5EF4-FFF2-40B4-BE49-F238E27FC236}">
                  <a16:creationId xmlns:a16="http://schemas.microsoft.com/office/drawing/2014/main" id="{BCDCF37A-86C4-BF9E-3DCE-C4D9424B7B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76" name="TextovéPole 9">
              <a:extLst>
                <a:ext uri="{FF2B5EF4-FFF2-40B4-BE49-F238E27FC236}">
                  <a16:creationId xmlns:a16="http://schemas.microsoft.com/office/drawing/2014/main" id="{652DA67F-2B1F-4CAC-F773-118328C04D82}"/>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sp>
        <p:nvSpPr>
          <p:cNvPr id="3" name="Title 2">
            <a:extLst>
              <a:ext uri="{FF2B5EF4-FFF2-40B4-BE49-F238E27FC236}">
                <a16:creationId xmlns:a16="http://schemas.microsoft.com/office/drawing/2014/main" id="{0CD5032C-2AA6-40FD-AC28-D34AF7ED1D08}"/>
              </a:ext>
            </a:extLst>
          </p:cNvPr>
          <p:cNvSpPr>
            <a:spLocks noGrp="1"/>
          </p:cNvSpPr>
          <p:nvPr>
            <p:ph type="title"/>
          </p:nvPr>
        </p:nvSpPr>
        <p:spPr/>
        <p:txBody>
          <a:bodyPr/>
          <a:lstStyle/>
          <a:p>
            <a:r>
              <a:rPr lang="en-US" dirty="0"/>
              <a:t>Web Server</a:t>
            </a:r>
            <a:br>
              <a:rPr lang="en-US" dirty="0"/>
            </a:br>
            <a:r>
              <a:rPr lang="en-US" dirty="0"/>
              <a:t>Serving Dynamic Content</a:t>
            </a:r>
            <a:br>
              <a:rPr lang="en-US" dirty="0"/>
            </a:br>
            <a:endParaRPr lang="en-US" dirty="0"/>
          </a:p>
        </p:txBody>
      </p:sp>
      <p:sp>
        <p:nvSpPr>
          <p:cNvPr id="4" name="Slide Number Placeholder 3">
            <a:extLst>
              <a:ext uri="{FF2B5EF4-FFF2-40B4-BE49-F238E27FC236}">
                <a16:creationId xmlns:a16="http://schemas.microsoft.com/office/drawing/2014/main" id="{49E83265-5038-47BB-B951-BA3299382C84}"/>
              </a:ext>
            </a:extLst>
          </p:cNvPr>
          <p:cNvSpPr>
            <a:spLocks noGrp="1"/>
          </p:cNvSpPr>
          <p:nvPr>
            <p:ph type="sldNum" sz="quarter" idx="12"/>
          </p:nvPr>
        </p:nvSpPr>
        <p:spPr/>
        <p:txBody>
          <a:bodyPr/>
          <a:lstStyle/>
          <a:p>
            <a:fld id="{452BA717-4DED-4A38-BDE4-30D0F0A142DB}" type="slidenum">
              <a:rPr lang="cs-CZ" smtClean="0"/>
              <a:pPr/>
              <a:t>21</a:t>
            </a:fld>
            <a:endParaRPr lang="cs-CZ"/>
          </a:p>
        </p:txBody>
      </p:sp>
      <p:grpSp>
        <p:nvGrpSpPr>
          <p:cNvPr id="26" name="Skupina 15">
            <a:extLst>
              <a:ext uri="{FF2B5EF4-FFF2-40B4-BE49-F238E27FC236}">
                <a16:creationId xmlns:a16="http://schemas.microsoft.com/office/drawing/2014/main" id="{B2C04299-F99D-48E6-B621-82D86ACA954B}"/>
              </a:ext>
            </a:extLst>
          </p:cNvPr>
          <p:cNvGrpSpPr/>
          <p:nvPr/>
        </p:nvGrpSpPr>
        <p:grpSpPr>
          <a:xfrm>
            <a:off x="10548167" y="3933056"/>
            <a:ext cx="804417" cy="991034"/>
            <a:chOff x="6599201" y="2855238"/>
            <a:chExt cx="1049320" cy="1337849"/>
          </a:xfrm>
        </p:grpSpPr>
        <p:sp>
          <p:nvSpPr>
            <p:cNvPr id="27" name="TextovéPole 1023">
              <a:extLst>
                <a:ext uri="{FF2B5EF4-FFF2-40B4-BE49-F238E27FC236}">
                  <a16:creationId xmlns:a16="http://schemas.microsoft.com/office/drawing/2014/main" id="{BD94022D-CA1E-48B3-85D5-3E64DB322849}"/>
                </a:ext>
              </a:extLst>
            </p:cNvPr>
            <p:cNvSpPr txBox="1"/>
            <p:nvPr/>
          </p:nvSpPr>
          <p:spPr>
            <a:xfrm>
              <a:off x="6655623" y="3885310"/>
              <a:ext cx="936475" cy="307777"/>
            </a:xfrm>
            <a:prstGeom prst="rect">
              <a:avLst/>
            </a:prstGeom>
            <a:noFill/>
          </p:spPr>
          <p:txBody>
            <a:bodyPr wrap="none" rtlCol="0">
              <a:spAutoFit/>
            </a:bodyPr>
            <a:lstStyle/>
            <a:p>
              <a:r>
                <a:rPr lang="en-US" sz="1400" b="1" dirty="0" err="1">
                  <a:latin typeface="Courier New" pitchFamily="49" charset="0"/>
                  <a:cs typeface="Courier New" pitchFamily="49" charset="0"/>
                </a:rPr>
                <a:t>app.cgi</a:t>
              </a:r>
              <a:endParaRPr lang="cs-CZ" sz="1400" b="1" dirty="0">
                <a:latin typeface="Courier New" pitchFamily="49" charset="0"/>
                <a:cs typeface="Courier New" pitchFamily="49" charset="0"/>
              </a:endParaRPr>
            </a:p>
          </p:txBody>
        </p:sp>
        <p:pic>
          <p:nvPicPr>
            <p:cNvPr id="28" name="Picture 2" descr="http://iconbug.com/data/37/507/ac829ddeecc44c12987cab354ba6ae7e.png">
              <a:extLst>
                <a:ext uri="{FF2B5EF4-FFF2-40B4-BE49-F238E27FC236}">
                  <a16:creationId xmlns:a16="http://schemas.microsoft.com/office/drawing/2014/main" id="{397B4D76-7043-4603-9811-429498848D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201" y="2855238"/>
              <a:ext cx="1049320" cy="1059669"/>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Obdélník 22">
            <a:extLst>
              <a:ext uri="{FF2B5EF4-FFF2-40B4-BE49-F238E27FC236}">
                <a16:creationId xmlns:a16="http://schemas.microsoft.com/office/drawing/2014/main" id="{951E7AA0-4C5D-4E91-92A4-4424CC8EE7D3}"/>
              </a:ext>
            </a:extLst>
          </p:cNvPr>
          <p:cNvSpPr/>
          <p:nvPr/>
        </p:nvSpPr>
        <p:spPr>
          <a:xfrm>
            <a:off x="10184531" y="3933056"/>
            <a:ext cx="553516" cy="245458"/>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algn="ctr"/>
            <a:r>
              <a:rPr lang="en-US" sz="1000" b="1" dirty="0" err="1">
                <a:latin typeface="Courier New" pitchFamily="49" charset="0"/>
                <a:cs typeface="Courier New" pitchFamily="49" charset="0"/>
              </a:rPr>
              <a:t>stdin</a:t>
            </a:r>
            <a:endParaRPr lang="cs-CZ" sz="1000" b="1" dirty="0">
              <a:latin typeface="Courier New" pitchFamily="49" charset="0"/>
              <a:cs typeface="Courier New" pitchFamily="49" charset="0"/>
            </a:endParaRPr>
          </a:p>
        </p:txBody>
      </p:sp>
      <p:sp>
        <p:nvSpPr>
          <p:cNvPr id="30" name="Obdélník 40">
            <a:extLst>
              <a:ext uri="{FF2B5EF4-FFF2-40B4-BE49-F238E27FC236}">
                <a16:creationId xmlns:a16="http://schemas.microsoft.com/office/drawing/2014/main" id="{94905DFD-60B0-4467-8E0F-00D1738E0F8A}"/>
              </a:ext>
            </a:extLst>
          </p:cNvPr>
          <p:cNvSpPr/>
          <p:nvPr/>
        </p:nvSpPr>
        <p:spPr>
          <a:xfrm>
            <a:off x="10207776" y="4535786"/>
            <a:ext cx="553516" cy="245458"/>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algn="ctr"/>
            <a:r>
              <a:rPr lang="en-US" sz="1000" b="1" dirty="0" err="1">
                <a:latin typeface="Courier New" pitchFamily="49" charset="0"/>
                <a:cs typeface="Courier New" pitchFamily="49" charset="0"/>
              </a:rPr>
              <a:t>stdout</a:t>
            </a:r>
            <a:endParaRPr lang="cs-CZ" sz="1000" b="1" dirty="0">
              <a:latin typeface="Courier New" pitchFamily="49" charset="0"/>
              <a:cs typeface="Courier New" pitchFamily="49" charset="0"/>
            </a:endParaRPr>
          </a:p>
        </p:txBody>
      </p:sp>
      <p:grpSp>
        <p:nvGrpSpPr>
          <p:cNvPr id="37" name="Skupina 11">
            <a:extLst>
              <a:ext uri="{FF2B5EF4-FFF2-40B4-BE49-F238E27FC236}">
                <a16:creationId xmlns:a16="http://schemas.microsoft.com/office/drawing/2014/main" id="{883E868A-0403-E896-A13A-61CDE366A515}"/>
              </a:ext>
            </a:extLst>
          </p:cNvPr>
          <p:cNvGrpSpPr/>
          <p:nvPr/>
        </p:nvGrpSpPr>
        <p:grpSpPr>
          <a:xfrm>
            <a:off x="2204669" y="3682482"/>
            <a:ext cx="1274934" cy="1290361"/>
            <a:chOff x="899592" y="3324244"/>
            <a:chExt cx="1274934" cy="1290361"/>
          </a:xfrm>
        </p:grpSpPr>
        <p:pic>
          <p:nvPicPr>
            <p:cNvPr id="38" name="Picture 4" descr="j0285750">
              <a:extLst>
                <a:ext uri="{FF2B5EF4-FFF2-40B4-BE49-F238E27FC236}">
                  <a16:creationId xmlns:a16="http://schemas.microsoft.com/office/drawing/2014/main" id="{A900D96F-692F-C2FA-0639-7EB4C5EAD0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ovéPole 10">
              <a:extLst>
                <a:ext uri="{FF2B5EF4-FFF2-40B4-BE49-F238E27FC236}">
                  <a16:creationId xmlns:a16="http://schemas.microsoft.com/office/drawing/2014/main" id="{BAD50018-F760-C4B2-DBE8-1DA478D4F1BD}"/>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grpSp>
        <p:nvGrpSpPr>
          <p:cNvPr id="40" name="Skupina 27">
            <a:extLst>
              <a:ext uri="{FF2B5EF4-FFF2-40B4-BE49-F238E27FC236}">
                <a16:creationId xmlns:a16="http://schemas.microsoft.com/office/drawing/2014/main" id="{ED034575-BD2D-2D09-4C5A-D11F03F3FE1D}"/>
              </a:ext>
            </a:extLst>
          </p:cNvPr>
          <p:cNvGrpSpPr/>
          <p:nvPr/>
        </p:nvGrpSpPr>
        <p:grpSpPr>
          <a:xfrm>
            <a:off x="3436662" y="2445422"/>
            <a:ext cx="2561182" cy="1482687"/>
            <a:chOff x="1912662" y="2060848"/>
            <a:chExt cx="2561182" cy="1482687"/>
          </a:xfrm>
        </p:grpSpPr>
        <p:sp>
          <p:nvSpPr>
            <p:cNvPr id="41" name="Volný tvar 13">
              <a:extLst>
                <a:ext uri="{FF2B5EF4-FFF2-40B4-BE49-F238E27FC236}">
                  <a16:creationId xmlns:a16="http://schemas.microsoft.com/office/drawing/2014/main" id="{7971AFF3-81C4-6008-2E97-18022A9DA73E}"/>
                </a:ext>
              </a:extLst>
            </p:cNvPr>
            <p:cNvSpPr/>
            <p:nvPr/>
          </p:nvSpPr>
          <p:spPr>
            <a:xfrm>
              <a:off x="1955604" y="3052619"/>
              <a:ext cx="2518240" cy="490916"/>
            </a:xfrm>
            <a:custGeom>
              <a:avLst/>
              <a:gdLst>
                <a:gd name="connsiteX0" fmla="*/ 0 w 2311400"/>
                <a:gd name="connsiteY0" fmla="*/ 562515 h 562515"/>
                <a:gd name="connsiteX1" fmla="*/ 1100666 w 2311400"/>
                <a:gd name="connsiteY1" fmla="*/ 71448 h 562515"/>
                <a:gd name="connsiteX2" fmla="*/ 1168400 w 2311400"/>
                <a:gd name="connsiteY2" fmla="*/ 54515 h 562515"/>
                <a:gd name="connsiteX3" fmla="*/ 2311400 w 2311400"/>
                <a:gd name="connsiteY3" fmla="*/ 562515 h 562515"/>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361 h 491361"/>
                <a:gd name="connsiteX1" fmla="*/ 1100666 w 2311400"/>
                <a:gd name="connsiteY1" fmla="*/ 294 h 491361"/>
                <a:gd name="connsiteX2" fmla="*/ 2311400 w 2311400"/>
                <a:gd name="connsiteY2" fmla="*/ 491361 h 491361"/>
                <a:gd name="connsiteX0" fmla="*/ 0 w 2311400"/>
                <a:gd name="connsiteY0" fmla="*/ 491301 h 491347"/>
                <a:gd name="connsiteX1" fmla="*/ 1100666 w 2311400"/>
                <a:gd name="connsiteY1" fmla="*/ 234 h 491347"/>
                <a:gd name="connsiteX2" fmla="*/ 2311400 w 2311400"/>
                <a:gd name="connsiteY2" fmla="*/ 491301 h 491347"/>
                <a:gd name="connsiteX0" fmla="*/ 0 w 2311400"/>
                <a:gd name="connsiteY0" fmla="*/ 491301 h 491347"/>
                <a:gd name="connsiteX1" fmla="*/ 1146258 w 2311400"/>
                <a:gd name="connsiteY1" fmla="*/ 234 h 491347"/>
                <a:gd name="connsiteX2" fmla="*/ 2311400 w 2311400"/>
                <a:gd name="connsiteY2" fmla="*/ 491301 h 491347"/>
                <a:gd name="connsiteX0" fmla="*/ 0 w 2311400"/>
                <a:gd name="connsiteY0" fmla="*/ 453220 h 453270"/>
                <a:gd name="connsiteX1" fmla="*/ 1169055 w 2311400"/>
                <a:gd name="connsiteY1" fmla="*/ 253 h 453270"/>
                <a:gd name="connsiteX2" fmla="*/ 2311400 w 2311400"/>
                <a:gd name="connsiteY2" fmla="*/ 453220 h 453270"/>
                <a:gd name="connsiteX0" fmla="*/ 0 w 2311400"/>
                <a:gd name="connsiteY0" fmla="*/ 484953 h 485000"/>
                <a:gd name="connsiteX1" fmla="*/ 1169055 w 2311400"/>
                <a:gd name="connsiteY1" fmla="*/ 236 h 485000"/>
                <a:gd name="connsiteX2" fmla="*/ 2311400 w 2311400"/>
                <a:gd name="connsiteY2" fmla="*/ 484953 h 485000"/>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778"/>
                <a:gd name="connsiteX1" fmla="*/ 1169055 w 2311400"/>
                <a:gd name="connsiteY1" fmla="*/ 61 h 484778"/>
                <a:gd name="connsiteX2" fmla="*/ 2311400 w 2311400"/>
                <a:gd name="connsiteY2" fmla="*/ 484778 h 484778"/>
                <a:gd name="connsiteX0" fmla="*/ 0 w 2260108"/>
                <a:gd name="connsiteY0" fmla="*/ 496286 h 496286"/>
                <a:gd name="connsiteX1" fmla="*/ 1169055 w 2260108"/>
                <a:gd name="connsiteY1" fmla="*/ 11569 h 496286"/>
                <a:gd name="connsiteX2" fmla="*/ 2260108 w 2260108"/>
                <a:gd name="connsiteY2" fmla="*/ 140686 h 496286"/>
                <a:gd name="connsiteX0" fmla="*/ 0 w 2260108"/>
                <a:gd name="connsiteY0" fmla="*/ 490916 h 490916"/>
                <a:gd name="connsiteX1" fmla="*/ 1169055 w 2260108"/>
                <a:gd name="connsiteY1" fmla="*/ 6199 h 490916"/>
                <a:gd name="connsiteX2" fmla="*/ 2260108 w 2260108"/>
                <a:gd name="connsiteY2" fmla="*/ 135316 h 490916"/>
              </a:gdLst>
              <a:ahLst/>
              <a:cxnLst>
                <a:cxn ang="0">
                  <a:pos x="connsiteX0" y="connsiteY0"/>
                </a:cxn>
                <a:cxn ang="0">
                  <a:pos x="connsiteX1" y="connsiteY1"/>
                </a:cxn>
                <a:cxn ang="0">
                  <a:pos x="connsiteX2" y="connsiteY2"/>
                </a:cxn>
              </a:cxnLst>
              <a:rect l="l" t="t" r="r" b="b"/>
              <a:pathLst>
                <a:path w="2260108" h="490916">
                  <a:moveTo>
                    <a:pt x="0" y="490916"/>
                  </a:moveTo>
                  <a:cubicBezTo>
                    <a:pt x="360539" y="162127"/>
                    <a:pt x="701184" y="46416"/>
                    <a:pt x="1169055" y="6199"/>
                  </a:cubicBezTo>
                  <a:cubicBezTo>
                    <a:pt x="1636926" y="-34018"/>
                    <a:pt x="1909686" y="134611"/>
                    <a:pt x="2260108" y="135316"/>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cs-CZ" dirty="0"/>
            </a:p>
          </p:txBody>
        </p:sp>
        <p:sp>
          <p:nvSpPr>
            <p:cNvPr id="42" name="Obdélník 14">
              <a:extLst>
                <a:ext uri="{FF2B5EF4-FFF2-40B4-BE49-F238E27FC236}">
                  <a16:creationId xmlns:a16="http://schemas.microsoft.com/office/drawing/2014/main" id="{D036A22C-ABA5-39AF-4C47-F0D706F2E8C0}"/>
                </a:ext>
              </a:extLst>
            </p:cNvPr>
            <p:cNvSpPr/>
            <p:nvPr/>
          </p:nvSpPr>
          <p:spPr>
            <a:xfrm>
              <a:off x="1912662" y="2060848"/>
              <a:ext cx="2472380"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Request</a:t>
              </a:r>
            </a:p>
            <a:p>
              <a:r>
                <a:rPr lang="en-US" sz="1400" b="1" dirty="0">
                  <a:latin typeface="Courier New" pitchFamily="49" charset="0"/>
                  <a:cs typeface="Courier New" pitchFamily="49" charset="0"/>
                </a:rPr>
                <a:t>GET /</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app.cgi</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sp>
        <p:nvSpPr>
          <p:cNvPr id="43" name="Mrak 12">
            <a:extLst>
              <a:ext uri="{FF2B5EF4-FFF2-40B4-BE49-F238E27FC236}">
                <a16:creationId xmlns:a16="http://schemas.microsoft.com/office/drawing/2014/main" id="{F6FA61AD-5FFE-1370-74B3-CA69EC3CA01E}"/>
              </a:ext>
            </a:extLst>
          </p:cNvPr>
          <p:cNvSpPr/>
          <p:nvPr/>
        </p:nvSpPr>
        <p:spPr>
          <a:xfrm>
            <a:off x="3833500" y="3604011"/>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sp>
        <p:nvSpPr>
          <p:cNvPr id="44" name="Obdélník 26">
            <a:extLst>
              <a:ext uri="{FF2B5EF4-FFF2-40B4-BE49-F238E27FC236}">
                <a16:creationId xmlns:a16="http://schemas.microsoft.com/office/drawing/2014/main" id="{98AFC183-F7EA-8318-2B7A-423FDFB64298}"/>
              </a:ext>
            </a:extLst>
          </p:cNvPr>
          <p:cNvSpPr/>
          <p:nvPr/>
        </p:nvSpPr>
        <p:spPr>
          <a:xfrm>
            <a:off x="3254163" y="4972842"/>
            <a:ext cx="2837378" cy="15525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Response</a:t>
            </a:r>
          </a:p>
          <a:p>
            <a:r>
              <a:rPr lang="en-US" sz="1400" b="1" dirty="0">
                <a:latin typeface="Courier New" pitchFamily="49" charset="0"/>
              </a:rPr>
              <a:t>HTTP/1.1 200 OK</a:t>
            </a:r>
          </a:p>
          <a:p>
            <a:r>
              <a:rPr lang="en-US" sz="1400" b="1" dirty="0">
                <a:latin typeface="Courier New" pitchFamily="49" charset="0"/>
              </a:rPr>
              <a:t>Content-Length: 1019</a:t>
            </a:r>
          </a:p>
          <a:p>
            <a:r>
              <a:rPr lang="en-US" sz="1400" b="1" dirty="0">
                <a:latin typeface="Courier New" pitchFamily="49" charset="0"/>
              </a:rPr>
              <a:t>Content-Type: text/html;</a:t>
            </a:r>
          </a:p>
          <a:p>
            <a:r>
              <a:rPr lang="en-US" sz="1400" b="1" dirty="0">
                <a:latin typeface="Courier New" pitchFamily="49" charset="0"/>
                <a:cs typeface="Courier New" pitchFamily="49" charset="0"/>
              </a:rPr>
              <a:t>...</a:t>
            </a:r>
          </a:p>
          <a:p>
            <a:r>
              <a:rPr lang="en-US" sz="1400" dirty="0">
                <a:cs typeface="Courier New" pitchFamily="49" charset="0"/>
              </a:rPr>
              <a:t>&lt;contents of index.html&gt;</a:t>
            </a:r>
            <a:endParaRPr lang="cs-CZ" sz="1400" dirty="0">
              <a:cs typeface="Courier New" pitchFamily="49" charset="0"/>
            </a:endParaRPr>
          </a:p>
        </p:txBody>
      </p:sp>
      <p:sp>
        <p:nvSpPr>
          <p:cNvPr id="56" name="Ohnutý roh 1028">
            <a:extLst>
              <a:ext uri="{FF2B5EF4-FFF2-40B4-BE49-F238E27FC236}">
                <a16:creationId xmlns:a16="http://schemas.microsoft.com/office/drawing/2014/main" id="{8C553FC5-1AE2-8128-3736-0EA5E4402BEF}"/>
              </a:ext>
            </a:extLst>
          </p:cNvPr>
          <p:cNvSpPr/>
          <p:nvPr/>
        </p:nvSpPr>
        <p:spPr>
          <a:xfrm>
            <a:off x="10162434" y="1897957"/>
            <a:ext cx="1406174" cy="792088"/>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Apache configuration</a:t>
            </a:r>
            <a:endParaRPr lang="cs-CZ" sz="1400" dirty="0"/>
          </a:p>
        </p:txBody>
      </p:sp>
      <p:grpSp>
        <p:nvGrpSpPr>
          <p:cNvPr id="57" name="Skupina 1026">
            <a:extLst>
              <a:ext uri="{FF2B5EF4-FFF2-40B4-BE49-F238E27FC236}">
                <a16:creationId xmlns:a16="http://schemas.microsoft.com/office/drawing/2014/main" id="{D7B984E0-0BA9-6840-4EF9-70357B43A08A}"/>
              </a:ext>
            </a:extLst>
          </p:cNvPr>
          <p:cNvGrpSpPr/>
          <p:nvPr/>
        </p:nvGrpSpPr>
        <p:grpSpPr>
          <a:xfrm>
            <a:off x="8673593" y="2314307"/>
            <a:ext cx="1795684" cy="1170406"/>
            <a:chOff x="6403361" y="1929734"/>
            <a:chExt cx="1795684" cy="1170406"/>
          </a:xfrm>
        </p:grpSpPr>
        <p:pic>
          <p:nvPicPr>
            <p:cNvPr id="58" name="Picture 8" descr="http://www.graphicsfuel.com/wp-content/uploads/2012/03/folder-icon-512x512.png">
              <a:extLst>
                <a:ext uri="{FF2B5EF4-FFF2-40B4-BE49-F238E27FC236}">
                  <a16:creationId xmlns:a16="http://schemas.microsoft.com/office/drawing/2014/main" id="{6A80671D-ECF7-3A7A-0B0D-B264980ADA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3361" y="1929734"/>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59" name="TextovéPole 30">
              <a:extLst>
                <a:ext uri="{FF2B5EF4-FFF2-40B4-BE49-F238E27FC236}">
                  <a16:creationId xmlns:a16="http://schemas.microsoft.com/office/drawing/2014/main" id="{8C31958F-62AD-ADBD-48BA-18C456D4C69D}"/>
                </a:ext>
              </a:extLst>
            </p:cNvPr>
            <p:cNvSpPr txBox="1"/>
            <p:nvPr/>
          </p:nvSpPr>
          <p:spPr>
            <a:xfrm>
              <a:off x="6403361" y="2792363"/>
              <a:ext cx="1795684" cy="307777"/>
            </a:xfrm>
            <a:prstGeom prst="rect">
              <a:avLst/>
            </a:prstGeom>
            <a:noFill/>
          </p:spPr>
          <p:txBody>
            <a:bodyPr wrap="none" rtlCol="0">
              <a:spAutoFit/>
            </a:bodyPr>
            <a:lstStyle/>
            <a:p>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var</a:t>
              </a:r>
              <a:r>
                <a:rPr lang="en-US" sz="1400" b="1" dirty="0">
                  <a:latin typeface="Courier New" pitchFamily="49" charset="0"/>
                  <a:cs typeface="Courier New" pitchFamily="49" charset="0"/>
                </a:rPr>
                <a:t>/www/</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cxnSp>
        <p:nvCxnSpPr>
          <p:cNvPr id="60" name="Přímá spojnice se šipkou 1034">
            <a:extLst>
              <a:ext uri="{FF2B5EF4-FFF2-40B4-BE49-F238E27FC236}">
                <a16:creationId xmlns:a16="http://schemas.microsoft.com/office/drawing/2014/main" id="{E36539F0-ED1F-0726-D104-81C4C9E13625}"/>
              </a:ext>
            </a:extLst>
          </p:cNvPr>
          <p:cNvCxnSpPr/>
          <p:nvPr/>
        </p:nvCxnSpPr>
        <p:spPr>
          <a:xfrm flipH="1">
            <a:off x="9401166" y="2690045"/>
            <a:ext cx="761269" cy="538240"/>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Přímá spojnice se šipkou 46">
            <a:extLst>
              <a:ext uri="{FF2B5EF4-FFF2-40B4-BE49-F238E27FC236}">
                <a16:creationId xmlns:a16="http://schemas.microsoft.com/office/drawing/2014/main" id="{3DAD5F9D-1ABD-8369-F7E4-9D15D3456343}"/>
              </a:ext>
            </a:extLst>
          </p:cNvPr>
          <p:cNvCxnSpPr>
            <a:cxnSpLocks/>
          </p:cNvCxnSpPr>
          <p:nvPr/>
        </p:nvCxnSpPr>
        <p:spPr>
          <a:xfrm>
            <a:off x="5997844" y="2636912"/>
            <a:ext cx="2546428"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3" name="Přímá spojnice se šipkou 50">
            <a:extLst>
              <a:ext uri="{FF2B5EF4-FFF2-40B4-BE49-F238E27FC236}">
                <a16:creationId xmlns:a16="http://schemas.microsoft.com/office/drawing/2014/main" id="{6C8AC928-8D93-CB27-60FE-5E8B4BA4BAB2}"/>
              </a:ext>
            </a:extLst>
          </p:cNvPr>
          <p:cNvCxnSpPr>
            <a:cxnSpLocks/>
          </p:cNvCxnSpPr>
          <p:nvPr/>
        </p:nvCxnSpPr>
        <p:spPr>
          <a:xfrm flipH="1">
            <a:off x="6168008" y="5460129"/>
            <a:ext cx="2088232"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64" name="Skupina 1024">
            <a:extLst>
              <a:ext uri="{FF2B5EF4-FFF2-40B4-BE49-F238E27FC236}">
                <a16:creationId xmlns:a16="http://schemas.microsoft.com/office/drawing/2014/main" id="{2D144563-A592-1220-80DC-B0146C34A4E2}"/>
              </a:ext>
            </a:extLst>
          </p:cNvPr>
          <p:cNvGrpSpPr/>
          <p:nvPr/>
        </p:nvGrpSpPr>
        <p:grpSpPr>
          <a:xfrm>
            <a:off x="8400256" y="5134824"/>
            <a:ext cx="1258678" cy="1318512"/>
            <a:chOff x="6383832" y="4086378"/>
            <a:chExt cx="1258678" cy="1318512"/>
          </a:xfrm>
        </p:grpSpPr>
        <p:pic>
          <p:nvPicPr>
            <p:cNvPr id="65" name="Picture 2" descr="http://www.veryicon.com/icon/png/System/Artists%20Valley%20Sample/Document%20Code%20HTML.png">
              <a:extLst>
                <a:ext uri="{FF2B5EF4-FFF2-40B4-BE49-F238E27FC236}">
                  <a16:creationId xmlns:a16="http://schemas.microsoft.com/office/drawing/2014/main" id="{08365F5D-F452-B25D-3859-4B8DEA7619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1280" y="4086378"/>
              <a:ext cx="1003782" cy="1003782"/>
            </a:xfrm>
            <a:prstGeom prst="rect">
              <a:avLst/>
            </a:prstGeom>
            <a:noFill/>
            <a:extLst>
              <a:ext uri="{909E8E84-426E-40DD-AFC4-6F175D3DCCD1}">
                <a14:hiddenFill xmlns:a14="http://schemas.microsoft.com/office/drawing/2010/main">
                  <a:solidFill>
                    <a:srgbClr val="FFFFFF"/>
                  </a:solidFill>
                </a14:hiddenFill>
              </a:ext>
            </a:extLst>
          </p:spPr>
        </p:pic>
        <p:sp>
          <p:nvSpPr>
            <p:cNvPr id="66" name="TextovéPole 1023">
              <a:extLst>
                <a:ext uri="{FF2B5EF4-FFF2-40B4-BE49-F238E27FC236}">
                  <a16:creationId xmlns:a16="http://schemas.microsoft.com/office/drawing/2014/main" id="{AF26FC93-9F59-00DE-2F4C-0DB0A3914EFD}"/>
                </a:ext>
              </a:extLst>
            </p:cNvPr>
            <p:cNvSpPr txBox="1"/>
            <p:nvPr/>
          </p:nvSpPr>
          <p:spPr>
            <a:xfrm>
              <a:off x="6383832" y="5097113"/>
              <a:ext cx="1258678" cy="307777"/>
            </a:xfrm>
            <a:prstGeom prst="rect">
              <a:avLst/>
            </a:prstGeom>
            <a:noFill/>
          </p:spPr>
          <p:txBody>
            <a:bodyPr wrap="none" rtlCol="0">
              <a:spAutoFit/>
            </a:bodyPr>
            <a:lstStyle/>
            <a:p>
              <a:r>
                <a:rPr lang="en-US" sz="1400" b="1" dirty="0">
                  <a:latin typeface="Courier New" pitchFamily="49" charset="0"/>
                  <a:cs typeface="Courier New" pitchFamily="49" charset="0"/>
                </a:rPr>
                <a:t>index.html</a:t>
              </a:r>
              <a:endParaRPr lang="cs-CZ" sz="1400" b="1" dirty="0">
                <a:latin typeface="Courier New" pitchFamily="49" charset="0"/>
                <a:cs typeface="Courier New" pitchFamily="49" charset="0"/>
              </a:endParaRPr>
            </a:p>
          </p:txBody>
        </p:sp>
      </p:grpSp>
      <p:cxnSp>
        <p:nvCxnSpPr>
          <p:cNvPr id="69" name="Přímá spojnice se šipkou 43">
            <a:extLst>
              <a:ext uri="{FF2B5EF4-FFF2-40B4-BE49-F238E27FC236}">
                <a16:creationId xmlns:a16="http://schemas.microsoft.com/office/drawing/2014/main" id="{8F91324C-DE33-4760-D6B7-F5DCEBBC495E}"/>
              </a:ext>
            </a:extLst>
          </p:cNvPr>
          <p:cNvCxnSpPr>
            <a:cxnSpLocks/>
            <a:stCxn id="30" idx="1"/>
            <a:endCxn id="65" idx="3"/>
          </p:cNvCxnSpPr>
          <p:nvPr/>
        </p:nvCxnSpPr>
        <p:spPr>
          <a:xfrm flipH="1">
            <a:off x="9531486" y="4658515"/>
            <a:ext cx="676290" cy="97820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77" name="Picture 4" descr="http://www.weterede.com/wp-content/uploads/2010/11/logo-apache.png">
            <a:extLst>
              <a:ext uri="{FF2B5EF4-FFF2-40B4-BE49-F238E27FC236}">
                <a16:creationId xmlns:a16="http://schemas.microsoft.com/office/drawing/2014/main" id="{179ACDD4-F2CD-53D9-8FB8-B530AD8E49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6918" y="2767859"/>
            <a:ext cx="771309" cy="562967"/>
          </a:xfrm>
          <a:prstGeom prst="rect">
            <a:avLst/>
          </a:prstGeom>
          <a:noFill/>
          <a:extLst>
            <a:ext uri="{909E8E84-426E-40DD-AFC4-6F175D3DCCD1}">
              <a14:hiddenFill xmlns:a14="http://schemas.microsoft.com/office/drawing/2010/main">
                <a:solidFill>
                  <a:srgbClr val="FFFFFF"/>
                </a:solidFill>
              </a14:hiddenFill>
            </a:ext>
          </a:extLst>
        </p:spPr>
      </p:pic>
      <p:sp>
        <p:nvSpPr>
          <p:cNvPr id="78" name="Volný tvar 28">
            <a:extLst>
              <a:ext uri="{FF2B5EF4-FFF2-40B4-BE49-F238E27FC236}">
                <a16:creationId xmlns:a16="http://schemas.microsoft.com/office/drawing/2014/main" id="{1F8664C2-443E-F62A-4DE0-CBCF9B7A23DE}"/>
              </a:ext>
            </a:extLst>
          </p:cNvPr>
          <p:cNvSpPr/>
          <p:nvPr/>
        </p:nvSpPr>
        <p:spPr>
          <a:xfrm>
            <a:off x="3489594" y="4299480"/>
            <a:ext cx="2508250" cy="380530"/>
          </a:xfrm>
          <a:custGeom>
            <a:avLst/>
            <a:gdLst>
              <a:gd name="connsiteX0" fmla="*/ 2451100 w 2451100"/>
              <a:gd name="connsiteY0" fmla="*/ 50800 h 438412"/>
              <a:gd name="connsiteX1" fmla="*/ 1339850 w 2451100"/>
              <a:gd name="connsiteY1" fmla="*/ 438150 h 438412"/>
              <a:gd name="connsiteX2" fmla="*/ 0 w 2451100"/>
              <a:gd name="connsiteY2" fmla="*/ 0 h 438412"/>
              <a:gd name="connsiteX0" fmla="*/ 2508250 w 2508250"/>
              <a:gd name="connsiteY0" fmla="*/ 0 h 387997"/>
              <a:gd name="connsiteX1" fmla="*/ 1397000 w 2508250"/>
              <a:gd name="connsiteY1" fmla="*/ 387350 h 387997"/>
              <a:gd name="connsiteX2" fmla="*/ 0 w 2508250"/>
              <a:gd name="connsiteY2" fmla="*/ 63500 h 387997"/>
              <a:gd name="connsiteX0" fmla="*/ 2508250 w 2508250"/>
              <a:gd name="connsiteY0" fmla="*/ 0 h 375365"/>
              <a:gd name="connsiteX1" fmla="*/ 1270000 w 2508250"/>
              <a:gd name="connsiteY1" fmla="*/ 374650 h 375365"/>
              <a:gd name="connsiteX2" fmla="*/ 0 w 2508250"/>
              <a:gd name="connsiteY2" fmla="*/ 63500 h 375365"/>
              <a:gd name="connsiteX0" fmla="*/ 2508250 w 2508250"/>
              <a:gd name="connsiteY0" fmla="*/ 0 h 380530"/>
              <a:gd name="connsiteX1" fmla="*/ 1270000 w 2508250"/>
              <a:gd name="connsiteY1" fmla="*/ 374650 h 380530"/>
              <a:gd name="connsiteX2" fmla="*/ 0 w 2508250"/>
              <a:gd name="connsiteY2" fmla="*/ 63500 h 380530"/>
            </a:gdLst>
            <a:ahLst/>
            <a:cxnLst>
              <a:cxn ang="0">
                <a:pos x="connsiteX0" y="connsiteY0"/>
              </a:cxn>
              <a:cxn ang="0">
                <a:pos x="connsiteX1" y="connsiteY1"/>
              </a:cxn>
              <a:cxn ang="0">
                <a:pos x="connsiteX2" y="connsiteY2"/>
              </a:cxn>
            </a:cxnLst>
            <a:rect l="l" t="t" r="r" b="b"/>
            <a:pathLst>
              <a:path w="2508250" h="380530">
                <a:moveTo>
                  <a:pt x="2508250" y="0"/>
                </a:moveTo>
                <a:cubicBezTo>
                  <a:pt x="2156883" y="197908"/>
                  <a:pt x="1764242" y="338667"/>
                  <a:pt x="1270000" y="374650"/>
                </a:cubicBezTo>
                <a:cubicBezTo>
                  <a:pt x="775758" y="410633"/>
                  <a:pt x="465666" y="278341"/>
                  <a:pt x="0" y="63500"/>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Arc 85">
            <a:extLst>
              <a:ext uri="{FF2B5EF4-FFF2-40B4-BE49-F238E27FC236}">
                <a16:creationId xmlns:a16="http://schemas.microsoft.com/office/drawing/2014/main" id="{A6913163-C19E-16F5-339E-3E233A65E941}"/>
              </a:ext>
            </a:extLst>
          </p:cNvPr>
          <p:cNvSpPr/>
          <p:nvPr/>
        </p:nvSpPr>
        <p:spPr>
          <a:xfrm>
            <a:off x="9893213" y="3371633"/>
            <a:ext cx="1099331" cy="938238"/>
          </a:xfrm>
          <a:prstGeom prst="arc">
            <a:avLst>
              <a:gd name="adj1" fmla="val 16200000"/>
              <a:gd name="adj2" fmla="val 208735"/>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Shape 87">
            <a:extLst>
              <a:ext uri="{FF2B5EF4-FFF2-40B4-BE49-F238E27FC236}">
                <a16:creationId xmlns:a16="http://schemas.microsoft.com/office/drawing/2014/main" id="{3D983CD2-8ADA-8EF4-5E95-F1EC2D5CF234}"/>
              </a:ext>
            </a:extLst>
          </p:cNvPr>
          <p:cNvSpPr/>
          <p:nvPr/>
        </p:nvSpPr>
        <p:spPr>
          <a:xfrm>
            <a:off x="5912427" y="3021805"/>
            <a:ext cx="4322618" cy="1051431"/>
          </a:xfrm>
          <a:custGeom>
            <a:avLst/>
            <a:gdLst>
              <a:gd name="connsiteX0" fmla="*/ 0 w 4322618"/>
              <a:gd name="connsiteY0" fmla="*/ 43513 h 1051431"/>
              <a:gd name="connsiteX1" fmla="*/ 1766455 w 4322618"/>
              <a:gd name="connsiteY1" fmla="*/ 85077 h 1051431"/>
              <a:gd name="connsiteX2" fmla="*/ 2639291 w 4322618"/>
              <a:gd name="connsiteY2" fmla="*/ 812440 h 1051431"/>
              <a:gd name="connsiteX3" fmla="*/ 4322618 w 4322618"/>
              <a:gd name="connsiteY3" fmla="*/ 1051431 h 1051431"/>
            </a:gdLst>
            <a:ahLst/>
            <a:cxnLst>
              <a:cxn ang="0">
                <a:pos x="connsiteX0" y="connsiteY0"/>
              </a:cxn>
              <a:cxn ang="0">
                <a:pos x="connsiteX1" y="connsiteY1"/>
              </a:cxn>
              <a:cxn ang="0">
                <a:pos x="connsiteX2" y="connsiteY2"/>
              </a:cxn>
              <a:cxn ang="0">
                <a:pos x="connsiteX3" y="connsiteY3"/>
              </a:cxn>
            </a:cxnLst>
            <a:rect l="l" t="t" r="r" b="b"/>
            <a:pathLst>
              <a:path w="4322618" h="1051431">
                <a:moveTo>
                  <a:pt x="0" y="43513"/>
                </a:moveTo>
                <a:cubicBezTo>
                  <a:pt x="663286" y="218"/>
                  <a:pt x="1326573" y="-43077"/>
                  <a:pt x="1766455" y="85077"/>
                </a:cubicBezTo>
                <a:cubicBezTo>
                  <a:pt x="2206337" y="213231"/>
                  <a:pt x="2213264" y="651381"/>
                  <a:pt x="2639291" y="812440"/>
                </a:cubicBezTo>
                <a:cubicBezTo>
                  <a:pt x="3065318" y="973499"/>
                  <a:pt x="3693968" y="1012465"/>
                  <a:pt x="4322618" y="1051431"/>
                </a:cubicBezTo>
              </a:path>
            </a:pathLst>
          </a:cu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2822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9D3844-1CE4-42D7-9864-70847366F13D}"/>
              </a:ext>
            </a:extLst>
          </p:cNvPr>
          <p:cNvSpPr>
            <a:spLocks noGrp="1"/>
          </p:cNvSpPr>
          <p:nvPr>
            <p:ph idx="1"/>
          </p:nvPr>
        </p:nvSpPr>
        <p:spPr/>
        <p:txBody>
          <a:bodyPr/>
          <a:lstStyle/>
          <a:p>
            <a:pPr marL="0" indent="0">
              <a:buNone/>
            </a:pPr>
            <a:r>
              <a:rPr lang="en-US" dirty="0"/>
              <a:t>Scripting Languages for Web Applications</a:t>
            </a:r>
          </a:p>
          <a:p>
            <a:r>
              <a:rPr lang="en-US" dirty="0"/>
              <a:t>Benefits</a:t>
            </a:r>
          </a:p>
          <a:p>
            <a:pPr lvl="1"/>
            <a:r>
              <a:rPr lang="en-US" dirty="0"/>
              <a:t>No compilation required</a:t>
            </a:r>
          </a:p>
          <a:p>
            <a:pPr lvl="1"/>
            <a:r>
              <a:rPr lang="en-US" dirty="0"/>
              <a:t>Much faster deployment of applications</a:t>
            </a:r>
          </a:p>
          <a:p>
            <a:pPr lvl="1"/>
            <a:r>
              <a:rPr lang="en-US" dirty="0"/>
              <a:t>Necessity at client-side</a:t>
            </a:r>
          </a:p>
          <a:p>
            <a:pPr lvl="1"/>
            <a:r>
              <a:rPr lang="en-US" dirty="0"/>
              <a:t>Fashion trend in 90’</a:t>
            </a:r>
          </a:p>
          <a:p>
            <a:r>
              <a:rPr lang="en-US" dirty="0"/>
              <a:t>Drawbacks</a:t>
            </a:r>
          </a:p>
          <a:p>
            <a:pPr lvl="1"/>
            <a:r>
              <a:rPr lang="en-US" dirty="0"/>
              <a:t>“Speed”</a:t>
            </a:r>
          </a:p>
          <a:p>
            <a:pPr lvl="1"/>
            <a:r>
              <a:rPr lang="en-US" dirty="0"/>
              <a:t>Main concern of web applications was the speed of the network</a:t>
            </a:r>
          </a:p>
          <a:p>
            <a:pPr lvl="1"/>
            <a:r>
              <a:rPr lang="en-US" dirty="0"/>
              <a:t>Second concern is the speed of the database</a:t>
            </a:r>
          </a:p>
          <a:p>
            <a:pPr lvl="1"/>
            <a:r>
              <a:rPr lang="en-US" dirty="0"/>
              <a:t>PHP, Python, JavaScript, Ruby, Perl, …</a:t>
            </a:r>
          </a:p>
          <a:p>
            <a:endParaRPr lang="en-US" dirty="0"/>
          </a:p>
        </p:txBody>
      </p:sp>
      <p:sp>
        <p:nvSpPr>
          <p:cNvPr id="3" name="Title 2">
            <a:extLst>
              <a:ext uri="{FF2B5EF4-FFF2-40B4-BE49-F238E27FC236}">
                <a16:creationId xmlns:a16="http://schemas.microsoft.com/office/drawing/2014/main" id="{53A74750-8699-4168-B187-ACDA8E9C3677}"/>
              </a:ext>
            </a:extLst>
          </p:cNvPr>
          <p:cNvSpPr>
            <a:spLocks noGrp="1"/>
          </p:cNvSpPr>
          <p:nvPr>
            <p:ph type="title"/>
          </p:nvPr>
        </p:nvSpPr>
        <p:spPr/>
        <p:txBody>
          <a:bodyPr/>
          <a:lstStyle/>
          <a:p>
            <a:r>
              <a:rPr lang="en-US" dirty="0"/>
              <a:t>Scripting Languages</a:t>
            </a:r>
          </a:p>
        </p:txBody>
      </p:sp>
      <p:sp>
        <p:nvSpPr>
          <p:cNvPr id="4" name="Slide Number Placeholder 3">
            <a:extLst>
              <a:ext uri="{FF2B5EF4-FFF2-40B4-BE49-F238E27FC236}">
                <a16:creationId xmlns:a16="http://schemas.microsoft.com/office/drawing/2014/main" id="{A19FFB36-CCA4-46E3-97BB-44A77F7FA70D}"/>
              </a:ext>
            </a:extLst>
          </p:cNvPr>
          <p:cNvSpPr>
            <a:spLocks noGrp="1"/>
          </p:cNvSpPr>
          <p:nvPr>
            <p:ph type="sldNum" sz="quarter" idx="12"/>
          </p:nvPr>
        </p:nvSpPr>
        <p:spPr/>
        <p:txBody>
          <a:bodyPr/>
          <a:lstStyle/>
          <a:p>
            <a:fld id="{452BA717-4DED-4A38-BDE4-30D0F0A142DB}" type="slidenum">
              <a:rPr lang="cs-CZ" smtClean="0"/>
              <a:pPr/>
              <a:t>22</a:t>
            </a:fld>
            <a:endParaRPr lang="cs-CZ"/>
          </a:p>
        </p:txBody>
      </p:sp>
    </p:spTree>
    <p:extLst>
      <p:ext uri="{BB962C8B-B14F-4D97-AF65-F5344CB8AC3E}">
        <p14:creationId xmlns:p14="http://schemas.microsoft.com/office/powerpoint/2010/main" val="212982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D4A4E-89B4-47F7-B447-F6AA31F87F60}"/>
              </a:ext>
            </a:extLst>
          </p:cNvPr>
          <p:cNvSpPr>
            <a:spLocks noGrp="1"/>
          </p:cNvSpPr>
          <p:nvPr>
            <p:ph type="sldNum" sz="quarter" idx="12"/>
          </p:nvPr>
        </p:nvSpPr>
        <p:spPr/>
        <p:txBody>
          <a:bodyPr/>
          <a:lstStyle/>
          <a:p>
            <a:fld id="{452BA717-4DED-4A38-BDE4-30D0F0A142DB}" type="slidenum">
              <a:rPr lang="cs-CZ" smtClean="0"/>
              <a:pPr/>
              <a:t>23</a:t>
            </a:fld>
            <a:endParaRPr lang="cs-CZ"/>
          </a:p>
        </p:txBody>
      </p:sp>
      <p:sp>
        <p:nvSpPr>
          <p:cNvPr id="3" name="Text Placeholder 2">
            <a:extLst>
              <a:ext uri="{FF2B5EF4-FFF2-40B4-BE49-F238E27FC236}">
                <a16:creationId xmlns:a16="http://schemas.microsoft.com/office/drawing/2014/main" id="{1180722F-732B-413D-B58E-39E6D49A9201}"/>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D8886ADF-60A0-4A81-B32A-AD108379B474}"/>
              </a:ext>
            </a:extLst>
          </p:cNvPr>
          <p:cNvSpPr>
            <a:spLocks noGrp="1"/>
          </p:cNvSpPr>
          <p:nvPr>
            <p:ph type="body" sz="quarter" idx="14"/>
          </p:nvPr>
        </p:nvSpPr>
        <p:spPr/>
        <p:txBody>
          <a:bodyPr/>
          <a:lstStyle/>
          <a:p>
            <a:r>
              <a:rPr lang="en-US" dirty="0"/>
              <a:t>BASH</a:t>
            </a:r>
          </a:p>
        </p:txBody>
      </p:sp>
      <p:sp>
        <p:nvSpPr>
          <p:cNvPr id="5" name="Rectangle: Single Corner Snipped 4">
            <a:extLst>
              <a:ext uri="{FF2B5EF4-FFF2-40B4-BE49-F238E27FC236}">
                <a16:creationId xmlns:a16="http://schemas.microsoft.com/office/drawing/2014/main" id="{928CE64A-3CC7-4685-A19B-814B88720F62}"/>
              </a:ext>
            </a:extLst>
          </p:cNvPr>
          <p:cNvSpPr/>
          <p:nvPr/>
        </p:nvSpPr>
        <p:spPr>
          <a:xfrm>
            <a:off x="5807968" y="5157191"/>
            <a:ext cx="6265959" cy="1587243"/>
          </a:xfrm>
          <a:prstGeom prst="snip1Rect">
            <a:avLst>
              <a:gd name="adj" fmla="val 6849"/>
            </a:avLst>
          </a:prstGeom>
        </p:spPr>
        <p:style>
          <a:lnRef idx="1">
            <a:schemeClr val="accent6"/>
          </a:lnRef>
          <a:fillRef idx="2">
            <a:schemeClr val="accent6"/>
          </a:fillRef>
          <a:effectRef idx="1">
            <a:schemeClr val="accent6"/>
          </a:effectRef>
          <a:fontRef idx="minor">
            <a:schemeClr val="dk1"/>
          </a:fontRef>
        </p:style>
        <p:txBody>
          <a:bodyPr lIns="360000" tIns="0" rtlCol="0" anchor="ctr"/>
          <a:lstStyle/>
          <a:p>
            <a:r>
              <a:rPr lang="en-US" b="1" dirty="0">
                <a:solidFill>
                  <a:schemeClr val="bg1"/>
                </a:solidFill>
                <a:latin typeface="Courier New" panose="02070309020205020404" pitchFamily="49" charset="0"/>
                <a:cs typeface="Courier New" panose="02070309020205020404" pitchFamily="49" charset="0"/>
              </a:rPr>
              <a:t>Apache configuration:</a:t>
            </a:r>
          </a:p>
          <a:p>
            <a:r>
              <a:rPr lang="en-US" b="1" dirty="0">
                <a:solidFill>
                  <a:schemeClr val="bg1"/>
                </a:solidFill>
                <a:latin typeface="Courier New" panose="02070309020205020404" pitchFamily="49" charset="0"/>
                <a:cs typeface="Courier New" panose="02070309020205020404" pitchFamily="49" charset="0"/>
              </a:rPr>
              <a:t>&lt;Directory /home/*/</a:t>
            </a:r>
            <a:r>
              <a:rPr lang="en-US" b="1" dirty="0" err="1">
                <a:solidFill>
                  <a:schemeClr val="bg1"/>
                </a:solidFill>
                <a:latin typeface="Courier New" panose="02070309020205020404" pitchFamily="49" charset="0"/>
                <a:cs typeface="Courier New" panose="02070309020205020404" pitchFamily="49" charset="0"/>
              </a:rPr>
              <a:t>public_html</a:t>
            </a:r>
            <a:r>
              <a:rPr lang="en-US" b="1" dirty="0">
                <a:solidFill>
                  <a:schemeClr val="bg1"/>
                </a:solidFill>
                <a:latin typeface="Courier New" panose="02070309020205020404" pitchFamily="49" charset="0"/>
                <a:cs typeface="Courier New" panose="02070309020205020404" pitchFamily="49" charset="0"/>
              </a:rPr>
              <a:t>/</a:t>
            </a:r>
            <a:r>
              <a:rPr lang="en-US" b="1" dirty="0" err="1">
                <a:solidFill>
                  <a:schemeClr val="bg1"/>
                </a:solidFill>
                <a:latin typeface="Courier New" panose="02070309020205020404" pitchFamily="49" charset="0"/>
                <a:cs typeface="Courier New" panose="02070309020205020404" pitchFamily="49" charset="0"/>
              </a:rPr>
              <a:t>cgi</a:t>
            </a:r>
            <a:r>
              <a:rPr lang="en-US" b="1" dirty="0">
                <a:solidFill>
                  <a:schemeClr val="bg1"/>
                </a:solidFill>
                <a:latin typeface="Courier New" panose="02070309020205020404" pitchFamily="49" charset="0"/>
                <a:cs typeface="Courier New" panose="02070309020205020404" pitchFamily="49" charset="0"/>
              </a:rPr>
              <a:t>-bin&gt;    </a:t>
            </a:r>
          </a:p>
          <a:p>
            <a:r>
              <a:rPr lang="en-US" b="1" dirty="0">
                <a:solidFill>
                  <a:schemeClr val="bg1"/>
                </a:solidFill>
                <a:latin typeface="Courier New" panose="02070309020205020404" pitchFamily="49" charset="0"/>
                <a:cs typeface="Courier New" panose="02070309020205020404" pitchFamily="49" charset="0"/>
              </a:rPr>
              <a:t>  Options </a:t>
            </a:r>
            <a:r>
              <a:rPr lang="en-US" b="1" dirty="0" err="1">
                <a:solidFill>
                  <a:schemeClr val="bg1"/>
                </a:solidFill>
                <a:latin typeface="Courier New" panose="02070309020205020404" pitchFamily="49" charset="0"/>
                <a:cs typeface="Courier New" panose="02070309020205020404" pitchFamily="49" charset="0"/>
              </a:rPr>
              <a:t>ExecCGI</a:t>
            </a:r>
            <a:r>
              <a:rPr lang="en-US" b="1" dirty="0">
                <a:solidFill>
                  <a:schemeClr val="bg1"/>
                </a:solidFill>
                <a:latin typeface="Courier New" panose="02070309020205020404" pitchFamily="49" charset="0"/>
                <a:cs typeface="Courier New" panose="02070309020205020404" pitchFamily="49" charset="0"/>
              </a:rPr>
              <a:t>  </a:t>
            </a:r>
          </a:p>
          <a:p>
            <a:r>
              <a:rPr lang="en-US" b="1" dirty="0">
                <a:solidFill>
                  <a:schemeClr val="bg1"/>
                </a:solidFill>
                <a:latin typeface="Courier New" panose="02070309020205020404" pitchFamily="49" charset="0"/>
                <a:cs typeface="Courier New" panose="02070309020205020404" pitchFamily="49" charset="0"/>
              </a:rPr>
              <a:t>  </a:t>
            </a:r>
            <a:r>
              <a:rPr lang="en-US" b="1" dirty="0" err="1">
                <a:solidFill>
                  <a:schemeClr val="bg1"/>
                </a:solidFill>
                <a:latin typeface="Courier New" panose="02070309020205020404" pitchFamily="49" charset="0"/>
                <a:cs typeface="Courier New" panose="02070309020205020404" pitchFamily="49" charset="0"/>
              </a:rPr>
              <a:t>SetHandler</a:t>
            </a:r>
            <a:r>
              <a:rPr lang="en-US" b="1" dirty="0">
                <a:solidFill>
                  <a:schemeClr val="bg1"/>
                </a:solidFill>
                <a:latin typeface="Courier New" panose="02070309020205020404" pitchFamily="49" charset="0"/>
                <a:cs typeface="Courier New" panose="02070309020205020404" pitchFamily="49" charset="0"/>
              </a:rPr>
              <a:t> </a:t>
            </a:r>
            <a:r>
              <a:rPr lang="en-US" b="1" dirty="0" err="1">
                <a:solidFill>
                  <a:schemeClr val="bg1"/>
                </a:solidFill>
                <a:latin typeface="Courier New" panose="02070309020205020404" pitchFamily="49" charset="0"/>
                <a:cs typeface="Courier New" panose="02070309020205020404" pitchFamily="49" charset="0"/>
              </a:rPr>
              <a:t>cgi</a:t>
            </a:r>
            <a:r>
              <a:rPr lang="en-US" b="1" dirty="0">
                <a:solidFill>
                  <a:schemeClr val="bg1"/>
                </a:solidFill>
                <a:latin typeface="Courier New" panose="02070309020205020404" pitchFamily="49" charset="0"/>
                <a:cs typeface="Courier New" panose="02070309020205020404" pitchFamily="49" charset="0"/>
              </a:rPr>
              <a:t>-script</a:t>
            </a:r>
          </a:p>
          <a:p>
            <a:r>
              <a:rPr lang="en-US" b="1" dirty="0">
                <a:solidFill>
                  <a:schemeClr val="bg1"/>
                </a:solidFill>
                <a:latin typeface="Courier New" panose="02070309020205020404" pitchFamily="49" charset="0"/>
                <a:cs typeface="Courier New" panose="02070309020205020404" pitchFamily="49" charset="0"/>
              </a:rPr>
              <a:t>&lt;/Directory&gt;</a:t>
            </a:r>
          </a:p>
        </p:txBody>
      </p:sp>
      <p:sp>
        <p:nvSpPr>
          <p:cNvPr id="6" name="TextBox 5">
            <a:extLst>
              <a:ext uri="{FF2B5EF4-FFF2-40B4-BE49-F238E27FC236}">
                <a16:creationId xmlns:a16="http://schemas.microsoft.com/office/drawing/2014/main" id="{58CCD1AD-4538-AAF1-8E8A-26FC473D94D3}"/>
              </a:ext>
            </a:extLst>
          </p:cNvPr>
          <p:cNvSpPr txBox="1"/>
          <p:nvPr/>
        </p:nvSpPr>
        <p:spPr>
          <a:xfrm>
            <a:off x="0" y="6444044"/>
            <a:ext cx="12192000" cy="369332"/>
          </a:xfrm>
          <a:prstGeom prst="rect">
            <a:avLst/>
          </a:prstGeom>
          <a:noFill/>
        </p:spPr>
        <p:txBody>
          <a:bodyPr wrap="square" rtlCol="0">
            <a:spAutoFit/>
          </a:bodyPr>
          <a:lstStyle/>
          <a:p>
            <a:r>
              <a:rPr lang="en-US" dirty="0"/>
              <a:t>Removed: 2023/2024</a:t>
            </a:r>
          </a:p>
        </p:txBody>
      </p:sp>
    </p:spTree>
    <p:extLst>
      <p:ext uri="{BB962C8B-B14F-4D97-AF65-F5344CB8AC3E}">
        <p14:creationId xmlns:p14="http://schemas.microsoft.com/office/powerpoint/2010/main" val="193189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C02F6C-80C2-4E07-8AA0-B538BECDAB61}"/>
              </a:ext>
            </a:extLst>
          </p:cNvPr>
          <p:cNvSpPr>
            <a:spLocks noGrp="1"/>
          </p:cNvSpPr>
          <p:nvPr>
            <p:ph idx="1"/>
          </p:nvPr>
        </p:nvSpPr>
        <p:spPr/>
        <p:txBody>
          <a:bodyPr/>
          <a:lstStyle/>
          <a:p>
            <a:pPr marL="0" indent="0">
              <a:buNone/>
            </a:pPr>
            <a:r>
              <a:rPr lang="en-US" dirty="0"/>
              <a:t>CGI Issues</a:t>
            </a:r>
          </a:p>
          <a:p>
            <a:r>
              <a:rPr lang="en-US" dirty="0"/>
              <a:t>Starting a process takes some system time</a:t>
            </a:r>
          </a:p>
          <a:p>
            <a:r>
              <a:rPr lang="en-US" dirty="0"/>
              <a:t>Each process handles exactly one request</a:t>
            </a:r>
          </a:p>
          <a:p>
            <a:r>
              <a:rPr lang="en-US" dirty="0"/>
              <a:t>Unable to keep session/shared data in memory</a:t>
            </a:r>
          </a:p>
          <a:p>
            <a:endParaRPr lang="en-US" dirty="0"/>
          </a:p>
          <a:p>
            <a:pPr marL="0" indent="0">
              <a:buNone/>
            </a:pPr>
            <a:r>
              <a:rPr lang="en-US" dirty="0"/>
              <a:t>Fast CGI Improvement</a:t>
            </a:r>
          </a:p>
          <a:p>
            <a:r>
              <a:rPr lang="en-US" dirty="0"/>
              <a:t>Fast CGI server runs independently from web server</a:t>
            </a:r>
            <a:br>
              <a:rPr lang="en-US" dirty="0"/>
            </a:br>
            <a:r>
              <a:rPr lang="en-US" dirty="0"/>
              <a:t>Keeps the process pool, resources, …</a:t>
            </a:r>
          </a:p>
          <a:p>
            <a:r>
              <a:rPr lang="en-US" dirty="0"/>
              <a:t>Communicates with web server via socket/TCP</a:t>
            </a:r>
          </a:p>
          <a:p>
            <a:r>
              <a:rPr lang="en-US" dirty="0"/>
              <a:t>Multi-request processing may be achieved by multiplexing or multiple connections (or both)</a:t>
            </a:r>
          </a:p>
          <a:p>
            <a:endParaRPr lang="en-US" dirty="0"/>
          </a:p>
        </p:txBody>
      </p:sp>
      <p:sp>
        <p:nvSpPr>
          <p:cNvPr id="3" name="Title 2">
            <a:extLst>
              <a:ext uri="{FF2B5EF4-FFF2-40B4-BE49-F238E27FC236}">
                <a16:creationId xmlns:a16="http://schemas.microsoft.com/office/drawing/2014/main" id="{AEE86BA8-7697-477D-9608-0A167CDD36E1}"/>
              </a:ext>
            </a:extLst>
          </p:cNvPr>
          <p:cNvSpPr>
            <a:spLocks noGrp="1"/>
          </p:cNvSpPr>
          <p:nvPr>
            <p:ph type="title"/>
          </p:nvPr>
        </p:nvSpPr>
        <p:spPr/>
        <p:txBody>
          <a:bodyPr/>
          <a:lstStyle/>
          <a:p>
            <a:r>
              <a:rPr lang="en-US" dirty="0" err="1"/>
              <a:t>FastCGI</a:t>
            </a:r>
            <a:endParaRPr lang="en-US" dirty="0"/>
          </a:p>
        </p:txBody>
      </p:sp>
      <p:sp>
        <p:nvSpPr>
          <p:cNvPr id="4" name="Slide Number Placeholder 3">
            <a:extLst>
              <a:ext uri="{FF2B5EF4-FFF2-40B4-BE49-F238E27FC236}">
                <a16:creationId xmlns:a16="http://schemas.microsoft.com/office/drawing/2014/main" id="{9EC418E6-116F-405E-BBC0-414094391B36}"/>
              </a:ext>
            </a:extLst>
          </p:cNvPr>
          <p:cNvSpPr>
            <a:spLocks noGrp="1"/>
          </p:cNvSpPr>
          <p:nvPr>
            <p:ph type="sldNum" sz="quarter" idx="12"/>
          </p:nvPr>
        </p:nvSpPr>
        <p:spPr/>
        <p:txBody>
          <a:bodyPr/>
          <a:lstStyle/>
          <a:p>
            <a:fld id="{452BA717-4DED-4A38-BDE4-30D0F0A142DB}" type="slidenum">
              <a:rPr lang="cs-CZ" smtClean="0"/>
              <a:pPr/>
              <a:t>24</a:t>
            </a:fld>
            <a:endParaRPr lang="cs-CZ"/>
          </a:p>
        </p:txBody>
      </p:sp>
    </p:spTree>
    <p:extLst>
      <p:ext uri="{BB962C8B-B14F-4D97-AF65-F5344CB8AC3E}">
        <p14:creationId xmlns:p14="http://schemas.microsoft.com/office/powerpoint/2010/main" val="4239417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425BE-DA16-4BF0-A445-B986CCC3DC89}"/>
              </a:ext>
            </a:extLst>
          </p:cNvPr>
          <p:cNvSpPr>
            <a:spLocks noGrp="1"/>
          </p:cNvSpPr>
          <p:nvPr>
            <p:ph type="title"/>
          </p:nvPr>
        </p:nvSpPr>
        <p:spPr/>
        <p:txBody>
          <a:bodyPr/>
          <a:lstStyle/>
          <a:p>
            <a:r>
              <a:rPr lang="en-US" dirty="0"/>
              <a:t>Web Server </a:t>
            </a:r>
            <a:br>
              <a:rPr lang="en-US" dirty="0"/>
            </a:br>
            <a:r>
              <a:rPr lang="en-US" dirty="0" err="1"/>
              <a:t>FastCGI</a:t>
            </a:r>
            <a:endParaRPr lang="en-US" dirty="0"/>
          </a:p>
        </p:txBody>
      </p:sp>
      <p:sp>
        <p:nvSpPr>
          <p:cNvPr id="4" name="Slide Number Placeholder 3">
            <a:extLst>
              <a:ext uri="{FF2B5EF4-FFF2-40B4-BE49-F238E27FC236}">
                <a16:creationId xmlns:a16="http://schemas.microsoft.com/office/drawing/2014/main" id="{726B311D-5C5C-48D2-9635-B14C986E6F52}"/>
              </a:ext>
            </a:extLst>
          </p:cNvPr>
          <p:cNvSpPr>
            <a:spLocks noGrp="1"/>
          </p:cNvSpPr>
          <p:nvPr>
            <p:ph type="sldNum" sz="quarter" idx="12"/>
          </p:nvPr>
        </p:nvSpPr>
        <p:spPr/>
        <p:txBody>
          <a:bodyPr/>
          <a:lstStyle/>
          <a:p>
            <a:fld id="{452BA717-4DED-4A38-BDE4-30D0F0A142DB}" type="slidenum">
              <a:rPr lang="cs-CZ" smtClean="0"/>
              <a:pPr/>
              <a:t>25</a:t>
            </a:fld>
            <a:endParaRPr lang="cs-CZ"/>
          </a:p>
        </p:txBody>
      </p:sp>
      <p:grpSp>
        <p:nvGrpSpPr>
          <p:cNvPr id="21" name="Skupina 7">
            <a:extLst>
              <a:ext uri="{FF2B5EF4-FFF2-40B4-BE49-F238E27FC236}">
                <a16:creationId xmlns:a16="http://schemas.microsoft.com/office/drawing/2014/main" id="{201B2095-16CD-4F49-B563-3A97B8A4BDEF}"/>
              </a:ext>
            </a:extLst>
          </p:cNvPr>
          <p:cNvGrpSpPr/>
          <p:nvPr/>
        </p:nvGrpSpPr>
        <p:grpSpPr>
          <a:xfrm>
            <a:off x="9570671" y="3203393"/>
            <a:ext cx="1834745" cy="1745066"/>
            <a:chOff x="6372199" y="3093244"/>
            <a:chExt cx="1834745" cy="1745066"/>
          </a:xfrm>
        </p:grpSpPr>
        <p:pic>
          <p:nvPicPr>
            <p:cNvPr id="22" name="Picture 5" descr="Medion Home Server">
              <a:extLst>
                <a:ext uri="{FF2B5EF4-FFF2-40B4-BE49-F238E27FC236}">
                  <a16:creationId xmlns:a16="http://schemas.microsoft.com/office/drawing/2014/main" id="{0BBD8214-5356-460A-A337-4F09E0201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23" name="TextovéPole 9">
              <a:extLst>
                <a:ext uri="{FF2B5EF4-FFF2-40B4-BE49-F238E27FC236}">
                  <a16:creationId xmlns:a16="http://schemas.microsoft.com/office/drawing/2014/main" id="{9DC5754C-6428-42D9-B945-3D360F64C726}"/>
                </a:ext>
              </a:extLst>
            </p:cNvPr>
            <p:cNvSpPr txBox="1"/>
            <p:nvPr/>
          </p:nvSpPr>
          <p:spPr>
            <a:xfrm>
              <a:off x="6409657" y="4468978"/>
              <a:ext cx="1797287" cy="369332"/>
            </a:xfrm>
            <a:prstGeom prst="rect">
              <a:avLst/>
            </a:prstGeom>
            <a:noFill/>
          </p:spPr>
          <p:txBody>
            <a:bodyPr wrap="none" rtlCol="0">
              <a:spAutoFit/>
            </a:bodyPr>
            <a:lstStyle/>
            <a:p>
              <a:r>
                <a:rPr lang="cs-CZ" dirty="0" err="1"/>
                <a:t>FastCGI</a:t>
              </a:r>
              <a:r>
                <a:rPr lang="cs-CZ" dirty="0"/>
                <a:t> Server</a:t>
              </a:r>
            </a:p>
          </p:txBody>
        </p:sp>
      </p:grpSp>
      <p:pic>
        <p:nvPicPr>
          <p:cNvPr id="24" name="Picture 2" descr="http://iconbug.com/data/37/507/ac829ddeecc44c12987cab354ba6ae7e.png">
            <a:extLst>
              <a:ext uri="{FF2B5EF4-FFF2-40B4-BE49-F238E27FC236}">
                <a16:creationId xmlns:a16="http://schemas.microsoft.com/office/drawing/2014/main" id="{76C47ECA-BFA0-4A71-BFE1-658EE917AB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557" y="3022782"/>
            <a:ext cx="578407" cy="5247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conbug.com/data/37/507/ac829ddeecc44c12987cab354ba6ae7e.png">
            <a:extLst>
              <a:ext uri="{FF2B5EF4-FFF2-40B4-BE49-F238E27FC236}">
                <a16:creationId xmlns:a16="http://schemas.microsoft.com/office/drawing/2014/main" id="{DB7EAAED-33AC-49E2-9ED6-CCDB9C796F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557" y="3547486"/>
            <a:ext cx="578407" cy="5247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conbug.com/data/37/507/ac829ddeecc44c12987cab354ba6ae7e.png">
            <a:extLst>
              <a:ext uri="{FF2B5EF4-FFF2-40B4-BE49-F238E27FC236}">
                <a16:creationId xmlns:a16="http://schemas.microsoft.com/office/drawing/2014/main" id="{6B083F18-84AB-49B3-BAE9-EE21DDEC87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0201" y="4077803"/>
            <a:ext cx="578407" cy="52470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Skupina 7">
            <a:extLst>
              <a:ext uri="{FF2B5EF4-FFF2-40B4-BE49-F238E27FC236}">
                <a16:creationId xmlns:a16="http://schemas.microsoft.com/office/drawing/2014/main" id="{515A35C1-1515-ADD8-CFAD-15AAF42D3886}"/>
              </a:ext>
            </a:extLst>
          </p:cNvPr>
          <p:cNvGrpSpPr/>
          <p:nvPr/>
        </p:nvGrpSpPr>
        <p:grpSpPr>
          <a:xfrm>
            <a:off x="5542460" y="3228286"/>
            <a:ext cx="1800225" cy="1744557"/>
            <a:chOff x="6372199" y="3093244"/>
            <a:chExt cx="1800225" cy="1744557"/>
          </a:xfrm>
        </p:grpSpPr>
        <p:pic>
          <p:nvPicPr>
            <p:cNvPr id="31" name="Picture 30" descr="Medion Home Server">
              <a:extLst>
                <a:ext uri="{FF2B5EF4-FFF2-40B4-BE49-F238E27FC236}">
                  <a16:creationId xmlns:a16="http://schemas.microsoft.com/office/drawing/2014/main" id="{AB22ED8C-0781-2E10-E532-63277102A2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32" name="TextovéPole 9">
              <a:extLst>
                <a:ext uri="{FF2B5EF4-FFF2-40B4-BE49-F238E27FC236}">
                  <a16:creationId xmlns:a16="http://schemas.microsoft.com/office/drawing/2014/main" id="{F2A27D37-AA51-22FE-0591-898BD2C20814}"/>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33" name="Skupina 11">
            <a:extLst>
              <a:ext uri="{FF2B5EF4-FFF2-40B4-BE49-F238E27FC236}">
                <a16:creationId xmlns:a16="http://schemas.microsoft.com/office/drawing/2014/main" id="{1136605E-CED9-B363-9F73-543F04271E51}"/>
              </a:ext>
            </a:extLst>
          </p:cNvPr>
          <p:cNvGrpSpPr/>
          <p:nvPr/>
        </p:nvGrpSpPr>
        <p:grpSpPr>
          <a:xfrm>
            <a:off x="2204669" y="3682482"/>
            <a:ext cx="1274934" cy="1290361"/>
            <a:chOff x="899592" y="3324244"/>
            <a:chExt cx="1274934" cy="1290361"/>
          </a:xfrm>
        </p:grpSpPr>
        <p:pic>
          <p:nvPicPr>
            <p:cNvPr id="34" name="Picture 4" descr="j0285750">
              <a:extLst>
                <a:ext uri="{FF2B5EF4-FFF2-40B4-BE49-F238E27FC236}">
                  <a16:creationId xmlns:a16="http://schemas.microsoft.com/office/drawing/2014/main" id="{11BC698D-B21C-0F5D-7482-448AACE88E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35" name="TextovéPole 10">
              <a:extLst>
                <a:ext uri="{FF2B5EF4-FFF2-40B4-BE49-F238E27FC236}">
                  <a16:creationId xmlns:a16="http://schemas.microsoft.com/office/drawing/2014/main" id="{A4ABC7D4-68A1-BD42-AFAE-5B76D48254F2}"/>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grpSp>
        <p:nvGrpSpPr>
          <p:cNvPr id="36" name="Skupina 27">
            <a:extLst>
              <a:ext uri="{FF2B5EF4-FFF2-40B4-BE49-F238E27FC236}">
                <a16:creationId xmlns:a16="http://schemas.microsoft.com/office/drawing/2014/main" id="{1CAFD495-F86C-0CEB-23CB-00EB520B1EAE}"/>
              </a:ext>
            </a:extLst>
          </p:cNvPr>
          <p:cNvGrpSpPr/>
          <p:nvPr/>
        </p:nvGrpSpPr>
        <p:grpSpPr>
          <a:xfrm>
            <a:off x="3436662" y="2445422"/>
            <a:ext cx="2561182" cy="1482687"/>
            <a:chOff x="1912662" y="2060848"/>
            <a:chExt cx="2561182" cy="1482687"/>
          </a:xfrm>
        </p:grpSpPr>
        <p:sp>
          <p:nvSpPr>
            <p:cNvPr id="37" name="Volný tvar 13">
              <a:extLst>
                <a:ext uri="{FF2B5EF4-FFF2-40B4-BE49-F238E27FC236}">
                  <a16:creationId xmlns:a16="http://schemas.microsoft.com/office/drawing/2014/main" id="{D83EBCB7-0649-E1B9-A394-0192AD284D62}"/>
                </a:ext>
              </a:extLst>
            </p:cNvPr>
            <p:cNvSpPr/>
            <p:nvPr/>
          </p:nvSpPr>
          <p:spPr>
            <a:xfrm>
              <a:off x="1955604" y="3052619"/>
              <a:ext cx="2518240" cy="490916"/>
            </a:xfrm>
            <a:custGeom>
              <a:avLst/>
              <a:gdLst>
                <a:gd name="connsiteX0" fmla="*/ 0 w 2311400"/>
                <a:gd name="connsiteY0" fmla="*/ 562515 h 562515"/>
                <a:gd name="connsiteX1" fmla="*/ 1100666 w 2311400"/>
                <a:gd name="connsiteY1" fmla="*/ 71448 h 562515"/>
                <a:gd name="connsiteX2" fmla="*/ 1168400 w 2311400"/>
                <a:gd name="connsiteY2" fmla="*/ 54515 h 562515"/>
                <a:gd name="connsiteX3" fmla="*/ 2311400 w 2311400"/>
                <a:gd name="connsiteY3" fmla="*/ 562515 h 562515"/>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361 h 491361"/>
                <a:gd name="connsiteX1" fmla="*/ 1100666 w 2311400"/>
                <a:gd name="connsiteY1" fmla="*/ 294 h 491361"/>
                <a:gd name="connsiteX2" fmla="*/ 2311400 w 2311400"/>
                <a:gd name="connsiteY2" fmla="*/ 491361 h 491361"/>
                <a:gd name="connsiteX0" fmla="*/ 0 w 2311400"/>
                <a:gd name="connsiteY0" fmla="*/ 491301 h 491347"/>
                <a:gd name="connsiteX1" fmla="*/ 1100666 w 2311400"/>
                <a:gd name="connsiteY1" fmla="*/ 234 h 491347"/>
                <a:gd name="connsiteX2" fmla="*/ 2311400 w 2311400"/>
                <a:gd name="connsiteY2" fmla="*/ 491301 h 491347"/>
                <a:gd name="connsiteX0" fmla="*/ 0 w 2311400"/>
                <a:gd name="connsiteY0" fmla="*/ 491301 h 491347"/>
                <a:gd name="connsiteX1" fmla="*/ 1146258 w 2311400"/>
                <a:gd name="connsiteY1" fmla="*/ 234 h 491347"/>
                <a:gd name="connsiteX2" fmla="*/ 2311400 w 2311400"/>
                <a:gd name="connsiteY2" fmla="*/ 491301 h 491347"/>
                <a:gd name="connsiteX0" fmla="*/ 0 w 2311400"/>
                <a:gd name="connsiteY0" fmla="*/ 453220 h 453270"/>
                <a:gd name="connsiteX1" fmla="*/ 1169055 w 2311400"/>
                <a:gd name="connsiteY1" fmla="*/ 253 h 453270"/>
                <a:gd name="connsiteX2" fmla="*/ 2311400 w 2311400"/>
                <a:gd name="connsiteY2" fmla="*/ 453220 h 453270"/>
                <a:gd name="connsiteX0" fmla="*/ 0 w 2311400"/>
                <a:gd name="connsiteY0" fmla="*/ 484953 h 485000"/>
                <a:gd name="connsiteX1" fmla="*/ 1169055 w 2311400"/>
                <a:gd name="connsiteY1" fmla="*/ 236 h 485000"/>
                <a:gd name="connsiteX2" fmla="*/ 2311400 w 2311400"/>
                <a:gd name="connsiteY2" fmla="*/ 484953 h 485000"/>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778"/>
                <a:gd name="connsiteX1" fmla="*/ 1169055 w 2311400"/>
                <a:gd name="connsiteY1" fmla="*/ 61 h 484778"/>
                <a:gd name="connsiteX2" fmla="*/ 2311400 w 2311400"/>
                <a:gd name="connsiteY2" fmla="*/ 484778 h 484778"/>
                <a:gd name="connsiteX0" fmla="*/ 0 w 2260108"/>
                <a:gd name="connsiteY0" fmla="*/ 496286 h 496286"/>
                <a:gd name="connsiteX1" fmla="*/ 1169055 w 2260108"/>
                <a:gd name="connsiteY1" fmla="*/ 11569 h 496286"/>
                <a:gd name="connsiteX2" fmla="*/ 2260108 w 2260108"/>
                <a:gd name="connsiteY2" fmla="*/ 140686 h 496286"/>
                <a:gd name="connsiteX0" fmla="*/ 0 w 2260108"/>
                <a:gd name="connsiteY0" fmla="*/ 490916 h 490916"/>
                <a:gd name="connsiteX1" fmla="*/ 1169055 w 2260108"/>
                <a:gd name="connsiteY1" fmla="*/ 6199 h 490916"/>
                <a:gd name="connsiteX2" fmla="*/ 2260108 w 2260108"/>
                <a:gd name="connsiteY2" fmla="*/ 135316 h 490916"/>
              </a:gdLst>
              <a:ahLst/>
              <a:cxnLst>
                <a:cxn ang="0">
                  <a:pos x="connsiteX0" y="connsiteY0"/>
                </a:cxn>
                <a:cxn ang="0">
                  <a:pos x="connsiteX1" y="connsiteY1"/>
                </a:cxn>
                <a:cxn ang="0">
                  <a:pos x="connsiteX2" y="connsiteY2"/>
                </a:cxn>
              </a:cxnLst>
              <a:rect l="l" t="t" r="r" b="b"/>
              <a:pathLst>
                <a:path w="2260108" h="490916">
                  <a:moveTo>
                    <a:pt x="0" y="490916"/>
                  </a:moveTo>
                  <a:cubicBezTo>
                    <a:pt x="360539" y="162127"/>
                    <a:pt x="701184" y="46416"/>
                    <a:pt x="1169055" y="6199"/>
                  </a:cubicBezTo>
                  <a:cubicBezTo>
                    <a:pt x="1636926" y="-34018"/>
                    <a:pt x="1909686" y="134611"/>
                    <a:pt x="2260108" y="135316"/>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cs-CZ" dirty="0"/>
            </a:p>
          </p:txBody>
        </p:sp>
        <p:sp>
          <p:nvSpPr>
            <p:cNvPr id="38" name="Obdélník 14">
              <a:extLst>
                <a:ext uri="{FF2B5EF4-FFF2-40B4-BE49-F238E27FC236}">
                  <a16:creationId xmlns:a16="http://schemas.microsoft.com/office/drawing/2014/main" id="{4472C21A-FCC7-ED8B-E689-62D445B8F059}"/>
                </a:ext>
              </a:extLst>
            </p:cNvPr>
            <p:cNvSpPr/>
            <p:nvPr/>
          </p:nvSpPr>
          <p:spPr>
            <a:xfrm>
              <a:off x="1912662" y="2060848"/>
              <a:ext cx="2472380"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Request</a:t>
              </a:r>
            </a:p>
            <a:p>
              <a:r>
                <a:rPr lang="en-US" sz="1400" b="1" dirty="0">
                  <a:latin typeface="Courier New" pitchFamily="49" charset="0"/>
                  <a:cs typeface="Courier New" pitchFamily="49" charset="0"/>
                </a:rPr>
                <a:t>GET /</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app.cgi</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sp>
        <p:nvSpPr>
          <p:cNvPr id="39" name="Mrak 12">
            <a:extLst>
              <a:ext uri="{FF2B5EF4-FFF2-40B4-BE49-F238E27FC236}">
                <a16:creationId xmlns:a16="http://schemas.microsoft.com/office/drawing/2014/main" id="{ED1E34EF-5621-AF63-8DC0-45FE252FA47D}"/>
              </a:ext>
            </a:extLst>
          </p:cNvPr>
          <p:cNvSpPr/>
          <p:nvPr/>
        </p:nvSpPr>
        <p:spPr>
          <a:xfrm>
            <a:off x="3833500" y="3604011"/>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sp>
        <p:nvSpPr>
          <p:cNvPr id="40" name="Obdélník 26">
            <a:extLst>
              <a:ext uri="{FF2B5EF4-FFF2-40B4-BE49-F238E27FC236}">
                <a16:creationId xmlns:a16="http://schemas.microsoft.com/office/drawing/2014/main" id="{02F71885-BE99-56F5-20D3-1AC52A835101}"/>
              </a:ext>
            </a:extLst>
          </p:cNvPr>
          <p:cNvSpPr/>
          <p:nvPr/>
        </p:nvSpPr>
        <p:spPr>
          <a:xfrm>
            <a:off x="3254163" y="4972842"/>
            <a:ext cx="2837378" cy="15525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Response</a:t>
            </a:r>
          </a:p>
          <a:p>
            <a:r>
              <a:rPr lang="en-US" sz="1400" b="1" dirty="0">
                <a:latin typeface="Courier New" pitchFamily="49" charset="0"/>
              </a:rPr>
              <a:t>HTTP/1.1 200 OK</a:t>
            </a:r>
          </a:p>
          <a:p>
            <a:r>
              <a:rPr lang="en-US" sz="1400" b="1" dirty="0">
                <a:latin typeface="Courier New" pitchFamily="49" charset="0"/>
              </a:rPr>
              <a:t>Content-Length: 1019</a:t>
            </a:r>
          </a:p>
          <a:p>
            <a:r>
              <a:rPr lang="en-US" sz="1400" b="1" dirty="0">
                <a:latin typeface="Courier New" pitchFamily="49" charset="0"/>
              </a:rPr>
              <a:t>Content-Type: text/html;</a:t>
            </a:r>
          </a:p>
          <a:p>
            <a:r>
              <a:rPr lang="en-US" sz="1400" b="1" dirty="0">
                <a:latin typeface="Courier New" pitchFamily="49" charset="0"/>
                <a:cs typeface="Courier New" pitchFamily="49" charset="0"/>
              </a:rPr>
              <a:t>...</a:t>
            </a:r>
          </a:p>
          <a:p>
            <a:r>
              <a:rPr lang="en-US" sz="1400" dirty="0">
                <a:cs typeface="Courier New" pitchFamily="49" charset="0"/>
              </a:rPr>
              <a:t>&lt;contents of index.html&gt;</a:t>
            </a:r>
            <a:endParaRPr lang="cs-CZ" sz="1400" dirty="0">
              <a:cs typeface="Courier New" pitchFamily="49" charset="0"/>
            </a:endParaRPr>
          </a:p>
        </p:txBody>
      </p:sp>
      <p:sp>
        <p:nvSpPr>
          <p:cNvPr id="42" name="Volný tvar 28">
            <a:extLst>
              <a:ext uri="{FF2B5EF4-FFF2-40B4-BE49-F238E27FC236}">
                <a16:creationId xmlns:a16="http://schemas.microsoft.com/office/drawing/2014/main" id="{D50BE3EC-A784-3586-F8E8-B7D9356CB475}"/>
              </a:ext>
            </a:extLst>
          </p:cNvPr>
          <p:cNvSpPr/>
          <p:nvPr/>
        </p:nvSpPr>
        <p:spPr>
          <a:xfrm>
            <a:off x="3489594" y="4299480"/>
            <a:ext cx="2508250" cy="380530"/>
          </a:xfrm>
          <a:custGeom>
            <a:avLst/>
            <a:gdLst>
              <a:gd name="connsiteX0" fmla="*/ 2451100 w 2451100"/>
              <a:gd name="connsiteY0" fmla="*/ 50800 h 438412"/>
              <a:gd name="connsiteX1" fmla="*/ 1339850 w 2451100"/>
              <a:gd name="connsiteY1" fmla="*/ 438150 h 438412"/>
              <a:gd name="connsiteX2" fmla="*/ 0 w 2451100"/>
              <a:gd name="connsiteY2" fmla="*/ 0 h 438412"/>
              <a:gd name="connsiteX0" fmla="*/ 2508250 w 2508250"/>
              <a:gd name="connsiteY0" fmla="*/ 0 h 387997"/>
              <a:gd name="connsiteX1" fmla="*/ 1397000 w 2508250"/>
              <a:gd name="connsiteY1" fmla="*/ 387350 h 387997"/>
              <a:gd name="connsiteX2" fmla="*/ 0 w 2508250"/>
              <a:gd name="connsiteY2" fmla="*/ 63500 h 387997"/>
              <a:gd name="connsiteX0" fmla="*/ 2508250 w 2508250"/>
              <a:gd name="connsiteY0" fmla="*/ 0 h 375365"/>
              <a:gd name="connsiteX1" fmla="*/ 1270000 w 2508250"/>
              <a:gd name="connsiteY1" fmla="*/ 374650 h 375365"/>
              <a:gd name="connsiteX2" fmla="*/ 0 w 2508250"/>
              <a:gd name="connsiteY2" fmla="*/ 63500 h 375365"/>
              <a:gd name="connsiteX0" fmla="*/ 2508250 w 2508250"/>
              <a:gd name="connsiteY0" fmla="*/ 0 h 380530"/>
              <a:gd name="connsiteX1" fmla="*/ 1270000 w 2508250"/>
              <a:gd name="connsiteY1" fmla="*/ 374650 h 380530"/>
              <a:gd name="connsiteX2" fmla="*/ 0 w 2508250"/>
              <a:gd name="connsiteY2" fmla="*/ 63500 h 380530"/>
            </a:gdLst>
            <a:ahLst/>
            <a:cxnLst>
              <a:cxn ang="0">
                <a:pos x="connsiteX0" y="connsiteY0"/>
              </a:cxn>
              <a:cxn ang="0">
                <a:pos x="connsiteX1" y="connsiteY1"/>
              </a:cxn>
              <a:cxn ang="0">
                <a:pos x="connsiteX2" y="connsiteY2"/>
              </a:cxn>
            </a:cxnLst>
            <a:rect l="l" t="t" r="r" b="b"/>
            <a:pathLst>
              <a:path w="2508250" h="380530">
                <a:moveTo>
                  <a:pt x="2508250" y="0"/>
                </a:moveTo>
                <a:cubicBezTo>
                  <a:pt x="2156883" y="197908"/>
                  <a:pt x="1764242" y="338667"/>
                  <a:pt x="1270000" y="374650"/>
                </a:cubicBezTo>
                <a:cubicBezTo>
                  <a:pt x="775758" y="410633"/>
                  <a:pt x="465666" y="278341"/>
                  <a:pt x="0" y="63500"/>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3" name="Přímá spojnice se šipkou 50">
            <a:extLst>
              <a:ext uri="{FF2B5EF4-FFF2-40B4-BE49-F238E27FC236}">
                <a16:creationId xmlns:a16="http://schemas.microsoft.com/office/drawing/2014/main" id="{E2A7BBB7-0887-62E4-9948-14F5A1C0F00E}"/>
              </a:ext>
            </a:extLst>
          </p:cNvPr>
          <p:cNvCxnSpPr>
            <a:cxnSpLocks/>
          </p:cNvCxnSpPr>
          <p:nvPr/>
        </p:nvCxnSpPr>
        <p:spPr>
          <a:xfrm flipH="1">
            <a:off x="6168008" y="5460129"/>
            <a:ext cx="2088232"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4" name="Skupina 1024">
            <a:extLst>
              <a:ext uri="{FF2B5EF4-FFF2-40B4-BE49-F238E27FC236}">
                <a16:creationId xmlns:a16="http://schemas.microsoft.com/office/drawing/2014/main" id="{E5803699-203A-7428-B603-A6BD58D642AA}"/>
              </a:ext>
            </a:extLst>
          </p:cNvPr>
          <p:cNvGrpSpPr/>
          <p:nvPr/>
        </p:nvGrpSpPr>
        <p:grpSpPr>
          <a:xfrm>
            <a:off x="8400256" y="5134824"/>
            <a:ext cx="1258678" cy="1318512"/>
            <a:chOff x="6383832" y="4086378"/>
            <a:chExt cx="1258678" cy="1318512"/>
          </a:xfrm>
        </p:grpSpPr>
        <p:pic>
          <p:nvPicPr>
            <p:cNvPr id="45" name="Picture 2" descr="http://www.veryicon.com/icon/png/System/Artists%20Valley%20Sample/Document%20Code%20HTML.png">
              <a:extLst>
                <a:ext uri="{FF2B5EF4-FFF2-40B4-BE49-F238E27FC236}">
                  <a16:creationId xmlns:a16="http://schemas.microsoft.com/office/drawing/2014/main" id="{6118C825-4188-5938-7B53-A67747446E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1280" y="4086378"/>
              <a:ext cx="1003782" cy="1003782"/>
            </a:xfrm>
            <a:prstGeom prst="rect">
              <a:avLst/>
            </a:prstGeom>
            <a:noFill/>
            <a:extLst>
              <a:ext uri="{909E8E84-426E-40DD-AFC4-6F175D3DCCD1}">
                <a14:hiddenFill xmlns:a14="http://schemas.microsoft.com/office/drawing/2010/main">
                  <a:solidFill>
                    <a:srgbClr val="FFFFFF"/>
                  </a:solidFill>
                </a14:hiddenFill>
              </a:ext>
            </a:extLst>
          </p:spPr>
        </p:pic>
        <p:sp>
          <p:nvSpPr>
            <p:cNvPr id="46" name="TextovéPole 1023">
              <a:extLst>
                <a:ext uri="{FF2B5EF4-FFF2-40B4-BE49-F238E27FC236}">
                  <a16:creationId xmlns:a16="http://schemas.microsoft.com/office/drawing/2014/main" id="{25616FE8-A015-80A8-3D6F-B0BFAF3CB172}"/>
                </a:ext>
              </a:extLst>
            </p:cNvPr>
            <p:cNvSpPr txBox="1"/>
            <p:nvPr/>
          </p:nvSpPr>
          <p:spPr>
            <a:xfrm>
              <a:off x="6383832" y="5097113"/>
              <a:ext cx="1258678" cy="307777"/>
            </a:xfrm>
            <a:prstGeom prst="rect">
              <a:avLst/>
            </a:prstGeom>
            <a:noFill/>
          </p:spPr>
          <p:txBody>
            <a:bodyPr wrap="none" rtlCol="0">
              <a:spAutoFit/>
            </a:bodyPr>
            <a:lstStyle/>
            <a:p>
              <a:r>
                <a:rPr lang="en-US" sz="1400" b="1" dirty="0">
                  <a:latin typeface="Courier New" pitchFamily="49" charset="0"/>
                  <a:cs typeface="Courier New" pitchFamily="49" charset="0"/>
                </a:rPr>
                <a:t>index.html</a:t>
              </a:r>
              <a:endParaRPr lang="cs-CZ" sz="1400" b="1" dirty="0">
                <a:latin typeface="Courier New" pitchFamily="49" charset="0"/>
                <a:cs typeface="Courier New" pitchFamily="49" charset="0"/>
              </a:endParaRPr>
            </a:p>
          </p:txBody>
        </p:sp>
      </p:grpSp>
      <p:sp>
        <p:nvSpPr>
          <p:cNvPr id="48" name="Freeform: Shape 47">
            <a:extLst>
              <a:ext uri="{FF2B5EF4-FFF2-40B4-BE49-F238E27FC236}">
                <a16:creationId xmlns:a16="http://schemas.microsoft.com/office/drawing/2014/main" id="{7D5552E6-DA6A-E552-4857-C18F2A66AC50}"/>
              </a:ext>
            </a:extLst>
          </p:cNvPr>
          <p:cNvSpPr/>
          <p:nvPr/>
        </p:nvSpPr>
        <p:spPr>
          <a:xfrm>
            <a:off x="5985164" y="2521676"/>
            <a:ext cx="3501736" cy="1063652"/>
          </a:xfrm>
          <a:custGeom>
            <a:avLst/>
            <a:gdLst>
              <a:gd name="connsiteX0" fmla="*/ 0 w 3501736"/>
              <a:gd name="connsiteY0" fmla="*/ 55269 h 1063652"/>
              <a:gd name="connsiteX1" fmla="*/ 1776845 w 3501736"/>
              <a:gd name="connsiteY1" fmla="*/ 96833 h 1063652"/>
              <a:gd name="connsiteX2" fmla="*/ 2473036 w 3501736"/>
              <a:gd name="connsiteY2" fmla="*/ 948888 h 1063652"/>
              <a:gd name="connsiteX3" fmla="*/ 3501736 w 3501736"/>
              <a:gd name="connsiteY3" fmla="*/ 1032015 h 1063652"/>
            </a:gdLst>
            <a:ahLst/>
            <a:cxnLst>
              <a:cxn ang="0">
                <a:pos x="connsiteX0" y="connsiteY0"/>
              </a:cxn>
              <a:cxn ang="0">
                <a:pos x="connsiteX1" y="connsiteY1"/>
              </a:cxn>
              <a:cxn ang="0">
                <a:pos x="connsiteX2" y="connsiteY2"/>
              </a:cxn>
              <a:cxn ang="0">
                <a:pos x="connsiteX3" y="connsiteY3"/>
              </a:cxn>
            </a:cxnLst>
            <a:rect l="l" t="t" r="r" b="b"/>
            <a:pathLst>
              <a:path w="3501736" h="1063652">
                <a:moveTo>
                  <a:pt x="0" y="55269"/>
                </a:moveTo>
                <a:cubicBezTo>
                  <a:pt x="682336" y="1582"/>
                  <a:pt x="1364672" y="-52104"/>
                  <a:pt x="1776845" y="96833"/>
                </a:cubicBezTo>
                <a:cubicBezTo>
                  <a:pt x="2189018" y="245770"/>
                  <a:pt x="2185554" y="793024"/>
                  <a:pt x="2473036" y="948888"/>
                </a:cubicBezTo>
                <a:cubicBezTo>
                  <a:pt x="2760518" y="1104752"/>
                  <a:pt x="3131127" y="1068383"/>
                  <a:pt x="3501736" y="1032015"/>
                </a:cubicBezTo>
              </a:path>
            </a:pathLst>
          </a:cu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Shape 48">
            <a:extLst>
              <a:ext uri="{FF2B5EF4-FFF2-40B4-BE49-F238E27FC236}">
                <a16:creationId xmlns:a16="http://schemas.microsoft.com/office/drawing/2014/main" id="{DDF3BC9C-685D-F21A-376D-6A2724C4D5D5}"/>
              </a:ext>
            </a:extLst>
          </p:cNvPr>
          <p:cNvSpPr/>
          <p:nvPr/>
        </p:nvSpPr>
        <p:spPr>
          <a:xfrm>
            <a:off x="9019309" y="4197282"/>
            <a:ext cx="519546" cy="717618"/>
          </a:xfrm>
          <a:custGeom>
            <a:avLst/>
            <a:gdLst>
              <a:gd name="connsiteX0" fmla="*/ 519546 w 519546"/>
              <a:gd name="connsiteY0" fmla="*/ 62991 h 717618"/>
              <a:gd name="connsiteX1" fmla="*/ 187036 w 519546"/>
              <a:gd name="connsiteY1" fmla="*/ 62991 h 717618"/>
              <a:gd name="connsiteX2" fmla="*/ 0 w 519546"/>
              <a:gd name="connsiteY2" fmla="*/ 717618 h 717618"/>
              <a:gd name="connsiteX3" fmla="*/ 0 w 519546"/>
              <a:gd name="connsiteY3" fmla="*/ 717618 h 717618"/>
            </a:gdLst>
            <a:ahLst/>
            <a:cxnLst>
              <a:cxn ang="0">
                <a:pos x="connsiteX0" y="connsiteY0"/>
              </a:cxn>
              <a:cxn ang="0">
                <a:pos x="connsiteX1" y="connsiteY1"/>
              </a:cxn>
              <a:cxn ang="0">
                <a:pos x="connsiteX2" y="connsiteY2"/>
              </a:cxn>
              <a:cxn ang="0">
                <a:pos x="connsiteX3" y="connsiteY3"/>
              </a:cxn>
            </a:cxnLst>
            <a:rect l="l" t="t" r="r" b="b"/>
            <a:pathLst>
              <a:path w="519546" h="717618">
                <a:moveTo>
                  <a:pt x="519546" y="62991"/>
                </a:moveTo>
                <a:cubicBezTo>
                  <a:pt x="396586" y="8438"/>
                  <a:pt x="273627" y="-46114"/>
                  <a:pt x="187036" y="62991"/>
                </a:cubicBezTo>
                <a:cubicBezTo>
                  <a:pt x="100445" y="172096"/>
                  <a:pt x="0" y="717618"/>
                  <a:pt x="0" y="717618"/>
                </a:cubicBezTo>
                <a:lnTo>
                  <a:pt x="0" y="717618"/>
                </a:lnTo>
              </a:path>
            </a:pathLst>
          </a:cu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Single Corner Snipped 49">
            <a:extLst>
              <a:ext uri="{FF2B5EF4-FFF2-40B4-BE49-F238E27FC236}">
                <a16:creationId xmlns:a16="http://schemas.microsoft.com/office/drawing/2014/main" id="{D26F9A22-3975-72BD-5549-6117CF94CD38}"/>
              </a:ext>
            </a:extLst>
          </p:cNvPr>
          <p:cNvSpPr/>
          <p:nvPr/>
        </p:nvSpPr>
        <p:spPr>
          <a:xfrm>
            <a:off x="5777575" y="1571154"/>
            <a:ext cx="6223081" cy="705718"/>
          </a:xfrm>
          <a:prstGeom prst="snip1Rect">
            <a:avLst>
              <a:gd name="adj" fmla="val 6849"/>
            </a:avLst>
          </a:prstGeom>
        </p:spPr>
        <p:style>
          <a:lnRef idx="1">
            <a:schemeClr val="accent6"/>
          </a:lnRef>
          <a:fillRef idx="2">
            <a:schemeClr val="accent6"/>
          </a:fillRef>
          <a:effectRef idx="1">
            <a:schemeClr val="accent6"/>
          </a:effectRef>
          <a:fontRef idx="minor">
            <a:schemeClr val="dk1"/>
          </a:fontRef>
        </p:style>
        <p:txBody>
          <a:bodyPr lIns="180000" tIns="0" rtlCol="0" anchor="ctr"/>
          <a:lstStyle/>
          <a:p>
            <a:r>
              <a:rPr lang="en-US" sz="1600" b="1" dirty="0" err="1">
                <a:solidFill>
                  <a:schemeClr val="bg1"/>
                </a:solidFill>
                <a:latin typeface="Courier New" panose="02070309020205020404" pitchFamily="49" charset="0"/>
                <a:cs typeface="Courier New" panose="02070309020205020404" pitchFamily="49" charset="0"/>
              </a:rPr>
              <a:t>NginX</a:t>
            </a:r>
            <a:r>
              <a:rPr lang="en-US" sz="1600" b="1" dirty="0">
                <a:solidFill>
                  <a:schemeClr val="bg1"/>
                </a:solidFill>
                <a:latin typeface="Courier New" panose="02070309020205020404" pitchFamily="49" charset="0"/>
                <a:cs typeface="Courier New" panose="02070309020205020404" pitchFamily="49" charset="0"/>
              </a:rPr>
              <a:t> configuration:</a:t>
            </a:r>
          </a:p>
          <a:p>
            <a:r>
              <a:rPr lang="en-US" sz="1600" b="1" dirty="0" err="1">
                <a:solidFill>
                  <a:schemeClr val="bg1"/>
                </a:solidFill>
                <a:latin typeface="Courier New" panose="02070309020205020404" pitchFamily="49" charset="0"/>
                <a:cs typeface="Courier New" panose="02070309020205020404" pitchFamily="49" charset="0"/>
              </a:rPr>
              <a:t>fastcgi_pass</a:t>
            </a:r>
            <a:r>
              <a:rPr lang="en-US" sz="1600" b="1" dirty="0">
                <a:solidFill>
                  <a:schemeClr val="bg1"/>
                </a:solidFill>
                <a:latin typeface="Courier New" panose="02070309020205020404" pitchFamily="49" charset="0"/>
                <a:cs typeface="Courier New" panose="02070309020205020404" pitchFamily="49" charset="0"/>
              </a:rPr>
              <a:t> </a:t>
            </a:r>
            <a:r>
              <a:rPr lang="en-US" sz="1600" b="1" dirty="0" err="1">
                <a:solidFill>
                  <a:schemeClr val="bg1"/>
                </a:solidFill>
                <a:latin typeface="Courier New" panose="02070309020205020404" pitchFamily="49" charset="0"/>
                <a:cs typeface="Courier New" panose="02070309020205020404" pitchFamily="49" charset="0"/>
              </a:rPr>
              <a:t>unix</a:t>
            </a:r>
            <a:r>
              <a:rPr lang="en-US" sz="1600" b="1" dirty="0">
                <a:solidFill>
                  <a:schemeClr val="bg1"/>
                </a:solidFill>
                <a:latin typeface="Courier New" panose="02070309020205020404" pitchFamily="49" charset="0"/>
                <a:cs typeface="Courier New" panose="02070309020205020404" pitchFamily="49" charset="0"/>
              </a:rPr>
              <a:t>:/var/run/</a:t>
            </a:r>
            <a:r>
              <a:rPr lang="en-US" sz="1600" b="1" dirty="0" err="1">
                <a:solidFill>
                  <a:schemeClr val="bg1"/>
                </a:solidFill>
                <a:latin typeface="Courier New" panose="02070309020205020404" pitchFamily="49" charset="0"/>
                <a:cs typeface="Courier New" panose="02070309020205020404" pitchFamily="49" charset="0"/>
              </a:rPr>
              <a:t>php</a:t>
            </a:r>
            <a:r>
              <a:rPr lang="en-US" sz="1600" b="1" dirty="0">
                <a:solidFill>
                  <a:schemeClr val="bg1"/>
                </a:solidFill>
                <a:latin typeface="Courier New" panose="02070309020205020404" pitchFamily="49" charset="0"/>
                <a:cs typeface="Courier New" panose="02070309020205020404" pitchFamily="49" charset="0"/>
              </a:rPr>
              <a:t>/php7.4-fpm.sock;</a:t>
            </a:r>
          </a:p>
        </p:txBody>
      </p:sp>
      <p:pic>
        <p:nvPicPr>
          <p:cNvPr id="55" name="Picture 54">
            <a:extLst>
              <a:ext uri="{FF2B5EF4-FFF2-40B4-BE49-F238E27FC236}">
                <a16:creationId xmlns:a16="http://schemas.microsoft.com/office/drawing/2014/main" id="{F0D17DF2-9CB8-2F41-0C93-4C31F54D4DBC}"/>
              </a:ext>
            </a:extLst>
          </p:cNvPr>
          <p:cNvPicPr>
            <a:picLocks noChangeAspect="1"/>
          </p:cNvPicPr>
          <p:nvPr/>
        </p:nvPicPr>
        <p:blipFill>
          <a:blip r:embed="rId7"/>
          <a:stretch>
            <a:fillRect/>
          </a:stretch>
        </p:blipFill>
        <p:spPr>
          <a:xfrm>
            <a:off x="6022852" y="2792029"/>
            <a:ext cx="1258036" cy="550707"/>
          </a:xfrm>
          <a:prstGeom prst="rect">
            <a:avLst/>
          </a:prstGeom>
        </p:spPr>
      </p:pic>
    </p:spTree>
    <p:extLst>
      <p:ext uri="{BB962C8B-B14F-4D97-AF65-F5344CB8AC3E}">
        <p14:creationId xmlns:p14="http://schemas.microsoft.com/office/powerpoint/2010/main" val="3379842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30044-3606-4A7D-BD66-965D8D54741C}"/>
              </a:ext>
            </a:extLst>
          </p:cNvPr>
          <p:cNvSpPr>
            <a:spLocks noGrp="1"/>
          </p:cNvSpPr>
          <p:nvPr>
            <p:ph type="title"/>
          </p:nvPr>
        </p:nvSpPr>
        <p:spPr/>
        <p:txBody>
          <a:bodyPr/>
          <a:lstStyle/>
          <a:p>
            <a:r>
              <a:rPr lang="en-US" dirty="0"/>
              <a:t>Web Server</a:t>
            </a:r>
            <a:br>
              <a:rPr lang="en-US" dirty="0"/>
            </a:br>
            <a:r>
              <a:rPr lang="en-US" dirty="0"/>
              <a:t>Integrating Scripting Modules</a:t>
            </a:r>
            <a:br>
              <a:rPr lang="en-US" dirty="0"/>
            </a:br>
            <a:endParaRPr lang="en-US" dirty="0"/>
          </a:p>
        </p:txBody>
      </p:sp>
      <p:sp>
        <p:nvSpPr>
          <p:cNvPr id="4" name="Slide Number Placeholder 3">
            <a:extLst>
              <a:ext uri="{FF2B5EF4-FFF2-40B4-BE49-F238E27FC236}">
                <a16:creationId xmlns:a16="http://schemas.microsoft.com/office/drawing/2014/main" id="{C4DC5211-020E-4130-BC81-A8AA95EE6FBC}"/>
              </a:ext>
            </a:extLst>
          </p:cNvPr>
          <p:cNvSpPr>
            <a:spLocks noGrp="1"/>
          </p:cNvSpPr>
          <p:nvPr>
            <p:ph type="sldNum" sz="quarter" idx="12"/>
          </p:nvPr>
        </p:nvSpPr>
        <p:spPr/>
        <p:txBody>
          <a:bodyPr/>
          <a:lstStyle/>
          <a:p>
            <a:fld id="{452BA717-4DED-4A38-BDE4-30D0F0A142DB}" type="slidenum">
              <a:rPr lang="cs-CZ" smtClean="0"/>
              <a:pPr/>
              <a:t>26</a:t>
            </a:fld>
            <a:endParaRPr lang="cs-CZ"/>
          </a:p>
        </p:txBody>
      </p:sp>
      <p:sp>
        <p:nvSpPr>
          <p:cNvPr id="34" name="Zaoblený obdélník 1032">
            <a:extLst>
              <a:ext uri="{FF2B5EF4-FFF2-40B4-BE49-F238E27FC236}">
                <a16:creationId xmlns:a16="http://schemas.microsoft.com/office/drawing/2014/main" id="{38DFB655-36EC-7FBB-1DAF-8FF5DF035FC9}"/>
              </a:ext>
            </a:extLst>
          </p:cNvPr>
          <p:cNvSpPr/>
          <p:nvPr/>
        </p:nvSpPr>
        <p:spPr>
          <a:xfrm>
            <a:off x="8688649" y="3176937"/>
            <a:ext cx="921048" cy="307777"/>
          </a:xfrm>
          <a:prstGeom prst="roundRect">
            <a:avLst/>
          </a:prstGeom>
          <a:solidFill>
            <a:schemeClr val="accent6">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cs-CZ"/>
          </a:p>
        </p:txBody>
      </p:sp>
      <p:grpSp>
        <p:nvGrpSpPr>
          <p:cNvPr id="35" name="Skupina 7">
            <a:extLst>
              <a:ext uri="{FF2B5EF4-FFF2-40B4-BE49-F238E27FC236}">
                <a16:creationId xmlns:a16="http://schemas.microsoft.com/office/drawing/2014/main" id="{7166030E-3C51-6A07-367F-C21B3457F50E}"/>
              </a:ext>
            </a:extLst>
          </p:cNvPr>
          <p:cNvGrpSpPr/>
          <p:nvPr/>
        </p:nvGrpSpPr>
        <p:grpSpPr>
          <a:xfrm>
            <a:off x="5542460" y="3228286"/>
            <a:ext cx="1800225" cy="1744557"/>
            <a:chOff x="6372199" y="3093244"/>
            <a:chExt cx="1800225" cy="1744557"/>
          </a:xfrm>
        </p:grpSpPr>
        <p:pic>
          <p:nvPicPr>
            <p:cNvPr id="36" name="Picture 35" descr="Medion Home Server">
              <a:extLst>
                <a:ext uri="{FF2B5EF4-FFF2-40B4-BE49-F238E27FC236}">
                  <a16:creationId xmlns:a16="http://schemas.microsoft.com/office/drawing/2014/main" id="{3894360C-1F3F-D054-FA48-E1BB1CE30C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37" name="TextovéPole 9">
              <a:extLst>
                <a:ext uri="{FF2B5EF4-FFF2-40B4-BE49-F238E27FC236}">
                  <a16:creationId xmlns:a16="http://schemas.microsoft.com/office/drawing/2014/main" id="{1BF63A99-6B59-E782-823F-A818EEFEBCF1}"/>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43" name="Skupina 11">
            <a:extLst>
              <a:ext uri="{FF2B5EF4-FFF2-40B4-BE49-F238E27FC236}">
                <a16:creationId xmlns:a16="http://schemas.microsoft.com/office/drawing/2014/main" id="{BEB14C90-7D02-CB13-313A-955AD16EEF76}"/>
              </a:ext>
            </a:extLst>
          </p:cNvPr>
          <p:cNvGrpSpPr/>
          <p:nvPr/>
        </p:nvGrpSpPr>
        <p:grpSpPr>
          <a:xfrm>
            <a:off x="2204669" y="3682482"/>
            <a:ext cx="1274934" cy="1290361"/>
            <a:chOff x="899592" y="3324244"/>
            <a:chExt cx="1274934" cy="1290361"/>
          </a:xfrm>
        </p:grpSpPr>
        <p:pic>
          <p:nvPicPr>
            <p:cNvPr id="44" name="Picture 4" descr="j0285750">
              <a:extLst>
                <a:ext uri="{FF2B5EF4-FFF2-40B4-BE49-F238E27FC236}">
                  <a16:creationId xmlns:a16="http://schemas.microsoft.com/office/drawing/2014/main" id="{2362C1A8-0D14-55A4-AF0C-CF451027A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45" name="TextovéPole 10">
              <a:extLst>
                <a:ext uri="{FF2B5EF4-FFF2-40B4-BE49-F238E27FC236}">
                  <a16:creationId xmlns:a16="http://schemas.microsoft.com/office/drawing/2014/main" id="{FACCCDAD-1017-1160-F643-3B43A026B1F5}"/>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grpSp>
        <p:nvGrpSpPr>
          <p:cNvPr id="46" name="Skupina 27">
            <a:extLst>
              <a:ext uri="{FF2B5EF4-FFF2-40B4-BE49-F238E27FC236}">
                <a16:creationId xmlns:a16="http://schemas.microsoft.com/office/drawing/2014/main" id="{862B3F85-B4A3-A8DC-74B7-216D526B8F1A}"/>
              </a:ext>
            </a:extLst>
          </p:cNvPr>
          <p:cNvGrpSpPr/>
          <p:nvPr/>
        </p:nvGrpSpPr>
        <p:grpSpPr>
          <a:xfrm>
            <a:off x="3436662" y="2445422"/>
            <a:ext cx="2561182" cy="1482687"/>
            <a:chOff x="1912662" y="2060848"/>
            <a:chExt cx="2561182" cy="1482687"/>
          </a:xfrm>
        </p:grpSpPr>
        <p:sp>
          <p:nvSpPr>
            <p:cNvPr id="47" name="Volný tvar 13">
              <a:extLst>
                <a:ext uri="{FF2B5EF4-FFF2-40B4-BE49-F238E27FC236}">
                  <a16:creationId xmlns:a16="http://schemas.microsoft.com/office/drawing/2014/main" id="{14F3E9CD-7FB4-2DA7-4027-E2BCA04D2F9E}"/>
                </a:ext>
              </a:extLst>
            </p:cNvPr>
            <p:cNvSpPr/>
            <p:nvPr/>
          </p:nvSpPr>
          <p:spPr>
            <a:xfrm>
              <a:off x="1955604" y="3052619"/>
              <a:ext cx="2518240" cy="490916"/>
            </a:xfrm>
            <a:custGeom>
              <a:avLst/>
              <a:gdLst>
                <a:gd name="connsiteX0" fmla="*/ 0 w 2311400"/>
                <a:gd name="connsiteY0" fmla="*/ 562515 h 562515"/>
                <a:gd name="connsiteX1" fmla="*/ 1100666 w 2311400"/>
                <a:gd name="connsiteY1" fmla="*/ 71448 h 562515"/>
                <a:gd name="connsiteX2" fmla="*/ 1168400 w 2311400"/>
                <a:gd name="connsiteY2" fmla="*/ 54515 h 562515"/>
                <a:gd name="connsiteX3" fmla="*/ 2311400 w 2311400"/>
                <a:gd name="connsiteY3" fmla="*/ 562515 h 562515"/>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361 h 491361"/>
                <a:gd name="connsiteX1" fmla="*/ 1100666 w 2311400"/>
                <a:gd name="connsiteY1" fmla="*/ 294 h 491361"/>
                <a:gd name="connsiteX2" fmla="*/ 2311400 w 2311400"/>
                <a:gd name="connsiteY2" fmla="*/ 491361 h 491361"/>
                <a:gd name="connsiteX0" fmla="*/ 0 w 2311400"/>
                <a:gd name="connsiteY0" fmla="*/ 491301 h 491347"/>
                <a:gd name="connsiteX1" fmla="*/ 1100666 w 2311400"/>
                <a:gd name="connsiteY1" fmla="*/ 234 h 491347"/>
                <a:gd name="connsiteX2" fmla="*/ 2311400 w 2311400"/>
                <a:gd name="connsiteY2" fmla="*/ 491301 h 491347"/>
                <a:gd name="connsiteX0" fmla="*/ 0 w 2311400"/>
                <a:gd name="connsiteY0" fmla="*/ 491301 h 491347"/>
                <a:gd name="connsiteX1" fmla="*/ 1146258 w 2311400"/>
                <a:gd name="connsiteY1" fmla="*/ 234 h 491347"/>
                <a:gd name="connsiteX2" fmla="*/ 2311400 w 2311400"/>
                <a:gd name="connsiteY2" fmla="*/ 491301 h 491347"/>
                <a:gd name="connsiteX0" fmla="*/ 0 w 2311400"/>
                <a:gd name="connsiteY0" fmla="*/ 453220 h 453270"/>
                <a:gd name="connsiteX1" fmla="*/ 1169055 w 2311400"/>
                <a:gd name="connsiteY1" fmla="*/ 253 h 453270"/>
                <a:gd name="connsiteX2" fmla="*/ 2311400 w 2311400"/>
                <a:gd name="connsiteY2" fmla="*/ 453220 h 453270"/>
                <a:gd name="connsiteX0" fmla="*/ 0 w 2311400"/>
                <a:gd name="connsiteY0" fmla="*/ 484953 h 485000"/>
                <a:gd name="connsiteX1" fmla="*/ 1169055 w 2311400"/>
                <a:gd name="connsiteY1" fmla="*/ 236 h 485000"/>
                <a:gd name="connsiteX2" fmla="*/ 2311400 w 2311400"/>
                <a:gd name="connsiteY2" fmla="*/ 484953 h 485000"/>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778"/>
                <a:gd name="connsiteX1" fmla="*/ 1169055 w 2311400"/>
                <a:gd name="connsiteY1" fmla="*/ 61 h 484778"/>
                <a:gd name="connsiteX2" fmla="*/ 2311400 w 2311400"/>
                <a:gd name="connsiteY2" fmla="*/ 484778 h 484778"/>
                <a:gd name="connsiteX0" fmla="*/ 0 w 2260108"/>
                <a:gd name="connsiteY0" fmla="*/ 496286 h 496286"/>
                <a:gd name="connsiteX1" fmla="*/ 1169055 w 2260108"/>
                <a:gd name="connsiteY1" fmla="*/ 11569 h 496286"/>
                <a:gd name="connsiteX2" fmla="*/ 2260108 w 2260108"/>
                <a:gd name="connsiteY2" fmla="*/ 140686 h 496286"/>
                <a:gd name="connsiteX0" fmla="*/ 0 w 2260108"/>
                <a:gd name="connsiteY0" fmla="*/ 490916 h 490916"/>
                <a:gd name="connsiteX1" fmla="*/ 1169055 w 2260108"/>
                <a:gd name="connsiteY1" fmla="*/ 6199 h 490916"/>
                <a:gd name="connsiteX2" fmla="*/ 2260108 w 2260108"/>
                <a:gd name="connsiteY2" fmla="*/ 135316 h 490916"/>
              </a:gdLst>
              <a:ahLst/>
              <a:cxnLst>
                <a:cxn ang="0">
                  <a:pos x="connsiteX0" y="connsiteY0"/>
                </a:cxn>
                <a:cxn ang="0">
                  <a:pos x="connsiteX1" y="connsiteY1"/>
                </a:cxn>
                <a:cxn ang="0">
                  <a:pos x="connsiteX2" y="connsiteY2"/>
                </a:cxn>
              </a:cxnLst>
              <a:rect l="l" t="t" r="r" b="b"/>
              <a:pathLst>
                <a:path w="2260108" h="490916">
                  <a:moveTo>
                    <a:pt x="0" y="490916"/>
                  </a:moveTo>
                  <a:cubicBezTo>
                    <a:pt x="360539" y="162127"/>
                    <a:pt x="701184" y="46416"/>
                    <a:pt x="1169055" y="6199"/>
                  </a:cubicBezTo>
                  <a:cubicBezTo>
                    <a:pt x="1636926" y="-34018"/>
                    <a:pt x="1909686" y="134611"/>
                    <a:pt x="2260108" y="135316"/>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cs-CZ" dirty="0"/>
            </a:p>
          </p:txBody>
        </p:sp>
        <p:sp>
          <p:nvSpPr>
            <p:cNvPr id="48" name="Obdélník 14">
              <a:extLst>
                <a:ext uri="{FF2B5EF4-FFF2-40B4-BE49-F238E27FC236}">
                  <a16:creationId xmlns:a16="http://schemas.microsoft.com/office/drawing/2014/main" id="{767D60B8-F96C-FB9B-DBBA-CA93D56024E6}"/>
                </a:ext>
              </a:extLst>
            </p:cNvPr>
            <p:cNvSpPr/>
            <p:nvPr/>
          </p:nvSpPr>
          <p:spPr>
            <a:xfrm>
              <a:off x="1912662" y="2060848"/>
              <a:ext cx="2472380"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Request</a:t>
              </a:r>
            </a:p>
            <a:p>
              <a:r>
                <a:rPr lang="en-US" sz="1400" b="1" dirty="0">
                  <a:latin typeface="Courier New" pitchFamily="49" charset="0"/>
                  <a:cs typeface="Courier New" pitchFamily="49" charset="0"/>
                </a:rPr>
                <a:t>GET /</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index.php</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sp>
        <p:nvSpPr>
          <p:cNvPr id="49" name="Mrak 12">
            <a:extLst>
              <a:ext uri="{FF2B5EF4-FFF2-40B4-BE49-F238E27FC236}">
                <a16:creationId xmlns:a16="http://schemas.microsoft.com/office/drawing/2014/main" id="{B08C90EE-FC75-635E-32E1-E26FC8F4DBE1}"/>
              </a:ext>
            </a:extLst>
          </p:cNvPr>
          <p:cNvSpPr/>
          <p:nvPr/>
        </p:nvSpPr>
        <p:spPr>
          <a:xfrm>
            <a:off x="3833500" y="3604011"/>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sp>
        <p:nvSpPr>
          <p:cNvPr id="50" name="Obdélník 26">
            <a:extLst>
              <a:ext uri="{FF2B5EF4-FFF2-40B4-BE49-F238E27FC236}">
                <a16:creationId xmlns:a16="http://schemas.microsoft.com/office/drawing/2014/main" id="{81719A19-F29E-573E-2A4A-E7FFA8B276C1}"/>
              </a:ext>
            </a:extLst>
          </p:cNvPr>
          <p:cNvSpPr/>
          <p:nvPr/>
        </p:nvSpPr>
        <p:spPr>
          <a:xfrm>
            <a:off x="3254163" y="4972842"/>
            <a:ext cx="2837378" cy="15525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Response</a:t>
            </a:r>
          </a:p>
          <a:p>
            <a:r>
              <a:rPr lang="en-US" sz="1400" b="1" dirty="0">
                <a:latin typeface="Courier New" pitchFamily="49" charset="0"/>
              </a:rPr>
              <a:t>HTTP/1.1 200 OK</a:t>
            </a:r>
          </a:p>
          <a:p>
            <a:r>
              <a:rPr lang="en-US" sz="1400" b="1" dirty="0">
                <a:latin typeface="Courier New" pitchFamily="49" charset="0"/>
              </a:rPr>
              <a:t>Content-Length: 1019</a:t>
            </a:r>
          </a:p>
          <a:p>
            <a:r>
              <a:rPr lang="en-US" sz="1400" b="1" dirty="0">
                <a:latin typeface="Courier New" pitchFamily="49" charset="0"/>
              </a:rPr>
              <a:t>Content-Type: text/html;</a:t>
            </a:r>
          </a:p>
          <a:p>
            <a:r>
              <a:rPr lang="en-US" sz="1400" b="1" dirty="0">
                <a:latin typeface="Courier New" pitchFamily="49" charset="0"/>
                <a:cs typeface="Courier New" pitchFamily="49" charset="0"/>
              </a:rPr>
              <a:t>...</a:t>
            </a:r>
          </a:p>
          <a:p>
            <a:r>
              <a:rPr lang="en-US" sz="1400" dirty="0">
                <a:cs typeface="Courier New" pitchFamily="49" charset="0"/>
              </a:rPr>
              <a:t>&lt;contents of index.html&gt;</a:t>
            </a:r>
            <a:endParaRPr lang="cs-CZ" sz="1400" dirty="0">
              <a:cs typeface="Courier New" pitchFamily="49" charset="0"/>
            </a:endParaRPr>
          </a:p>
        </p:txBody>
      </p:sp>
      <p:grpSp>
        <p:nvGrpSpPr>
          <p:cNvPr id="51" name="Skupina 1026">
            <a:extLst>
              <a:ext uri="{FF2B5EF4-FFF2-40B4-BE49-F238E27FC236}">
                <a16:creationId xmlns:a16="http://schemas.microsoft.com/office/drawing/2014/main" id="{35A9BCD8-4D75-15A6-2A88-892292A6D125}"/>
              </a:ext>
            </a:extLst>
          </p:cNvPr>
          <p:cNvGrpSpPr/>
          <p:nvPr/>
        </p:nvGrpSpPr>
        <p:grpSpPr>
          <a:xfrm>
            <a:off x="8673593" y="2314307"/>
            <a:ext cx="1795684" cy="1170406"/>
            <a:chOff x="6403361" y="1929734"/>
            <a:chExt cx="1795684" cy="1170406"/>
          </a:xfrm>
        </p:grpSpPr>
        <p:pic>
          <p:nvPicPr>
            <p:cNvPr id="52" name="Picture 8" descr="http://www.graphicsfuel.com/wp-content/uploads/2012/03/folder-icon-512x512.png">
              <a:extLst>
                <a:ext uri="{FF2B5EF4-FFF2-40B4-BE49-F238E27FC236}">
                  <a16:creationId xmlns:a16="http://schemas.microsoft.com/office/drawing/2014/main" id="{7CC5BCA7-A477-806F-0923-A29B8F90CA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3361" y="1929734"/>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53" name="TextovéPole 30">
              <a:extLst>
                <a:ext uri="{FF2B5EF4-FFF2-40B4-BE49-F238E27FC236}">
                  <a16:creationId xmlns:a16="http://schemas.microsoft.com/office/drawing/2014/main" id="{3261A0D6-31B9-A74B-4D04-4D387CDB82C2}"/>
                </a:ext>
              </a:extLst>
            </p:cNvPr>
            <p:cNvSpPr txBox="1"/>
            <p:nvPr/>
          </p:nvSpPr>
          <p:spPr>
            <a:xfrm>
              <a:off x="6403361" y="2792363"/>
              <a:ext cx="1795684" cy="307777"/>
            </a:xfrm>
            <a:prstGeom prst="rect">
              <a:avLst/>
            </a:prstGeom>
            <a:noFill/>
          </p:spPr>
          <p:txBody>
            <a:bodyPr wrap="none" rtlCol="0">
              <a:spAutoFit/>
            </a:bodyPr>
            <a:lstStyle/>
            <a:p>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var</a:t>
              </a:r>
              <a:r>
                <a:rPr lang="en-US" sz="1400" b="1" dirty="0">
                  <a:latin typeface="Courier New" pitchFamily="49" charset="0"/>
                  <a:cs typeface="Courier New" pitchFamily="49" charset="0"/>
                </a:rPr>
                <a:t>/www/</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grpSp>
      <p:cxnSp>
        <p:nvCxnSpPr>
          <p:cNvPr id="54" name="Přímá spojnice se šipkou 1034">
            <a:extLst>
              <a:ext uri="{FF2B5EF4-FFF2-40B4-BE49-F238E27FC236}">
                <a16:creationId xmlns:a16="http://schemas.microsoft.com/office/drawing/2014/main" id="{B38417C9-5F80-0773-FD1E-DFC96E53F027}"/>
              </a:ext>
            </a:extLst>
          </p:cNvPr>
          <p:cNvCxnSpPr/>
          <p:nvPr/>
        </p:nvCxnSpPr>
        <p:spPr>
          <a:xfrm flipH="1">
            <a:off x="9401166" y="2690045"/>
            <a:ext cx="761269" cy="538240"/>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nice se šipkou 46">
            <a:extLst>
              <a:ext uri="{FF2B5EF4-FFF2-40B4-BE49-F238E27FC236}">
                <a16:creationId xmlns:a16="http://schemas.microsoft.com/office/drawing/2014/main" id="{58E32823-CF96-2273-C158-78AD64BF5E8B}"/>
              </a:ext>
            </a:extLst>
          </p:cNvPr>
          <p:cNvCxnSpPr>
            <a:cxnSpLocks/>
          </p:cNvCxnSpPr>
          <p:nvPr/>
        </p:nvCxnSpPr>
        <p:spPr>
          <a:xfrm>
            <a:off x="5997844" y="2636912"/>
            <a:ext cx="2546428"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6" name="Přímá spojnice se šipkou 50">
            <a:extLst>
              <a:ext uri="{FF2B5EF4-FFF2-40B4-BE49-F238E27FC236}">
                <a16:creationId xmlns:a16="http://schemas.microsoft.com/office/drawing/2014/main" id="{06F00968-A1AF-D37A-3B38-13290F8D9077}"/>
              </a:ext>
            </a:extLst>
          </p:cNvPr>
          <p:cNvCxnSpPr>
            <a:cxnSpLocks/>
          </p:cNvCxnSpPr>
          <p:nvPr/>
        </p:nvCxnSpPr>
        <p:spPr>
          <a:xfrm flipH="1">
            <a:off x="6168008" y="5460129"/>
            <a:ext cx="2088232"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Skupina 1024">
            <a:extLst>
              <a:ext uri="{FF2B5EF4-FFF2-40B4-BE49-F238E27FC236}">
                <a16:creationId xmlns:a16="http://schemas.microsoft.com/office/drawing/2014/main" id="{F276414D-8EC0-6CD7-440A-A1855275BFB4}"/>
              </a:ext>
            </a:extLst>
          </p:cNvPr>
          <p:cNvGrpSpPr/>
          <p:nvPr/>
        </p:nvGrpSpPr>
        <p:grpSpPr>
          <a:xfrm>
            <a:off x="8400256" y="5134824"/>
            <a:ext cx="1258678" cy="1318512"/>
            <a:chOff x="6383832" y="4086378"/>
            <a:chExt cx="1258678" cy="1318512"/>
          </a:xfrm>
        </p:grpSpPr>
        <p:pic>
          <p:nvPicPr>
            <p:cNvPr id="58" name="Picture 2" descr="http://www.veryicon.com/icon/png/System/Artists%20Valley%20Sample/Document%20Code%20HTML.png">
              <a:extLst>
                <a:ext uri="{FF2B5EF4-FFF2-40B4-BE49-F238E27FC236}">
                  <a16:creationId xmlns:a16="http://schemas.microsoft.com/office/drawing/2014/main" id="{A148B18D-D862-4AE5-4303-A1DD458D44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1280" y="4086378"/>
              <a:ext cx="1003782" cy="1003782"/>
            </a:xfrm>
            <a:prstGeom prst="rect">
              <a:avLst/>
            </a:prstGeom>
            <a:noFill/>
            <a:extLst>
              <a:ext uri="{909E8E84-426E-40DD-AFC4-6F175D3DCCD1}">
                <a14:hiddenFill xmlns:a14="http://schemas.microsoft.com/office/drawing/2010/main">
                  <a:solidFill>
                    <a:srgbClr val="FFFFFF"/>
                  </a:solidFill>
                </a14:hiddenFill>
              </a:ext>
            </a:extLst>
          </p:spPr>
        </p:pic>
        <p:sp>
          <p:nvSpPr>
            <p:cNvPr id="59" name="TextovéPole 1023">
              <a:extLst>
                <a:ext uri="{FF2B5EF4-FFF2-40B4-BE49-F238E27FC236}">
                  <a16:creationId xmlns:a16="http://schemas.microsoft.com/office/drawing/2014/main" id="{19C4DC23-ABE2-C973-D467-D843B5EF54D2}"/>
                </a:ext>
              </a:extLst>
            </p:cNvPr>
            <p:cNvSpPr txBox="1"/>
            <p:nvPr/>
          </p:nvSpPr>
          <p:spPr>
            <a:xfrm>
              <a:off x="6383832" y="5097113"/>
              <a:ext cx="1258678" cy="307777"/>
            </a:xfrm>
            <a:prstGeom prst="rect">
              <a:avLst/>
            </a:prstGeom>
            <a:noFill/>
          </p:spPr>
          <p:txBody>
            <a:bodyPr wrap="none" rtlCol="0">
              <a:spAutoFit/>
            </a:bodyPr>
            <a:lstStyle/>
            <a:p>
              <a:r>
                <a:rPr lang="en-US" sz="1400" b="1" dirty="0">
                  <a:latin typeface="Courier New" pitchFamily="49" charset="0"/>
                  <a:cs typeface="Courier New" pitchFamily="49" charset="0"/>
                </a:rPr>
                <a:t>index.html</a:t>
              </a:r>
              <a:endParaRPr lang="cs-CZ" sz="1400" b="1" dirty="0">
                <a:latin typeface="Courier New" pitchFamily="49" charset="0"/>
                <a:cs typeface="Courier New" pitchFamily="49" charset="0"/>
              </a:endParaRPr>
            </a:p>
          </p:txBody>
        </p:sp>
      </p:grpSp>
      <p:pic>
        <p:nvPicPr>
          <p:cNvPr id="61" name="Picture 4" descr="http://www.weterede.com/wp-content/uploads/2010/11/logo-apache.png">
            <a:extLst>
              <a:ext uri="{FF2B5EF4-FFF2-40B4-BE49-F238E27FC236}">
                <a16:creationId xmlns:a16="http://schemas.microsoft.com/office/drawing/2014/main" id="{F40FBCE0-44F7-C17A-BEBB-38FBB3AC72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6918" y="2767859"/>
            <a:ext cx="771309" cy="562967"/>
          </a:xfrm>
          <a:prstGeom prst="rect">
            <a:avLst/>
          </a:prstGeom>
          <a:noFill/>
          <a:extLst>
            <a:ext uri="{909E8E84-426E-40DD-AFC4-6F175D3DCCD1}">
              <a14:hiddenFill xmlns:a14="http://schemas.microsoft.com/office/drawing/2010/main">
                <a:solidFill>
                  <a:srgbClr val="FFFFFF"/>
                </a:solidFill>
              </a14:hiddenFill>
            </a:ext>
          </a:extLst>
        </p:spPr>
      </p:pic>
      <p:sp>
        <p:nvSpPr>
          <p:cNvPr id="62" name="Volný tvar 28">
            <a:extLst>
              <a:ext uri="{FF2B5EF4-FFF2-40B4-BE49-F238E27FC236}">
                <a16:creationId xmlns:a16="http://schemas.microsoft.com/office/drawing/2014/main" id="{718ED428-6362-D3A5-4197-B0718F5494CB}"/>
              </a:ext>
            </a:extLst>
          </p:cNvPr>
          <p:cNvSpPr/>
          <p:nvPr/>
        </p:nvSpPr>
        <p:spPr>
          <a:xfrm>
            <a:off x="3489594" y="4299480"/>
            <a:ext cx="2508250" cy="380530"/>
          </a:xfrm>
          <a:custGeom>
            <a:avLst/>
            <a:gdLst>
              <a:gd name="connsiteX0" fmla="*/ 2451100 w 2451100"/>
              <a:gd name="connsiteY0" fmla="*/ 50800 h 438412"/>
              <a:gd name="connsiteX1" fmla="*/ 1339850 w 2451100"/>
              <a:gd name="connsiteY1" fmla="*/ 438150 h 438412"/>
              <a:gd name="connsiteX2" fmla="*/ 0 w 2451100"/>
              <a:gd name="connsiteY2" fmla="*/ 0 h 438412"/>
              <a:gd name="connsiteX0" fmla="*/ 2508250 w 2508250"/>
              <a:gd name="connsiteY0" fmla="*/ 0 h 387997"/>
              <a:gd name="connsiteX1" fmla="*/ 1397000 w 2508250"/>
              <a:gd name="connsiteY1" fmla="*/ 387350 h 387997"/>
              <a:gd name="connsiteX2" fmla="*/ 0 w 2508250"/>
              <a:gd name="connsiteY2" fmla="*/ 63500 h 387997"/>
              <a:gd name="connsiteX0" fmla="*/ 2508250 w 2508250"/>
              <a:gd name="connsiteY0" fmla="*/ 0 h 375365"/>
              <a:gd name="connsiteX1" fmla="*/ 1270000 w 2508250"/>
              <a:gd name="connsiteY1" fmla="*/ 374650 h 375365"/>
              <a:gd name="connsiteX2" fmla="*/ 0 w 2508250"/>
              <a:gd name="connsiteY2" fmla="*/ 63500 h 375365"/>
              <a:gd name="connsiteX0" fmla="*/ 2508250 w 2508250"/>
              <a:gd name="connsiteY0" fmla="*/ 0 h 380530"/>
              <a:gd name="connsiteX1" fmla="*/ 1270000 w 2508250"/>
              <a:gd name="connsiteY1" fmla="*/ 374650 h 380530"/>
              <a:gd name="connsiteX2" fmla="*/ 0 w 2508250"/>
              <a:gd name="connsiteY2" fmla="*/ 63500 h 380530"/>
            </a:gdLst>
            <a:ahLst/>
            <a:cxnLst>
              <a:cxn ang="0">
                <a:pos x="connsiteX0" y="connsiteY0"/>
              </a:cxn>
              <a:cxn ang="0">
                <a:pos x="connsiteX1" y="connsiteY1"/>
              </a:cxn>
              <a:cxn ang="0">
                <a:pos x="connsiteX2" y="connsiteY2"/>
              </a:cxn>
            </a:cxnLst>
            <a:rect l="l" t="t" r="r" b="b"/>
            <a:pathLst>
              <a:path w="2508250" h="380530">
                <a:moveTo>
                  <a:pt x="2508250" y="0"/>
                </a:moveTo>
                <a:cubicBezTo>
                  <a:pt x="2156883" y="197908"/>
                  <a:pt x="1764242" y="338667"/>
                  <a:pt x="1270000" y="374650"/>
                </a:cubicBezTo>
                <a:cubicBezTo>
                  <a:pt x="775758" y="410633"/>
                  <a:pt x="465666" y="278341"/>
                  <a:pt x="0" y="63500"/>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ývojový diagram: uložená data 17">
            <a:extLst>
              <a:ext uri="{FF2B5EF4-FFF2-40B4-BE49-F238E27FC236}">
                <a16:creationId xmlns:a16="http://schemas.microsoft.com/office/drawing/2014/main" id="{D73F1DA1-0DD3-49FF-9394-EFA8F420B6D9}"/>
              </a:ext>
            </a:extLst>
          </p:cNvPr>
          <p:cNvSpPr/>
          <p:nvPr/>
        </p:nvSpPr>
        <p:spPr>
          <a:xfrm>
            <a:off x="6895735" y="3629583"/>
            <a:ext cx="1718320" cy="718626"/>
          </a:xfrm>
          <a:prstGeom prst="flowChartOnlineStorage">
            <a:avLst/>
          </a:prstGeom>
        </p:spPr>
        <p:style>
          <a:lnRef idx="0">
            <a:schemeClr val="accent6"/>
          </a:lnRef>
          <a:fillRef idx="3">
            <a:schemeClr val="accent6"/>
          </a:fillRef>
          <a:effectRef idx="3">
            <a:schemeClr val="accent6"/>
          </a:effectRef>
          <a:fontRef idx="minor">
            <a:schemeClr val="lt1"/>
          </a:fontRef>
        </p:style>
        <p:txBody>
          <a:bodyPr lIns="0" rIns="72000" rtlCol="0" anchor="ctr"/>
          <a:lstStyle/>
          <a:p>
            <a:r>
              <a:rPr lang="en-US" b="1" dirty="0" err="1">
                <a:latin typeface="Courier New" pitchFamily="49" charset="0"/>
                <a:cs typeface="Courier New" pitchFamily="49" charset="0"/>
              </a:rPr>
              <a:t>mod_php</a:t>
            </a:r>
            <a:endParaRPr lang="cs-CZ" b="1" dirty="0">
              <a:latin typeface="Courier New" pitchFamily="49" charset="0"/>
              <a:cs typeface="Courier New" pitchFamily="49" charset="0"/>
            </a:endParaRPr>
          </a:p>
        </p:txBody>
      </p:sp>
      <p:grpSp>
        <p:nvGrpSpPr>
          <p:cNvPr id="28" name="Skupina 18">
            <a:extLst>
              <a:ext uri="{FF2B5EF4-FFF2-40B4-BE49-F238E27FC236}">
                <a16:creationId xmlns:a16="http://schemas.microsoft.com/office/drawing/2014/main" id="{449C48BA-FD67-4233-82E0-1A369977EACB}"/>
              </a:ext>
            </a:extLst>
          </p:cNvPr>
          <p:cNvGrpSpPr/>
          <p:nvPr/>
        </p:nvGrpSpPr>
        <p:grpSpPr>
          <a:xfrm>
            <a:off x="10289882" y="3988896"/>
            <a:ext cx="1151277" cy="1313033"/>
            <a:chOff x="7356853" y="3033942"/>
            <a:chExt cx="1151277" cy="1313033"/>
          </a:xfrm>
        </p:grpSpPr>
        <p:pic>
          <p:nvPicPr>
            <p:cNvPr id="29" name="Picture 2" descr="http://icons.iconarchive.com/icons/untergunter/leaf-mimes/512/app-x-php-icon.png">
              <a:extLst>
                <a:ext uri="{FF2B5EF4-FFF2-40B4-BE49-F238E27FC236}">
                  <a16:creationId xmlns:a16="http://schemas.microsoft.com/office/drawing/2014/main" id="{D1118704-0538-41E8-96E5-FAF2B23BDC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8036" y="3033942"/>
              <a:ext cx="968913" cy="968913"/>
            </a:xfrm>
            <a:prstGeom prst="rect">
              <a:avLst/>
            </a:prstGeom>
            <a:noFill/>
            <a:extLst>
              <a:ext uri="{909E8E84-426E-40DD-AFC4-6F175D3DCCD1}">
                <a14:hiddenFill xmlns:a14="http://schemas.microsoft.com/office/drawing/2010/main">
                  <a:solidFill>
                    <a:srgbClr val="FFFFFF"/>
                  </a:solidFill>
                </a14:hiddenFill>
              </a:ext>
            </a:extLst>
          </p:spPr>
        </p:pic>
        <p:sp>
          <p:nvSpPr>
            <p:cNvPr id="30" name="TextovéPole 36">
              <a:extLst>
                <a:ext uri="{FF2B5EF4-FFF2-40B4-BE49-F238E27FC236}">
                  <a16:creationId xmlns:a16="http://schemas.microsoft.com/office/drawing/2014/main" id="{C172358D-BFE7-43F9-9492-37D7B3BB4CD1}"/>
                </a:ext>
              </a:extLst>
            </p:cNvPr>
            <p:cNvSpPr txBox="1"/>
            <p:nvPr/>
          </p:nvSpPr>
          <p:spPr>
            <a:xfrm>
              <a:off x="7356853" y="4039198"/>
              <a:ext cx="1151277" cy="307777"/>
            </a:xfrm>
            <a:prstGeom prst="rect">
              <a:avLst/>
            </a:prstGeom>
            <a:noFill/>
          </p:spPr>
          <p:txBody>
            <a:bodyPr wrap="none" rtlCol="0">
              <a:spAutoFit/>
            </a:bodyPr>
            <a:lstStyle/>
            <a:p>
              <a:r>
                <a:rPr lang="en-US" sz="1400" b="1" dirty="0" err="1">
                  <a:latin typeface="Courier New" pitchFamily="49" charset="0"/>
                  <a:cs typeface="Courier New" pitchFamily="49" charset="0"/>
                </a:rPr>
                <a:t>index.php</a:t>
              </a:r>
              <a:endParaRPr lang="cs-CZ" sz="1400" b="1" dirty="0">
                <a:latin typeface="Courier New" pitchFamily="49" charset="0"/>
                <a:cs typeface="Courier New" pitchFamily="49" charset="0"/>
              </a:endParaRPr>
            </a:p>
          </p:txBody>
        </p:sp>
      </p:grpSp>
      <p:cxnSp>
        <p:nvCxnSpPr>
          <p:cNvPr id="31" name="Přímá spojnice se šipkou 39">
            <a:extLst>
              <a:ext uri="{FF2B5EF4-FFF2-40B4-BE49-F238E27FC236}">
                <a16:creationId xmlns:a16="http://schemas.microsoft.com/office/drawing/2014/main" id="{54930E80-DB13-41DA-B6A2-FDF6B01AE718}"/>
              </a:ext>
            </a:extLst>
          </p:cNvPr>
          <p:cNvCxnSpPr>
            <a:cxnSpLocks/>
            <a:stCxn id="29" idx="1"/>
          </p:cNvCxnSpPr>
          <p:nvPr/>
        </p:nvCxnSpPr>
        <p:spPr>
          <a:xfrm flipH="1" flipV="1">
            <a:off x="8614055" y="3971604"/>
            <a:ext cx="1767010" cy="501749"/>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5" name="Ohnutý roh 1028">
            <a:extLst>
              <a:ext uri="{FF2B5EF4-FFF2-40B4-BE49-F238E27FC236}">
                <a16:creationId xmlns:a16="http://schemas.microsoft.com/office/drawing/2014/main" id="{609F7001-C5EB-C328-8B72-18FBDC26EA49}"/>
              </a:ext>
            </a:extLst>
          </p:cNvPr>
          <p:cNvSpPr/>
          <p:nvPr/>
        </p:nvSpPr>
        <p:spPr>
          <a:xfrm>
            <a:off x="10162434" y="1897957"/>
            <a:ext cx="1406174" cy="792088"/>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Apache configuration</a:t>
            </a:r>
            <a:endParaRPr lang="cs-CZ" sz="1400" dirty="0"/>
          </a:p>
        </p:txBody>
      </p:sp>
      <p:sp>
        <p:nvSpPr>
          <p:cNvPr id="67" name="Arc 66">
            <a:extLst>
              <a:ext uri="{FF2B5EF4-FFF2-40B4-BE49-F238E27FC236}">
                <a16:creationId xmlns:a16="http://schemas.microsoft.com/office/drawing/2014/main" id="{C07B0836-C95A-3016-E058-F7471217BD3C}"/>
              </a:ext>
            </a:extLst>
          </p:cNvPr>
          <p:cNvSpPr/>
          <p:nvPr/>
        </p:nvSpPr>
        <p:spPr>
          <a:xfrm>
            <a:off x="9893213" y="3371633"/>
            <a:ext cx="1099331" cy="938238"/>
          </a:xfrm>
          <a:prstGeom prst="arc">
            <a:avLst>
              <a:gd name="adj1" fmla="val 16200000"/>
              <a:gd name="adj2" fmla="val 208735"/>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Přímá spojnice se šipkou 50">
            <a:extLst>
              <a:ext uri="{FF2B5EF4-FFF2-40B4-BE49-F238E27FC236}">
                <a16:creationId xmlns:a16="http://schemas.microsoft.com/office/drawing/2014/main" id="{F6DEF275-9A2B-F4D8-B91C-9360AF0D9BC6}"/>
              </a:ext>
            </a:extLst>
          </p:cNvPr>
          <p:cNvCxnSpPr>
            <a:cxnSpLocks/>
          </p:cNvCxnSpPr>
          <p:nvPr/>
        </p:nvCxnSpPr>
        <p:spPr>
          <a:xfrm>
            <a:off x="7459021" y="4554877"/>
            <a:ext cx="875208" cy="579947"/>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18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6AFB40-F02A-4509-9400-D347B944C545}"/>
              </a:ext>
            </a:extLst>
          </p:cNvPr>
          <p:cNvSpPr>
            <a:spLocks noGrp="1"/>
          </p:cNvSpPr>
          <p:nvPr>
            <p:ph type="sldNum" sz="quarter" idx="12"/>
          </p:nvPr>
        </p:nvSpPr>
        <p:spPr>
          <a:xfrm>
            <a:off x="9555480" y="39539"/>
            <a:ext cx="2636520" cy="365125"/>
          </a:xfrm>
        </p:spPr>
        <p:txBody>
          <a:bodyPr/>
          <a:lstStyle/>
          <a:p>
            <a:fld id="{452BA717-4DED-4A38-BDE4-30D0F0A142DB}" type="slidenum">
              <a:rPr lang="cs-CZ" smtClean="0"/>
              <a:pPr/>
              <a:t>27</a:t>
            </a:fld>
            <a:endParaRPr lang="cs-CZ"/>
          </a:p>
        </p:txBody>
      </p:sp>
      <p:sp>
        <p:nvSpPr>
          <p:cNvPr id="3" name="Text Placeholder 2">
            <a:extLst>
              <a:ext uri="{FF2B5EF4-FFF2-40B4-BE49-F238E27FC236}">
                <a16:creationId xmlns:a16="http://schemas.microsoft.com/office/drawing/2014/main" id="{66E51BB1-B956-44A5-BEED-F1ADC439E0B1}"/>
              </a:ext>
            </a:extLst>
          </p:cNvPr>
          <p:cNvSpPr>
            <a:spLocks noGrp="1"/>
          </p:cNvSpPr>
          <p:nvPr>
            <p:ph type="body" sz="quarter" idx="13"/>
          </p:nvPr>
        </p:nvSpPr>
        <p:spPr>
          <a:xfrm>
            <a:off x="2279650" y="2205608"/>
            <a:ext cx="7561263" cy="863352"/>
          </a:xfrm>
        </p:spPr>
        <p:txBody>
          <a:bodyPr/>
          <a:lstStyle/>
          <a:p>
            <a:r>
              <a:rPr lang="en-US" dirty="0"/>
              <a:t>DEMO</a:t>
            </a:r>
          </a:p>
        </p:txBody>
      </p:sp>
      <p:sp>
        <p:nvSpPr>
          <p:cNvPr id="4" name="Text Placeholder 3">
            <a:extLst>
              <a:ext uri="{FF2B5EF4-FFF2-40B4-BE49-F238E27FC236}">
                <a16:creationId xmlns:a16="http://schemas.microsoft.com/office/drawing/2014/main" id="{B02BF2CE-5315-4A63-99D4-3E7014E3596F}"/>
              </a:ext>
            </a:extLst>
          </p:cNvPr>
          <p:cNvSpPr>
            <a:spLocks noGrp="1"/>
          </p:cNvSpPr>
          <p:nvPr>
            <p:ph type="body" sz="quarter" idx="14"/>
          </p:nvPr>
        </p:nvSpPr>
        <p:spPr/>
        <p:txBody>
          <a:bodyPr/>
          <a:lstStyle/>
          <a:p>
            <a:r>
              <a:rPr lang="en-US" dirty="0"/>
              <a:t>python-</a:t>
            </a:r>
            <a:r>
              <a:rPr lang="en-US" dirty="0" err="1"/>
              <a:t>wsgi</a:t>
            </a:r>
            <a:br>
              <a:rPr lang="en-US" dirty="0"/>
            </a:br>
            <a:r>
              <a:rPr lang="en-US" dirty="0"/>
              <a:t>source code</a:t>
            </a:r>
          </a:p>
        </p:txBody>
      </p:sp>
      <p:sp>
        <p:nvSpPr>
          <p:cNvPr id="6" name="Rectangle: Single Corner Snipped 5">
            <a:extLst>
              <a:ext uri="{FF2B5EF4-FFF2-40B4-BE49-F238E27FC236}">
                <a16:creationId xmlns:a16="http://schemas.microsoft.com/office/drawing/2014/main" id="{41CF6A2D-A3FA-E7A9-3D61-402A18149E70}"/>
              </a:ext>
            </a:extLst>
          </p:cNvPr>
          <p:cNvSpPr/>
          <p:nvPr/>
        </p:nvSpPr>
        <p:spPr>
          <a:xfrm>
            <a:off x="4727848" y="5946214"/>
            <a:ext cx="7418087" cy="867162"/>
          </a:xfrm>
          <a:prstGeom prst="snip1Rect">
            <a:avLst>
              <a:gd name="adj" fmla="val 6849"/>
            </a:avLst>
          </a:prstGeom>
        </p:spPr>
        <p:style>
          <a:lnRef idx="1">
            <a:schemeClr val="accent6"/>
          </a:lnRef>
          <a:fillRef idx="2">
            <a:schemeClr val="accent6"/>
          </a:fillRef>
          <a:effectRef idx="1">
            <a:schemeClr val="accent6"/>
          </a:effectRef>
          <a:fontRef idx="minor">
            <a:schemeClr val="dk1"/>
          </a:fontRef>
        </p:style>
        <p:txBody>
          <a:bodyPr lIns="360000" tIns="0" rtlCol="0" anchor="ctr"/>
          <a:lstStyle/>
          <a:p>
            <a:r>
              <a:rPr lang="en-US" b="1" dirty="0">
                <a:solidFill>
                  <a:schemeClr val="bg1"/>
                </a:solidFill>
                <a:latin typeface="Courier New" panose="02070309020205020404" pitchFamily="49" charset="0"/>
                <a:cs typeface="Courier New" panose="02070309020205020404" pitchFamily="49" charset="0"/>
              </a:rPr>
              <a:t>Apache configuration:</a:t>
            </a:r>
          </a:p>
          <a:p>
            <a:r>
              <a:rPr lang="en-US" b="1" dirty="0" err="1">
                <a:solidFill>
                  <a:schemeClr val="bg1"/>
                </a:solidFill>
                <a:latin typeface="Courier New" panose="02070309020205020404" pitchFamily="49" charset="0"/>
                <a:cs typeface="Courier New" panose="02070309020205020404" pitchFamily="49" charset="0"/>
              </a:rPr>
              <a:t>WSGISCriptAlias</a:t>
            </a:r>
            <a:r>
              <a:rPr lang="en-US" b="1" dirty="0">
                <a:solidFill>
                  <a:schemeClr val="bg1"/>
                </a:solidFill>
                <a:latin typeface="Courier New" panose="02070309020205020404" pitchFamily="49" charset="0"/>
                <a:cs typeface="Courier New" panose="02070309020205020404" pitchFamily="49" charset="0"/>
              </a:rPr>
              <a:t> /python /home/…/python-</a:t>
            </a:r>
            <a:r>
              <a:rPr lang="en-US" b="1" dirty="0" err="1">
                <a:solidFill>
                  <a:schemeClr val="bg1"/>
                </a:solidFill>
                <a:latin typeface="Courier New" panose="02070309020205020404" pitchFamily="49" charset="0"/>
                <a:cs typeface="Courier New" panose="02070309020205020404" pitchFamily="49" charset="0"/>
              </a:rPr>
              <a:t>script.wsgi</a:t>
            </a:r>
            <a:endParaRPr lang="en-US" b="1" dirty="0">
              <a:solidFill>
                <a:schemeClr val="bg1"/>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C866D569-5E04-502D-5F21-2FAC13F1743E}"/>
              </a:ext>
            </a:extLst>
          </p:cNvPr>
          <p:cNvSpPr txBox="1"/>
          <p:nvPr/>
        </p:nvSpPr>
        <p:spPr>
          <a:xfrm>
            <a:off x="0" y="6444044"/>
            <a:ext cx="12192000" cy="369332"/>
          </a:xfrm>
          <a:prstGeom prst="rect">
            <a:avLst/>
          </a:prstGeom>
          <a:noFill/>
        </p:spPr>
        <p:txBody>
          <a:bodyPr wrap="square" rtlCol="0">
            <a:spAutoFit/>
          </a:bodyPr>
          <a:lstStyle/>
          <a:p>
            <a:r>
              <a:rPr lang="en-US" dirty="0"/>
              <a:t>Removed: 2023/2024</a:t>
            </a:r>
          </a:p>
        </p:txBody>
      </p:sp>
    </p:spTree>
    <p:extLst>
      <p:ext uri="{BB962C8B-B14F-4D97-AF65-F5344CB8AC3E}">
        <p14:creationId xmlns:p14="http://schemas.microsoft.com/office/powerpoint/2010/main" val="409322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62142A-6672-4E49-9635-BAAAEB279593}"/>
              </a:ext>
            </a:extLst>
          </p:cNvPr>
          <p:cNvSpPr>
            <a:spLocks noGrp="1"/>
          </p:cNvSpPr>
          <p:nvPr>
            <p:ph idx="1"/>
          </p:nvPr>
        </p:nvSpPr>
        <p:spPr>
          <a:xfrm>
            <a:off x="239351" y="1844824"/>
            <a:ext cx="11713299" cy="432048"/>
          </a:xfrm>
        </p:spPr>
        <p:txBody>
          <a:bodyPr/>
          <a:lstStyle/>
          <a:p>
            <a:pPr marL="0" indent="0">
              <a:buNone/>
            </a:pPr>
            <a:r>
              <a:rPr lang="en-US" dirty="0"/>
              <a:t>Dedicated Web Server for an Application</a:t>
            </a:r>
          </a:p>
          <a:p>
            <a:endParaRPr lang="en-US" dirty="0"/>
          </a:p>
        </p:txBody>
      </p:sp>
      <p:sp>
        <p:nvSpPr>
          <p:cNvPr id="3" name="Title 2">
            <a:extLst>
              <a:ext uri="{FF2B5EF4-FFF2-40B4-BE49-F238E27FC236}">
                <a16:creationId xmlns:a16="http://schemas.microsoft.com/office/drawing/2014/main" id="{508478AE-ACAB-4B38-9B38-7F75DEBADB3A}"/>
              </a:ext>
            </a:extLst>
          </p:cNvPr>
          <p:cNvSpPr>
            <a:spLocks noGrp="1"/>
          </p:cNvSpPr>
          <p:nvPr>
            <p:ph type="title"/>
          </p:nvPr>
        </p:nvSpPr>
        <p:spPr/>
        <p:txBody>
          <a:bodyPr/>
          <a:lstStyle/>
          <a:p>
            <a:r>
              <a:rPr lang="en-US" dirty="0"/>
              <a:t>Web Server</a:t>
            </a:r>
            <a:br>
              <a:rPr lang="en-US" dirty="0"/>
            </a:br>
            <a:r>
              <a:rPr lang="en-US" dirty="0"/>
              <a:t>Integrated Web Server</a:t>
            </a:r>
          </a:p>
        </p:txBody>
      </p:sp>
      <p:sp>
        <p:nvSpPr>
          <p:cNvPr id="4" name="Slide Number Placeholder 3">
            <a:extLst>
              <a:ext uri="{FF2B5EF4-FFF2-40B4-BE49-F238E27FC236}">
                <a16:creationId xmlns:a16="http://schemas.microsoft.com/office/drawing/2014/main" id="{F77C3ACE-2800-42B5-84D9-9494F0E022FD}"/>
              </a:ext>
            </a:extLst>
          </p:cNvPr>
          <p:cNvSpPr>
            <a:spLocks noGrp="1"/>
          </p:cNvSpPr>
          <p:nvPr>
            <p:ph type="sldNum" sz="quarter" idx="12"/>
          </p:nvPr>
        </p:nvSpPr>
        <p:spPr/>
        <p:txBody>
          <a:bodyPr/>
          <a:lstStyle/>
          <a:p>
            <a:fld id="{452BA717-4DED-4A38-BDE4-30D0F0A142DB}" type="slidenum">
              <a:rPr lang="cs-CZ" smtClean="0"/>
              <a:pPr/>
              <a:t>28</a:t>
            </a:fld>
            <a:endParaRPr lang="cs-CZ"/>
          </a:p>
        </p:txBody>
      </p:sp>
      <p:sp>
        <p:nvSpPr>
          <p:cNvPr id="5" name="Rectangle 4">
            <a:extLst>
              <a:ext uri="{FF2B5EF4-FFF2-40B4-BE49-F238E27FC236}">
                <a16:creationId xmlns:a16="http://schemas.microsoft.com/office/drawing/2014/main" id="{16C9B88A-7D9C-4C9C-9069-5717F8452710}"/>
              </a:ext>
            </a:extLst>
          </p:cNvPr>
          <p:cNvSpPr/>
          <p:nvPr/>
        </p:nvSpPr>
        <p:spPr>
          <a:xfrm>
            <a:off x="8477232" y="2777483"/>
            <a:ext cx="2190030" cy="3052096"/>
          </a:xfrm>
          <a:prstGeom prst="rect">
            <a:avLst/>
          </a:prstGeom>
          <a:noFill/>
          <a:ln w="25400" cap="rnd"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 name="Group 5">
            <a:extLst>
              <a:ext uri="{FF2B5EF4-FFF2-40B4-BE49-F238E27FC236}">
                <a16:creationId xmlns:a16="http://schemas.microsoft.com/office/drawing/2014/main" id="{3E7FEC1F-0312-4D73-A0D6-75F915D76694}"/>
              </a:ext>
            </a:extLst>
          </p:cNvPr>
          <p:cNvGrpSpPr/>
          <p:nvPr/>
        </p:nvGrpSpPr>
        <p:grpSpPr>
          <a:xfrm>
            <a:off x="9055450" y="2983766"/>
            <a:ext cx="1420582" cy="1291838"/>
            <a:chOff x="6964626" y="3090333"/>
            <a:chExt cx="1420582" cy="1291838"/>
          </a:xfrm>
        </p:grpSpPr>
        <p:pic>
          <p:nvPicPr>
            <p:cNvPr id="7" name="Picture 5" descr="Medion Home Server">
              <a:extLst>
                <a:ext uri="{FF2B5EF4-FFF2-40B4-BE49-F238E27FC236}">
                  <a16:creationId xmlns:a16="http://schemas.microsoft.com/office/drawing/2014/main" id="{19B9BA84-3C3D-4BD6-B071-AAE51445D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844" y="3090333"/>
              <a:ext cx="864369" cy="647896"/>
            </a:xfrm>
            <a:prstGeom prst="rect">
              <a:avLst/>
            </a:prstGeom>
            <a:noFill/>
            <a:extLst>
              <a:ext uri="{909E8E84-426E-40DD-AFC4-6F175D3DCCD1}">
                <a14:hiddenFill xmlns:a14="http://schemas.microsoft.com/office/drawing/2010/main">
                  <a:solidFill>
                    <a:schemeClr val="bg1"/>
                  </a:solidFill>
                </a14:hiddenFill>
              </a:ext>
            </a:extLst>
          </p:spPr>
        </p:pic>
        <p:sp>
          <p:nvSpPr>
            <p:cNvPr id="8" name="TextovéPole 9">
              <a:extLst>
                <a:ext uri="{FF2B5EF4-FFF2-40B4-BE49-F238E27FC236}">
                  <a16:creationId xmlns:a16="http://schemas.microsoft.com/office/drawing/2014/main" id="{8B64911E-5B60-48A9-8A98-98CB68F45973}"/>
                </a:ext>
              </a:extLst>
            </p:cNvPr>
            <p:cNvSpPr txBox="1"/>
            <p:nvPr/>
          </p:nvSpPr>
          <p:spPr>
            <a:xfrm>
              <a:off x="6964626" y="3735840"/>
              <a:ext cx="1420582" cy="646331"/>
            </a:xfrm>
            <a:prstGeom prst="rect">
              <a:avLst/>
            </a:prstGeom>
            <a:noFill/>
          </p:spPr>
          <p:txBody>
            <a:bodyPr wrap="none" rtlCol="0">
              <a:spAutoFit/>
            </a:bodyPr>
            <a:lstStyle/>
            <a:p>
              <a:pPr algn="ctr"/>
              <a:r>
                <a:rPr lang="en-US" dirty="0"/>
                <a:t>Web Server</a:t>
              </a:r>
              <a:br>
                <a:rPr lang="en-US" dirty="0"/>
              </a:br>
              <a:r>
                <a:rPr lang="en-US" dirty="0"/>
                <a:t>Module</a:t>
              </a:r>
              <a:endParaRPr lang="cs-CZ" dirty="0"/>
            </a:p>
          </p:txBody>
        </p:sp>
      </p:grpSp>
      <p:grpSp>
        <p:nvGrpSpPr>
          <p:cNvPr id="9" name="Skupina 11">
            <a:extLst>
              <a:ext uri="{FF2B5EF4-FFF2-40B4-BE49-F238E27FC236}">
                <a16:creationId xmlns:a16="http://schemas.microsoft.com/office/drawing/2014/main" id="{E2D91F9C-6C66-4DCF-8F5C-9B503E4114C5}"/>
              </a:ext>
            </a:extLst>
          </p:cNvPr>
          <p:cNvGrpSpPr/>
          <p:nvPr/>
        </p:nvGrpSpPr>
        <p:grpSpPr>
          <a:xfrm>
            <a:off x="1263607" y="3801965"/>
            <a:ext cx="1274934" cy="1290361"/>
            <a:chOff x="899592" y="3324244"/>
            <a:chExt cx="1274934" cy="1290361"/>
          </a:xfrm>
        </p:grpSpPr>
        <p:pic>
          <p:nvPicPr>
            <p:cNvPr id="10" name="Picture 4" descr="j0285750">
              <a:extLst>
                <a:ext uri="{FF2B5EF4-FFF2-40B4-BE49-F238E27FC236}">
                  <a16:creationId xmlns:a16="http://schemas.microsoft.com/office/drawing/2014/main" id="{6C35E2F0-DD96-4B69-A508-F44781EF6F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E26BB38E-18BB-4DD4-8383-E42669A6FC23}"/>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sp>
        <p:nvSpPr>
          <p:cNvPr id="12" name="Volný tvar 13">
            <a:extLst>
              <a:ext uri="{FF2B5EF4-FFF2-40B4-BE49-F238E27FC236}">
                <a16:creationId xmlns:a16="http://schemas.microsoft.com/office/drawing/2014/main" id="{BD9D77E0-E2AF-42AD-848F-DA6BDB4B03F8}"/>
              </a:ext>
            </a:extLst>
          </p:cNvPr>
          <p:cNvSpPr/>
          <p:nvPr/>
        </p:nvSpPr>
        <p:spPr>
          <a:xfrm>
            <a:off x="2538541" y="3560014"/>
            <a:ext cx="4015281" cy="487577"/>
          </a:xfrm>
          <a:custGeom>
            <a:avLst/>
            <a:gdLst>
              <a:gd name="connsiteX0" fmla="*/ 0 w 2311400"/>
              <a:gd name="connsiteY0" fmla="*/ 562515 h 562515"/>
              <a:gd name="connsiteX1" fmla="*/ 1100666 w 2311400"/>
              <a:gd name="connsiteY1" fmla="*/ 71448 h 562515"/>
              <a:gd name="connsiteX2" fmla="*/ 1168400 w 2311400"/>
              <a:gd name="connsiteY2" fmla="*/ 54515 h 562515"/>
              <a:gd name="connsiteX3" fmla="*/ 2311400 w 2311400"/>
              <a:gd name="connsiteY3" fmla="*/ 562515 h 562515"/>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361 h 491361"/>
              <a:gd name="connsiteX1" fmla="*/ 1100666 w 2311400"/>
              <a:gd name="connsiteY1" fmla="*/ 294 h 491361"/>
              <a:gd name="connsiteX2" fmla="*/ 2311400 w 2311400"/>
              <a:gd name="connsiteY2" fmla="*/ 491361 h 491361"/>
              <a:gd name="connsiteX0" fmla="*/ 0 w 2311400"/>
              <a:gd name="connsiteY0" fmla="*/ 491301 h 491347"/>
              <a:gd name="connsiteX1" fmla="*/ 1100666 w 2311400"/>
              <a:gd name="connsiteY1" fmla="*/ 234 h 491347"/>
              <a:gd name="connsiteX2" fmla="*/ 2311400 w 2311400"/>
              <a:gd name="connsiteY2" fmla="*/ 491301 h 491347"/>
              <a:gd name="connsiteX0" fmla="*/ 0 w 2311400"/>
              <a:gd name="connsiteY0" fmla="*/ 491301 h 491347"/>
              <a:gd name="connsiteX1" fmla="*/ 1146258 w 2311400"/>
              <a:gd name="connsiteY1" fmla="*/ 234 h 491347"/>
              <a:gd name="connsiteX2" fmla="*/ 2311400 w 2311400"/>
              <a:gd name="connsiteY2" fmla="*/ 491301 h 491347"/>
              <a:gd name="connsiteX0" fmla="*/ 0 w 2311400"/>
              <a:gd name="connsiteY0" fmla="*/ 453220 h 453270"/>
              <a:gd name="connsiteX1" fmla="*/ 1169055 w 2311400"/>
              <a:gd name="connsiteY1" fmla="*/ 253 h 453270"/>
              <a:gd name="connsiteX2" fmla="*/ 2311400 w 2311400"/>
              <a:gd name="connsiteY2" fmla="*/ 453220 h 453270"/>
              <a:gd name="connsiteX0" fmla="*/ 0 w 2311400"/>
              <a:gd name="connsiteY0" fmla="*/ 484953 h 485000"/>
              <a:gd name="connsiteX1" fmla="*/ 1169055 w 2311400"/>
              <a:gd name="connsiteY1" fmla="*/ 236 h 485000"/>
              <a:gd name="connsiteX2" fmla="*/ 2311400 w 2311400"/>
              <a:gd name="connsiteY2" fmla="*/ 484953 h 485000"/>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778"/>
              <a:gd name="connsiteX1" fmla="*/ 1169055 w 2311400"/>
              <a:gd name="connsiteY1" fmla="*/ 61 h 484778"/>
              <a:gd name="connsiteX2" fmla="*/ 2311400 w 2311400"/>
              <a:gd name="connsiteY2" fmla="*/ 484778 h 484778"/>
              <a:gd name="connsiteX0" fmla="*/ 0 w 2260108"/>
              <a:gd name="connsiteY0" fmla="*/ 496286 h 496286"/>
              <a:gd name="connsiteX1" fmla="*/ 1169055 w 2260108"/>
              <a:gd name="connsiteY1" fmla="*/ 11569 h 496286"/>
              <a:gd name="connsiteX2" fmla="*/ 2260108 w 2260108"/>
              <a:gd name="connsiteY2" fmla="*/ 140686 h 496286"/>
              <a:gd name="connsiteX0" fmla="*/ 0 w 2260108"/>
              <a:gd name="connsiteY0" fmla="*/ 490916 h 490916"/>
              <a:gd name="connsiteX1" fmla="*/ 1169055 w 2260108"/>
              <a:gd name="connsiteY1" fmla="*/ 6199 h 490916"/>
              <a:gd name="connsiteX2" fmla="*/ 2260108 w 2260108"/>
              <a:gd name="connsiteY2" fmla="*/ 135316 h 490916"/>
              <a:gd name="connsiteX0" fmla="*/ 0 w 2672176"/>
              <a:gd name="connsiteY0" fmla="*/ 487577 h 487577"/>
              <a:gd name="connsiteX1" fmla="*/ 1169055 w 2672176"/>
              <a:gd name="connsiteY1" fmla="*/ 2860 h 487577"/>
              <a:gd name="connsiteX2" fmla="*/ 2672176 w 2672176"/>
              <a:gd name="connsiteY2" fmla="*/ 360577 h 487577"/>
            </a:gdLst>
            <a:ahLst/>
            <a:cxnLst>
              <a:cxn ang="0">
                <a:pos x="connsiteX0" y="connsiteY0"/>
              </a:cxn>
              <a:cxn ang="0">
                <a:pos x="connsiteX1" y="connsiteY1"/>
              </a:cxn>
              <a:cxn ang="0">
                <a:pos x="connsiteX2" y="connsiteY2"/>
              </a:cxn>
            </a:cxnLst>
            <a:rect l="l" t="t" r="r" b="b"/>
            <a:pathLst>
              <a:path w="2672176" h="487577">
                <a:moveTo>
                  <a:pt x="0" y="487577"/>
                </a:moveTo>
                <a:cubicBezTo>
                  <a:pt x="360539" y="158788"/>
                  <a:pt x="701184" y="43077"/>
                  <a:pt x="1169055" y="2860"/>
                </a:cubicBezTo>
                <a:cubicBezTo>
                  <a:pt x="1636926" y="-37357"/>
                  <a:pt x="2321754" y="359872"/>
                  <a:pt x="2672176" y="360577"/>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cs-CZ" dirty="0"/>
          </a:p>
        </p:txBody>
      </p:sp>
      <p:sp>
        <p:nvSpPr>
          <p:cNvPr id="13" name="Obdélník 14">
            <a:extLst>
              <a:ext uri="{FF2B5EF4-FFF2-40B4-BE49-F238E27FC236}">
                <a16:creationId xmlns:a16="http://schemas.microsoft.com/office/drawing/2014/main" id="{CDF42193-3182-44B1-9746-04442A8397BC}"/>
              </a:ext>
            </a:extLst>
          </p:cNvPr>
          <p:cNvSpPr/>
          <p:nvPr/>
        </p:nvSpPr>
        <p:spPr>
          <a:xfrm>
            <a:off x="2495600" y="2564904"/>
            <a:ext cx="2472380"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Request</a:t>
            </a:r>
          </a:p>
          <a:p>
            <a:r>
              <a:rPr lang="en-US" sz="1400" b="1" dirty="0">
                <a:latin typeface="Courier New" pitchFamily="49" charset="0"/>
                <a:cs typeface="Courier New" pitchFamily="49" charset="0"/>
              </a:rPr>
              <a:t>GET /</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/index</a:t>
            </a:r>
          </a:p>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cxnSp>
        <p:nvCxnSpPr>
          <p:cNvPr id="14" name="Přímá spojnice 16">
            <a:extLst>
              <a:ext uri="{FF2B5EF4-FFF2-40B4-BE49-F238E27FC236}">
                <a16:creationId xmlns:a16="http://schemas.microsoft.com/office/drawing/2014/main" id="{BA512833-EBAE-4706-BA41-94A085938F15}"/>
              </a:ext>
            </a:extLst>
          </p:cNvPr>
          <p:cNvCxnSpPr/>
          <p:nvPr/>
        </p:nvCxnSpPr>
        <p:spPr>
          <a:xfrm flipV="1">
            <a:off x="2418634" y="4175266"/>
            <a:ext cx="4272152" cy="18447"/>
          </a:xfrm>
          <a:prstGeom prst="line">
            <a:avLst/>
          </a:prstGeom>
          <a:ln w="38100"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Obdélník 26">
            <a:extLst>
              <a:ext uri="{FF2B5EF4-FFF2-40B4-BE49-F238E27FC236}">
                <a16:creationId xmlns:a16="http://schemas.microsoft.com/office/drawing/2014/main" id="{6AE8EB78-A4AD-46B7-8F0E-C6A0B8D699E2}"/>
              </a:ext>
            </a:extLst>
          </p:cNvPr>
          <p:cNvSpPr/>
          <p:nvPr/>
        </p:nvSpPr>
        <p:spPr>
          <a:xfrm>
            <a:off x="2313101" y="5092325"/>
            <a:ext cx="2837378" cy="15525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t>HTTP Response</a:t>
            </a:r>
          </a:p>
          <a:p>
            <a:r>
              <a:rPr lang="en-US" sz="1400" b="1" dirty="0">
                <a:latin typeface="Courier New" pitchFamily="49" charset="0"/>
              </a:rPr>
              <a:t>HTTP/1.1 200 OK</a:t>
            </a:r>
          </a:p>
          <a:p>
            <a:r>
              <a:rPr lang="en-US" sz="1400" b="1" dirty="0">
                <a:latin typeface="Courier New" pitchFamily="49" charset="0"/>
              </a:rPr>
              <a:t>Content-Length: 1984</a:t>
            </a:r>
          </a:p>
          <a:p>
            <a:r>
              <a:rPr lang="en-US" sz="1400" b="1" dirty="0">
                <a:latin typeface="Courier New" pitchFamily="49" charset="0"/>
              </a:rPr>
              <a:t>Content-Type: text/html;</a:t>
            </a:r>
          </a:p>
          <a:p>
            <a:r>
              <a:rPr lang="en-US" sz="1400" b="1" dirty="0">
                <a:latin typeface="Courier New" pitchFamily="49" charset="0"/>
                <a:cs typeface="Courier New" pitchFamily="49" charset="0"/>
              </a:rPr>
              <a:t>...</a:t>
            </a:r>
          </a:p>
          <a:p>
            <a:r>
              <a:rPr lang="en-US" sz="1400" dirty="0">
                <a:cs typeface="Courier New" pitchFamily="49" charset="0"/>
              </a:rPr>
              <a:t>&lt;contents generated by app&gt;</a:t>
            </a:r>
            <a:endParaRPr lang="cs-CZ" sz="1400" dirty="0">
              <a:cs typeface="Courier New" pitchFamily="49" charset="0"/>
            </a:endParaRPr>
          </a:p>
        </p:txBody>
      </p:sp>
      <p:sp>
        <p:nvSpPr>
          <p:cNvPr id="17" name="Volný tvar 28">
            <a:extLst>
              <a:ext uri="{FF2B5EF4-FFF2-40B4-BE49-F238E27FC236}">
                <a16:creationId xmlns:a16="http://schemas.microsoft.com/office/drawing/2014/main" id="{FE391E0D-09E5-4515-855C-9E002EE376BF}"/>
              </a:ext>
            </a:extLst>
          </p:cNvPr>
          <p:cNvSpPr/>
          <p:nvPr/>
        </p:nvSpPr>
        <p:spPr>
          <a:xfrm>
            <a:off x="2548532" y="4247513"/>
            <a:ext cx="4171160" cy="551980"/>
          </a:xfrm>
          <a:custGeom>
            <a:avLst/>
            <a:gdLst>
              <a:gd name="connsiteX0" fmla="*/ 2451100 w 2451100"/>
              <a:gd name="connsiteY0" fmla="*/ 50800 h 438412"/>
              <a:gd name="connsiteX1" fmla="*/ 1339850 w 2451100"/>
              <a:gd name="connsiteY1" fmla="*/ 438150 h 438412"/>
              <a:gd name="connsiteX2" fmla="*/ 0 w 2451100"/>
              <a:gd name="connsiteY2" fmla="*/ 0 h 438412"/>
              <a:gd name="connsiteX0" fmla="*/ 2508250 w 2508250"/>
              <a:gd name="connsiteY0" fmla="*/ 0 h 387997"/>
              <a:gd name="connsiteX1" fmla="*/ 1397000 w 2508250"/>
              <a:gd name="connsiteY1" fmla="*/ 387350 h 387997"/>
              <a:gd name="connsiteX2" fmla="*/ 0 w 2508250"/>
              <a:gd name="connsiteY2" fmla="*/ 63500 h 387997"/>
              <a:gd name="connsiteX0" fmla="*/ 2508250 w 2508250"/>
              <a:gd name="connsiteY0" fmla="*/ 0 h 375365"/>
              <a:gd name="connsiteX1" fmla="*/ 1270000 w 2508250"/>
              <a:gd name="connsiteY1" fmla="*/ 374650 h 375365"/>
              <a:gd name="connsiteX2" fmla="*/ 0 w 2508250"/>
              <a:gd name="connsiteY2" fmla="*/ 63500 h 375365"/>
              <a:gd name="connsiteX0" fmla="*/ 2508250 w 2508250"/>
              <a:gd name="connsiteY0" fmla="*/ 0 h 380530"/>
              <a:gd name="connsiteX1" fmla="*/ 1270000 w 2508250"/>
              <a:gd name="connsiteY1" fmla="*/ 374650 h 380530"/>
              <a:gd name="connsiteX2" fmla="*/ 0 w 2508250"/>
              <a:gd name="connsiteY2" fmla="*/ 63500 h 380530"/>
              <a:gd name="connsiteX0" fmla="*/ 2953361 w 2953361"/>
              <a:gd name="connsiteY0" fmla="*/ 0 h 551980"/>
              <a:gd name="connsiteX1" fmla="*/ 1270000 w 2953361"/>
              <a:gd name="connsiteY1" fmla="*/ 546100 h 551980"/>
              <a:gd name="connsiteX2" fmla="*/ 0 w 2953361"/>
              <a:gd name="connsiteY2" fmla="*/ 234950 h 551980"/>
            </a:gdLst>
            <a:ahLst/>
            <a:cxnLst>
              <a:cxn ang="0">
                <a:pos x="connsiteX0" y="connsiteY0"/>
              </a:cxn>
              <a:cxn ang="0">
                <a:pos x="connsiteX1" y="connsiteY1"/>
              </a:cxn>
              <a:cxn ang="0">
                <a:pos x="connsiteX2" y="connsiteY2"/>
              </a:cxn>
            </a:cxnLst>
            <a:rect l="l" t="t" r="r" b="b"/>
            <a:pathLst>
              <a:path w="2953361" h="551980">
                <a:moveTo>
                  <a:pt x="2953361" y="0"/>
                </a:moveTo>
                <a:cubicBezTo>
                  <a:pt x="2601994" y="197908"/>
                  <a:pt x="1764242" y="510117"/>
                  <a:pt x="1270000" y="546100"/>
                </a:cubicBezTo>
                <a:cubicBezTo>
                  <a:pt x="775758" y="582083"/>
                  <a:pt x="465666" y="449791"/>
                  <a:pt x="0" y="234950"/>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Volný tvar 23">
            <a:extLst>
              <a:ext uri="{FF2B5EF4-FFF2-40B4-BE49-F238E27FC236}">
                <a16:creationId xmlns:a16="http://schemas.microsoft.com/office/drawing/2014/main" id="{6AB0CBAB-8020-428F-BB11-5DF7D8B7B572}"/>
              </a:ext>
            </a:extLst>
          </p:cNvPr>
          <p:cNvSpPr/>
          <p:nvPr/>
        </p:nvSpPr>
        <p:spPr>
          <a:xfrm>
            <a:off x="5078739" y="2821419"/>
            <a:ext cx="3278050" cy="772970"/>
          </a:xfrm>
          <a:custGeom>
            <a:avLst/>
            <a:gdLst>
              <a:gd name="connsiteX0" fmla="*/ 0 w 1490133"/>
              <a:gd name="connsiteY0" fmla="*/ 0 h 1041400"/>
              <a:gd name="connsiteX1" fmla="*/ 1193800 w 1490133"/>
              <a:gd name="connsiteY1" fmla="*/ 321733 h 1041400"/>
              <a:gd name="connsiteX2" fmla="*/ 1490133 w 1490133"/>
              <a:gd name="connsiteY2" fmla="*/ 1041400 h 1041400"/>
              <a:gd name="connsiteX0" fmla="*/ 0 w 1490133"/>
              <a:gd name="connsiteY0" fmla="*/ 10925 h 1052325"/>
              <a:gd name="connsiteX1" fmla="*/ 1193800 w 1490133"/>
              <a:gd name="connsiteY1" fmla="*/ 332658 h 1052325"/>
              <a:gd name="connsiteX2" fmla="*/ 1490133 w 1490133"/>
              <a:gd name="connsiteY2" fmla="*/ 1052325 h 1052325"/>
              <a:gd name="connsiteX0" fmla="*/ 0 w 1490133"/>
              <a:gd name="connsiteY0" fmla="*/ 10925 h 1052613"/>
              <a:gd name="connsiteX1" fmla="*/ 1193800 w 1490133"/>
              <a:gd name="connsiteY1" fmla="*/ 332658 h 1052613"/>
              <a:gd name="connsiteX2" fmla="*/ 1490133 w 1490133"/>
              <a:gd name="connsiteY2" fmla="*/ 1052325 h 1052613"/>
              <a:gd name="connsiteX0" fmla="*/ 0 w 1490133"/>
              <a:gd name="connsiteY0" fmla="*/ 15850 h 1057500"/>
              <a:gd name="connsiteX1" fmla="*/ 1227666 w 1490133"/>
              <a:gd name="connsiteY1" fmla="*/ 252917 h 1057500"/>
              <a:gd name="connsiteX2" fmla="*/ 1490133 w 1490133"/>
              <a:gd name="connsiteY2" fmla="*/ 1057250 h 1057500"/>
              <a:gd name="connsiteX0" fmla="*/ 0 w 1490133"/>
              <a:gd name="connsiteY0" fmla="*/ 40334 h 1082065"/>
              <a:gd name="connsiteX1" fmla="*/ 1227666 w 1490133"/>
              <a:gd name="connsiteY1" fmla="*/ 277401 h 1082065"/>
              <a:gd name="connsiteX2" fmla="*/ 1490133 w 1490133"/>
              <a:gd name="connsiteY2" fmla="*/ 1081734 h 1082065"/>
              <a:gd name="connsiteX0" fmla="*/ 0 w 1490133"/>
              <a:gd name="connsiteY0" fmla="*/ 28297 h 1070066"/>
              <a:gd name="connsiteX1" fmla="*/ 1286933 w 1490133"/>
              <a:gd name="connsiteY1" fmla="*/ 316164 h 1070066"/>
              <a:gd name="connsiteX2" fmla="*/ 1490133 w 1490133"/>
              <a:gd name="connsiteY2" fmla="*/ 1069697 h 1070066"/>
              <a:gd name="connsiteX0" fmla="*/ 0 w 1490133"/>
              <a:gd name="connsiteY0" fmla="*/ 44271 h 1086115"/>
              <a:gd name="connsiteX1" fmla="*/ 1286933 w 1490133"/>
              <a:gd name="connsiteY1" fmla="*/ 332138 h 1086115"/>
              <a:gd name="connsiteX2" fmla="*/ 1490133 w 1490133"/>
              <a:gd name="connsiteY2" fmla="*/ 1085671 h 1086115"/>
              <a:gd name="connsiteX0" fmla="*/ 0 w 1490133"/>
              <a:gd name="connsiteY0" fmla="*/ 49559 h 1091384"/>
              <a:gd name="connsiteX1" fmla="*/ 1236133 w 1490133"/>
              <a:gd name="connsiteY1" fmla="*/ 320493 h 1091384"/>
              <a:gd name="connsiteX2" fmla="*/ 1490133 w 1490133"/>
              <a:gd name="connsiteY2" fmla="*/ 1090959 h 1091384"/>
              <a:gd name="connsiteX0" fmla="*/ 0 w 1490133"/>
              <a:gd name="connsiteY0" fmla="*/ 72555 h 1114482"/>
              <a:gd name="connsiteX1" fmla="*/ 1236133 w 1490133"/>
              <a:gd name="connsiteY1" fmla="*/ 343489 h 1114482"/>
              <a:gd name="connsiteX2" fmla="*/ 1490133 w 1490133"/>
              <a:gd name="connsiteY2" fmla="*/ 1113955 h 1114482"/>
              <a:gd name="connsiteX0" fmla="*/ 0 w 1490133"/>
              <a:gd name="connsiteY0" fmla="*/ 31760 h 1073515"/>
              <a:gd name="connsiteX1" fmla="*/ 1236133 w 1490133"/>
              <a:gd name="connsiteY1" fmla="*/ 302694 h 1073515"/>
              <a:gd name="connsiteX2" fmla="*/ 1490133 w 1490133"/>
              <a:gd name="connsiteY2" fmla="*/ 1073160 h 1073515"/>
              <a:gd name="connsiteX0" fmla="*/ 0 w 1490133"/>
              <a:gd name="connsiteY0" fmla="*/ 31760 h 1073160"/>
              <a:gd name="connsiteX1" fmla="*/ 1236133 w 1490133"/>
              <a:gd name="connsiteY1" fmla="*/ 302694 h 1073160"/>
              <a:gd name="connsiteX2" fmla="*/ 1490133 w 1490133"/>
              <a:gd name="connsiteY2" fmla="*/ 1073160 h 1073160"/>
              <a:gd name="connsiteX0" fmla="*/ 0 w 1557866"/>
              <a:gd name="connsiteY0" fmla="*/ 10690 h 696490"/>
              <a:gd name="connsiteX1" fmla="*/ 1236133 w 1557866"/>
              <a:gd name="connsiteY1" fmla="*/ 281624 h 696490"/>
              <a:gd name="connsiteX2" fmla="*/ 1557866 w 1557866"/>
              <a:gd name="connsiteY2" fmla="*/ 696490 h 696490"/>
              <a:gd name="connsiteX0" fmla="*/ 0 w 1557866"/>
              <a:gd name="connsiteY0" fmla="*/ 0 h 685800"/>
              <a:gd name="connsiteX1" fmla="*/ 1557866 w 1557866"/>
              <a:gd name="connsiteY1" fmla="*/ 685800 h 685800"/>
              <a:gd name="connsiteX0" fmla="*/ 0 w 1430866"/>
              <a:gd name="connsiteY0" fmla="*/ 0 h 753533"/>
              <a:gd name="connsiteX1" fmla="*/ 1430866 w 1430866"/>
              <a:gd name="connsiteY1" fmla="*/ 753533 h 753533"/>
              <a:gd name="connsiteX0" fmla="*/ 0 w 1430866"/>
              <a:gd name="connsiteY0" fmla="*/ 0 h 753533"/>
              <a:gd name="connsiteX1" fmla="*/ 1430866 w 1430866"/>
              <a:gd name="connsiteY1" fmla="*/ 753533 h 753533"/>
              <a:gd name="connsiteX0" fmla="*/ 0 w 1430866"/>
              <a:gd name="connsiteY0" fmla="*/ 19437 h 772970"/>
              <a:gd name="connsiteX1" fmla="*/ 1430866 w 1430866"/>
              <a:gd name="connsiteY1" fmla="*/ 772970 h 772970"/>
            </a:gdLst>
            <a:ahLst/>
            <a:cxnLst>
              <a:cxn ang="0">
                <a:pos x="connsiteX0" y="connsiteY0"/>
              </a:cxn>
              <a:cxn ang="0">
                <a:pos x="connsiteX1" y="connsiteY1"/>
              </a:cxn>
            </a:cxnLst>
            <a:rect l="l" t="t" r="r" b="b"/>
            <a:pathLst>
              <a:path w="1430866" h="772970">
                <a:moveTo>
                  <a:pt x="0" y="19437"/>
                </a:moveTo>
                <a:cubicBezTo>
                  <a:pt x="976488" y="-68052"/>
                  <a:pt x="1402644" y="132325"/>
                  <a:pt x="1430866" y="772970"/>
                </a:cubicBezTo>
              </a:path>
            </a:pathLst>
          </a:custGeom>
          <a:noFill/>
          <a:ln w="38100" cap="rnd" cmpd="sng">
            <a:solidFill>
              <a:srgbClr val="E694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Picture 2" descr="http://iconbug.com/data/37/507/ac829ddeecc44c12987cab354ba6ae7e.png">
            <a:extLst>
              <a:ext uri="{FF2B5EF4-FFF2-40B4-BE49-F238E27FC236}">
                <a16:creationId xmlns:a16="http://schemas.microsoft.com/office/drawing/2014/main" id="{C16B1393-A3FA-4C52-971B-9AE2FD1DB9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593" y="3549459"/>
            <a:ext cx="1183632" cy="107373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FEDEB10-CA97-4B31-87BE-31CD4DBF9644}"/>
              </a:ext>
            </a:extLst>
          </p:cNvPr>
          <p:cNvGrpSpPr/>
          <p:nvPr/>
        </p:nvGrpSpPr>
        <p:grpSpPr>
          <a:xfrm>
            <a:off x="9155638" y="4223670"/>
            <a:ext cx="1220207" cy="1514987"/>
            <a:chOff x="6554266" y="3680544"/>
            <a:chExt cx="1220207" cy="1514987"/>
          </a:xfrm>
        </p:grpSpPr>
        <p:pic>
          <p:nvPicPr>
            <p:cNvPr id="21" name="Picture 8" descr="https://encrypted-tbn2.gstatic.com/images?q=tbn:ANd9GcTC9RFUue4Mj0I2TIO_KeGifgWRcGfqciCYwmrx6jiQ78y4Gh8mqw">
              <a:extLst>
                <a:ext uri="{FF2B5EF4-FFF2-40B4-BE49-F238E27FC236}">
                  <a16:creationId xmlns:a16="http://schemas.microsoft.com/office/drawing/2014/main" id="{EBDC393B-B1D3-47A0-AA94-EEB05A2D6F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9">
              <a:extLst>
                <a:ext uri="{FF2B5EF4-FFF2-40B4-BE49-F238E27FC236}">
                  <a16:creationId xmlns:a16="http://schemas.microsoft.com/office/drawing/2014/main" id="{57E43B9F-A7D1-4C15-9049-F91A66643C05}"/>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sp>
        <p:nvSpPr>
          <p:cNvPr id="23" name="Volný tvar 23">
            <a:extLst>
              <a:ext uri="{FF2B5EF4-FFF2-40B4-BE49-F238E27FC236}">
                <a16:creationId xmlns:a16="http://schemas.microsoft.com/office/drawing/2014/main" id="{98E63B39-A81C-48B7-A401-AE3B3A7843C1}"/>
              </a:ext>
            </a:extLst>
          </p:cNvPr>
          <p:cNvSpPr/>
          <p:nvPr/>
        </p:nvSpPr>
        <p:spPr>
          <a:xfrm rot="5400000">
            <a:off x="6139576" y="3573300"/>
            <a:ext cx="1235629" cy="3198796"/>
          </a:xfrm>
          <a:custGeom>
            <a:avLst/>
            <a:gdLst>
              <a:gd name="connsiteX0" fmla="*/ 0 w 1490133"/>
              <a:gd name="connsiteY0" fmla="*/ 0 h 1041400"/>
              <a:gd name="connsiteX1" fmla="*/ 1193800 w 1490133"/>
              <a:gd name="connsiteY1" fmla="*/ 321733 h 1041400"/>
              <a:gd name="connsiteX2" fmla="*/ 1490133 w 1490133"/>
              <a:gd name="connsiteY2" fmla="*/ 1041400 h 1041400"/>
              <a:gd name="connsiteX0" fmla="*/ 0 w 1490133"/>
              <a:gd name="connsiteY0" fmla="*/ 10925 h 1052325"/>
              <a:gd name="connsiteX1" fmla="*/ 1193800 w 1490133"/>
              <a:gd name="connsiteY1" fmla="*/ 332658 h 1052325"/>
              <a:gd name="connsiteX2" fmla="*/ 1490133 w 1490133"/>
              <a:gd name="connsiteY2" fmla="*/ 1052325 h 1052325"/>
              <a:gd name="connsiteX0" fmla="*/ 0 w 1490133"/>
              <a:gd name="connsiteY0" fmla="*/ 10925 h 1052613"/>
              <a:gd name="connsiteX1" fmla="*/ 1193800 w 1490133"/>
              <a:gd name="connsiteY1" fmla="*/ 332658 h 1052613"/>
              <a:gd name="connsiteX2" fmla="*/ 1490133 w 1490133"/>
              <a:gd name="connsiteY2" fmla="*/ 1052325 h 1052613"/>
              <a:gd name="connsiteX0" fmla="*/ 0 w 1490133"/>
              <a:gd name="connsiteY0" fmla="*/ 15850 h 1057500"/>
              <a:gd name="connsiteX1" fmla="*/ 1227666 w 1490133"/>
              <a:gd name="connsiteY1" fmla="*/ 252917 h 1057500"/>
              <a:gd name="connsiteX2" fmla="*/ 1490133 w 1490133"/>
              <a:gd name="connsiteY2" fmla="*/ 1057250 h 1057500"/>
              <a:gd name="connsiteX0" fmla="*/ 0 w 1490133"/>
              <a:gd name="connsiteY0" fmla="*/ 40334 h 1082065"/>
              <a:gd name="connsiteX1" fmla="*/ 1227666 w 1490133"/>
              <a:gd name="connsiteY1" fmla="*/ 277401 h 1082065"/>
              <a:gd name="connsiteX2" fmla="*/ 1490133 w 1490133"/>
              <a:gd name="connsiteY2" fmla="*/ 1081734 h 1082065"/>
              <a:gd name="connsiteX0" fmla="*/ 0 w 1490133"/>
              <a:gd name="connsiteY0" fmla="*/ 28297 h 1070066"/>
              <a:gd name="connsiteX1" fmla="*/ 1286933 w 1490133"/>
              <a:gd name="connsiteY1" fmla="*/ 316164 h 1070066"/>
              <a:gd name="connsiteX2" fmla="*/ 1490133 w 1490133"/>
              <a:gd name="connsiteY2" fmla="*/ 1069697 h 1070066"/>
              <a:gd name="connsiteX0" fmla="*/ 0 w 1490133"/>
              <a:gd name="connsiteY0" fmla="*/ 44271 h 1086115"/>
              <a:gd name="connsiteX1" fmla="*/ 1286933 w 1490133"/>
              <a:gd name="connsiteY1" fmla="*/ 332138 h 1086115"/>
              <a:gd name="connsiteX2" fmla="*/ 1490133 w 1490133"/>
              <a:gd name="connsiteY2" fmla="*/ 1085671 h 1086115"/>
              <a:gd name="connsiteX0" fmla="*/ 0 w 1490133"/>
              <a:gd name="connsiteY0" fmla="*/ 49559 h 1091384"/>
              <a:gd name="connsiteX1" fmla="*/ 1236133 w 1490133"/>
              <a:gd name="connsiteY1" fmla="*/ 320493 h 1091384"/>
              <a:gd name="connsiteX2" fmla="*/ 1490133 w 1490133"/>
              <a:gd name="connsiteY2" fmla="*/ 1090959 h 1091384"/>
              <a:gd name="connsiteX0" fmla="*/ 0 w 1490133"/>
              <a:gd name="connsiteY0" fmla="*/ 72555 h 1114482"/>
              <a:gd name="connsiteX1" fmla="*/ 1236133 w 1490133"/>
              <a:gd name="connsiteY1" fmla="*/ 343489 h 1114482"/>
              <a:gd name="connsiteX2" fmla="*/ 1490133 w 1490133"/>
              <a:gd name="connsiteY2" fmla="*/ 1113955 h 1114482"/>
              <a:gd name="connsiteX0" fmla="*/ 0 w 1490133"/>
              <a:gd name="connsiteY0" fmla="*/ 31760 h 1073515"/>
              <a:gd name="connsiteX1" fmla="*/ 1236133 w 1490133"/>
              <a:gd name="connsiteY1" fmla="*/ 302694 h 1073515"/>
              <a:gd name="connsiteX2" fmla="*/ 1490133 w 1490133"/>
              <a:gd name="connsiteY2" fmla="*/ 1073160 h 1073515"/>
              <a:gd name="connsiteX0" fmla="*/ 0 w 1490133"/>
              <a:gd name="connsiteY0" fmla="*/ 31760 h 1073160"/>
              <a:gd name="connsiteX1" fmla="*/ 1236133 w 1490133"/>
              <a:gd name="connsiteY1" fmla="*/ 302694 h 1073160"/>
              <a:gd name="connsiteX2" fmla="*/ 1490133 w 1490133"/>
              <a:gd name="connsiteY2" fmla="*/ 1073160 h 1073160"/>
              <a:gd name="connsiteX0" fmla="*/ 0 w 1557866"/>
              <a:gd name="connsiteY0" fmla="*/ 10690 h 696490"/>
              <a:gd name="connsiteX1" fmla="*/ 1236133 w 1557866"/>
              <a:gd name="connsiteY1" fmla="*/ 281624 h 696490"/>
              <a:gd name="connsiteX2" fmla="*/ 1557866 w 1557866"/>
              <a:gd name="connsiteY2" fmla="*/ 696490 h 696490"/>
              <a:gd name="connsiteX0" fmla="*/ 0 w 1557866"/>
              <a:gd name="connsiteY0" fmla="*/ 0 h 685800"/>
              <a:gd name="connsiteX1" fmla="*/ 1557866 w 1557866"/>
              <a:gd name="connsiteY1" fmla="*/ 685800 h 685800"/>
              <a:gd name="connsiteX0" fmla="*/ 0 w 1430866"/>
              <a:gd name="connsiteY0" fmla="*/ 0 h 753533"/>
              <a:gd name="connsiteX1" fmla="*/ 1430866 w 1430866"/>
              <a:gd name="connsiteY1" fmla="*/ 753533 h 753533"/>
              <a:gd name="connsiteX0" fmla="*/ 0 w 1430866"/>
              <a:gd name="connsiteY0" fmla="*/ 0 h 753533"/>
              <a:gd name="connsiteX1" fmla="*/ 1430866 w 1430866"/>
              <a:gd name="connsiteY1" fmla="*/ 753533 h 753533"/>
              <a:gd name="connsiteX0" fmla="*/ 0 w 1430866"/>
              <a:gd name="connsiteY0" fmla="*/ 19437 h 772970"/>
              <a:gd name="connsiteX1" fmla="*/ 1430866 w 1430866"/>
              <a:gd name="connsiteY1" fmla="*/ 772970 h 772970"/>
              <a:gd name="connsiteX0" fmla="*/ 0 w 1430866"/>
              <a:gd name="connsiteY0" fmla="*/ 0 h 753533"/>
              <a:gd name="connsiteX1" fmla="*/ 1430866 w 1430866"/>
              <a:gd name="connsiteY1" fmla="*/ 753533 h 753533"/>
            </a:gdLst>
            <a:ahLst/>
            <a:cxnLst>
              <a:cxn ang="0">
                <a:pos x="connsiteX0" y="connsiteY0"/>
              </a:cxn>
              <a:cxn ang="0">
                <a:pos x="connsiteX1" y="connsiteY1"/>
              </a:cxn>
            </a:cxnLst>
            <a:rect l="l" t="t" r="r" b="b"/>
            <a:pathLst>
              <a:path w="1430866" h="753533">
                <a:moveTo>
                  <a:pt x="0" y="0"/>
                </a:moveTo>
                <a:cubicBezTo>
                  <a:pt x="965024" y="17286"/>
                  <a:pt x="1402644" y="112888"/>
                  <a:pt x="1430866" y="753533"/>
                </a:cubicBezTo>
              </a:path>
            </a:pathLst>
          </a:custGeom>
          <a:noFill/>
          <a:ln w="38100" cap="rnd" cmpd="sng">
            <a:solidFill>
              <a:srgbClr val="E694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4" name="Group 23">
            <a:extLst>
              <a:ext uri="{FF2B5EF4-FFF2-40B4-BE49-F238E27FC236}">
                <a16:creationId xmlns:a16="http://schemas.microsoft.com/office/drawing/2014/main" id="{1891C7AA-2CE3-4938-84ED-CCA5EF5ADFED}"/>
              </a:ext>
            </a:extLst>
          </p:cNvPr>
          <p:cNvGrpSpPr/>
          <p:nvPr/>
        </p:nvGrpSpPr>
        <p:grpSpPr>
          <a:xfrm>
            <a:off x="6236662" y="3677181"/>
            <a:ext cx="1574470" cy="1014839"/>
            <a:chOff x="6887683" y="3090333"/>
            <a:chExt cx="1574470" cy="1014839"/>
          </a:xfrm>
        </p:grpSpPr>
        <p:pic>
          <p:nvPicPr>
            <p:cNvPr id="25" name="Picture 5" descr="Medion Home Server">
              <a:extLst>
                <a:ext uri="{FF2B5EF4-FFF2-40B4-BE49-F238E27FC236}">
                  <a16:creationId xmlns:a16="http://schemas.microsoft.com/office/drawing/2014/main" id="{650D543F-CF2F-4D1C-9B9A-6730B27CA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844" y="3090333"/>
              <a:ext cx="864369" cy="647896"/>
            </a:xfrm>
            <a:prstGeom prst="rect">
              <a:avLst/>
            </a:prstGeom>
            <a:noFill/>
            <a:extLst>
              <a:ext uri="{909E8E84-426E-40DD-AFC4-6F175D3DCCD1}">
                <a14:hiddenFill xmlns:a14="http://schemas.microsoft.com/office/drawing/2010/main">
                  <a:solidFill>
                    <a:schemeClr val="bg1"/>
                  </a:solidFill>
                </a14:hiddenFill>
              </a:ext>
            </a:extLst>
          </p:spPr>
        </p:pic>
        <p:sp>
          <p:nvSpPr>
            <p:cNvPr id="26" name="TextovéPole 9">
              <a:extLst>
                <a:ext uri="{FF2B5EF4-FFF2-40B4-BE49-F238E27FC236}">
                  <a16:creationId xmlns:a16="http://schemas.microsoft.com/office/drawing/2014/main" id="{481E81D5-3004-4C21-944A-B3197E3FD450}"/>
                </a:ext>
              </a:extLst>
            </p:cNvPr>
            <p:cNvSpPr txBox="1"/>
            <p:nvPr/>
          </p:nvSpPr>
          <p:spPr>
            <a:xfrm>
              <a:off x="6887683" y="3735840"/>
              <a:ext cx="1574470" cy="369332"/>
            </a:xfrm>
            <a:prstGeom prst="rect">
              <a:avLst/>
            </a:prstGeom>
            <a:noFill/>
          </p:spPr>
          <p:txBody>
            <a:bodyPr wrap="none" rtlCol="0">
              <a:spAutoFit/>
            </a:bodyPr>
            <a:lstStyle/>
            <a:p>
              <a:pPr algn="ctr"/>
              <a:r>
                <a:rPr lang="en-US" dirty="0"/>
                <a:t>Proxy Server</a:t>
              </a:r>
              <a:endParaRPr lang="cs-CZ" dirty="0"/>
            </a:p>
          </p:txBody>
        </p:sp>
      </p:grpSp>
      <p:cxnSp>
        <p:nvCxnSpPr>
          <p:cNvPr id="27" name="Straight Arrow Connector 26">
            <a:extLst>
              <a:ext uri="{FF2B5EF4-FFF2-40B4-BE49-F238E27FC236}">
                <a16:creationId xmlns:a16="http://schemas.microsoft.com/office/drawing/2014/main" id="{6739CF20-33CF-46D1-B241-90FBD0062FDB}"/>
              </a:ext>
            </a:extLst>
          </p:cNvPr>
          <p:cNvCxnSpPr/>
          <p:nvPr/>
        </p:nvCxnSpPr>
        <p:spPr>
          <a:xfrm>
            <a:off x="7381398" y="4047225"/>
            <a:ext cx="625993" cy="732"/>
          </a:xfrm>
          <a:prstGeom prst="straightConnector1">
            <a:avLst/>
          </a:prstGeom>
          <a:ln w="38100" cap="rnd">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8" name="Zaoblený obdélníkový popisek 52">
            <a:extLst>
              <a:ext uri="{FF2B5EF4-FFF2-40B4-BE49-F238E27FC236}">
                <a16:creationId xmlns:a16="http://schemas.microsoft.com/office/drawing/2014/main" id="{41D29FD9-FB96-4D30-BF8F-9FE9D74F9DFE}"/>
              </a:ext>
            </a:extLst>
          </p:cNvPr>
          <p:cNvSpPr/>
          <p:nvPr/>
        </p:nvSpPr>
        <p:spPr>
          <a:xfrm>
            <a:off x="5638416" y="5730997"/>
            <a:ext cx="3255425" cy="832010"/>
          </a:xfrm>
          <a:prstGeom prst="wedgeRoundRectCallout">
            <a:avLst>
              <a:gd name="adj1" fmla="val 1053"/>
              <a:gd name="adj2" fmla="val -18376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Handles static pages, proxies requests for web app(s)</a:t>
            </a:r>
            <a:endParaRPr lang="cs-CZ" sz="1600" dirty="0"/>
          </a:p>
        </p:txBody>
      </p:sp>
    </p:spTree>
    <p:extLst>
      <p:ext uri="{BB962C8B-B14F-4D97-AF65-F5344CB8AC3E}">
        <p14:creationId xmlns:p14="http://schemas.microsoft.com/office/powerpoint/2010/main" val="271104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BEBB-FBCD-3CAF-E7A2-59954A321EEC}"/>
              </a:ext>
            </a:extLst>
          </p:cNvPr>
          <p:cNvSpPr>
            <a:spLocks noGrp="1"/>
          </p:cNvSpPr>
          <p:nvPr>
            <p:ph type="ctrTitle"/>
          </p:nvPr>
        </p:nvSpPr>
        <p:spPr/>
        <p:txBody>
          <a:bodyPr/>
          <a:lstStyle/>
          <a:p>
            <a:r>
              <a:rPr lang="en-US" dirty="0"/>
              <a:t>Can I use My language? </a:t>
            </a:r>
          </a:p>
        </p:txBody>
      </p:sp>
    </p:spTree>
    <p:extLst>
      <p:ext uri="{BB962C8B-B14F-4D97-AF65-F5344CB8AC3E}">
        <p14:creationId xmlns:p14="http://schemas.microsoft.com/office/powerpoint/2010/main" val="231037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B82BD3-53CA-4ED2-BCB0-AB4AAF0BC363}"/>
              </a:ext>
            </a:extLst>
          </p:cNvPr>
          <p:cNvSpPr>
            <a:spLocks noGrp="1"/>
          </p:cNvSpPr>
          <p:nvPr>
            <p:ph idx="1"/>
          </p:nvPr>
        </p:nvSpPr>
        <p:spPr/>
        <p:txBody>
          <a:bodyPr/>
          <a:lstStyle/>
          <a:p>
            <a:pPr marL="0" indent="0">
              <a:buNone/>
            </a:pPr>
            <a:r>
              <a:rPr lang="en-US" dirty="0"/>
              <a:t>There are many type of applications…</a:t>
            </a:r>
          </a:p>
          <a:p>
            <a:r>
              <a:rPr lang="en-US" dirty="0"/>
              <a:t>Batch applications (command-line interface)</a:t>
            </a:r>
          </a:p>
          <a:p>
            <a:r>
              <a:rPr lang="en-US" dirty="0"/>
              <a:t>Traditional desktop applications (GUI interface)</a:t>
            </a:r>
          </a:p>
          <a:p>
            <a:r>
              <a:rPr lang="en-US" dirty="0"/>
              <a:t>Web applications (client-server architecture)</a:t>
            </a:r>
          </a:p>
          <a:p>
            <a:r>
              <a:rPr lang="en-US" dirty="0"/>
              <a:t>Mobile applications, cloud applications, services, scripts, …</a:t>
            </a:r>
          </a:p>
          <a:p>
            <a:pPr marL="0" indent="0">
              <a:buNone/>
            </a:pPr>
            <a:endParaRPr lang="en-US" dirty="0"/>
          </a:p>
        </p:txBody>
      </p:sp>
      <p:sp>
        <p:nvSpPr>
          <p:cNvPr id="3" name="Title 2">
            <a:extLst>
              <a:ext uri="{FF2B5EF4-FFF2-40B4-BE49-F238E27FC236}">
                <a16:creationId xmlns:a16="http://schemas.microsoft.com/office/drawing/2014/main" id="{529B3AD2-5907-4711-A262-40B45BB03BE7}"/>
              </a:ext>
            </a:extLst>
          </p:cNvPr>
          <p:cNvSpPr>
            <a:spLocks noGrp="1"/>
          </p:cNvSpPr>
          <p:nvPr>
            <p:ph type="title"/>
          </p:nvPr>
        </p:nvSpPr>
        <p:spPr/>
        <p:txBody>
          <a:bodyPr/>
          <a:lstStyle/>
          <a:p>
            <a:r>
              <a:rPr lang="en-US" dirty="0"/>
              <a:t>Applications</a:t>
            </a:r>
          </a:p>
        </p:txBody>
      </p:sp>
      <p:sp>
        <p:nvSpPr>
          <p:cNvPr id="4" name="Slide Number Placeholder 3">
            <a:extLst>
              <a:ext uri="{FF2B5EF4-FFF2-40B4-BE49-F238E27FC236}">
                <a16:creationId xmlns:a16="http://schemas.microsoft.com/office/drawing/2014/main" id="{CA4EC8E4-4C5C-4E76-B639-D5983648FCC9}"/>
              </a:ext>
            </a:extLst>
          </p:cNvPr>
          <p:cNvSpPr>
            <a:spLocks noGrp="1"/>
          </p:cNvSpPr>
          <p:nvPr>
            <p:ph type="sldNum" sz="quarter" idx="12"/>
          </p:nvPr>
        </p:nvSpPr>
        <p:spPr/>
        <p:txBody>
          <a:bodyPr/>
          <a:lstStyle/>
          <a:p>
            <a:fld id="{452BA717-4DED-4A38-BDE4-30D0F0A142DB}" type="slidenum">
              <a:rPr lang="cs-CZ" smtClean="0"/>
              <a:pPr/>
              <a:t>3</a:t>
            </a:fld>
            <a:endParaRPr lang="cs-CZ"/>
          </a:p>
        </p:txBody>
      </p:sp>
    </p:spTree>
    <p:extLst>
      <p:ext uri="{BB962C8B-B14F-4D97-AF65-F5344CB8AC3E}">
        <p14:creationId xmlns:p14="http://schemas.microsoft.com/office/powerpoint/2010/main" val="130930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D0340-57EC-46EA-BB23-0A0581261C68}"/>
              </a:ext>
            </a:extLst>
          </p:cNvPr>
          <p:cNvSpPr>
            <a:spLocks noGrp="1"/>
          </p:cNvSpPr>
          <p:nvPr>
            <p:ph idx="1"/>
          </p:nvPr>
        </p:nvSpPr>
        <p:spPr>
          <a:xfrm>
            <a:off x="239351" y="1844824"/>
            <a:ext cx="11713299" cy="4824536"/>
          </a:xfrm>
        </p:spPr>
        <p:txBody>
          <a:bodyPr/>
          <a:lstStyle/>
          <a:p>
            <a:pPr marL="0" indent="0">
              <a:buNone/>
            </a:pPr>
            <a:r>
              <a:rPr lang="en-US" dirty="0"/>
              <a:t>Web Server Gateway Interface</a:t>
            </a:r>
          </a:p>
          <a:p>
            <a:r>
              <a:rPr lang="en-US" dirty="0"/>
              <a:t>Universal interface between web servers and web applications designed for the Python language</a:t>
            </a:r>
          </a:p>
          <a:p>
            <a:r>
              <a:rPr lang="en-US" dirty="0"/>
              <a:t>Interface is called WSGI middleware, and it is implemented by both sides </a:t>
            </a:r>
            <a:br>
              <a:rPr lang="en-US" dirty="0"/>
            </a:br>
            <a:r>
              <a:rPr lang="en-US" dirty="0"/>
              <a:t>(server and application)</a:t>
            </a:r>
          </a:p>
          <a:p>
            <a:r>
              <a:rPr lang="en-US" dirty="0"/>
              <a:t>Other languages have they're with similar API: </a:t>
            </a:r>
            <a:br>
              <a:rPr lang="en-US" dirty="0"/>
            </a:br>
            <a:r>
              <a:rPr lang="en-US" dirty="0"/>
              <a:t>Rack (Ruby), PSGI (Perl), JSGI (JavaScript), SAPI (PHP)</a:t>
            </a:r>
          </a:p>
          <a:p>
            <a:endParaRPr lang="en-US" dirty="0"/>
          </a:p>
          <a:p>
            <a:r>
              <a:rPr lang="en-US" dirty="0"/>
              <a:t>Selected features:</a:t>
            </a:r>
          </a:p>
          <a:p>
            <a:pPr lvl="1"/>
            <a:r>
              <a:rPr lang="en-US" dirty="0"/>
              <a:t>Routing requests to application objects (by URL)</a:t>
            </a:r>
          </a:p>
          <a:p>
            <a:pPr lvl="1"/>
            <a:r>
              <a:rPr lang="en-US" dirty="0"/>
              <a:t>Multiple applications may run in one process</a:t>
            </a:r>
          </a:p>
          <a:p>
            <a:pPr lvl="1"/>
            <a:r>
              <a:rPr lang="en-US" dirty="0"/>
              <a:t>Load balancing (remote processing, forwarding, …)</a:t>
            </a:r>
          </a:p>
        </p:txBody>
      </p:sp>
      <p:sp>
        <p:nvSpPr>
          <p:cNvPr id="3" name="Title 2">
            <a:extLst>
              <a:ext uri="{FF2B5EF4-FFF2-40B4-BE49-F238E27FC236}">
                <a16:creationId xmlns:a16="http://schemas.microsoft.com/office/drawing/2014/main" id="{FB0FA83A-DCAF-42B3-9D08-038F947B021E}"/>
              </a:ext>
            </a:extLst>
          </p:cNvPr>
          <p:cNvSpPr>
            <a:spLocks noGrp="1"/>
          </p:cNvSpPr>
          <p:nvPr>
            <p:ph type="title"/>
          </p:nvPr>
        </p:nvSpPr>
        <p:spPr/>
        <p:txBody>
          <a:bodyPr/>
          <a:lstStyle/>
          <a:p>
            <a:r>
              <a:rPr lang="en-US" dirty="0"/>
              <a:t>PYTHON</a:t>
            </a:r>
            <a:br>
              <a:rPr lang="en-US" dirty="0"/>
            </a:br>
            <a:r>
              <a:rPr lang="en-US" dirty="0"/>
              <a:t>WSGI</a:t>
            </a:r>
            <a:br>
              <a:rPr lang="en-US" dirty="0"/>
            </a:br>
            <a:endParaRPr lang="en-US" dirty="0"/>
          </a:p>
        </p:txBody>
      </p:sp>
      <p:sp>
        <p:nvSpPr>
          <p:cNvPr id="4" name="Slide Number Placeholder 3">
            <a:extLst>
              <a:ext uri="{FF2B5EF4-FFF2-40B4-BE49-F238E27FC236}">
                <a16:creationId xmlns:a16="http://schemas.microsoft.com/office/drawing/2014/main" id="{CAA3E704-D260-4059-BA6F-A21FB50594FF}"/>
              </a:ext>
            </a:extLst>
          </p:cNvPr>
          <p:cNvSpPr>
            <a:spLocks noGrp="1"/>
          </p:cNvSpPr>
          <p:nvPr>
            <p:ph type="sldNum" sz="quarter" idx="12"/>
          </p:nvPr>
        </p:nvSpPr>
        <p:spPr/>
        <p:txBody>
          <a:bodyPr/>
          <a:lstStyle/>
          <a:p>
            <a:fld id="{452BA717-4DED-4A38-BDE4-30D0F0A142DB}" type="slidenum">
              <a:rPr lang="cs-CZ" smtClean="0"/>
              <a:pPr/>
              <a:t>30</a:t>
            </a:fld>
            <a:endParaRPr lang="cs-CZ"/>
          </a:p>
        </p:txBody>
      </p:sp>
    </p:spTree>
    <p:extLst>
      <p:ext uri="{BB962C8B-B14F-4D97-AF65-F5344CB8AC3E}">
        <p14:creationId xmlns:p14="http://schemas.microsoft.com/office/powerpoint/2010/main" val="1585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3DC6B-2B1A-474D-83C0-B095981B7689}"/>
              </a:ext>
            </a:extLst>
          </p:cNvPr>
          <p:cNvSpPr>
            <a:spLocks noGrp="1"/>
          </p:cNvSpPr>
          <p:nvPr>
            <p:ph idx="1"/>
          </p:nvPr>
        </p:nvSpPr>
        <p:spPr/>
        <p:txBody>
          <a:bodyPr/>
          <a:lstStyle/>
          <a:p>
            <a:r>
              <a:rPr lang="en-US" dirty="0"/>
              <a:t>Flask</a:t>
            </a:r>
          </a:p>
          <a:p>
            <a:pPr lvl="1"/>
            <a:r>
              <a:rPr lang="en-US" dirty="0"/>
              <a:t>WSGI micro framework</a:t>
            </a:r>
          </a:p>
          <a:p>
            <a:pPr lvl="1"/>
            <a:r>
              <a:rPr lang="en-US" dirty="0"/>
              <a:t>Web server included (for development)</a:t>
            </a:r>
          </a:p>
          <a:p>
            <a:pPr lvl="1"/>
            <a:r>
              <a:rPr lang="en-US" dirty="0"/>
              <a:t>Suitable for small REST APIs</a:t>
            </a:r>
          </a:p>
          <a:p>
            <a:endParaRPr lang="en-US" dirty="0"/>
          </a:p>
          <a:p>
            <a:r>
              <a:rPr lang="en-US" dirty="0"/>
              <a:t>Django</a:t>
            </a:r>
          </a:p>
          <a:p>
            <a:pPr lvl="1"/>
            <a:r>
              <a:rPr lang="en-US" dirty="0"/>
              <a:t>Complex web framework</a:t>
            </a:r>
          </a:p>
          <a:p>
            <a:pPr lvl="1"/>
            <a:r>
              <a:rPr lang="en-US" dirty="0"/>
              <a:t>MTV (Model-Template-View) pattern</a:t>
            </a:r>
          </a:p>
          <a:p>
            <a:pPr lvl="1"/>
            <a:r>
              <a:rPr lang="en-US" dirty="0"/>
              <a:t>Can be deployed via WSGI or using integrated server</a:t>
            </a:r>
          </a:p>
          <a:p>
            <a:endParaRPr lang="en-US" dirty="0"/>
          </a:p>
          <a:p>
            <a:r>
              <a:rPr lang="en-US" dirty="0"/>
              <a:t>….</a:t>
            </a:r>
          </a:p>
        </p:txBody>
      </p:sp>
      <p:sp>
        <p:nvSpPr>
          <p:cNvPr id="3" name="Title 2">
            <a:extLst>
              <a:ext uri="{FF2B5EF4-FFF2-40B4-BE49-F238E27FC236}">
                <a16:creationId xmlns:a16="http://schemas.microsoft.com/office/drawing/2014/main" id="{00B67851-FAE5-4D95-ACA9-83B4E879AE23}"/>
              </a:ext>
            </a:extLst>
          </p:cNvPr>
          <p:cNvSpPr>
            <a:spLocks noGrp="1"/>
          </p:cNvSpPr>
          <p:nvPr>
            <p:ph type="title"/>
          </p:nvPr>
        </p:nvSpPr>
        <p:spPr/>
        <p:txBody>
          <a:bodyPr/>
          <a:lstStyle/>
          <a:p>
            <a:r>
              <a:rPr lang="en-US" dirty="0"/>
              <a:t>Python</a:t>
            </a:r>
          </a:p>
        </p:txBody>
      </p:sp>
      <p:sp>
        <p:nvSpPr>
          <p:cNvPr id="4" name="Slide Number Placeholder 3">
            <a:extLst>
              <a:ext uri="{FF2B5EF4-FFF2-40B4-BE49-F238E27FC236}">
                <a16:creationId xmlns:a16="http://schemas.microsoft.com/office/drawing/2014/main" id="{5BB5DBE0-8757-44D8-B4C0-6316329144B1}"/>
              </a:ext>
            </a:extLst>
          </p:cNvPr>
          <p:cNvSpPr>
            <a:spLocks noGrp="1"/>
          </p:cNvSpPr>
          <p:nvPr>
            <p:ph type="sldNum" sz="quarter" idx="12"/>
          </p:nvPr>
        </p:nvSpPr>
        <p:spPr/>
        <p:txBody>
          <a:bodyPr/>
          <a:lstStyle/>
          <a:p>
            <a:fld id="{452BA717-4DED-4A38-BDE4-30D0F0A142DB}" type="slidenum">
              <a:rPr lang="cs-CZ" smtClean="0"/>
              <a:pPr/>
              <a:t>31</a:t>
            </a:fld>
            <a:endParaRPr lang="cs-CZ"/>
          </a:p>
        </p:txBody>
      </p:sp>
    </p:spTree>
    <p:extLst>
      <p:ext uri="{BB962C8B-B14F-4D97-AF65-F5344CB8AC3E}">
        <p14:creationId xmlns:p14="http://schemas.microsoft.com/office/powerpoint/2010/main" val="358663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7FCCDC-39CC-49D6-BBD5-C4E21BD3AC8D}"/>
              </a:ext>
            </a:extLst>
          </p:cNvPr>
          <p:cNvSpPr>
            <a:spLocks noGrp="1"/>
          </p:cNvSpPr>
          <p:nvPr>
            <p:ph idx="1"/>
          </p:nvPr>
        </p:nvSpPr>
        <p:spPr/>
        <p:txBody>
          <a:bodyPr/>
          <a:lstStyle/>
          <a:p>
            <a:r>
              <a:rPr lang="en-US" dirty="0"/>
              <a:t>Microsoft solution built on .NET platform</a:t>
            </a:r>
            <a:br>
              <a:rPr lang="en-US" dirty="0"/>
            </a:br>
            <a:r>
              <a:rPr lang="en-US" dirty="0"/>
              <a:t>Supports all .NET languages (C#, VB, …)</a:t>
            </a:r>
          </a:p>
          <a:p>
            <a:r>
              <a:rPr lang="en-US" dirty="0"/>
              <a:t>Successor to Microsoft’s Active Server Pages</a:t>
            </a:r>
          </a:p>
          <a:p>
            <a:r>
              <a:rPr lang="en-US" dirty="0"/>
              <a:t>Now with .NET Core available on multiple platforms</a:t>
            </a:r>
          </a:p>
          <a:p>
            <a:r>
              <a:rPr lang="en-US" dirty="0" err="1"/>
              <a:t>Keywrods</a:t>
            </a:r>
            <a:r>
              <a:rPr lang="en-US" dirty="0"/>
              <a:t>:</a:t>
            </a:r>
          </a:p>
          <a:p>
            <a:pPr lvl="1"/>
            <a:r>
              <a:rPr lang="en-US" dirty="0"/>
              <a:t>ASP.NET </a:t>
            </a:r>
            <a:r>
              <a:rPr lang="en-US" dirty="0" err="1"/>
              <a:t>WebForms</a:t>
            </a:r>
            <a:endParaRPr lang="en-US" dirty="0"/>
          </a:p>
          <a:p>
            <a:pPr lvl="1"/>
            <a:r>
              <a:rPr lang="en-US" dirty="0"/>
              <a:t>ASP.NET MVC</a:t>
            </a:r>
          </a:p>
          <a:p>
            <a:pPr lvl="1"/>
            <a:r>
              <a:rPr lang="en-US" dirty="0"/>
              <a:t>ASP.NET Web Pages (Razor Pages)</a:t>
            </a:r>
          </a:p>
          <a:p>
            <a:pPr lvl="1"/>
            <a:r>
              <a:rPr lang="en-US" dirty="0"/>
              <a:t>ASP.NET Single Page Applications</a:t>
            </a:r>
          </a:p>
          <a:p>
            <a:r>
              <a:rPr lang="en-US" dirty="0"/>
              <a:t>Razor syntax for interleaving HTML with executive code</a:t>
            </a:r>
          </a:p>
          <a:p>
            <a:pPr lvl="1"/>
            <a:r>
              <a:rPr lang="en-US" dirty="0"/>
              <a:t>Block starts with @ and does not require explicit closing </a:t>
            </a:r>
          </a:p>
          <a:p>
            <a:pPr lvl="1"/>
            <a:endParaRPr lang="en-US" dirty="0"/>
          </a:p>
        </p:txBody>
      </p:sp>
      <p:sp>
        <p:nvSpPr>
          <p:cNvPr id="3" name="Title 2">
            <a:extLst>
              <a:ext uri="{FF2B5EF4-FFF2-40B4-BE49-F238E27FC236}">
                <a16:creationId xmlns:a16="http://schemas.microsoft.com/office/drawing/2014/main" id="{892D675A-B122-41E0-B178-AE32CA14D394}"/>
              </a:ext>
            </a:extLst>
          </p:cNvPr>
          <p:cNvSpPr>
            <a:spLocks noGrp="1"/>
          </p:cNvSpPr>
          <p:nvPr>
            <p:ph type="title"/>
          </p:nvPr>
        </p:nvSpPr>
        <p:spPr/>
        <p:txBody>
          <a:bodyPr/>
          <a:lstStyle/>
          <a:p>
            <a:r>
              <a:rPr lang="en-US" dirty="0"/>
              <a:t>ASP.NET</a:t>
            </a:r>
          </a:p>
        </p:txBody>
      </p:sp>
      <p:sp>
        <p:nvSpPr>
          <p:cNvPr id="4" name="Slide Number Placeholder 3">
            <a:extLst>
              <a:ext uri="{FF2B5EF4-FFF2-40B4-BE49-F238E27FC236}">
                <a16:creationId xmlns:a16="http://schemas.microsoft.com/office/drawing/2014/main" id="{4DAF1736-00B3-444F-994D-44E0AC02605B}"/>
              </a:ext>
            </a:extLst>
          </p:cNvPr>
          <p:cNvSpPr>
            <a:spLocks noGrp="1"/>
          </p:cNvSpPr>
          <p:nvPr>
            <p:ph type="sldNum" sz="quarter" idx="12"/>
          </p:nvPr>
        </p:nvSpPr>
        <p:spPr/>
        <p:txBody>
          <a:bodyPr/>
          <a:lstStyle/>
          <a:p>
            <a:fld id="{452BA717-4DED-4A38-BDE4-30D0F0A142DB}" type="slidenum">
              <a:rPr lang="cs-CZ" smtClean="0"/>
              <a:pPr/>
              <a:t>32</a:t>
            </a:fld>
            <a:endParaRPr lang="cs-CZ"/>
          </a:p>
        </p:txBody>
      </p:sp>
    </p:spTree>
    <p:extLst>
      <p:ext uri="{BB962C8B-B14F-4D97-AF65-F5344CB8AC3E}">
        <p14:creationId xmlns:p14="http://schemas.microsoft.com/office/powerpoint/2010/main" val="429145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5FEF21-122A-4434-A5B3-6068B8EC19F2}"/>
              </a:ext>
            </a:extLst>
          </p:cNvPr>
          <p:cNvSpPr>
            <a:spLocks noGrp="1"/>
          </p:cNvSpPr>
          <p:nvPr>
            <p:ph idx="1"/>
          </p:nvPr>
        </p:nvSpPr>
        <p:spPr/>
        <p:txBody>
          <a:bodyPr/>
          <a:lstStyle/>
          <a:p>
            <a:r>
              <a:rPr lang="en-US" dirty="0"/>
              <a:t>ASP.NET </a:t>
            </a:r>
            <a:r>
              <a:rPr lang="en-US" dirty="0" err="1"/>
              <a:t>WebForms</a:t>
            </a:r>
            <a:r>
              <a:rPr lang="en-US" dirty="0"/>
              <a:t> </a:t>
            </a:r>
          </a:p>
          <a:p>
            <a:pPr lvl="1"/>
            <a:r>
              <a:rPr lang="en-US" dirty="0"/>
              <a:t>Event-based model, events may be processed at server</a:t>
            </a:r>
          </a:p>
          <a:p>
            <a:pPr lvl="1"/>
            <a:r>
              <a:rPr lang="en-US" dirty="0"/>
              <a:t>The forms automatically serializes the whole state</a:t>
            </a:r>
          </a:p>
          <a:p>
            <a:pPr lvl="1"/>
            <a:r>
              <a:rPr lang="en-US" dirty="0"/>
              <a:t>The idea is to design web pages in the same manner as desktop applications</a:t>
            </a:r>
          </a:p>
          <a:p>
            <a:pPr lvl="1"/>
            <a:r>
              <a:rPr lang="en-US" dirty="0"/>
              <a:t>Visual designer with set of server components</a:t>
            </a:r>
          </a:p>
          <a:p>
            <a:pPr lvl="1"/>
            <a:endParaRPr lang="en-US" dirty="0"/>
          </a:p>
          <a:p>
            <a:r>
              <a:rPr lang="en-US" dirty="0"/>
              <a:t>ASP.NET MVC</a:t>
            </a:r>
          </a:p>
          <a:p>
            <a:pPr lvl="1"/>
            <a:r>
              <a:rPr lang="en-US" dirty="0"/>
              <a:t>Default view engine is either Razor (.</a:t>
            </a:r>
            <a:r>
              <a:rPr lang="en-US" dirty="0" err="1"/>
              <a:t>cshtml</a:t>
            </a:r>
            <a:r>
              <a:rPr lang="en-US" dirty="0"/>
              <a:t>, .</a:t>
            </a:r>
            <a:r>
              <a:rPr lang="en-US" dirty="0" err="1"/>
              <a:t>vbhtml</a:t>
            </a:r>
            <a:r>
              <a:rPr lang="en-US" dirty="0"/>
              <a:t>), or Web Forms (.</a:t>
            </a:r>
            <a:r>
              <a:rPr lang="en-US" dirty="0" err="1"/>
              <a:t>aspx</a:t>
            </a:r>
            <a:r>
              <a:rPr lang="en-US" dirty="0"/>
              <a:t>).</a:t>
            </a:r>
            <a:br>
              <a:rPr lang="en-US" dirty="0"/>
            </a:br>
            <a:r>
              <a:rPr lang="en-US" dirty="0"/>
              <a:t>More control over HTML.</a:t>
            </a:r>
          </a:p>
          <a:p>
            <a:pPr lvl="1"/>
            <a:r>
              <a:rPr lang="en-US" dirty="0"/>
              <a:t>Controllers are .NET classes, methods are actions</a:t>
            </a:r>
          </a:p>
          <a:p>
            <a:pPr lvl="1"/>
            <a:r>
              <a:rPr lang="en-US" dirty="0"/>
              <a:t>Routers select controller class and invoke an action</a:t>
            </a:r>
          </a:p>
          <a:p>
            <a:pPr lvl="1"/>
            <a:endParaRPr lang="en-US" dirty="0"/>
          </a:p>
          <a:p>
            <a:r>
              <a:rPr lang="en-US" dirty="0"/>
              <a:t>…</a:t>
            </a:r>
          </a:p>
        </p:txBody>
      </p:sp>
      <p:sp>
        <p:nvSpPr>
          <p:cNvPr id="3" name="Title 2">
            <a:extLst>
              <a:ext uri="{FF2B5EF4-FFF2-40B4-BE49-F238E27FC236}">
                <a16:creationId xmlns:a16="http://schemas.microsoft.com/office/drawing/2014/main" id="{8C895426-25BC-46BF-931D-3B7412AD52AB}"/>
              </a:ext>
            </a:extLst>
          </p:cNvPr>
          <p:cNvSpPr>
            <a:spLocks noGrp="1"/>
          </p:cNvSpPr>
          <p:nvPr>
            <p:ph type="title"/>
          </p:nvPr>
        </p:nvSpPr>
        <p:spPr/>
        <p:txBody>
          <a:bodyPr/>
          <a:lstStyle/>
          <a:p>
            <a:r>
              <a:rPr lang="en-US" dirty="0"/>
              <a:t>ASP.NET</a:t>
            </a:r>
          </a:p>
        </p:txBody>
      </p:sp>
      <p:sp>
        <p:nvSpPr>
          <p:cNvPr id="4" name="Slide Number Placeholder 3">
            <a:extLst>
              <a:ext uri="{FF2B5EF4-FFF2-40B4-BE49-F238E27FC236}">
                <a16:creationId xmlns:a16="http://schemas.microsoft.com/office/drawing/2014/main" id="{883C3065-B5E4-42B0-9937-BE95AE6B6152}"/>
              </a:ext>
            </a:extLst>
          </p:cNvPr>
          <p:cNvSpPr>
            <a:spLocks noGrp="1"/>
          </p:cNvSpPr>
          <p:nvPr>
            <p:ph type="sldNum" sz="quarter" idx="12"/>
          </p:nvPr>
        </p:nvSpPr>
        <p:spPr/>
        <p:txBody>
          <a:bodyPr/>
          <a:lstStyle/>
          <a:p>
            <a:fld id="{452BA717-4DED-4A38-BDE4-30D0F0A142DB}" type="slidenum">
              <a:rPr lang="cs-CZ" smtClean="0"/>
              <a:pPr/>
              <a:t>33</a:t>
            </a:fld>
            <a:endParaRPr lang="cs-CZ"/>
          </a:p>
        </p:txBody>
      </p:sp>
    </p:spTree>
    <p:extLst>
      <p:ext uri="{BB962C8B-B14F-4D97-AF65-F5344CB8AC3E}">
        <p14:creationId xmlns:p14="http://schemas.microsoft.com/office/powerpoint/2010/main" val="748422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E7296-B1CF-4757-A167-EDF96E463289}"/>
              </a:ext>
            </a:extLst>
          </p:cNvPr>
          <p:cNvSpPr>
            <a:spLocks noGrp="1"/>
          </p:cNvSpPr>
          <p:nvPr>
            <p:ph idx="1"/>
          </p:nvPr>
        </p:nvSpPr>
        <p:spPr/>
        <p:txBody>
          <a:bodyPr/>
          <a:lstStyle/>
          <a:p>
            <a:r>
              <a:rPr lang="en-US" dirty="0"/>
              <a:t>Java-based solution for dynamic web pages</a:t>
            </a:r>
          </a:p>
          <a:p>
            <a:r>
              <a:rPr lang="en-US" dirty="0"/>
              <a:t>Requires web server with servlet container</a:t>
            </a:r>
          </a:p>
          <a:p>
            <a:pPr lvl="1"/>
            <a:r>
              <a:rPr lang="en-US" dirty="0"/>
              <a:t>Apache Tomcat, Jetty, …</a:t>
            </a:r>
          </a:p>
          <a:p>
            <a:r>
              <a:rPr lang="en-US" dirty="0"/>
              <a:t>Supports both “simple” HTML interleaving approach and MVC</a:t>
            </a:r>
          </a:p>
          <a:p>
            <a:pPr lvl="1"/>
            <a:r>
              <a:rPr lang="en-US" dirty="0"/>
              <a:t>Uses &lt;%, %&gt; marks for </a:t>
            </a:r>
            <a:r>
              <a:rPr lang="en-US" dirty="0" err="1"/>
              <a:t>scriptlets</a:t>
            </a:r>
            <a:r>
              <a:rPr lang="en-US" dirty="0"/>
              <a:t> inside HTML</a:t>
            </a:r>
          </a:p>
          <a:p>
            <a:pPr lvl="1"/>
            <a:r>
              <a:rPr lang="en-US" dirty="0"/>
              <a:t>MVC usually uses JavaBeans as the model and Java servlets as the controller</a:t>
            </a:r>
          </a:p>
          <a:p>
            <a:r>
              <a:rPr lang="en-US" dirty="0"/>
              <a:t>Java compilation</a:t>
            </a:r>
          </a:p>
          <a:p>
            <a:pPr lvl="1"/>
            <a:r>
              <a:rPr lang="en-US" dirty="0"/>
              <a:t>Compiler is integrated in the web server and compiles the page when first needed (or when changed)</a:t>
            </a:r>
          </a:p>
          <a:p>
            <a:r>
              <a:rPr lang="en-US" dirty="0"/>
              <a:t>JSP is (almost) dead…</a:t>
            </a:r>
          </a:p>
          <a:p>
            <a:endParaRPr lang="en-US" dirty="0"/>
          </a:p>
          <a:p>
            <a:endParaRPr lang="en-US" dirty="0"/>
          </a:p>
        </p:txBody>
      </p:sp>
      <p:sp>
        <p:nvSpPr>
          <p:cNvPr id="3" name="Title 2">
            <a:extLst>
              <a:ext uri="{FF2B5EF4-FFF2-40B4-BE49-F238E27FC236}">
                <a16:creationId xmlns:a16="http://schemas.microsoft.com/office/drawing/2014/main" id="{EEE714B7-4E30-4317-B9CE-6A2D4AC8F58B}"/>
              </a:ext>
            </a:extLst>
          </p:cNvPr>
          <p:cNvSpPr>
            <a:spLocks noGrp="1"/>
          </p:cNvSpPr>
          <p:nvPr>
            <p:ph type="title"/>
          </p:nvPr>
        </p:nvSpPr>
        <p:spPr/>
        <p:txBody>
          <a:bodyPr/>
          <a:lstStyle/>
          <a:p>
            <a:r>
              <a:rPr lang="en-US" dirty="0"/>
              <a:t>J</a:t>
            </a:r>
            <a:r>
              <a:rPr lang="cs-CZ" dirty="0"/>
              <a:t>SP</a:t>
            </a:r>
            <a:br>
              <a:rPr lang="en-US" dirty="0"/>
            </a:br>
            <a:r>
              <a:rPr lang="en-US" dirty="0"/>
              <a:t>Java Server Pages</a:t>
            </a:r>
          </a:p>
        </p:txBody>
      </p:sp>
      <p:sp>
        <p:nvSpPr>
          <p:cNvPr id="4" name="Slide Number Placeholder 3">
            <a:extLst>
              <a:ext uri="{FF2B5EF4-FFF2-40B4-BE49-F238E27FC236}">
                <a16:creationId xmlns:a16="http://schemas.microsoft.com/office/drawing/2014/main" id="{282DF823-8EA9-4025-9710-23B725957D17}"/>
              </a:ext>
            </a:extLst>
          </p:cNvPr>
          <p:cNvSpPr>
            <a:spLocks noGrp="1"/>
          </p:cNvSpPr>
          <p:nvPr>
            <p:ph type="sldNum" sz="quarter" idx="12"/>
          </p:nvPr>
        </p:nvSpPr>
        <p:spPr/>
        <p:txBody>
          <a:bodyPr/>
          <a:lstStyle/>
          <a:p>
            <a:fld id="{452BA717-4DED-4A38-BDE4-30D0F0A142DB}" type="slidenum">
              <a:rPr lang="cs-CZ" smtClean="0"/>
              <a:pPr/>
              <a:t>34</a:t>
            </a:fld>
            <a:endParaRPr lang="cs-CZ"/>
          </a:p>
        </p:txBody>
      </p:sp>
    </p:spTree>
    <p:extLst>
      <p:ext uri="{BB962C8B-B14F-4D97-AF65-F5344CB8AC3E}">
        <p14:creationId xmlns:p14="http://schemas.microsoft.com/office/powerpoint/2010/main" val="2606746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8202E-68D0-4753-BC7E-8DBFBE1F2318}"/>
              </a:ext>
            </a:extLst>
          </p:cNvPr>
          <p:cNvSpPr>
            <a:spLocks noGrp="1"/>
          </p:cNvSpPr>
          <p:nvPr>
            <p:ph idx="1"/>
          </p:nvPr>
        </p:nvSpPr>
        <p:spPr/>
        <p:txBody>
          <a:bodyPr/>
          <a:lstStyle/>
          <a:p>
            <a:r>
              <a:rPr lang="en-US" dirty="0"/>
              <a:t>Spring MVC</a:t>
            </a:r>
          </a:p>
          <a:p>
            <a:r>
              <a:rPr lang="en-US" dirty="0"/>
              <a:t>Spring boot</a:t>
            </a:r>
          </a:p>
          <a:p>
            <a:r>
              <a:rPr lang="en-US" dirty="0"/>
              <a:t>JSF</a:t>
            </a:r>
          </a:p>
          <a:p>
            <a:r>
              <a:rPr lang="en-US" dirty="0" err="1"/>
              <a:t>Vaadin</a:t>
            </a:r>
            <a:endParaRPr lang="en-US" dirty="0"/>
          </a:p>
          <a:p>
            <a:r>
              <a:rPr lang="en-US" dirty="0"/>
              <a:t>Play 1, Play 2</a:t>
            </a:r>
          </a:p>
          <a:p>
            <a:r>
              <a:rPr lang="en-US" dirty="0"/>
              <a:t>Struts 1, Struts 2</a:t>
            </a:r>
          </a:p>
          <a:p>
            <a:r>
              <a:rPr lang="en-US" dirty="0"/>
              <a:t>GWT</a:t>
            </a:r>
          </a:p>
          <a:p>
            <a:r>
              <a:rPr lang="en-US" dirty="0"/>
              <a:t>Grails</a:t>
            </a:r>
          </a:p>
          <a:p>
            <a:r>
              <a:rPr lang="en-US" dirty="0"/>
              <a:t>Wicket</a:t>
            </a:r>
          </a:p>
          <a:p>
            <a:r>
              <a:rPr lang="en-US" dirty="0"/>
              <a:t>…</a:t>
            </a:r>
          </a:p>
          <a:p>
            <a:endParaRPr lang="en-US" dirty="0"/>
          </a:p>
        </p:txBody>
      </p:sp>
      <p:sp>
        <p:nvSpPr>
          <p:cNvPr id="3" name="Title 2">
            <a:extLst>
              <a:ext uri="{FF2B5EF4-FFF2-40B4-BE49-F238E27FC236}">
                <a16:creationId xmlns:a16="http://schemas.microsoft.com/office/drawing/2014/main" id="{487B8772-E206-46DF-A859-FE07B38ABBBD}"/>
              </a:ext>
            </a:extLst>
          </p:cNvPr>
          <p:cNvSpPr>
            <a:spLocks noGrp="1"/>
          </p:cNvSpPr>
          <p:nvPr>
            <p:ph type="title"/>
          </p:nvPr>
        </p:nvSpPr>
        <p:spPr/>
        <p:txBody>
          <a:bodyPr/>
          <a:lstStyle/>
          <a:p>
            <a:r>
              <a:rPr lang="en-US" dirty="0"/>
              <a:t>JAVA</a:t>
            </a:r>
          </a:p>
        </p:txBody>
      </p:sp>
      <p:sp>
        <p:nvSpPr>
          <p:cNvPr id="4" name="Slide Number Placeholder 3">
            <a:extLst>
              <a:ext uri="{FF2B5EF4-FFF2-40B4-BE49-F238E27FC236}">
                <a16:creationId xmlns:a16="http://schemas.microsoft.com/office/drawing/2014/main" id="{32F75C6F-267C-40DC-A56F-8DE19F9A58FA}"/>
              </a:ext>
            </a:extLst>
          </p:cNvPr>
          <p:cNvSpPr>
            <a:spLocks noGrp="1"/>
          </p:cNvSpPr>
          <p:nvPr>
            <p:ph type="sldNum" sz="quarter" idx="12"/>
          </p:nvPr>
        </p:nvSpPr>
        <p:spPr/>
        <p:txBody>
          <a:bodyPr/>
          <a:lstStyle/>
          <a:p>
            <a:fld id="{452BA717-4DED-4A38-BDE4-30D0F0A142DB}" type="slidenum">
              <a:rPr lang="cs-CZ" smtClean="0"/>
              <a:pPr/>
              <a:t>35</a:t>
            </a:fld>
            <a:endParaRPr lang="cs-CZ"/>
          </a:p>
        </p:txBody>
      </p:sp>
    </p:spTree>
    <p:extLst>
      <p:ext uri="{BB962C8B-B14F-4D97-AF65-F5344CB8AC3E}">
        <p14:creationId xmlns:p14="http://schemas.microsoft.com/office/powerpoint/2010/main" val="2247303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FC370-9FAF-4FC2-BD7F-CBB54D0992A8}"/>
              </a:ext>
            </a:extLst>
          </p:cNvPr>
          <p:cNvSpPr>
            <a:spLocks noGrp="1"/>
          </p:cNvSpPr>
          <p:nvPr>
            <p:ph idx="1"/>
          </p:nvPr>
        </p:nvSpPr>
        <p:spPr/>
        <p:txBody>
          <a:bodyPr/>
          <a:lstStyle/>
          <a:p>
            <a:r>
              <a:rPr lang="en-US" dirty="0"/>
              <a:t>Ruby scripting language + Rails web framework</a:t>
            </a:r>
          </a:p>
          <a:p>
            <a:r>
              <a:rPr lang="en-US" dirty="0"/>
              <a:t>Basic philosophy</a:t>
            </a:r>
          </a:p>
          <a:p>
            <a:pPr lvl="1"/>
            <a:r>
              <a:rPr lang="en-US" dirty="0"/>
              <a:t>DRY (Don’t Repeat Yourself) – avoid code duplication</a:t>
            </a:r>
          </a:p>
          <a:p>
            <a:pPr lvl="1"/>
            <a:r>
              <a:rPr lang="en-US" dirty="0"/>
              <a:t>Convention Over Configuration – our way is the “best”</a:t>
            </a:r>
          </a:p>
          <a:p>
            <a:r>
              <a:rPr lang="en-US" dirty="0"/>
              <a:t>Very strict style of application development</a:t>
            </a:r>
            <a:br>
              <a:rPr lang="en-US" dirty="0"/>
            </a:br>
            <a:r>
              <a:rPr lang="en-US" dirty="0"/>
              <a:t>Improves efficiency, but ties your hands</a:t>
            </a:r>
          </a:p>
          <a:p>
            <a:r>
              <a:rPr lang="en-US" dirty="0"/>
              <a:t>Specific structure of the application</a:t>
            </a:r>
          </a:p>
          <a:p>
            <a:pPr lvl="1"/>
            <a:r>
              <a:rPr lang="en-US" dirty="0"/>
              <a:t>Reflects the MVC pattern</a:t>
            </a:r>
          </a:p>
          <a:p>
            <a:pPr lvl="1"/>
            <a:r>
              <a:rPr lang="en-US" dirty="0"/>
              <a:t>$&gt; rails new </a:t>
            </a:r>
            <a:r>
              <a:rPr lang="en-US" dirty="0" err="1"/>
              <a:t>myapp</a:t>
            </a:r>
            <a:br>
              <a:rPr lang="en-US" dirty="0"/>
            </a:br>
            <a:r>
              <a:rPr lang="en-US" dirty="0"/>
              <a:t>Generates new application structure in ./</a:t>
            </a:r>
            <a:r>
              <a:rPr lang="en-US" dirty="0" err="1"/>
              <a:t>myapp</a:t>
            </a:r>
            <a:endParaRPr lang="en-US" dirty="0"/>
          </a:p>
          <a:p>
            <a:endParaRPr lang="en-US" dirty="0"/>
          </a:p>
        </p:txBody>
      </p:sp>
      <p:sp>
        <p:nvSpPr>
          <p:cNvPr id="3" name="Title 2">
            <a:extLst>
              <a:ext uri="{FF2B5EF4-FFF2-40B4-BE49-F238E27FC236}">
                <a16:creationId xmlns:a16="http://schemas.microsoft.com/office/drawing/2014/main" id="{E7B4AAED-29A0-4197-B662-87E9C516AAF1}"/>
              </a:ext>
            </a:extLst>
          </p:cNvPr>
          <p:cNvSpPr>
            <a:spLocks noGrp="1"/>
          </p:cNvSpPr>
          <p:nvPr>
            <p:ph type="title"/>
          </p:nvPr>
        </p:nvSpPr>
        <p:spPr/>
        <p:txBody>
          <a:bodyPr/>
          <a:lstStyle/>
          <a:p>
            <a:r>
              <a:rPr lang="en-US" dirty="0"/>
              <a:t>Ruby on Rails</a:t>
            </a:r>
          </a:p>
        </p:txBody>
      </p:sp>
      <p:sp>
        <p:nvSpPr>
          <p:cNvPr id="4" name="Slide Number Placeholder 3">
            <a:extLst>
              <a:ext uri="{FF2B5EF4-FFF2-40B4-BE49-F238E27FC236}">
                <a16:creationId xmlns:a16="http://schemas.microsoft.com/office/drawing/2014/main" id="{04C39FFD-B273-4382-A77B-E77F98B361AC}"/>
              </a:ext>
            </a:extLst>
          </p:cNvPr>
          <p:cNvSpPr>
            <a:spLocks noGrp="1"/>
          </p:cNvSpPr>
          <p:nvPr>
            <p:ph type="sldNum" sz="quarter" idx="12"/>
          </p:nvPr>
        </p:nvSpPr>
        <p:spPr/>
        <p:txBody>
          <a:bodyPr/>
          <a:lstStyle/>
          <a:p>
            <a:fld id="{452BA717-4DED-4A38-BDE4-30D0F0A142DB}" type="slidenum">
              <a:rPr lang="cs-CZ" smtClean="0"/>
              <a:pPr/>
              <a:t>36</a:t>
            </a:fld>
            <a:endParaRPr lang="cs-CZ"/>
          </a:p>
        </p:txBody>
      </p:sp>
    </p:spTree>
    <p:extLst>
      <p:ext uri="{BB962C8B-B14F-4D97-AF65-F5344CB8AC3E}">
        <p14:creationId xmlns:p14="http://schemas.microsoft.com/office/powerpoint/2010/main" val="1483562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625BFF-73E9-45AB-8606-E54F1AE0A221}"/>
              </a:ext>
            </a:extLst>
          </p:cNvPr>
          <p:cNvSpPr>
            <a:spLocks noGrp="1"/>
          </p:cNvSpPr>
          <p:nvPr>
            <p:ph idx="1"/>
          </p:nvPr>
        </p:nvSpPr>
        <p:spPr/>
        <p:txBody>
          <a:bodyPr/>
          <a:lstStyle/>
          <a:p>
            <a:r>
              <a:rPr lang="en-US" dirty="0"/>
              <a:t>JavaScript Server-side Platform</a:t>
            </a:r>
          </a:p>
          <a:p>
            <a:r>
              <a:rPr lang="en-US" dirty="0"/>
              <a:t>Basically, a Google V8 JavaScript engine compiled as CLI script interpreter</a:t>
            </a:r>
            <a:br>
              <a:rPr lang="en-US" dirty="0"/>
            </a:br>
            <a:r>
              <a:rPr lang="en-US" dirty="0"/>
              <a:t>V8 is used in Chrome, and it is the fastest JS interpreter</a:t>
            </a:r>
          </a:p>
          <a:p>
            <a:r>
              <a:rPr lang="en-US" dirty="0"/>
              <a:t>Contains many pre-built packages for server-side application development (sockets, HTTP, …)</a:t>
            </a:r>
            <a:br>
              <a:rPr lang="en-US" dirty="0"/>
            </a:br>
            <a:r>
              <a:rPr lang="en-US" dirty="0"/>
              <a:t>HTTP server is embedded in the application, so the programmer may tune it for specific needs</a:t>
            </a:r>
          </a:p>
          <a:p>
            <a:r>
              <a:rPr lang="en-US" dirty="0"/>
              <a:t>Aims for fast developed single-language solutions</a:t>
            </a:r>
            <a:br>
              <a:rPr lang="en-US" dirty="0"/>
            </a:br>
            <a:r>
              <a:rPr lang="en-US" dirty="0"/>
              <a:t>Using JavaScript on client and server allows some level of code sharing</a:t>
            </a:r>
          </a:p>
          <a:p>
            <a:endParaRPr lang="en-US" dirty="0"/>
          </a:p>
        </p:txBody>
      </p:sp>
      <p:sp>
        <p:nvSpPr>
          <p:cNvPr id="3" name="Title 2">
            <a:extLst>
              <a:ext uri="{FF2B5EF4-FFF2-40B4-BE49-F238E27FC236}">
                <a16:creationId xmlns:a16="http://schemas.microsoft.com/office/drawing/2014/main" id="{6D1B5F38-058A-4215-8D18-FF2D1F72BB0F}"/>
              </a:ext>
            </a:extLst>
          </p:cNvPr>
          <p:cNvSpPr>
            <a:spLocks noGrp="1"/>
          </p:cNvSpPr>
          <p:nvPr>
            <p:ph type="title"/>
          </p:nvPr>
        </p:nvSpPr>
        <p:spPr/>
        <p:txBody>
          <a:bodyPr/>
          <a:lstStyle/>
          <a:p>
            <a:r>
              <a:rPr lang="en-US" dirty="0"/>
              <a:t>Node.js</a:t>
            </a:r>
          </a:p>
        </p:txBody>
      </p:sp>
      <p:sp>
        <p:nvSpPr>
          <p:cNvPr id="4" name="Slide Number Placeholder 3">
            <a:extLst>
              <a:ext uri="{FF2B5EF4-FFF2-40B4-BE49-F238E27FC236}">
                <a16:creationId xmlns:a16="http://schemas.microsoft.com/office/drawing/2014/main" id="{576F606D-FB96-4660-ADA2-83C64AB274A5}"/>
              </a:ext>
            </a:extLst>
          </p:cNvPr>
          <p:cNvSpPr>
            <a:spLocks noGrp="1"/>
          </p:cNvSpPr>
          <p:nvPr>
            <p:ph type="sldNum" sz="quarter" idx="12"/>
          </p:nvPr>
        </p:nvSpPr>
        <p:spPr/>
        <p:txBody>
          <a:bodyPr/>
          <a:lstStyle/>
          <a:p>
            <a:fld id="{452BA717-4DED-4A38-BDE4-30D0F0A142DB}" type="slidenum">
              <a:rPr lang="cs-CZ" smtClean="0"/>
              <a:pPr/>
              <a:t>37</a:t>
            </a:fld>
            <a:endParaRPr lang="cs-CZ"/>
          </a:p>
        </p:txBody>
      </p:sp>
    </p:spTree>
    <p:extLst>
      <p:ext uri="{BB962C8B-B14F-4D97-AF65-F5344CB8AC3E}">
        <p14:creationId xmlns:p14="http://schemas.microsoft.com/office/powerpoint/2010/main" val="401385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B369B-7CB6-43BE-8852-2F90EAE10773}"/>
              </a:ext>
            </a:extLst>
          </p:cNvPr>
          <p:cNvSpPr>
            <a:spLocks noGrp="1"/>
          </p:cNvSpPr>
          <p:nvPr>
            <p:ph type="sldNum" sz="quarter" idx="12"/>
          </p:nvPr>
        </p:nvSpPr>
        <p:spPr/>
        <p:txBody>
          <a:bodyPr/>
          <a:lstStyle/>
          <a:p>
            <a:fld id="{452BA717-4DED-4A38-BDE4-30D0F0A142DB}" type="slidenum">
              <a:rPr lang="cs-CZ" smtClean="0"/>
              <a:pPr/>
              <a:t>38</a:t>
            </a:fld>
            <a:endParaRPr lang="cs-CZ"/>
          </a:p>
        </p:txBody>
      </p:sp>
      <p:sp>
        <p:nvSpPr>
          <p:cNvPr id="3" name="Text Placeholder 2">
            <a:extLst>
              <a:ext uri="{FF2B5EF4-FFF2-40B4-BE49-F238E27FC236}">
                <a16:creationId xmlns:a16="http://schemas.microsoft.com/office/drawing/2014/main" id="{980214B7-1A2C-4EB9-9F9B-6975F568B4B6}"/>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CFEB356C-D0DF-48B8-9B22-52513E1A3E16}"/>
              </a:ext>
            </a:extLst>
          </p:cNvPr>
          <p:cNvSpPr>
            <a:spLocks noGrp="1"/>
          </p:cNvSpPr>
          <p:nvPr>
            <p:ph type="body" sz="quarter" idx="14"/>
          </p:nvPr>
        </p:nvSpPr>
        <p:spPr/>
        <p:txBody>
          <a:bodyPr/>
          <a:lstStyle/>
          <a:p>
            <a:r>
              <a:rPr lang="en-US" dirty="0"/>
              <a:t>Node.js Server</a:t>
            </a:r>
          </a:p>
        </p:txBody>
      </p:sp>
    </p:spTree>
    <p:extLst>
      <p:ext uri="{BB962C8B-B14F-4D97-AF65-F5344CB8AC3E}">
        <p14:creationId xmlns:p14="http://schemas.microsoft.com/office/powerpoint/2010/main" val="515097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0FCC13-1032-4B00-3E05-8799B278DAA5}"/>
              </a:ext>
            </a:extLst>
          </p:cNvPr>
          <p:cNvSpPr>
            <a:spLocks noGrp="1"/>
          </p:cNvSpPr>
          <p:nvPr>
            <p:ph idx="1"/>
          </p:nvPr>
        </p:nvSpPr>
        <p:spPr/>
        <p:txBody>
          <a:bodyPr/>
          <a:lstStyle/>
          <a:p>
            <a:pPr marL="0" indent="0">
              <a:buNone/>
            </a:pPr>
            <a:r>
              <a:rPr lang="en-US" dirty="0"/>
              <a:t>Coming soon …</a:t>
            </a:r>
          </a:p>
        </p:txBody>
      </p:sp>
      <p:sp>
        <p:nvSpPr>
          <p:cNvPr id="4" name="Title 3">
            <a:extLst>
              <a:ext uri="{FF2B5EF4-FFF2-40B4-BE49-F238E27FC236}">
                <a16:creationId xmlns:a16="http://schemas.microsoft.com/office/drawing/2014/main" id="{18552FEB-41F5-0BC3-9F38-11FE4AA06271}"/>
              </a:ext>
            </a:extLst>
          </p:cNvPr>
          <p:cNvSpPr>
            <a:spLocks noGrp="1"/>
          </p:cNvSpPr>
          <p:nvPr>
            <p:ph type="title"/>
          </p:nvPr>
        </p:nvSpPr>
        <p:spPr/>
        <p:txBody>
          <a:bodyPr/>
          <a:lstStyle/>
          <a:p>
            <a:r>
              <a:rPr lang="en-US" dirty="0"/>
              <a:t>PHP</a:t>
            </a:r>
          </a:p>
        </p:txBody>
      </p:sp>
      <p:sp>
        <p:nvSpPr>
          <p:cNvPr id="3" name="Slide Number Placeholder 2">
            <a:extLst>
              <a:ext uri="{FF2B5EF4-FFF2-40B4-BE49-F238E27FC236}">
                <a16:creationId xmlns:a16="http://schemas.microsoft.com/office/drawing/2014/main" id="{BBE5DEE8-EF45-D9E6-3AA1-0E472BAA7970}"/>
              </a:ext>
            </a:extLst>
          </p:cNvPr>
          <p:cNvSpPr>
            <a:spLocks noGrp="1"/>
          </p:cNvSpPr>
          <p:nvPr>
            <p:ph type="sldNum" sz="quarter" idx="12"/>
          </p:nvPr>
        </p:nvSpPr>
        <p:spPr/>
        <p:txBody>
          <a:bodyPr/>
          <a:lstStyle/>
          <a:p>
            <a:fld id="{452BA717-4DED-4A38-BDE4-30D0F0A142DB}" type="slidenum">
              <a:rPr lang="cs-CZ" smtClean="0"/>
              <a:pPr/>
              <a:t>39</a:t>
            </a:fld>
            <a:endParaRPr lang="cs-CZ"/>
          </a:p>
        </p:txBody>
      </p:sp>
    </p:spTree>
    <p:extLst>
      <p:ext uri="{BB962C8B-B14F-4D97-AF65-F5344CB8AC3E}">
        <p14:creationId xmlns:p14="http://schemas.microsoft.com/office/powerpoint/2010/main" val="156500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324A5F-0C2B-43DA-A891-75E1DA8A46E1}"/>
              </a:ext>
            </a:extLst>
          </p:cNvPr>
          <p:cNvSpPr>
            <a:spLocks noGrp="1"/>
          </p:cNvSpPr>
          <p:nvPr>
            <p:ph idx="1"/>
          </p:nvPr>
        </p:nvSpPr>
        <p:spPr>
          <a:xfrm>
            <a:off x="239351" y="1844824"/>
            <a:ext cx="11713299" cy="504056"/>
          </a:xfrm>
        </p:spPr>
        <p:txBody>
          <a:bodyPr/>
          <a:lstStyle/>
          <a:p>
            <a:pPr marL="0" indent="0">
              <a:buNone/>
            </a:pPr>
            <a:r>
              <a:rPr lang="en-US" dirty="0"/>
              <a:t>Batch Applications with Command-line Interface</a:t>
            </a:r>
          </a:p>
          <a:p>
            <a:endParaRPr lang="en-US" dirty="0"/>
          </a:p>
        </p:txBody>
      </p:sp>
      <p:sp>
        <p:nvSpPr>
          <p:cNvPr id="3" name="Title 2">
            <a:extLst>
              <a:ext uri="{FF2B5EF4-FFF2-40B4-BE49-F238E27FC236}">
                <a16:creationId xmlns:a16="http://schemas.microsoft.com/office/drawing/2014/main" id="{AEA93E7D-2E17-4152-B3CD-E706EE6ECAC4}"/>
              </a:ext>
            </a:extLst>
          </p:cNvPr>
          <p:cNvSpPr>
            <a:spLocks noGrp="1"/>
          </p:cNvSpPr>
          <p:nvPr>
            <p:ph type="title"/>
          </p:nvPr>
        </p:nvSpPr>
        <p:spPr/>
        <p:txBody>
          <a:bodyPr/>
          <a:lstStyle/>
          <a:p>
            <a:r>
              <a:rPr lang="en-US" dirty="0"/>
              <a:t>Applications</a:t>
            </a:r>
          </a:p>
        </p:txBody>
      </p:sp>
      <p:sp>
        <p:nvSpPr>
          <p:cNvPr id="4" name="Slide Number Placeholder 3">
            <a:extLst>
              <a:ext uri="{FF2B5EF4-FFF2-40B4-BE49-F238E27FC236}">
                <a16:creationId xmlns:a16="http://schemas.microsoft.com/office/drawing/2014/main" id="{08C14BF5-03E8-4F15-9E5B-166ED2FE0B30}"/>
              </a:ext>
            </a:extLst>
          </p:cNvPr>
          <p:cNvSpPr>
            <a:spLocks noGrp="1"/>
          </p:cNvSpPr>
          <p:nvPr>
            <p:ph type="sldNum" sz="quarter" idx="12"/>
          </p:nvPr>
        </p:nvSpPr>
        <p:spPr/>
        <p:txBody>
          <a:bodyPr/>
          <a:lstStyle/>
          <a:p>
            <a:fld id="{452BA717-4DED-4A38-BDE4-30D0F0A142DB}" type="slidenum">
              <a:rPr lang="cs-CZ" smtClean="0"/>
              <a:pPr/>
              <a:t>4</a:t>
            </a:fld>
            <a:endParaRPr lang="cs-CZ"/>
          </a:p>
        </p:txBody>
      </p:sp>
      <p:pic>
        <p:nvPicPr>
          <p:cNvPr id="5" name="Picture 4">
            <a:extLst>
              <a:ext uri="{FF2B5EF4-FFF2-40B4-BE49-F238E27FC236}">
                <a16:creationId xmlns:a16="http://schemas.microsoft.com/office/drawing/2014/main" id="{38AFD701-66F0-4B11-92E0-E7B03702D9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2483798"/>
            <a:ext cx="1381944" cy="1381944"/>
          </a:xfrm>
          <a:prstGeom prst="rect">
            <a:avLst/>
          </a:prstGeom>
        </p:spPr>
      </p:pic>
      <p:pic>
        <p:nvPicPr>
          <p:cNvPr id="6" name="Picture 5">
            <a:extLst>
              <a:ext uri="{FF2B5EF4-FFF2-40B4-BE49-F238E27FC236}">
                <a16:creationId xmlns:a16="http://schemas.microsoft.com/office/drawing/2014/main" id="{50912930-A2E0-418D-AC5B-3F06464BE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872" y="3778825"/>
            <a:ext cx="936104" cy="936104"/>
          </a:xfrm>
          <a:prstGeom prst="rect">
            <a:avLst/>
          </a:prstGeom>
        </p:spPr>
      </p:pic>
      <p:sp>
        <p:nvSpPr>
          <p:cNvPr id="7" name="Flowchart: Document 6">
            <a:extLst>
              <a:ext uri="{FF2B5EF4-FFF2-40B4-BE49-F238E27FC236}">
                <a16:creationId xmlns:a16="http://schemas.microsoft.com/office/drawing/2014/main" id="{18720C79-D067-4437-89EE-60B663EB9494}"/>
              </a:ext>
            </a:extLst>
          </p:cNvPr>
          <p:cNvSpPr/>
          <p:nvPr/>
        </p:nvSpPr>
        <p:spPr>
          <a:xfrm>
            <a:off x="1439525" y="5244826"/>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sp>
        <p:nvSpPr>
          <p:cNvPr id="8" name="Flowchart: Document 7">
            <a:extLst>
              <a:ext uri="{FF2B5EF4-FFF2-40B4-BE49-F238E27FC236}">
                <a16:creationId xmlns:a16="http://schemas.microsoft.com/office/drawing/2014/main" id="{ADE3F75A-DD07-4080-86A2-1A2742A6D5CF}"/>
              </a:ext>
            </a:extLst>
          </p:cNvPr>
          <p:cNvSpPr/>
          <p:nvPr/>
        </p:nvSpPr>
        <p:spPr>
          <a:xfrm>
            <a:off x="9158173" y="5244826"/>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pic>
        <p:nvPicPr>
          <p:cNvPr id="9" name="Picture 8">
            <a:extLst>
              <a:ext uri="{FF2B5EF4-FFF2-40B4-BE49-F238E27FC236}">
                <a16:creationId xmlns:a16="http://schemas.microsoft.com/office/drawing/2014/main" id="{F1E7753B-613A-4B04-A9F0-F8D08C9C3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2169" y="3778825"/>
            <a:ext cx="936104" cy="936104"/>
          </a:xfrm>
          <a:prstGeom prst="rect">
            <a:avLst/>
          </a:prstGeom>
        </p:spPr>
      </p:pic>
      <p:sp>
        <p:nvSpPr>
          <p:cNvPr id="10" name="Rectangle 9">
            <a:extLst>
              <a:ext uri="{FF2B5EF4-FFF2-40B4-BE49-F238E27FC236}">
                <a16:creationId xmlns:a16="http://schemas.microsoft.com/office/drawing/2014/main" id="{BE333810-B79C-4367-817F-BAE4571FA117}"/>
              </a:ext>
            </a:extLst>
          </p:cNvPr>
          <p:cNvSpPr/>
          <p:nvPr/>
        </p:nvSpPr>
        <p:spPr>
          <a:xfrm>
            <a:off x="3258580" y="5244826"/>
            <a:ext cx="4968552" cy="1220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a:p>
            <a:pPr algn="ctr"/>
            <a:endParaRPr lang="en-US" dirty="0"/>
          </a:p>
          <a:p>
            <a:pPr algn="ctr"/>
            <a:r>
              <a:rPr lang="en-US" dirty="0"/>
              <a:t>main memory</a:t>
            </a:r>
          </a:p>
        </p:txBody>
      </p:sp>
      <p:sp>
        <p:nvSpPr>
          <p:cNvPr id="11" name="Rounded Rectangle 9">
            <a:extLst>
              <a:ext uri="{FF2B5EF4-FFF2-40B4-BE49-F238E27FC236}">
                <a16:creationId xmlns:a16="http://schemas.microsoft.com/office/drawing/2014/main" id="{C4DAC4D4-7DCE-4289-9B77-3DC7A95975D9}"/>
              </a:ext>
            </a:extLst>
          </p:cNvPr>
          <p:cNvSpPr/>
          <p:nvPr/>
        </p:nvSpPr>
        <p:spPr>
          <a:xfrm>
            <a:off x="3402596" y="4814064"/>
            <a:ext cx="108012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br>
              <a:rPr lang="en-US" dirty="0"/>
            </a:br>
            <a:r>
              <a:rPr lang="en-US" dirty="0"/>
              <a:t>(HTML)</a:t>
            </a:r>
          </a:p>
        </p:txBody>
      </p:sp>
      <p:sp>
        <p:nvSpPr>
          <p:cNvPr id="12" name="Rounded Rectangle 10">
            <a:extLst>
              <a:ext uri="{FF2B5EF4-FFF2-40B4-BE49-F238E27FC236}">
                <a16:creationId xmlns:a16="http://schemas.microsoft.com/office/drawing/2014/main" id="{B1EA3F1B-D232-4171-A1D3-D577FD1B3E63}"/>
              </a:ext>
            </a:extLst>
          </p:cNvPr>
          <p:cNvSpPr/>
          <p:nvPr/>
        </p:nvSpPr>
        <p:spPr>
          <a:xfrm>
            <a:off x="4785302" y="4814064"/>
            <a:ext cx="1699084"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 (validation)</a:t>
            </a:r>
          </a:p>
        </p:txBody>
      </p:sp>
      <p:sp>
        <p:nvSpPr>
          <p:cNvPr id="13" name="Rounded Rectangle 11">
            <a:extLst>
              <a:ext uri="{FF2B5EF4-FFF2-40B4-BE49-F238E27FC236}">
                <a16:creationId xmlns:a16="http://schemas.microsoft.com/office/drawing/2014/main" id="{1C924AC7-4955-4C45-B0AF-2961A335A130}"/>
              </a:ext>
            </a:extLst>
          </p:cNvPr>
          <p:cNvSpPr/>
          <p:nvPr/>
        </p:nvSpPr>
        <p:spPr>
          <a:xfrm>
            <a:off x="6786972" y="4814064"/>
            <a:ext cx="1272226"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a:p>
            <a:pPr algn="ctr"/>
            <a:r>
              <a:rPr lang="en-US" dirty="0"/>
              <a:t>(errors)</a:t>
            </a:r>
          </a:p>
        </p:txBody>
      </p:sp>
      <p:cxnSp>
        <p:nvCxnSpPr>
          <p:cNvPr id="14" name="Straight Arrow Connector 13">
            <a:extLst>
              <a:ext uri="{FF2B5EF4-FFF2-40B4-BE49-F238E27FC236}">
                <a16:creationId xmlns:a16="http://schemas.microsoft.com/office/drawing/2014/main" id="{991AC5D1-D342-4E71-A918-E477F33738B0}"/>
              </a:ext>
            </a:extLst>
          </p:cNvPr>
          <p:cNvCxnSpPr>
            <a:stCxn id="6" idx="3"/>
          </p:cNvCxnSpPr>
          <p:nvPr/>
        </p:nvCxnSpPr>
        <p:spPr>
          <a:xfrm>
            <a:off x="2337976" y="4246877"/>
            <a:ext cx="1064620" cy="648293"/>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71DB36-9BDC-45AB-896E-C9B34CE59C2C}"/>
              </a:ext>
            </a:extLst>
          </p:cNvPr>
          <p:cNvCxnSpPr/>
          <p:nvPr/>
        </p:nvCxnSpPr>
        <p:spPr>
          <a:xfrm flipV="1">
            <a:off x="2337976" y="5426633"/>
            <a:ext cx="1064620" cy="349377"/>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D2947DA-0BB7-41A7-BC13-0D8756B78DC1}"/>
              </a:ext>
            </a:extLst>
          </p:cNvPr>
          <p:cNvCxnSpPr>
            <a:stCxn id="11" idx="3"/>
            <a:endCxn id="12" idx="1"/>
          </p:cNvCxnSpPr>
          <p:nvPr/>
        </p:nvCxnSpPr>
        <p:spPr>
          <a:xfrm>
            <a:off x="4482716" y="5246112"/>
            <a:ext cx="302586"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BF4136D-CC8F-4224-842C-8A55765A9B74}"/>
              </a:ext>
            </a:extLst>
          </p:cNvPr>
          <p:cNvCxnSpPr>
            <a:endCxn id="13" idx="1"/>
          </p:cNvCxnSpPr>
          <p:nvPr/>
        </p:nvCxnSpPr>
        <p:spPr>
          <a:xfrm>
            <a:off x="6484386" y="5244826"/>
            <a:ext cx="302586" cy="1286"/>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46C975-7BE9-4CE5-863B-41180D940177}"/>
              </a:ext>
            </a:extLst>
          </p:cNvPr>
          <p:cNvCxnSpPr>
            <a:endCxn id="9" idx="1"/>
          </p:cNvCxnSpPr>
          <p:nvPr/>
        </p:nvCxnSpPr>
        <p:spPr>
          <a:xfrm flipV="1">
            <a:off x="8059198" y="4246877"/>
            <a:ext cx="1062971" cy="648293"/>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97CE49-3EF1-49BB-BDE4-4BC20B8F502B}"/>
              </a:ext>
            </a:extLst>
          </p:cNvPr>
          <p:cNvCxnSpPr>
            <a:endCxn id="8" idx="1"/>
          </p:cNvCxnSpPr>
          <p:nvPr/>
        </p:nvCxnSpPr>
        <p:spPr>
          <a:xfrm>
            <a:off x="8077200" y="5425068"/>
            <a:ext cx="1080973" cy="359818"/>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4DE1FE-300B-4086-BF63-31834474D355}"/>
              </a:ext>
            </a:extLst>
          </p:cNvPr>
          <p:cNvSpPr txBox="1"/>
          <p:nvPr/>
        </p:nvSpPr>
        <p:spPr>
          <a:xfrm>
            <a:off x="8503003" y="5398007"/>
            <a:ext cx="357790" cy="584775"/>
          </a:xfrm>
          <a:prstGeom prst="rect">
            <a:avLst/>
          </a:prstGeom>
          <a:noFill/>
        </p:spPr>
        <p:txBody>
          <a:bodyPr wrap="none" rtlCol="0">
            <a:spAutoFit/>
          </a:bodyPr>
          <a:lstStyle/>
          <a:p>
            <a:r>
              <a:rPr lang="cs-CZ" sz="3200" b="1" dirty="0"/>
              <a:t>?</a:t>
            </a:r>
            <a:endParaRPr lang="en-US" sz="3200" b="1" dirty="0"/>
          </a:p>
        </p:txBody>
      </p:sp>
      <p:sp>
        <p:nvSpPr>
          <p:cNvPr id="21" name="Freeform 40">
            <a:extLst>
              <a:ext uri="{FF2B5EF4-FFF2-40B4-BE49-F238E27FC236}">
                <a16:creationId xmlns:a16="http://schemas.microsoft.com/office/drawing/2014/main" id="{9BA7646B-A916-44EF-9242-624A6EB2A185}"/>
              </a:ext>
            </a:extLst>
          </p:cNvPr>
          <p:cNvSpPr/>
          <p:nvPr/>
        </p:nvSpPr>
        <p:spPr>
          <a:xfrm>
            <a:off x="1872469" y="3056658"/>
            <a:ext cx="3257550" cy="742950"/>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Lst>
            <a:ahLst/>
            <a:cxnLst>
              <a:cxn ang="0">
                <a:pos x="connsiteX0" y="connsiteY0"/>
              </a:cxn>
              <a:cxn ang="0">
                <a:pos x="connsiteX1" y="connsiteY1"/>
              </a:cxn>
            </a:cxnLst>
            <a:rect l="l" t="t" r="r" b="b"/>
            <a:pathLst>
              <a:path w="3257550" h="742950">
                <a:moveTo>
                  <a:pt x="3257550" y="0"/>
                </a:moveTo>
                <a:cubicBezTo>
                  <a:pt x="971550" y="9525"/>
                  <a:pt x="19050" y="161925"/>
                  <a:pt x="0" y="742950"/>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1">
            <a:extLst>
              <a:ext uri="{FF2B5EF4-FFF2-40B4-BE49-F238E27FC236}">
                <a16:creationId xmlns:a16="http://schemas.microsoft.com/office/drawing/2014/main" id="{4CDE088E-5F53-49F5-867F-1B7A2DEDCF24}"/>
              </a:ext>
            </a:extLst>
          </p:cNvPr>
          <p:cNvSpPr/>
          <p:nvPr/>
        </p:nvSpPr>
        <p:spPr>
          <a:xfrm>
            <a:off x="6065970" y="3066182"/>
            <a:ext cx="3495675" cy="733425"/>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Lst>
            <a:ahLst/>
            <a:cxnLst>
              <a:cxn ang="0">
                <a:pos x="connsiteX0" y="connsiteY0"/>
              </a:cxn>
              <a:cxn ang="0">
                <a:pos x="connsiteX1" y="connsiteY1"/>
              </a:cxn>
            </a:cxnLst>
            <a:rect l="l" t="t" r="r" b="b"/>
            <a:pathLst>
              <a:path w="3495675" h="733425">
                <a:moveTo>
                  <a:pt x="3495675" y="733425"/>
                </a:moveTo>
                <a:cubicBezTo>
                  <a:pt x="3467100" y="276225"/>
                  <a:pt x="2733675" y="9525"/>
                  <a:pt x="0" y="0"/>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6467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graphicFrame>
        <p:nvGraphicFramePr>
          <p:cNvPr id="5" name="Zástupný symbol pro obsah 6">
            <a:extLst>
              <a:ext uri="{FF2B5EF4-FFF2-40B4-BE49-F238E27FC236}">
                <a16:creationId xmlns:a16="http://schemas.microsoft.com/office/drawing/2014/main" id="{5816DB48-C81E-4794-B21E-27BE6FE19B7D}"/>
              </a:ext>
            </a:extLst>
          </p:cNvPr>
          <p:cNvGraphicFramePr>
            <a:graphicFrameLocks noGrp="1"/>
          </p:cNvGraphicFramePr>
          <p:nvPr>
            <p:ph idx="1"/>
            <p:extLst>
              <p:ext uri="{D42A27DB-BD31-4B8C-83A1-F6EECF244321}">
                <p14:modId xmlns:p14="http://schemas.microsoft.com/office/powerpoint/2010/main" val="1464073614"/>
              </p:ext>
            </p:extLst>
          </p:nvPr>
        </p:nvGraphicFramePr>
        <p:xfrm>
          <a:off x="1981200" y="1844824"/>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19E901CB-7E9A-4586-9C1D-ECFF56227E53}"/>
              </a:ext>
            </a:extLst>
          </p:cNvPr>
          <p:cNvSpPr>
            <a:spLocks noGrp="1"/>
          </p:cNvSpPr>
          <p:nvPr>
            <p:ph type="title"/>
          </p:nvPr>
        </p:nvSpPr>
        <p:spPr/>
        <p:txBody>
          <a:bodyPr/>
          <a:lstStyle/>
          <a:p>
            <a:r>
              <a:rPr lang="en-US" dirty="0"/>
              <a:t>Web Programming Languages Usage</a:t>
            </a:r>
          </a:p>
        </p:txBody>
      </p:sp>
      <p:sp>
        <p:nvSpPr>
          <p:cNvPr id="4" name="Slide Number Placeholder 3">
            <a:extLst>
              <a:ext uri="{FF2B5EF4-FFF2-40B4-BE49-F238E27FC236}">
                <a16:creationId xmlns:a16="http://schemas.microsoft.com/office/drawing/2014/main" id="{6A244552-6B66-40B5-87F0-5ED21B402DCE}"/>
              </a:ext>
            </a:extLst>
          </p:cNvPr>
          <p:cNvSpPr>
            <a:spLocks noGrp="1"/>
          </p:cNvSpPr>
          <p:nvPr>
            <p:ph type="sldNum" sz="quarter" idx="12"/>
          </p:nvPr>
        </p:nvSpPr>
        <p:spPr/>
        <p:txBody>
          <a:bodyPr/>
          <a:lstStyle/>
          <a:p>
            <a:fld id="{452BA717-4DED-4A38-BDE4-30D0F0A142DB}" type="slidenum">
              <a:rPr lang="cs-CZ" smtClean="0"/>
              <a:pPr/>
              <a:t>40</a:t>
            </a:fld>
            <a:endParaRPr lang="cs-CZ"/>
          </a:p>
        </p:txBody>
      </p:sp>
      <p:sp>
        <p:nvSpPr>
          <p:cNvPr id="2" name="TextBox 1">
            <a:extLst>
              <a:ext uri="{FF2B5EF4-FFF2-40B4-BE49-F238E27FC236}">
                <a16:creationId xmlns:a16="http://schemas.microsoft.com/office/drawing/2014/main" id="{0499466B-5AF7-8961-7ADF-1D1645339180}"/>
              </a:ext>
            </a:extLst>
          </p:cNvPr>
          <p:cNvSpPr txBox="1"/>
          <p:nvPr/>
        </p:nvSpPr>
        <p:spPr>
          <a:xfrm>
            <a:off x="0" y="6444044"/>
            <a:ext cx="12192000" cy="369332"/>
          </a:xfrm>
          <a:prstGeom prst="rect">
            <a:avLst/>
          </a:prstGeom>
          <a:noFill/>
        </p:spPr>
        <p:txBody>
          <a:bodyPr wrap="square" rtlCol="0">
            <a:spAutoFit/>
          </a:bodyPr>
          <a:lstStyle/>
          <a:p>
            <a:r>
              <a:rPr lang="en-US" dirty="0"/>
              <a:t>Removed: 2022/2023</a:t>
            </a:r>
          </a:p>
        </p:txBody>
      </p:sp>
    </p:spTree>
    <p:extLst>
      <p:ext uri="{BB962C8B-B14F-4D97-AF65-F5344CB8AC3E}">
        <p14:creationId xmlns:p14="http://schemas.microsoft.com/office/powerpoint/2010/main" val="3849363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1A344-7F25-44C6-ABC0-B9F25AE3F079}"/>
              </a:ext>
            </a:extLst>
          </p:cNvPr>
          <p:cNvSpPr>
            <a:spLocks noGrp="1"/>
          </p:cNvSpPr>
          <p:nvPr>
            <p:ph idx="1"/>
          </p:nvPr>
        </p:nvSpPr>
        <p:spPr/>
        <p:txBody>
          <a:bodyPr/>
          <a:lstStyle/>
          <a:p>
            <a:r>
              <a:rPr lang="en-US" dirty="0"/>
              <a:t>CGI-like Web Applications &amp; Multi-Page Applications</a:t>
            </a:r>
          </a:p>
          <a:p>
            <a:r>
              <a:rPr lang="en-US" dirty="0"/>
              <a:t>Single-Page Applications</a:t>
            </a:r>
          </a:p>
          <a:p>
            <a:r>
              <a:rPr lang="en-US" dirty="0"/>
              <a:t>Application State</a:t>
            </a:r>
          </a:p>
          <a:p>
            <a:r>
              <a:rPr lang="en-US" dirty="0"/>
              <a:t>CGI / WSGI / … interface</a:t>
            </a:r>
          </a:p>
          <a:p>
            <a:r>
              <a:rPr lang="en-US" dirty="0"/>
              <a:t>Integrated Web Server</a:t>
            </a:r>
          </a:p>
          <a:p>
            <a:endParaRPr lang="cs-CZ" dirty="0"/>
          </a:p>
          <a:p>
            <a:endParaRPr lang="cs-CZ" dirty="0"/>
          </a:p>
        </p:txBody>
      </p:sp>
      <p:sp>
        <p:nvSpPr>
          <p:cNvPr id="2" name="Title 1">
            <a:extLst>
              <a:ext uri="{FF2B5EF4-FFF2-40B4-BE49-F238E27FC236}">
                <a16:creationId xmlns:a16="http://schemas.microsoft.com/office/drawing/2014/main" id="{8D3E8574-935F-4138-8425-82AAC905656E}"/>
              </a:ext>
            </a:extLst>
          </p:cNvPr>
          <p:cNvSpPr>
            <a:spLocks noGrp="1"/>
          </p:cNvSpPr>
          <p:nvPr>
            <p:ph type="title"/>
          </p:nvPr>
        </p:nvSpPr>
        <p:spPr>
          <a:xfrm>
            <a:off x="3359696" y="407780"/>
            <a:ext cx="8610600" cy="1293028"/>
          </a:xfrm>
        </p:spPr>
        <p:txBody>
          <a:bodyPr/>
          <a:lstStyle/>
          <a:p>
            <a:r>
              <a:rPr lang="en-US" dirty="0"/>
              <a:t>takeaway </a:t>
            </a:r>
          </a:p>
        </p:txBody>
      </p:sp>
    </p:spTree>
    <p:extLst>
      <p:ext uri="{BB962C8B-B14F-4D97-AF65-F5344CB8AC3E}">
        <p14:creationId xmlns:p14="http://schemas.microsoft.com/office/powerpoint/2010/main" val="252943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486C5-CAD4-400A-9C53-C4CC7A83EFEC}"/>
              </a:ext>
            </a:extLst>
          </p:cNvPr>
          <p:cNvSpPr>
            <a:spLocks noGrp="1"/>
          </p:cNvSpPr>
          <p:nvPr>
            <p:ph idx="1"/>
          </p:nvPr>
        </p:nvSpPr>
        <p:spPr>
          <a:xfrm>
            <a:off x="239351" y="1844824"/>
            <a:ext cx="11713299" cy="504056"/>
          </a:xfrm>
        </p:spPr>
        <p:txBody>
          <a:bodyPr/>
          <a:lstStyle/>
          <a:p>
            <a:pPr marL="0" indent="0">
              <a:buNone/>
            </a:pPr>
            <a:r>
              <a:rPr lang="en-US" dirty="0"/>
              <a:t>Graphical User Interface Desktop Applications</a:t>
            </a:r>
          </a:p>
          <a:p>
            <a:pPr marL="0" indent="0">
              <a:buNone/>
            </a:pPr>
            <a:endParaRPr lang="en-US" dirty="0"/>
          </a:p>
        </p:txBody>
      </p:sp>
      <p:sp>
        <p:nvSpPr>
          <p:cNvPr id="3" name="Title 2">
            <a:extLst>
              <a:ext uri="{FF2B5EF4-FFF2-40B4-BE49-F238E27FC236}">
                <a16:creationId xmlns:a16="http://schemas.microsoft.com/office/drawing/2014/main" id="{2F1A14A4-498A-4D8C-907B-90D8E6CE7812}"/>
              </a:ext>
            </a:extLst>
          </p:cNvPr>
          <p:cNvSpPr>
            <a:spLocks noGrp="1"/>
          </p:cNvSpPr>
          <p:nvPr>
            <p:ph type="title"/>
          </p:nvPr>
        </p:nvSpPr>
        <p:spPr/>
        <p:txBody>
          <a:bodyPr/>
          <a:lstStyle/>
          <a:p>
            <a:r>
              <a:rPr lang="en-US" dirty="0"/>
              <a:t>Applications</a:t>
            </a:r>
          </a:p>
        </p:txBody>
      </p:sp>
      <p:sp>
        <p:nvSpPr>
          <p:cNvPr id="4" name="Slide Number Placeholder 3">
            <a:extLst>
              <a:ext uri="{FF2B5EF4-FFF2-40B4-BE49-F238E27FC236}">
                <a16:creationId xmlns:a16="http://schemas.microsoft.com/office/drawing/2014/main" id="{776475A9-5B5C-4B49-AEB4-1FA3328E38AC}"/>
              </a:ext>
            </a:extLst>
          </p:cNvPr>
          <p:cNvSpPr>
            <a:spLocks noGrp="1"/>
          </p:cNvSpPr>
          <p:nvPr>
            <p:ph type="sldNum" sz="quarter" idx="12"/>
          </p:nvPr>
        </p:nvSpPr>
        <p:spPr/>
        <p:txBody>
          <a:bodyPr/>
          <a:lstStyle/>
          <a:p>
            <a:fld id="{452BA717-4DED-4A38-BDE4-30D0F0A142DB}" type="slidenum">
              <a:rPr lang="cs-CZ" smtClean="0"/>
              <a:pPr/>
              <a:t>5</a:t>
            </a:fld>
            <a:endParaRPr lang="cs-CZ"/>
          </a:p>
        </p:txBody>
      </p:sp>
      <p:pic>
        <p:nvPicPr>
          <p:cNvPr id="5" name="Picture 4">
            <a:extLst>
              <a:ext uri="{FF2B5EF4-FFF2-40B4-BE49-F238E27FC236}">
                <a16:creationId xmlns:a16="http://schemas.microsoft.com/office/drawing/2014/main" id="{AD69E62C-87C4-4E9F-9A53-96EF6FF1F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304" y="2480150"/>
            <a:ext cx="1381944" cy="1381944"/>
          </a:xfrm>
          <a:prstGeom prst="rect">
            <a:avLst/>
          </a:prstGeom>
        </p:spPr>
      </p:pic>
      <p:sp>
        <p:nvSpPr>
          <p:cNvPr id="6" name="Flowchart: Document 5">
            <a:extLst>
              <a:ext uri="{FF2B5EF4-FFF2-40B4-BE49-F238E27FC236}">
                <a16:creationId xmlns:a16="http://schemas.microsoft.com/office/drawing/2014/main" id="{28091EB2-C8C2-4B5B-9F41-E5F3E01437A9}"/>
              </a:ext>
            </a:extLst>
          </p:cNvPr>
          <p:cNvSpPr/>
          <p:nvPr/>
        </p:nvSpPr>
        <p:spPr>
          <a:xfrm>
            <a:off x="1424228" y="4975897"/>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sp>
        <p:nvSpPr>
          <p:cNvPr id="7" name="Freeform 41">
            <a:extLst>
              <a:ext uri="{FF2B5EF4-FFF2-40B4-BE49-F238E27FC236}">
                <a16:creationId xmlns:a16="http://schemas.microsoft.com/office/drawing/2014/main" id="{E465E4B3-E627-4C33-8D37-381F54C69B80}"/>
              </a:ext>
            </a:extLst>
          </p:cNvPr>
          <p:cNvSpPr/>
          <p:nvPr/>
        </p:nvSpPr>
        <p:spPr>
          <a:xfrm>
            <a:off x="5453346" y="2679473"/>
            <a:ext cx="1011400" cy="983298"/>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 name="connsiteX0" fmla="*/ 728390 w 1429168"/>
              <a:gd name="connsiteY0" fmla="*/ 639062 h 639062"/>
              <a:gd name="connsiteX1" fmla="*/ 0 w 1429168"/>
              <a:gd name="connsiteY1" fmla="*/ 0 h 639062"/>
              <a:gd name="connsiteX0" fmla="*/ 728390 w 2257919"/>
              <a:gd name="connsiteY0" fmla="*/ 639062 h 639068"/>
              <a:gd name="connsiteX1" fmla="*/ 0 w 2257919"/>
              <a:gd name="connsiteY1" fmla="*/ 0 h 639068"/>
              <a:gd name="connsiteX0" fmla="*/ 1363840 w 2651284"/>
              <a:gd name="connsiteY0" fmla="*/ 261608 h 261623"/>
              <a:gd name="connsiteX1" fmla="*/ 0 w 2651284"/>
              <a:gd name="connsiteY1" fmla="*/ 0 h 261623"/>
              <a:gd name="connsiteX0" fmla="*/ 1363840 w 2380535"/>
              <a:gd name="connsiteY0" fmla="*/ 358580 h 358586"/>
              <a:gd name="connsiteX1" fmla="*/ 0 w 2380535"/>
              <a:gd name="connsiteY1" fmla="*/ 96972 h 358586"/>
              <a:gd name="connsiteX0" fmla="*/ 1363840 w 2344129"/>
              <a:gd name="connsiteY0" fmla="*/ 387172 h 387172"/>
              <a:gd name="connsiteX1" fmla="*/ 0 w 2344129"/>
              <a:gd name="connsiteY1" fmla="*/ 125564 h 387172"/>
              <a:gd name="connsiteX0" fmla="*/ 1363840 w 2159008"/>
              <a:gd name="connsiteY0" fmla="*/ 417610 h 417610"/>
              <a:gd name="connsiteX1" fmla="*/ 0 w 2159008"/>
              <a:gd name="connsiteY1" fmla="*/ 156002 h 417610"/>
              <a:gd name="connsiteX0" fmla="*/ 1363840 w 2176597"/>
              <a:gd name="connsiteY0" fmla="*/ 423542 h 423542"/>
              <a:gd name="connsiteX1" fmla="*/ 0 w 2176597"/>
              <a:gd name="connsiteY1" fmla="*/ 161934 h 423542"/>
            </a:gdLst>
            <a:ahLst/>
            <a:cxnLst>
              <a:cxn ang="0">
                <a:pos x="connsiteX0" y="connsiteY0"/>
              </a:cxn>
              <a:cxn ang="0">
                <a:pos x="connsiteX1" y="connsiteY1"/>
              </a:cxn>
            </a:cxnLst>
            <a:rect l="l" t="t" r="r" b="b"/>
            <a:pathLst>
              <a:path w="2176597" h="423542">
                <a:moveTo>
                  <a:pt x="1363840" y="423542"/>
                </a:moveTo>
                <a:cubicBezTo>
                  <a:pt x="3590089" y="183788"/>
                  <a:pt x="601842" y="-230612"/>
                  <a:pt x="0" y="161934"/>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EB347AA-538A-497A-AF9A-9130F21E3044}"/>
              </a:ext>
            </a:extLst>
          </p:cNvPr>
          <p:cNvSpPr/>
          <p:nvPr/>
        </p:nvSpPr>
        <p:spPr>
          <a:xfrm>
            <a:off x="3036566" y="3965473"/>
            <a:ext cx="4968552" cy="15144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 memory</a:t>
            </a:r>
          </a:p>
        </p:txBody>
      </p:sp>
      <p:sp>
        <p:nvSpPr>
          <p:cNvPr id="9" name="Rounded Rectangle 26">
            <a:extLst>
              <a:ext uri="{FF2B5EF4-FFF2-40B4-BE49-F238E27FC236}">
                <a16:creationId xmlns:a16="http://schemas.microsoft.com/office/drawing/2014/main" id="{7CE39362-D1B3-4D98-B5A5-F9BBEA002655}"/>
              </a:ext>
            </a:extLst>
          </p:cNvPr>
          <p:cNvSpPr/>
          <p:nvPr/>
        </p:nvSpPr>
        <p:spPr>
          <a:xfrm>
            <a:off x="3180582" y="5083909"/>
            <a:ext cx="108012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br>
              <a:rPr lang="en-US" dirty="0"/>
            </a:br>
            <a:r>
              <a:rPr lang="en-US" dirty="0"/>
              <a:t>(HTML)</a:t>
            </a:r>
          </a:p>
        </p:txBody>
      </p:sp>
      <p:sp>
        <p:nvSpPr>
          <p:cNvPr id="10" name="Rounded Rectangle 28">
            <a:extLst>
              <a:ext uri="{FF2B5EF4-FFF2-40B4-BE49-F238E27FC236}">
                <a16:creationId xmlns:a16="http://schemas.microsoft.com/office/drawing/2014/main" id="{1D55901E-7813-4071-AE6E-87FC5489117A}"/>
              </a:ext>
            </a:extLst>
          </p:cNvPr>
          <p:cNvSpPr/>
          <p:nvPr/>
        </p:nvSpPr>
        <p:spPr>
          <a:xfrm>
            <a:off x="4563288" y="5083909"/>
            <a:ext cx="1699084"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 (validation)</a:t>
            </a:r>
          </a:p>
        </p:txBody>
      </p:sp>
      <p:sp>
        <p:nvSpPr>
          <p:cNvPr id="11" name="Rounded Rectangle 29">
            <a:extLst>
              <a:ext uri="{FF2B5EF4-FFF2-40B4-BE49-F238E27FC236}">
                <a16:creationId xmlns:a16="http://schemas.microsoft.com/office/drawing/2014/main" id="{384F5A49-9524-4E91-AD69-7BCE7691AE39}"/>
              </a:ext>
            </a:extLst>
          </p:cNvPr>
          <p:cNvSpPr/>
          <p:nvPr/>
        </p:nvSpPr>
        <p:spPr>
          <a:xfrm>
            <a:off x="6564958" y="5083909"/>
            <a:ext cx="1272226"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a:p>
            <a:pPr algn="ctr"/>
            <a:r>
              <a:rPr lang="en-US" dirty="0"/>
              <a:t>(errors)</a:t>
            </a:r>
          </a:p>
        </p:txBody>
      </p:sp>
      <p:pic>
        <p:nvPicPr>
          <p:cNvPr id="12" name="Picture 11">
            <a:extLst>
              <a:ext uri="{FF2B5EF4-FFF2-40B4-BE49-F238E27FC236}">
                <a16:creationId xmlns:a16="http://schemas.microsoft.com/office/drawing/2014/main" id="{42BB5B65-409A-4110-9F55-76CD706F8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684" y="3081284"/>
            <a:ext cx="1150316" cy="1137930"/>
          </a:xfrm>
          <a:prstGeom prst="rect">
            <a:avLst/>
          </a:prstGeom>
        </p:spPr>
      </p:pic>
      <p:sp>
        <p:nvSpPr>
          <p:cNvPr id="13" name="Flowchart: Document 12">
            <a:extLst>
              <a:ext uri="{FF2B5EF4-FFF2-40B4-BE49-F238E27FC236}">
                <a16:creationId xmlns:a16="http://schemas.microsoft.com/office/drawing/2014/main" id="{052FF3CF-5187-438D-ADCB-5DB19FB07566}"/>
              </a:ext>
            </a:extLst>
          </p:cNvPr>
          <p:cNvSpPr/>
          <p:nvPr/>
        </p:nvSpPr>
        <p:spPr>
          <a:xfrm>
            <a:off x="8727113" y="4975897"/>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cxnSp>
        <p:nvCxnSpPr>
          <p:cNvPr id="14" name="Straight Arrow Connector 13">
            <a:extLst>
              <a:ext uri="{FF2B5EF4-FFF2-40B4-BE49-F238E27FC236}">
                <a16:creationId xmlns:a16="http://schemas.microsoft.com/office/drawing/2014/main" id="{959C29B5-0542-4D91-AAD1-D181445CD6ED}"/>
              </a:ext>
            </a:extLst>
          </p:cNvPr>
          <p:cNvCxnSpPr>
            <a:stCxn id="6" idx="3"/>
            <a:endCxn id="9" idx="1"/>
          </p:cNvCxnSpPr>
          <p:nvPr/>
        </p:nvCxnSpPr>
        <p:spPr>
          <a:xfrm>
            <a:off x="2288324" y="5515957"/>
            <a:ext cx="892258"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3B16FA-0BCD-465E-A875-B25211E4F8FD}"/>
              </a:ext>
            </a:extLst>
          </p:cNvPr>
          <p:cNvCxnSpPr>
            <a:stCxn id="11" idx="3"/>
            <a:endCxn id="13" idx="1"/>
          </p:cNvCxnSpPr>
          <p:nvPr/>
        </p:nvCxnSpPr>
        <p:spPr>
          <a:xfrm>
            <a:off x="7837184" y="5515957"/>
            <a:ext cx="889929"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C0E847-1418-4E7B-B85D-87310BF388A9}"/>
              </a:ext>
            </a:extLst>
          </p:cNvPr>
          <p:cNvCxnSpPr>
            <a:stCxn id="9" idx="0"/>
          </p:cNvCxnSpPr>
          <p:nvPr/>
        </p:nvCxnSpPr>
        <p:spPr>
          <a:xfrm flipV="1">
            <a:off x="3720642" y="4219214"/>
            <a:ext cx="1225042" cy="864695"/>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CD88CE-BAAE-41C4-A0FE-3E5942C440F5}"/>
              </a:ext>
            </a:extLst>
          </p:cNvPr>
          <p:cNvCxnSpPr>
            <a:stCxn id="10" idx="0"/>
          </p:cNvCxnSpPr>
          <p:nvPr/>
        </p:nvCxnSpPr>
        <p:spPr>
          <a:xfrm flipV="1">
            <a:off x="5412830" y="4219214"/>
            <a:ext cx="72008" cy="864695"/>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6E432C-17F3-44C2-AC98-ED333638A8DE}"/>
              </a:ext>
            </a:extLst>
          </p:cNvPr>
          <p:cNvCxnSpPr>
            <a:stCxn id="11" idx="0"/>
          </p:cNvCxnSpPr>
          <p:nvPr/>
        </p:nvCxnSpPr>
        <p:spPr>
          <a:xfrm flipH="1" flipV="1">
            <a:off x="6094816" y="4219214"/>
            <a:ext cx="1106255" cy="864695"/>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137985-4075-4835-9B5E-8356DB7173B8}"/>
              </a:ext>
            </a:extLst>
          </p:cNvPr>
          <p:cNvCxnSpPr/>
          <p:nvPr/>
        </p:nvCxnSpPr>
        <p:spPr>
          <a:xfrm>
            <a:off x="2460502" y="3297885"/>
            <a:ext cx="2412268"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FF18D1-E485-49DF-8B52-110278582E29}"/>
              </a:ext>
            </a:extLst>
          </p:cNvPr>
          <p:cNvSpPr txBox="1"/>
          <p:nvPr/>
        </p:nvSpPr>
        <p:spPr>
          <a:xfrm>
            <a:off x="6500864" y="2928553"/>
            <a:ext cx="1359668" cy="369332"/>
          </a:xfrm>
          <a:prstGeom prst="rect">
            <a:avLst/>
          </a:prstGeom>
          <a:noFill/>
        </p:spPr>
        <p:txBody>
          <a:bodyPr wrap="none" rtlCol="0">
            <a:spAutoFit/>
          </a:bodyPr>
          <a:lstStyle/>
          <a:p>
            <a:r>
              <a:rPr lang="en-US" dirty="0"/>
              <a:t>event loop</a:t>
            </a:r>
          </a:p>
        </p:txBody>
      </p:sp>
      <p:sp>
        <p:nvSpPr>
          <p:cNvPr id="21" name="TextBox 20">
            <a:extLst>
              <a:ext uri="{FF2B5EF4-FFF2-40B4-BE49-F238E27FC236}">
                <a16:creationId xmlns:a16="http://schemas.microsoft.com/office/drawing/2014/main" id="{4E63C7D3-600F-4C2A-BB5D-8BBA2D9AF94C}"/>
              </a:ext>
            </a:extLst>
          </p:cNvPr>
          <p:cNvSpPr txBox="1"/>
          <p:nvPr/>
        </p:nvSpPr>
        <p:spPr>
          <a:xfrm>
            <a:off x="2314342" y="2910523"/>
            <a:ext cx="2704587" cy="369332"/>
          </a:xfrm>
          <a:prstGeom prst="rect">
            <a:avLst/>
          </a:prstGeom>
          <a:noFill/>
        </p:spPr>
        <p:txBody>
          <a:bodyPr wrap="none" rtlCol="0">
            <a:spAutoFit/>
          </a:bodyPr>
          <a:lstStyle/>
          <a:p>
            <a:r>
              <a:rPr lang="en-US" dirty="0"/>
              <a:t>continuous interaction</a:t>
            </a:r>
          </a:p>
        </p:txBody>
      </p:sp>
      <p:sp>
        <p:nvSpPr>
          <p:cNvPr id="22" name="Zaoblený obdélníkový popisek 52">
            <a:extLst>
              <a:ext uri="{FF2B5EF4-FFF2-40B4-BE49-F238E27FC236}">
                <a16:creationId xmlns:a16="http://schemas.microsoft.com/office/drawing/2014/main" id="{02FC7158-4749-428D-8EEE-1FAAAE40BB81}"/>
              </a:ext>
            </a:extLst>
          </p:cNvPr>
          <p:cNvSpPr/>
          <p:nvPr/>
        </p:nvSpPr>
        <p:spPr>
          <a:xfrm>
            <a:off x="8005118" y="2635134"/>
            <a:ext cx="3770506" cy="1235684"/>
          </a:xfrm>
          <a:prstGeom prst="wedgeRoundRectCallout">
            <a:avLst>
              <a:gd name="adj1" fmla="val -55927"/>
              <a:gd name="adj2" fmla="val 9521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Input data are kept in memory – so additional features may be implemented (editing, revalidation better visualization, …)</a:t>
            </a:r>
            <a:endParaRPr lang="cs-CZ" sz="1600" dirty="0"/>
          </a:p>
        </p:txBody>
      </p:sp>
    </p:spTree>
    <p:extLst>
      <p:ext uri="{BB962C8B-B14F-4D97-AF65-F5344CB8AC3E}">
        <p14:creationId xmlns:p14="http://schemas.microsoft.com/office/powerpoint/2010/main" val="422977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EA6194F-8E79-45E3-B863-C8F245606193}"/>
              </a:ext>
            </a:extLst>
          </p:cNvPr>
          <p:cNvSpPr>
            <a:spLocks noGrp="1"/>
          </p:cNvSpPr>
          <p:nvPr>
            <p:ph idx="1"/>
          </p:nvPr>
        </p:nvSpPr>
        <p:spPr>
          <a:xfrm>
            <a:off x="239351" y="1844824"/>
            <a:ext cx="11713299" cy="504056"/>
          </a:xfrm>
        </p:spPr>
        <p:txBody>
          <a:bodyPr/>
          <a:lstStyle/>
          <a:p>
            <a:pPr marL="0" indent="0">
              <a:buNone/>
            </a:pPr>
            <a:r>
              <a:rPr lang="en-US" dirty="0"/>
              <a:t>Two interconnected applications - client (GUI) and server (batch CLI).</a:t>
            </a:r>
          </a:p>
        </p:txBody>
      </p:sp>
      <p:sp>
        <p:nvSpPr>
          <p:cNvPr id="3" name="Title 2">
            <a:extLst>
              <a:ext uri="{FF2B5EF4-FFF2-40B4-BE49-F238E27FC236}">
                <a16:creationId xmlns:a16="http://schemas.microsoft.com/office/drawing/2014/main" id="{B147CA69-2240-4EC1-A26B-D44759C2A8FF}"/>
              </a:ext>
            </a:extLst>
          </p:cNvPr>
          <p:cNvSpPr>
            <a:spLocks noGrp="1"/>
          </p:cNvSpPr>
          <p:nvPr>
            <p:ph type="title"/>
          </p:nvPr>
        </p:nvSpPr>
        <p:spPr/>
        <p:txBody>
          <a:bodyPr/>
          <a:lstStyle/>
          <a:p>
            <a:r>
              <a:rPr lang="en-US" dirty="0"/>
              <a:t>Web Applications</a:t>
            </a:r>
          </a:p>
        </p:txBody>
      </p:sp>
      <p:sp>
        <p:nvSpPr>
          <p:cNvPr id="4" name="Slide Number Placeholder 3">
            <a:extLst>
              <a:ext uri="{FF2B5EF4-FFF2-40B4-BE49-F238E27FC236}">
                <a16:creationId xmlns:a16="http://schemas.microsoft.com/office/drawing/2014/main" id="{0262E61D-D238-40E4-B591-C236234F7342}"/>
              </a:ext>
            </a:extLst>
          </p:cNvPr>
          <p:cNvSpPr>
            <a:spLocks noGrp="1"/>
          </p:cNvSpPr>
          <p:nvPr>
            <p:ph type="sldNum" sz="quarter" idx="12"/>
          </p:nvPr>
        </p:nvSpPr>
        <p:spPr/>
        <p:txBody>
          <a:bodyPr/>
          <a:lstStyle/>
          <a:p>
            <a:fld id="{452BA717-4DED-4A38-BDE4-30D0F0A142DB}" type="slidenum">
              <a:rPr lang="cs-CZ" smtClean="0"/>
              <a:pPr/>
              <a:t>6</a:t>
            </a:fld>
            <a:endParaRPr lang="cs-CZ"/>
          </a:p>
        </p:txBody>
      </p:sp>
      <p:grpSp>
        <p:nvGrpSpPr>
          <p:cNvPr id="48" name="Skupina 7">
            <a:extLst>
              <a:ext uri="{FF2B5EF4-FFF2-40B4-BE49-F238E27FC236}">
                <a16:creationId xmlns:a16="http://schemas.microsoft.com/office/drawing/2014/main" id="{929392A8-32C0-4537-B697-25DEBFC23ABD}"/>
              </a:ext>
            </a:extLst>
          </p:cNvPr>
          <p:cNvGrpSpPr/>
          <p:nvPr/>
        </p:nvGrpSpPr>
        <p:grpSpPr>
          <a:xfrm>
            <a:off x="9156689" y="2218319"/>
            <a:ext cx="1800225" cy="1744557"/>
            <a:chOff x="6372199" y="3093244"/>
            <a:chExt cx="1800225" cy="1744557"/>
          </a:xfrm>
        </p:grpSpPr>
        <p:pic>
          <p:nvPicPr>
            <p:cNvPr id="49" name="Picture 5" descr="Medion Home Server">
              <a:extLst>
                <a:ext uri="{FF2B5EF4-FFF2-40B4-BE49-F238E27FC236}">
                  <a16:creationId xmlns:a16="http://schemas.microsoft.com/office/drawing/2014/main" id="{552FB422-2531-4CA0-AD05-E134348C9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50" name="TextovéPole 9">
              <a:extLst>
                <a:ext uri="{FF2B5EF4-FFF2-40B4-BE49-F238E27FC236}">
                  <a16:creationId xmlns:a16="http://schemas.microsoft.com/office/drawing/2014/main" id="{4105058E-7771-422E-A876-F690BB5B1C1E}"/>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51" name="Skupina 11">
            <a:extLst>
              <a:ext uri="{FF2B5EF4-FFF2-40B4-BE49-F238E27FC236}">
                <a16:creationId xmlns:a16="http://schemas.microsoft.com/office/drawing/2014/main" id="{4A1CB570-CEB8-4F8E-A051-49A658D2C558}"/>
              </a:ext>
            </a:extLst>
          </p:cNvPr>
          <p:cNvGrpSpPr/>
          <p:nvPr/>
        </p:nvGrpSpPr>
        <p:grpSpPr>
          <a:xfrm>
            <a:off x="431489" y="2715379"/>
            <a:ext cx="1274934" cy="1290361"/>
            <a:chOff x="899592" y="3324244"/>
            <a:chExt cx="1274934" cy="1290361"/>
          </a:xfrm>
        </p:grpSpPr>
        <p:pic>
          <p:nvPicPr>
            <p:cNvPr id="52" name="Picture 4" descr="j0285750">
              <a:extLst>
                <a:ext uri="{FF2B5EF4-FFF2-40B4-BE49-F238E27FC236}">
                  <a16:creationId xmlns:a16="http://schemas.microsoft.com/office/drawing/2014/main" id="{BF1F1BD6-2FEF-4F44-8496-FDDDE737F5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53" name="TextovéPole 10">
              <a:extLst>
                <a:ext uri="{FF2B5EF4-FFF2-40B4-BE49-F238E27FC236}">
                  <a16:creationId xmlns:a16="http://schemas.microsoft.com/office/drawing/2014/main" id="{A9283506-0986-4936-B06E-BB45BCACB5EC}"/>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grpSp>
        <p:nvGrpSpPr>
          <p:cNvPr id="54" name="Group 53">
            <a:extLst>
              <a:ext uri="{FF2B5EF4-FFF2-40B4-BE49-F238E27FC236}">
                <a16:creationId xmlns:a16="http://schemas.microsoft.com/office/drawing/2014/main" id="{5FC56356-F09A-497A-9075-05CEB318D80B}"/>
              </a:ext>
            </a:extLst>
          </p:cNvPr>
          <p:cNvGrpSpPr/>
          <p:nvPr/>
        </p:nvGrpSpPr>
        <p:grpSpPr>
          <a:xfrm>
            <a:off x="2517152" y="2611392"/>
            <a:ext cx="1136622" cy="1394348"/>
            <a:chOff x="1844675" y="3965401"/>
            <a:chExt cx="1136622" cy="1394348"/>
          </a:xfrm>
        </p:grpSpPr>
        <p:pic>
          <p:nvPicPr>
            <p:cNvPr id="55" name="Picture 3">
              <a:extLst>
                <a:ext uri="{FF2B5EF4-FFF2-40B4-BE49-F238E27FC236}">
                  <a16:creationId xmlns:a16="http://schemas.microsoft.com/office/drawing/2014/main" id="{5024F75E-1CA4-4470-9F68-7E649B802F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ovéPole 13">
              <a:extLst>
                <a:ext uri="{FF2B5EF4-FFF2-40B4-BE49-F238E27FC236}">
                  <a16:creationId xmlns:a16="http://schemas.microsoft.com/office/drawing/2014/main" id="{9E898523-879E-4B0F-BEA3-C375FB333C23}"/>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grpSp>
        <p:nvGrpSpPr>
          <p:cNvPr id="57" name="Group 56">
            <a:extLst>
              <a:ext uri="{FF2B5EF4-FFF2-40B4-BE49-F238E27FC236}">
                <a16:creationId xmlns:a16="http://schemas.microsoft.com/office/drawing/2014/main" id="{7DFD411E-8DE9-4C59-909B-0C33BE248684}"/>
              </a:ext>
            </a:extLst>
          </p:cNvPr>
          <p:cNvGrpSpPr/>
          <p:nvPr/>
        </p:nvGrpSpPr>
        <p:grpSpPr>
          <a:xfrm>
            <a:off x="7102382" y="2657980"/>
            <a:ext cx="1399742" cy="1349375"/>
            <a:chOff x="8961922" y="2298295"/>
            <a:chExt cx="1399742" cy="1349375"/>
          </a:xfrm>
        </p:grpSpPr>
        <p:pic>
          <p:nvPicPr>
            <p:cNvPr id="58" name="Picture 57">
              <a:extLst>
                <a:ext uri="{FF2B5EF4-FFF2-40B4-BE49-F238E27FC236}">
                  <a16:creationId xmlns:a16="http://schemas.microsoft.com/office/drawing/2014/main" id="{4DB3A6C5-95B3-437C-9698-756E47D975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5316" y="2298295"/>
              <a:ext cx="1312954" cy="822814"/>
            </a:xfrm>
            <a:prstGeom prst="rect">
              <a:avLst/>
            </a:prstGeom>
          </p:spPr>
        </p:pic>
        <p:sp>
          <p:nvSpPr>
            <p:cNvPr id="59" name="TextovéPole 9">
              <a:extLst>
                <a:ext uri="{FF2B5EF4-FFF2-40B4-BE49-F238E27FC236}">
                  <a16:creationId xmlns:a16="http://schemas.microsoft.com/office/drawing/2014/main" id="{86FAB1F3-B82D-4293-9E54-09D7FC5AA713}"/>
                </a:ext>
              </a:extLst>
            </p:cNvPr>
            <p:cNvSpPr txBox="1"/>
            <p:nvPr/>
          </p:nvSpPr>
          <p:spPr>
            <a:xfrm>
              <a:off x="8961922" y="3278338"/>
              <a:ext cx="1399742" cy="369332"/>
            </a:xfrm>
            <a:prstGeom prst="rect">
              <a:avLst/>
            </a:prstGeom>
            <a:noFill/>
          </p:spPr>
          <p:txBody>
            <a:bodyPr wrap="none" rtlCol="0">
              <a:spAutoFit/>
            </a:bodyPr>
            <a:lstStyle/>
            <a:p>
              <a:r>
                <a:rPr lang="en-US" dirty="0"/>
                <a:t>Server App</a:t>
              </a:r>
              <a:endParaRPr lang="cs-CZ" dirty="0"/>
            </a:p>
          </p:txBody>
        </p:sp>
      </p:grpSp>
      <p:sp>
        <p:nvSpPr>
          <p:cNvPr id="60" name="Rectangle 59">
            <a:extLst>
              <a:ext uri="{FF2B5EF4-FFF2-40B4-BE49-F238E27FC236}">
                <a16:creationId xmlns:a16="http://schemas.microsoft.com/office/drawing/2014/main" id="{A515CC38-9FB8-47B0-8ACF-0112903EBACB}"/>
              </a:ext>
            </a:extLst>
          </p:cNvPr>
          <p:cNvSpPr/>
          <p:nvPr/>
        </p:nvSpPr>
        <p:spPr>
          <a:xfrm>
            <a:off x="8178427" y="4330976"/>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61" name="Rounded Rectangle 21">
            <a:extLst>
              <a:ext uri="{FF2B5EF4-FFF2-40B4-BE49-F238E27FC236}">
                <a16:creationId xmlns:a16="http://schemas.microsoft.com/office/drawing/2014/main" id="{A959AB07-6D0E-48E3-A13A-F1331C5A5B72}"/>
              </a:ext>
            </a:extLst>
          </p:cNvPr>
          <p:cNvSpPr/>
          <p:nvPr/>
        </p:nvSpPr>
        <p:spPr>
          <a:xfrm>
            <a:off x="6817496" y="4409363"/>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62" name="Rounded Rectangle 22">
            <a:extLst>
              <a:ext uri="{FF2B5EF4-FFF2-40B4-BE49-F238E27FC236}">
                <a16:creationId xmlns:a16="http://schemas.microsoft.com/office/drawing/2014/main" id="{5C06E485-66F3-4862-B7FF-3AFB9CE9CC21}"/>
              </a:ext>
            </a:extLst>
          </p:cNvPr>
          <p:cNvSpPr/>
          <p:nvPr/>
        </p:nvSpPr>
        <p:spPr>
          <a:xfrm>
            <a:off x="6817496" y="4901878"/>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63" name="Rounded Rectangle 23">
            <a:extLst>
              <a:ext uri="{FF2B5EF4-FFF2-40B4-BE49-F238E27FC236}">
                <a16:creationId xmlns:a16="http://schemas.microsoft.com/office/drawing/2014/main" id="{8C3DF2B3-A4F1-4E79-BD11-7FFD818C1C4E}"/>
              </a:ext>
            </a:extLst>
          </p:cNvPr>
          <p:cNvSpPr/>
          <p:nvPr/>
        </p:nvSpPr>
        <p:spPr>
          <a:xfrm>
            <a:off x="6817496" y="5376446"/>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64" name="Flowchart: Document 63">
            <a:extLst>
              <a:ext uri="{FF2B5EF4-FFF2-40B4-BE49-F238E27FC236}">
                <a16:creationId xmlns:a16="http://schemas.microsoft.com/office/drawing/2014/main" id="{5C164C8C-D43F-4197-8021-E597136A9F24}"/>
              </a:ext>
            </a:extLst>
          </p:cNvPr>
          <p:cNvSpPr/>
          <p:nvPr/>
        </p:nvSpPr>
        <p:spPr>
          <a:xfrm>
            <a:off x="10716706" y="4114675"/>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grpSp>
        <p:nvGrpSpPr>
          <p:cNvPr id="65" name="Group 64">
            <a:extLst>
              <a:ext uri="{FF2B5EF4-FFF2-40B4-BE49-F238E27FC236}">
                <a16:creationId xmlns:a16="http://schemas.microsoft.com/office/drawing/2014/main" id="{BF41F112-E3A0-4B9A-9A66-909BF64C8D60}"/>
              </a:ext>
            </a:extLst>
          </p:cNvPr>
          <p:cNvGrpSpPr/>
          <p:nvPr/>
        </p:nvGrpSpPr>
        <p:grpSpPr>
          <a:xfrm>
            <a:off x="10538650" y="5370397"/>
            <a:ext cx="1220207" cy="1514987"/>
            <a:chOff x="6554266" y="3680544"/>
            <a:chExt cx="1220207" cy="1514987"/>
          </a:xfrm>
        </p:grpSpPr>
        <p:pic>
          <p:nvPicPr>
            <p:cNvPr id="66" name="Picture 8" descr="https://encrypted-tbn2.gstatic.com/images?q=tbn:ANd9GcTC9RFUue4Mj0I2TIO_KeGifgWRcGfqciCYwmrx6jiQ78y4Gh8mqw">
              <a:extLst>
                <a:ext uri="{FF2B5EF4-FFF2-40B4-BE49-F238E27FC236}">
                  <a16:creationId xmlns:a16="http://schemas.microsoft.com/office/drawing/2014/main" id="{E8944626-ECE5-4669-82D7-C430723C5F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67" name="TextovéPole 9">
              <a:extLst>
                <a:ext uri="{FF2B5EF4-FFF2-40B4-BE49-F238E27FC236}">
                  <a16:creationId xmlns:a16="http://schemas.microsoft.com/office/drawing/2014/main" id="{6748EA0C-7400-4676-A6F7-F0DB2CBAAD3B}"/>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sp>
        <p:nvSpPr>
          <p:cNvPr id="68" name="Rectangle 67">
            <a:extLst>
              <a:ext uri="{FF2B5EF4-FFF2-40B4-BE49-F238E27FC236}">
                <a16:creationId xmlns:a16="http://schemas.microsoft.com/office/drawing/2014/main" id="{684139F1-E3D9-4B7B-B1E9-493917B96B61}"/>
              </a:ext>
            </a:extLst>
          </p:cNvPr>
          <p:cNvSpPr/>
          <p:nvPr/>
        </p:nvSpPr>
        <p:spPr>
          <a:xfrm>
            <a:off x="2044617" y="4330976"/>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      memory</a:t>
            </a:r>
            <a:br>
              <a:rPr lang="en-US" dirty="0"/>
            </a:br>
            <a:r>
              <a:rPr lang="en-US" dirty="0"/>
              <a:t>     (HTML, DOM)</a:t>
            </a:r>
            <a:br>
              <a:rPr lang="en-US" dirty="0"/>
            </a:br>
            <a:endParaRPr lang="en-US" dirty="0"/>
          </a:p>
        </p:txBody>
      </p:sp>
      <p:sp>
        <p:nvSpPr>
          <p:cNvPr id="69" name="Rounded Rectangle 32">
            <a:extLst>
              <a:ext uri="{FF2B5EF4-FFF2-40B4-BE49-F238E27FC236}">
                <a16:creationId xmlns:a16="http://schemas.microsoft.com/office/drawing/2014/main" id="{47604594-B144-46D4-A7DE-BA726A8D3D02}"/>
              </a:ext>
            </a:extLst>
          </p:cNvPr>
          <p:cNvSpPr/>
          <p:nvPr/>
        </p:nvSpPr>
        <p:spPr>
          <a:xfrm>
            <a:off x="1055440" y="4409363"/>
            <a:ext cx="1454276"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70" name="Rounded Rectangle 33">
            <a:extLst>
              <a:ext uri="{FF2B5EF4-FFF2-40B4-BE49-F238E27FC236}">
                <a16:creationId xmlns:a16="http://schemas.microsoft.com/office/drawing/2014/main" id="{79951375-401C-4F2D-943C-151761B81FF1}"/>
              </a:ext>
            </a:extLst>
          </p:cNvPr>
          <p:cNvSpPr/>
          <p:nvPr/>
        </p:nvSpPr>
        <p:spPr>
          <a:xfrm>
            <a:off x="1055440" y="4901878"/>
            <a:ext cx="1454276"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71" name="Rounded Rectangle 34">
            <a:extLst>
              <a:ext uri="{FF2B5EF4-FFF2-40B4-BE49-F238E27FC236}">
                <a16:creationId xmlns:a16="http://schemas.microsoft.com/office/drawing/2014/main" id="{29878427-223D-490E-A9AB-9742324900ED}"/>
              </a:ext>
            </a:extLst>
          </p:cNvPr>
          <p:cNvSpPr/>
          <p:nvPr/>
        </p:nvSpPr>
        <p:spPr>
          <a:xfrm>
            <a:off x="1055440" y="5376446"/>
            <a:ext cx="1454276"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72" name="Flowchart: Document 71">
            <a:extLst>
              <a:ext uri="{FF2B5EF4-FFF2-40B4-BE49-F238E27FC236}">
                <a16:creationId xmlns:a16="http://schemas.microsoft.com/office/drawing/2014/main" id="{5E67EFC1-926A-48F1-AC47-20F5FEC1768E}"/>
              </a:ext>
            </a:extLst>
          </p:cNvPr>
          <p:cNvSpPr/>
          <p:nvPr/>
        </p:nvSpPr>
        <p:spPr>
          <a:xfrm>
            <a:off x="133728" y="4114675"/>
            <a:ext cx="554727" cy="597983"/>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cxnSp>
        <p:nvCxnSpPr>
          <p:cNvPr id="73" name="Straight Arrow Connector 72">
            <a:extLst>
              <a:ext uri="{FF2B5EF4-FFF2-40B4-BE49-F238E27FC236}">
                <a16:creationId xmlns:a16="http://schemas.microsoft.com/office/drawing/2014/main" id="{5B8AFC5D-AF70-4E04-A25F-C059FA28FD7B}"/>
              </a:ext>
            </a:extLst>
          </p:cNvPr>
          <p:cNvCxnSpPr>
            <a:endCxn id="64" idx="1"/>
          </p:cNvCxnSpPr>
          <p:nvPr/>
        </p:nvCxnSpPr>
        <p:spPr>
          <a:xfrm>
            <a:off x="9584205" y="4654735"/>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7F6524-ED08-4816-94CA-1BD034AD1A7B}"/>
              </a:ext>
            </a:extLst>
          </p:cNvPr>
          <p:cNvCxnSpPr>
            <a:endCxn id="66" idx="1"/>
          </p:cNvCxnSpPr>
          <p:nvPr/>
        </p:nvCxnSpPr>
        <p:spPr>
          <a:xfrm>
            <a:off x="9584205" y="5370397"/>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36279E2-70CB-4EFC-8C88-5FAB4868305D}"/>
              </a:ext>
            </a:extLst>
          </p:cNvPr>
          <p:cNvCxnSpPr>
            <a:cxnSpLocks/>
            <a:stCxn id="72" idx="3"/>
            <a:endCxn id="69" idx="1"/>
          </p:cNvCxnSpPr>
          <p:nvPr/>
        </p:nvCxnSpPr>
        <p:spPr>
          <a:xfrm>
            <a:off x="688455" y="4413667"/>
            <a:ext cx="366985" cy="214927"/>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77" name="Freeform 58">
            <a:extLst>
              <a:ext uri="{FF2B5EF4-FFF2-40B4-BE49-F238E27FC236}">
                <a16:creationId xmlns:a16="http://schemas.microsoft.com/office/drawing/2014/main" id="{B7FF8DFE-30C8-479A-9C86-BCE7D03ABFCC}"/>
              </a:ext>
            </a:extLst>
          </p:cNvPr>
          <p:cNvSpPr/>
          <p:nvPr/>
        </p:nvSpPr>
        <p:spPr>
          <a:xfrm>
            <a:off x="3041996" y="2325389"/>
            <a:ext cx="1011400" cy="822814"/>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 name="connsiteX0" fmla="*/ 728390 w 1429168"/>
              <a:gd name="connsiteY0" fmla="*/ 639062 h 639062"/>
              <a:gd name="connsiteX1" fmla="*/ 0 w 1429168"/>
              <a:gd name="connsiteY1" fmla="*/ 0 h 639062"/>
              <a:gd name="connsiteX0" fmla="*/ 728390 w 2257919"/>
              <a:gd name="connsiteY0" fmla="*/ 639062 h 639068"/>
              <a:gd name="connsiteX1" fmla="*/ 0 w 2257919"/>
              <a:gd name="connsiteY1" fmla="*/ 0 h 639068"/>
              <a:gd name="connsiteX0" fmla="*/ 1363840 w 2651284"/>
              <a:gd name="connsiteY0" fmla="*/ 261608 h 261623"/>
              <a:gd name="connsiteX1" fmla="*/ 0 w 2651284"/>
              <a:gd name="connsiteY1" fmla="*/ 0 h 261623"/>
              <a:gd name="connsiteX0" fmla="*/ 1363840 w 2380535"/>
              <a:gd name="connsiteY0" fmla="*/ 358580 h 358586"/>
              <a:gd name="connsiteX1" fmla="*/ 0 w 2380535"/>
              <a:gd name="connsiteY1" fmla="*/ 96972 h 358586"/>
              <a:gd name="connsiteX0" fmla="*/ 1363840 w 2344129"/>
              <a:gd name="connsiteY0" fmla="*/ 387172 h 387172"/>
              <a:gd name="connsiteX1" fmla="*/ 0 w 2344129"/>
              <a:gd name="connsiteY1" fmla="*/ 125564 h 387172"/>
              <a:gd name="connsiteX0" fmla="*/ 1363840 w 2159008"/>
              <a:gd name="connsiteY0" fmla="*/ 417610 h 417610"/>
              <a:gd name="connsiteX1" fmla="*/ 0 w 2159008"/>
              <a:gd name="connsiteY1" fmla="*/ 156002 h 417610"/>
              <a:gd name="connsiteX0" fmla="*/ 1363840 w 2176597"/>
              <a:gd name="connsiteY0" fmla="*/ 423542 h 423542"/>
              <a:gd name="connsiteX1" fmla="*/ 0 w 2176597"/>
              <a:gd name="connsiteY1" fmla="*/ 161934 h 423542"/>
            </a:gdLst>
            <a:ahLst/>
            <a:cxnLst>
              <a:cxn ang="0">
                <a:pos x="connsiteX0" y="connsiteY0"/>
              </a:cxn>
              <a:cxn ang="0">
                <a:pos x="connsiteX1" y="connsiteY1"/>
              </a:cxn>
            </a:cxnLst>
            <a:rect l="l" t="t" r="r" b="b"/>
            <a:pathLst>
              <a:path w="2176597" h="423542">
                <a:moveTo>
                  <a:pt x="1363840" y="423542"/>
                </a:moveTo>
                <a:cubicBezTo>
                  <a:pt x="3590089" y="183788"/>
                  <a:pt x="601842" y="-230612"/>
                  <a:pt x="0" y="161934"/>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692A066-A8A5-4A95-AB40-A64062DE03CB}"/>
              </a:ext>
            </a:extLst>
          </p:cNvPr>
          <p:cNvSpPr txBox="1"/>
          <p:nvPr/>
        </p:nvSpPr>
        <p:spPr>
          <a:xfrm>
            <a:off x="4089514" y="2456849"/>
            <a:ext cx="1359668" cy="369332"/>
          </a:xfrm>
          <a:prstGeom prst="rect">
            <a:avLst/>
          </a:prstGeom>
          <a:noFill/>
        </p:spPr>
        <p:txBody>
          <a:bodyPr wrap="none" rtlCol="0">
            <a:spAutoFit/>
          </a:bodyPr>
          <a:lstStyle/>
          <a:p>
            <a:r>
              <a:rPr lang="en-US" dirty="0"/>
              <a:t>event loop</a:t>
            </a:r>
          </a:p>
        </p:txBody>
      </p:sp>
      <p:cxnSp>
        <p:nvCxnSpPr>
          <p:cNvPr id="79" name="Straight Arrow Connector 78">
            <a:extLst>
              <a:ext uri="{FF2B5EF4-FFF2-40B4-BE49-F238E27FC236}">
                <a16:creationId xmlns:a16="http://schemas.microsoft.com/office/drawing/2014/main" id="{D3FA608D-CA8D-4485-8039-44ADAB7A966B}"/>
              </a:ext>
            </a:extLst>
          </p:cNvPr>
          <p:cNvCxnSpPr/>
          <p:nvPr/>
        </p:nvCxnSpPr>
        <p:spPr>
          <a:xfrm>
            <a:off x="8458730" y="4448714"/>
            <a:ext cx="0" cy="134631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76AD364-8206-4E0D-A60A-B44454637F0E}"/>
              </a:ext>
            </a:extLst>
          </p:cNvPr>
          <p:cNvSpPr/>
          <p:nvPr/>
        </p:nvSpPr>
        <p:spPr>
          <a:xfrm>
            <a:off x="1465041" y="6092765"/>
            <a:ext cx="2773045" cy="4264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cookies, local storage</a:t>
            </a:r>
          </a:p>
        </p:txBody>
      </p:sp>
      <p:cxnSp>
        <p:nvCxnSpPr>
          <p:cNvPr id="81" name="Straight Arrow Connector 80">
            <a:extLst>
              <a:ext uri="{FF2B5EF4-FFF2-40B4-BE49-F238E27FC236}">
                <a16:creationId xmlns:a16="http://schemas.microsoft.com/office/drawing/2014/main" id="{7E775045-D654-4CBB-8487-1C43197B1756}"/>
              </a:ext>
            </a:extLst>
          </p:cNvPr>
          <p:cNvCxnSpPr/>
          <p:nvPr/>
        </p:nvCxnSpPr>
        <p:spPr>
          <a:xfrm>
            <a:off x="3532029" y="5795024"/>
            <a:ext cx="0" cy="392251"/>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2" name="Mrak 12">
            <a:extLst>
              <a:ext uri="{FF2B5EF4-FFF2-40B4-BE49-F238E27FC236}">
                <a16:creationId xmlns:a16="http://schemas.microsoft.com/office/drawing/2014/main" id="{33D05E09-D35C-45A2-A5E5-36F9D587C323}"/>
              </a:ext>
            </a:extLst>
          </p:cNvPr>
          <p:cNvSpPr/>
          <p:nvPr/>
        </p:nvSpPr>
        <p:spPr>
          <a:xfrm>
            <a:off x="4817313" y="4610010"/>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cxnSp>
        <p:nvCxnSpPr>
          <p:cNvPr id="83" name="Straight Arrow Connector 82">
            <a:extLst>
              <a:ext uri="{FF2B5EF4-FFF2-40B4-BE49-F238E27FC236}">
                <a16:creationId xmlns:a16="http://schemas.microsoft.com/office/drawing/2014/main" id="{A936EE4B-254B-406C-8F10-7EF370B8D6F0}"/>
              </a:ext>
            </a:extLst>
          </p:cNvPr>
          <p:cNvCxnSpPr>
            <a:cxnSpLocks/>
            <a:endCxn id="61" idx="1"/>
          </p:cNvCxnSpPr>
          <p:nvPr/>
        </p:nvCxnSpPr>
        <p:spPr>
          <a:xfrm>
            <a:off x="4238086" y="4628594"/>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74CD215-03EE-4497-8A30-3F3A6A2AF31D}"/>
              </a:ext>
            </a:extLst>
          </p:cNvPr>
          <p:cNvCxnSpPr>
            <a:cxnSpLocks/>
            <a:stCxn id="63" idx="1"/>
          </p:cNvCxnSpPr>
          <p:nvPr/>
        </p:nvCxnSpPr>
        <p:spPr>
          <a:xfrm flipH="1">
            <a:off x="4238086" y="559567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85" name="Zaoblený obdélníkový popisek 52">
            <a:extLst>
              <a:ext uri="{FF2B5EF4-FFF2-40B4-BE49-F238E27FC236}">
                <a16:creationId xmlns:a16="http://schemas.microsoft.com/office/drawing/2014/main" id="{48E05BE9-46C8-458C-AE0B-85562069AB0B}"/>
              </a:ext>
            </a:extLst>
          </p:cNvPr>
          <p:cNvSpPr/>
          <p:nvPr/>
        </p:nvSpPr>
        <p:spPr>
          <a:xfrm>
            <a:off x="4684558" y="3628906"/>
            <a:ext cx="1944216" cy="687757"/>
          </a:xfrm>
          <a:prstGeom prst="wedgeRoundRectCallout">
            <a:avLst>
              <a:gd name="adj1" fmla="val 14621"/>
              <a:gd name="adj2" fmla="val 12014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Potential source of many errors</a:t>
            </a:r>
            <a:endParaRPr lang="cs-CZ" sz="1600" dirty="0"/>
          </a:p>
        </p:txBody>
      </p:sp>
      <p:sp>
        <p:nvSpPr>
          <p:cNvPr id="86" name="Zaoblený obdélníkový popisek 52">
            <a:extLst>
              <a:ext uri="{FF2B5EF4-FFF2-40B4-BE49-F238E27FC236}">
                <a16:creationId xmlns:a16="http://schemas.microsoft.com/office/drawing/2014/main" id="{BA4CAD56-71DF-43B8-9F62-0C1B6F126C89}"/>
              </a:ext>
            </a:extLst>
          </p:cNvPr>
          <p:cNvSpPr/>
          <p:nvPr/>
        </p:nvSpPr>
        <p:spPr>
          <a:xfrm>
            <a:off x="5824444" y="6023359"/>
            <a:ext cx="4414935" cy="478395"/>
          </a:xfrm>
          <a:prstGeom prst="wedgeRoundRectCallout">
            <a:avLst>
              <a:gd name="adj1" fmla="val 21537"/>
              <a:gd name="adj2" fmla="val -878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Each request is separate batch process</a:t>
            </a:r>
            <a:endParaRPr lang="cs-CZ" sz="1600" dirty="0"/>
          </a:p>
        </p:txBody>
      </p:sp>
      <p:cxnSp>
        <p:nvCxnSpPr>
          <p:cNvPr id="15" name="Straight Arrow Connector 14">
            <a:extLst>
              <a:ext uri="{FF2B5EF4-FFF2-40B4-BE49-F238E27FC236}">
                <a16:creationId xmlns:a16="http://schemas.microsoft.com/office/drawing/2014/main" id="{27A7BC49-E872-EAFA-C763-C19E8B3FC2FF}"/>
              </a:ext>
            </a:extLst>
          </p:cNvPr>
          <p:cNvCxnSpPr>
            <a:cxnSpLocks/>
            <a:stCxn id="55" idx="1"/>
            <a:endCxn id="69" idx="0"/>
          </p:cNvCxnSpPr>
          <p:nvPr/>
        </p:nvCxnSpPr>
        <p:spPr>
          <a:xfrm flipH="1">
            <a:off x="1782578" y="3116070"/>
            <a:ext cx="734574" cy="1293293"/>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76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8">
            <a:extLst>
              <a:ext uri="{FF2B5EF4-FFF2-40B4-BE49-F238E27FC236}">
                <a16:creationId xmlns:a16="http://schemas.microsoft.com/office/drawing/2014/main" id="{AFDFD085-0E71-FDBA-E96F-D341560D3E5F}"/>
              </a:ext>
            </a:extLst>
          </p:cNvPr>
          <p:cNvSpPr/>
          <p:nvPr/>
        </p:nvSpPr>
        <p:spPr>
          <a:xfrm>
            <a:off x="3041996" y="2325389"/>
            <a:ext cx="1011400" cy="822814"/>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 name="connsiteX0" fmla="*/ 728390 w 1429168"/>
              <a:gd name="connsiteY0" fmla="*/ 639062 h 639062"/>
              <a:gd name="connsiteX1" fmla="*/ 0 w 1429168"/>
              <a:gd name="connsiteY1" fmla="*/ 0 h 639062"/>
              <a:gd name="connsiteX0" fmla="*/ 728390 w 2257919"/>
              <a:gd name="connsiteY0" fmla="*/ 639062 h 639068"/>
              <a:gd name="connsiteX1" fmla="*/ 0 w 2257919"/>
              <a:gd name="connsiteY1" fmla="*/ 0 h 639068"/>
              <a:gd name="connsiteX0" fmla="*/ 1363840 w 2651284"/>
              <a:gd name="connsiteY0" fmla="*/ 261608 h 261623"/>
              <a:gd name="connsiteX1" fmla="*/ 0 w 2651284"/>
              <a:gd name="connsiteY1" fmla="*/ 0 h 261623"/>
              <a:gd name="connsiteX0" fmla="*/ 1363840 w 2380535"/>
              <a:gd name="connsiteY0" fmla="*/ 358580 h 358586"/>
              <a:gd name="connsiteX1" fmla="*/ 0 w 2380535"/>
              <a:gd name="connsiteY1" fmla="*/ 96972 h 358586"/>
              <a:gd name="connsiteX0" fmla="*/ 1363840 w 2344129"/>
              <a:gd name="connsiteY0" fmla="*/ 387172 h 387172"/>
              <a:gd name="connsiteX1" fmla="*/ 0 w 2344129"/>
              <a:gd name="connsiteY1" fmla="*/ 125564 h 387172"/>
              <a:gd name="connsiteX0" fmla="*/ 1363840 w 2159008"/>
              <a:gd name="connsiteY0" fmla="*/ 417610 h 417610"/>
              <a:gd name="connsiteX1" fmla="*/ 0 w 2159008"/>
              <a:gd name="connsiteY1" fmla="*/ 156002 h 417610"/>
              <a:gd name="connsiteX0" fmla="*/ 1363840 w 2176597"/>
              <a:gd name="connsiteY0" fmla="*/ 423542 h 423542"/>
              <a:gd name="connsiteX1" fmla="*/ 0 w 2176597"/>
              <a:gd name="connsiteY1" fmla="*/ 161934 h 423542"/>
            </a:gdLst>
            <a:ahLst/>
            <a:cxnLst>
              <a:cxn ang="0">
                <a:pos x="connsiteX0" y="connsiteY0"/>
              </a:cxn>
              <a:cxn ang="0">
                <a:pos x="connsiteX1" y="connsiteY1"/>
              </a:cxn>
            </a:cxnLst>
            <a:rect l="l" t="t" r="r" b="b"/>
            <a:pathLst>
              <a:path w="2176597" h="423542">
                <a:moveTo>
                  <a:pt x="1363840" y="423542"/>
                </a:moveTo>
                <a:cubicBezTo>
                  <a:pt x="3590089" y="183788"/>
                  <a:pt x="601842" y="-230612"/>
                  <a:pt x="0" y="161934"/>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AFCC71D8-BD72-6076-9270-A844B9E1C391}"/>
              </a:ext>
            </a:extLst>
          </p:cNvPr>
          <p:cNvSpPr txBox="1"/>
          <p:nvPr/>
        </p:nvSpPr>
        <p:spPr>
          <a:xfrm>
            <a:off x="4089514" y="2456849"/>
            <a:ext cx="1359668" cy="369332"/>
          </a:xfrm>
          <a:prstGeom prst="rect">
            <a:avLst/>
          </a:prstGeom>
          <a:noFill/>
        </p:spPr>
        <p:txBody>
          <a:bodyPr wrap="none" rtlCol="0">
            <a:spAutoFit/>
          </a:bodyPr>
          <a:lstStyle/>
          <a:p>
            <a:r>
              <a:rPr lang="en-US" dirty="0"/>
              <a:t>event loop</a:t>
            </a:r>
          </a:p>
        </p:txBody>
      </p:sp>
      <p:sp>
        <p:nvSpPr>
          <p:cNvPr id="5" name="Content Placeholder 1">
            <a:extLst>
              <a:ext uri="{FF2B5EF4-FFF2-40B4-BE49-F238E27FC236}">
                <a16:creationId xmlns:a16="http://schemas.microsoft.com/office/drawing/2014/main" id="{DEB5047D-D6D6-454D-9AA6-201609284A29}"/>
              </a:ext>
            </a:extLst>
          </p:cNvPr>
          <p:cNvSpPr>
            <a:spLocks noGrp="1"/>
          </p:cNvSpPr>
          <p:nvPr>
            <p:ph idx="1"/>
          </p:nvPr>
        </p:nvSpPr>
        <p:spPr>
          <a:xfrm>
            <a:off x="239351" y="1844824"/>
            <a:ext cx="11713299" cy="504056"/>
          </a:xfrm>
        </p:spPr>
        <p:txBody>
          <a:bodyPr/>
          <a:lstStyle/>
          <a:p>
            <a:pPr marL="0" indent="0">
              <a:buNone/>
            </a:pPr>
            <a:r>
              <a:rPr lang="en-US" dirty="0"/>
              <a:t>Traditional (CGI-like) / Multi-Page Web Applications</a:t>
            </a:r>
          </a:p>
        </p:txBody>
      </p:sp>
      <p:sp>
        <p:nvSpPr>
          <p:cNvPr id="3" name="Title 2">
            <a:extLst>
              <a:ext uri="{FF2B5EF4-FFF2-40B4-BE49-F238E27FC236}">
                <a16:creationId xmlns:a16="http://schemas.microsoft.com/office/drawing/2014/main" id="{D0F60C4C-4FD3-4DD7-AA88-56EFE89A8144}"/>
              </a:ext>
            </a:extLst>
          </p:cNvPr>
          <p:cNvSpPr>
            <a:spLocks noGrp="1"/>
          </p:cNvSpPr>
          <p:nvPr>
            <p:ph type="title"/>
          </p:nvPr>
        </p:nvSpPr>
        <p:spPr/>
        <p:txBody>
          <a:bodyPr/>
          <a:lstStyle/>
          <a:p>
            <a:r>
              <a:rPr lang="en-US" dirty="0"/>
              <a:t>Web Applications</a:t>
            </a:r>
          </a:p>
        </p:txBody>
      </p:sp>
      <p:sp>
        <p:nvSpPr>
          <p:cNvPr id="4" name="Slide Number Placeholder 3">
            <a:extLst>
              <a:ext uri="{FF2B5EF4-FFF2-40B4-BE49-F238E27FC236}">
                <a16:creationId xmlns:a16="http://schemas.microsoft.com/office/drawing/2014/main" id="{3D101C98-548C-4E1C-BF90-446A13228268}"/>
              </a:ext>
            </a:extLst>
          </p:cNvPr>
          <p:cNvSpPr>
            <a:spLocks noGrp="1"/>
          </p:cNvSpPr>
          <p:nvPr>
            <p:ph type="sldNum" sz="quarter" idx="12"/>
          </p:nvPr>
        </p:nvSpPr>
        <p:spPr/>
        <p:txBody>
          <a:bodyPr/>
          <a:lstStyle/>
          <a:p>
            <a:fld id="{452BA717-4DED-4A38-BDE4-30D0F0A142DB}" type="slidenum">
              <a:rPr lang="cs-CZ" smtClean="0"/>
              <a:pPr/>
              <a:t>7</a:t>
            </a:fld>
            <a:endParaRPr lang="cs-CZ"/>
          </a:p>
        </p:txBody>
      </p:sp>
      <p:sp>
        <p:nvSpPr>
          <p:cNvPr id="57" name="Zaoblený obdélníkový popisek 52">
            <a:extLst>
              <a:ext uri="{FF2B5EF4-FFF2-40B4-BE49-F238E27FC236}">
                <a16:creationId xmlns:a16="http://schemas.microsoft.com/office/drawing/2014/main" id="{7BBCE26E-202F-464D-80B6-8158855DF9ED}"/>
              </a:ext>
            </a:extLst>
          </p:cNvPr>
          <p:cNvSpPr/>
          <p:nvPr/>
        </p:nvSpPr>
        <p:spPr>
          <a:xfrm>
            <a:off x="4164900" y="3423988"/>
            <a:ext cx="2686285" cy="687757"/>
          </a:xfrm>
          <a:prstGeom prst="wedgeRoundRectCallout">
            <a:avLst>
              <a:gd name="adj1" fmla="val 14621"/>
              <a:gd name="adj2" fmla="val 12014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Clicking on a hyperlink, submitting a form</a:t>
            </a:r>
            <a:endParaRPr lang="cs-CZ" sz="1600" dirty="0"/>
          </a:p>
        </p:txBody>
      </p:sp>
      <p:sp>
        <p:nvSpPr>
          <p:cNvPr id="58" name="Zaoblený obdélníkový popisek 52">
            <a:extLst>
              <a:ext uri="{FF2B5EF4-FFF2-40B4-BE49-F238E27FC236}">
                <a16:creationId xmlns:a16="http://schemas.microsoft.com/office/drawing/2014/main" id="{B036E6BD-6A0E-4E16-8DD3-F137E0554322}"/>
              </a:ext>
            </a:extLst>
          </p:cNvPr>
          <p:cNvSpPr/>
          <p:nvPr/>
        </p:nvSpPr>
        <p:spPr>
          <a:xfrm>
            <a:off x="4121767" y="2350563"/>
            <a:ext cx="2382903" cy="927607"/>
          </a:xfrm>
          <a:prstGeom prst="wedgeRoundRectCallout">
            <a:avLst>
              <a:gd name="adj1" fmla="val -69534"/>
              <a:gd name="adj2" fmla="val 3943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HTML visualization, </a:t>
            </a:r>
            <a:br>
              <a:rPr lang="en-US" sz="1600" dirty="0"/>
            </a:br>
            <a:r>
              <a:rPr lang="en-US" sz="1600" dirty="0"/>
              <a:t>handling standard controls (e.g., forms)</a:t>
            </a:r>
            <a:endParaRPr lang="cs-CZ" sz="1600" dirty="0"/>
          </a:p>
        </p:txBody>
      </p:sp>
      <p:sp>
        <p:nvSpPr>
          <p:cNvPr id="59" name="Zaoblený obdélníkový popisek 52">
            <a:extLst>
              <a:ext uri="{FF2B5EF4-FFF2-40B4-BE49-F238E27FC236}">
                <a16:creationId xmlns:a16="http://schemas.microsoft.com/office/drawing/2014/main" id="{7331253A-F59F-4CA4-B82E-DA68FEF37299}"/>
              </a:ext>
            </a:extLst>
          </p:cNvPr>
          <p:cNvSpPr/>
          <p:nvPr/>
        </p:nvSpPr>
        <p:spPr>
          <a:xfrm>
            <a:off x="4069978" y="6013112"/>
            <a:ext cx="3130187" cy="687757"/>
          </a:xfrm>
          <a:prstGeom prst="wedgeRoundRectCallout">
            <a:avLst>
              <a:gd name="adj1" fmla="val 15787"/>
              <a:gd name="adj2" fmla="val -1069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Generated HTML document representing a new state</a:t>
            </a:r>
            <a:endParaRPr lang="cs-CZ" sz="1600" dirty="0"/>
          </a:p>
        </p:txBody>
      </p:sp>
      <p:sp>
        <p:nvSpPr>
          <p:cNvPr id="61" name="Mrak 12">
            <a:extLst>
              <a:ext uri="{FF2B5EF4-FFF2-40B4-BE49-F238E27FC236}">
                <a16:creationId xmlns:a16="http://schemas.microsoft.com/office/drawing/2014/main" id="{2A5D67C4-A187-4ADA-A4A3-276194024DCF}"/>
              </a:ext>
            </a:extLst>
          </p:cNvPr>
          <p:cNvSpPr/>
          <p:nvPr/>
        </p:nvSpPr>
        <p:spPr>
          <a:xfrm>
            <a:off x="4817313" y="4610010"/>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grpSp>
        <p:nvGrpSpPr>
          <p:cNvPr id="65" name="Skupina 7">
            <a:extLst>
              <a:ext uri="{FF2B5EF4-FFF2-40B4-BE49-F238E27FC236}">
                <a16:creationId xmlns:a16="http://schemas.microsoft.com/office/drawing/2014/main" id="{2F874B18-D972-4E8F-913F-402FF942AE43}"/>
              </a:ext>
            </a:extLst>
          </p:cNvPr>
          <p:cNvGrpSpPr/>
          <p:nvPr/>
        </p:nvGrpSpPr>
        <p:grpSpPr>
          <a:xfrm>
            <a:off x="9156689" y="2218319"/>
            <a:ext cx="1800225" cy="1744557"/>
            <a:chOff x="6372199" y="3093244"/>
            <a:chExt cx="1800225" cy="1744557"/>
          </a:xfrm>
        </p:grpSpPr>
        <p:pic>
          <p:nvPicPr>
            <p:cNvPr id="66" name="Picture 5" descr="Medion Home Server">
              <a:extLst>
                <a:ext uri="{FF2B5EF4-FFF2-40B4-BE49-F238E27FC236}">
                  <a16:creationId xmlns:a16="http://schemas.microsoft.com/office/drawing/2014/main" id="{9521AB70-D1B7-4A4E-AC83-E38A8A2DBD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67" name="TextovéPole 9">
              <a:extLst>
                <a:ext uri="{FF2B5EF4-FFF2-40B4-BE49-F238E27FC236}">
                  <a16:creationId xmlns:a16="http://schemas.microsoft.com/office/drawing/2014/main" id="{8F23F3B1-2E7A-40D9-BDB5-8BAE1BFA118E}"/>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sp>
        <p:nvSpPr>
          <p:cNvPr id="2" name="Rectangle 1">
            <a:extLst>
              <a:ext uri="{FF2B5EF4-FFF2-40B4-BE49-F238E27FC236}">
                <a16:creationId xmlns:a16="http://schemas.microsoft.com/office/drawing/2014/main" id="{7AE461C7-A5C5-6487-2E86-5D719410993D}"/>
              </a:ext>
            </a:extLst>
          </p:cNvPr>
          <p:cNvSpPr/>
          <p:nvPr/>
        </p:nvSpPr>
        <p:spPr>
          <a:xfrm>
            <a:off x="8178427" y="4330976"/>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6" name="Rounded Rectangle 21">
            <a:extLst>
              <a:ext uri="{FF2B5EF4-FFF2-40B4-BE49-F238E27FC236}">
                <a16:creationId xmlns:a16="http://schemas.microsoft.com/office/drawing/2014/main" id="{9E676630-DE1F-11FE-4E5C-0636D333DB93}"/>
              </a:ext>
            </a:extLst>
          </p:cNvPr>
          <p:cNvSpPr/>
          <p:nvPr/>
        </p:nvSpPr>
        <p:spPr>
          <a:xfrm>
            <a:off x="6817496" y="4409363"/>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7" name="Rounded Rectangle 22">
            <a:extLst>
              <a:ext uri="{FF2B5EF4-FFF2-40B4-BE49-F238E27FC236}">
                <a16:creationId xmlns:a16="http://schemas.microsoft.com/office/drawing/2014/main" id="{BBCC6C24-B607-020F-D95A-E09991E50A14}"/>
              </a:ext>
            </a:extLst>
          </p:cNvPr>
          <p:cNvSpPr/>
          <p:nvPr/>
        </p:nvSpPr>
        <p:spPr>
          <a:xfrm>
            <a:off x="6817496" y="4901878"/>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8" name="Rounded Rectangle 23">
            <a:extLst>
              <a:ext uri="{FF2B5EF4-FFF2-40B4-BE49-F238E27FC236}">
                <a16:creationId xmlns:a16="http://schemas.microsoft.com/office/drawing/2014/main" id="{21842A77-B4DB-37A5-17A9-844E91135CE6}"/>
              </a:ext>
            </a:extLst>
          </p:cNvPr>
          <p:cNvSpPr/>
          <p:nvPr/>
        </p:nvSpPr>
        <p:spPr>
          <a:xfrm>
            <a:off x="6817496" y="5376446"/>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cxnSp>
        <p:nvCxnSpPr>
          <p:cNvPr id="9" name="Straight Arrow Connector 8">
            <a:extLst>
              <a:ext uri="{FF2B5EF4-FFF2-40B4-BE49-F238E27FC236}">
                <a16:creationId xmlns:a16="http://schemas.microsoft.com/office/drawing/2014/main" id="{1683DFD4-33F9-DE64-749A-EDDEBAB9A9A3}"/>
              </a:ext>
            </a:extLst>
          </p:cNvPr>
          <p:cNvCxnSpPr/>
          <p:nvPr/>
        </p:nvCxnSpPr>
        <p:spPr>
          <a:xfrm>
            <a:off x="8472264" y="4448714"/>
            <a:ext cx="0" cy="134631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Flowchart: Document 9">
            <a:extLst>
              <a:ext uri="{FF2B5EF4-FFF2-40B4-BE49-F238E27FC236}">
                <a16:creationId xmlns:a16="http://schemas.microsoft.com/office/drawing/2014/main" id="{91506CF6-A600-F164-3F24-37AB274980CF}"/>
              </a:ext>
            </a:extLst>
          </p:cNvPr>
          <p:cNvSpPr/>
          <p:nvPr/>
        </p:nvSpPr>
        <p:spPr>
          <a:xfrm>
            <a:off x="10716706" y="4114675"/>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grpSp>
        <p:nvGrpSpPr>
          <p:cNvPr id="11" name="Group 10">
            <a:extLst>
              <a:ext uri="{FF2B5EF4-FFF2-40B4-BE49-F238E27FC236}">
                <a16:creationId xmlns:a16="http://schemas.microsoft.com/office/drawing/2014/main" id="{C9AB2CDA-4259-1208-418F-0949D6571217}"/>
              </a:ext>
            </a:extLst>
          </p:cNvPr>
          <p:cNvGrpSpPr/>
          <p:nvPr/>
        </p:nvGrpSpPr>
        <p:grpSpPr>
          <a:xfrm>
            <a:off x="10538650" y="5370397"/>
            <a:ext cx="1220207" cy="1514987"/>
            <a:chOff x="6554266" y="3680544"/>
            <a:chExt cx="1220207" cy="1514987"/>
          </a:xfrm>
        </p:grpSpPr>
        <p:pic>
          <p:nvPicPr>
            <p:cNvPr id="12" name="Picture 8" descr="https://encrypted-tbn2.gstatic.com/images?q=tbn:ANd9GcTC9RFUue4Mj0I2TIO_KeGifgWRcGfqciCYwmrx6jiQ78y4Gh8mqw">
              <a:extLst>
                <a:ext uri="{FF2B5EF4-FFF2-40B4-BE49-F238E27FC236}">
                  <a16:creationId xmlns:a16="http://schemas.microsoft.com/office/drawing/2014/main" id="{9BB2FE7B-6420-9B99-CD94-7C83D21B6E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9">
              <a:extLst>
                <a:ext uri="{FF2B5EF4-FFF2-40B4-BE49-F238E27FC236}">
                  <a16:creationId xmlns:a16="http://schemas.microsoft.com/office/drawing/2014/main" id="{539DAEEC-F057-8077-E8F7-495F619FC1EB}"/>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cxnSp>
        <p:nvCxnSpPr>
          <p:cNvPr id="14" name="Straight Arrow Connector 13">
            <a:extLst>
              <a:ext uri="{FF2B5EF4-FFF2-40B4-BE49-F238E27FC236}">
                <a16:creationId xmlns:a16="http://schemas.microsoft.com/office/drawing/2014/main" id="{71CB00E7-CCEB-C719-B854-950A1FD51693}"/>
              </a:ext>
            </a:extLst>
          </p:cNvPr>
          <p:cNvCxnSpPr>
            <a:endCxn id="10" idx="1"/>
          </p:cNvCxnSpPr>
          <p:nvPr/>
        </p:nvCxnSpPr>
        <p:spPr>
          <a:xfrm>
            <a:off x="9584205" y="4654735"/>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1A12FF-8820-7FCC-E733-AC29BB690AB8}"/>
              </a:ext>
            </a:extLst>
          </p:cNvPr>
          <p:cNvCxnSpPr>
            <a:endCxn id="12" idx="1"/>
          </p:cNvCxnSpPr>
          <p:nvPr/>
        </p:nvCxnSpPr>
        <p:spPr>
          <a:xfrm>
            <a:off x="9584205" y="5370397"/>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6D0EE03-E819-7DDB-5A2D-726188800908}"/>
              </a:ext>
            </a:extLst>
          </p:cNvPr>
          <p:cNvGrpSpPr/>
          <p:nvPr/>
        </p:nvGrpSpPr>
        <p:grpSpPr>
          <a:xfrm>
            <a:off x="7102382" y="2657980"/>
            <a:ext cx="1399742" cy="1349375"/>
            <a:chOff x="8961922" y="2298295"/>
            <a:chExt cx="1399742" cy="1349375"/>
          </a:xfrm>
        </p:grpSpPr>
        <p:pic>
          <p:nvPicPr>
            <p:cNvPr id="17" name="Picture 16">
              <a:extLst>
                <a:ext uri="{FF2B5EF4-FFF2-40B4-BE49-F238E27FC236}">
                  <a16:creationId xmlns:a16="http://schemas.microsoft.com/office/drawing/2014/main" id="{EB8A590E-244E-2942-E08F-7C9854E12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5316" y="2298295"/>
              <a:ext cx="1312954" cy="822814"/>
            </a:xfrm>
            <a:prstGeom prst="rect">
              <a:avLst/>
            </a:prstGeom>
          </p:spPr>
        </p:pic>
        <p:sp>
          <p:nvSpPr>
            <p:cNvPr id="18" name="TextovéPole 9">
              <a:extLst>
                <a:ext uri="{FF2B5EF4-FFF2-40B4-BE49-F238E27FC236}">
                  <a16:creationId xmlns:a16="http://schemas.microsoft.com/office/drawing/2014/main" id="{29662B2C-33CF-8088-C380-F483FAAB336D}"/>
                </a:ext>
              </a:extLst>
            </p:cNvPr>
            <p:cNvSpPr txBox="1"/>
            <p:nvPr/>
          </p:nvSpPr>
          <p:spPr>
            <a:xfrm>
              <a:off x="8961922" y="3278338"/>
              <a:ext cx="1399742" cy="369332"/>
            </a:xfrm>
            <a:prstGeom prst="rect">
              <a:avLst/>
            </a:prstGeom>
            <a:noFill/>
          </p:spPr>
          <p:txBody>
            <a:bodyPr wrap="none" rtlCol="0">
              <a:spAutoFit/>
            </a:bodyPr>
            <a:lstStyle/>
            <a:p>
              <a:r>
                <a:rPr lang="en-US" dirty="0"/>
                <a:t>Server App</a:t>
              </a:r>
              <a:endParaRPr lang="cs-CZ" dirty="0"/>
            </a:p>
          </p:txBody>
        </p:sp>
      </p:grpSp>
      <p:grpSp>
        <p:nvGrpSpPr>
          <p:cNvPr id="19" name="Group 18">
            <a:extLst>
              <a:ext uri="{FF2B5EF4-FFF2-40B4-BE49-F238E27FC236}">
                <a16:creationId xmlns:a16="http://schemas.microsoft.com/office/drawing/2014/main" id="{0497BEC6-D100-83A9-7BF7-180A20FDCD4C}"/>
              </a:ext>
            </a:extLst>
          </p:cNvPr>
          <p:cNvGrpSpPr/>
          <p:nvPr/>
        </p:nvGrpSpPr>
        <p:grpSpPr>
          <a:xfrm>
            <a:off x="2517152" y="2611392"/>
            <a:ext cx="1136622" cy="1394348"/>
            <a:chOff x="1844675" y="3965401"/>
            <a:chExt cx="1136622" cy="1394348"/>
          </a:xfrm>
        </p:grpSpPr>
        <p:pic>
          <p:nvPicPr>
            <p:cNvPr id="20" name="Picture 3">
              <a:extLst>
                <a:ext uri="{FF2B5EF4-FFF2-40B4-BE49-F238E27FC236}">
                  <a16:creationId xmlns:a16="http://schemas.microsoft.com/office/drawing/2014/main" id="{F4B36C03-A1D8-EF80-C3CC-ABB6C7B2B3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ovéPole 13">
              <a:extLst>
                <a:ext uri="{FF2B5EF4-FFF2-40B4-BE49-F238E27FC236}">
                  <a16:creationId xmlns:a16="http://schemas.microsoft.com/office/drawing/2014/main" id="{FBDB5345-67E6-DAE6-894E-78447EDD4124}"/>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grpSp>
        <p:nvGrpSpPr>
          <p:cNvPr id="22" name="Skupina 11">
            <a:extLst>
              <a:ext uri="{FF2B5EF4-FFF2-40B4-BE49-F238E27FC236}">
                <a16:creationId xmlns:a16="http://schemas.microsoft.com/office/drawing/2014/main" id="{3B8B6A61-AE50-D66A-D67D-456B54C32977}"/>
              </a:ext>
            </a:extLst>
          </p:cNvPr>
          <p:cNvGrpSpPr/>
          <p:nvPr/>
        </p:nvGrpSpPr>
        <p:grpSpPr>
          <a:xfrm>
            <a:off x="431489" y="2715379"/>
            <a:ext cx="1274934" cy="1290361"/>
            <a:chOff x="899592" y="3324244"/>
            <a:chExt cx="1274934" cy="1290361"/>
          </a:xfrm>
        </p:grpSpPr>
        <p:pic>
          <p:nvPicPr>
            <p:cNvPr id="23" name="Picture 4" descr="j0285750">
              <a:extLst>
                <a:ext uri="{FF2B5EF4-FFF2-40B4-BE49-F238E27FC236}">
                  <a16:creationId xmlns:a16="http://schemas.microsoft.com/office/drawing/2014/main" id="{5BB91F22-BA52-5F92-F89D-EA72D4ED74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ovéPole 10">
              <a:extLst>
                <a:ext uri="{FF2B5EF4-FFF2-40B4-BE49-F238E27FC236}">
                  <a16:creationId xmlns:a16="http://schemas.microsoft.com/office/drawing/2014/main" id="{C956D57E-D04B-1A45-94DA-4F0ACE0A186B}"/>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cxnSp>
        <p:nvCxnSpPr>
          <p:cNvPr id="29" name="Straight Arrow Connector 28">
            <a:extLst>
              <a:ext uri="{FF2B5EF4-FFF2-40B4-BE49-F238E27FC236}">
                <a16:creationId xmlns:a16="http://schemas.microsoft.com/office/drawing/2014/main" id="{B5181D6A-19A8-EC98-FCEE-081D8E95D499}"/>
              </a:ext>
            </a:extLst>
          </p:cNvPr>
          <p:cNvCxnSpPr>
            <a:cxnSpLocks/>
          </p:cNvCxnSpPr>
          <p:nvPr/>
        </p:nvCxnSpPr>
        <p:spPr>
          <a:xfrm>
            <a:off x="4238086" y="4628594"/>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817475C-39A9-B0B6-6F78-C8B2DE93F80D}"/>
              </a:ext>
            </a:extLst>
          </p:cNvPr>
          <p:cNvCxnSpPr>
            <a:cxnSpLocks/>
          </p:cNvCxnSpPr>
          <p:nvPr/>
        </p:nvCxnSpPr>
        <p:spPr>
          <a:xfrm flipH="1">
            <a:off x="4238086" y="559567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704AFB0-1C71-90B9-E0E9-47908A80956F}"/>
              </a:ext>
            </a:extLst>
          </p:cNvPr>
          <p:cNvSpPr/>
          <p:nvPr/>
        </p:nvSpPr>
        <p:spPr>
          <a:xfrm>
            <a:off x="2044617" y="4330976"/>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      memory</a:t>
            </a:r>
            <a:br>
              <a:rPr lang="en-US" dirty="0"/>
            </a:br>
            <a:r>
              <a:rPr lang="en-US" dirty="0"/>
              <a:t>     (HTML, DOM)</a:t>
            </a:r>
            <a:br>
              <a:rPr lang="en-US" dirty="0"/>
            </a:br>
            <a:endParaRPr lang="en-US" dirty="0"/>
          </a:p>
        </p:txBody>
      </p:sp>
    </p:spTree>
    <p:extLst>
      <p:ext uri="{BB962C8B-B14F-4D97-AF65-F5344CB8AC3E}">
        <p14:creationId xmlns:p14="http://schemas.microsoft.com/office/powerpoint/2010/main" val="2861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51D6BCC4-CC60-4CE0-A70C-C0B3AE5B4706}"/>
              </a:ext>
            </a:extLst>
          </p:cNvPr>
          <p:cNvSpPr>
            <a:spLocks noGrp="1"/>
          </p:cNvSpPr>
          <p:nvPr>
            <p:ph idx="1"/>
          </p:nvPr>
        </p:nvSpPr>
        <p:spPr>
          <a:xfrm>
            <a:off x="239351" y="1844824"/>
            <a:ext cx="11713299" cy="504056"/>
          </a:xfrm>
        </p:spPr>
        <p:txBody>
          <a:bodyPr/>
          <a:lstStyle/>
          <a:p>
            <a:pPr marL="0" indent="0">
              <a:buNone/>
            </a:pPr>
            <a:r>
              <a:rPr lang="en-US" dirty="0"/>
              <a:t>Single Page Web Applications</a:t>
            </a:r>
          </a:p>
        </p:txBody>
      </p:sp>
      <p:sp>
        <p:nvSpPr>
          <p:cNvPr id="3" name="Title 2">
            <a:extLst>
              <a:ext uri="{FF2B5EF4-FFF2-40B4-BE49-F238E27FC236}">
                <a16:creationId xmlns:a16="http://schemas.microsoft.com/office/drawing/2014/main" id="{B0E8D761-71DC-406D-9440-9AF2928AA82F}"/>
              </a:ext>
            </a:extLst>
          </p:cNvPr>
          <p:cNvSpPr>
            <a:spLocks noGrp="1"/>
          </p:cNvSpPr>
          <p:nvPr>
            <p:ph type="title"/>
          </p:nvPr>
        </p:nvSpPr>
        <p:spPr/>
        <p:txBody>
          <a:bodyPr/>
          <a:lstStyle/>
          <a:p>
            <a:r>
              <a:rPr lang="en-US" dirty="0"/>
              <a:t>Web Applications</a:t>
            </a:r>
          </a:p>
        </p:txBody>
      </p:sp>
      <p:sp>
        <p:nvSpPr>
          <p:cNvPr id="4" name="Slide Number Placeholder 3">
            <a:extLst>
              <a:ext uri="{FF2B5EF4-FFF2-40B4-BE49-F238E27FC236}">
                <a16:creationId xmlns:a16="http://schemas.microsoft.com/office/drawing/2014/main" id="{21CFEE0B-8A50-4DD0-BFD6-6F017DC329AA}"/>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41" name="Zaoblený obdélníkový popisek 52">
            <a:extLst>
              <a:ext uri="{FF2B5EF4-FFF2-40B4-BE49-F238E27FC236}">
                <a16:creationId xmlns:a16="http://schemas.microsoft.com/office/drawing/2014/main" id="{193BB4E7-F258-43E5-99DF-184E570BA530}"/>
              </a:ext>
            </a:extLst>
          </p:cNvPr>
          <p:cNvSpPr/>
          <p:nvPr/>
        </p:nvSpPr>
        <p:spPr>
          <a:xfrm>
            <a:off x="4520144" y="5996330"/>
            <a:ext cx="2363119" cy="687757"/>
          </a:xfrm>
          <a:prstGeom prst="wedgeRoundRectCallout">
            <a:avLst>
              <a:gd name="adj1" fmla="val 15787"/>
              <a:gd name="adj2" fmla="val -1069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Data requested by client (e.g. in JSON)</a:t>
            </a:r>
            <a:endParaRPr lang="cs-CZ" sz="1600" dirty="0"/>
          </a:p>
        </p:txBody>
      </p:sp>
      <p:sp>
        <p:nvSpPr>
          <p:cNvPr id="42" name="Zaoblený obdélníkový popisek 52">
            <a:extLst>
              <a:ext uri="{FF2B5EF4-FFF2-40B4-BE49-F238E27FC236}">
                <a16:creationId xmlns:a16="http://schemas.microsoft.com/office/drawing/2014/main" id="{AD8CA46A-4858-473F-AF74-D3E3CB4A179A}"/>
              </a:ext>
            </a:extLst>
          </p:cNvPr>
          <p:cNvSpPr/>
          <p:nvPr/>
        </p:nvSpPr>
        <p:spPr>
          <a:xfrm>
            <a:off x="4580847" y="3648707"/>
            <a:ext cx="2179648" cy="687757"/>
          </a:xfrm>
          <a:prstGeom prst="wedgeRoundRectCallout">
            <a:avLst>
              <a:gd name="adj1" fmla="val 10980"/>
              <a:gd name="adj2" fmla="val 8552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Fetching/updating data</a:t>
            </a:r>
            <a:endParaRPr lang="cs-CZ" sz="1600" dirty="0"/>
          </a:p>
        </p:txBody>
      </p:sp>
      <p:sp>
        <p:nvSpPr>
          <p:cNvPr id="43" name="Zaoblený obdélníkový popisek 52">
            <a:extLst>
              <a:ext uri="{FF2B5EF4-FFF2-40B4-BE49-F238E27FC236}">
                <a16:creationId xmlns:a16="http://schemas.microsoft.com/office/drawing/2014/main" id="{0C48B399-4AD3-4FA7-AB49-F84EC1EF7FB3}"/>
              </a:ext>
            </a:extLst>
          </p:cNvPr>
          <p:cNvSpPr/>
          <p:nvPr/>
        </p:nvSpPr>
        <p:spPr>
          <a:xfrm>
            <a:off x="4164561" y="2775794"/>
            <a:ext cx="2602804" cy="687757"/>
          </a:xfrm>
          <a:prstGeom prst="wedgeRoundRectCallout">
            <a:avLst>
              <a:gd name="adj1" fmla="val -74023"/>
              <a:gd name="adj2" fmla="val 3705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JS implementing most of business logic</a:t>
            </a:r>
            <a:endParaRPr lang="cs-CZ" sz="1600" dirty="0"/>
          </a:p>
        </p:txBody>
      </p:sp>
      <p:sp>
        <p:nvSpPr>
          <p:cNvPr id="47" name="Mrak 12">
            <a:extLst>
              <a:ext uri="{FF2B5EF4-FFF2-40B4-BE49-F238E27FC236}">
                <a16:creationId xmlns:a16="http://schemas.microsoft.com/office/drawing/2014/main" id="{64C4E7F6-F4C0-4F91-9E47-9C406FDAF780}"/>
              </a:ext>
            </a:extLst>
          </p:cNvPr>
          <p:cNvSpPr/>
          <p:nvPr/>
        </p:nvSpPr>
        <p:spPr>
          <a:xfrm>
            <a:off x="4817313" y="4610010"/>
            <a:ext cx="1678707" cy="940434"/>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Internet</a:t>
            </a:r>
            <a:endParaRPr lang="cs-CZ" dirty="0"/>
          </a:p>
        </p:txBody>
      </p:sp>
      <p:grpSp>
        <p:nvGrpSpPr>
          <p:cNvPr id="48" name="Skupina 7">
            <a:extLst>
              <a:ext uri="{FF2B5EF4-FFF2-40B4-BE49-F238E27FC236}">
                <a16:creationId xmlns:a16="http://schemas.microsoft.com/office/drawing/2014/main" id="{64D0E3DB-4C00-4E8F-A5A5-3AA238C41307}"/>
              </a:ext>
            </a:extLst>
          </p:cNvPr>
          <p:cNvGrpSpPr/>
          <p:nvPr/>
        </p:nvGrpSpPr>
        <p:grpSpPr>
          <a:xfrm>
            <a:off x="9156689" y="2218319"/>
            <a:ext cx="1800225" cy="1744557"/>
            <a:chOff x="6372199" y="3093244"/>
            <a:chExt cx="1800225" cy="1744557"/>
          </a:xfrm>
        </p:grpSpPr>
        <p:pic>
          <p:nvPicPr>
            <p:cNvPr id="49" name="Picture 5" descr="Medion Home Server">
              <a:extLst>
                <a:ext uri="{FF2B5EF4-FFF2-40B4-BE49-F238E27FC236}">
                  <a16:creationId xmlns:a16="http://schemas.microsoft.com/office/drawing/2014/main" id="{33B0C4D0-BA24-4B9C-A34F-0AD1D8F73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50" name="TextovéPole 9">
              <a:extLst>
                <a:ext uri="{FF2B5EF4-FFF2-40B4-BE49-F238E27FC236}">
                  <a16:creationId xmlns:a16="http://schemas.microsoft.com/office/drawing/2014/main" id="{B582D026-64EB-4872-ABA0-76AE7625885A}"/>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2" name="Group 1">
            <a:extLst>
              <a:ext uri="{FF2B5EF4-FFF2-40B4-BE49-F238E27FC236}">
                <a16:creationId xmlns:a16="http://schemas.microsoft.com/office/drawing/2014/main" id="{B9B75B15-56A7-DFF7-942F-2418A4D2E448}"/>
              </a:ext>
            </a:extLst>
          </p:cNvPr>
          <p:cNvGrpSpPr/>
          <p:nvPr/>
        </p:nvGrpSpPr>
        <p:grpSpPr>
          <a:xfrm>
            <a:off x="7102382" y="2657980"/>
            <a:ext cx="1417376" cy="1626374"/>
            <a:chOff x="8961922" y="2298295"/>
            <a:chExt cx="1417376" cy="1626374"/>
          </a:xfrm>
        </p:grpSpPr>
        <p:pic>
          <p:nvPicPr>
            <p:cNvPr id="6" name="Picture 5">
              <a:extLst>
                <a:ext uri="{FF2B5EF4-FFF2-40B4-BE49-F238E27FC236}">
                  <a16:creationId xmlns:a16="http://schemas.microsoft.com/office/drawing/2014/main" id="{962DA2BD-48BD-858D-377A-44AB300A7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5316" y="2298295"/>
              <a:ext cx="1312954" cy="822814"/>
            </a:xfrm>
            <a:prstGeom prst="rect">
              <a:avLst/>
            </a:prstGeom>
          </p:spPr>
        </p:pic>
        <p:sp>
          <p:nvSpPr>
            <p:cNvPr id="7" name="TextovéPole 9">
              <a:extLst>
                <a:ext uri="{FF2B5EF4-FFF2-40B4-BE49-F238E27FC236}">
                  <a16:creationId xmlns:a16="http://schemas.microsoft.com/office/drawing/2014/main" id="{03BF3767-7320-40B1-A858-A25E290260E1}"/>
                </a:ext>
              </a:extLst>
            </p:cNvPr>
            <p:cNvSpPr txBox="1"/>
            <p:nvPr/>
          </p:nvSpPr>
          <p:spPr>
            <a:xfrm>
              <a:off x="8961922" y="3278338"/>
              <a:ext cx="1417376" cy="646331"/>
            </a:xfrm>
            <a:prstGeom prst="rect">
              <a:avLst/>
            </a:prstGeom>
            <a:noFill/>
          </p:spPr>
          <p:txBody>
            <a:bodyPr wrap="none" rtlCol="0">
              <a:spAutoFit/>
            </a:bodyPr>
            <a:lstStyle/>
            <a:p>
              <a:r>
                <a:rPr lang="en-US" dirty="0"/>
                <a:t>Server App</a:t>
              </a:r>
              <a:br>
                <a:rPr lang="en-US" dirty="0"/>
              </a:br>
              <a:r>
                <a:rPr lang="en-US" dirty="0"/>
                <a:t>(REST API)</a:t>
              </a:r>
              <a:endParaRPr lang="cs-CZ" dirty="0"/>
            </a:p>
          </p:txBody>
        </p:sp>
      </p:grpSp>
      <p:sp>
        <p:nvSpPr>
          <p:cNvPr id="8" name="Rectangle 7">
            <a:extLst>
              <a:ext uri="{FF2B5EF4-FFF2-40B4-BE49-F238E27FC236}">
                <a16:creationId xmlns:a16="http://schemas.microsoft.com/office/drawing/2014/main" id="{D4A33163-2530-4DD2-BFBD-4A2BB0AF198C}"/>
              </a:ext>
            </a:extLst>
          </p:cNvPr>
          <p:cNvSpPr/>
          <p:nvPr/>
        </p:nvSpPr>
        <p:spPr>
          <a:xfrm>
            <a:off x="8178427" y="4330976"/>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37" name="Rounded Rectangle 21">
            <a:extLst>
              <a:ext uri="{FF2B5EF4-FFF2-40B4-BE49-F238E27FC236}">
                <a16:creationId xmlns:a16="http://schemas.microsoft.com/office/drawing/2014/main" id="{8469EF1F-ADAA-7413-22B8-03B4913E94AA}"/>
              </a:ext>
            </a:extLst>
          </p:cNvPr>
          <p:cNvSpPr/>
          <p:nvPr/>
        </p:nvSpPr>
        <p:spPr>
          <a:xfrm>
            <a:off x="6817496" y="4409363"/>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45" name="Rounded Rectangle 22">
            <a:extLst>
              <a:ext uri="{FF2B5EF4-FFF2-40B4-BE49-F238E27FC236}">
                <a16:creationId xmlns:a16="http://schemas.microsoft.com/office/drawing/2014/main" id="{8ED95DD7-DCC3-31F3-2740-FCD138773569}"/>
              </a:ext>
            </a:extLst>
          </p:cNvPr>
          <p:cNvSpPr/>
          <p:nvPr/>
        </p:nvSpPr>
        <p:spPr>
          <a:xfrm>
            <a:off x="6817496" y="4901878"/>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46" name="Rounded Rectangle 23">
            <a:extLst>
              <a:ext uri="{FF2B5EF4-FFF2-40B4-BE49-F238E27FC236}">
                <a16:creationId xmlns:a16="http://schemas.microsoft.com/office/drawing/2014/main" id="{E01CBC90-E1C7-F889-5A8E-43F6C476E265}"/>
              </a:ext>
            </a:extLst>
          </p:cNvPr>
          <p:cNvSpPr/>
          <p:nvPr/>
        </p:nvSpPr>
        <p:spPr>
          <a:xfrm>
            <a:off x="6817496" y="5376446"/>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52" name="Flowchart: Document 51">
            <a:extLst>
              <a:ext uri="{FF2B5EF4-FFF2-40B4-BE49-F238E27FC236}">
                <a16:creationId xmlns:a16="http://schemas.microsoft.com/office/drawing/2014/main" id="{E6B6D96E-F534-8A5B-9C31-02AA8278BB49}"/>
              </a:ext>
            </a:extLst>
          </p:cNvPr>
          <p:cNvSpPr/>
          <p:nvPr/>
        </p:nvSpPr>
        <p:spPr>
          <a:xfrm>
            <a:off x="10716706" y="4114675"/>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grpSp>
        <p:nvGrpSpPr>
          <p:cNvPr id="53" name="Group 52">
            <a:extLst>
              <a:ext uri="{FF2B5EF4-FFF2-40B4-BE49-F238E27FC236}">
                <a16:creationId xmlns:a16="http://schemas.microsoft.com/office/drawing/2014/main" id="{B4F8EDF6-8FEE-C1E3-55E7-49E8625192B9}"/>
              </a:ext>
            </a:extLst>
          </p:cNvPr>
          <p:cNvGrpSpPr/>
          <p:nvPr/>
        </p:nvGrpSpPr>
        <p:grpSpPr>
          <a:xfrm>
            <a:off x="10538650" y="5370397"/>
            <a:ext cx="1220207" cy="1514987"/>
            <a:chOff x="6554266" y="3680544"/>
            <a:chExt cx="1220207" cy="1514987"/>
          </a:xfrm>
        </p:grpSpPr>
        <p:pic>
          <p:nvPicPr>
            <p:cNvPr id="54" name="Picture 8" descr="https://encrypted-tbn2.gstatic.com/images?q=tbn:ANd9GcTC9RFUue4Mj0I2TIO_KeGifgWRcGfqciCYwmrx6jiQ78y4Gh8mqw">
              <a:extLst>
                <a:ext uri="{FF2B5EF4-FFF2-40B4-BE49-F238E27FC236}">
                  <a16:creationId xmlns:a16="http://schemas.microsoft.com/office/drawing/2014/main" id="{ADFE9AF1-3D14-C945-FD5E-AC31F08B9A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55" name="TextovéPole 9">
              <a:extLst>
                <a:ext uri="{FF2B5EF4-FFF2-40B4-BE49-F238E27FC236}">
                  <a16:creationId xmlns:a16="http://schemas.microsoft.com/office/drawing/2014/main" id="{3B21920B-C9F1-9B9D-CE5D-708F978561C0}"/>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cxnSp>
        <p:nvCxnSpPr>
          <p:cNvPr id="56" name="Straight Arrow Connector 55">
            <a:extLst>
              <a:ext uri="{FF2B5EF4-FFF2-40B4-BE49-F238E27FC236}">
                <a16:creationId xmlns:a16="http://schemas.microsoft.com/office/drawing/2014/main" id="{62BDFE11-92FA-D12B-D69D-1833E3F817EF}"/>
              </a:ext>
            </a:extLst>
          </p:cNvPr>
          <p:cNvCxnSpPr>
            <a:endCxn id="52" idx="1"/>
          </p:cNvCxnSpPr>
          <p:nvPr/>
        </p:nvCxnSpPr>
        <p:spPr>
          <a:xfrm>
            <a:off x="9584205" y="4654735"/>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18DCBE7-1C9D-5023-3B44-08B9AAF96D14}"/>
              </a:ext>
            </a:extLst>
          </p:cNvPr>
          <p:cNvCxnSpPr>
            <a:endCxn id="54" idx="1"/>
          </p:cNvCxnSpPr>
          <p:nvPr/>
        </p:nvCxnSpPr>
        <p:spPr>
          <a:xfrm>
            <a:off x="9584205" y="5370397"/>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Zaoblený obdélníkový popisek 52">
            <a:extLst>
              <a:ext uri="{FF2B5EF4-FFF2-40B4-BE49-F238E27FC236}">
                <a16:creationId xmlns:a16="http://schemas.microsoft.com/office/drawing/2014/main" id="{E807597E-EDE4-4AE1-A0E9-315EBE72DADA}"/>
              </a:ext>
            </a:extLst>
          </p:cNvPr>
          <p:cNvSpPr/>
          <p:nvPr/>
        </p:nvSpPr>
        <p:spPr>
          <a:xfrm>
            <a:off x="7642384" y="6051781"/>
            <a:ext cx="2193685" cy="687757"/>
          </a:xfrm>
          <a:prstGeom prst="wedgeRoundRectCallout">
            <a:avLst>
              <a:gd name="adj1" fmla="val 17159"/>
              <a:gd name="adj2" fmla="val -9590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Slightly smarter database interface</a:t>
            </a:r>
            <a:endParaRPr lang="cs-CZ" sz="1600" dirty="0"/>
          </a:p>
        </p:txBody>
      </p:sp>
      <p:sp>
        <p:nvSpPr>
          <p:cNvPr id="58" name="Rectangle 57">
            <a:extLst>
              <a:ext uri="{FF2B5EF4-FFF2-40B4-BE49-F238E27FC236}">
                <a16:creationId xmlns:a16="http://schemas.microsoft.com/office/drawing/2014/main" id="{A80749FC-552B-4650-590D-17D02ED06378}"/>
              </a:ext>
            </a:extLst>
          </p:cNvPr>
          <p:cNvSpPr/>
          <p:nvPr/>
        </p:nvSpPr>
        <p:spPr>
          <a:xfrm>
            <a:off x="2044617" y="4330976"/>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      memory</a:t>
            </a:r>
            <a:br>
              <a:rPr lang="en-US" dirty="0"/>
            </a:br>
            <a:r>
              <a:rPr lang="en-US" dirty="0"/>
              <a:t>     (HTML, DOM)</a:t>
            </a:r>
            <a:br>
              <a:rPr lang="en-US" dirty="0"/>
            </a:br>
            <a:endParaRPr lang="en-US" dirty="0"/>
          </a:p>
        </p:txBody>
      </p:sp>
      <p:sp>
        <p:nvSpPr>
          <p:cNvPr id="62" name="Rectangle 61">
            <a:extLst>
              <a:ext uri="{FF2B5EF4-FFF2-40B4-BE49-F238E27FC236}">
                <a16:creationId xmlns:a16="http://schemas.microsoft.com/office/drawing/2014/main" id="{DFDE6F3D-E86E-2AD9-9E8E-2471E637C3BB}"/>
              </a:ext>
            </a:extLst>
          </p:cNvPr>
          <p:cNvSpPr/>
          <p:nvPr/>
        </p:nvSpPr>
        <p:spPr>
          <a:xfrm>
            <a:off x="1465041" y="6092765"/>
            <a:ext cx="2773045" cy="4264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cookies, local storage</a:t>
            </a:r>
          </a:p>
        </p:txBody>
      </p:sp>
      <p:cxnSp>
        <p:nvCxnSpPr>
          <p:cNvPr id="63" name="Straight Arrow Connector 62">
            <a:extLst>
              <a:ext uri="{FF2B5EF4-FFF2-40B4-BE49-F238E27FC236}">
                <a16:creationId xmlns:a16="http://schemas.microsoft.com/office/drawing/2014/main" id="{3C9E6AFE-77FF-A546-25A7-D354A5CB9B41}"/>
              </a:ext>
            </a:extLst>
          </p:cNvPr>
          <p:cNvCxnSpPr/>
          <p:nvPr/>
        </p:nvCxnSpPr>
        <p:spPr>
          <a:xfrm>
            <a:off x="3532029" y="5795024"/>
            <a:ext cx="0" cy="392251"/>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103809-81BB-CF75-456F-158BD20C82BC}"/>
              </a:ext>
            </a:extLst>
          </p:cNvPr>
          <p:cNvCxnSpPr>
            <a:cxnSpLocks/>
          </p:cNvCxnSpPr>
          <p:nvPr/>
        </p:nvCxnSpPr>
        <p:spPr>
          <a:xfrm>
            <a:off x="4238086" y="4628594"/>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F0903EF-8DD6-CBE5-A0B5-275C163A71E6}"/>
              </a:ext>
            </a:extLst>
          </p:cNvPr>
          <p:cNvCxnSpPr>
            <a:cxnSpLocks/>
          </p:cNvCxnSpPr>
          <p:nvPr/>
        </p:nvCxnSpPr>
        <p:spPr>
          <a:xfrm flipH="1">
            <a:off x="4238086" y="559567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Rounded Rectangle 46">
            <a:extLst>
              <a:ext uri="{FF2B5EF4-FFF2-40B4-BE49-F238E27FC236}">
                <a16:creationId xmlns:a16="http://schemas.microsoft.com/office/drawing/2014/main" id="{237DD9E1-7B8D-4C7D-92CB-8AD0029F2DF6}"/>
              </a:ext>
            </a:extLst>
          </p:cNvPr>
          <p:cNvSpPr/>
          <p:nvPr/>
        </p:nvSpPr>
        <p:spPr>
          <a:xfrm>
            <a:off x="3853789" y="4462131"/>
            <a:ext cx="1254926" cy="7406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AJAX</a:t>
            </a:r>
            <a:br>
              <a:rPr lang="en-US" dirty="0"/>
            </a:br>
            <a:r>
              <a:rPr lang="en-US" dirty="0"/>
              <a:t>requests</a:t>
            </a:r>
          </a:p>
        </p:txBody>
      </p:sp>
      <p:sp>
        <p:nvSpPr>
          <p:cNvPr id="68" name="Rounded Rectangle 32">
            <a:extLst>
              <a:ext uri="{FF2B5EF4-FFF2-40B4-BE49-F238E27FC236}">
                <a16:creationId xmlns:a16="http://schemas.microsoft.com/office/drawing/2014/main" id="{71F1A11A-E3E1-49C4-EFA6-D9306B0F6342}"/>
              </a:ext>
            </a:extLst>
          </p:cNvPr>
          <p:cNvSpPr/>
          <p:nvPr/>
        </p:nvSpPr>
        <p:spPr>
          <a:xfrm>
            <a:off x="1055440" y="4409363"/>
            <a:ext cx="1454276"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69" name="Rounded Rectangle 33">
            <a:extLst>
              <a:ext uri="{FF2B5EF4-FFF2-40B4-BE49-F238E27FC236}">
                <a16:creationId xmlns:a16="http://schemas.microsoft.com/office/drawing/2014/main" id="{3CA0E956-2C9B-4D69-1721-05DB019CA422}"/>
              </a:ext>
            </a:extLst>
          </p:cNvPr>
          <p:cNvSpPr/>
          <p:nvPr/>
        </p:nvSpPr>
        <p:spPr>
          <a:xfrm>
            <a:off x="1055440" y="4901878"/>
            <a:ext cx="1454276"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70" name="Rounded Rectangle 34">
            <a:extLst>
              <a:ext uri="{FF2B5EF4-FFF2-40B4-BE49-F238E27FC236}">
                <a16:creationId xmlns:a16="http://schemas.microsoft.com/office/drawing/2014/main" id="{481AB694-027B-6FA8-38D6-E359517EC833}"/>
              </a:ext>
            </a:extLst>
          </p:cNvPr>
          <p:cNvSpPr/>
          <p:nvPr/>
        </p:nvSpPr>
        <p:spPr>
          <a:xfrm>
            <a:off x="1055440" y="5376446"/>
            <a:ext cx="1454276"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grpSp>
        <p:nvGrpSpPr>
          <p:cNvPr id="71" name="Group 70">
            <a:extLst>
              <a:ext uri="{FF2B5EF4-FFF2-40B4-BE49-F238E27FC236}">
                <a16:creationId xmlns:a16="http://schemas.microsoft.com/office/drawing/2014/main" id="{1E311473-BBBD-90A6-71FE-49585512D60A}"/>
              </a:ext>
            </a:extLst>
          </p:cNvPr>
          <p:cNvGrpSpPr/>
          <p:nvPr/>
        </p:nvGrpSpPr>
        <p:grpSpPr>
          <a:xfrm>
            <a:off x="2517152" y="2611392"/>
            <a:ext cx="1136622" cy="1394348"/>
            <a:chOff x="1844675" y="3965401"/>
            <a:chExt cx="1136622" cy="1394348"/>
          </a:xfrm>
        </p:grpSpPr>
        <p:pic>
          <p:nvPicPr>
            <p:cNvPr id="72" name="Picture 3">
              <a:extLst>
                <a:ext uri="{FF2B5EF4-FFF2-40B4-BE49-F238E27FC236}">
                  <a16:creationId xmlns:a16="http://schemas.microsoft.com/office/drawing/2014/main" id="{CE4A24F9-AF1B-1DA8-2921-C7ED93C4F4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TextovéPole 13">
              <a:extLst>
                <a:ext uri="{FF2B5EF4-FFF2-40B4-BE49-F238E27FC236}">
                  <a16:creationId xmlns:a16="http://schemas.microsoft.com/office/drawing/2014/main" id="{677E02D3-2E52-776D-3C20-2BAF2C3313FE}"/>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sp>
        <p:nvSpPr>
          <p:cNvPr id="74" name="Freeform 58">
            <a:extLst>
              <a:ext uri="{FF2B5EF4-FFF2-40B4-BE49-F238E27FC236}">
                <a16:creationId xmlns:a16="http://schemas.microsoft.com/office/drawing/2014/main" id="{34048EEA-4941-6C2D-1884-CE21D9623D26}"/>
              </a:ext>
            </a:extLst>
          </p:cNvPr>
          <p:cNvSpPr/>
          <p:nvPr/>
        </p:nvSpPr>
        <p:spPr>
          <a:xfrm>
            <a:off x="3041996" y="2325389"/>
            <a:ext cx="1011400" cy="822814"/>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 name="connsiteX0" fmla="*/ 728390 w 1429168"/>
              <a:gd name="connsiteY0" fmla="*/ 639062 h 639062"/>
              <a:gd name="connsiteX1" fmla="*/ 0 w 1429168"/>
              <a:gd name="connsiteY1" fmla="*/ 0 h 639062"/>
              <a:gd name="connsiteX0" fmla="*/ 728390 w 2257919"/>
              <a:gd name="connsiteY0" fmla="*/ 639062 h 639068"/>
              <a:gd name="connsiteX1" fmla="*/ 0 w 2257919"/>
              <a:gd name="connsiteY1" fmla="*/ 0 h 639068"/>
              <a:gd name="connsiteX0" fmla="*/ 1363840 w 2651284"/>
              <a:gd name="connsiteY0" fmla="*/ 261608 h 261623"/>
              <a:gd name="connsiteX1" fmla="*/ 0 w 2651284"/>
              <a:gd name="connsiteY1" fmla="*/ 0 h 261623"/>
              <a:gd name="connsiteX0" fmla="*/ 1363840 w 2380535"/>
              <a:gd name="connsiteY0" fmla="*/ 358580 h 358586"/>
              <a:gd name="connsiteX1" fmla="*/ 0 w 2380535"/>
              <a:gd name="connsiteY1" fmla="*/ 96972 h 358586"/>
              <a:gd name="connsiteX0" fmla="*/ 1363840 w 2344129"/>
              <a:gd name="connsiteY0" fmla="*/ 387172 h 387172"/>
              <a:gd name="connsiteX1" fmla="*/ 0 w 2344129"/>
              <a:gd name="connsiteY1" fmla="*/ 125564 h 387172"/>
              <a:gd name="connsiteX0" fmla="*/ 1363840 w 2159008"/>
              <a:gd name="connsiteY0" fmla="*/ 417610 h 417610"/>
              <a:gd name="connsiteX1" fmla="*/ 0 w 2159008"/>
              <a:gd name="connsiteY1" fmla="*/ 156002 h 417610"/>
              <a:gd name="connsiteX0" fmla="*/ 1363840 w 2176597"/>
              <a:gd name="connsiteY0" fmla="*/ 423542 h 423542"/>
              <a:gd name="connsiteX1" fmla="*/ 0 w 2176597"/>
              <a:gd name="connsiteY1" fmla="*/ 161934 h 423542"/>
            </a:gdLst>
            <a:ahLst/>
            <a:cxnLst>
              <a:cxn ang="0">
                <a:pos x="connsiteX0" y="connsiteY0"/>
              </a:cxn>
              <a:cxn ang="0">
                <a:pos x="connsiteX1" y="connsiteY1"/>
              </a:cxn>
            </a:cxnLst>
            <a:rect l="l" t="t" r="r" b="b"/>
            <a:pathLst>
              <a:path w="2176597" h="423542">
                <a:moveTo>
                  <a:pt x="1363840" y="423542"/>
                </a:moveTo>
                <a:cubicBezTo>
                  <a:pt x="3590089" y="183788"/>
                  <a:pt x="601842" y="-230612"/>
                  <a:pt x="0" y="161934"/>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37B6B8FE-67A9-AC05-8FAA-7701877DD519}"/>
              </a:ext>
            </a:extLst>
          </p:cNvPr>
          <p:cNvSpPr txBox="1"/>
          <p:nvPr/>
        </p:nvSpPr>
        <p:spPr>
          <a:xfrm>
            <a:off x="4089514" y="2456849"/>
            <a:ext cx="1359668" cy="369332"/>
          </a:xfrm>
          <a:prstGeom prst="rect">
            <a:avLst/>
          </a:prstGeom>
          <a:noFill/>
        </p:spPr>
        <p:txBody>
          <a:bodyPr wrap="none" rtlCol="0">
            <a:spAutoFit/>
          </a:bodyPr>
          <a:lstStyle/>
          <a:p>
            <a:r>
              <a:rPr lang="en-US" dirty="0"/>
              <a:t>event loop</a:t>
            </a:r>
          </a:p>
        </p:txBody>
      </p:sp>
      <p:grpSp>
        <p:nvGrpSpPr>
          <p:cNvPr id="76" name="Skupina 11">
            <a:extLst>
              <a:ext uri="{FF2B5EF4-FFF2-40B4-BE49-F238E27FC236}">
                <a16:creationId xmlns:a16="http://schemas.microsoft.com/office/drawing/2014/main" id="{427A2116-E481-6A49-BFBE-2CC4F742DED1}"/>
              </a:ext>
            </a:extLst>
          </p:cNvPr>
          <p:cNvGrpSpPr/>
          <p:nvPr/>
        </p:nvGrpSpPr>
        <p:grpSpPr>
          <a:xfrm>
            <a:off x="431489" y="2715379"/>
            <a:ext cx="1274934" cy="1290361"/>
            <a:chOff x="899592" y="3324244"/>
            <a:chExt cx="1274934" cy="1290361"/>
          </a:xfrm>
        </p:grpSpPr>
        <p:pic>
          <p:nvPicPr>
            <p:cNvPr id="77" name="Picture 4" descr="j0285750">
              <a:extLst>
                <a:ext uri="{FF2B5EF4-FFF2-40B4-BE49-F238E27FC236}">
                  <a16:creationId xmlns:a16="http://schemas.microsoft.com/office/drawing/2014/main" id="{389F4BBC-C1E2-FB7D-7083-AA4E0AAF07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78" name="TextovéPole 10">
              <a:extLst>
                <a:ext uri="{FF2B5EF4-FFF2-40B4-BE49-F238E27FC236}">
                  <a16:creationId xmlns:a16="http://schemas.microsoft.com/office/drawing/2014/main" id="{174CAD3F-13C1-A7D8-DB32-F1491D354F02}"/>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cxnSp>
        <p:nvCxnSpPr>
          <p:cNvPr id="9" name="Straight Arrow Connector 8">
            <a:extLst>
              <a:ext uri="{FF2B5EF4-FFF2-40B4-BE49-F238E27FC236}">
                <a16:creationId xmlns:a16="http://schemas.microsoft.com/office/drawing/2014/main" id="{4AFCCBB3-6542-3BA1-5F20-CB2DC620F120}"/>
              </a:ext>
            </a:extLst>
          </p:cNvPr>
          <p:cNvCxnSpPr/>
          <p:nvPr/>
        </p:nvCxnSpPr>
        <p:spPr>
          <a:xfrm>
            <a:off x="8472264" y="4448714"/>
            <a:ext cx="0" cy="134631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8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2" grpId="0" animBg="1"/>
      <p:bldP spid="40" grpId="0" animBg="1"/>
      <p:bldP spid="68" grpId="0"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2ACD30-223E-4371-8974-38271812525C}"/>
              </a:ext>
            </a:extLst>
          </p:cNvPr>
          <p:cNvSpPr>
            <a:spLocks noGrp="1"/>
          </p:cNvSpPr>
          <p:nvPr>
            <p:ph idx="1"/>
          </p:nvPr>
        </p:nvSpPr>
        <p:spPr/>
        <p:txBody>
          <a:bodyPr/>
          <a:lstStyle/>
          <a:p>
            <a:pPr marL="0" indent="0">
              <a:buNone/>
            </a:pPr>
            <a:r>
              <a:rPr lang="en-US" dirty="0"/>
              <a:t>Hybrid Web Applications</a:t>
            </a:r>
          </a:p>
          <a:p>
            <a:r>
              <a:rPr lang="en-US" dirty="0"/>
              <a:t>Many shades of gray in between MPA (traditional) and SPA web applications</a:t>
            </a:r>
          </a:p>
          <a:p>
            <a:r>
              <a:rPr lang="en-US" dirty="0"/>
              <a:t>E.g., traditional web application may perform AJAX requests for some selected simple operations</a:t>
            </a:r>
          </a:p>
          <a:p>
            <a:r>
              <a:rPr lang="en-US" dirty="0"/>
              <a:t>Often the case of legacy applications maintained for a long time</a:t>
            </a:r>
          </a:p>
          <a:p>
            <a:endParaRPr lang="en-US" dirty="0"/>
          </a:p>
          <a:p>
            <a:pPr marL="0" indent="0">
              <a:buNone/>
            </a:pPr>
            <a:r>
              <a:rPr lang="en-US" dirty="0"/>
              <a:t>Overlapping with Other Applications (see NSWI153)</a:t>
            </a:r>
          </a:p>
          <a:p>
            <a:r>
              <a:rPr lang="en-US" dirty="0"/>
              <a:t>Mobile Applications</a:t>
            </a:r>
          </a:p>
          <a:p>
            <a:r>
              <a:rPr lang="en-US" dirty="0"/>
              <a:t>Cloud services may replace some server functions</a:t>
            </a:r>
          </a:p>
          <a:p>
            <a:r>
              <a:rPr lang="en-US" dirty="0"/>
              <a:t>Databases, file storages, computing complex tasks asynchronously</a:t>
            </a:r>
          </a:p>
          <a:p>
            <a:r>
              <a:rPr lang="en-US" dirty="0"/>
              <a:t>Native applications (Electron, ..)</a:t>
            </a:r>
          </a:p>
          <a:p>
            <a:endParaRPr lang="en-US" dirty="0"/>
          </a:p>
        </p:txBody>
      </p:sp>
      <p:sp>
        <p:nvSpPr>
          <p:cNvPr id="3" name="Title 2">
            <a:extLst>
              <a:ext uri="{FF2B5EF4-FFF2-40B4-BE49-F238E27FC236}">
                <a16:creationId xmlns:a16="http://schemas.microsoft.com/office/drawing/2014/main" id="{43816CAA-0506-4038-9094-BA0387C1103F}"/>
              </a:ext>
            </a:extLst>
          </p:cNvPr>
          <p:cNvSpPr>
            <a:spLocks noGrp="1"/>
          </p:cNvSpPr>
          <p:nvPr>
            <p:ph type="title"/>
          </p:nvPr>
        </p:nvSpPr>
        <p:spPr/>
        <p:txBody>
          <a:bodyPr/>
          <a:lstStyle/>
          <a:p>
            <a:r>
              <a:rPr lang="en-US" dirty="0"/>
              <a:t>Web Applications</a:t>
            </a:r>
          </a:p>
        </p:txBody>
      </p:sp>
      <p:sp>
        <p:nvSpPr>
          <p:cNvPr id="4" name="Slide Number Placeholder 3">
            <a:extLst>
              <a:ext uri="{FF2B5EF4-FFF2-40B4-BE49-F238E27FC236}">
                <a16:creationId xmlns:a16="http://schemas.microsoft.com/office/drawing/2014/main" id="{A12D966A-0385-476E-A256-4AC09BBA3798}"/>
              </a:ext>
            </a:extLst>
          </p:cNvPr>
          <p:cNvSpPr>
            <a:spLocks noGrp="1"/>
          </p:cNvSpPr>
          <p:nvPr>
            <p:ph type="sldNum" sz="quarter" idx="12"/>
          </p:nvPr>
        </p:nvSpPr>
        <p:spPr/>
        <p:txBody>
          <a:bodyPr/>
          <a:lstStyle/>
          <a:p>
            <a:fld id="{452BA717-4DED-4A38-BDE4-30D0F0A142DB}" type="slidenum">
              <a:rPr lang="cs-CZ" smtClean="0"/>
              <a:pPr/>
              <a:t>9</a:t>
            </a:fld>
            <a:endParaRPr lang="cs-CZ"/>
          </a:p>
        </p:txBody>
      </p:sp>
    </p:spTree>
    <p:extLst>
      <p:ext uri="{BB962C8B-B14F-4D97-AF65-F5344CB8AC3E}">
        <p14:creationId xmlns:p14="http://schemas.microsoft.com/office/powerpoint/2010/main" val="2163081458"/>
      </p:ext>
    </p:extLst>
  </p:cSld>
  <p:clrMapOvr>
    <a:masterClrMapping/>
  </p:clrMapOvr>
</p:sld>
</file>

<file path=ppt/theme/theme1.xml><?xml version="1.0" encoding="utf-8"?>
<a:theme xmlns:a="http://schemas.openxmlformats.org/drawingml/2006/main" name="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007434"/>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095CD1B2-6B15-4B40-A72C-39042F402440}" vid="{A6B484FE-1B8B-477D-9D4B-42C064542F3E}"/>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Template>
  <TotalTime>6545</TotalTime>
  <Words>2964</Words>
  <Application>Microsoft Office PowerPoint</Application>
  <PresentationFormat>Widescreen</PresentationFormat>
  <Paragraphs>541</Paragraphs>
  <Slides>41</Slides>
  <Notes>26</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Aktiv Grotesk W01</vt:lpstr>
      <vt:lpstr>Arial</vt:lpstr>
      <vt:lpstr>Calibri</vt:lpstr>
      <vt:lpstr>Century Gothic</vt:lpstr>
      <vt:lpstr>Consolas</vt:lpstr>
      <vt:lpstr>Courier New</vt:lpstr>
      <vt:lpstr>Theme</vt:lpstr>
      <vt:lpstr>NSWI142</vt:lpstr>
      <vt:lpstr>PowerPoint Presentation</vt:lpstr>
      <vt:lpstr>Applications</vt:lpstr>
      <vt:lpstr>Applications</vt:lpstr>
      <vt:lpstr>Applications</vt:lpstr>
      <vt:lpstr>Web Applications</vt:lpstr>
      <vt:lpstr>Web Applications</vt:lpstr>
      <vt:lpstr>Web Applications</vt:lpstr>
      <vt:lpstr>Web Applications</vt:lpstr>
      <vt:lpstr>Application State</vt:lpstr>
      <vt:lpstr>Application State</vt:lpstr>
      <vt:lpstr>Application State</vt:lpstr>
      <vt:lpstr>Application State</vt:lpstr>
      <vt:lpstr>Application State</vt:lpstr>
      <vt:lpstr>Web Application State</vt:lpstr>
      <vt:lpstr>PowerPoint Presentation</vt:lpstr>
      <vt:lpstr>Web Server</vt:lpstr>
      <vt:lpstr>What is a Server?</vt:lpstr>
      <vt:lpstr>Web Server Serving Static Pages</vt:lpstr>
      <vt:lpstr>Common Gateway Interface (CGI) </vt:lpstr>
      <vt:lpstr>Web Server Serving Dynamic Content </vt:lpstr>
      <vt:lpstr>Scripting Languages</vt:lpstr>
      <vt:lpstr>PowerPoint Presentation</vt:lpstr>
      <vt:lpstr>FastCGI</vt:lpstr>
      <vt:lpstr>Web Server  FastCGI</vt:lpstr>
      <vt:lpstr>Web Server Integrating Scripting Modules </vt:lpstr>
      <vt:lpstr>PowerPoint Presentation</vt:lpstr>
      <vt:lpstr>Web Server Integrated Web Server</vt:lpstr>
      <vt:lpstr>Can I use My language? </vt:lpstr>
      <vt:lpstr>PYTHON WSGI </vt:lpstr>
      <vt:lpstr>Python</vt:lpstr>
      <vt:lpstr>ASP.NET</vt:lpstr>
      <vt:lpstr>ASP.NET</vt:lpstr>
      <vt:lpstr>JSP Java Server Pages</vt:lpstr>
      <vt:lpstr>JAVA</vt:lpstr>
      <vt:lpstr>Ruby on Rails</vt:lpstr>
      <vt:lpstr>Node.js</vt:lpstr>
      <vt:lpstr>PowerPoint Presentation</vt:lpstr>
      <vt:lpstr>PHP</vt:lpstr>
      <vt:lpstr>Web Programming Languages Usage</vt:lpstr>
      <vt:lpstr>takeaway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296</cp:revision>
  <dcterms:created xsi:type="dcterms:W3CDTF">2011-06-05T13:18:40Z</dcterms:created>
  <dcterms:modified xsi:type="dcterms:W3CDTF">2023-10-16T15:16:22Z</dcterms:modified>
</cp:coreProperties>
</file>