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42"/>
  </p:notesMasterIdLst>
  <p:handoutMasterIdLst>
    <p:handoutMasterId r:id="rId43"/>
  </p:handoutMasterIdLst>
  <p:sldIdLst>
    <p:sldId id="337" r:id="rId2"/>
    <p:sldId id="383" r:id="rId3"/>
    <p:sldId id="384" r:id="rId4"/>
    <p:sldId id="386" r:id="rId5"/>
    <p:sldId id="387" r:id="rId6"/>
    <p:sldId id="388" r:id="rId7"/>
    <p:sldId id="385" r:id="rId8"/>
    <p:sldId id="389" r:id="rId9"/>
    <p:sldId id="390" r:id="rId10"/>
    <p:sldId id="391" r:id="rId11"/>
    <p:sldId id="392" r:id="rId12"/>
    <p:sldId id="393" r:id="rId13"/>
    <p:sldId id="394" r:id="rId14"/>
    <p:sldId id="395" r:id="rId15"/>
    <p:sldId id="396" r:id="rId16"/>
    <p:sldId id="397" r:id="rId17"/>
    <p:sldId id="405" r:id="rId18"/>
    <p:sldId id="398" r:id="rId19"/>
    <p:sldId id="399" r:id="rId20"/>
    <p:sldId id="400" r:id="rId21"/>
    <p:sldId id="401" r:id="rId22"/>
    <p:sldId id="402" r:id="rId23"/>
    <p:sldId id="403" r:id="rId24"/>
    <p:sldId id="404" r:id="rId25"/>
    <p:sldId id="406" r:id="rId26"/>
    <p:sldId id="407" r:id="rId27"/>
    <p:sldId id="408" r:id="rId28"/>
    <p:sldId id="409" r:id="rId29"/>
    <p:sldId id="410" r:id="rId30"/>
    <p:sldId id="411" r:id="rId31"/>
    <p:sldId id="412" r:id="rId32"/>
    <p:sldId id="413" r:id="rId33"/>
    <p:sldId id="414" r:id="rId34"/>
    <p:sldId id="415" r:id="rId35"/>
    <p:sldId id="416" r:id="rId36"/>
    <p:sldId id="417" r:id="rId37"/>
    <p:sldId id="418" r:id="rId38"/>
    <p:sldId id="419" r:id="rId39"/>
    <p:sldId id="420" r:id="rId40"/>
    <p:sldId id="38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75830" autoAdjust="0"/>
  </p:normalViewPr>
  <p:slideViewPr>
    <p:cSldViewPr>
      <p:cViewPr varScale="1">
        <p:scale>
          <a:sx n="88" d="100"/>
          <a:sy n="88" d="100"/>
        </p:scale>
        <p:origin x="1194" y="96"/>
      </p:cViewPr>
      <p:guideLst>
        <p:guide orient="horz" pos="2160"/>
        <p:guide pos="3840"/>
      </p:guideLst>
    </p:cSldViewPr>
  </p:slideViewPr>
  <p:notesTextViewPr>
    <p:cViewPr>
      <p:scale>
        <a:sx n="3" d="2"/>
        <a:sy n="3" d="2"/>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10/30/2024</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30.10.2024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"Can Your Programming Language Do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3107675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are reference types, like in Java or C#.</a:t>
            </a:r>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2264059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Methods are in between. As they are part of the class definition,  yet they are called on the instance. The best demonstrated of this fact is that they have access to dynamically defined members.</a:t>
            </a:r>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22</a:t>
            </a:fld>
            <a:endParaRPr lang="cs-CZ"/>
          </a:p>
        </p:txBody>
      </p:sp>
    </p:spTree>
    <p:extLst>
      <p:ext uri="{BB962C8B-B14F-4D97-AF65-F5344CB8AC3E}">
        <p14:creationId xmlns:p14="http://schemas.microsoft.com/office/powerpoint/2010/main" val="3785163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Both Iterator (finer control) and </a:t>
            </a:r>
            <a:r>
              <a:rPr lang="en-US" baseline="0" dirty="0" err="1"/>
              <a:t>IteratorAggregate</a:t>
            </a:r>
            <a:r>
              <a:rPr lang="en-US" baseline="0" dirty="0"/>
              <a:t> interfaces extend abstract Traversable interface, which is empty, but it can be used to test an object, whether it has a custom iterator (by the means of </a:t>
            </a:r>
            <a:r>
              <a:rPr lang="en-US" baseline="0" dirty="0" err="1"/>
              <a:t>instanceof</a:t>
            </a:r>
            <a:r>
              <a:rPr lang="en-US" baseline="0" dirty="0"/>
              <a:t> operator).</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25</a:t>
            </a:fld>
            <a:endParaRPr lang="cs-CZ"/>
          </a:p>
        </p:txBody>
      </p:sp>
    </p:spTree>
    <p:extLst>
      <p:ext uri="{BB962C8B-B14F-4D97-AF65-F5344CB8AC3E}">
        <p14:creationId xmlns:p14="http://schemas.microsoft.com/office/powerpoint/2010/main" val="1642379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Implementing magic methods is sometimes</a:t>
            </a:r>
            <a:r>
              <a:rPr lang="en-US" baseline="0" dirty="0"/>
              <a:t> called “overloading” in PHP. Do not mix-up with regular overloading that exists in other languages.</a:t>
            </a:r>
          </a:p>
          <a:p>
            <a:endParaRPr lang="en-US" baseline="0" dirty="0"/>
          </a:p>
          <a:p>
            <a:r>
              <a:rPr lang="en-US" dirty="0"/>
              <a:t>There</a:t>
            </a:r>
            <a:r>
              <a:rPr lang="en-US" baseline="0" dirty="0"/>
              <a:t> is some discussion whether using this magic assessors is actually good or bad. On one side, they may shorten your code (let you express more complex things with less writing). On the other hand, they could be slower in execution, and they may create more obfuscated code (documenting magic members is tedious, there could be no autocompletion in your IDE, etc.).</a:t>
            </a:r>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27</a:t>
            </a:fld>
            <a:endParaRPr lang="cs-CZ"/>
          </a:p>
        </p:txBody>
      </p:sp>
    </p:spTree>
    <p:extLst>
      <p:ext uri="{BB962C8B-B14F-4D97-AF65-F5344CB8AC3E}">
        <p14:creationId xmlns:p14="http://schemas.microsoft.com/office/powerpoint/2010/main" val="3539768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 there are more properties that can be read.</a:t>
            </a:r>
          </a:p>
          <a:p>
            <a:endParaRPr lang="en-US" baseline="0" dirty="0"/>
          </a:p>
          <a:p>
            <a:r>
              <a:rPr lang="en-US" baseline="0" dirty="0"/>
              <a:t>The following two examples show good (justifiable) applications of accessors:</a:t>
            </a:r>
          </a:p>
          <a:p>
            <a:pPr marL="228600" indent="-228600">
              <a:buAutoNum type="arabicParenR"/>
            </a:pPr>
            <a:r>
              <a:rPr lang="en-US" baseline="0" dirty="0"/>
              <a:t>You have an object that carries name-value pairs, and you want the user to read the values easily, but not to be able to modify them (or only via methods). Mark all values private and write a __get method, which provides the access to them even from outside of the object. Absence of __set method will result in error when anyone wants to write the properties from the outside.</a:t>
            </a:r>
          </a:p>
          <a:p>
            <a:pPr marL="228600" indent="-228600">
              <a:buAutoNum type="arabicParenR"/>
            </a:pPr>
            <a:r>
              <a:rPr lang="en-US" baseline="0" dirty="0"/>
              <a:t>You have a generic class/object, that represents e.g., a node in a complex tree structure (like XML). The accessors can be used to read or modify the structure itself (see the embedded </a:t>
            </a:r>
            <a:r>
              <a:rPr lang="en-US" baseline="0" dirty="0" err="1"/>
              <a:t>SimleXMLElement</a:t>
            </a:r>
            <a:r>
              <a:rPr lang="en-US" baseline="0" dirty="0"/>
              <a:t> class).</a:t>
            </a:r>
          </a:p>
          <a:p>
            <a:pPr marL="0" indent="0">
              <a:buNone/>
            </a:pPr>
            <a:r>
              <a:rPr lang="en-US" baseline="0" dirty="0"/>
              <a:t>Otherwise, it might be better to use regular methods to achieve what you are doing/could do with magic methods.</a:t>
            </a:r>
          </a:p>
        </p:txBody>
      </p:sp>
      <p:sp>
        <p:nvSpPr>
          <p:cNvPr id="4" name="Slide Number Placeholder 3"/>
          <p:cNvSpPr>
            <a:spLocks noGrp="1"/>
          </p:cNvSpPr>
          <p:nvPr>
            <p:ph type="sldNum" sz="quarter" idx="5"/>
          </p:nvPr>
        </p:nvSpPr>
        <p:spPr/>
        <p:txBody>
          <a:bodyPr/>
          <a:lstStyle/>
          <a:p>
            <a:fld id="{FEC869DF-6110-41A2-A008-13AD35443CEC}" type="slidenum">
              <a:rPr lang="cs-CZ" smtClean="0"/>
              <a:t>29</a:t>
            </a:fld>
            <a:endParaRPr lang="cs-CZ"/>
          </a:p>
        </p:txBody>
      </p:sp>
    </p:spTree>
    <p:extLst>
      <p:ext uri="{BB962C8B-B14F-4D97-AF65-F5344CB8AC3E}">
        <p14:creationId xmlns:p14="http://schemas.microsoft.com/office/powerpoint/2010/main" val="1101269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31</a:t>
            </a:fld>
            <a:endParaRPr lang="cs-CZ"/>
          </a:p>
        </p:txBody>
      </p:sp>
    </p:spTree>
    <p:extLst>
      <p:ext uri="{BB962C8B-B14F-4D97-AF65-F5344CB8AC3E}">
        <p14:creationId xmlns:p14="http://schemas.microsoft.com/office/powerpoint/2010/main" val="35949840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cs-CZ" dirty="0" err="1"/>
              <a:t>spl_autoload_register</a:t>
            </a:r>
            <a:r>
              <a:rPr lang="cs-CZ" dirty="0"/>
              <a:t>()</a:t>
            </a:r>
            <a:r>
              <a:rPr lang="cs-CZ" baseline="0" dirty="0"/>
              <a:t> </a:t>
            </a:r>
            <a:r>
              <a:rPr lang="en-US" baseline="0" dirty="0"/>
              <a:t>is preferred in case of writing libraries. It allows multiple libraries to register their own autoloading function. There are also other </a:t>
            </a:r>
            <a:r>
              <a:rPr lang="en-US" baseline="0" dirty="0" err="1"/>
              <a:t>spl</a:t>
            </a:r>
            <a:r>
              <a:rPr lang="en-US" baseline="0" dirty="0"/>
              <a:t>_* functions that simplify autoloading.</a:t>
            </a:r>
            <a:endParaRPr lang="cs-CZ" dirty="0"/>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33</a:t>
            </a:fld>
            <a:endParaRPr lang="cs-CZ"/>
          </a:p>
        </p:txBody>
      </p:sp>
    </p:spTree>
    <p:extLst>
      <p:ext uri="{BB962C8B-B14F-4D97-AF65-F5344CB8AC3E}">
        <p14:creationId xmlns:p14="http://schemas.microsoft.com/office/powerpoint/2010/main" val="3443441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Resources:</a:t>
            </a:r>
          </a:p>
          <a:p>
            <a:pPr marL="171450" indent="-171450">
              <a:buFont typeface="Arial" panose="020B0604020202020204" pitchFamily="34" charset="0"/>
              <a:buChar char="•"/>
            </a:pPr>
            <a:r>
              <a:rPr lang="en-US" dirty="0"/>
              <a:t>https://www.php-fig.org/psr/</a:t>
            </a:r>
          </a:p>
          <a:p>
            <a:pPr marL="171450" indent="-171450">
              <a:buFont typeface="Arial" panose="020B0604020202020204" pitchFamily="34" charset="0"/>
              <a:buChar char="•"/>
            </a:pPr>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35</a:t>
            </a:fld>
            <a:endParaRPr lang="cs-CZ"/>
          </a:p>
        </p:txBody>
      </p:sp>
    </p:spTree>
    <p:extLst>
      <p:ext uri="{BB962C8B-B14F-4D97-AF65-F5344CB8AC3E}">
        <p14:creationId xmlns:p14="http://schemas.microsoft.com/office/powerpoint/2010/main" val="2359881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can use https://github.com/prettier/plugin-php or similar.</a:t>
            </a:r>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36</a:t>
            </a:fld>
            <a:endParaRPr lang="cs-CZ"/>
          </a:p>
        </p:txBody>
      </p:sp>
    </p:spTree>
    <p:extLst>
      <p:ext uri="{BB962C8B-B14F-4D97-AF65-F5344CB8AC3E}">
        <p14:creationId xmlns:p14="http://schemas.microsoft.com/office/powerpoint/2010/main" val="297994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 use this to construct functions, classes at runtime. Nice implementation is a factory method, or front controller.</a:t>
            </a:r>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714587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They are both the same.</a:t>
            </a:r>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886629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last code example </a:t>
            </a:r>
            <a:r>
              <a:rPr lang="en-US" baseline="0" dirty="0"/>
              <a:t>the $var is reassigned to be a new reference, referring to global variable $bar, whilst the $x remains unaffected. If references were more pointer-like (like in C++), the $x would be assigned a reference to global $bar.</a:t>
            </a:r>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106129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reuse variables. Especially, if they are references.</a:t>
            </a:r>
          </a:p>
          <a:p>
            <a:endParaRPr lang="en-US" dirty="0"/>
          </a:p>
          <a:p>
            <a:r>
              <a:rPr lang="en-US" dirty="0"/>
              <a:t>Explanation: The first foreach increase values in array, yet in $value we are kept with reference to the last array member.</a:t>
            </a:r>
          </a:p>
          <a:p>
            <a:r>
              <a:rPr lang="en-US" dirty="0"/>
              <a:t>In the second for each we iterate the array again, we assign 43 to $value. Now $value is 43, but this is reference to last array member. </a:t>
            </a:r>
          </a:p>
          <a:p>
            <a:r>
              <a:rPr lang="en-US" dirty="0"/>
              <a:t>As a result, the array is now [43,55,43]. Next iteration change array to [43, 55, 55]. In the last iteration 55, the last array elements, is assigned to $value.</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2140030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11</a:t>
            </a:fld>
            <a:endParaRPr lang="cs-CZ"/>
          </a:p>
        </p:txBody>
      </p:sp>
    </p:spTree>
    <p:extLst>
      <p:ext uri="{BB962C8B-B14F-4D97-AF65-F5344CB8AC3E}">
        <p14:creationId xmlns:p14="http://schemas.microsoft.com/office/powerpoint/2010/main" val="2163890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instance,</a:t>
            </a:r>
            <a:r>
              <a:rPr lang="en-US" baseline="0" dirty="0"/>
              <a:t> when array is converted to an object, the class of that object is </a:t>
            </a:r>
            <a:r>
              <a:rPr lang="en-US" baseline="0" dirty="0" err="1"/>
              <a:t>stdClass</a:t>
            </a:r>
            <a:r>
              <a:rPr lang="en-US" baseline="0" dirty="0"/>
              <a:t>, whilst array keys become the member variables names.</a:t>
            </a:r>
            <a:endParaRPr lang="cs-CZ" dirty="0"/>
          </a:p>
          <a:p>
            <a:endParaRPr lang="en-US" dirty="0"/>
          </a:p>
          <a:p>
            <a:r>
              <a:rPr lang="en-US" dirty="0"/>
              <a:t>Reflection work on a class level, thus we would not see the members added at runtime.</a:t>
            </a:r>
          </a:p>
          <a:p>
            <a:endParaRPr lang="en-US" dirty="0"/>
          </a:p>
          <a:p>
            <a:r>
              <a:rPr lang="en-US" dirty="0"/>
              <a:t>We can still declare dynamic properties, yet we need to use class attribute to prevent a notice. Added by default to </a:t>
            </a:r>
            <a:r>
              <a:rPr lang="en-US" dirty="0" err="1"/>
              <a:t>stdClass</a:t>
            </a:r>
            <a:r>
              <a:rPr lang="en-US" dirty="0"/>
              <a:t>.</a:t>
            </a:r>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231644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Fact that “Parent’s constructor is not called implicitly” is not typical for OO</a:t>
            </a:r>
            <a:r>
              <a:rPr lang="en-US" baseline="0" dirty="0"/>
              <a:t> languages (e.g., C++ or C# calls parent constructors implicitly when possible or enforce explicit call).</a:t>
            </a:r>
            <a:endParaRPr lang="en-US" dirty="0"/>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1302426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PHP 5.3.9, a class could not implement two interfaces that specified a method with the same name, since it would cause ambiguity. More recent versions of PHP allow this if the duplicate methods have the same signature. </a:t>
            </a:r>
          </a:p>
          <a:p>
            <a:endParaRPr lang="en-US" dirty="0"/>
          </a:p>
          <a:p>
            <a:endParaRPr lang="cs-CZ"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15771479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2024: 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42CB01-0606-AD8B-8CDE-0F8FFB8E3C47}"/>
              </a:ext>
            </a:extLst>
          </p:cNvPr>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15635"/>
          </a:xfrm>
        </p:spPr>
        <p:txBody>
          <a:bodyPr anchor="b">
            <a:no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100051" y="4455620"/>
            <a:ext cx="7948277" cy="439653"/>
          </a:xfrm>
        </p:spPr>
        <p:txBody>
          <a:bodyPr wrap="none" lIns="91440" rIns="91440" anchor="ctr" anchorCtr="0">
            <a:noAutofit/>
          </a:bodyPr>
          <a:lstStyle>
            <a:lvl1pPr marL="0" indent="0" algn="l">
              <a:buNone/>
              <a:defRPr sz="2400" b="1"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Presentation group</a:t>
            </a:r>
          </a:p>
        </p:txBody>
      </p:sp>
      <p:cxnSp>
        <p:nvCxnSpPr>
          <p:cNvPr id="9" name="Straight Connector 8"/>
          <p:cNvCxnSpPr/>
          <p:nvPr/>
        </p:nvCxnSpPr>
        <p:spPr>
          <a:xfrm>
            <a:off x="1207658" y="4365104"/>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5">
            <a:extLst>
              <a:ext uri="{FF2B5EF4-FFF2-40B4-BE49-F238E27FC236}">
                <a16:creationId xmlns:a16="http://schemas.microsoft.com/office/drawing/2014/main" id="{65665A35-B15A-1F1B-E7BB-06D54184D5F9}"/>
              </a:ext>
            </a:extLst>
          </p:cNvPr>
          <p:cNvSpPr>
            <a:spLocks noGrp="1"/>
          </p:cNvSpPr>
          <p:nvPr>
            <p:ph type="body" sz="quarter" idx="12" hasCustomPrompt="1"/>
          </p:nvPr>
        </p:nvSpPr>
        <p:spPr>
          <a:xfrm>
            <a:off x="9264650" y="4456113"/>
            <a:ext cx="1891030" cy="503237"/>
          </a:xfrm>
        </p:spPr>
        <p:txBody>
          <a:bodyPr rIns="90000" anchor="ctr" anchorCtr="0"/>
          <a:lstStyle>
            <a:lvl1pPr marL="0" indent="0" algn="r">
              <a:buNone/>
              <a:defRPr lang="en-US" sz="2400" b="1" kern="1200" cap="none" spc="200" baseline="0" dirty="0">
                <a:solidFill>
                  <a:schemeClr val="tx2"/>
                </a:solidFill>
                <a:latin typeface="+mj-lt"/>
                <a:ea typeface="+mn-ea"/>
                <a:cs typeface="+mn-cs"/>
              </a:defRPr>
            </a:lvl1pPr>
          </a:lstStyle>
          <a:p>
            <a:pPr lvl="0"/>
            <a:r>
              <a:rPr lang="en-US" dirty="0"/>
              <a:t>Year</a:t>
            </a:r>
          </a:p>
        </p:txBody>
      </p:sp>
      <p:sp>
        <p:nvSpPr>
          <p:cNvPr id="12" name="Text Placeholder 11">
            <a:extLst>
              <a:ext uri="{FF2B5EF4-FFF2-40B4-BE49-F238E27FC236}">
                <a16:creationId xmlns:a16="http://schemas.microsoft.com/office/drawing/2014/main" id="{FE211867-31A4-8500-D606-C5CD767A2639}"/>
              </a:ext>
            </a:extLst>
          </p:cNvPr>
          <p:cNvSpPr>
            <a:spLocks noGrp="1"/>
          </p:cNvSpPr>
          <p:nvPr>
            <p:ph type="body" sz="quarter" idx="13" hasCustomPrompt="1"/>
          </p:nvPr>
        </p:nvSpPr>
        <p:spPr>
          <a:xfrm>
            <a:off x="1097814" y="4942294"/>
            <a:ext cx="7948277" cy="437358"/>
          </a:xfrm>
        </p:spPr>
        <p:txBody>
          <a:bodyPr wrap="none" lIns="90000" rIns="90000" anchor="ctr" anchorCtr="0"/>
          <a:lstStyle>
            <a:lvl1pPr marL="0" indent="0" algn="l">
              <a:buNone/>
              <a:defRPr lang="en-US" sz="2400" b="1" kern="1200" cap="none" spc="200" baseline="0" dirty="0">
                <a:solidFill>
                  <a:schemeClr val="tx2"/>
                </a:solidFill>
                <a:latin typeface="+mj-lt"/>
                <a:ea typeface="+mn-ea"/>
                <a:cs typeface="+mn-cs"/>
              </a:defRPr>
            </a:lvl1pPr>
          </a:lstStyle>
          <a:p>
            <a:pPr lvl="0"/>
            <a:r>
              <a:rPr lang="en-US" dirty="0"/>
              <a:t>Presenting person</a:t>
            </a:r>
          </a:p>
        </p:txBody>
      </p:sp>
      <p:sp>
        <p:nvSpPr>
          <p:cNvPr id="13" name="Text Placeholder 11">
            <a:extLst>
              <a:ext uri="{FF2B5EF4-FFF2-40B4-BE49-F238E27FC236}">
                <a16:creationId xmlns:a16="http://schemas.microsoft.com/office/drawing/2014/main" id="{3EE7B3D2-877F-B924-8BD1-76C44B2778D5}"/>
              </a:ext>
            </a:extLst>
          </p:cNvPr>
          <p:cNvSpPr>
            <a:spLocks noGrp="1"/>
          </p:cNvSpPr>
          <p:nvPr>
            <p:ph type="body" sz="quarter" idx="14" hasCustomPrompt="1"/>
          </p:nvPr>
        </p:nvSpPr>
        <p:spPr>
          <a:xfrm>
            <a:off x="1097279" y="5592755"/>
            <a:ext cx="7948277" cy="809511"/>
          </a:xfrm>
        </p:spPr>
        <p:txBody>
          <a:bodyPr wrap="none" lIns="90000" rIns="90000"/>
          <a:lstStyle>
            <a:lvl1pPr marL="0" indent="0" algn="l">
              <a:buNone/>
              <a:defRPr lang="en-US" sz="1800" b="1" kern="1200" cap="none" spc="200" baseline="0" dirty="0">
                <a:solidFill>
                  <a:schemeClr val="tx2"/>
                </a:solidFill>
                <a:latin typeface="+mj-lt"/>
                <a:ea typeface="+mn-ea"/>
                <a:cs typeface="+mn-cs"/>
              </a:defRPr>
            </a:lvl1pPr>
          </a:lstStyle>
          <a:p>
            <a:pPr lvl="0"/>
            <a:r>
              <a:rPr lang="en-US" dirty="0"/>
              <a:t>Links</a:t>
            </a:r>
          </a:p>
        </p:txBody>
      </p:sp>
      <p:pic>
        <p:nvPicPr>
          <p:cNvPr id="1026" name="Picture 2">
            <a:extLst>
              <a:ext uri="{FF2B5EF4-FFF2-40B4-BE49-F238E27FC236}">
                <a16:creationId xmlns:a16="http://schemas.microsoft.com/office/drawing/2014/main" id="{1A90CBFD-96D4-7287-CE2C-B361F455B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486" y="6503336"/>
            <a:ext cx="983432" cy="34643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15EABA8-3BA1-5923-66BA-C39DF4CA777F}"/>
              </a:ext>
            </a:extLst>
          </p:cNvPr>
          <p:cNvSpPr txBox="1"/>
          <p:nvPr/>
        </p:nvSpPr>
        <p:spPr>
          <a:xfrm>
            <a:off x="2035126" y="6513154"/>
            <a:ext cx="8165330" cy="369332"/>
          </a:xfrm>
          <a:prstGeom prst="rect">
            <a:avLst/>
          </a:prstGeom>
          <a:noFill/>
        </p:spPr>
        <p:txBody>
          <a:bodyPr wrap="square">
            <a:spAutoFit/>
          </a:bodyPr>
          <a:lstStyle/>
          <a:p>
            <a:r>
              <a:rPr lang="en-US" dirty="0">
                <a:solidFill>
                  <a:schemeClr val="bg1"/>
                </a:solidFill>
              </a:rPr>
              <a:t>This work is licensed under a </a:t>
            </a:r>
            <a:r>
              <a:rPr lang="en-US" dirty="0">
                <a:solidFill>
                  <a:schemeClr val="bg1"/>
                </a:solidFill>
                <a:hlinkClick r:id="rId3">
                  <a:extLst>
                    <a:ext uri="{A12FA001-AC4F-418D-AE19-62706E023703}">
                      <ahyp:hlinkClr xmlns:ahyp="http://schemas.microsoft.com/office/drawing/2018/hyperlinkcolor" val="tx"/>
                    </a:ext>
                  </a:extLst>
                </a:hlinkClick>
              </a:rPr>
              <a:t>Creative Commons Attribution 4.0 International License</a:t>
            </a:r>
            <a:r>
              <a:rPr lang="en-US" dirty="0">
                <a:solidFill>
                  <a:schemeClr val="bg1"/>
                </a:solidFill>
              </a:rPr>
              <a:t>.</a:t>
            </a:r>
          </a:p>
        </p:txBody>
      </p:sp>
    </p:spTree>
    <p:extLst>
      <p:ext uri="{BB962C8B-B14F-4D97-AF65-F5344CB8AC3E}">
        <p14:creationId xmlns:p14="http://schemas.microsoft.com/office/powerpoint/2010/main" val="243513405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024: Sub-headin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1980093"/>
            <a:ext cx="7561263" cy="863352"/>
          </a:xfrm>
          <a:prstGeom prst="rect">
            <a:avLst/>
          </a:prstGeom>
        </p:spPr>
        <p:txBody>
          <a:bodyPr anchor="ctr"/>
          <a:lstStyle>
            <a:lvl1pPr marL="0" indent="0" algn="ctr">
              <a:buNone/>
              <a:defRPr sz="3600" cap="none"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cxnSp>
        <p:nvCxnSpPr>
          <p:cNvPr id="2" name="Straight Connector 1">
            <a:extLst>
              <a:ext uri="{FF2B5EF4-FFF2-40B4-BE49-F238E27FC236}">
                <a16:creationId xmlns:a16="http://schemas.microsoft.com/office/drawing/2014/main" id="{9B46B549-2DF5-2605-A7E2-507EC6741B81}"/>
              </a:ext>
            </a:extLst>
          </p:cNvPr>
          <p:cNvCxnSpPr>
            <a:cxnSpLocks/>
          </p:cNvCxnSpPr>
          <p:nvPr/>
        </p:nvCxnSpPr>
        <p:spPr>
          <a:xfrm>
            <a:off x="335360" y="2996952"/>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825235"/>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024: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9272" cy="766132"/>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335360" y="1268760"/>
            <a:ext cx="11449272" cy="5040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452BA717-4DED-4A38-BDE4-30D0F0A142DB}" type="slidenum">
              <a:rPr lang="cs-CZ" smtClean="0"/>
              <a:pPr/>
              <a:t>‹#›</a:t>
            </a:fld>
            <a:endParaRPr lang="cs-CZ"/>
          </a:p>
        </p:txBody>
      </p:sp>
      <p:cxnSp>
        <p:nvCxnSpPr>
          <p:cNvPr id="7" name="Straight Connector 6">
            <a:extLst>
              <a:ext uri="{FF2B5EF4-FFF2-40B4-BE49-F238E27FC236}">
                <a16:creationId xmlns:a16="http://schemas.microsoft.com/office/drawing/2014/main" id="{6D7F9E1D-3FFE-E5D5-8168-CE30DC4521EC}"/>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029706"/>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024: 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60000" y="180000"/>
            <a:ext cx="11448000" cy="766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5360" y="1260583"/>
            <a:ext cx="5699679" cy="5048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260583"/>
            <a:ext cx="5566712" cy="5048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51B8B48-CD68-422A-981A-F7D1D2E08DD1}" type="slidenum">
              <a:rPr lang="en-US" smtClean="0"/>
              <a:t>‹#›</a:t>
            </a:fld>
            <a:endParaRPr lang="en-US"/>
          </a:p>
        </p:txBody>
      </p:sp>
      <p:cxnSp>
        <p:nvCxnSpPr>
          <p:cNvPr id="2" name="Straight Connector 1">
            <a:extLst>
              <a:ext uri="{FF2B5EF4-FFF2-40B4-BE49-F238E27FC236}">
                <a16:creationId xmlns:a16="http://schemas.microsoft.com/office/drawing/2014/main" id="{2EC59EFB-1B84-A66B-9566-F2885C8BF9CA}"/>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960271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024: 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8000" cy="766132"/>
          </a:xfr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651B8B48-CD68-422A-981A-F7D1D2E08DD1}" type="slidenum">
              <a:rPr lang="en-US" smtClean="0"/>
              <a:t>‹#›</a:t>
            </a:fld>
            <a:endParaRPr lang="en-US"/>
          </a:p>
        </p:txBody>
      </p:sp>
      <p:cxnSp>
        <p:nvCxnSpPr>
          <p:cNvPr id="6" name="Straight Connector 5">
            <a:extLst>
              <a:ext uri="{FF2B5EF4-FFF2-40B4-BE49-F238E27FC236}">
                <a16:creationId xmlns:a16="http://schemas.microsoft.com/office/drawing/2014/main" id="{AF6BAB6C-A9D1-4572-ED9D-D7E9722E3C65}"/>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132594"/>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024: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4209436"/>
      </p:ext>
    </p:extLst>
  </p:cSld>
  <p:clrMapOvr>
    <a:masterClrMapping/>
  </p:clrMapOvr>
  <p:hf hdr="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66800" y="199277"/>
            <a:ext cx="10058400" cy="76613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335360" y="1268759"/>
            <a:ext cx="11449272" cy="5152007"/>
          </a:xfrm>
          <a:prstGeom prst="rect">
            <a:avLst/>
          </a:prstGeom>
        </p:spPr>
        <p:txBody>
          <a:bodyPr vert="horz" lIns="0" tIns="36000" rIns="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9900458" y="6571397"/>
            <a:ext cx="1312025" cy="253513"/>
          </a:xfrm>
          <a:prstGeom prst="rect">
            <a:avLst/>
          </a:prstGeom>
        </p:spPr>
        <p:txBody>
          <a:bodyPr vert="horz" lIns="91440" tIns="45720" rIns="91440" bIns="45720" rtlCol="0" anchor="ctr"/>
          <a:lstStyle>
            <a:lvl1pPr algn="r">
              <a:defRPr sz="1050">
                <a:solidFill>
                  <a:srgbClr val="FFFFFF"/>
                </a:solidFill>
              </a:defRPr>
            </a:lvl1pPr>
          </a:lstStyle>
          <a:p>
            <a:fld id="{651B8B48-CD68-422A-981A-F7D1D2E08DD1}" type="slidenum">
              <a:rPr lang="en-US" smtClean="0"/>
              <a:t>‹#›</a:t>
            </a:fld>
            <a:endParaRPr lang="en-US"/>
          </a:p>
        </p:txBody>
      </p:sp>
    </p:spTree>
    <p:extLst>
      <p:ext uri="{BB962C8B-B14F-4D97-AF65-F5344CB8AC3E}">
        <p14:creationId xmlns:p14="http://schemas.microsoft.com/office/powerpoint/2010/main" val="3143265700"/>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ksi.mff.c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skodapetr.github.i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php.watch/versions/8.2/dynamic-properties-deprecated"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hyperlink" Target="https://www.php.net/releases/8.2/en.php" TargetMode="Externa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https://www.php.net/releases/8.3/en.php" TargetMode="Externa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85887-24DB-AA59-B38B-B1798CAE073E}"/>
              </a:ext>
            </a:extLst>
          </p:cNvPr>
          <p:cNvSpPr>
            <a:spLocks noGrp="1"/>
          </p:cNvSpPr>
          <p:nvPr>
            <p:ph type="ctrTitle"/>
          </p:nvPr>
        </p:nvSpPr>
        <p:spPr/>
        <p:txBody>
          <a:bodyPr/>
          <a:lstStyle/>
          <a:p>
            <a:r>
              <a:rPr lang="en-US" dirty="0"/>
              <a:t>PHP Language</a:t>
            </a:r>
          </a:p>
        </p:txBody>
      </p:sp>
      <p:sp>
        <p:nvSpPr>
          <p:cNvPr id="3" name="Subtitle 2">
            <a:extLst>
              <a:ext uri="{FF2B5EF4-FFF2-40B4-BE49-F238E27FC236}">
                <a16:creationId xmlns:a16="http://schemas.microsoft.com/office/drawing/2014/main" id="{42EFCE0B-459B-75C1-4CF2-A1736338F7D3}"/>
              </a:ext>
            </a:extLst>
          </p:cNvPr>
          <p:cNvSpPr>
            <a:spLocks noGrp="1"/>
          </p:cNvSpPr>
          <p:nvPr>
            <p:ph type="subTitle" idx="1"/>
          </p:nvPr>
        </p:nvSpPr>
        <p:spPr/>
        <p:txBody>
          <a:bodyPr/>
          <a:lstStyle/>
          <a:p>
            <a:r>
              <a:rPr lang="cs-CZ" dirty="0"/>
              <a:t>NSWI142</a:t>
            </a:r>
          </a:p>
        </p:txBody>
      </p:sp>
      <p:sp>
        <p:nvSpPr>
          <p:cNvPr id="4" name="Text Placeholder 3">
            <a:extLst>
              <a:ext uri="{FF2B5EF4-FFF2-40B4-BE49-F238E27FC236}">
                <a16:creationId xmlns:a16="http://schemas.microsoft.com/office/drawing/2014/main" id="{CABCEFED-43A3-D6AE-CA70-178FE2949C2F}"/>
              </a:ext>
            </a:extLst>
          </p:cNvPr>
          <p:cNvSpPr>
            <a:spLocks noGrp="1"/>
          </p:cNvSpPr>
          <p:nvPr>
            <p:ph type="body" sz="quarter" idx="12"/>
          </p:nvPr>
        </p:nvSpPr>
        <p:spPr/>
        <p:txBody>
          <a:bodyPr/>
          <a:lstStyle/>
          <a:p>
            <a:r>
              <a:rPr lang="en-US" dirty="0"/>
              <a:t>2024/2025</a:t>
            </a:r>
            <a:endParaRPr lang="cs-CZ" dirty="0"/>
          </a:p>
        </p:txBody>
      </p:sp>
      <p:sp>
        <p:nvSpPr>
          <p:cNvPr id="5" name="Text Placeholder 4">
            <a:extLst>
              <a:ext uri="{FF2B5EF4-FFF2-40B4-BE49-F238E27FC236}">
                <a16:creationId xmlns:a16="http://schemas.microsoft.com/office/drawing/2014/main" id="{5D608EA3-0C4C-DF4B-BEE9-FA560AD3F10C}"/>
              </a:ext>
            </a:extLst>
          </p:cNvPr>
          <p:cNvSpPr>
            <a:spLocks noGrp="1"/>
          </p:cNvSpPr>
          <p:nvPr>
            <p:ph type="body" sz="quarter" idx="13"/>
          </p:nvPr>
        </p:nvSpPr>
        <p:spPr/>
        <p:txBody>
          <a:bodyPr/>
          <a:lstStyle/>
          <a:p>
            <a:r>
              <a:rPr lang="cs-CZ" dirty="0"/>
              <a:t>Škoda Petr</a:t>
            </a:r>
          </a:p>
        </p:txBody>
      </p:sp>
      <p:sp>
        <p:nvSpPr>
          <p:cNvPr id="6" name="Text Placeholder 5">
            <a:extLst>
              <a:ext uri="{FF2B5EF4-FFF2-40B4-BE49-F238E27FC236}">
                <a16:creationId xmlns:a16="http://schemas.microsoft.com/office/drawing/2014/main" id="{A8E92FBF-DAEE-E57B-BE52-80B347120909}"/>
              </a:ext>
            </a:extLst>
          </p:cNvPr>
          <p:cNvSpPr>
            <a:spLocks noGrp="1"/>
          </p:cNvSpPr>
          <p:nvPr>
            <p:ph type="body" sz="quarter" idx="14"/>
          </p:nvPr>
        </p:nvSpPr>
        <p:spPr/>
        <p:txBody>
          <a:bodyPr/>
          <a:lstStyle/>
          <a:p>
            <a:r>
              <a:rPr lang="cs-CZ" dirty="0">
                <a:hlinkClick r:id="rId3"/>
              </a:rPr>
              <a:t>https://www.ksi.mff.cuni.cz/</a:t>
            </a:r>
            <a:endParaRPr lang="en-US" dirty="0"/>
          </a:p>
          <a:p>
            <a:r>
              <a:rPr lang="cs-CZ" dirty="0">
                <a:hlinkClick r:id="rId4"/>
              </a:rPr>
              <a:t>https://skodapetr.github.io/</a:t>
            </a:r>
            <a:r>
              <a:rPr lang="en-US" dirty="0"/>
              <a:t> </a:t>
            </a:r>
            <a:endParaRPr lang="cs-CZ" dirty="0"/>
          </a:p>
        </p:txBody>
      </p:sp>
    </p:spTree>
    <p:extLst>
      <p:ext uri="{BB962C8B-B14F-4D97-AF65-F5344CB8AC3E}">
        <p14:creationId xmlns:p14="http://schemas.microsoft.com/office/powerpoint/2010/main" val="104634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01430-0639-103F-6B55-1DC49A5FBC6D}"/>
              </a:ext>
            </a:extLst>
          </p:cNvPr>
          <p:cNvSpPr>
            <a:spLocks noGrp="1"/>
          </p:cNvSpPr>
          <p:nvPr>
            <p:ph type="title"/>
          </p:nvPr>
        </p:nvSpPr>
        <p:spPr/>
        <p:txBody>
          <a:bodyPr/>
          <a:lstStyle/>
          <a:p>
            <a:r>
              <a:rPr lang="en-US" dirty="0"/>
              <a:t>Basic Syntax</a:t>
            </a:r>
            <a:endParaRPr lang="cs-CZ" dirty="0"/>
          </a:p>
        </p:txBody>
      </p:sp>
      <p:sp>
        <p:nvSpPr>
          <p:cNvPr id="4" name="Slide Number Placeholder 3">
            <a:extLst>
              <a:ext uri="{FF2B5EF4-FFF2-40B4-BE49-F238E27FC236}">
                <a16:creationId xmlns:a16="http://schemas.microsoft.com/office/drawing/2014/main" id="{6B9C97E2-0295-988E-5C0F-8BFEFAC9406C}"/>
              </a:ext>
            </a:extLst>
          </p:cNvPr>
          <p:cNvSpPr>
            <a:spLocks noGrp="1"/>
          </p:cNvSpPr>
          <p:nvPr>
            <p:ph type="sldNum" sz="quarter" idx="12"/>
          </p:nvPr>
        </p:nvSpPr>
        <p:spPr/>
        <p:txBody>
          <a:bodyPr/>
          <a:lstStyle/>
          <a:p>
            <a:fld id="{452BA717-4DED-4A38-BDE4-30D0F0A142DB}" type="slidenum">
              <a:rPr lang="cs-CZ" smtClean="0"/>
              <a:pPr/>
              <a:t>10</a:t>
            </a:fld>
            <a:endParaRPr lang="cs-CZ"/>
          </a:p>
        </p:txBody>
      </p:sp>
      <p:sp>
        <p:nvSpPr>
          <p:cNvPr id="5" name="Rectangle 4">
            <a:extLst>
              <a:ext uri="{FF2B5EF4-FFF2-40B4-BE49-F238E27FC236}">
                <a16:creationId xmlns:a16="http://schemas.microsoft.com/office/drawing/2014/main" id="{9FF7C740-2155-8F29-4413-671DCEEE368E}"/>
              </a:ext>
            </a:extLst>
          </p:cNvPr>
          <p:cNvSpPr/>
          <p:nvPr/>
        </p:nvSpPr>
        <p:spPr>
          <a:xfrm>
            <a:off x="407368" y="1340768"/>
            <a:ext cx="7992888" cy="3528392"/>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Foo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$var = 0;          </a:t>
            </a:r>
            <a:r>
              <a:rPr lang="en-US" b="1" dirty="0">
                <a:solidFill>
                  <a:schemeClr val="accent6"/>
                </a:solidFill>
                <a:latin typeface="Courier New" panose="02070309020205020404" pitchFamily="49" charset="0"/>
                <a:cs typeface="Courier New" panose="02070309020205020404" pitchFamily="49" charset="0"/>
              </a:rPr>
              <a:t>// A member variable</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function bar() {   </a:t>
            </a:r>
            <a:r>
              <a:rPr lang="en-US" b="1" dirty="0">
                <a:solidFill>
                  <a:schemeClr val="accent6"/>
                </a:solidFill>
                <a:latin typeface="Courier New" panose="02070309020205020404" pitchFamily="49" charset="0"/>
                <a:cs typeface="Courier New" panose="02070309020205020404" pitchFamily="49" charset="0"/>
              </a:rPr>
              <a:t>// A method</a:t>
            </a:r>
          </a:p>
          <a:p>
            <a:r>
              <a:rPr lang="en-US" b="1" dirty="0">
                <a:solidFill>
                  <a:schemeClr val="tx1"/>
                </a:solidFill>
                <a:latin typeface="Courier New" panose="02070309020205020404" pitchFamily="49" charset="0"/>
                <a:cs typeface="Courier New" panose="02070309020205020404" pitchFamily="49" charset="0"/>
              </a:rPr>
              <a:t>        print($this-&gt;var);</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$instance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Foo();        </a:t>
            </a:r>
            <a:r>
              <a:rPr lang="en-US" b="1" dirty="0">
                <a:solidFill>
                  <a:schemeClr val="accent6"/>
                </a:solidFill>
                <a:latin typeface="Courier New" panose="02070309020205020404" pitchFamily="49" charset="0"/>
                <a:cs typeface="Courier New" panose="02070309020205020404" pitchFamily="49" charset="0"/>
              </a:rPr>
              <a:t>// Create new instance</a:t>
            </a:r>
          </a:p>
          <a:p>
            <a:r>
              <a:rPr lang="en-US" b="1" dirty="0">
                <a:solidFill>
                  <a:schemeClr val="tx1"/>
                </a:solidFill>
                <a:latin typeface="Courier New" panose="02070309020205020404" pitchFamily="49" charset="0"/>
                <a:cs typeface="Courier New" panose="02070309020205020404" pitchFamily="49" charset="0"/>
              </a:rPr>
              <a:t>$instance-&gt;var = 42;</a:t>
            </a:r>
          </a:p>
          <a:p>
            <a:r>
              <a:rPr lang="en-US" b="1" dirty="0">
                <a:solidFill>
                  <a:schemeClr val="tx1"/>
                </a:solidFill>
                <a:latin typeface="Courier New" panose="02070309020205020404" pitchFamily="49" charset="0"/>
                <a:cs typeface="Courier New" panose="02070309020205020404" pitchFamily="49" charset="0"/>
              </a:rPr>
              <a:t>$instance-&gt;bar();</a:t>
            </a:r>
          </a:p>
          <a:p>
            <a:r>
              <a:rPr lang="en-US" b="1" dirty="0">
                <a:solidFill>
                  <a:schemeClr val="tx1"/>
                </a:solidFill>
                <a:latin typeface="Courier New" panose="02070309020205020404" pitchFamily="49" charset="0"/>
                <a:cs typeface="Courier New" panose="02070309020205020404" pitchFamily="49" charset="0"/>
              </a:rPr>
              <a:t>$instance = null;				</a:t>
            </a:r>
            <a:r>
              <a:rPr lang="en-US" b="1" dirty="0">
                <a:solidFill>
                  <a:schemeClr val="accent6"/>
                </a:solidFill>
                <a:latin typeface="Courier New" panose="02070309020205020404" pitchFamily="49" charset="0"/>
                <a:cs typeface="Courier New" panose="02070309020205020404" pitchFamily="49" charset="0"/>
              </a:rPr>
              <a:t>// No explicit destruction</a:t>
            </a:r>
          </a:p>
        </p:txBody>
      </p:sp>
    </p:spTree>
    <p:extLst>
      <p:ext uri="{BB962C8B-B14F-4D97-AF65-F5344CB8AC3E}">
        <p14:creationId xmlns:p14="http://schemas.microsoft.com/office/powerpoint/2010/main" val="3796557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76D42-9BA3-3A93-C336-6501842595C0}"/>
              </a:ext>
            </a:extLst>
          </p:cNvPr>
          <p:cNvSpPr>
            <a:spLocks noGrp="1"/>
          </p:cNvSpPr>
          <p:nvPr>
            <p:ph type="title"/>
          </p:nvPr>
        </p:nvSpPr>
        <p:spPr/>
        <p:txBody>
          <a:bodyPr/>
          <a:lstStyle/>
          <a:p>
            <a:r>
              <a:rPr lang="en-US" dirty="0"/>
              <a:t>Member variables</a:t>
            </a:r>
            <a:endParaRPr lang="cs-CZ" dirty="0"/>
          </a:p>
        </p:txBody>
      </p:sp>
      <p:sp>
        <p:nvSpPr>
          <p:cNvPr id="3" name="Content Placeholder 2">
            <a:extLst>
              <a:ext uri="{FF2B5EF4-FFF2-40B4-BE49-F238E27FC236}">
                <a16:creationId xmlns:a16="http://schemas.microsoft.com/office/drawing/2014/main" id="{5A1D6A9A-4447-BEF8-6916-128A18AD3C1F}"/>
              </a:ext>
            </a:extLst>
          </p:cNvPr>
          <p:cNvSpPr>
            <a:spLocks noGrp="1"/>
          </p:cNvSpPr>
          <p:nvPr>
            <p:ph idx="1"/>
          </p:nvPr>
        </p:nvSpPr>
        <p:spPr/>
        <p:txBody>
          <a:bodyPr/>
          <a:lstStyle/>
          <a:p>
            <a:pPr marL="0" indent="0">
              <a:buNone/>
            </a:pPr>
            <a:r>
              <a:rPr lang="en-US" dirty="0"/>
              <a:t>Member visibility type</a:t>
            </a:r>
          </a:p>
          <a:p>
            <a:pPr lvl="1"/>
            <a:r>
              <a:rPr lang="en-US" dirty="0">
                <a:solidFill>
                  <a:schemeClr val="accent1"/>
                </a:solidFill>
              </a:rPr>
              <a:t>public</a:t>
            </a:r>
            <a:r>
              <a:rPr lang="en-US" dirty="0"/>
              <a:t> - accessible from anywhere</a:t>
            </a:r>
          </a:p>
          <a:p>
            <a:pPr lvl="1"/>
            <a:r>
              <a:rPr lang="en-US" dirty="0">
                <a:solidFill>
                  <a:schemeClr val="accent1"/>
                </a:solidFill>
              </a:rPr>
              <a:t>protected</a:t>
            </a:r>
            <a:r>
              <a:rPr lang="en-US" dirty="0"/>
              <a:t> - accessible from within and derived classes</a:t>
            </a:r>
          </a:p>
          <a:p>
            <a:pPr lvl="1"/>
            <a:r>
              <a:rPr lang="en-US" dirty="0">
                <a:solidFill>
                  <a:schemeClr val="accent1"/>
                </a:solidFill>
              </a:rPr>
              <a:t>private</a:t>
            </a:r>
            <a:r>
              <a:rPr lang="en-US" dirty="0"/>
              <a:t> - only accessible from within the class</a:t>
            </a:r>
          </a:p>
          <a:p>
            <a:r>
              <a:rPr lang="en-US" dirty="0"/>
              <a:t>Implicitly declared members are created as public by default.</a:t>
            </a:r>
          </a:p>
          <a:p>
            <a:endParaRPr lang="en-US" dirty="0"/>
          </a:p>
          <a:p>
            <a:endParaRPr lang="cs-CZ" dirty="0"/>
          </a:p>
        </p:txBody>
      </p:sp>
      <p:sp>
        <p:nvSpPr>
          <p:cNvPr id="4" name="Slide Number Placeholder 3">
            <a:extLst>
              <a:ext uri="{FF2B5EF4-FFF2-40B4-BE49-F238E27FC236}">
                <a16:creationId xmlns:a16="http://schemas.microsoft.com/office/drawing/2014/main" id="{9EA88ECE-F85A-DC22-5240-4413F2FE6C82}"/>
              </a:ext>
            </a:extLst>
          </p:cNvPr>
          <p:cNvSpPr>
            <a:spLocks noGrp="1"/>
          </p:cNvSpPr>
          <p:nvPr>
            <p:ph type="sldNum" sz="quarter" idx="12"/>
          </p:nvPr>
        </p:nvSpPr>
        <p:spPr/>
        <p:txBody>
          <a:bodyPr/>
          <a:lstStyle/>
          <a:p>
            <a:fld id="{452BA717-4DED-4A38-BDE4-30D0F0A142DB}" type="slidenum">
              <a:rPr lang="cs-CZ" smtClean="0"/>
              <a:pPr/>
              <a:t>11</a:t>
            </a:fld>
            <a:endParaRPr lang="cs-CZ"/>
          </a:p>
        </p:txBody>
      </p:sp>
      <p:sp>
        <p:nvSpPr>
          <p:cNvPr id="5" name="Rectangle 4">
            <a:extLst>
              <a:ext uri="{FF2B5EF4-FFF2-40B4-BE49-F238E27FC236}">
                <a16:creationId xmlns:a16="http://schemas.microsoft.com/office/drawing/2014/main" id="{EB4A4BAC-E564-1D68-2CB2-193AB42F0344}"/>
              </a:ext>
            </a:extLst>
          </p:cNvPr>
          <p:cNvSpPr/>
          <p:nvPr/>
        </p:nvSpPr>
        <p:spPr>
          <a:xfrm>
            <a:off x="407368" y="3388505"/>
            <a:ext cx="8568952" cy="1840695"/>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Foo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private</a:t>
            </a:r>
            <a:r>
              <a:rPr lang="en-US" b="1" dirty="0">
                <a:solidFill>
                  <a:schemeClr val="tx1"/>
                </a:solidFill>
                <a:latin typeface="Courier New" panose="02070309020205020404" pitchFamily="49" charset="0"/>
                <a:cs typeface="Courier New" panose="02070309020205020404" pitchFamily="49" charset="0"/>
              </a:rPr>
              <a:t> $bar;</a:t>
            </a:r>
          </a:p>
          <a:p>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$foo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Foo();</a:t>
            </a:r>
          </a:p>
          <a:p>
            <a:r>
              <a:rPr lang="en-US" b="1" dirty="0">
                <a:solidFill>
                  <a:schemeClr val="tx1"/>
                </a:solidFill>
                <a:latin typeface="Courier New" panose="02070309020205020404" pitchFamily="49" charset="0"/>
                <a:cs typeface="Courier New" panose="02070309020205020404" pitchFamily="49" charset="0"/>
              </a:rPr>
              <a:t>$foo-&gt;bar = 1;      </a:t>
            </a:r>
            <a:r>
              <a:rPr lang="en-US" b="1" dirty="0">
                <a:solidFill>
                  <a:schemeClr val="accent6"/>
                </a:solidFill>
                <a:latin typeface="Courier New" panose="02070309020205020404" pitchFamily="49" charset="0"/>
                <a:cs typeface="Courier New" panose="02070309020205020404" pitchFamily="49" charset="0"/>
              </a:rPr>
              <a:t>// Error! 'bar' is private</a:t>
            </a:r>
          </a:p>
          <a:p>
            <a:r>
              <a:rPr lang="en-US" b="1" dirty="0">
                <a:solidFill>
                  <a:schemeClr val="tx1"/>
                </a:solidFill>
                <a:latin typeface="Courier New" panose="02070309020205020404" pitchFamily="49" charset="0"/>
                <a:cs typeface="Courier New" panose="02070309020205020404" pitchFamily="49" charset="0"/>
              </a:rPr>
              <a:t>$foo-&gt;</a:t>
            </a:r>
            <a:r>
              <a:rPr lang="en-US" b="1" dirty="0" err="1">
                <a:solidFill>
                  <a:schemeClr val="tx1"/>
                </a:solidFill>
                <a:latin typeface="Courier New" panose="02070309020205020404" pitchFamily="49" charset="0"/>
                <a:cs typeface="Courier New" panose="02070309020205020404" pitchFamily="49" charset="0"/>
              </a:rPr>
              <a:t>barbar</a:t>
            </a:r>
            <a:r>
              <a:rPr lang="en-US" b="1" dirty="0">
                <a:solidFill>
                  <a:schemeClr val="tx1"/>
                </a:solidFill>
                <a:latin typeface="Courier New" panose="02070309020205020404" pitchFamily="49" charset="0"/>
                <a:cs typeface="Courier New" panose="02070309020205020404" pitchFamily="49" charset="0"/>
              </a:rPr>
              <a:t> = 42;  </a:t>
            </a:r>
            <a:r>
              <a:rPr lang="en-US" b="1" dirty="0">
                <a:solidFill>
                  <a:schemeClr val="accent6"/>
                </a:solidFill>
                <a:latin typeface="Courier New" panose="02070309020205020404" pitchFamily="49" charset="0"/>
                <a:cs typeface="Courier New" panose="02070309020205020404" pitchFamily="49" charset="0"/>
              </a:rPr>
              <a:t>// Warning, new public member is created</a:t>
            </a:r>
          </a:p>
        </p:txBody>
      </p:sp>
      <p:sp>
        <p:nvSpPr>
          <p:cNvPr id="6" name="Zaoblený obdélníkový bublinový popisek 6">
            <a:extLst>
              <a:ext uri="{FF2B5EF4-FFF2-40B4-BE49-F238E27FC236}">
                <a16:creationId xmlns:a16="http://schemas.microsoft.com/office/drawing/2014/main" id="{3B876769-6138-37BC-4FA4-6B5873BD2B73}"/>
              </a:ext>
            </a:extLst>
          </p:cNvPr>
          <p:cNvSpPr/>
          <p:nvPr/>
        </p:nvSpPr>
        <p:spPr>
          <a:xfrm>
            <a:off x="7176120" y="3485615"/>
            <a:ext cx="4527710" cy="606849"/>
          </a:xfrm>
          <a:prstGeom prst="wedgeRoundRectCallout">
            <a:avLst>
              <a:gd name="adj1" fmla="val -59512"/>
              <a:gd name="adj2" fmla="val -1838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PHP 4: The member variables were declared by "var" keyword.</a:t>
            </a:r>
          </a:p>
        </p:txBody>
      </p:sp>
      <p:sp>
        <p:nvSpPr>
          <p:cNvPr id="7" name="Zaoblený obdélníkový bublinový popisek 6">
            <a:extLst>
              <a:ext uri="{FF2B5EF4-FFF2-40B4-BE49-F238E27FC236}">
                <a16:creationId xmlns:a16="http://schemas.microsoft.com/office/drawing/2014/main" id="{0F8E009C-D846-EFF3-AC75-C6982D09657D}"/>
              </a:ext>
            </a:extLst>
          </p:cNvPr>
          <p:cNvSpPr/>
          <p:nvPr/>
        </p:nvSpPr>
        <p:spPr>
          <a:xfrm>
            <a:off x="2135560" y="5426285"/>
            <a:ext cx="6408712" cy="450987"/>
          </a:xfrm>
          <a:prstGeom prst="wedgeRoundRectCallout">
            <a:avLst>
              <a:gd name="adj1" fmla="val -23031"/>
              <a:gd name="adj2" fmla="val -11545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PHP 8.2: </a:t>
            </a:r>
            <a:r>
              <a:rPr lang="en-US" sz="1600" b="1" dirty="0">
                <a:latin typeface="Courier New" panose="02070309020205020404" pitchFamily="49" charset="0"/>
                <a:cs typeface="Courier New" panose="02070309020205020404" pitchFamily="49" charset="0"/>
                <a:hlinkClick r:id="rId3"/>
              </a:rPr>
              <a:t>Dynamic Properties are deprecated</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47174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FECB-CBED-3736-EB11-B4A4FC1343E6}"/>
              </a:ext>
            </a:extLst>
          </p:cNvPr>
          <p:cNvSpPr>
            <a:spLocks noGrp="1"/>
          </p:cNvSpPr>
          <p:nvPr>
            <p:ph type="title"/>
          </p:nvPr>
        </p:nvSpPr>
        <p:spPr/>
        <p:txBody>
          <a:bodyPr/>
          <a:lstStyle/>
          <a:p>
            <a:r>
              <a:rPr lang="en-US" dirty="0"/>
              <a:t>Member variables</a:t>
            </a:r>
            <a:endParaRPr lang="cs-CZ" dirty="0"/>
          </a:p>
        </p:txBody>
      </p:sp>
      <p:sp>
        <p:nvSpPr>
          <p:cNvPr id="3" name="Content Placeholder 2">
            <a:extLst>
              <a:ext uri="{FF2B5EF4-FFF2-40B4-BE49-F238E27FC236}">
                <a16:creationId xmlns:a16="http://schemas.microsoft.com/office/drawing/2014/main" id="{AF96DE6A-311B-895A-E44A-938382DBF272}"/>
              </a:ext>
            </a:extLst>
          </p:cNvPr>
          <p:cNvSpPr>
            <a:spLocks noGrp="1"/>
          </p:cNvSpPr>
          <p:nvPr>
            <p:ph idx="1"/>
          </p:nvPr>
        </p:nvSpPr>
        <p:spPr/>
        <p:txBody>
          <a:bodyPr/>
          <a:lstStyle/>
          <a:p>
            <a:pPr marL="0" indent="0">
              <a:buNone/>
            </a:pPr>
            <a:r>
              <a:rPr lang="en-US" dirty="0"/>
              <a:t>Use of dynamic member variables is deprecated. Yet, there is an exception used for implicit object construction. </a:t>
            </a:r>
          </a:p>
          <a:p>
            <a:pPr marL="0" indent="0">
              <a:buNone/>
            </a:pPr>
            <a:endParaRPr lang="en-US" dirty="0"/>
          </a:p>
          <a:p>
            <a:pPr marL="0" indent="0">
              <a:buNone/>
            </a:pPr>
            <a:endParaRPr lang="en-US" dirty="0"/>
          </a:p>
          <a:p>
            <a:pPr marL="0" indent="0">
              <a:buNone/>
            </a:pPr>
            <a:endParaRPr lang="en-US" dirty="0"/>
          </a:p>
          <a:p>
            <a:pPr marL="0" indent="0">
              <a:buNone/>
            </a:pPr>
            <a:r>
              <a:rPr lang="en-US" dirty="0"/>
              <a:t>Why declare members in classes?</a:t>
            </a:r>
          </a:p>
          <a:p>
            <a:r>
              <a:rPr lang="en-US" dirty="0"/>
              <a:t>Visibility control</a:t>
            </a:r>
          </a:p>
          <a:p>
            <a:r>
              <a:rPr lang="en-US" dirty="0"/>
              <a:t>Default values (initialization)</a:t>
            </a:r>
          </a:p>
          <a:p>
            <a:r>
              <a:rPr lang="en-US" dirty="0"/>
              <a:t>Better readability (documentation comments, …)</a:t>
            </a:r>
          </a:p>
          <a:p>
            <a:r>
              <a:rPr lang="en-US" dirty="0"/>
              <a:t>Reflection</a:t>
            </a:r>
          </a:p>
          <a:p>
            <a:pPr marL="0" indent="0">
              <a:buNone/>
            </a:pPr>
            <a:endParaRPr lang="en-US" dirty="0"/>
          </a:p>
        </p:txBody>
      </p:sp>
      <p:sp>
        <p:nvSpPr>
          <p:cNvPr id="4" name="Slide Number Placeholder 3">
            <a:extLst>
              <a:ext uri="{FF2B5EF4-FFF2-40B4-BE49-F238E27FC236}">
                <a16:creationId xmlns:a16="http://schemas.microsoft.com/office/drawing/2014/main" id="{5D180775-74B1-2662-B111-D435621BC5DA}"/>
              </a:ext>
            </a:extLst>
          </p:cNvPr>
          <p:cNvSpPr>
            <a:spLocks noGrp="1"/>
          </p:cNvSpPr>
          <p:nvPr>
            <p:ph type="sldNum" sz="quarter" idx="12"/>
          </p:nvPr>
        </p:nvSpPr>
        <p:spPr/>
        <p:txBody>
          <a:bodyPr/>
          <a:lstStyle/>
          <a:p>
            <a:fld id="{452BA717-4DED-4A38-BDE4-30D0F0A142DB}" type="slidenum">
              <a:rPr lang="cs-CZ" smtClean="0"/>
              <a:pPr/>
              <a:t>12</a:t>
            </a:fld>
            <a:endParaRPr lang="cs-CZ"/>
          </a:p>
        </p:txBody>
      </p:sp>
      <p:sp>
        <p:nvSpPr>
          <p:cNvPr id="5" name="Rectangle 4">
            <a:extLst>
              <a:ext uri="{FF2B5EF4-FFF2-40B4-BE49-F238E27FC236}">
                <a16:creationId xmlns:a16="http://schemas.microsoft.com/office/drawing/2014/main" id="{FEE051E9-A024-CBF5-4276-3E763ADC706A}"/>
              </a:ext>
            </a:extLst>
          </p:cNvPr>
          <p:cNvSpPr/>
          <p:nvPr/>
        </p:nvSpPr>
        <p:spPr>
          <a:xfrm>
            <a:off x="407368" y="2204864"/>
            <a:ext cx="4611612" cy="1008112"/>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$p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stdClass</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$p-&gt;x = 1;</a:t>
            </a:r>
          </a:p>
          <a:p>
            <a:r>
              <a:rPr lang="en-US" b="1" dirty="0">
                <a:solidFill>
                  <a:schemeClr val="tx1"/>
                </a:solidFill>
                <a:latin typeface="Courier New" panose="02070309020205020404" pitchFamily="49" charset="0"/>
                <a:cs typeface="Courier New" panose="02070309020205020404" pitchFamily="49" charset="0"/>
              </a:rPr>
              <a:t>$p-&gt;y = 2;</a:t>
            </a:r>
          </a:p>
        </p:txBody>
      </p:sp>
      <p:sp>
        <p:nvSpPr>
          <p:cNvPr id="8" name="TextBox 7">
            <a:extLst>
              <a:ext uri="{FF2B5EF4-FFF2-40B4-BE49-F238E27FC236}">
                <a16:creationId xmlns:a16="http://schemas.microsoft.com/office/drawing/2014/main" id="{F67B8C88-ED5A-E459-AE9A-164D3EDC43D3}"/>
              </a:ext>
            </a:extLst>
          </p:cNvPr>
          <p:cNvSpPr txBox="1"/>
          <p:nvPr/>
        </p:nvSpPr>
        <p:spPr>
          <a:xfrm>
            <a:off x="5562" y="6513487"/>
            <a:ext cx="12192000" cy="369332"/>
          </a:xfrm>
          <a:prstGeom prst="rect">
            <a:avLst/>
          </a:prstGeom>
          <a:noFill/>
        </p:spPr>
        <p:txBody>
          <a:bodyPr wrap="square" rtlCol="0">
            <a:spAutoFit/>
          </a:bodyPr>
          <a:lstStyle/>
          <a:p>
            <a:r>
              <a:rPr lang="en-US" dirty="0">
                <a:solidFill>
                  <a:schemeClr val="bg1"/>
                </a:solidFill>
              </a:rPr>
              <a:t>2023/2024 Removed</a:t>
            </a:r>
          </a:p>
        </p:txBody>
      </p:sp>
    </p:spTree>
    <p:extLst>
      <p:ext uri="{BB962C8B-B14F-4D97-AF65-F5344CB8AC3E}">
        <p14:creationId xmlns:p14="http://schemas.microsoft.com/office/powerpoint/2010/main" val="84861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1634-EF7C-7830-B306-3AF76D1B5437}"/>
              </a:ext>
            </a:extLst>
          </p:cNvPr>
          <p:cNvSpPr>
            <a:spLocks noGrp="1"/>
          </p:cNvSpPr>
          <p:nvPr>
            <p:ph type="title"/>
          </p:nvPr>
        </p:nvSpPr>
        <p:spPr/>
        <p:txBody>
          <a:bodyPr/>
          <a:lstStyle/>
          <a:p>
            <a:r>
              <a:rPr lang="en-US" dirty="0"/>
              <a:t>Member functions (methods)</a:t>
            </a:r>
            <a:endParaRPr lang="cs-CZ" dirty="0"/>
          </a:p>
        </p:txBody>
      </p:sp>
      <p:sp>
        <p:nvSpPr>
          <p:cNvPr id="3" name="Content Placeholder 2">
            <a:extLst>
              <a:ext uri="{FF2B5EF4-FFF2-40B4-BE49-F238E27FC236}">
                <a16:creationId xmlns:a16="http://schemas.microsoft.com/office/drawing/2014/main" id="{41DDF0D0-110B-F715-2BF4-27C7BDF3C2BC}"/>
              </a:ext>
            </a:extLst>
          </p:cNvPr>
          <p:cNvSpPr>
            <a:spLocks noGrp="1"/>
          </p:cNvSpPr>
          <p:nvPr>
            <p:ph idx="1"/>
          </p:nvPr>
        </p:nvSpPr>
        <p:spPr/>
        <p:txBody>
          <a:bodyPr/>
          <a:lstStyle/>
          <a:p>
            <a:pPr marL="0" indent="0">
              <a:buNone/>
            </a:pPr>
            <a:r>
              <a:rPr lang="en-US" dirty="0"/>
              <a:t>Like regular functions, no overloading, variadic , …</a:t>
            </a:r>
          </a:p>
          <a:p>
            <a:pPr marL="0" indent="0">
              <a:buNone/>
            </a:pPr>
            <a:endParaRPr lang="en-US" dirty="0"/>
          </a:p>
          <a:p>
            <a:pPr marL="0" indent="0">
              <a:buNone/>
            </a:pPr>
            <a:r>
              <a:rPr lang="en-US" dirty="0"/>
              <a:t>Visibility types:</a:t>
            </a:r>
          </a:p>
          <a:p>
            <a:r>
              <a:rPr lang="en-US" dirty="0"/>
              <a:t>The same meaning as for variables.</a:t>
            </a:r>
          </a:p>
          <a:p>
            <a:r>
              <a:rPr lang="en-US" dirty="0"/>
              <a:t>Specification is optional, set as public if missing.</a:t>
            </a:r>
          </a:p>
          <a:p>
            <a:endParaRPr lang="en-US" dirty="0"/>
          </a:p>
          <a:p>
            <a:pPr marL="0" indent="0">
              <a:buNone/>
            </a:pPr>
            <a:r>
              <a:rPr lang="en-US" dirty="0"/>
              <a:t>Accessing the object instance:</a:t>
            </a:r>
          </a:p>
          <a:p>
            <a:r>
              <a:rPr lang="en-US" dirty="0"/>
              <a:t>Current object instance is available through </a:t>
            </a:r>
            <a:r>
              <a:rPr lang="en-US" dirty="0">
                <a:solidFill>
                  <a:schemeClr val="accent1"/>
                </a:solidFill>
              </a:rPr>
              <a:t>$this</a:t>
            </a:r>
            <a:r>
              <a:rPr lang="en-US" dirty="0"/>
              <a:t>.</a:t>
            </a:r>
          </a:p>
          <a:p>
            <a:r>
              <a:rPr lang="en-US" dirty="0"/>
              <a:t>It must be used to access member variables, to distinguish members from local variables</a:t>
            </a:r>
          </a:p>
          <a:p>
            <a:endParaRPr lang="en-US" dirty="0"/>
          </a:p>
          <a:p>
            <a:endParaRPr lang="cs-CZ" dirty="0"/>
          </a:p>
        </p:txBody>
      </p:sp>
      <p:sp>
        <p:nvSpPr>
          <p:cNvPr id="4" name="Slide Number Placeholder 3">
            <a:extLst>
              <a:ext uri="{FF2B5EF4-FFF2-40B4-BE49-F238E27FC236}">
                <a16:creationId xmlns:a16="http://schemas.microsoft.com/office/drawing/2014/main" id="{3BE0FB11-85A3-DA43-91F1-01C6B622E8C7}"/>
              </a:ext>
            </a:extLst>
          </p:cNvPr>
          <p:cNvSpPr>
            <a:spLocks noGrp="1"/>
          </p:cNvSpPr>
          <p:nvPr>
            <p:ph type="sldNum" sz="quarter" idx="12"/>
          </p:nvPr>
        </p:nvSpPr>
        <p:spPr/>
        <p:txBody>
          <a:bodyPr/>
          <a:lstStyle/>
          <a:p>
            <a:fld id="{452BA717-4DED-4A38-BDE4-30D0F0A142DB}" type="slidenum">
              <a:rPr lang="cs-CZ" smtClean="0"/>
              <a:pPr/>
              <a:t>13</a:t>
            </a:fld>
            <a:endParaRPr lang="cs-CZ"/>
          </a:p>
        </p:txBody>
      </p:sp>
    </p:spTree>
    <p:extLst>
      <p:ext uri="{BB962C8B-B14F-4D97-AF65-F5344CB8AC3E}">
        <p14:creationId xmlns:p14="http://schemas.microsoft.com/office/powerpoint/2010/main" val="2979266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53CE-39CB-C060-264F-8F7308E128FF}"/>
              </a:ext>
            </a:extLst>
          </p:cNvPr>
          <p:cNvSpPr>
            <a:spLocks noGrp="1"/>
          </p:cNvSpPr>
          <p:nvPr>
            <p:ph type="title"/>
          </p:nvPr>
        </p:nvSpPr>
        <p:spPr/>
        <p:txBody>
          <a:bodyPr/>
          <a:lstStyle/>
          <a:p>
            <a:r>
              <a:rPr lang="en-US" dirty="0"/>
              <a:t>Inheritance</a:t>
            </a:r>
            <a:endParaRPr lang="cs-CZ" dirty="0"/>
          </a:p>
        </p:txBody>
      </p:sp>
      <p:sp>
        <p:nvSpPr>
          <p:cNvPr id="3" name="Content Placeholder 2">
            <a:extLst>
              <a:ext uri="{FF2B5EF4-FFF2-40B4-BE49-F238E27FC236}">
                <a16:creationId xmlns:a16="http://schemas.microsoft.com/office/drawing/2014/main" id="{E9E6F4D7-235A-2E35-E3CF-10049A040118}"/>
              </a:ext>
            </a:extLst>
          </p:cNvPr>
          <p:cNvSpPr>
            <a:spLocks noGrp="1"/>
          </p:cNvSpPr>
          <p:nvPr>
            <p:ph idx="1"/>
          </p:nvPr>
        </p:nvSpPr>
        <p:spPr/>
        <p:txBody>
          <a:bodyPr/>
          <a:lstStyle/>
          <a:p>
            <a:pPr marL="0" indent="0">
              <a:buNone/>
            </a:pPr>
            <a:r>
              <a:rPr lang="en-US" dirty="0"/>
              <a:t>Standard Inheritance model.</a:t>
            </a:r>
          </a:p>
          <a:p>
            <a:r>
              <a:rPr lang="en-US" dirty="0"/>
              <a:t>Each class may have only one parent class.</a:t>
            </a:r>
          </a:p>
          <a:p>
            <a:r>
              <a:rPr lang="en-US" dirty="0"/>
              <a:t>Multi-inheritance is achieved by interfaces and traits.</a:t>
            </a:r>
          </a:p>
          <a:p>
            <a:pPr marL="0" indent="0">
              <a:buNone/>
            </a:pPr>
            <a:br>
              <a:rPr lang="en-US" dirty="0"/>
            </a:br>
            <a:r>
              <a:rPr lang="en-US" dirty="0"/>
              <a:t>Overriding Methods</a:t>
            </a:r>
          </a:p>
          <a:p>
            <a:r>
              <a:rPr lang="en-US" dirty="0"/>
              <a:t>All methods act as if they are virtual!</a:t>
            </a:r>
          </a:p>
          <a:p>
            <a:r>
              <a:rPr lang="en-US" dirty="0"/>
              <a:t>parent::method() – calling overridden version</a:t>
            </a:r>
          </a:p>
          <a:p>
            <a:r>
              <a:rPr lang="en-US" dirty="0" err="1"/>
              <a:t>AncestorClass</a:t>
            </a:r>
            <a:r>
              <a:rPr lang="en-US" dirty="0"/>
              <a:t>::method() – calling explicit version</a:t>
            </a:r>
          </a:p>
          <a:p>
            <a:r>
              <a:rPr lang="en-US" dirty="0"/>
              <a:t>Methods tagged as final cannot be overridden.</a:t>
            </a:r>
          </a:p>
        </p:txBody>
      </p:sp>
      <p:sp>
        <p:nvSpPr>
          <p:cNvPr id="4" name="Slide Number Placeholder 3">
            <a:extLst>
              <a:ext uri="{FF2B5EF4-FFF2-40B4-BE49-F238E27FC236}">
                <a16:creationId xmlns:a16="http://schemas.microsoft.com/office/drawing/2014/main" id="{9838139B-9966-ABB2-6777-40CE15C35C92}"/>
              </a:ext>
            </a:extLst>
          </p:cNvPr>
          <p:cNvSpPr>
            <a:spLocks noGrp="1"/>
          </p:cNvSpPr>
          <p:nvPr>
            <p:ph type="sldNum" sz="quarter" idx="12"/>
          </p:nvPr>
        </p:nvSpPr>
        <p:spPr/>
        <p:txBody>
          <a:bodyPr/>
          <a:lstStyle/>
          <a:p>
            <a:fld id="{452BA717-4DED-4A38-BDE4-30D0F0A142DB}" type="slidenum">
              <a:rPr lang="cs-CZ" smtClean="0"/>
              <a:pPr/>
              <a:t>14</a:t>
            </a:fld>
            <a:endParaRPr lang="cs-CZ"/>
          </a:p>
        </p:txBody>
      </p:sp>
      <p:sp>
        <p:nvSpPr>
          <p:cNvPr id="5" name="Rectangle 4">
            <a:extLst>
              <a:ext uri="{FF2B5EF4-FFF2-40B4-BE49-F238E27FC236}">
                <a16:creationId xmlns:a16="http://schemas.microsoft.com/office/drawing/2014/main" id="{BDADC482-E8EB-5F83-8AB8-9CBDF6DF148C}"/>
              </a:ext>
            </a:extLst>
          </p:cNvPr>
          <p:cNvSpPr/>
          <p:nvPr/>
        </p:nvSpPr>
        <p:spPr>
          <a:xfrm>
            <a:off x="7173020" y="1302118"/>
            <a:ext cx="4611612" cy="1478810"/>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MyFoo</a:t>
            </a: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extends</a:t>
            </a:r>
            <a:r>
              <a:rPr lang="en-US" b="1" dirty="0">
                <a:solidFill>
                  <a:schemeClr val="tx1"/>
                </a:solidFill>
                <a:latin typeface="Courier New" panose="02070309020205020404" pitchFamily="49" charset="0"/>
                <a:cs typeface="Courier New" panose="02070309020205020404" pitchFamily="49" charset="0"/>
              </a:rPr>
              <a:t> Foo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Bar() {</a:t>
            </a:r>
          </a:p>
          <a:p>
            <a:r>
              <a:rPr lang="en-US" b="1" dirty="0">
                <a:solidFill>
                  <a:schemeClr val="tx1"/>
                </a:solidFill>
                <a:latin typeface="Courier New" panose="02070309020205020404" pitchFamily="49" charset="0"/>
                <a:cs typeface="Courier New" panose="02070309020205020404" pitchFamily="49" charset="0"/>
              </a:rPr>
              <a:t>    parent::Bar();</a:t>
            </a:r>
          </a:p>
          <a:p>
            <a:r>
              <a:rPr lang="en-US" b="1" dirty="0">
                <a:solidFill>
                  <a:schemeClr val="tx1"/>
                </a:solidFill>
                <a:latin typeface="Courier New" panose="02070309020205020404" pitchFamily="49" charset="0"/>
                <a:cs typeface="Courier New" panose="02070309020205020404" pitchFamily="49" charset="0"/>
              </a:rPr>
              <a:t>  }   </a:t>
            </a:r>
          </a:p>
          <a:p>
            <a:r>
              <a:rPr lang="en-US"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324995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4FA24-9BBB-B0CA-4A97-592AE0D1FC4C}"/>
              </a:ext>
            </a:extLst>
          </p:cNvPr>
          <p:cNvSpPr>
            <a:spLocks noGrp="1"/>
          </p:cNvSpPr>
          <p:nvPr>
            <p:ph type="title"/>
          </p:nvPr>
        </p:nvSpPr>
        <p:spPr/>
        <p:txBody>
          <a:bodyPr/>
          <a:lstStyle/>
          <a:p>
            <a:r>
              <a:rPr lang="en-US" dirty="0"/>
              <a:t>Constructor</a:t>
            </a:r>
          </a:p>
        </p:txBody>
      </p:sp>
      <p:sp>
        <p:nvSpPr>
          <p:cNvPr id="3" name="Content Placeholder 2">
            <a:extLst>
              <a:ext uri="{FF2B5EF4-FFF2-40B4-BE49-F238E27FC236}">
                <a16:creationId xmlns:a16="http://schemas.microsoft.com/office/drawing/2014/main" id="{C16DA921-3C3B-7799-4659-5277D3ED1405}"/>
              </a:ext>
            </a:extLst>
          </p:cNvPr>
          <p:cNvSpPr>
            <a:spLocks noGrp="1"/>
          </p:cNvSpPr>
          <p:nvPr>
            <p:ph idx="1"/>
          </p:nvPr>
        </p:nvSpPr>
        <p:spPr/>
        <p:txBody>
          <a:bodyPr/>
          <a:lstStyle/>
          <a:p>
            <a:pPr marL="0" indent="0">
              <a:buNone/>
            </a:pPr>
            <a:r>
              <a:rPr lang="en-US" dirty="0"/>
              <a:t>Special method </a:t>
            </a:r>
            <a:r>
              <a:rPr lang="en-US" dirty="0">
                <a:solidFill>
                  <a:schemeClr val="accent1"/>
                </a:solidFill>
              </a:rPr>
              <a:t>__construct</a:t>
            </a:r>
            <a:r>
              <a:rPr lang="en-US" dirty="0"/>
              <a:t>() used to initialize the object.</a:t>
            </a:r>
          </a:p>
          <a:p>
            <a:r>
              <a:rPr lang="en-US" dirty="0"/>
              <a:t>Called automatically, by the new operator.</a:t>
            </a:r>
          </a:p>
          <a:p>
            <a:r>
              <a:rPr lang="en-US" dirty="0"/>
              <a:t>May have arguments.</a:t>
            </a:r>
          </a:p>
          <a:p>
            <a:r>
              <a:rPr lang="en-US" dirty="0"/>
              <a:t>Same behavior as regular method, e.g., no overloading.</a:t>
            </a:r>
          </a:p>
          <a:p>
            <a:r>
              <a:rPr lang="en-US" dirty="0"/>
              <a:t>Does not have to be defined.</a:t>
            </a:r>
          </a:p>
          <a:p>
            <a:pPr lvl="1"/>
            <a:r>
              <a:rPr lang="en-US" dirty="0"/>
              <a:t>Parent’s constructor or implicit constructor is used.</a:t>
            </a:r>
          </a:p>
          <a:p>
            <a:pPr lvl="1"/>
            <a:r>
              <a:rPr lang="en-US" dirty="0"/>
              <a:t>Parent’s constructor is </a:t>
            </a:r>
            <a:r>
              <a:rPr lang="en-US" dirty="0">
                <a:solidFill>
                  <a:schemeClr val="accent2"/>
                </a:solidFill>
              </a:rPr>
              <a:t>not</a:t>
            </a:r>
            <a:r>
              <a:rPr lang="en-US" dirty="0"/>
              <a:t> called implicitly!</a:t>
            </a:r>
          </a:p>
          <a:p>
            <a:r>
              <a:rPr lang="en-US" dirty="0"/>
              <a:t>Constructor should be public.</a:t>
            </a:r>
            <a:br>
              <a:rPr lang="en-US" dirty="0"/>
            </a:br>
            <a:r>
              <a:rPr lang="en-US" dirty="0"/>
              <a:t>Except for some special cases like Singleton or Factory Method design patterns.</a:t>
            </a:r>
          </a:p>
          <a:p>
            <a:endParaRPr lang="en-US" dirty="0"/>
          </a:p>
          <a:p>
            <a:endParaRPr lang="cs-CZ" dirty="0"/>
          </a:p>
        </p:txBody>
      </p:sp>
      <p:sp>
        <p:nvSpPr>
          <p:cNvPr id="4" name="Slide Number Placeholder 3">
            <a:extLst>
              <a:ext uri="{FF2B5EF4-FFF2-40B4-BE49-F238E27FC236}">
                <a16:creationId xmlns:a16="http://schemas.microsoft.com/office/drawing/2014/main" id="{18A348F3-8BA3-64EA-EE5E-21134BF673CD}"/>
              </a:ext>
            </a:extLst>
          </p:cNvPr>
          <p:cNvSpPr>
            <a:spLocks noGrp="1"/>
          </p:cNvSpPr>
          <p:nvPr>
            <p:ph type="sldNum" sz="quarter" idx="12"/>
          </p:nvPr>
        </p:nvSpPr>
        <p:spPr/>
        <p:txBody>
          <a:bodyPr/>
          <a:lstStyle/>
          <a:p>
            <a:fld id="{452BA717-4DED-4A38-BDE4-30D0F0A142DB}" type="slidenum">
              <a:rPr lang="cs-CZ" smtClean="0"/>
              <a:pPr/>
              <a:t>15</a:t>
            </a:fld>
            <a:endParaRPr lang="cs-CZ"/>
          </a:p>
        </p:txBody>
      </p:sp>
    </p:spTree>
    <p:extLst>
      <p:ext uri="{BB962C8B-B14F-4D97-AF65-F5344CB8AC3E}">
        <p14:creationId xmlns:p14="http://schemas.microsoft.com/office/powerpoint/2010/main" val="3982175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D836B-A378-7CAB-0FB3-1BEFEBFD8936}"/>
              </a:ext>
            </a:extLst>
          </p:cNvPr>
          <p:cNvSpPr>
            <a:spLocks noGrp="1"/>
          </p:cNvSpPr>
          <p:nvPr>
            <p:ph type="title"/>
          </p:nvPr>
        </p:nvSpPr>
        <p:spPr/>
        <p:txBody>
          <a:bodyPr/>
          <a:lstStyle/>
          <a:p>
            <a:r>
              <a:rPr lang="en-US" dirty="0"/>
              <a:t>Destructor</a:t>
            </a:r>
          </a:p>
        </p:txBody>
      </p:sp>
      <p:sp>
        <p:nvSpPr>
          <p:cNvPr id="3" name="Content Placeholder 2">
            <a:extLst>
              <a:ext uri="{FF2B5EF4-FFF2-40B4-BE49-F238E27FC236}">
                <a16:creationId xmlns:a16="http://schemas.microsoft.com/office/drawing/2014/main" id="{31792E11-5842-2DB4-CD33-C463A7444DDA}"/>
              </a:ext>
            </a:extLst>
          </p:cNvPr>
          <p:cNvSpPr>
            <a:spLocks noGrp="1"/>
          </p:cNvSpPr>
          <p:nvPr>
            <p:ph idx="1"/>
          </p:nvPr>
        </p:nvSpPr>
        <p:spPr/>
        <p:txBody>
          <a:bodyPr/>
          <a:lstStyle/>
          <a:p>
            <a:pPr marL="0" indent="0">
              <a:buNone/>
            </a:pPr>
            <a:r>
              <a:rPr lang="en-US" dirty="0"/>
              <a:t>Special Method </a:t>
            </a:r>
            <a:r>
              <a:rPr lang="en-US" dirty="0">
                <a:solidFill>
                  <a:schemeClr val="accent1"/>
                </a:solidFill>
              </a:rPr>
              <a:t>__destruct</a:t>
            </a:r>
            <a:r>
              <a:rPr lang="en-US" dirty="0"/>
              <a:t>() called when the object is </a:t>
            </a:r>
            <a:r>
              <a:rPr lang="en-US" dirty="0">
                <a:solidFill>
                  <a:schemeClr val="accent2"/>
                </a:solidFill>
              </a:rPr>
              <a:t>garbage-collected</a:t>
            </a:r>
            <a:r>
              <a:rPr lang="en-US" dirty="0"/>
              <a:t>.</a:t>
            </a:r>
          </a:p>
          <a:p>
            <a:r>
              <a:rPr lang="en-US" dirty="0"/>
              <a:t>When ref. count reaches 0 or at the end of the script.</a:t>
            </a:r>
          </a:p>
          <a:p>
            <a:r>
              <a:rPr lang="en-US" dirty="0"/>
              <a:t>Does not have to be defined.</a:t>
            </a:r>
          </a:p>
          <a:p>
            <a:pPr lvl="1"/>
            <a:r>
              <a:rPr lang="en-US" dirty="0"/>
              <a:t>Parent’s destructor or implicit destructor is used.</a:t>
            </a:r>
          </a:p>
          <a:p>
            <a:r>
              <a:rPr lang="en-US" dirty="0"/>
              <a:t>Destructor should not throw exceptions as they may not be handled properly.</a:t>
            </a:r>
          </a:p>
          <a:p>
            <a:r>
              <a:rPr lang="en-US" dirty="0"/>
              <a:t>Parent’s destructor is not called implicitly.</a:t>
            </a:r>
          </a:p>
          <a:p>
            <a:r>
              <a:rPr lang="en-US" dirty="0"/>
              <a:t>Destructor should be public, there are no reasonable exceptions!</a:t>
            </a:r>
          </a:p>
          <a:p>
            <a:endParaRPr lang="en-US" dirty="0"/>
          </a:p>
          <a:p>
            <a:endParaRPr lang="cs-CZ" dirty="0"/>
          </a:p>
        </p:txBody>
      </p:sp>
      <p:sp>
        <p:nvSpPr>
          <p:cNvPr id="4" name="Slide Number Placeholder 3">
            <a:extLst>
              <a:ext uri="{FF2B5EF4-FFF2-40B4-BE49-F238E27FC236}">
                <a16:creationId xmlns:a16="http://schemas.microsoft.com/office/drawing/2014/main" id="{3A072C6C-5BA1-9594-4644-7C3A9A4E02DD}"/>
              </a:ext>
            </a:extLst>
          </p:cNvPr>
          <p:cNvSpPr>
            <a:spLocks noGrp="1"/>
          </p:cNvSpPr>
          <p:nvPr>
            <p:ph type="sldNum" sz="quarter" idx="12"/>
          </p:nvPr>
        </p:nvSpPr>
        <p:spPr/>
        <p:txBody>
          <a:bodyPr/>
          <a:lstStyle/>
          <a:p>
            <a:fld id="{452BA717-4DED-4A38-BDE4-30D0F0A142DB}" type="slidenum">
              <a:rPr lang="cs-CZ" smtClean="0"/>
              <a:pPr/>
              <a:t>16</a:t>
            </a:fld>
            <a:endParaRPr lang="cs-CZ"/>
          </a:p>
        </p:txBody>
      </p:sp>
    </p:spTree>
    <p:extLst>
      <p:ext uri="{BB962C8B-B14F-4D97-AF65-F5344CB8AC3E}">
        <p14:creationId xmlns:p14="http://schemas.microsoft.com/office/powerpoint/2010/main" val="231446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867D5-5574-6AD0-3B23-D79FB8D3CEDD}"/>
              </a:ext>
            </a:extLst>
          </p:cNvPr>
          <p:cNvSpPr>
            <a:spLocks noGrp="1"/>
          </p:cNvSpPr>
          <p:nvPr>
            <p:ph type="title"/>
          </p:nvPr>
        </p:nvSpPr>
        <p:spPr/>
        <p:txBody>
          <a:bodyPr/>
          <a:lstStyle/>
          <a:p>
            <a:r>
              <a:rPr lang="en-US" dirty="0"/>
              <a:t>Interfaces</a:t>
            </a:r>
            <a:endParaRPr lang="cs-CZ" dirty="0"/>
          </a:p>
        </p:txBody>
      </p:sp>
      <p:sp>
        <p:nvSpPr>
          <p:cNvPr id="3" name="Content Placeholder 2">
            <a:extLst>
              <a:ext uri="{FF2B5EF4-FFF2-40B4-BE49-F238E27FC236}">
                <a16:creationId xmlns:a16="http://schemas.microsoft.com/office/drawing/2014/main" id="{F1FFBB13-6A27-EFAF-E9F1-0A2882C57DEF}"/>
              </a:ext>
            </a:extLst>
          </p:cNvPr>
          <p:cNvSpPr>
            <a:spLocks noGrp="1"/>
          </p:cNvSpPr>
          <p:nvPr>
            <p:ph idx="1"/>
          </p:nvPr>
        </p:nvSpPr>
        <p:spPr>
          <a:xfrm>
            <a:off x="335360" y="1268760"/>
            <a:ext cx="11449272" cy="1368152"/>
          </a:xfrm>
        </p:spPr>
        <p:txBody>
          <a:bodyPr/>
          <a:lstStyle/>
          <a:p>
            <a:pPr marL="0" indent="0">
              <a:buNone/>
            </a:pPr>
            <a:r>
              <a:rPr lang="en-US" dirty="0"/>
              <a:t>List of public methods a class must implement.</a:t>
            </a:r>
          </a:p>
          <a:p>
            <a:r>
              <a:rPr lang="en-US" dirty="0"/>
              <a:t>Interfaces may be extended like classes.</a:t>
            </a:r>
          </a:p>
          <a:p>
            <a:r>
              <a:rPr lang="en-US" dirty="0"/>
              <a:t>Using the </a:t>
            </a:r>
            <a:r>
              <a:rPr lang="en-US" dirty="0">
                <a:solidFill>
                  <a:schemeClr val="accent1"/>
                </a:solidFill>
              </a:rPr>
              <a:t>extends</a:t>
            </a:r>
            <a:r>
              <a:rPr lang="en-US" dirty="0"/>
              <a:t> operator.</a:t>
            </a:r>
          </a:p>
        </p:txBody>
      </p:sp>
      <p:sp>
        <p:nvSpPr>
          <p:cNvPr id="4" name="Slide Number Placeholder 3">
            <a:extLst>
              <a:ext uri="{FF2B5EF4-FFF2-40B4-BE49-F238E27FC236}">
                <a16:creationId xmlns:a16="http://schemas.microsoft.com/office/drawing/2014/main" id="{73DC3911-8C4D-BB2F-11B1-9CEFA52F4C7A}"/>
              </a:ext>
            </a:extLst>
          </p:cNvPr>
          <p:cNvSpPr>
            <a:spLocks noGrp="1"/>
          </p:cNvSpPr>
          <p:nvPr>
            <p:ph type="sldNum" sz="quarter" idx="12"/>
          </p:nvPr>
        </p:nvSpPr>
        <p:spPr/>
        <p:txBody>
          <a:bodyPr/>
          <a:lstStyle/>
          <a:p>
            <a:fld id="{452BA717-4DED-4A38-BDE4-30D0F0A142DB}" type="slidenum">
              <a:rPr lang="cs-CZ" smtClean="0"/>
              <a:pPr/>
              <a:t>17</a:t>
            </a:fld>
            <a:endParaRPr lang="cs-CZ"/>
          </a:p>
        </p:txBody>
      </p:sp>
      <p:sp>
        <p:nvSpPr>
          <p:cNvPr id="5" name="Rectangle 4">
            <a:extLst>
              <a:ext uri="{FF2B5EF4-FFF2-40B4-BE49-F238E27FC236}">
                <a16:creationId xmlns:a16="http://schemas.microsoft.com/office/drawing/2014/main" id="{92FE8F0B-814A-87B6-9F87-75246822D0DE}"/>
              </a:ext>
            </a:extLst>
          </p:cNvPr>
          <p:cNvSpPr/>
          <p:nvPr/>
        </p:nvSpPr>
        <p:spPr>
          <a:xfrm>
            <a:off x="408069" y="2668085"/>
            <a:ext cx="6696043" cy="2646428"/>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interface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IFoo</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bar($goo);</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Foo </a:t>
            </a:r>
            <a:r>
              <a:rPr lang="en-US" b="1" dirty="0">
                <a:solidFill>
                  <a:schemeClr val="accent1"/>
                </a:solidFill>
                <a:latin typeface="Courier New" panose="02070309020205020404" pitchFamily="49" charset="0"/>
                <a:cs typeface="Courier New" panose="02070309020205020404" pitchFamily="49" charset="0"/>
              </a:rPr>
              <a:t>implements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IFoo</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bar($goo) {</a:t>
            </a:r>
          </a:p>
          <a:p>
            <a:r>
              <a:rPr lang="en-US" b="1" dirty="0">
                <a:solidFill>
                  <a:schemeClr val="tx1"/>
                </a:solidFill>
                <a:latin typeface="Courier New" panose="02070309020205020404" pitchFamily="49" charset="0"/>
                <a:cs typeface="Courier New" panose="02070309020205020404" pitchFamily="49" charset="0"/>
              </a:rPr>
              <a:t>        ... </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p:txBody>
      </p:sp>
      <p:sp>
        <p:nvSpPr>
          <p:cNvPr id="6" name="Zaoblený obdélníkový popisek 6">
            <a:extLst>
              <a:ext uri="{FF2B5EF4-FFF2-40B4-BE49-F238E27FC236}">
                <a16:creationId xmlns:a16="http://schemas.microsoft.com/office/drawing/2014/main" id="{BE590EDD-27B6-53AC-8C3B-157D1DAC35CF}"/>
              </a:ext>
            </a:extLst>
          </p:cNvPr>
          <p:cNvSpPr/>
          <p:nvPr/>
        </p:nvSpPr>
        <p:spPr>
          <a:xfrm>
            <a:off x="5375920" y="2790009"/>
            <a:ext cx="3168352" cy="1277981"/>
          </a:xfrm>
          <a:prstGeom prst="wedgeRoundRectCallout">
            <a:avLst>
              <a:gd name="adj1" fmla="val -83353"/>
              <a:gd name="adj2" fmla="val 4137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Unlike in case of inheritance, a class may implement multiple interfaces.</a:t>
            </a:r>
            <a:endParaRPr lang="cs-CZ" dirty="0"/>
          </a:p>
        </p:txBody>
      </p:sp>
    </p:spTree>
    <p:extLst>
      <p:ext uri="{BB962C8B-B14F-4D97-AF65-F5344CB8AC3E}">
        <p14:creationId xmlns:p14="http://schemas.microsoft.com/office/powerpoint/2010/main" val="1610173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1B4060-B8BD-B653-2465-6ECC534CF0EF}"/>
              </a:ext>
            </a:extLst>
          </p:cNvPr>
          <p:cNvSpPr>
            <a:spLocks noGrp="1"/>
          </p:cNvSpPr>
          <p:nvPr>
            <p:ph type="body" sz="quarter" idx="13"/>
          </p:nvPr>
        </p:nvSpPr>
        <p:spPr/>
        <p:txBody>
          <a:bodyPr/>
          <a:lstStyle/>
          <a:p>
            <a:r>
              <a:rPr lang="en-US" dirty="0"/>
              <a:t>Demo</a:t>
            </a:r>
            <a:endParaRPr lang="cs-CZ" dirty="0"/>
          </a:p>
        </p:txBody>
      </p:sp>
      <p:sp>
        <p:nvSpPr>
          <p:cNvPr id="3" name="Text Placeholder 2">
            <a:extLst>
              <a:ext uri="{FF2B5EF4-FFF2-40B4-BE49-F238E27FC236}">
                <a16:creationId xmlns:a16="http://schemas.microsoft.com/office/drawing/2014/main" id="{D0DBC17A-83DC-D13D-3157-60EDE9810B91}"/>
              </a:ext>
            </a:extLst>
          </p:cNvPr>
          <p:cNvSpPr>
            <a:spLocks noGrp="1"/>
          </p:cNvSpPr>
          <p:nvPr>
            <p:ph type="body" sz="quarter" idx="14"/>
          </p:nvPr>
        </p:nvSpPr>
        <p:spPr/>
        <p:txBody>
          <a:bodyPr/>
          <a:lstStyle/>
          <a:p>
            <a:r>
              <a:rPr lang="en-US" dirty="0"/>
              <a:t>Class</a:t>
            </a:r>
            <a:endParaRPr lang="cs-CZ" dirty="0"/>
          </a:p>
        </p:txBody>
      </p:sp>
    </p:spTree>
    <p:extLst>
      <p:ext uri="{BB962C8B-B14F-4D97-AF65-F5344CB8AC3E}">
        <p14:creationId xmlns:p14="http://schemas.microsoft.com/office/powerpoint/2010/main" val="4092064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768B-3807-ED5B-5F7B-3FE7948B0884}"/>
              </a:ext>
            </a:extLst>
          </p:cNvPr>
          <p:cNvSpPr>
            <a:spLocks noGrp="1"/>
          </p:cNvSpPr>
          <p:nvPr>
            <p:ph type="title"/>
          </p:nvPr>
        </p:nvSpPr>
        <p:spPr/>
        <p:txBody>
          <a:bodyPr/>
          <a:lstStyle/>
          <a:p>
            <a:r>
              <a:rPr lang="en-US" dirty="0"/>
              <a:t>Objects &amp; References</a:t>
            </a:r>
          </a:p>
        </p:txBody>
      </p:sp>
      <p:sp>
        <p:nvSpPr>
          <p:cNvPr id="4" name="Slide Number Placeholder 3">
            <a:extLst>
              <a:ext uri="{FF2B5EF4-FFF2-40B4-BE49-F238E27FC236}">
                <a16:creationId xmlns:a16="http://schemas.microsoft.com/office/drawing/2014/main" id="{FA90F289-846D-1213-E3C2-22F00DFE8B2D}"/>
              </a:ext>
            </a:extLst>
          </p:cNvPr>
          <p:cNvSpPr>
            <a:spLocks noGrp="1"/>
          </p:cNvSpPr>
          <p:nvPr>
            <p:ph type="sldNum" sz="quarter" idx="12"/>
          </p:nvPr>
        </p:nvSpPr>
        <p:spPr/>
        <p:txBody>
          <a:bodyPr/>
          <a:lstStyle/>
          <a:p>
            <a:fld id="{452BA717-4DED-4A38-BDE4-30D0F0A142DB}" type="slidenum">
              <a:rPr lang="cs-CZ" smtClean="0"/>
              <a:pPr/>
              <a:t>19</a:t>
            </a:fld>
            <a:endParaRPr lang="cs-CZ"/>
          </a:p>
        </p:txBody>
      </p:sp>
      <p:sp>
        <p:nvSpPr>
          <p:cNvPr id="5" name="Rectangle 4">
            <a:extLst>
              <a:ext uri="{FF2B5EF4-FFF2-40B4-BE49-F238E27FC236}">
                <a16:creationId xmlns:a16="http://schemas.microsoft.com/office/drawing/2014/main" id="{1779127D-1873-BC58-056C-3D9C4F56ED06}"/>
              </a:ext>
            </a:extLst>
          </p:cNvPr>
          <p:cNvSpPr/>
          <p:nvPr/>
        </p:nvSpPr>
        <p:spPr>
          <a:xfrm>
            <a:off x="388096" y="1302118"/>
            <a:ext cx="5419871" cy="3423026"/>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Foo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$bar = 0;</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__construct($b) { </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    $this-&gt;bar = $b; </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$foo1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Foo(10);</a:t>
            </a:r>
          </a:p>
          <a:p>
            <a:r>
              <a:rPr lang="en-US" b="1" dirty="0">
                <a:solidFill>
                  <a:schemeClr val="tx1"/>
                </a:solidFill>
                <a:latin typeface="Courier New" panose="02070309020205020404" pitchFamily="49" charset="0"/>
                <a:cs typeface="Courier New" panose="02070309020205020404" pitchFamily="49" charset="0"/>
              </a:rPr>
              <a:t>$foo2 = $foo1;</a:t>
            </a:r>
          </a:p>
          <a:p>
            <a:r>
              <a:rPr lang="en-US" b="1" dirty="0">
                <a:solidFill>
                  <a:schemeClr val="tx1"/>
                </a:solidFill>
                <a:latin typeface="Courier New" panose="02070309020205020404" pitchFamily="49" charset="0"/>
                <a:cs typeface="Courier New" panose="02070309020205020404" pitchFamily="49" charset="0"/>
              </a:rPr>
              <a:t>$foo3 = &amp;$foo1;</a:t>
            </a:r>
          </a:p>
          <a:p>
            <a:r>
              <a:rPr lang="en-US" b="1" dirty="0">
                <a:solidFill>
                  <a:schemeClr val="tx1"/>
                </a:solidFill>
                <a:latin typeface="Courier New" panose="02070309020205020404" pitchFamily="49" charset="0"/>
                <a:cs typeface="Courier New" panose="02070309020205020404" pitchFamily="49" charset="0"/>
              </a:rPr>
              <a:t>$foo2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Foo(20);</a:t>
            </a:r>
          </a:p>
          <a:p>
            <a:r>
              <a:rPr lang="en-US" b="1" dirty="0">
                <a:solidFill>
                  <a:schemeClr val="tx1"/>
                </a:solidFill>
                <a:latin typeface="Courier New" panose="02070309020205020404" pitchFamily="49" charset="0"/>
                <a:cs typeface="Courier New" panose="02070309020205020404" pitchFamily="49" charset="0"/>
              </a:rPr>
              <a:t>$foo3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Foo(30);</a:t>
            </a:r>
          </a:p>
        </p:txBody>
      </p:sp>
      <p:sp>
        <p:nvSpPr>
          <p:cNvPr id="6" name="Zaoblený obdélník 7">
            <a:extLst>
              <a:ext uri="{FF2B5EF4-FFF2-40B4-BE49-F238E27FC236}">
                <a16:creationId xmlns:a16="http://schemas.microsoft.com/office/drawing/2014/main" id="{0FE1B992-8323-CA1B-A3D3-A8072501162D}"/>
              </a:ext>
            </a:extLst>
          </p:cNvPr>
          <p:cNvSpPr/>
          <p:nvPr/>
        </p:nvSpPr>
        <p:spPr>
          <a:xfrm>
            <a:off x="6312024" y="3426590"/>
            <a:ext cx="1056024"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$foo2</a:t>
            </a:r>
            <a:endParaRPr lang="cs-CZ" sz="2000" b="1" dirty="0">
              <a:latin typeface="Courier New" pitchFamily="49" charset="0"/>
              <a:cs typeface="Courier New" pitchFamily="49" charset="0"/>
            </a:endParaRPr>
          </a:p>
        </p:txBody>
      </p:sp>
      <p:cxnSp>
        <p:nvCxnSpPr>
          <p:cNvPr id="7" name="Přímá spojnice 10">
            <a:extLst>
              <a:ext uri="{FF2B5EF4-FFF2-40B4-BE49-F238E27FC236}">
                <a16:creationId xmlns:a16="http://schemas.microsoft.com/office/drawing/2014/main" id="{800EFDE0-F310-C258-D514-DCEBD67E5494}"/>
              </a:ext>
            </a:extLst>
          </p:cNvPr>
          <p:cNvCxnSpPr>
            <a:stCxn id="10" idx="3"/>
          </p:cNvCxnSpPr>
          <p:nvPr/>
        </p:nvCxnSpPr>
        <p:spPr>
          <a:xfrm flipV="1">
            <a:off x="7368048" y="4461145"/>
            <a:ext cx="439972" cy="2563"/>
          </a:xfrm>
          <a:prstGeom prst="line">
            <a:avLst/>
          </a:prstGeom>
          <a:ln/>
        </p:spPr>
        <p:style>
          <a:lnRef idx="2">
            <a:schemeClr val="dk1"/>
          </a:lnRef>
          <a:fillRef idx="1">
            <a:schemeClr val="lt1"/>
          </a:fillRef>
          <a:effectRef idx="0">
            <a:schemeClr val="dk1"/>
          </a:effectRef>
          <a:fontRef idx="minor">
            <a:schemeClr val="dk1"/>
          </a:fontRef>
        </p:style>
      </p:cxnSp>
      <p:cxnSp>
        <p:nvCxnSpPr>
          <p:cNvPr id="8" name="Přímá spojnice 12">
            <a:extLst>
              <a:ext uri="{FF2B5EF4-FFF2-40B4-BE49-F238E27FC236}">
                <a16:creationId xmlns:a16="http://schemas.microsoft.com/office/drawing/2014/main" id="{54F1E886-BA97-DA4E-9567-9FD0CFF2CA38}"/>
              </a:ext>
            </a:extLst>
          </p:cNvPr>
          <p:cNvCxnSpPr>
            <a:stCxn id="9" idx="3"/>
            <a:endCxn id="12" idx="1"/>
          </p:cNvCxnSpPr>
          <p:nvPr/>
        </p:nvCxnSpPr>
        <p:spPr>
          <a:xfrm>
            <a:off x="9344942" y="3678618"/>
            <a:ext cx="495474" cy="785089"/>
          </a:xfrm>
          <a:prstGeom prst="line">
            <a:avLst/>
          </a:prstGeom>
          <a:ln/>
        </p:spPr>
        <p:style>
          <a:lnRef idx="2">
            <a:schemeClr val="dk1"/>
          </a:lnRef>
          <a:fillRef idx="1">
            <a:schemeClr val="lt1"/>
          </a:fillRef>
          <a:effectRef idx="0">
            <a:schemeClr val="dk1"/>
          </a:effectRef>
          <a:fontRef idx="minor">
            <a:schemeClr val="dk1"/>
          </a:fontRef>
        </p:style>
      </p:cxnSp>
      <p:sp>
        <p:nvSpPr>
          <p:cNvPr id="9" name="Obdélník 15">
            <a:extLst>
              <a:ext uri="{FF2B5EF4-FFF2-40B4-BE49-F238E27FC236}">
                <a16:creationId xmlns:a16="http://schemas.microsoft.com/office/drawing/2014/main" id="{12329E5D-6798-DCA6-46DF-BD44F85D6862}"/>
              </a:ext>
            </a:extLst>
          </p:cNvPr>
          <p:cNvSpPr/>
          <p:nvPr/>
        </p:nvSpPr>
        <p:spPr>
          <a:xfrm>
            <a:off x="7818474" y="3426590"/>
            <a:ext cx="152646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dirty="0">
                <a:latin typeface="Courier New" pitchFamily="49" charset="0"/>
                <a:cs typeface="Courier New" pitchFamily="49" charset="0"/>
              </a:rPr>
              <a:t>objref#1</a:t>
            </a:r>
            <a:endParaRPr lang="cs-CZ" sz="2000" b="1" dirty="0">
              <a:latin typeface="Courier New" pitchFamily="49" charset="0"/>
              <a:cs typeface="Courier New" pitchFamily="49" charset="0"/>
            </a:endParaRPr>
          </a:p>
        </p:txBody>
      </p:sp>
      <p:sp>
        <p:nvSpPr>
          <p:cNvPr id="10" name="Zaoblený obdélník 7">
            <a:extLst>
              <a:ext uri="{FF2B5EF4-FFF2-40B4-BE49-F238E27FC236}">
                <a16:creationId xmlns:a16="http://schemas.microsoft.com/office/drawing/2014/main" id="{8DFE5375-34C4-821D-A507-ED5E924DB972}"/>
              </a:ext>
            </a:extLst>
          </p:cNvPr>
          <p:cNvSpPr/>
          <p:nvPr/>
        </p:nvSpPr>
        <p:spPr>
          <a:xfrm>
            <a:off x="6312024" y="4211679"/>
            <a:ext cx="1056024"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$foo1</a:t>
            </a:r>
            <a:endParaRPr lang="cs-CZ" sz="2000" b="1" dirty="0">
              <a:latin typeface="Courier New" pitchFamily="49" charset="0"/>
              <a:cs typeface="Courier New" pitchFamily="49" charset="0"/>
            </a:endParaRPr>
          </a:p>
        </p:txBody>
      </p:sp>
      <p:sp>
        <p:nvSpPr>
          <p:cNvPr id="11" name="Zaoblený obdélník 7">
            <a:extLst>
              <a:ext uri="{FF2B5EF4-FFF2-40B4-BE49-F238E27FC236}">
                <a16:creationId xmlns:a16="http://schemas.microsoft.com/office/drawing/2014/main" id="{8C559AFF-D7E7-3000-C93C-2E941A482AA1}"/>
              </a:ext>
            </a:extLst>
          </p:cNvPr>
          <p:cNvSpPr/>
          <p:nvPr/>
        </p:nvSpPr>
        <p:spPr>
          <a:xfrm>
            <a:off x="6312024" y="4997087"/>
            <a:ext cx="1056024"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$foo3</a:t>
            </a:r>
            <a:endParaRPr lang="cs-CZ" sz="2000" b="1" dirty="0">
              <a:latin typeface="Courier New" pitchFamily="49" charset="0"/>
              <a:cs typeface="Courier New" pitchFamily="49" charset="0"/>
            </a:endParaRPr>
          </a:p>
        </p:txBody>
      </p:sp>
      <p:sp>
        <p:nvSpPr>
          <p:cNvPr id="12" name="Obdélník 15">
            <a:extLst>
              <a:ext uri="{FF2B5EF4-FFF2-40B4-BE49-F238E27FC236}">
                <a16:creationId xmlns:a16="http://schemas.microsoft.com/office/drawing/2014/main" id="{871CEE50-09A6-3133-1B87-6405D64D0470}"/>
              </a:ext>
            </a:extLst>
          </p:cNvPr>
          <p:cNvSpPr/>
          <p:nvPr/>
        </p:nvSpPr>
        <p:spPr>
          <a:xfrm>
            <a:off x="9840416" y="4211679"/>
            <a:ext cx="1424820"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latin typeface="Courier New" pitchFamily="49" charset="0"/>
                <a:cs typeface="Courier New" pitchFamily="49" charset="0"/>
              </a:rPr>
              <a:t>Foo(10)</a:t>
            </a:r>
            <a:endParaRPr lang="cs-CZ" sz="2000" b="1" dirty="0">
              <a:latin typeface="Courier New" pitchFamily="49" charset="0"/>
              <a:cs typeface="Courier New" pitchFamily="49" charset="0"/>
            </a:endParaRPr>
          </a:p>
        </p:txBody>
      </p:sp>
      <p:sp>
        <p:nvSpPr>
          <p:cNvPr id="13" name="Obdélník 15">
            <a:extLst>
              <a:ext uri="{FF2B5EF4-FFF2-40B4-BE49-F238E27FC236}">
                <a16:creationId xmlns:a16="http://schemas.microsoft.com/office/drawing/2014/main" id="{0B740737-45D5-B8E8-AEFA-164D6601EDA7}"/>
              </a:ext>
            </a:extLst>
          </p:cNvPr>
          <p:cNvSpPr/>
          <p:nvPr/>
        </p:nvSpPr>
        <p:spPr>
          <a:xfrm>
            <a:off x="7821791" y="4211679"/>
            <a:ext cx="152646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dirty="0">
                <a:latin typeface="Courier New" pitchFamily="49" charset="0"/>
                <a:cs typeface="Courier New" pitchFamily="49" charset="0"/>
              </a:rPr>
              <a:t>objref#1</a:t>
            </a:r>
            <a:endParaRPr lang="cs-CZ" sz="2000" b="1" dirty="0">
              <a:latin typeface="Courier New" pitchFamily="49" charset="0"/>
              <a:cs typeface="Courier New" pitchFamily="49" charset="0"/>
            </a:endParaRPr>
          </a:p>
        </p:txBody>
      </p:sp>
      <p:sp>
        <p:nvSpPr>
          <p:cNvPr id="14" name="Obdélník 15">
            <a:extLst>
              <a:ext uri="{FF2B5EF4-FFF2-40B4-BE49-F238E27FC236}">
                <a16:creationId xmlns:a16="http://schemas.microsoft.com/office/drawing/2014/main" id="{633B1ACF-1085-49FE-1E65-DA1BED1A38B3}"/>
              </a:ext>
            </a:extLst>
          </p:cNvPr>
          <p:cNvSpPr/>
          <p:nvPr/>
        </p:nvSpPr>
        <p:spPr>
          <a:xfrm>
            <a:off x="9840416" y="3425955"/>
            <a:ext cx="1424820"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latin typeface="Courier New" pitchFamily="49" charset="0"/>
                <a:cs typeface="Courier New" pitchFamily="49" charset="0"/>
              </a:rPr>
              <a:t>Foo(20)</a:t>
            </a:r>
            <a:endParaRPr lang="cs-CZ" sz="2000" b="1" dirty="0">
              <a:latin typeface="Courier New" pitchFamily="49" charset="0"/>
              <a:cs typeface="Courier New" pitchFamily="49" charset="0"/>
            </a:endParaRPr>
          </a:p>
        </p:txBody>
      </p:sp>
      <p:cxnSp>
        <p:nvCxnSpPr>
          <p:cNvPr id="15" name="Přímá spojnice 10">
            <a:extLst>
              <a:ext uri="{FF2B5EF4-FFF2-40B4-BE49-F238E27FC236}">
                <a16:creationId xmlns:a16="http://schemas.microsoft.com/office/drawing/2014/main" id="{D1349360-9E1A-FB07-1C5A-5051A86AB41F}"/>
              </a:ext>
            </a:extLst>
          </p:cNvPr>
          <p:cNvCxnSpPr>
            <a:stCxn id="6" idx="3"/>
            <a:endCxn id="9" idx="1"/>
          </p:cNvCxnSpPr>
          <p:nvPr/>
        </p:nvCxnSpPr>
        <p:spPr>
          <a:xfrm>
            <a:off x="7368048" y="3678618"/>
            <a:ext cx="450426" cy="0"/>
          </a:xfrm>
          <a:prstGeom prst="line">
            <a:avLst/>
          </a:prstGeom>
          <a:ln/>
        </p:spPr>
        <p:style>
          <a:lnRef idx="2">
            <a:schemeClr val="dk1"/>
          </a:lnRef>
          <a:fillRef idx="1">
            <a:schemeClr val="lt1"/>
          </a:fillRef>
          <a:effectRef idx="0">
            <a:schemeClr val="dk1"/>
          </a:effectRef>
          <a:fontRef idx="minor">
            <a:schemeClr val="dk1"/>
          </a:fontRef>
        </p:style>
      </p:cxnSp>
      <p:cxnSp>
        <p:nvCxnSpPr>
          <p:cNvPr id="16" name="Přímá spojnice 10">
            <a:extLst>
              <a:ext uri="{FF2B5EF4-FFF2-40B4-BE49-F238E27FC236}">
                <a16:creationId xmlns:a16="http://schemas.microsoft.com/office/drawing/2014/main" id="{217C9AEF-02FD-33AF-B645-E69E99F6A217}"/>
              </a:ext>
            </a:extLst>
          </p:cNvPr>
          <p:cNvCxnSpPr>
            <a:stCxn id="13" idx="3"/>
            <a:endCxn id="12" idx="1"/>
          </p:cNvCxnSpPr>
          <p:nvPr/>
        </p:nvCxnSpPr>
        <p:spPr>
          <a:xfrm>
            <a:off x="9348259" y="4463707"/>
            <a:ext cx="492157" cy="0"/>
          </a:xfrm>
          <a:prstGeom prst="line">
            <a:avLst/>
          </a:prstGeom>
          <a:ln/>
        </p:spPr>
        <p:style>
          <a:lnRef idx="2">
            <a:schemeClr val="dk1"/>
          </a:lnRef>
          <a:fillRef idx="1">
            <a:schemeClr val="lt1"/>
          </a:fillRef>
          <a:effectRef idx="0">
            <a:schemeClr val="dk1"/>
          </a:effectRef>
          <a:fontRef idx="minor">
            <a:schemeClr val="dk1"/>
          </a:fontRef>
        </p:style>
      </p:cxnSp>
      <p:cxnSp>
        <p:nvCxnSpPr>
          <p:cNvPr id="17" name="Přímá spojnice 12">
            <a:extLst>
              <a:ext uri="{FF2B5EF4-FFF2-40B4-BE49-F238E27FC236}">
                <a16:creationId xmlns:a16="http://schemas.microsoft.com/office/drawing/2014/main" id="{FAEE0AB0-6F22-7A2E-76BF-D68309D80BA2}"/>
              </a:ext>
            </a:extLst>
          </p:cNvPr>
          <p:cNvCxnSpPr>
            <a:stCxn id="11" idx="3"/>
            <a:endCxn id="13" idx="1"/>
          </p:cNvCxnSpPr>
          <p:nvPr/>
        </p:nvCxnSpPr>
        <p:spPr>
          <a:xfrm flipV="1">
            <a:off x="7368049" y="4463707"/>
            <a:ext cx="453743" cy="785408"/>
          </a:xfrm>
          <a:prstGeom prst="line">
            <a:avLst/>
          </a:prstGeom>
          <a:ln/>
        </p:spPr>
        <p:style>
          <a:lnRef idx="2">
            <a:schemeClr val="dk1"/>
          </a:lnRef>
          <a:fillRef idx="1">
            <a:schemeClr val="lt1"/>
          </a:fillRef>
          <a:effectRef idx="0">
            <a:schemeClr val="dk1"/>
          </a:effectRef>
          <a:fontRef idx="minor">
            <a:schemeClr val="dk1"/>
          </a:fontRef>
        </p:style>
      </p:cxnSp>
      <p:sp>
        <p:nvSpPr>
          <p:cNvPr id="18" name="Obdélník 15">
            <a:extLst>
              <a:ext uri="{FF2B5EF4-FFF2-40B4-BE49-F238E27FC236}">
                <a16:creationId xmlns:a16="http://schemas.microsoft.com/office/drawing/2014/main" id="{22534540-322D-DC5D-C826-2EB85D918812}"/>
              </a:ext>
            </a:extLst>
          </p:cNvPr>
          <p:cNvSpPr/>
          <p:nvPr/>
        </p:nvSpPr>
        <p:spPr>
          <a:xfrm>
            <a:off x="9840416" y="4996768"/>
            <a:ext cx="1424820"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latin typeface="Courier New" pitchFamily="49" charset="0"/>
                <a:cs typeface="Courier New" pitchFamily="49" charset="0"/>
              </a:rPr>
              <a:t>Foo(30)</a:t>
            </a:r>
            <a:endParaRPr lang="cs-CZ" sz="2000" b="1" dirty="0">
              <a:latin typeface="Courier New" pitchFamily="49" charset="0"/>
              <a:cs typeface="Courier New" pitchFamily="49" charset="0"/>
            </a:endParaRPr>
          </a:p>
        </p:txBody>
      </p:sp>
      <p:cxnSp>
        <p:nvCxnSpPr>
          <p:cNvPr id="19" name="Přímá spojnice 10">
            <a:extLst>
              <a:ext uri="{FF2B5EF4-FFF2-40B4-BE49-F238E27FC236}">
                <a16:creationId xmlns:a16="http://schemas.microsoft.com/office/drawing/2014/main" id="{0D96731D-7D5B-14B1-8ABD-A471BB0068E9}"/>
              </a:ext>
            </a:extLst>
          </p:cNvPr>
          <p:cNvCxnSpPr>
            <a:stCxn id="9" idx="3"/>
            <a:endCxn id="14" idx="1"/>
          </p:cNvCxnSpPr>
          <p:nvPr/>
        </p:nvCxnSpPr>
        <p:spPr>
          <a:xfrm flipV="1">
            <a:off x="9344942" y="3677983"/>
            <a:ext cx="495474" cy="635"/>
          </a:xfrm>
          <a:prstGeom prst="line">
            <a:avLst/>
          </a:prstGeom>
          <a:ln/>
        </p:spPr>
        <p:style>
          <a:lnRef idx="2">
            <a:schemeClr val="dk1"/>
          </a:lnRef>
          <a:fillRef idx="1">
            <a:schemeClr val="lt1"/>
          </a:fillRef>
          <a:effectRef idx="0">
            <a:schemeClr val="dk1"/>
          </a:effectRef>
          <a:fontRef idx="minor">
            <a:schemeClr val="dk1"/>
          </a:fontRef>
        </p:style>
      </p:cxnSp>
      <p:sp>
        <p:nvSpPr>
          <p:cNvPr id="20" name="Obdélník 15">
            <a:extLst>
              <a:ext uri="{FF2B5EF4-FFF2-40B4-BE49-F238E27FC236}">
                <a16:creationId xmlns:a16="http://schemas.microsoft.com/office/drawing/2014/main" id="{2D8068EF-65C6-D808-36D1-21CB9B35CB31}"/>
              </a:ext>
            </a:extLst>
          </p:cNvPr>
          <p:cNvSpPr/>
          <p:nvPr/>
        </p:nvSpPr>
        <p:spPr>
          <a:xfrm>
            <a:off x="7818474" y="3429000"/>
            <a:ext cx="152646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dirty="0">
                <a:latin typeface="Courier New" pitchFamily="49" charset="0"/>
                <a:cs typeface="Courier New" pitchFamily="49" charset="0"/>
              </a:rPr>
              <a:t>objref#2</a:t>
            </a:r>
            <a:endParaRPr lang="cs-CZ" sz="2000" b="1" dirty="0">
              <a:latin typeface="Courier New" pitchFamily="49" charset="0"/>
              <a:cs typeface="Courier New" pitchFamily="49" charset="0"/>
            </a:endParaRPr>
          </a:p>
        </p:txBody>
      </p:sp>
      <p:cxnSp>
        <p:nvCxnSpPr>
          <p:cNvPr id="21" name="Přímá spojnice 12">
            <a:extLst>
              <a:ext uri="{FF2B5EF4-FFF2-40B4-BE49-F238E27FC236}">
                <a16:creationId xmlns:a16="http://schemas.microsoft.com/office/drawing/2014/main" id="{467D3DE0-98ED-3180-9385-23A88593FC67}"/>
              </a:ext>
            </a:extLst>
          </p:cNvPr>
          <p:cNvCxnSpPr>
            <a:stCxn id="13" idx="3"/>
            <a:endCxn id="18" idx="1"/>
          </p:cNvCxnSpPr>
          <p:nvPr/>
        </p:nvCxnSpPr>
        <p:spPr>
          <a:xfrm>
            <a:off x="9348259" y="4463707"/>
            <a:ext cx="492157" cy="785089"/>
          </a:xfrm>
          <a:prstGeom prst="line">
            <a:avLst/>
          </a:prstGeom>
          <a:ln/>
        </p:spPr>
        <p:style>
          <a:lnRef idx="2">
            <a:schemeClr val="dk1"/>
          </a:lnRef>
          <a:fillRef idx="1">
            <a:schemeClr val="lt1"/>
          </a:fillRef>
          <a:effectRef idx="0">
            <a:schemeClr val="dk1"/>
          </a:effectRef>
          <a:fontRef idx="minor">
            <a:schemeClr val="dk1"/>
          </a:fontRef>
        </p:style>
      </p:cxnSp>
      <p:sp>
        <p:nvSpPr>
          <p:cNvPr id="22" name="Obdélník 15">
            <a:extLst>
              <a:ext uri="{FF2B5EF4-FFF2-40B4-BE49-F238E27FC236}">
                <a16:creationId xmlns:a16="http://schemas.microsoft.com/office/drawing/2014/main" id="{DD588B08-DA12-6FF7-CD03-B266E56BACCD}"/>
              </a:ext>
            </a:extLst>
          </p:cNvPr>
          <p:cNvSpPr/>
          <p:nvPr/>
        </p:nvSpPr>
        <p:spPr>
          <a:xfrm>
            <a:off x="7821791" y="4221088"/>
            <a:ext cx="152646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dirty="0">
                <a:latin typeface="Courier New" pitchFamily="49" charset="0"/>
                <a:cs typeface="Courier New" pitchFamily="49" charset="0"/>
              </a:rPr>
              <a:t>objref#3</a:t>
            </a:r>
            <a:endParaRPr lang="cs-CZ" sz="2000" b="1" dirty="0">
              <a:latin typeface="Courier New" pitchFamily="49" charset="0"/>
              <a:cs typeface="Courier New" pitchFamily="49" charset="0"/>
            </a:endParaRPr>
          </a:p>
        </p:txBody>
      </p:sp>
    </p:spTree>
    <p:extLst>
      <p:ext uri="{BB962C8B-B14F-4D97-AF65-F5344CB8AC3E}">
        <p14:creationId xmlns:p14="http://schemas.microsoft.com/office/powerpoint/2010/main" val="122923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8"/>
                                        </p:tgtEl>
                                      </p:cBhvr>
                                    </p:animEffect>
                                    <p:set>
                                      <p:cBhvr>
                                        <p:cTn id="46" dur="1" fill="hold">
                                          <p:stCondLst>
                                            <p:cond delay="499"/>
                                          </p:stCondLst>
                                        </p:cTn>
                                        <p:tgtEl>
                                          <p:spTgt spid="8"/>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par>
                                <p:cTn id="50" presetID="10" presetClass="entr" presetSubtype="0"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nodeType="clickEffect">
                                  <p:stCondLst>
                                    <p:cond delay="0"/>
                                  </p:stCondLst>
                                  <p:childTnLst>
                                    <p:animEffect transition="out" filter="fade">
                                      <p:cBhvr>
                                        <p:cTn id="59" dur="500"/>
                                        <p:tgtEl>
                                          <p:spTgt spid="16"/>
                                        </p:tgtEl>
                                      </p:cBhvr>
                                    </p:animEffect>
                                    <p:set>
                                      <p:cBhvr>
                                        <p:cTn id="60" dur="1" fill="hold">
                                          <p:stCondLst>
                                            <p:cond delay="499"/>
                                          </p:stCondLst>
                                        </p:cTn>
                                        <p:tgtEl>
                                          <p:spTgt spid="16"/>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par>
                                <p:cTn id="64" presetID="10" presetClass="entr" presetSubtype="0" fill="hold"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fade">
                                      <p:cBhvr>
                                        <p:cTn id="66" dur="500"/>
                                        <p:tgtEl>
                                          <p:spTgt spid="21"/>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500"/>
                                        <p:tgtEl>
                                          <p:spTgt spid="18"/>
                                        </p:tgtEl>
                                      </p:cBhvr>
                                    </p:animEffect>
                                  </p:childTnLst>
                                </p:cTn>
                              </p:par>
                            </p:childTnLst>
                          </p:cTn>
                        </p:par>
                        <p:par>
                          <p:cTn id="70" fill="hold">
                            <p:stCondLst>
                              <p:cond delay="500"/>
                            </p:stCondLst>
                            <p:childTnLst>
                              <p:par>
                                <p:cTn id="71" presetID="10" presetClass="exit" presetSubtype="0" fill="hold" grpId="1" nodeType="afterEffect">
                                  <p:stCondLst>
                                    <p:cond delay="1000"/>
                                  </p:stCondLst>
                                  <p:childTnLst>
                                    <p:animEffect transition="out" filter="fade">
                                      <p:cBhvr>
                                        <p:cTn id="72" dur="500"/>
                                        <p:tgtEl>
                                          <p:spTgt spid="12"/>
                                        </p:tgtEl>
                                      </p:cBhvr>
                                    </p:animEffect>
                                    <p:set>
                                      <p:cBhvr>
                                        <p:cTn id="73"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2" grpId="1" animBg="1"/>
      <p:bldP spid="13" grpId="0" animBg="1"/>
      <p:bldP spid="14" grpId="0" animBg="1"/>
      <p:bldP spid="18" grpId="0" animBg="1"/>
      <p:bldP spid="20"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A63B5-C784-21A3-03FE-45FB2B99699B}"/>
              </a:ext>
            </a:extLst>
          </p:cNvPr>
          <p:cNvSpPr>
            <a:spLocks noGrp="1"/>
          </p:cNvSpPr>
          <p:nvPr>
            <p:ph type="title"/>
          </p:nvPr>
        </p:nvSpPr>
        <p:spPr/>
        <p:txBody>
          <a:bodyPr/>
          <a:lstStyle/>
          <a:p>
            <a:r>
              <a:rPr lang="en-US" dirty="0"/>
              <a:t>Variable Variables</a:t>
            </a:r>
            <a:endParaRPr lang="cs-CZ" dirty="0"/>
          </a:p>
        </p:txBody>
      </p:sp>
      <p:sp>
        <p:nvSpPr>
          <p:cNvPr id="3" name="Content Placeholder 2">
            <a:extLst>
              <a:ext uri="{FF2B5EF4-FFF2-40B4-BE49-F238E27FC236}">
                <a16:creationId xmlns:a16="http://schemas.microsoft.com/office/drawing/2014/main" id="{F8049AC0-7365-4EC7-ED9A-1A196DC7DF50}"/>
              </a:ext>
            </a:extLst>
          </p:cNvPr>
          <p:cNvSpPr>
            <a:spLocks noGrp="1"/>
          </p:cNvSpPr>
          <p:nvPr>
            <p:ph idx="1"/>
          </p:nvPr>
        </p:nvSpPr>
        <p:spPr/>
        <p:txBody>
          <a:bodyPr/>
          <a:lstStyle/>
          <a:p>
            <a:pPr marL="0" indent="0">
              <a:buNone/>
            </a:pPr>
            <a:r>
              <a:rPr lang="en-US" dirty="0"/>
              <a:t>Indirect access to values using their names.</a:t>
            </a:r>
          </a:p>
          <a:p>
            <a:r>
              <a:rPr lang="en-US" dirty="0"/>
              <a:t>Name of one variable is stored in another variable.</a:t>
            </a:r>
            <a:br>
              <a:rPr lang="en-US" dirty="0"/>
            </a:br>
            <a:br>
              <a:rPr lang="en-US" dirty="0"/>
            </a:br>
            <a:br>
              <a:rPr lang="en-US" dirty="0"/>
            </a:br>
            <a:br>
              <a:rPr lang="en-US" dirty="0"/>
            </a:br>
            <a:endParaRPr lang="en-US" dirty="0"/>
          </a:p>
          <a:p>
            <a:r>
              <a:rPr lang="en-US" dirty="0"/>
              <a:t>The </a:t>
            </a:r>
            <a:r>
              <a:rPr lang="en-US" dirty="0">
                <a:solidFill>
                  <a:schemeClr val="accent1"/>
                </a:solidFill>
              </a:rPr>
              <a:t>{</a:t>
            </a:r>
            <a:r>
              <a:rPr lang="en-US" dirty="0"/>
              <a:t>,</a:t>
            </a:r>
            <a:r>
              <a:rPr lang="en-US" dirty="0">
                <a:solidFill>
                  <a:schemeClr val="accent1"/>
                </a:solidFill>
              </a:rPr>
              <a:t>}</a:t>
            </a:r>
            <a:r>
              <a:rPr lang="en-US" dirty="0"/>
              <a:t> can be used to avoid ambiguous situations.</a:t>
            </a:r>
          </a:p>
          <a:p>
            <a:r>
              <a:rPr lang="en-US" dirty="0"/>
              <a:t>Can be used with members, functions, classes, …</a:t>
            </a:r>
            <a:br>
              <a:rPr lang="en-US" dirty="0"/>
            </a:br>
            <a:endParaRPr lang="en-US" dirty="0"/>
          </a:p>
          <a:p>
            <a:endParaRPr lang="cs-CZ" dirty="0"/>
          </a:p>
        </p:txBody>
      </p:sp>
      <p:sp>
        <p:nvSpPr>
          <p:cNvPr id="4" name="Slide Number Placeholder 3">
            <a:extLst>
              <a:ext uri="{FF2B5EF4-FFF2-40B4-BE49-F238E27FC236}">
                <a16:creationId xmlns:a16="http://schemas.microsoft.com/office/drawing/2014/main" id="{7248CC8E-436C-A3B3-BBA0-90C84400F7CC}"/>
              </a:ext>
            </a:extLst>
          </p:cNvPr>
          <p:cNvSpPr>
            <a:spLocks noGrp="1"/>
          </p:cNvSpPr>
          <p:nvPr>
            <p:ph type="sldNum" sz="quarter" idx="12"/>
          </p:nvPr>
        </p:nvSpPr>
        <p:spPr/>
        <p:txBody>
          <a:bodyPr/>
          <a:lstStyle/>
          <a:p>
            <a:fld id="{452BA717-4DED-4A38-BDE4-30D0F0A142DB}" type="slidenum">
              <a:rPr lang="cs-CZ" smtClean="0"/>
              <a:pPr/>
              <a:t>2</a:t>
            </a:fld>
            <a:endParaRPr lang="cs-CZ"/>
          </a:p>
        </p:txBody>
      </p:sp>
      <p:sp>
        <p:nvSpPr>
          <p:cNvPr id="7" name="Rectangle 6">
            <a:extLst>
              <a:ext uri="{FF2B5EF4-FFF2-40B4-BE49-F238E27FC236}">
                <a16:creationId xmlns:a16="http://schemas.microsoft.com/office/drawing/2014/main" id="{1B0660BA-665A-F7BE-F31B-B6AC5126D538}"/>
              </a:ext>
            </a:extLst>
          </p:cNvPr>
          <p:cNvSpPr/>
          <p:nvPr/>
        </p:nvSpPr>
        <p:spPr>
          <a:xfrm>
            <a:off x="404268" y="2132856"/>
            <a:ext cx="7275908" cy="1224136"/>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$a = 'b';  $$a = 42;  </a:t>
            </a:r>
            <a:r>
              <a:rPr lang="en-US" b="1" dirty="0">
                <a:solidFill>
                  <a:schemeClr val="accent6"/>
                </a:solidFill>
                <a:latin typeface="Courier New" panose="02070309020205020404" pitchFamily="49" charset="0"/>
                <a:cs typeface="Courier New" panose="02070309020205020404" pitchFamily="49" charset="0"/>
              </a:rPr>
              <a:t>// the same as $b = 42;</a:t>
            </a:r>
            <a:br>
              <a:rPr lang="en-US" b="1" dirty="0">
                <a:solidFill>
                  <a:schemeClr val="accent6"/>
                </a:solidFill>
                <a:latin typeface="Courier New" panose="02070309020205020404" pitchFamily="49" charset="0"/>
                <a:cs typeface="Courier New" panose="02070309020205020404" pitchFamily="49" charset="0"/>
              </a:rPr>
            </a:b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$a = 'b';  $b = 'c';  $c = 'd’;</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$$$$a = 'hello’;      </a:t>
            </a:r>
            <a:r>
              <a:rPr lang="en-US" b="1" dirty="0">
                <a:solidFill>
                  <a:schemeClr val="accent6"/>
                </a:solidFill>
                <a:latin typeface="Courier New" panose="02070309020205020404" pitchFamily="49" charset="0"/>
                <a:cs typeface="Courier New" panose="02070309020205020404" pitchFamily="49" charset="0"/>
              </a:rPr>
              <a:t>// the same as $d = 'hello';</a:t>
            </a:r>
          </a:p>
        </p:txBody>
      </p:sp>
      <p:sp>
        <p:nvSpPr>
          <p:cNvPr id="8" name="Rectangle 7">
            <a:extLst>
              <a:ext uri="{FF2B5EF4-FFF2-40B4-BE49-F238E27FC236}">
                <a16:creationId xmlns:a16="http://schemas.microsoft.com/office/drawing/2014/main" id="{29EF69FC-59EF-C94A-7E53-B6BEA6A2357C}"/>
              </a:ext>
            </a:extLst>
          </p:cNvPr>
          <p:cNvSpPr/>
          <p:nvPr/>
        </p:nvSpPr>
        <p:spPr>
          <a:xfrm>
            <a:off x="404268" y="4365104"/>
            <a:ext cx="7275908" cy="1008112"/>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$start = 'b';</a:t>
            </a:r>
          </a:p>
          <a:p>
            <a:r>
              <a:rPr lang="en-US" b="1" dirty="0">
                <a:solidFill>
                  <a:schemeClr val="tx1"/>
                </a:solidFill>
                <a:latin typeface="Courier New" panose="02070309020205020404" pitchFamily="49" charset="0"/>
                <a:cs typeface="Courier New" panose="02070309020205020404" pitchFamily="49" charset="0"/>
              </a:rPr>
              <a:t>$end   = '</a:t>
            </a:r>
            <a:r>
              <a:rPr lang="en-US" b="1" dirty="0" err="1">
                <a:solidFill>
                  <a:schemeClr val="tx1"/>
                </a:solidFill>
                <a:latin typeface="Courier New" panose="02070309020205020404" pitchFamily="49" charset="0"/>
                <a:cs typeface="Courier New" panose="02070309020205020404" pitchFamily="49" charset="0"/>
              </a:rPr>
              <a:t>ar</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print($foo-&gt;{$start . $end});</a:t>
            </a:r>
          </a:p>
        </p:txBody>
      </p:sp>
    </p:spTree>
    <p:extLst>
      <p:ext uri="{BB962C8B-B14F-4D97-AF65-F5344CB8AC3E}">
        <p14:creationId xmlns:p14="http://schemas.microsoft.com/office/powerpoint/2010/main" val="3685062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2B491-396B-4F1A-3A2F-E526D201C013}"/>
              </a:ext>
            </a:extLst>
          </p:cNvPr>
          <p:cNvSpPr>
            <a:spLocks noGrp="1"/>
          </p:cNvSpPr>
          <p:nvPr>
            <p:ph type="title"/>
          </p:nvPr>
        </p:nvSpPr>
        <p:spPr/>
        <p:txBody>
          <a:bodyPr/>
          <a:lstStyle/>
          <a:p>
            <a:r>
              <a:rPr lang="en-US" dirty="0"/>
              <a:t>Member Constants</a:t>
            </a:r>
          </a:p>
        </p:txBody>
      </p:sp>
      <p:sp>
        <p:nvSpPr>
          <p:cNvPr id="3" name="Content Placeholder 2">
            <a:extLst>
              <a:ext uri="{FF2B5EF4-FFF2-40B4-BE49-F238E27FC236}">
                <a16:creationId xmlns:a16="http://schemas.microsoft.com/office/drawing/2014/main" id="{27F6B92D-D255-808E-DCB9-175519C0A9BD}"/>
              </a:ext>
            </a:extLst>
          </p:cNvPr>
          <p:cNvSpPr>
            <a:spLocks noGrp="1"/>
          </p:cNvSpPr>
          <p:nvPr>
            <p:ph idx="1"/>
          </p:nvPr>
        </p:nvSpPr>
        <p:spPr>
          <a:xfrm>
            <a:off x="335360" y="1268760"/>
            <a:ext cx="11449272" cy="2376264"/>
          </a:xfrm>
        </p:spPr>
        <p:txBody>
          <a:bodyPr/>
          <a:lstStyle/>
          <a:p>
            <a:pPr marL="0" indent="0">
              <a:buNone/>
            </a:pPr>
            <a:r>
              <a:rPr lang="en-US" dirty="0"/>
              <a:t>Member variables with constant values, preferred to magic values.</a:t>
            </a:r>
          </a:p>
          <a:p>
            <a:r>
              <a:rPr lang="en-US" dirty="0"/>
              <a:t>Declared by </a:t>
            </a:r>
            <a:r>
              <a:rPr lang="en-US" dirty="0">
                <a:solidFill>
                  <a:schemeClr val="accent1"/>
                </a:solidFill>
              </a:rPr>
              <a:t>const</a:t>
            </a:r>
            <a:r>
              <a:rPr lang="en-US" dirty="0"/>
              <a:t> prefix.</a:t>
            </a:r>
          </a:p>
          <a:p>
            <a:r>
              <a:rPr lang="en-US" dirty="0"/>
              <a:t>Same visibility types as variables (default is </a:t>
            </a:r>
            <a:r>
              <a:rPr lang="en-US" dirty="0">
                <a:solidFill>
                  <a:schemeClr val="accent1"/>
                </a:solidFill>
              </a:rPr>
              <a:t>public</a:t>
            </a:r>
            <a:r>
              <a:rPr lang="en-US" dirty="0"/>
              <a:t>).</a:t>
            </a:r>
          </a:p>
          <a:p>
            <a:r>
              <a:rPr lang="en-US" dirty="0"/>
              <a:t>Accessed from class using </a:t>
            </a:r>
            <a:r>
              <a:rPr lang="en-US" dirty="0">
                <a:solidFill>
                  <a:schemeClr val="accent1"/>
                </a:solidFill>
              </a:rPr>
              <a:t>::</a:t>
            </a:r>
            <a:r>
              <a:rPr lang="en-US" dirty="0"/>
              <a:t> operator.</a:t>
            </a:r>
          </a:p>
          <a:p>
            <a:r>
              <a:rPr lang="en-US" dirty="0"/>
              <a:t>By class name or by self identifier from within.</a:t>
            </a:r>
          </a:p>
        </p:txBody>
      </p:sp>
      <p:sp>
        <p:nvSpPr>
          <p:cNvPr id="4" name="Slide Number Placeholder 3">
            <a:extLst>
              <a:ext uri="{FF2B5EF4-FFF2-40B4-BE49-F238E27FC236}">
                <a16:creationId xmlns:a16="http://schemas.microsoft.com/office/drawing/2014/main" id="{2DF105FB-C2C0-6150-1D92-589EBC40CF5F}"/>
              </a:ext>
            </a:extLst>
          </p:cNvPr>
          <p:cNvSpPr>
            <a:spLocks noGrp="1"/>
          </p:cNvSpPr>
          <p:nvPr>
            <p:ph type="sldNum" sz="quarter" idx="12"/>
          </p:nvPr>
        </p:nvSpPr>
        <p:spPr/>
        <p:txBody>
          <a:bodyPr/>
          <a:lstStyle/>
          <a:p>
            <a:fld id="{452BA717-4DED-4A38-BDE4-30D0F0A142DB}" type="slidenum">
              <a:rPr lang="cs-CZ" smtClean="0"/>
              <a:pPr/>
              <a:t>20</a:t>
            </a:fld>
            <a:endParaRPr lang="cs-CZ"/>
          </a:p>
        </p:txBody>
      </p:sp>
      <p:sp>
        <p:nvSpPr>
          <p:cNvPr id="5" name="Zaoblený obdélníkový popisek 6">
            <a:extLst>
              <a:ext uri="{FF2B5EF4-FFF2-40B4-BE49-F238E27FC236}">
                <a16:creationId xmlns:a16="http://schemas.microsoft.com/office/drawing/2014/main" id="{5FB26D61-FF93-5C7B-D1AB-FAB49BA92887}"/>
              </a:ext>
            </a:extLst>
          </p:cNvPr>
          <p:cNvSpPr/>
          <p:nvPr/>
        </p:nvSpPr>
        <p:spPr>
          <a:xfrm>
            <a:off x="5951984" y="200804"/>
            <a:ext cx="2160240" cy="621538"/>
          </a:xfrm>
          <a:prstGeom prst="wedgeRoundRectCallout">
            <a:avLst>
              <a:gd name="adj1" fmla="val -66217"/>
              <a:gd name="adj2" fmla="val -1661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Since PHP 7.1</a:t>
            </a:r>
            <a:endParaRPr lang="cs-CZ" dirty="0"/>
          </a:p>
        </p:txBody>
      </p:sp>
      <p:sp>
        <p:nvSpPr>
          <p:cNvPr id="6" name="Rectangle 5">
            <a:extLst>
              <a:ext uri="{FF2B5EF4-FFF2-40B4-BE49-F238E27FC236}">
                <a16:creationId xmlns:a16="http://schemas.microsoft.com/office/drawing/2014/main" id="{E1E16113-10C8-80C7-B33F-1A795E68F721}"/>
              </a:ext>
            </a:extLst>
          </p:cNvPr>
          <p:cNvSpPr/>
          <p:nvPr/>
        </p:nvSpPr>
        <p:spPr>
          <a:xfrm>
            <a:off x="408069" y="3707835"/>
            <a:ext cx="6696043" cy="1737389"/>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Foo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const</a:t>
            </a:r>
            <a:r>
              <a:rPr lang="en-US" b="1" dirty="0">
                <a:solidFill>
                  <a:schemeClr val="tx1"/>
                </a:solidFill>
                <a:latin typeface="Courier New" panose="02070309020205020404" pitchFamily="49" charset="0"/>
                <a:cs typeface="Courier New" panose="02070309020205020404" pitchFamily="49" charset="0"/>
              </a:rPr>
              <a:t> BAR = 42;</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echoBar</a:t>
            </a:r>
            <a:r>
              <a:rPr lang="en-US" b="1" dirty="0">
                <a:solidFill>
                  <a:schemeClr val="tx1"/>
                </a:solidFill>
                <a:latin typeface="Courier New" panose="02070309020205020404" pitchFamily="49" charset="0"/>
                <a:cs typeface="Courier New" panose="02070309020205020404" pitchFamily="49" charset="0"/>
              </a:rPr>
              <a:t>() { print(self::BAR);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print(Foo::BAR);</a:t>
            </a:r>
          </a:p>
          <a:p>
            <a:endParaRPr lang="en-US" b="1" dirty="0">
              <a:solidFill>
                <a:schemeClr val="tx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26084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D8F1B-DBD0-90A8-91FE-D401710B8D28}"/>
              </a:ext>
            </a:extLst>
          </p:cNvPr>
          <p:cNvSpPr>
            <a:spLocks noGrp="1"/>
          </p:cNvSpPr>
          <p:nvPr>
            <p:ph type="title"/>
          </p:nvPr>
        </p:nvSpPr>
        <p:spPr/>
        <p:txBody>
          <a:bodyPr>
            <a:normAutofit/>
          </a:bodyPr>
          <a:lstStyle/>
          <a:p>
            <a:r>
              <a:rPr lang="en-US" dirty="0"/>
              <a:t>Static Members</a:t>
            </a:r>
          </a:p>
        </p:txBody>
      </p:sp>
      <p:sp>
        <p:nvSpPr>
          <p:cNvPr id="3" name="Content Placeholder 2">
            <a:extLst>
              <a:ext uri="{FF2B5EF4-FFF2-40B4-BE49-F238E27FC236}">
                <a16:creationId xmlns:a16="http://schemas.microsoft.com/office/drawing/2014/main" id="{50E7F1FB-E0DD-7EAA-950E-E5BEECD526C8}"/>
              </a:ext>
            </a:extLst>
          </p:cNvPr>
          <p:cNvSpPr>
            <a:spLocks noGrp="1"/>
          </p:cNvSpPr>
          <p:nvPr>
            <p:ph idx="1"/>
          </p:nvPr>
        </p:nvSpPr>
        <p:spPr>
          <a:xfrm>
            <a:off x="335360" y="1268760"/>
            <a:ext cx="11449272" cy="2160240"/>
          </a:xfrm>
        </p:spPr>
        <p:txBody>
          <a:bodyPr/>
          <a:lstStyle/>
          <a:p>
            <a:pPr marL="0" indent="0">
              <a:buNone/>
            </a:pPr>
            <a:r>
              <a:rPr lang="en-US" dirty="0"/>
              <a:t>Declared by static keyword before the member, accessed by </a:t>
            </a:r>
            <a:r>
              <a:rPr lang="en-US" dirty="0">
                <a:solidFill>
                  <a:schemeClr val="accent1"/>
                </a:solidFill>
              </a:rPr>
              <a:t>::</a:t>
            </a:r>
            <a:r>
              <a:rPr lang="en-US" dirty="0"/>
              <a:t> operator. Usable for methods as well.</a:t>
            </a:r>
          </a:p>
          <a:p>
            <a:r>
              <a:rPr lang="en-US" dirty="0"/>
              <a:t>One instance, no matter how many objects class has.</a:t>
            </a:r>
            <a:br>
              <a:rPr lang="en-US" dirty="0"/>
            </a:br>
            <a:r>
              <a:rPr lang="en-US" dirty="0"/>
              <a:t>I.e., static methods does not have </a:t>
            </a:r>
            <a:r>
              <a:rPr lang="en-US" dirty="0">
                <a:solidFill>
                  <a:schemeClr val="accent1"/>
                </a:solidFill>
              </a:rPr>
              <a:t>$this</a:t>
            </a:r>
            <a:r>
              <a:rPr lang="en-US" dirty="0"/>
              <a:t>.</a:t>
            </a:r>
          </a:p>
          <a:p>
            <a:r>
              <a:rPr lang="en-US" dirty="0"/>
              <a:t>The same types of visibility as regular members.</a:t>
            </a:r>
          </a:p>
          <a:p>
            <a:r>
              <a:rPr lang="en-US" dirty="0"/>
              <a:t>Small differences in inheritance.</a:t>
            </a:r>
          </a:p>
          <a:p>
            <a:endParaRPr lang="cs-CZ" dirty="0"/>
          </a:p>
        </p:txBody>
      </p:sp>
      <p:sp>
        <p:nvSpPr>
          <p:cNvPr id="4" name="Slide Number Placeholder 3">
            <a:extLst>
              <a:ext uri="{FF2B5EF4-FFF2-40B4-BE49-F238E27FC236}">
                <a16:creationId xmlns:a16="http://schemas.microsoft.com/office/drawing/2014/main" id="{BBFF1E5A-B4A5-24A2-02AC-F8B25DE18B99}"/>
              </a:ext>
            </a:extLst>
          </p:cNvPr>
          <p:cNvSpPr>
            <a:spLocks noGrp="1"/>
          </p:cNvSpPr>
          <p:nvPr>
            <p:ph type="sldNum" sz="quarter" idx="12"/>
          </p:nvPr>
        </p:nvSpPr>
        <p:spPr/>
        <p:txBody>
          <a:bodyPr/>
          <a:lstStyle/>
          <a:p>
            <a:fld id="{452BA717-4DED-4A38-BDE4-30D0F0A142DB}" type="slidenum">
              <a:rPr lang="cs-CZ" smtClean="0"/>
              <a:pPr/>
              <a:t>21</a:t>
            </a:fld>
            <a:endParaRPr lang="cs-CZ"/>
          </a:p>
        </p:txBody>
      </p:sp>
      <p:sp>
        <p:nvSpPr>
          <p:cNvPr id="5" name="Rectangle 4">
            <a:extLst>
              <a:ext uri="{FF2B5EF4-FFF2-40B4-BE49-F238E27FC236}">
                <a16:creationId xmlns:a16="http://schemas.microsoft.com/office/drawing/2014/main" id="{ED3AD755-7D7B-CF52-C7B7-50321E266366}"/>
              </a:ext>
            </a:extLst>
          </p:cNvPr>
          <p:cNvSpPr/>
          <p:nvPr/>
        </p:nvSpPr>
        <p:spPr>
          <a:xfrm>
            <a:off x="408069" y="3446868"/>
            <a:ext cx="6696043" cy="2862452"/>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 { </a:t>
            </a:r>
            <a:r>
              <a:rPr lang="en-US" b="1" dirty="0">
                <a:solidFill>
                  <a:schemeClr val="accent1"/>
                </a:solidFill>
                <a:latin typeface="Courier New" panose="02070309020205020404" pitchFamily="49" charset="0"/>
                <a:cs typeface="Courier New" panose="02070309020205020404" pitchFamily="49" charset="0"/>
              </a:rPr>
              <a:t>public static</a:t>
            </a:r>
            <a:r>
              <a:rPr lang="en-US" b="1" dirty="0">
                <a:solidFill>
                  <a:schemeClr val="tx1"/>
                </a:solidFill>
                <a:latin typeface="Courier New" panose="02070309020205020404" pitchFamily="49" charset="0"/>
                <a:cs typeface="Courier New" panose="02070309020205020404" pitchFamily="49" charset="0"/>
              </a:rPr>
              <a:t> $x; };</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B </a:t>
            </a:r>
            <a:r>
              <a:rPr lang="en-US" b="1" dirty="0">
                <a:solidFill>
                  <a:schemeClr val="accent1"/>
                </a:solidFill>
                <a:latin typeface="Courier New" panose="02070309020205020404" pitchFamily="49" charset="0"/>
                <a:cs typeface="Courier New" panose="02070309020205020404" pitchFamily="49" charset="0"/>
              </a:rPr>
              <a:t>extends</a:t>
            </a:r>
            <a:r>
              <a:rPr lang="en-US" b="1" dirty="0">
                <a:solidFill>
                  <a:schemeClr val="tx1"/>
                </a:solidFill>
                <a:latin typeface="Courier New" panose="02070309020205020404" pitchFamily="49" charset="0"/>
                <a:cs typeface="Courier New" panose="02070309020205020404" pitchFamily="49" charset="0"/>
              </a:rPr>
              <a:t> A { </a:t>
            </a:r>
            <a:r>
              <a:rPr lang="en-US" b="1" dirty="0">
                <a:solidFill>
                  <a:schemeClr val="accent1"/>
                </a:solidFill>
                <a:latin typeface="Courier New" panose="02070309020205020404" pitchFamily="49" charset="0"/>
                <a:cs typeface="Courier New" panose="02070309020205020404" pitchFamily="49" charset="0"/>
              </a:rPr>
              <a:t>public static</a:t>
            </a:r>
            <a:r>
              <a:rPr lang="en-US" b="1" dirty="0">
                <a:solidFill>
                  <a:schemeClr val="tx1"/>
                </a:solidFill>
                <a:latin typeface="Courier New" panose="02070309020205020404" pitchFamily="49" charset="0"/>
                <a:cs typeface="Courier New" panose="02070309020205020404" pitchFamily="49" charset="0"/>
              </a:rPr>
              <a:t> $x; };</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C </a:t>
            </a:r>
            <a:r>
              <a:rPr lang="en-US" b="1" dirty="0">
                <a:solidFill>
                  <a:schemeClr val="accent1"/>
                </a:solidFill>
                <a:latin typeface="Courier New" panose="02070309020205020404" pitchFamily="49" charset="0"/>
                <a:cs typeface="Courier New" panose="02070309020205020404" pitchFamily="49" charset="0"/>
              </a:rPr>
              <a:t>extends</a:t>
            </a:r>
            <a:r>
              <a:rPr lang="en-US" b="1" dirty="0">
                <a:solidFill>
                  <a:schemeClr val="tx1"/>
                </a:solidFill>
                <a:latin typeface="Courier New" panose="02070309020205020404" pitchFamily="49" charset="0"/>
                <a:cs typeface="Courier New" panose="02070309020205020404" pitchFamily="49" charset="0"/>
              </a:rPr>
              <a:t> B {};</a:t>
            </a:r>
            <a:br>
              <a:rPr lang="en-US" b="1" dirty="0">
                <a:solidFill>
                  <a:schemeClr val="tx1"/>
                </a:solidFill>
                <a:latin typeface="Courier New" panose="02070309020205020404" pitchFamily="49" charset="0"/>
                <a:cs typeface="Courier New" panose="02070309020205020404" pitchFamily="49" charset="0"/>
              </a:rPr>
            </a:b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A::$x = "A";</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C::$x = "B";</a:t>
            </a:r>
            <a:br>
              <a:rPr lang="en-US" b="1" dirty="0">
                <a:solidFill>
                  <a:schemeClr val="tx1"/>
                </a:solidFill>
                <a:latin typeface="Courier New" panose="02070309020205020404" pitchFamily="49" charset="0"/>
                <a:cs typeface="Courier New" panose="02070309020205020404" pitchFamily="49" charset="0"/>
              </a:rPr>
            </a:br>
            <a:br>
              <a:rPr lang="en-US" b="1" dirty="0">
                <a:solidFill>
                  <a:schemeClr val="tx1"/>
                </a:solidFill>
                <a:latin typeface="Courier New" panose="02070309020205020404" pitchFamily="49" charset="0"/>
                <a:cs typeface="Courier New" panose="02070309020205020404" pitchFamily="49" charset="0"/>
              </a:rPr>
            </a:br>
            <a:r>
              <a:rPr lang="en-US" b="1" dirty="0" err="1">
                <a:solidFill>
                  <a:schemeClr val="tx1"/>
                </a:solidFill>
                <a:latin typeface="Courier New" panose="02070309020205020404" pitchFamily="49" charset="0"/>
                <a:cs typeface="Courier New" panose="02070309020205020404" pitchFamily="49" charset="0"/>
              </a:rPr>
              <a:t>var_dump</a:t>
            </a:r>
            <a:r>
              <a:rPr lang="en-US" b="1" dirty="0">
                <a:solidFill>
                  <a:schemeClr val="tx1"/>
                </a:solidFill>
                <a:latin typeface="Courier New" panose="02070309020205020404" pitchFamily="49" charset="0"/>
                <a:cs typeface="Courier New" panose="02070309020205020404" pitchFamily="49" charset="0"/>
              </a:rPr>
              <a:t>(A::$x); </a:t>
            </a:r>
            <a:r>
              <a:rPr lang="en-US" b="1" dirty="0">
                <a:solidFill>
                  <a:schemeClr val="accent6"/>
                </a:solidFill>
                <a:latin typeface="Courier New" panose="02070309020205020404" pitchFamily="49" charset="0"/>
                <a:cs typeface="Courier New" panose="02070309020205020404" pitchFamily="49" charset="0"/>
              </a:rPr>
              <a:t>// A</a:t>
            </a:r>
            <a:br>
              <a:rPr lang="en-US" b="1" dirty="0">
                <a:solidFill>
                  <a:schemeClr val="accent6"/>
                </a:solidFill>
                <a:latin typeface="Courier New" panose="02070309020205020404" pitchFamily="49" charset="0"/>
                <a:cs typeface="Courier New" panose="02070309020205020404" pitchFamily="49" charset="0"/>
              </a:rPr>
            </a:br>
            <a:r>
              <a:rPr lang="en-US" b="1" dirty="0" err="1">
                <a:solidFill>
                  <a:schemeClr val="tx1"/>
                </a:solidFill>
                <a:latin typeface="Courier New" panose="02070309020205020404" pitchFamily="49" charset="0"/>
                <a:cs typeface="Courier New" panose="02070309020205020404" pitchFamily="49" charset="0"/>
              </a:rPr>
              <a:t>var_dump</a:t>
            </a:r>
            <a:r>
              <a:rPr lang="en-US" b="1" dirty="0">
                <a:solidFill>
                  <a:schemeClr val="tx1"/>
                </a:solidFill>
                <a:latin typeface="Courier New" panose="02070309020205020404" pitchFamily="49" charset="0"/>
                <a:cs typeface="Courier New" panose="02070309020205020404" pitchFamily="49" charset="0"/>
              </a:rPr>
              <a:t>(B::$x); </a:t>
            </a:r>
            <a:r>
              <a:rPr lang="en-US" b="1" dirty="0">
                <a:solidFill>
                  <a:schemeClr val="accent6"/>
                </a:solidFill>
                <a:latin typeface="Courier New" panose="02070309020205020404" pitchFamily="49" charset="0"/>
                <a:cs typeface="Courier New" panose="02070309020205020404" pitchFamily="49" charset="0"/>
              </a:rPr>
              <a:t>// B</a:t>
            </a:r>
            <a:br>
              <a:rPr lang="en-US" b="1" dirty="0">
                <a:solidFill>
                  <a:schemeClr val="tx1"/>
                </a:solidFill>
                <a:latin typeface="Courier New" panose="02070309020205020404" pitchFamily="49" charset="0"/>
                <a:cs typeface="Courier New" panose="02070309020205020404" pitchFamily="49" charset="0"/>
              </a:rPr>
            </a:br>
            <a:r>
              <a:rPr lang="en-US" b="1" dirty="0" err="1">
                <a:solidFill>
                  <a:schemeClr val="tx1"/>
                </a:solidFill>
                <a:latin typeface="Courier New" panose="02070309020205020404" pitchFamily="49" charset="0"/>
                <a:cs typeface="Courier New" panose="02070309020205020404" pitchFamily="49" charset="0"/>
              </a:rPr>
              <a:t>var_dump</a:t>
            </a:r>
            <a:r>
              <a:rPr lang="en-US" b="1" dirty="0">
                <a:solidFill>
                  <a:schemeClr val="tx1"/>
                </a:solidFill>
                <a:latin typeface="Courier New" panose="02070309020205020404" pitchFamily="49" charset="0"/>
                <a:cs typeface="Courier New" panose="02070309020205020404" pitchFamily="49" charset="0"/>
              </a:rPr>
              <a:t>(C::$x); </a:t>
            </a:r>
            <a:r>
              <a:rPr lang="en-US" b="1" dirty="0">
                <a:solidFill>
                  <a:schemeClr val="accent6"/>
                </a:solidFill>
                <a:latin typeface="Courier New" panose="02070309020205020404" pitchFamily="49" charset="0"/>
                <a:cs typeface="Courier New" panose="02070309020205020404" pitchFamily="49" charset="0"/>
              </a:rPr>
              <a:t>// B</a:t>
            </a:r>
          </a:p>
        </p:txBody>
      </p:sp>
      <p:sp>
        <p:nvSpPr>
          <p:cNvPr id="6" name="Zaoblený obdélníkový popisek 6">
            <a:extLst>
              <a:ext uri="{FF2B5EF4-FFF2-40B4-BE49-F238E27FC236}">
                <a16:creationId xmlns:a16="http://schemas.microsoft.com/office/drawing/2014/main" id="{A459F819-48A8-AFA6-E500-7EE45029E5BB}"/>
              </a:ext>
            </a:extLst>
          </p:cNvPr>
          <p:cNvSpPr/>
          <p:nvPr/>
        </p:nvSpPr>
        <p:spPr>
          <a:xfrm>
            <a:off x="6204012" y="3212709"/>
            <a:ext cx="1800200" cy="504056"/>
          </a:xfrm>
          <a:prstGeom prst="wedgeRoundRectCallout">
            <a:avLst>
              <a:gd name="adj1" fmla="val -59392"/>
              <a:gd name="adj2" fmla="val 8109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New variable</a:t>
            </a:r>
            <a:endParaRPr lang="cs-CZ" dirty="0"/>
          </a:p>
        </p:txBody>
      </p:sp>
      <p:sp>
        <p:nvSpPr>
          <p:cNvPr id="7" name="Zaoblený obdélníkový popisek 7">
            <a:extLst>
              <a:ext uri="{FF2B5EF4-FFF2-40B4-BE49-F238E27FC236}">
                <a16:creationId xmlns:a16="http://schemas.microsoft.com/office/drawing/2014/main" id="{7D777CBB-BE29-B014-132E-EE2A31DBAC40}"/>
              </a:ext>
            </a:extLst>
          </p:cNvPr>
          <p:cNvSpPr/>
          <p:nvPr/>
        </p:nvSpPr>
        <p:spPr>
          <a:xfrm>
            <a:off x="2639616" y="4406133"/>
            <a:ext cx="2016224" cy="504056"/>
          </a:xfrm>
          <a:prstGeom prst="wedgeRoundRectCallout">
            <a:avLst>
              <a:gd name="adj1" fmla="val -71377"/>
              <a:gd name="adj2" fmla="val 622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Same as B</a:t>
            </a:r>
            <a:r>
              <a:rPr lang="en-US" b="1" dirty="0">
                <a:latin typeface="Courier New" pitchFamily="49" charset="0"/>
                <a:cs typeface="Courier New" pitchFamily="49" charset="0"/>
              </a:rPr>
              <a:t>::$x</a:t>
            </a:r>
            <a:endParaRPr lang="cs-CZ" b="1" dirty="0">
              <a:latin typeface="Courier New" pitchFamily="49" charset="0"/>
              <a:cs typeface="Courier New" pitchFamily="49" charset="0"/>
            </a:endParaRPr>
          </a:p>
        </p:txBody>
      </p:sp>
    </p:spTree>
    <p:extLst>
      <p:ext uri="{BB962C8B-B14F-4D97-AF65-F5344CB8AC3E}">
        <p14:creationId xmlns:p14="http://schemas.microsoft.com/office/powerpoint/2010/main" val="64267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BBDF0-5316-8C2A-8684-D813692AF13C}"/>
              </a:ext>
            </a:extLst>
          </p:cNvPr>
          <p:cNvSpPr>
            <a:spLocks noGrp="1"/>
          </p:cNvSpPr>
          <p:nvPr>
            <p:ph type="title"/>
          </p:nvPr>
        </p:nvSpPr>
        <p:spPr/>
        <p:txBody>
          <a:bodyPr/>
          <a:lstStyle/>
          <a:p>
            <a:r>
              <a:rPr lang="en-US" dirty="0"/>
              <a:t>Static Members</a:t>
            </a:r>
          </a:p>
        </p:txBody>
      </p:sp>
      <p:sp>
        <p:nvSpPr>
          <p:cNvPr id="3" name="Content Placeholder 2">
            <a:extLst>
              <a:ext uri="{FF2B5EF4-FFF2-40B4-BE49-F238E27FC236}">
                <a16:creationId xmlns:a16="http://schemas.microsoft.com/office/drawing/2014/main" id="{FA1F45E6-0462-9CED-E422-FD4B40E005F8}"/>
              </a:ext>
            </a:extLst>
          </p:cNvPr>
          <p:cNvSpPr>
            <a:spLocks noGrp="1"/>
          </p:cNvSpPr>
          <p:nvPr>
            <p:ph idx="1"/>
          </p:nvPr>
        </p:nvSpPr>
        <p:spPr>
          <a:xfrm>
            <a:off x="335360" y="1268760"/>
            <a:ext cx="11449272" cy="504056"/>
          </a:xfrm>
        </p:spPr>
        <p:txBody>
          <a:bodyPr/>
          <a:lstStyle/>
          <a:p>
            <a:pPr marL="0" indent="0">
              <a:buNone/>
            </a:pPr>
            <a:r>
              <a:rPr lang="en-US" dirty="0"/>
              <a:t>Static vs. Regular (Dynamic) members.</a:t>
            </a:r>
            <a:endParaRPr lang="cs-CZ" dirty="0"/>
          </a:p>
        </p:txBody>
      </p:sp>
      <p:sp>
        <p:nvSpPr>
          <p:cNvPr id="4" name="Slide Number Placeholder 3">
            <a:extLst>
              <a:ext uri="{FF2B5EF4-FFF2-40B4-BE49-F238E27FC236}">
                <a16:creationId xmlns:a16="http://schemas.microsoft.com/office/drawing/2014/main" id="{248B87F5-8D0B-49B8-A41C-8CE9EA52E652}"/>
              </a:ext>
            </a:extLst>
          </p:cNvPr>
          <p:cNvSpPr>
            <a:spLocks noGrp="1"/>
          </p:cNvSpPr>
          <p:nvPr>
            <p:ph type="sldNum" sz="quarter" idx="12"/>
          </p:nvPr>
        </p:nvSpPr>
        <p:spPr/>
        <p:txBody>
          <a:bodyPr/>
          <a:lstStyle/>
          <a:p>
            <a:fld id="{452BA717-4DED-4A38-BDE4-30D0F0A142DB}" type="slidenum">
              <a:rPr lang="cs-CZ" smtClean="0"/>
              <a:pPr/>
              <a:t>22</a:t>
            </a:fld>
            <a:endParaRPr lang="cs-CZ"/>
          </a:p>
        </p:txBody>
      </p:sp>
      <p:sp>
        <p:nvSpPr>
          <p:cNvPr id="5" name="Obdélník 6">
            <a:extLst>
              <a:ext uri="{FF2B5EF4-FFF2-40B4-BE49-F238E27FC236}">
                <a16:creationId xmlns:a16="http://schemas.microsoft.com/office/drawing/2014/main" id="{7D6368B4-04B7-EF9E-5F8F-885CFC1449FC}"/>
              </a:ext>
            </a:extLst>
          </p:cNvPr>
          <p:cNvSpPr/>
          <p:nvPr/>
        </p:nvSpPr>
        <p:spPr>
          <a:xfrm>
            <a:off x="3143672" y="2258696"/>
            <a:ext cx="1296144"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Class</a:t>
            </a:r>
            <a:endParaRPr lang="cs-CZ" dirty="0"/>
          </a:p>
        </p:txBody>
      </p:sp>
      <p:sp>
        <p:nvSpPr>
          <p:cNvPr id="7" name="Zaoblený obdélník 7">
            <a:extLst>
              <a:ext uri="{FF2B5EF4-FFF2-40B4-BE49-F238E27FC236}">
                <a16:creationId xmlns:a16="http://schemas.microsoft.com/office/drawing/2014/main" id="{88BA9D27-D2E0-F779-710E-023418D0BAD8}"/>
              </a:ext>
            </a:extLst>
          </p:cNvPr>
          <p:cNvSpPr/>
          <p:nvPr/>
        </p:nvSpPr>
        <p:spPr>
          <a:xfrm>
            <a:off x="2123512" y="3988600"/>
            <a:ext cx="1296144" cy="91440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Object</a:t>
            </a:r>
            <a:endParaRPr lang="cs-CZ" dirty="0"/>
          </a:p>
        </p:txBody>
      </p:sp>
      <p:sp>
        <p:nvSpPr>
          <p:cNvPr id="8" name="Zaoblený obdélník 8">
            <a:extLst>
              <a:ext uri="{FF2B5EF4-FFF2-40B4-BE49-F238E27FC236}">
                <a16:creationId xmlns:a16="http://schemas.microsoft.com/office/drawing/2014/main" id="{1000529C-8AAF-84D9-77D1-E0DA89815173}"/>
              </a:ext>
            </a:extLst>
          </p:cNvPr>
          <p:cNvSpPr/>
          <p:nvPr/>
        </p:nvSpPr>
        <p:spPr>
          <a:xfrm>
            <a:off x="4163832" y="3988599"/>
            <a:ext cx="1296144" cy="91440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Object</a:t>
            </a:r>
            <a:endParaRPr lang="cs-CZ" dirty="0"/>
          </a:p>
        </p:txBody>
      </p:sp>
      <p:sp>
        <p:nvSpPr>
          <p:cNvPr id="9" name="TextovéPole 9">
            <a:extLst>
              <a:ext uri="{FF2B5EF4-FFF2-40B4-BE49-F238E27FC236}">
                <a16:creationId xmlns:a16="http://schemas.microsoft.com/office/drawing/2014/main" id="{F5BB70B4-E0DC-714F-7783-95099F6E1B25}"/>
              </a:ext>
            </a:extLst>
          </p:cNvPr>
          <p:cNvSpPr txBox="1"/>
          <p:nvPr/>
        </p:nvSpPr>
        <p:spPr>
          <a:xfrm>
            <a:off x="6563961" y="4445800"/>
            <a:ext cx="2266967" cy="400110"/>
          </a:xfrm>
          <a:prstGeom prst="rect">
            <a:avLst/>
          </a:prstGeom>
          <a:noFill/>
        </p:spPr>
        <p:txBody>
          <a:bodyPr wrap="none" rtlCol="0">
            <a:spAutoFit/>
          </a:bodyPr>
          <a:lstStyle/>
          <a:p>
            <a:r>
              <a:rPr lang="en-US" sz="2000" dirty="0"/>
              <a:t>member variable</a:t>
            </a:r>
            <a:endParaRPr lang="cs-CZ" sz="2000" dirty="0"/>
          </a:p>
        </p:txBody>
      </p:sp>
      <p:sp>
        <p:nvSpPr>
          <p:cNvPr id="10" name="TextovéPole 10">
            <a:extLst>
              <a:ext uri="{FF2B5EF4-FFF2-40B4-BE49-F238E27FC236}">
                <a16:creationId xmlns:a16="http://schemas.microsoft.com/office/drawing/2014/main" id="{0594F42C-CC0A-A3FE-904C-7ED6395CE71C}"/>
              </a:ext>
            </a:extLst>
          </p:cNvPr>
          <p:cNvSpPr txBox="1"/>
          <p:nvPr/>
        </p:nvSpPr>
        <p:spPr>
          <a:xfrm>
            <a:off x="6563960" y="3725800"/>
            <a:ext cx="1140056" cy="400110"/>
          </a:xfrm>
          <a:prstGeom prst="rect">
            <a:avLst/>
          </a:prstGeom>
          <a:noFill/>
        </p:spPr>
        <p:txBody>
          <a:bodyPr wrap="none" rtlCol="0">
            <a:spAutoFit/>
          </a:bodyPr>
          <a:lstStyle/>
          <a:p>
            <a:r>
              <a:rPr lang="en-US" sz="2000" dirty="0"/>
              <a:t>method</a:t>
            </a:r>
            <a:endParaRPr lang="cs-CZ" sz="2000" dirty="0"/>
          </a:p>
        </p:txBody>
      </p:sp>
      <p:sp>
        <p:nvSpPr>
          <p:cNvPr id="11" name="TextovéPole 11">
            <a:extLst>
              <a:ext uri="{FF2B5EF4-FFF2-40B4-BE49-F238E27FC236}">
                <a16:creationId xmlns:a16="http://schemas.microsoft.com/office/drawing/2014/main" id="{6A096679-FD13-7E18-B826-92965B104F86}"/>
              </a:ext>
            </a:extLst>
          </p:cNvPr>
          <p:cNvSpPr txBox="1"/>
          <p:nvPr/>
        </p:nvSpPr>
        <p:spPr>
          <a:xfrm>
            <a:off x="6563961" y="3005800"/>
            <a:ext cx="1898277" cy="400110"/>
          </a:xfrm>
          <a:prstGeom prst="rect">
            <a:avLst/>
          </a:prstGeom>
          <a:noFill/>
        </p:spPr>
        <p:txBody>
          <a:bodyPr wrap="none" rtlCol="0">
            <a:spAutoFit/>
          </a:bodyPr>
          <a:lstStyle/>
          <a:p>
            <a:r>
              <a:rPr lang="en-US" sz="2000" dirty="0"/>
              <a:t>static method</a:t>
            </a:r>
            <a:endParaRPr lang="cs-CZ" sz="2000" dirty="0"/>
          </a:p>
        </p:txBody>
      </p:sp>
      <p:sp>
        <p:nvSpPr>
          <p:cNvPr id="12" name="TextovéPole 12">
            <a:extLst>
              <a:ext uri="{FF2B5EF4-FFF2-40B4-BE49-F238E27FC236}">
                <a16:creationId xmlns:a16="http://schemas.microsoft.com/office/drawing/2014/main" id="{7C0F32FD-8D14-4943-23C0-CC6AEE7B6472}"/>
              </a:ext>
            </a:extLst>
          </p:cNvPr>
          <p:cNvSpPr txBox="1"/>
          <p:nvPr/>
        </p:nvSpPr>
        <p:spPr>
          <a:xfrm>
            <a:off x="6563961" y="2285800"/>
            <a:ext cx="3113353" cy="400110"/>
          </a:xfrm>
          <a:prstGeom prst="rect">
            <a:avLst/>
          </a:prstGeom>
          <a:noFill/>
        </p:spPr>
        <p:txBody>
          <a:bodyPr wrap="none" rtlCol="0">
            <a:spAutoFit/>
          </a:bodyPr>
          <a:lstStyle/>
          <a:p>
            <a:r>
              <a:rPr lang="en-US" sz="2000" dirty="0"/>
              <a:t>static variable/constant</a:t>
            </a:r>
            <a:endParaRPr lang="cs-CZ" sz="2000" dirty="0"/>
          </a:p>
        </p:txBody>
      </p:sp>
      <p:cxnSp>
        <p:nvCxnSpPr>
          <p:cNvPr id="13" name="Přímá spojnice 15">
            <a:extLst>
              <a:ext uri="{FF2B5EF4-FFF2-40B4-BE49-F238E27FC236}">
                <a16:creationId xmlns:a16="http://schemas.microsoft.com/office/drawing/2014/main" id="{7E353F28-1C4A-78CB-0583-3F82164B007B}"/>
              </a:ext>
            </a:extLst>
          </p:cNvPr>
          <p:cNvCxnSpPr>
            <a:stCxn id="5" idx="2"/>
            <a:endCxn id="7" idx="0"/>
          </p:cNvCxnSpPr>
          <p:nvPr/>
        </p:nvCxnSpPr>
        <p:spPr>
          <a:xfrm flipH="1">
            <a:off x="2771584" y="3173096"/>
            <a:ext cx="1020160" cy="815504"/>
          </a:xfrm>
          <a:prstGeom prst="line">
            <a:avLst/>
          </a:prstGeom>
          <a:ln>
            <a:solidFill>
              <a:schemeClr val="tx1"/>
            </a:solidFill>
            <a:tailEnd type="stealth" w="lg" len="lg"/>
          </a:ln>
        </p:spPr>
        <p:style>
          <a:lnRef idx="2">
            <a:schemeClr val="accent6"/>
          </a:lnRef>
          <a:fillRef idx="0">
            <a:schemeClr val="accent6"/>
          </a:fillRef>
          <a:effectRef idx="1">
            <a:schemeClr val="accent6"/>
          </a:effectRef>
          <a:fontRef idx="minor">
            <a:schemeClr val="tx1"/>
          </a:fontRef>
        </p:style>
      </p:cxnSp>
      <p:cxnSp>
        <p:nvCxnSpPr>
          <p:cNvPr id="14" name="Přímá spojnice 17">
            <a:extLst>
              <a:ext uri="{FF2B5EF4-FFF2-40B4-BE49-F238E27FC236}">
                <a16:creationId xmlns:a16="http://schemas.microsoft.com/office/drawing/2014/main" id="{CE6D9096-B23A-2C2F-5309-9498E8E0DF6E}"/>
              </a:ext>
            </a:extLst>
          </p:cNvPr>
          <p:cNvCxnSpPr>
            <a:stCxn id="5" idx="2"/>
            <a:endCxn id="8" idx="0"/>
          </p:cNvCxnSpPr>
          <p:nvPr/>
        </p:nvCxnSpPr>
        <p:spPr>
          <a:xfrm>
            <a:off x="3791744" y="3173097"/>
            <a:ext cx="1020160" cy="815503"/>
          </a:xfrm>
          <a:prstGeom prst="line">
            <a:avLst/>
          </a:prstGeom>
          <a:ln>
            <a:solidFill>
              <a:schemeClr val="tx1"/>
            </a:solidFill>
            <a:tailEnd type="stealth" w="lg" len="lg"/>
          </a:ln>
        </p:spPr>
        <p:style>
          <a:lnRef idx="2">
            <a:schemeClr val="accent6"/>
          </a:lnRef>
          <a:fillRef idx="0">
            <a:schemeClr val="accent6"/>
          </a:fillRef>
          <a:effectRef idx="1">
            <a:schemeClr val="accent6"/>
          </a:effectRef>
          <a:fontRef idx="minor">
            <a:schemeClr val="tx1"/>
          </a:fontRef>
        </p:style>
      </p:cxnSp>
      <p:sp>
        <p:nvSpPr>
          <p:cNvPr id="15" name="TextovéPole 20">
            <a:extLst>
              <a:ext uri="{FF2B5EF4-FFF2-40B4-BE49-F238E27FC236}">
                <a16:creationId xmlns:a16="http://schemas.microsoft.com/office/drawing/2014/main" id="{E2B68AC7-7E11-ABDE-1D6C-CCF9CF50D3FC}"/>
              </a:ext>
            </a:extLst>
          </p:cNvPr>
          <p:cNvSpPr txBox="1"/>
          <p:nvPr/>
        </p:nvSpPr>
        <p:spPr>
          <a:xfrm>
            <a:off x="1815843" y="3257684"/>
            <a:ext cx="1167307" cy="646331"/>
          </a:xfrm>
          <a:prstGeom prst="rect">
            <a:avLst/>
          </a:prstGeom>
          <a:noFill/>
        </p:spPr>
        <p:txBody>
          <a:bodyPr wrap="none" rtlCol="0">
            <a:spAutoFit/>
          </a:bodyPr>
          <a:lstStyle/>
          <a:p>
            <a:pPr algn="ctr"/>
            <a:r>
              <a:rPr lang="en-US" b="1" dirty="0">
                <a:solidFill>
                  <a:schemeClr val="accent2"/>
                </a:solidFill>
                <a:latin typeface="Courier New" panose="02070309020205020404" pitchFamily="49" charset="0"/>
                <a:cs typeface="Courier New" panose="02070309020205020404" pitchFamily="49" charset="0"/>
              </a:rPr>
              <a:t>new</a:t>
            </a:r>
          </a:p>
          <a:p>
            <a:pPr algn="ctr"/>
            <a:r>
              <a:rPr lang="en-US" dirty="0"/>
              <a:t>operator</a:t>
            </a:r>
            <a:endParaRPr lang="cs-CZ" dirty="0"/>
          </a:p>
        </p:txBody>
      </p:sp>
      <p:cxnSp>
        <p:nvCxnSpPr>
          <p:cNvPr id="16" name="Přímá spojnice 21">
            <a:extLst>
              <a:ext uri="{FF2B5EF4-FFF2-40B4-BE49-F238E27FC236}">
                <a16:creationId xmlns:a16="http://schemas.microsoft.com/office/drawing/2014/main" id="{CAED2D04-9129-96D6-EAEE-61993B37A2FA}"/>
              </a:ext>
            </a:extLst>
          </p:cNvPr>
          <p:cNvCxnSpPr/>
          <p:nvPr/>
        </p:nvCxnSpPr>
        <p:spPr>
          <a:xfrm flipH="1" flipV="1">
            <a:off x="4439816" y="2376151"/>
            <a:ext cx="2124144" cy="5273"/>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17" name="Přímá spojnice 29">
            <a:extLst>
              <a:ext uri="{FF2B5EF4-FFF2-40B4-BE49-F238E27FC236}">
                <a16:creationId xmlns:a16="http://schemas.microsoft.com/office/drawing/2014/main" id="{9CA43751-1DE0-4163-32C1-F9F5568918E5}"/>
              </a:ext>
            </a:extLst>
          </p:cNvPr>
          <p:cNvCxnSpPr/>
          <p:nvPr/>
        </p:nvCxnSpPr>
        <p:spPr>
          <a:xfrm flipH="1" flipV="1">
            <a:off x="4439816" y="2545965"/>
            <a:ext cx="2124144" cy="5273"/>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18" name="Přímá spojnice 30">
            <a:extLst>
              <a:ext uri="{FF2B5EF4-FFF2-40B4-BE49-F238E27FC236}">
                <a16:creationId xmlns:a16="http://schemas.microsoft.com/office/drawing/2014/main" id="{A01157F1-92DD-845A-29D4-BA8F2F16FA28}"/>
              </a:ext>
            </a:extLst>
          </p:cNvPr>
          <p:cNvCxnSpPr/>
          <p:nvPr/>
        </p:nvCxnSpPr>
        <p:spPr>
          <a:xfrm flipH="1">
            <a:off x="5459976" y="4706968"/>
            <a:ext cx="1106682" cy="0"/>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19" name="Přímá spojnice 33">
            <a:extLst>
              <a:ext uri="{FF2B5EF4-FFF2-40B4-BE49-F238E27FC236}">
                <a16:creationId xmlns:a16="http://schemas.microsoft.com/office/drawing/2014/main" id="{201507C4-DE04-230F-D1E6-023F2CC013D5}"/>
              </a:ext>
            </a:extLst>
          </p:cNvPr>
          <p:cNvCxnSpPr/>
          <p:nvPr/>
        </p:nvCxnSpPr>
        <p:spPr>
          <a:xfrm flipH="1">
            <a:off x="5458627" y="4547024"/>
            <a:ext cx="1106682" cy="1"/>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0" name="Přímá spojnice 35">
            <a:extLst>
              <a:ext uri="{FF2B5EF4-FFF2-40B4-BE49-F238E27FC236}">
                <a16:creationId xmlns:a16="http://schemas.microsoft.com/office/drawing/2014/main" id="{3CD27D60-B13F-B94D-0C1F-991F31E0920B}"/>
              </a:ext>
            </a:extLst>
          </p:cNvPr>
          <p:cNvCxnSpPr/>
          <p:nvPr/>
        </p:nvCxnSpPr>
        <p:spPr>
          <a:xfrm flipH="1" flipV="1">
            <a:off x="4439816" y="2903466"/>
            <a:ext cx="2124144" cy="209945"/>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1" name="Přímá spojnice 37">
            <a:extLst>
              <a:ext uri="{FF2B5EF4-FFF2-40B4-BE49-F238E27FC236}">
                <a16:creationId xmlns:a16="http://schemas.microsoft.com/office/drawing/2014/main" id="{E4480EBD-A2FA-5CF1-3641-A530DB4BCA41}"/>
              </a:ext>
            </a:extLst>
          </p:cNvPr>
          <p:cNvCxnSpPr/>
          <p:nvPr/>
        </p:nvCxnSpPr>
        <p:spPr>
          <a:xfrm flipH="1" flipV="1">
            <a:off x="4439816" y="3166140"/>
            <a:ext cx="2124144" cy="637607"/>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2" name="Přímá spojnice 39">
            <a:extLst>
              <a:ext uri="{FF2B5EF4-FFF2-40B4-BE49-F238E27FC236}">
                <a16:creationId xmlns:a16="http://schemas.microsoft.com/office/drawing/2014/main" id="{767C8078-9610-F559-5212-86B57640B66A}"/>
              </a:ext>
            </a:extLst>
          </p:cNvPr>
          <p:cNvCxnSpPr/>
          <p:nvPr/>
        </p:nvCxnSpPr>
        <p:spPr>
          <a:xfrm flipH="1" flipV="1">
            <a:off x="4439816" y="3054913"/>
            <a:ext cx="2124144" cy="208685"/>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3" name="Přímá spojnice 41">
            <a:extLst>
              <a:ext uri="{FF2B5EF4-FFF2-40B4-BE49-F238E27FC236}">
                <a16:creationId xmlns:a16="http://schemas.microsoft.com/office/drawing/2014/main" id="{2163BB87-FAC9-9202-2F39-BE02275C8702}"/>
              </a:ext>
            </a:extLst>
          </p:cNvPr>
          <p:cNvCxnSpPr/>
          <p:nvPr/>
        </p:nvCxnSpPr>
        <p:spPr>
          <a:xfrm flipH="1">
            <a:off x="5458628" y="3927772"/>
            <a:ext cx="1105333" cy="304353"/>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4" name="Přímá spojnice 43">
            <a:extLst>
              <a:ext uri="{FF2B5EF4-FFF2-40B4-BE49-F238E27FC236}">
                <a16:creationId xmlns:a16="http://schemas.microsoft.com/office/drawing/2014/main" id="{93DEE312-97AA-3674-67EF-DE15C82F7D17}"/>
              </a:ext>
            </a:extLst>
          </p:cNvPr>
          <p:cNvCxnSpPr/>
          <p:nvPr/>
        </p:nvCxnSpPr>
        <p:spPr>
          <a:xfrm flipH="1">
            <a:off x="5594619" y="5628002"/>
            <a:ext cx="282683" cy="1"/>
          </a:xfrm>
          <a:prstGeom prst="line">
            <a:avLst/>
          </a:prstGeom>
          <a:ln w="25400" cap="rnd" cmpd="sng">
            <a:solidFill>
              <a:srgbClr val="0070C0"/>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5" name="Přímá spojnice 44">
            <a:extLst>
              <a:ext uri="{FF2B5EF4-FFF2-40B4-BE49-F238E27FC236}">
                <a16:creationId xmlns:a16="http://schemas.microsoft.com/office/drawing/2014/main" id="{E7ABBC44-8192-A751-AEF0-DDFF3BF4472F}"/>
              </a:ext>
            </a:extLst>
          </p:cNvPr>
          <p:cNvCxnSpPr/>
          <p:nvPr/>
        </p:nvCxnSpPr>
        <p:spPr>
          <a:xfrm flipH="1">
            <a:off x="5594618" y="5931442"/>
            <a:ext cx="282683" cy="1"/>
          </a:xfrm>
          <a:prstGeom prst="line">
            <a:avLst/>
          </a:prstGeom>
          <a:ln w="25400" cap="rnd" cmpd="sng">
            <a:solidFill>
              <a:schemeClr val="accent2"/>
            </a:solidFill>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26" name="TextovéPole 47">
            <a:extLst>
              <a:ext uri="{FF2B5EF4-FFF2-40B4-BE49-F238E27FC236}">
                <a16:creationId xmlns:a16="http://schemas.microsoft.com/office/drawing/2014/main" id="{54D867B5-69DA-5DB3-4DA2-F2E83CCCD442}"/>
              </a:ext>
            </a:extLst>
          </p:cNvPr>
          <p:cNvSpPr txBox="1"/>
          <p:nvPr/>
        </p:nvSpPr>
        <p:spPr>
          <a:xfrm>
            <a:off x="5877301" y="5476371"/>
            <a:ext cx="3025187" cy="307777"/>
          </a:xfrm>
          <a:prstGeom prst="rect">
            <a:avLst/>
          </a:prstGeom>
          <a:noFill/>
        </p:spPr>
        <p:txBody>
          <a:bodyPr wrap="none" rtlCol="0">
            <a:spAutoFit/>
          </a:bodyPr>
          <a:lstStyle/>
          <a:p>
            <a:r>
              <a:rPr lang="en-US" sz="1400" dirty="0"/>
              <a:t>logically belongs to (is stored at)</a:t>
            </a:r>
            <a:endParaRPr lang="cs-CZ" sz="1400" dirty="0"/>
          </a:p>
        </p:txBody>
      </p:sp>
      <p:sp>
        <p:nvSpPr>
          <p:cNvPr id="27" name="TextovéPole 48">
            <a:extLst>
              <a:ext uri="{FF2B5EF4-FFF2-40B4-BE49-F238E27FC236}">
                <a16:creationId xmlns:a16="http://schemas.microsoft.com/office/drawing/2014/main" id="{9276DA8D-D56F-5C8C-E7CC-17D575CE856F}"/>
              </a:ext>
            </a:extLst>
          </p:cNvPr>
          <p:cNvSpPr txBox="1"/>
          <p:nvPr/>
        </p:nvSpPr>
        <p:spPr>
          <a:xfrm>
            <a:off x="5877300" y="5777740"/>
            <a:ext cx="1754006" cy="307777"/>
          </a:xfrm>
          <a:prstGeom prst="rect">
            <a:avLst/>
          </a:prstGeom>
          <a:noFill/>
        </p:spPr>
        <p:txBody>
          <a:bodyPr wrap="none" rtlCol="0">
            <a:spAutoFit/>
          </a:bodyPr>
          <a:lstStyle/>
          <a:p>
            <a:r>
              <a:rPr lang="en-US" sz="1400" dirty="0"/>
              <a:t>is used (called) on</a:t>
            </a:r>
            <a:endParaRPr lang="cs-CZ" sz="1400" dirty="0"/>
          </a:p>
        </p:txBody>
      </p:sp>
    </p:spTree>
    <p:extLst>
      <p:ext uri="{BB962C8B-B14F-4D97-AF65-F5344CB8AC3E}">
        <p14:creationId xmlns:p14="http://schemas.microsoft.com/office/powerpoint/2010/main" val="1931001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E4AC-CE9B-5787-7524-09B8C5ECC831}"/>
              </a:ext>
            </a:extLst>
          </p:cNvPr>
          <p:cNvSpPr>
            <a:spLocks noGrp="1"/>
          </p:cNvSpPr>
          <p:nvPr>
            <p:ph type="title"/>
          </p:nvPr>
        </p:nvSpPr>
        <p:spPr/>
        <p:txBody>
          <a:bodyPr/>
          <a:lstStyle/>
          <a:p>
            <a:r>
              <a:rPr lang="en-US" dirty="0"/>
              <a:t>Static Members</a:t>
            </a:r>
            <a:endParaRPr lang="cs-CZ" dirty="0"/>
          </a:p>
        </p:txBody>
      </p:sp>
      <p:sp>
        <p:nvSpPr>
          <p:cNvPr id="3" name="Slide Number Placeholder 2">
            <a:extLst>
              <a:ext uri="{FF2B5EF4-FFF2-40B4-BE49-F238E27FC236}">
                <a16:creationId xmlns:a16="http://schemas.microsoft.com/office/drawing/2014/main" id="{0B0FAC8A-B9F6-A50A-4762-F95AAB080F89}"/>
              </a:ext>
            </a:extLst>
          </p:cNvPr>
          <p:cNvSpPr>
            <a:spLocks noGrp="1"/>
          </p:cNvSpPr>
          <p:nvPr>
            <p:ph type="sldNum" sz="quarter" idx="12"/>
          </p:nvPr>
        </p:nvSpPr>
        <p:spPr/>
        <p:txBody>
          <a:bodyPr/>
          <a:lstStyle/>
          <a:p>
            <a:fld id="{651B8B48-CD68-422A-981A-F7D1D2E08DD1}" type="slidenum">
              <a:rPr lang="en-US" smtClean="0"/>
              <a:t>23</a:t>
            </a:fld>
            <a:endParaRPr lang="en-US"/>
          </a:p>
        </p:txBody>
      </p:sp>
      <p:sp>
        <p:nvSpPr>
          <p:cNvPr id="4" name="Rectangle 3">
            <a:extLst>
              <a:ext uri="{FF2B5EF4-FFF2-40B4-BE49-F238E27FC236}">
                <a16:creationId xmlns:a16="http://schemas.microsoft.com/office/drawing/2014/main" id="{1C85AD6B-EB54-A264-2274-9C890B7685E0}"/>
              </a:ext>
            </a:extLst>
          </p:cNvPr>
          <p:cNvSpPr/>
          <p:nvPr/>
        </p:nvSpPr>
        <p:spPr>
          <a:xfrm>
            <a:off x="408069" y="1268760"/>
            <a:ext cx="8496243" cy="5112568"/>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Prescious</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const</a:t>
            </a:r>
            <a:r>
              <a:rPr lang="en-US" b="1" dirty="0">
                <a:solidFill>
                  <a:schemeClr val="tx1"/>
                </a:solidFill>
                <a:latin typeface="Courier New" panose="02070309020205020404" pitchFamily="49" charset="0"/>
                <a:cs typeface="Courier New" panose="02070309020205020404" pitchFamily="49" charset="0"/>
              </a:rPr>
              <a:t> MAX_INSTANCES = 2;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private</a:t>
            </a: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static</a:t>
            </a:r>
            <a:r>
              <a:rPr lang="en-US" b="1" dirty="0">
                <a:solidFill>
                  <a:schemeClr val="tx1"/>
                </a:solidFill>
                <a:latin typeface="Courier New" panose="02070309020205020404" pitchFamily="49" charset="0"/>
                <a:cs typeface="Courier New" panose="02070309020205020404" pitchFamily="49" charset="0"/>
              </a:rPr>
              <a:t> $instances = 0;</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static function</a:t>
            </a:r>
            <a:r>
              <a:rPr lang="en-US" b="1" dirty="0">
                <a:solidFill>
                  <a:schemeClr val="tx1"/>
                </a:solidFill>
                <a:latin typeface="Courier New" panose="02070309020205020404" pitchFamily="49" charset="0"/>
                <a:cs typeface="Courier New" panose="02070309020205020404" pitchFamily="49" charset="0"/>
              </a:rPr>
              <a:t> create()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if</a:t>
            </a:r>
            <a:r>
              <a:rPr lang="en-US" b="1" dirty="0">
                <a:solidFill>
                  <a:schemeClr val="tx1"/>
                </a:solidFill>
                <a:latin typeface="Courier New" panose="02070309020205020404" pitchFamily="49" charset="0"/>
                <a:cs typeface="Courier New" panose="02070309020205020404" pitchFamily="49" charset="0"/>
              </a:rPr>
              <a:t> (self::$instances &lt; self::MAX_INSTANCES)</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new Foo();</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else</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null;</a:t>
            </a:r>
          </a:p>
          <a:p>
            <a:r>
              <a:rPr lang="en-US" b="1" dirty="0">
                <a:solidFill>
                  <a:schemeClr val="tx1"/>
                </a:solidFill>
                <a:latin typeface="Courier New" panose="02070309020205020404" pitchFamily="49" charset="0"/>
                <a:cs typeface="Courier New" panose="02070309020205020404" pitchFamily="49" charset="0"/>
              </a:rPr>
              <a:t>  }</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private function</a:t>
            </a:r>
            <a:r>
              <a:rPr lang="en-US" b="1" dirty="0">
                <a:solidFill>
                  <a:schemeClr val="tx1"/>
                </a:solidFill>
                <a:latin typeface="Courier New" panose="02070309020205020404" pitchFamily="49" charset="0"/>
                <a:cs typeface="Courier New" panose="02070309020205020404" pitchFamily="49" charset="0"/>
              </a:rPr>
              <a:t> __construct() { ++self::$instances; ...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__destruct() { --self::$instances; ... }</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$foo1 = Foo::create();</a:t>
            </a:r>
          </a:p>
          <a:p>
            <a:r>
              <a:rPr lang="en-US" b="1" dirty="0">
                <a:solidFill>
                  <a:schemeClr val="tx1"/>
                </a:solidFill>
                <a:latin typeface="Courier New" panose="02070309020205020404" pitchFamily="49" charset="0"/>
                <a:cs typeface="Courier New" panose="02070309020205020404" pitchFamily="49" charset="0"/>
              </a:rPr>
              <a:t>$foo2 = Foo::create();</a:t>
            </a:r>
          </a:p>
          <a:p>
            <a:r>
              <a:rPr lang="en-US" b="1" dirty="0">
                <a:solidFill>
                  <a:schemeClr val="tx1"/>
                </a:solidFill>
                <a:latin typeface="Courier New" panose="02070309020205020404" pitchFamily="49" charset="0"/>
                <a:cs typeface="Courier New" panose="02070309020205020404" pitchFamily="49" charset="0"/>
              </a:rPr>
              <a:t>$foo3 = Foo::create();</a:t>
            </a:r>
          </a:p>
        </p:txBody>
      </p:sp>
      <p:sp>
        <p:nvSpPr>
          <p:cNvPr id="5" name="Zaoblený obdélníkový popisek 6">
            <a:extLst>
              <a:ext uri="{FF2B5EF4-FFF2-40B4-BE49-F238E27FC236}">
                <a16:creationId xmlns:a16="http://schemas.microsoft.com/office/drawing/2014/main" id="{71FCCC70-1B8A-ADAF-2EB2-C67733036937}"/>
              </a:ext>
            </a:extLst>
          </p:cNvPr>
          <p:cNvSpPr/>
          <p:nvPr/>
        </p:nvSpPr>
        <p:spPr>
          <a:xfrm>
            <a:off x="9335231" y="1268760"/>
            <a:ext cx="2665425" cy="864096"/>
          </a:xfrm>
          <a:prstGeom prst="wedgeRoundRectCallout">
            <a:avLst>
              <a:gd name="adj1" fmla="val -62353"/>
              <a:gd name="adj2" fmla="val -2039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cs typeface="Courier New" panose="02070309020205020404" pitchFamily="49" charset="0"/>
              </a:rPr>
              <a:t>Only limited number of instances may exist.</a:t>
            </a:r>
            <a:endParaRPr lang="cs-CZ" dirty="0">
              <a:cs typeface="Courier New" panose="02070309020205020404" pitchFamily="49" charset="0"/>
            </a:endParaRPr>
          </a:p>
        </p:txBody>
      </p:sp>
      <p:sp>
        <p:nvSpPr>
          <p:cNvPr id="6" name="Zaoblený obdélníkový popisek 6">
            <a:extLst>
              <a:ext uri="{FF2B5EF4-FFF2-40B4-BE49-F238E27FC236}">
                <a16:creationId xmlns:a16="http://schemas.microsoft.com/office/drawing/2014/main" id="{EA1D67A7-ACB7-C403-2613-1ABFD1DD85CA}"/>
              </a:ext>
            </a:extLst>
          </p:cNvPr>
          <p:cNvSpPr/>
          <p:nvPr/>
        </p:nvSpPr>
        <p:spPr>
          <a:xfrm>
            <a:off x="4007768" y="5589240"/>
            <a:ext cx="1800200" cy="504056"/>
          </a:xfrm>
          <a:prstGeom prst="wedgeRoundRectCallout">
            <a:avLst>
              <a:gd name="adj1" fmla="val -69895"/>
              <a:gd name="adj2" fmla="val -417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$foo3</a:t>
            </a:r>
            <a:r>
              <a:rPr lang="en-US" dirty="0"/>
              <a:t> is </a:t>
            </a:r>
            <a:r>
              <a:rPr lang="en-US" b="1" dirty="0">
                <a:latin typeface="Courier New" panose="02070309020205020404" pitchFamily="49" charset="0"/>
                <a:cs typeface="Courier New" panose="02070309020205020404" pitchFamily="49" charset="0"/>
              </a:rPr>
              <a:t>null</a:t>
            </a:r>
            <a:endParaRPr lang="cs-CZ"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34019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DA874-685E-8650-48A9-5E29511210EF}"/>
              </a:ext>
            </a:extLst>
          </p:cNvPr>
          <p:cNvSpPr>
            <a:spLocks noGrp="1"/>
          </p:cNvSpPr>
          <p:nvPr>
            <p:ph type="title"/>
          </p:nvPr>
        </p:nvSpPr>
        <p:spPr/>
        <p:txBody>
          <a:bodyPr/>
          <a:lstStyle/>
          <a:p>
            <a:r>
              <a:rPr lang="en-US" dirty="0"/>
              <a:t>Abstract Entities</a:t>
            </a:r>
          </a:p>
        </p:txBody>
      </p:sp>
      <p:sp>
        <p:nvSpPr>
          <p:cNvPr id="3" name="Content Placeholder 2">
            <a:extLst>
              <a:ext uri="{FF2B5EF4-FFF2-40B4-BE49-F238E27FC236}">
                <a16:creationId xmlns:a16="http://schemas.microsoft.com/office/drawing/2014/main" id="{D04B0927-460F-0497-EDF1-64E4C3633B3B}"/>
              </a:ext>
            </a:extLst>
          </p:cNvPr>
          <p:cNvSpPr>
            <a:spLocks noGrp="1"/>
          </p:cNvSpPr>
          <p:nvPr>
            <p:ph idx="1"/>
          </p:nvPr>
        </p:nvSpPr>
        <p:spPr>
          <a:xfrm>
            <a:off x="335360" y="1268760"/>
            <a:ext cx="11449272" cy="2160240"/>
          </a:xfrm>
        </p:spPr>
        <p:txBody>
          <a:bodyPr/>
          <a:lstStyle/>
          <a:p>
            <a:pPr marL="0" indent="0">
              <a:buNone/>
            </a:pPr>
            <a:r>
              <a:rPr lang="en-US" dirty="0"/>
              <a:t>Abstract classes and methods.</a:t>
            </a:r>
          </a:p>
          <a:p>
            <a:r>
              <a:rPr lang="en-US" dirty="0"/>
              <a:t>Prefixed with keyword </a:t>
            </a:r>
            <a:r>
              <a:rPr lang="en-US" dirty="0">
                <a:solidFill>
                  <a:schemeClr val="accent1"/>
                </a:solidFill>
              </a:rPr>
              <a:t>abstract</a:t>
            </a:r>
            <a:r>
              <a:rPr lang="en-US" dirty="0"/>
              <a:t>.</a:t>
            </a:r>
          </a:p>
          <a:p>
            <a:r>
              <a:rPr lang="en-US" dirty="0"/>
              <a:t>Abstract class cannot be instantiated.</a:t>
            </a:r>
          </a:p>
          <a:p>
            <a:r>
              <a:rPr lang="en-US" dirty="0"/>
              <a:t>Abstract method has no body.</a:t>
            </a:r>
            <a:br>
              <a:rPr lang="en-US" dirty="0"/>
            </a:br>
            <a:r>
              <a:rPr lang="en-US" dirty="0"/>
              <a:t>It is expected to be implemented in derived class.</a:t>
            </a:r>
          </a:p>
          <a:p>
            <a:endParaRPr lang="en-US" dirty="0"/>
          </a:p>
          <a:p>
            <a:endParaRPr lang="cs-CZ" dirty="0"/>
          </a:p>
        </p:txBody>
      </p:sp>
      <p:sp>
        <p:nvSpPr>
          <p:cNvPr id="4" name="Slide Number Placeholder 3">
            <a:extLst>
              <a:ext uri="{FF2B5EF4-FFF2-40B4-BE49-F238E27FC236}">
                <a16:creationId xmlns:a16="http://schemas.microsoft.com/office/drawing/2014/main" id="{E5892620-47B2-425D-4BB6-5A67CF2BF667}"/>
              </a:ext>
            </a:extLst>
          </p:cNvPr>
          <p:cNvSpPr>
            <a:spLocks noGrp="1"/>
          </p:cNvSpPr>
          <p:nvPr>
            <p:ph type="sldNum" sz="quarter" idx="12"/>
          </p:nvPr>
        </p:nvSpPr>
        <p:spPr/>
        <p:txBody>
          <a:bodyPr/>
          <a:lstStyle/>
          <a:p>
            <a:fld id="{452BA717-4DED-4A38-BDE4-30D0F0A142DB}" type="slidenum">
              <a:rPr lang="cs-CZ" smtClean="0"/>
              <a:pPr/>
              <a:t>24</a:t>
            </a:fld>
            <a:endParaRPr lang="cs-CZ"/>
          </a:p>
        </p:txBody>
      </p:sp>
      <p:sp>
        <p:nvSpPr>
          <p:cNvPr id="5" name="Rectangle 4">
            <a:extLst>
              <a:ext uri="{FF2B5EF4-FFF2-40B4-BE49-F238E27FC236}">
                <a16:creationId xmlns:a16="http://schemas.microsoft.com/office/drawing/2014/main" id="{4E406643-FCBC-946C-CB93-BCBFD6054C54}"/>
              </a:ext>
            </a:extLst>
          </p:cNvPr>
          <p:cNvSpPr/>
          <p:nvPr/>
        </p:nvSpPr>
        <p:spPr>
          <a:xfrm>
            <a:off x="408069" y="3446868"/>
            <a:ext cx="6696043" cy="2646428"/>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abstract class </a:t>
            </a:r>
            <a:r>
              <a:rPr lang="en-US" b="1" dirty="0" err="1">
                <a:solidFill>
                  <a:schemeClr val="tx1"/>
                </a:solidFill>
                <a:latin typeface="Courier New" panose="02070309020205020404" pitchFamily="49" charset="0"/>
                <a:cs typeface="Courier New" panose="02070309020205020404" pitchFamily="49" charset="0"/>
              </a:rPr>
              <a:t>AbstractClass</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abstract function </a:t>
            </a:r>
            <a:r>
              <a:rPr lang="en-US" b="1" dirty="0">
                <a:solidFill>
                  <a:schemeClr val="tx1"/>
                </a:solidFill>
                <a:latin typeface="Courier New" panose="02070309020205020404" pitchFamily="49" charset="0"/>
                <a:cs typeface="Courier New" panose="02070309020205020404" pitchFamily="49" charset="0"/>
              </a:rPr>
              <a:t>foo();</a:t>
            </a:r>
          </a:p>
          <a:p>
            <a:r>
              <a:rPr lang="en-US" b="1" dirty="0">
                <a:solidFill>
                  <a:schemeClr val="tx1"/>
                </a:solidFill>
                <a:latin typeface="Courier New" panose="02070309020205020404" pitchFamily="49" charset="0"/>
                <a:cs typeface="Courier New" panose="02070309020205020404" pitchFamily="49" charset="0"/>
              </a:rPr>
              <a:t>}</a:t>
            </a:r>
            <a:br>
              <a:rPr lang="en-US" b="1" dirty="0">
                <a:solidFill>
                  <a:schemeClr val="tx1"/>
                </a:solidFill>
                <a:latin typeface="Courier New" panose="02070309020205020404" pitchFamily="49" charset="0"/>
                <a:cs typeface="Courier New" panose="02070309020205020404" pitchFamily="49" charset="0"/>
              </a:rPr>
            </a:b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ConcreteClass</a:t>
            </a: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extends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AbstractClass</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foo() { … foo body … }</a:t>
            </a:r>
          </a:p>
          <a:p>
            <a:r>
              <a:rPr lang="en-US" b="1" dirty="0">
                <a:solidFill>
                  <a:schemeClr val="tx1"/>
                </a:solidFill>
                <a:latin typeface="Courier New" panose="02070309020205020404" pitchFamily="49" charset="0"/>
                <a:cs typeface="Courier New" panose="02070309020205020404" pitchFamily="49" charset="0"/>
              </a:rPr>
              <a:t>}</a:t>
            </a:r>
            <a:br>
              <a:rPr lang="en-US" b="1" dirty="0">
                <a:solidFill>
                  <a:schemeClr val="tx1"/>
                </a:solidFill>
                <a:latin typeface="Courier New" panose="02070309020205020404" pitchFamily="49" charset="0"/>
                <a:cs typeface="Courier New" panose="02070309020205020404" pitchFamily="49" charset="0"/>
              </a:rPr>
            </a:b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$obj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ConcreteClass</a:t>
            </a:r>
            <a:r>
              <a:rPr lang="en-US"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19015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CB2B6-6965-9866-A435-3C97BFEB940C}"/>
              </a:ext>
            </a:extLst>
          </p:cNvPr>
          <p:cNvSpPr>
            <a:spLocks noGrp="1"/>
          </p:cNvSpPr>
          <p:nvPr>
            <p:ph type="title"/>
          </p:nvPr>
        </p:nvSpPr>
        <p:spPr/>
        <p:txBody>
          <a:bodyPr/>
          <a:lstStyle/>
          <a:p>
            <a:r>
              <a:rPr lang="en-US" dirty="0"/>
              <a:t>Iterators</a:t>
            </a:r>
            <a:endParaRPr lang="cs-CZ" dirty="0"/>
          </a:p>
        </p:txBody>
      </p:sp>
      <p:sp>
        <p:nvSpPr>
          <p:cNvPr id="3" name="Content Placeholder 2">
            <a:extLst>
              <a:ext uri="{FF2B5EF4-FFF2-40B4-BE49-F238E27FC236}">
                <a16:creationId xmlns:a16="http://schemas.microsoft.com/office/drawing/2014/main" id="{B5544824-8E79-9AFA-37CF-8B897C73A430}"/>
              </a:ext>
            </a:extLst>
          </p:cNvPr>
          <p:cNvSpPr>
            <a:spLocks noGrp="1"/>
          </p:cNvSpPr>
          <p:nvPr>
            <p:ph idx="1"/>
          </p:nvPr>
        </p:nvSpPr>
        <p:spPr/>
        <p:txBody>
          <a:bodyPr/>
          <a:lstStyle/>
          <a:p>
            <a:pPr marL="0" indent="0">
              <a:buNone/>
            </a:pPr>
            <a:r>
              <a:rPr lang="en-US" dirty="0"/>
              <a:t>Iterating member variables.</a:t>
            </a:r>
          </a:p>
          <a:p>
            <a:r>
              <a:rPr lang="en-US" dirty="0"/>
              <a:t>By </a:t>
            </a:r>
            <a:r>
              <a:rPr lang="en-US" dirty="0">
                <a:solidFill>
                  <a:schemeClr val="accent1"/>
                </a:solidFill>
              </a:rPr>
              <a:t>foreach</a:t>
            </a:r>
            <a:r>
              <a:rPr lang="en-US" dirty="0"/>
              <a:t> construct (like arrays).</a:t>
            </a:r>
          </a:p>
          <a:p>
            <a:pPr lvl="1"/>
            <a:r>
              <a:rPr lang="en-US" dirty="0"/>
              <a:t>Keys are strings with the name of the member.</a:t>
            </a:r>
          </a:p>
          <a:p>
            <a:pPr lvl="1"/>
            <a:r>
              <a:rPr lang="en-US" dirty="0"/>
              <a:t>Only visible (accessible) members are iterated.</a:t>
            </a:r>
          </a:p>
          <a:p>
            <a:pPr marL="0" indent="0">
              <a:buNone/>
            </a:pPr>
            <a:br>
              <a:rPr lang="en-US" dirty="0"/>
            </a:br>
            <a:br>
              <a:rPr lang="en-US" dirty="0"/>
            </a:br>
            <a:br>
              <a:rPr lang="en-US" dirty="0"/>
            </a:br>
            <a:br>
              <a:rPr lang="en-US" dirty="0"/>
            </a:br>
            <a:br>
              <a:rPr lang="en-US" dirty="0"/>
            </a:br>
            <a:br>
              <a:rPr lang="en-US" dirty="0"/>
            </a:br>
            <a:br>
              <a:rPr lang="en-US" dirty="0"/>
            </a:br>
            <a:endParaRPr lang="en-US" dirty="0"/>
          </a:p>
          <a:p>
            <a:r>
              <a:rPr lang="en-US" dirty="0"/>
              <a:t>Custom iteration can be implemented using interface </a:t>
            </a:r>
            <a:r>
              <a:rPr lang="en-US" dirty="0">
                <a:solidFill>
                  <a:schemeClr val="accent1"/>
                </a:solidFill>
              </a:rPr>
              <a:t>Iterator</a:t>
            </a:r>
            <a:r>
              <a:rPr lang="en-US" dirty="0"/>
              <a:t> and </a:t>
            </a:r>
            <a:r>
              <a:rPr lang="en-US" dirty="0" err="1">
                <a:solidFill>
                  <a:schemeClr val="accent1"/>
                </a:solidFill>
              </a:rPr>
              <a:t>IteratorAggregate</a:t>
            </a:r>
            <a:r>
              <a:rPr lang="en-US" dirty="0"/>
              <a:t>.</a:t>
            </a:r>
          </a:p>
          <a:p>
            <a:endParaRPr lang="en-US" dirty="0"/>
          </a:p>
          <a:p>
            <a:endParaRPr lang="cs-CZ" dirty="0"/>
          </a:p>
        </p:txBody>
      </p:sp>
      <p:sp>
        <p:nvSpPr>
          <p:cNvPr id="4" name="Slide Number Placeholder 3">
            <a:extLst>
              <a:ext uri="{FF2B5EF4-FFF2-40B4-BE49-F238E27FC236}">
                <a16:creationId xmlns:a16="http://schemas.microsoft.com/office/drawing/2014/main" id="{6E3DBF6B-3257-8C70-5679-E91F7F98D0DA}"/>
              </a:ext>
            </a:extLst>
          </p:cNvPr>
          <p:cNvSpPr>
            <a:spLocks noGrp="1"/>
          </p:cNvSpPr>
          <p:nvPr>
            <p:ph type="sldNum" sz="quarter" idx="12"/>
          </p:nvPr>
        </p:nvSpPr>
        <p:spPr/>
        <p:txBody>
          <a:bodyPr/>
          <a:lstStyle/>
          <a:p>
            <a:fld id="{452BA717-4DED-4A38-BDE4-30D0F0A142DB}" type="slidenum">
              <a:rPr lang="cs-CZ" smtClean="0"/>
              <a:pPr/>
              <a:t>25</a:t>
            </a:fld>
            <a:endParaRPr lang="cs-CZ"/>
          </a:p>
        </p:txBody>
      </p:sp>
      <p:sp>
        <p:nvSpPr>
          <p:cNvPr id="5" name="Rectangle 4">
            <a:extLst>
              <a:ext uri="{FF2B5EF4-FFF2-40B4-BE49-F238E27FC236}">
                <a16:creationId xmlns:a16="http://schemas.microsoft.com/office/drawing/2014/main" id="{13B89D02-BA50-1205-F146-F07DFE28FE1C}"/>
              </a:ext>
            </a:extLst>
          </p:cNvPr>
          <p:cNvSpPr/>
          <p:nvPr/>
        </p:nvSpPr>
        <p:spPr>
          <a:xfrm>
            <a:off x="408069" y="2911639"/>
            <a:ext cx="5903955" cy="2317561"/>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MyClass</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$var1 = 1;</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$var2 = 2;</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private</a:t>
            </a:r>
            <a:r>
              <a:rPr lang="en-US" b="1" dirty="0">
                <a:solidFill>
                  <a:schemeClr val="tx1"/>
                </a:solidFill>
                <a:latin typeface="Courier New" panose="02070309020205020404" pitchFamily="49" charset="0"/>
                <a:cs typeface="Courier New" panose="02070309020205020404" pitchFamily="49" charset="0"/>
              </a:rPr>
              <a:t> $var3 = 3;</a:t>
            </a:r>
          </a:p>
          <a:p>
            <a:r>
              <a:rPr lang="en-US" b="1" dirty="0">
                <a:solidFill>
                  <a:schemeClr val="tx1"/>
                </a:solidFill>
                <a:latin typeface="Courier New" panose="02070309020205020404" pitchFamily="49" charset="0"/>
                <a:cs typeface="Courier New" panose="02070309020205020404" pitchFamily="49" charset="0"/>
              </a:rPr>
              <a:t>}</a:t>
            </a:r>
            <a:br>
              <a:rPr lang="en-US" b="1" dirty="0">
                <a:solidFill>
                  <a:schemeClr val="tx1"/>
                </a:solidFill>
                <a:latin typeface="Courier New" panose="02070309020205020404" pitchFamily="49" charset="0"/>
                <a:cs typeface="Courier New" panose="02070309020205020404" pitchFamily="49" charset="0"/>
              </a:rPr>
            </a:b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$obj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MyClass</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accent1"/>
                </a:solidFill>
                <a:latin typeface="Courier New" panose="02070309020205020404" pitchFamily="49" charset="0"/>
                <a:cs typeface="Courier New" panose="02070309020205020404" pitchFamily="49" charset="0"/>
              </a:rPr>
              <a:t>foreach</a:t>
            </a:r>
            <a:r>
              <a:rPr lang="en-US" b="1" dirty="0">
                <a:solidFill>
                  <a:schemeClr val="tx1"/>
                </a:solidFill>
                <a:latin typeface="Courier New" panose="02070309020205020404" pitchFamily="49" charset="0"/>
                <a:cs typeface="Courier New" panose="02070309020205020404" pitchFamily="49" charset="0"/>
              </a:rPr>
              <a:t> ($obj </a:t>
            </a:r>
            <a:r>
              <a:rPr lang="en-US" b="1" dirty="0">
                <a:solidFill>
                  <a:schemeClr val="accent1"/>
                </a:solidFill>
                <a:latin typeface="Courier New" panose="02070309020205020404" pitchFamily="49" charset="0"/>
                <a:cs typeface="Courier New" panose="02070309020205020404" pitchFamily="49" charset="0"/>
              </a:rPr>
              <a:t>as</a:t>
            </a:r>
            <a:r>
              <a:rPr lang="en-US" b="1" dirty="0">
                <a:solidFill>
                  <a:schemeClr val="tx1"/>
                </a:solidFill>
                <a:latin typeface="Courier New" panose="02070309020205020404" pitchFamily="49" charset="0"/>
                <a:cs typeface="Courier New" panose="02070309020205020404" pitchFamily="49" charset="0"/>
              </a:rPr>
              <a:t> $key =&gt; $value) { ... }</a:t>
            </a:r>
          </a:p>
        </p:txBody>
      </p:sp>
    </p:spTree>
    <p:extLst>
      <p:ext uri="{BB962C8B-B14F-4D97-AF65-F5344CB8AC3E}">
        <p14:creationId xmlns:p14="http://schemas.microsoft.com/office/powerpoint/2010/main" val="1102763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6F6D4-572A-E661-0E8C-7124BF7305FE}"/>
              </a:ext>
            </a:extLst>
          </p:cNvPr>
          <p:cNvSpPr>
            <a:spLocks noGrp="1"/>
          </p:cNvSpPr>
          <p:nvPr>
            <p:ph type="title"/>
          </p:nvPr>
        </p:nvSpPr>
        <p:spPr/>
        <p:txBody>
          <a:bodyPr/>
          <a:lstStyle/>
          <a:p>
            <a:r>
              <a:rPr lang="en-US" dirty="0"/>
              <a:t>Object cloning</a:t>
            </a:r>
          </a:p>
        </p:txBody>
      </p:sp>
      <p:sp>
        <p:nvSpPr>
          <p:cNvPr id="3" name="Content Placeholder 2">
            <a:extLst>
              <a:ext uri="{FF2B5EF4-FFF2-40B4-BE49-F238E27FC236}">
                <a16:creationId xmlns:a16="http://schemas.microsoft.com/office/drawing/2014/main" id="{45612F02-380D-020F-D8F8-8E46E777B261}"/>
              </a:ext>
            </a:extLst>
          </p:cNvPr>
          <p:cNvSpPr>
            <a:spLocks noGrp="1"/>
          </p:cNvSpPr>
          <p:nvPr>
            <p:ph sz="half" idx="1"/>
          </p:nvPr>
        </p:nvSpPr>
        <p:spPr>
          <a:xfrm>
            <a:off x="335360" y="1260583"/>
            <a:ext cx="5699679" cy="1579048"/>
          </a:xfrm>
        </p:spPr>
        <p:txBody>
          <a:bodyPr/>
          <a:lstStyle/>
          <a:p>
            <a:r>
              <a:rPr lang="en-US" dirty="0"/>
              <a:t>Copying reference vs. copying object.</a:t>
            </a:r>
          </a:p>
          <a:p>
            <a:r>
              <a:rPr lang="en-US" dirty="0"/>
              <a:t>Assignment copies reference, not the object.</a:t>
            </a:r>
          </a:p>
          <a:p>
            <a:r>
              <a:rPr lang="en-US" dirty="0"/>
              <a:t>Object copy must be invoked explicitly, by cloning.</a:t>
            </a:r>
          </a:p>
          <a:p>
            <a:endParaRPr lang="en-US" dirty="0"/>
          </a:p>
          <a:p>
            <a:endParaRPr lang="cs-CZ" dirty="0"/>
          </a:p>
        </p:txBody>
      </p:sp>
      <p:sp>
        <p:nvSpPr>
          <p:cNvPr id="14" name="Content Placeholder 13">
            <a:extLst>
              <a:ext uri="{FF2B5EF4-FFF2-40B4-BE49-F238E27FC236}">
                <a16:creationId xmlns:a16="http://schemas.microsoft.com/office/drawing/2014/main" id="{7E481183-8EDA-6869-6EA9-E08BB96A8EF4}"/>
              </a:ext>
            </a:extLst>
          </p:cNvPr>
          <p:cNvSpPr>
            <a:spLocks noGrp="1"/>
          </p:cNvSpPr>
          <p:nvPr>
            <p:ph sz="half" idx="2"/>
          </p:nvPr>
        </p:nvSpPr>
        <p:spPr>
          <a:xfrm>
            <a:off x="6217920" y="1260583"/>
            <a:ext cx="5566712" cy="2168417"/>
          </a:xfrm>
        </p:spPr>
        <p:txBody>
          <a:bodyPr/>
          <a:lstStyle/>
          <a:p>
            <a:r>
              <a:rPr lang="en-US" dirty="0"/>
              <a:t>Shallow vs. full Copy.</a:t>
            </a:r>
          </a:p>
          <a:p>
            <a:r>
              <a:rPr lang="en-US" dirty="0"/>
              <a:t>Cloning process creates shallow copy by default.</a:t>
            </a:r>
          </a:p>
          <a:p>
            <a:r>
              <a:rPr lang="en-US" dirty="0"/>
              <a:t>Assignment operator is used on every member.</a:t>
            </a:r>
          </a:p>
          <a:p>
            <a:r>
              <a:rPr lang="en-US" dirty="0"/>
              <a:t>Post-cloning operations may be implemented in method </a:t>
            </a:r>
            <a:r>
              <a:rPr lang="en-US" dirty="0">
                <a:solidFill>
                  <a:schemeClr val="accent1"/>
                </a:solidFill>
              </a:rPr>
              <a:t>__clone</a:t>
            </a:r>
            <a:r>
              <a:rPr lang="en-US" dirty="0"/>
              <a:t>(), which is invoked on the copy.</a:t>
            </a:r>
          </a:p>
          <a:p>
            <a:endParaRPr lang="en-US" dirty="0"/>
          </a:p>
          <a:p>
            <a:endParaRPr lang="cs-CZ" dirty="0"/>
          </a:p>
        </p:txBody>
      </p:sp>
      <p:sp>
        <p:nvSpPr>
          <p:cNvPr id="4" name="Slide Number Placeholder 3">
            <a:extLst>
              <a:ext uri="{FF2B5EF4-FFF2-40B4-BE49-F238E27FC236}">
                <a16:creationId xmlns:a16="http://schemas.microsoft.com/office/drawing/2014/main" id="{7DB05950-85AF-05A5-DF6A-D750994E6AF0}"/>
              </a:ext>
            </a:extLst>
          </p:cNvPr>
          <p:cNvSpPr>
            <a:spLocks noGrp="1"/>
          </p:cNvSpPr>
          <p:nvPr>
            <p:ph type="sldNum" sz="quarter" idx="12"/>
          </p:nvPr>
        </p:nvSpPr>
        <p:spPr/>
        <p:txBody>
          <a:bodyPr/>
          <a:lstStyle/>
          <a:p>
            <a:fld id="{452BA717-4DED-4A38-BDE4-30D0F0A142DB}" type="slidenum">
              <a:rPr lang="cs-CZ" smtClean="0"/>
              <a:pPr/>
              <a:t>26</a:t>
            </a:fld>
            <a:endParaRPr lang="cs-CZ"/>
          </a:p>
        </p:txBody>
      </p:sp>
      <p:sp>
        <p:nvSpPr>
          <p:cNvPr id="5" name="Zaoblený obdélník 6">
            <a:extLst>
              <a:ext uri="{FF2B5EF4-FFF2-40B4-BE49-F238E27FC236}">
                <a16:creationId xmlns:a16="http://schemas.microsoft.com/office/drawing/2014/main" id="{B76054D4-6307-D118-A68A-1620F26853AA}"/>
              </a:ext>
            </a:extLst>
          </p:cNvPr>
          <p:cNvSpPr/>
          <p:nvPr/>
        </p:nvSpPr>
        <p:spPr>
          <a:xfrm>
            <a:off x="2783632" y="4136878"/>
            <a:ext cx="2016225" cy="7200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Foo</a:t>
            </a:r>
            <a:r>
              <a:rPr lang="en-US" dirty="0"/>
              <a:t> object #1</a:t>
            </a:r>
            <a:endParaRPr lang="cs-CZ" dirty="0"/>
          </a:p>
        </p:txBody>
      </p:sp>
      <p:sp>
        <p:nvSpPr>
          <p:cNvPr id="6" name="Zaoblený obdélník 11">
            <a:extLst>
              <a:ext uri="{FF2B5EF4-FFF2-40B4-BE49-F238E27FC236}">
                <a16:creationId xmlns:a16="http://schemas.microsoft.com/office/drawing/2014/main" id="{DF925CEC-5A1D-EB4F-D2D2-07B88B07A3DB}"/>
              </a:ext>
            </a:extLst>
          </p:cNvPr>
          <p:cNvSpPr/>
          <p:nvPr/>
        </p:nvSpPr>
        <p:spPr>
          <a:xfrm>
            <a:off x="2783632" y="5144990"/>
            <a:ext cx="2016225" cy="7200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Foo</a:t>
            </a:r>
            <a:r>
              <a:rPr lang="en-US" dirty="0"/>
              <a:t> object #2</a:t>
            </a:r>
            <a:endParaRPr lang="cs-CZ" dirty="0"/>
          </a:p>
        </p:txBody>
      </p:sp>
      <p:sp>
        <p:nvSpPr>
          <p:cNvPr id="7" name="Obdélník 12">
            <a:extLst>
              <a:ext uri="{FF2B5EF4-FFF2-40B4-BE49-F238E27FC236}">
                <a16:creationId xmlns:a16="http://schemas.microsoft.com/office/drawing/2014/main" id="{4FA4792E-4217-2642-4A65-3684A255735D}"/>
              </a:ext>
            </a:extLst>
          </p:cNvPr>
          <p:cNvSpPr/>
          <p:nvPr/>
        </p:nvSpPr>
        <p:spPr>
          <a:xfrm>
            <a:off x="421973" y="4312252"/>
            <a:ext cx="736099" cy="369332"/>
          </a:xfrm>
          <a:prstGeom prst="rect">
            <a:avLst/>
          </a:prstGeom>
        </p:spPr>
        <p:txBody>
          <a:bodyPr wrap="none">
            <a:spAutoFit/>
          </a:bodyPr>
          <a:lstStyle/>
          <a:p>
            <a:r>
              <a:rPr lang="en-US" b="1" dirty="0">
                <a:latin typeface="Courier New" panose="02070309020205020404" pitchFamily="49" charset="0"/>
                <a:cs typeface="Courier New" panose="02070309020205020404" pitchFamily="49" charset="0"/>
              </a:rPr>
              <a:t>$foo</a:t>
            </a:r>
            <a:endParaRPr lang="cs-CZ" b="1" dirty="0">
              <a:latin typeface="Courier New" panose="02070309020205020404" pitchFamily="49" charset="0"/>
              <a:cs typeface="Courier New" panose="02070309020205020404" pitchFamily="49" charset="0"/>
            </a:endParaRPr>
          </a:p>
        </p:txBody>
      </p:sp>
      <p:sp>
        <p:nvSpPr>
          <p:cNvPr id="8" name="Obdélník 14">
            <a:extLst>
              <a:ext uri="{FF2B5EF4-FFF2-40B4-BE49-F238E27FC236}">
                <a16:creationId xmlns:a16="http://schemas.microsoft.com/office/drawing/2014/main" id="{97BFE8B3-8ABD-6030-6F71-722A10296860}"/>
              </a:ext>
            </a:extLst>
          </p:cNvPr>
          <p:cNvSpPr/>
          <p:nvPr/>
        </p:nvSpPr>
        <p:spPr>
          <a:xfrm>
            <a:off x="421973" y="4816308"/>
            <a:ext cx="873957" cy="369332"/>
          </a:xfrm>
          <a:prstGeom prst="rect">
            <a:avLst/>
          </a:prstGeom>
        </p:spPr>
        <p:txBody>
          <a:bodyPr wrap="none">
            <a:spAutoFit/>
          </a:bodyPr>
          <a:lstStyle/>
          <a:p>
            <a:r>
              <a:rPr lang="en-US" b="1" dirty="0">
                <a:latin typeface="Courier New" panose="02070309020205020404" pitchFamily="49" charset="0"/>
                <a:cs typeface="Courier New" panose="02070309020205020404" pitchFamily="49" charset="0"/>
              </a:rPr>
              <a:t>$foo2</a:t>
            </a:r>
            <a:endParaRPr lang="cs-CZ" b="1" dirty="0">
              <a:latin typeface="Courier New" panose="02070309020205020404" pitchFamily="49" charset="0"/>
              <a:cs typeface="Courier New" panose="02070309020205020404" pitchFamily="49" charset="0"/>
            </a:endParaRPr>
          </a:p>
        </p:txBody>
      </p:sp>
      <p:sp>
        <p:nvSpPr>
          <p:cNvPr id="9" name="Obdélník 15">
            <a:extLst>
              <a:ext uri="{FF2B5EF4-FFF2-40B4-BE49-F238E27FC236}">
                <a16:creationId xmlns:a16="http://schemas.microsoft.com/office/drawing/2014/main" id="{7079F830-3372-41D4-487B-5308A9071E16}"/>
              </a:ext>
            </a:extLst>
          </p:cNvPr>
          <p:cNvSpPr/>
          <p:nvPr/>
        </p:nvSpPr>
        <p:spPr>
          <a:xfrm>
            <a:off x="421973" y="5320364"/>
            <a:ext cx="873957" cy="369332"/>
          </a:xfrm>
          <a:prstGeom prst="rect">
            <a:avLst/>
          </a:prstGeom>
        </p:spPr>
        <p:txBody>
          <a:bodyPr wrap="none">
            <a:spAutoFit/>
          </a:bodyPr>
          <a:lstStyle/>
          <a:p>
            <a:r>
              <a:rPr lang="en-US" b="1" dirty="0">
                <a:latin typeface="Courier New" panose="02070309020205020404" pitchFamily="49" charset="0"/>
                <a:cs typeface="Courier New" panose="02070309020205020404" pitchFamily="49" charset="0"/>
              </a:rPr>
              <a:t>$foo3</a:t>
            </a:r>
            <a:endParaRPr lang="cs-CZ" b="1" dirty="0">
              <a:latin typeface="Courier New" panose="02070309020205020404" pitchFamily="49" charset="0"/>
              <a:cs typeface="Courier New" panose="02070309020205020404" pitchFamily="49" charset="0"/>
            </a:endParaRPr>
          </a:p>
        </p:txBody>
      </p:sp>
      <p:cxnSp>
        <p:nvCxnSpPr>
          <p:cNvPr id="10" name="Přímá spojnice 16">
            <a:extLst>
              <a:ext uri="{FF2B5EF4-FFF2-40B4-BE49-F238E27FC236}">
                <a16:creationId xmlns:a16="http://schemas.microsoft.com/office/drawing/2014/main" id="{238ADAE7-A27C-E526-74A2-3D8A051C1F84}"/>
              </a:ext>
            </a:extLst>
          </p:cNvPr>
          <p:cNvCxnSpPr>
            <a:stCxn id="7" idx="3"/>
          </p:cNvCxnSpPr>
          <p:nvPr/>
        </p:nvCxnSpPr>
        <p:spPr>
          <a:xfrm>
            <a:off x="1158071" y="4496918"/>
            <a:ext cx="1625560" cy="0"/>
          </a:xfrm>
          <a:prstGeom prst="line">
            <a:avLst/>
          </a:prstGeom>
          <a:ln w="3175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Přímá spojnice 19">
            <a:extLst>
              <a:ext uri="{FF2B5EF4-FFF2-40B4-BE49-F238E27FC236}">
                <a16:creationId xmlns:a16="http://schemas.microsoft.com/office/drawing/2014/main" id="{805AA8FC-56C6-C241-C3E7-689614208CA9}"/>
              </a:ext>
            </a:extLst>
          </p:cNvPr>
          <p:cNvCxnSpPr>
            <a:stCxn id="8" idx="3"/>
          </p:cNvCxnSpPr>
          <p:nvPr/>
        </p:nvCxnSpPr>
        <p:spPr>
          <a:xfrm flipV="1">
            <a:off x="1295929" y="4496918"/>
            <a:ext cx="1487702" cy="504056"/>
          </a:xfrm>
          <a:prstGeom prst="line">
            <a:avLst/>
          </a:prstGeom>
          <a:ln w="3175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Přímá spojnice 22">
            <a:extLst>
              <a:ext uri="{FF2B5EF4-FFF2-40B4-BE49-F238E27FC236}">
                <a16:creationId xmlns:a16="http://schemas.microsoft.com/office/drawing/2014/main" id="{71EF04EA-FBFA-25A1-90BC-B8DF3BDC8208}"/>
              </a:ext>
            </a:extLst>
          </p:cNvPr>
          <p:cNvCxnSpPr>
            <a:stCxn id="9" idx="3"/>
            <a:endCxn id="6" idx="1"/>
          </p:cNvCxnSpPr>
          <p:nvPr/>
        </p:nvCxnSpPr>
        <p:spPr>
          <a:xfrm>
            <a:off x="1295930" y="5505030"/>
            <a:ext cx="1487702" cy="0"/>
          </a:xfrm>
          <a:prstGeom prst="line">
            <a:avLst/>
          </a:prstGeom>
          <a:ln w="31750" cap="rnd">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F903827-B6B4-DFDD-0C58-B19428BD9B3C}"/>
              </a:ext>
            </a:extLst>
          </p:cNvPr>
          <p:cNvSpPr/>
          <p:nvPr/>
        </p:nvSpPr>
        <p:spPr>
          <a:xfrm>
            <a:off x="360000" y="2983647"/>
            <a:ext cx="4679819" cy="949409"/>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$foo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Foo();</a:t>
            </a:r>
          </a:p>
          <a:p>
            <a:r>
              <a:rPr lang="en-US" b="1" dirty="0">
                <a:solidFill>
                  <a:schemeClr val="tx1"/>
                </a:solidFill>
                <a:latin typeface="Courier New" panose="02070309020205020404" pitchFamily="49" charset="0"/>
                <a:cs typeface="Courier New" panose="02070309020205020404" pitchFamily="49" charset="0"/>
              </a:rPr>
              <a:t>$foo2 = $foo;</a:t>
            </a:r>
          </a:p>
          <a:p>
            <a:r>
              <a:rPr lang="en-US" b="1" dirty="0">
                <a:solidFill>
                  <a:schemeClr val="tx1"/>
                </a:solidFill>
                <a:latin typeface="Courier New" panose="02070309020205020404" pitchFamily="49" charset="0"/>
                <a:cs typeface="Courier New" panose="02070309020205020404" pitchFamily="49" charset="0"/>
              </a:rPr>
              <a:t>$foo3 = </a:t>
            </a:r>
            <a:r>
              <a:rPr lang="en-US" b="1" dirty="0">
                <a:solidFill>
                  <a:schemeClr val="accent1"/>
                </a:solidFill>
                <a:latin typeface="Courier New" panose="02070309020205020404" pitchFamily="49" charset="0"/>
                <a:cs typeface="Courier New" panose="02070309020205020404" pitchFamily="49" charset="0"/>
              </a:rPr>
              <a:t>clone</a:t>
            </a:r>
            <a:r>
              <a:rPr lang="en-US" b="1" dirty="0">
                <a:solidFill>
                  <a:schemeClr val="tx1"/>
                </a:solidFill>
                <a:latin typeface="Courier New" panose="02070309020205020404" pitchFamily="49" charset="0"/>
                <a:cs typeface="Courier New" panose="02070309020205020404" pitchFamily="49" charset="0"/>
              </a:rPr>
              <a:t> $foo;</a:t>
            </a:r>
          </a:p>
          <a:p>
            <a:r>
              <a:rPr lang="en-US" b="1" dirty="0">
                <a:solidFill>
                  <a:schemeClr val="tx1"/>
                </a:solidFill>
                <a:latin typeface="Courier New" panose="02070309020205020404" pitchFamily="49" charset="0"/>
                <a:cs typeface="Courier New" panose="02070309020205020404" pitchFamily="49" charset="0"/>
              </a:rPr>
              <a:t> </a:t>
            </a:r>
          </a:p>
        </p:txBody>
      </p:sp>
      <p:sp>
        <p:nvSpPr>
          <p:cNvPr id="15" name="Rectangle 14">
            <a:extLst>
              <a:ext uri="{FF2B5EF4-FFF2-40B4-BE49-F238E27FC236}">
                <a16:creationId xmlns:a16="http://schemas.microsoft.com/office/drawing/2014/main" id="{5D12628C-FCEF-BAFD-D27D-8D0E5C84842A}"/>
              </a:ext>
            </a:extLst>
          </p:cNvPr>
          <p:cNvSpPr/>
          <p:nvPr/>
        </p:nvSpPr>
        <p:spPr>
          <a:xfrm>
            <a:off x="6361174" y="3547509"/>
            <a:ext cx="5446826" cy="1309449"/>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__clone() {</a:t>
            </a:r>
          </a:p>
          <a:p>
            <a:r>
              <a:rPr lang="en-US" b="1" dirty="0">
                <a:solidFill>
                  <a:schemeClr val="tx1"/>
                </a:solidFill>
                <a:latin typeface="Courier New" panose="02070309020205020404" pitchFamily="49" charset="0"/>
                <a:cs typeface="Courier New" panose="02070309020205020404" pitchFamily="49" charset="0"/>
              </a:rPr>
              <a:t>  $this-&gt;</a:t>
            </a:r>
            <a:r>
              <a:rPr lang="en-US" b="1" dirty="0" err="1">
                <a:solidFill>
                  <a:schemeClr val="tx1"/>
                </a:solidFill>
                <a:latin typeface="Courier New" panose="02070309020205020404" pitchFamily="49" charset="0"/>
                <a:cs typeface="Courier New" panose="02070309020205020404" pitchFamily="49" charset="0"/>
              </a:rPr>
              <a:t>innerObj</a:t>
            </a:r>
            <a:r>
              <a:rPr lang="en-US" b="1" dirty="0">
                <a:solidFill>
                  <a:schemeClr val="tx1"/>
                </a:solidFill>
                <a:latin typeface="Courier New" panose="02070309020205020404" pitchFamily="49" charset="0"/>
                <a:cs typeface="Courier New" panose="02070309020205020404" pitchFamily="49" charset="0"/>
              </a:rPr>
              <a:t> = </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clone</a:t>
            </a:r>
            <a:r>
              <a:rPr lang="en-US" b="1" dirty="0">
                <a:solidFill>
                  <a:schemeClr val="tx1"/>
                </a:solidFill>
                <a:latin typeface="Courier New" panose="02070309020205020404" pitchFamily="49" charset="0"/>
                <a:cs typeface="Courier New" panose="02070309020205020404" pitchFamily="49" charset="0"/>
              </a:rPr>
              <a:t> $this-&gt;</a:t>
            </a:r>
            <a:r>
              <a:rPr lang="en-US" b="1" dirty="0" err="1">
                <a:solidFill>
                  <a:schemeClr val="tx1"/>
                </a:solidFill>
                <a:latin typeface="Courier New" panose="02070309020205020404" pitchFamily="49" charset="0"/>
                <a:cs typeface="Courier New" panose="02070309020205020404" pitchFamily="49" charset="0"/>
              </a:rPr>
              <a:t>innerObj</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a:t>
            </a:r>
          </a:p>
        </p:txBody>
      </p:sp>
      <p:sp>
        <p:nvSpPr>
          <p:cNvPr id="16" name="Zaoblený obdélníkový popisek 6">
            <a:extLst>
              <a:ext uri="{FF2B5EF4-FFF2-40B4-BE49-F238E27FC236}">
                <a16:creationId xmlns:a16="http://schemas.microsoft.com/office/drawing/2014/main" id="{FC27ECB1-E81C-98C2-72A3-A2FA6C4AA400}"/>
              </a:ext>
            </a:extLst>
          </p:cNvPr>
          <p:cNvSpPr/>
          <p:nvPr/>
        </p:nvSpPr>
        <p:spPr>
          <a:xfrm>
            <a:off x="6600056" y="5322838"/>
            <a:ext cx="4464496" cy="733716"/>
          </a:xfrm>
          <a:prstGeom prst="wedgeRoundRectCallout">
            <a:avLst>
              <a:gd name="adj1" fmla="val -20888"/>
              <a:gd name="adj2" fmla="val -10021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latin typeface="Courier New" panose="02070309020205020404" pitchFamily="49" charset="0"/>
                <a:cs typeface="Courier New" panose="02070309020205020404" pitchFamily="49" charset="0"/>
              </a:rPr>
              <a:t>$this</a:t>
            </a:r>
            <a:r>
              <a:rPr lang="en-US" dirty="0"/>
              <a:t> is newly copied object, which has all members already assigned.</a:t>
            </a:r>
            <a:endParaRPr lang="cs-CZ" dirty="0"/>
          </a:p>
        </p:txBody>
      </p:sp>
    </p:spTree>
    <p:extLst>
      <p:ext uri="{BB962C8B-B14F-4D97-AF65-F5344CB8AC3E}">
        <p14:creationId xmlns:p14="http://schemas.microsoft.com/office/powerpoint/2010/main" val="197393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P spid="1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004DD-2401-AF27-1EC5-FF4C428278A7}"/>
              </a:ext>
            </a:extLst>
          </p:cNvPr>
          <p:cNvSpPr>
            <a:spLocks noGrp="1"/>
          </p:cNvSpPr>
          <p:nvPr>
            <p:ph type="title"/>
          </p:nvPr>
        </p:nvSpPr>
        <p:spPr/>
        <p:txBody>
          <a:bodyPr/>
          <a:lstStyle/>
          <a:p>
            <a:r>
              <a:rPr lang="en-US" dirty="0"/>
              <a:t>Magic methods</a:t>
            </a:r>
            <a:endParaRPr lang="cs-CZ" dirty="0"/>
          </a:p>
        </p:txBody>
      </p:sp>
      <p:sp>
        <p:nvSpPr>
          <p:cNvPr id="3" name="Content Placeholder 2">
            <a:extLst>
              <a:ext uri="{FF2B5EF4-FFF2-40B4-BE49-F238E27FC236}">
                <a16:creationId xmlns:a16="http://schemas.microsoft.com/office/drawing/2014/main" id="{2FE8A87F-B7AC-60FF-0B6F-8B577C90EF08}"/>
              </a:ext>
            </a:extLst>
          </p:cNvPr>
          <p:cNvSpPr>
            <a:spLocks noGrp="1"/>
          </p:cNvSpPr>
          <p:nvPr>
            <p:ph idx="1"/>
          </p:nvPr>
        </p:nvSpPr>
        <p:spPr/>
        <p:txBody>
          <a:bodyPr/>
          <a:lstStyle/>
          <a:p>
            <a:r>
              <a:rPr lang="en-US" dirty="0"/>
              <a:t>Member variables accessors.</a:t>
            </a:r>
          </a:p>
          <a:p>
            <a:pPr lvl="1"/>
            <a:r>
              <a:rPr lang="en-US" dirty="0">
                <a:solidFill>
                  <a:schemeClr val="accent1"/>
                </a:solidFill>
              </a:rPr>
              <a:t>__get</a:t>
            </a:r>
            <a:r>
              <a:rPr lang="en-US" dirty="0"/>
              <a:t>() – control read-access to members.</a:t>
            </a:r>
          </a:p>
          <a:p>
            <a:pPr lvl="1"/>
            <a:r>
              <a:rPr lang="en-US" dirty="0">
                <a:solidFill>
                  <a:schemeClr val="accent1"/>
                </a:solidFill>
              </a:rPr>
              <a:t>__set</a:t>
            </a:r>
            <a:r>
              <a:rPr lang="en-US" dirty="0"/>
              <a:t>() – control write-access to members.</a:t>
            </a:r>
          </a:p>
          <a:p>
            <a:pPr lvl="1"/>
            <a:r>
              <a:rPr lang="en-US" dirty="0">
                <a:solidFill>
                  <a:schemeClr val="accent1"/>
                </a:solidFill>
              </a:rPr>
              <a:t>__</a:t>
            </a:r>
            <a:r>
              <a:rPr lang="en-US" dirty="0" err="1">
                <a:solidFill>
                  <a:schemeClr val="accent1"/>
                </a:solidFill>
              </a:rPr>
              <a:t>isset</a:t>
            </a:r>
            <a:r>
              <a:rPr lang="en-US" dirty="0"/>
              <a:t>() – </a:t>
            </a:r>
            <a:r>
              <a:rPr lang="en-US" dirty="0" err="1"/>
              <a:t>isset</a:t>
            </a:r>
            <a:r>
              <a:rPr lang="en-US" dirty="0"/>
              <a:t>() override for members.</a:t>
            </a:r>
          </a:p>
          <a:p>
            <a:pPr lvl="1"/>
            <a:r>
              <a:rPr lang="en-US" dirty="0">
                <a:solidFill>
                  <a:schemeClr val="accent1"/>
                </a:solidFill>
              </a:rPr>
              <a:t>__unset</a:t>
            </a:r>
            <a:r>
              <a:rPr lang="en-US" dirty="0"/>
              <a:t>() – unset() override for members.</a:t>
            </a:r>
          </a:p>
          <a:p>
            <a:r>
              <a:rPr lang="en-US" dirty="0"/>
              <a:t>Overrides access to member variables, which are not declared or not visible.</a:t>
            </a:r>
          </a:p>
          <a:p>
            <a:pPr lvl="1"/>
            <a:r>
              <a:rPr lang="en-US" dirty="0"/>
              <a:t>Declared variables are accessed directly.</a:t>
            </a:r>
          </a:p>
          <a:p>
            <a:pPr lvl="1"/>
            <a:r>
              <a:rPr lang="en-US" dirty="0"/>
              <a:t>Only for regular members, not for static.</a:t>
            </a:r>
          </a:p>
          <a:p>
            <a:r>
              <a:rPr lang="en-US" dirty="0"/>
              <a:t>Handle with care, they may lead to less readable code or even errors.</a:t>
            </a:r>
          </a:p>
          <a:p>
            <a:endParaRPr lang="en-US" dirty="0"/>
          </a:p>
          <a:p>
            <a:endParaRPr lang="cs-CZ" dirty="0"/>
          </a:p>
        </p:txBody>
      </p:sp>
      <p:sp>
        <p:nvSpPr>
          <p:cNvPr id="4" name="Slide Number Placeholder 3">
            <a:extLst>
              <a:ext uri="{FF2B5EF4-FFF2-40B4-BE49-F238E27FC236}">
                <a16:creationId xmlns:a16="http://schemas.microsoft.com/office/drawing/2014/main" id="{578F3945-1E6C-1C46-C78F-45FEABF05322}"/>
              </a:ext>
            </a:extLst>
          </p:cNvPr>
          <p:cNvSpPr>
            <a:spLocks noGrp="1"/>
          </p:cNvSpPr>
          <p:nvPr>
            <p:ph type="sldNum" sz="quarter" idx="12"/>
          </p:nvPr>
        </p:nvSpPr>
        <p:spPr/>
        <p:txBody>
          <a:bodyPr/>
          <a:lstStyle/>
          <a:p>
            <a:fld id="{452BA717-4DED-4A38-BDE4-30D0F0A142DB}" type="slidenum">
              <a:rPr lang="cs-CZ" smtClean="0"/>
              <a:pPr/>
              <a:t>27</a:t>
            </a:fld>
            <a:endParaRPr lang="cs-CZ"/>
          </a:p>
        </p:txBody>
      </p:sp>
    </p:spTree>
    <p:extLst>
      <p:ext uri="{BB962C8B-B14F-4D97-AF65-F5344CB8AC3E}">
        <p14:creationId xmlns:p14="http://schemas.microsoft.com/office/powerpoint/2010/main" val="1457975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C09E-480C-43AC-2682-83DDA8DAA4E3}"/>
              </a:ext>
            </a:extLst>
          </p:cNvPr>
          <p:cNvSpPr>
            <a:spLocks noGrp="1"/>
          </p:cNvSpPr>
          <p:nvPr>
            <p:ph type="title"/>
          </p:nvPr>
        </p:nvSpPr>
        <p:spPr/>
        <p:txBody>
          <a:bodyPr/>
          <a:lstStyle/>
          <a:p>
            <a:r>
              <a:rPr lang="en-US" dirty="0"/>
              <a:t>Magic methods</a:t>
            </a:r>
          </a:p>
        </p:txBody>
      </p:sp>
      <p:sp>
        <p:nvSpPr>
          <p:cNvPr id="3" name="Content Placeholder 2">
            <a:extLst>
              <a:ext uri="{FF2B5EF4-FFF2-40B4-BE49-F238E27FC236}">
                <a16:creationId xmlns:a16="http://schemas.microsoft.com/office/drawing/2014/main" id="{DC362E38-16FE-ED66-EB88-C8AF0448F3D9}"/>
              </a:ext>
            </a:extLst>
          </p:cNvPr>
          <p:cNvSpPr>
            <a:spLocks noGrp="1"/>
          </p:cNvSpPr>
          <p:nvPr>
            <p:ph idx="1"/>
          </p:nvPr>
        </p:nvSpPr>
        <p:spPr/>
        <p:txBody>
          <a:bodyPr/>
          <a:lstStyle/>
          <a:p>
            <a:r>
              <a:rPr lang="en-US" dirty="0"/>
              <a:t>Method invocation override:</a:t>
            </a:r>
          </a:p>
          <a:p>
            <a:pPr lvl="1"/>
            <a:r>
              <a:rPr lang="en-US" dirty="0">
                <a:solidFill>
                  <a:schemeClr val="accent1"/>
                </a:solidFill>
              </a:rPr>
              <a:t>__call</a:t>
            </a:r>
            <a:r>
              <a:rPr lang="en-US" dirty="0"/>
              <a:t>() – intercepts calls to not visible methods</a:t>
            </a:r>
          </a:p>
          <a:p>
            <a:pPr lvl="1"/>
            <a:r>
              <a:rPr lang="en-US" dirty="0">
                <a:solidFill>
                  <a:schemeClr val="accent1"/>
                </a:solidFill>
              </a:rPr>
              <a:t>__</a:t>
            </a:r>
            <a:r>
              <a:rPr lang="en-US" dirty="0" err="1">
                <a:solidFill>
                  <a:schemeClr val="accent1"/>
                </a:solidFill>
              </a:rPr>
              <a:t>callStatic</a:t>
            </a:r>
            <a:r>
              <a:rPr lang="en-US" dirty="0"/>
              <a:t>() – the same for static methods</a:t>
            </a:r>
          </a:p>
          <a:p>
            <a:pPr lvl="1"/>
            <a:r>
              <a:rPr lang="en-US" dirty="0">
                <a:solidFill>
                  <a:schemeClr val="accent1"/>
                </a:solidFill>
              </a:rPr>
              <a:t>__invoke</a:t>
            </a:r>
            <a:r>
              <a:rPr lang="en-US" dirty="0"/>
              <a:t>() – when object is called as function</a:t>
            </a:r>
          </a:p>
          <a:p>
            <a:endParaRPr lang="en-US" dirty="0"/>
          </a:p>
          <a:p>
            <a:r>
              <a:rPr lang="en-US" dirty="0"/>
              <a:t>Array access interface  allows using the object as an array ($obj[…]):</a:t>
            </a:r>
          </a:p>
          <a:p>
            <a:pPr lvl="1"/>
            <a:r>
              <a:rPr lang="en-US" dirty="0" err="1"/>
              <a:t>boolean</a:t>
            </a:r>
            <a:r>
              <a:rPr lang="en-US" dirty="0"/>
              <a:t> </a:t>
            </a:r>
            <a:r>
              <a:rPr lang="en-US" dirty="0" err="1">
                <a:solidFill>
                  <a:schemeClr val="accent1"/>
                </a:solidFill>
              </a:rPr>
              <a:t>offsetExists</a:t>
            </a:r>
            <a:r>
              <a:rPr lang="en-US" dirty="0"/>
              <a:t>(mixed $offset)</a:t>
            </a:r>
          </a:p>
          <a:p>
            <a:pPr lvl="1"/>
            <a:r>
              <a:rPr lang="en-US" dirty="0"/>
              <a:t>mixed </a:t>
            </a:r>
            <a:r>
              <a:rPr lang="en-US" dirty="0" err="1">
                <a:solidFill>
                  <a:schemeClr val="accent1"/>
                </a:solidFill>
              </a:rPr>
              <a:t>offsetGet</a:t>
            </a:r>
            <a:r>
              <a:rPr lang="en-US" dirty="0"/>
              <a:t>(mixed $offset)</a:t>
            </a:r>
          </a:p>
          <a:p>
            <a:pPr lvl="1"/>
            <a:r>
              <a:rPr lang="en-US" dirty="0"/>
              <a:t>void </a:t>
            </a:r>
            <a:r>
              <a:rPr lang="en-US" dirty="0" err="1">
                <a:solidFill>
                  <a:schemeClr val="accent1"/>
                </a:solidFill>
              </a:rPr>
              <a:t>offsetSet</a:t>
            </a:r>
            <a:r>
              <a:rPr lang="en-US" dirty="0"/>
              <a:t>(mixed $offset, mixed $value)</a:t>
            </a:r>
          </a:p>
          <a:p>
            <a:pPr lvl="1"/>
            <a:r>
              <a:rPr lang="en-US" dirty="0"/>
              <a:t>void </a:t>
            </a:r>
            <a:r>
              <a:rPr lang="en-US" dirty="0" err="1">
                <a:solidFill>
                  <a:schemeClr val="accent1"/>
                </a:solidFill>
              </a:rPr>
              <a:t>offsetUnset</a:t>
            </a:r>
            <a:r>
              <a:rPr lang="en-US" dirty="0"/>
              <a:t>(mixed $offset)</a:t>
            </a:r>
          </a:p>
        </p:txBody>
      </p:sp>
      <p:sp>
        <p:nvSpPr>
          <p:cNvPr id="4" name="Slide Number Placeholder 3">
            <a:extLst>
              <a:ext uri="{FF2B5EF4-FFF2-40B4-BE49-F238E27FC236}">
                <a16:creationId xmlns:a16="http://schemas.microsoft.com/office/drawing/2014/main" id="{E5E84B67-6D8A-AA55-64B2-1EAA3B06756F}"/>
              </a:ext>
            </a:extLst>
          </p:cNvPr>
          <p:cNvSpPr>
            <a:spLocks noGrp="1"/>
          </p:cNvSpPr>
          <p:nvPr>
            <p:ph type="sldNum" sz="quarter" idx="12"/>
          </p:nvPr>
        </p:nvSpPr>
        <p:spPr/>
        <p:txBody>
          <a:bodyPr/>
          <a:lstStyle/>
          <a:p>
            <a:fld id="{452BA717-4DED-4A38-BDE4-30D0F0A142DB}" type="slidenum">
              <a:rPr lang="cs-CZ" smtClean="0"/>
              <a:pPr/>
              <a:t>28</a:t>
            </a:fld>
            <a:endParaRPr lang="cs-CZ"/>
          </a:p>
        </p:txBody>
      </p:sp>
    </p:spTree>
    <p:extLst>
      <p:ext uri="{BB962C8B-B14F-4D97-AF65-F5344CB8AC3E}">
        <p14:creationId xmlns:p14="http://schemas.microsoft.com/office/powerpoint/2010/main" val="943630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A632A-5C5B-34DB-B022-FC83AB0EB0F9}"/>
              </a:ext>
            </a:extLst>
          </p:cNvPr>
          <p:cNvSpPr>
            <a:spLocks noGrp="1"/>
          </p:cNvSpPr>
          <p:nvPr>
            <p:ph type="title"/>
          </p:nvPr>
        </p:nvSpPr>
        <p:spPr/>
        <p:txBody>
          <a:bodyPr>
            <a:normAutofit/>
          </a:bodyPr>
          <a:lstStyle/>
          <a:p>
            <a:r>
              <a:rPr lang="en-US" dirty="0"/>
              <a:t>Magic methods : Example</a:t>
            </a:r>
          </a:p>
        </p:txBody>
      </p:sp>
      <p:sp>
        <p:nvSpPr>
          <p:cNvPr id="3" name="Slide Number Placeholder 2">
            <a:extLst>
              <a:ext uri="{FF2B5EF4-FFF2-40B4-BE49-F238E27FC236}">
                <a16:creationId xmlns:a16="http://schemas.microsoft.com/office/drawing/2014/main" id="{BF7FF570-E8C2-AC4D-6527-3D386B13BE1B}"/>
              </a:ext>
            </a:extLst>
          </p:cNvPr>
          <p:cNvSpPr>
            <a:spLocks noGrp="1"/>
          </p:cNvSpPr>
          <p:nvPr>
            <p:ph type="sldNum" sz="quarter" idx="12"/>
          </p:nvPr>
        </p:nvSpPr>
        <p:spPr/>
        <p:txBody>
          <a:bodyPr/>
          <a:lstStyle/>
          <a:p>
            <a:fld id="{651B8B48-CD68-422A-981A-F7D1D2E08DD1}" type="slidenum">
              <a:rPr lang="en-US" smtClean="0"/>
              <a:t>29</a:t>
            </a:fld>
            <a:endParaRPr lang="en-US"/>
          </a:p>
        </p:txBody>
      </p:sp>
      <p:sp>
        <p:nvSpPr>
          <p:cNvPr id="4" name="Rectangle 3">
            <a:extLst>
              <a:ext uri="{FF2B5EF4-FFF2-40B4-BE49-F238E27FC236}">
                <a16:creationId xmlns:a16="http://schemas.microsoft.com/office/drawing/2014/main" id="{60D31768-A9B2-D4F8-2ABF-52BA9FE66DDC}"/>
              </a:ext>
            </a:extLst>
          </p:cNvPr>
          <p:cNvSpPr/>
          <p:nvPr/>
        </p:nvSpPr>
        <p:spPr>
          <a:xfrm>
            <a:off x="360000" y="1268760"/>
            <a:ext cx="11448000" cy="4248472"/>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Readonly</a:t>
            </a:r>
            <a:r>
              <a:rPr lang="en-US" b="1" dirty="0">
                <a:solidFill>
                  <a:schemeClr val="tx1"/>
                </a:solidFill>
                <a:latin typeface="Courier New" panose="02070309020205020404" pitchFamily="49" charset="0"/>
                <a:cs typeface="Courier New" panose="02070309020205020404" pitchFamily="49" charset="0"/>
              </a:rPr>
              <a:t> {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private</a:t>
            </a:r>
            <a:r>
              <a:rPr lang="en-US" b="1" dirty="0">
                <a:solidFill>
                  <a:schemeClr val="tx1"/>
                </a:solidFill>
                <a:latin typeface="Courier New" panose="02070309020205020404" pitchFamily="49" charset="0"/>
                <a:cs typeface="Courier New" panose="02070309020205020404" pitchFamily="49" charset="0"/>
              </a:rPr>
              <a:t> $foo;</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__construct($foo) { $this-&gt;foo = $foo; }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__get($name)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isset</a:t>
            </a:r>
            <a:r>
              <a:rPr lang="en-US" b="1" dirty="0">
                <a:solidFill>
                  <a:schemeClr val="tx1"/>
                </a:solidFill>
                <a:latin typeface="Courier New" panose="02070309020205020404" pitchFamily="49" charset="0"/>
                <a:cs typeface="Courier New" panose="02070309020205020404" pitchFamily="49" charset="0"/>
              </a:rPr>
              <a:t>($this-&gt;$name)) ? $this-&gt;$name; : null;</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a:t>
            </a:r>
            <a:r>
              <a:rPr lang="en-US" b="1" dirty="0" err="1">
                <a:solidFill>
                  <a:schemeClr val="tx1"/>
                </a:solidFill>
                <a:latin typeface="Courier New" panose="02070309020205020404" pitchFamily="49" charset="0"/>
                <a:cs typeface="Courier New" panose="02070309020205020404" pitchFamily="49" charset="0"/>
              </a:rPr>
              <a:t>isset</a:t>
            </a:r>
            <a:r>
              <a:rPr lang="en-US" b="1" dirty="0">
                <a:solidFill>
                  <a:schemeClr val="tx1"/>
                </a:solidFill>
                <a:latin typeface="Courier New" panose="02070309020205020404" pitchFamily="49" charset="0"/>
                <a:cs typeface="Courier New" panose="02070309020205020404" pitchFamily="49" charset="0"/>
              </a:rPr>
              <a:t>($name) { return </a:t>
            </a:r>
            <a:r>
              <a:rPr lang="en-US" b="1" dirty="0" err="1">
                <a:solidFill>
                  <a:schemeClr val="tx1"/>
                </a:solidFill>
                <a:latin typeface="Courier New" panose="02070309020205020404" pitchFamily="49" charset="0"/>
                <a:cs typeface="Courier New" panose="02070309020205020404" pitchFamily="49" charset="0"/>
              </a:rPr>
              <a:t>isset</a:t>
            </a:r>
            <a:r>
              <a:rPr lang="en-US" b="1" dirty="0">
                <a:solidFill>
                  <a:schemeClr val="tx1"/>
                </a:solidFill>
                <a:latin typeface="Courier New" panose="02070309020205020404" pitchFamily="49" charset="0"/>
                <a:cs typeface="Courier New" panose="02070309020205020404" pitchFamily="49" charset="0"/>
              </a:rPr>
              <a:t>($this-&gt;$name);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__set($name, $value)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throw new </a:t>
            </a:r>
            <a:r>
              <a:rPr lang="en-US" b="1" dirty="0">
                <a:solidFill>
                  <a:schemeClr val="tx1"/>
                </a:solidFill>
                <a:latin typeface="Courier New" panose="02070309020205020404" pitchFamily="49" charset="0"/>
                <a:cs typeface="Courier New" panose="02070309020205020404" pitchFamily="49" charset="0"/>
              </a:rPr>
              <a:t>Exception("Object is read only!");</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public function </a:t>
            </a:r>
            <a:r>
              <a:rPr lang="en-US" b="1" dirty="0">
                <a:solidFill>
                  <a:schemeClr val="tx1"/>
                </a:solidFill>
                <a:latin typeface="Courier New" panose="02070309020205020404" pitchFamily="49" charset="0"/>
                <a:cs typeface="Courier New" panose="02070309020205020404" pitchFamily="49" charset="0"/>
              </a:rPr>
              <a:t>__unset($name)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throw new</a:t>
            </a:r>
            <a:r>
              <a:rPr lang="en-US" b="1" dirty="0">
                <a:solidFill>
                  <a:schemeClr val="tx1"/>
                </a:solidFill>
                <a:latin typeface="Courier New" panose="02070309020205020404" pitchFamily="49" charset="0"/>
                <a:cs typeface="Courier New" panose="02070309020205020404" pitchFamily="49" charset="0"/>
              </a:rPr>
              <a:t> Exception("Object is read only!");</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63440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AF1F4-C1AA-6FA6-3348-0BD90FC99CE5}"/>
              </a:ext>
            </a:extLst>
          </p:cNvPr>
          <p:cNvSpPr>
            <a:spLocks noGrp="1"/>
          </p:cNvSpPr>
          <p:nvPr>
            <p:ph type="title"/>
          </p:nvPr>
        </p:nvSpPr>
        <p:spPr/>
        <p:txBody>
          <a:bodyPr/>
          <a:lstStyle/>
          <a:p>
            <a:r>
              <a:rPr lang="en-US" dirty="0"/>
              <a:t>Variable Variables : Indirect Call</a:t>
            </a:r>
            <a:endParaRPr lang="cs-CZ" dirty="0"/>
          </a:p>
        </p:txBody>
      </p:sp>
      <p:sp>
        <p:nvSpPr>
          <p:cNvPr id="3" name="Content Placeholder 2">
            <a:extLst>
              <a:ext uri="{FF2B5EF4-FFF2-40B4-BE49-F238E27FC236}">
                <a16:creationId xmlns:a16="http://schemas.microsoft.com/office/drawing/2014/main" id="{50EEB6B2-7123-E70A-AF73-585DACD338EC}"/>
              </a:ext>
            </a:extLst>
          </p:cNvPr>
          <p:cNvSpPr>
            <a:spLocks noGrp="1"/>
          </p:cNvSpPr>
          <p:nvPr>
            <p:ph idx="1"/>
          </p:nvPr>
        </p:nvSpPr>
        <p:spPr/>
        <p:txBody>
          <a:bodyPr/>
          <a:lstStyle/>
          <a:p>
            <a:r>
              <a:rPr lang="en-US" dirty="0"/>
              <a:t>Calling a function by its name stored in a variable.</a:t>
            </a:r>
            <a:br>
              <a:rPr lang="en-US" dirty="0"/>
            </a:br>
            <a:br>
              <a:rPr lang="en-US" dirty="0"/>
            </a:br>
            <a:endParaRPr lang="en-US" dirty="0"/>
          </a:p>
          <a:p>
            <a:endParaRPr lang="en-US" dirty="0"/>
          </a:p>
          <a:p>
            <a:endParaRPr lang="en-US" dirty="0"/>
          </a:p>
          <a:p>
            <a:r>
              <a:rPr lang="en-US" dirty="0"/>
              <a:t>Using specialized invocation functions.</a:t>
            </a:r>
            <a:endParaRPr lang="cs-CZ" dirty="0"/>
          </a:p>
        </p:txBody>
      </p:sp>
      <p:sp>
        <p:nvSpPr>
          <p:cNvPr id="4" name="Slide Number Placeholder 3">
            <a:extLst>
              <a:ext uri="{FF2B5EF4-FFF2-40B4-BE49-F238E27FC236}">
                <a16:creationId xmlns:a16="http://schemas.microsoft.com/office/drawing/2014/main" id="{7B125A29-5133-1182-CECF-95BF76ED9113}"/>
              </a:ext>
            </a:extLst>
          </p:cNvPr>
          <p:cNvSpPr>
            <a:spLocks noGrp="1"/>
          </p:cNvSpPr>
          <p:nvPr>
            <p:ph type="sldNum" sz="quarter" idx="12"/>
          </p:nvPr>
        </p:nvSpPr>
        <p:spPr/>
        <p:txBody>
          <a:bodyPr/>
          <a:lstStyle/>
          <a:p>
            <a:fld id="{452BA717-4DED-4A38-BDE4-30D0F0A142DB}" type="slidenum">
              <a:rPr lang="cs-CZ" smtClean="0"/>
              <a:pPr/>
              <a:t>3</a:t>
            </a:fld>
            <a:endParaRPr lang="cs-CZ"/>
          </a:p>
        </p:txBody>
      </p:sp>
      <p:sp>
        <p:nvSpPr>
          <p:cNvPr id="5" name="Rectangle 4">
            <a:extLst>
              <a:ext uri="{FF2B5EF4-FFF2-40B4-BE49-F238E27FC236}">
                <a16:creationId xmlns:a16="http://schemas.microsoft.com/office/drawing/2014/main" id="{095D11FF-4CB9-C90E-67AA-E74AE3B6FD90}"/>
              </a:ext>
            </a:extLst>
          </p:cNvPr>
          <p:cNvSpPr/>
          <p:nvPr/>
        </p:nvSpPr>
        <p:spPr>
          <a:xfrm>
            <a:off x="407368" y="1700808"/>
            <a:ext cx="7275908" cy="1224136"/>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foo($x, $y) { … }</a:t>
            </a:r>
            <a:br>
              <a:rPr lang="en-US" b="1" dirty="0">
                <a:solidFill>
                  <a:schemeClr val="tx1"/>
                </a:solidFill>
                <a:latin typeface="Courier New" panose="02070309020205020404" pitchFamily="49" charset="0"/>
                <a:cs typeface="Courier New" panose="02070309020205020404" pitchFamily="49" charset="0"/>
              </a:rPr>
            </a:b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a:t>
            </a:r>
            <a:r>
              <a:rPr lang="en-US" b="1" dirty="0" err="1">
                <a:solidFill>
                  <a:schemeClr val="tx1"/>
                </a:solidFill>
                <a:latin typeface="Courier New" panose="02070309020205020404" pitchFamily="49" charset="0"/>
                <a:cs typeface="Courier New" panose="02070309020205020404" pitchFamily="49" charset="0"/>
              </a:rPr>
              <a:t>funcName</a:t>
            </a:r>
            <a:r>
              <a:rPr lang="en-US" b="1" dirty="0">
                <a:solidFill>
                  <a:schemeClr val="tx1"/>
                </a:solidFill>
                <a:latin typeface="Courier New" panose="02070309020205020404" pitchFamily="49" charset="0"/>
                <a:cs typeface="Courier New" panose="02070309020205020404" pitchFamily="49" charset="0"/>
              </a:rPr>
              <a:t> = 'foo';</a:t>
            </a:r>
          </a:p>
          <a:p>
            <a:r>
              <a:rPr lang="en-US" b="1" dirty="0">
                <a:solidFill>
                  <a:schemeClr val="tx1"/>
                </a:solidFill>
                <a:latin typeface="Courier New" panose="02070309020205020404" pitchFamily="49" charset="0"/>
                <a:cs typeface="Courier New" panose="02070309020205020404" pitchFamily="49" charset="0"/>
              </a:rPr>
              <a:t>$</a:t>
            </a:r>
            <a:r>
              <a:rPr lang="en-US" b="1" dirty="0" err="1">
                <a:solidFill>
                  <a:schemeClr val="tx1"/>
                </a:solidFill>
                <a:latin typeface="Courier New" panose="02070309020205020404" pitchFamily="49" charset="0"/>
                <a:cs typeface="Courier New" panose="02070309020205020404" pitchFamily="49" charset="0"/>
              </a:rPr>
              <a:t>funcName</a:t>
            </a:r>
            <a:r>
              <a:rPr lang="en-US" b="1" dirty="0">
                <a:solidFill>
                  <a:schemeClr val="tx1"/>
                </a:solidFill>
                <a:latin typeface="Courier New" panose="02070309020205020404" pitchFamily="49" charset="0"/>
                <a:cs typeface="Courier New" panose="02070309020205020404" pitchFamily="49" charset="0"/>
              </a:rPr>
              <a:t>(42, 54);		</a:t>
            </a:r>
            <a:r>
              <a:rPr lang="en-US" b="1" dirty="0">
                <a:solidFill>
                  <a:schemeClr val="accent6"/>
                </a:solidFill>
                <a:latin typeface="Courier New" panose="02070309020205020404" pitchFamily="49" charset="0"/>
                <a:cs typeface="Courier New" panose="02070309020205020404" pitchFamily="49" charset="0"/>
              </a:rPr>
              <a:t>// the same as foo(42, 54)</a:t>
            </a:r>
          </a:p>
        </p:txBody>
      </p:sp>
      <p:sp>
        <p:nvSpPr>
          <p:cNvPr id="6" name="Rectangle 5">
            <a:extLst>
              <a:ext uri="{FF2B5EF4-FFF2-40B4-BE49-F238E27FC236}">
                <a16:creationId xmlns:a16="http://schemas.microsoft.com/office/drawing/2014/main" id="{CBA21B7F-B5C8-430A-0F3E-635A00748BB6}"/>
              </a:ext>
            </a:extLst>
          </p:cNvPr>
          <p:cNvSpPr/>
          <p:nvPr/>
        </p:nvSpPr>
        <p:spPr>
          <a:xfrm>
            <a:off x="332260" y="3717032"/>
            <a:ext cx="7275908" cy="720080"/>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err="1">
                <a:solidFill>
                  <a:schemeClr val="tx1"/>
                </a:solidFill>
                <a:latin typeface="Courier New" panose="02070309020205020404" pitchFamily="49" charset="0"/>
                <a:cs typeface="Courier New" panose="02070309020205020404" pitchFamily="49" charset="0"/>
              </a:rPr>
              <a:t>call_user_func</a:t>
            </a:r>
            <a:r>
              <a:rPr lang="en-US" b="1" dirty="0">
                <a:solidFill>
                  <a:schemeClr val="tx1"/>
                </a:solidFill>
                <a:latin typeface="Courier New" panose="02070309020205020404" pitchFamily="49" charset="0"/>
                <a:cs typeface="Courier New" panose="02070309020205020404" pitchFamily="49" charset="0"/>
              </a:rPr>
              <a:t>('foo', 42, 54);</a:t>
            </a:r>
          </a:p>
          <a:p>
            <a:r>
              <a:rPr lang="en-US" b="1" dirty="0" err="1">
                <a:solidFill>
                  <a:schemeClr val="tx1"/>
                </a:solidFill>
                <a:latin typeface="Courier New" panose="02070309020205020404" pitchFamily="49" charset="0"/>
                <a:cs typeface="Courier New" panose="02070309020205020404" pitchFamily="49" charset="0"/>
              </a:rPr>
              <a:t>call_user_func_array</a:t>
            </a:r>
            <a:r>
              <a:rPr lang="en-US" b="1" dirty="0">
                <a:solidFill>
                  <a:schemeClr val="tx1"/>
                </a:solidFill>
                <a:latin typeface="Courier New" panose="02070309020205020404" pitchFamily="49" charset="0"/>
                <a:cs typeface="Courier New" panose="02070309020205020404" pitchFamily="49" charset="0"/>
              </a:rPr>
              <a:t>('foo', array(42, 54));</a:t>
            </a:r>
          </a:p>
        </p:txBody>
      </p:sp>
    </p:spTree>
    <p:extLst>
      <p:ext uri="{BB962C8B-B14F-4D97-AF65-F5344CB8AC3E}">
        <p14:creationId xmlns:p14="http://schemas.microsoft.com/office/powerpoint/2010/main" val="8582951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04FAB-3788-8CDD-15D9-89023B549832}"/>
              </a:ext>
            </a:extLst>
          </p:cNvPr>
          <p:cNvSpPr>
            <a:spLocks noGrp="1"/>
          </p:cNvSpPr>
          <p:nvPr>
            <p:ph type="title"/>
          </p:nvPr>
        </p:nvSpPr>
        <p:spPr/>
        <p:txBody>
          <a:bodyPr/>
          <a:lstStyle/>
          <a:p>
            <a:r>
              <a:rPr lang="en-US" dirty="0"/>
              <a:t>Comparing objects</a:t>
            </a:r>
          </a:p>
        </p:txBody>
      </p:sp>
      <p:sp>
        <p:nvSpPr>
          <p:cNvPr id="3" name="Content Placeholder 2">
            <a:extLst>
              <a:ext uri="{FF2B5EF4-FFF2-40B4-BE49-F238E27FC236}">
                <a16:creationId xmlns:a16="http://schemas.microsoft.com/office/drawing/2014/main" id="{1F80D8E1-70CE-FE85-31AB-F7C7CBB912B5}"/>
              </a:ext>
            </a:extLst>
          </p:cNvPr>
          <p:cNvSpPr>
            <a:spLocks noGrp="1"/>
          </p:cNvSpPr>
          <p:nvPr>
            <p:ph idx="1"/>
          </p:nvPr>
        </p:nvSpPr>
        <p:spPr/>
        <p:txBody>
          <a:bodyPr/>
          <a:lstStyle/>
          <a:p>
            <a:pPr marL="0" indent="0">
              <a:buNone/>
            </a:pPr>
            <a:r>
              <a:rPr lang="en-US" dirty="0"/>
              <a:t>Reference comparison behavior.</a:t>
            </a:r>
          </a:p>
          <a:p>
            <a:pPr marL="0" indent="0">
              <a:buNone/>
            </a:pPr>
            <a:endParaRPr lang="en-US" dirty="0"/>
          </a:p>
          <a:p>
            <a:pPr marL="0" indent="0">
              <a:buNone/>
            </a:pPr>
            <a:r>
              <a:rPr lang="en-US" dirty="0"/>
              <a:t>$object1 </a:t>
            </a:r>
            <a:r>
              <a:rPr lang="en-US" dirty="0">
                <a:solidFill>
                  <a:schemeClr val="accent1"/>
                </a:solidFill>
              </a:rPr>
              <a:t>==</a:t>
            </a:r>
            <a:r>
              <a:rPr lang="en-US" dirty="0"/>
              <a:t> $object2</a:t>
            </a:r>
          </a:p>
          <a:p>
            <a:r>
              <a:rPr lang="en-US" dirty="0"/>
              <a:t>True if both object are of the same class and all member variables are equal</a:t>
            </a:r>
          </a:p>
          <a:p>
            <a:r>
              <a:rPr lang="en-US" dirty="0"/>
              <a:t>That can take some time (in case of larger objects)</a:t>
            </a:r>
          </a:p>
          <a:p>
            <a:endParaRPr lang="en-US" dirty="0"/>
          </a:p>
          <a:p>
            <a:pPr marL="0" indent="0">
              <a:buNone/>
            </a:pPr>
            <a:r>
              <a:rPr lang="en-US" dirty="0"/>
              <a:t>$object1 </a:t>
            </a:r>
            <a:r>
              <a:rPr lang="en-US" dirty="0">
                <a:solidFill>
                  <a:schemeClr val="accent1"/>
                </a:solidFill>
              </a:rPr>
              <a:t>===</a:t>
            </a:r>
            <a:r>
              <a:rPr lang="en-US" dirty="0"/>
              <a:t> $object2</a:t>
            </a:r>
          </a:p>
          <a:p>
            <a:r>
              <a:rPr lang="en-US" dirty="0"/>
              <a:t>True if both variables hold a reference to exactly the same object</a:t>
            </a:r>
          </a:p>
          <a:p>
            <a:endParaRPr lang="en-US" dirty="0"/>
          </a:p>
          <a:p>
            <a:pPr marL="0" indent="0">
              <a:buNone/>
            </a:pPr>
            <a:r>
              <a:rPr lang="en-US" dirty="0"/>
              <a:t>Behavior of != and !== operators can be easily extrapolated</a:t>
            </a:r>
          </a:p>
          <a:p>
            <a:endParaRPr lang="en-US" dirty="0"/>
          </a:p>
          <a:p>
            <a:endParaRPr lang="cs-CZ" dirty="0"/>
          </a:p>
        </p:txBody>
      </p:sp>
      <p:sp>
        <p:nvSpPr>
          <p:cNvPr id="4" name="Slide Number Placeholder 3">
            <a:extLst>
              <a:ext uri="{FF2B5EF4-FFF2-40B4-BE49-F238E27FC236}">
                <a16:creationId xmlns:a16="http://schemas.microsoft.com/office/drawing/2014/main" id="{80A12B33-2A10-D3A7-0426-3EFBBF9B25CC}"/>
              </a:ext>
            </a:extLst>
          </p:cNvPr>
          <p:cNvSpPr>
            <a:spLocks noGrp="1"/>
          </p:cNvSpPr>
          <p:nvPr>
            <p:ph type="sldNum" sz="quarter" idx="12"/>
          </p:nvPr>
        </p:nvSpPr>
        <p:spPr/>
        <p:txBody>
          <a:bodyPr/>
          <a:lstStyle/>
          <a:p>
            <a:fld id="{452BA717-4DED-4A38-BDE4-30D0F0A142DB}" type="slidenum">
              <a:rPr lang="cs-CZ" smtClean="0"/>
              <a:pPr/>
              <a:t>30</a:t>
            </a:fld>
            <a:endParaRPr lang="cs-CZ"/>
          </a:p>
        </p:txBody>
      </p:sp>
    </p:spTree>
    <p:extLst>
      <p:ext uri="{BB962C8B-B14F-4D97-AF65-F5344CB8AC3E}">
        <p14:creationId xmlns:p14="http://schemas.microsoft.com/office/powerpoint/2010/main" val="1466504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BBC86-9D20-6A58-A191-2D100E906963}"/>
              </a:ext>
            </a:extLst>
          </p:cNvPr>
          <p:cNvSpPr>
            <a:spLocks noGrp="1"/>
          </p:cNvSpPr>
          <p:nvPr>
            <p:ph type="title"/>
          </p:nvPr>
        </p:nvSpPr>
        <p:spPr/>
        <p:txBody>
          <a:bodyPr/>
          <a:lstStyle/>
          <a:p>
            <a:r>
              <a:rPr lang="en-US" dirty="0"/>
              <a:t>Type detection / verification</a:t>
            </a:r>
          </a:p>
        </p:txBody>
      </p:sp>
      <p:sp>
        <p:nvSpPr>
          <p:cNvPr id="3" name="Content Placeholder 2">
            <a:extLst>
              <a:ext uri="{FF2B5EF4-FFF2-40B4-BE49-F238E27FC236}">
                <a16:creationId xmlns:a16="http://schemas.microsoft.com/office/drawing/2014/main" id="{ACC1085E-E7AD-7EE2-0CFF-29E40BA046DC}"/>
              </a:ext>
            </a:extLst>
          </p:cNvPr>
          <p:cNvSpPr>
            <a:spLocks noGrp="1"/>
          </p:cNvSpPr>
          <p:nvPr>
            <p:ph idx="1"/>
          </p:nvPr>
        </p:nvSpPr>
        <p:spPr/>
        <p:txBody>
          <a:bodyPr/>
          <a:lstStyle/>
          <a:p>
            <a:pPr marL="0" indent="0">
              <a:buNone/>
            </a:pPr>
            <a:r>
              <a:rPr lang="en-US" dirty="0"/>
              <a:t>Operator </a:t>
            </a:r>
            <a:r>
              <a:rPr lang="en-US" dirty="0" err="1">
                <a:solidFill>
                  <a:schemeClr val="accent1"/>
                </a:solidFill>
              </a:rPr>
              <a:t>instanceof</a:t>
            </a:r>
            <a:r>
              <a:rPr lang="en-US" dirty="0">
                <a:solidFill>
                  <a:schemeClr val="tx1"/>
                </a:solidFill>
              </a:rPr>
              <a:t> v</a:t>
            </a:r>
            <a:r>
              <a:rPr lang="en-US" dirty="0"/>
              <a:t>erifies whether object is an instance of given class or derived class or implements given interface.</a:t>
            </a:r>
            <a:br>
              <a:rPr lang="en-US" dirty="0"/>
            </a:br>
            <a:endParaRPr lang="en-US" dirty="0"/>
          </a:p>
          <a:p>
            <a:pPr marL="0" indent="0">
              <a:buNone/>
            </a:pPr>
            <a:br>
              <a:rPr lang="en-US" dirty="0"/>
            </a:br>
            <a:r>
              <a:rPr lang="en-US" dirty="0"/>
              <a:t>Functions testing types:</a:t>
            </a:r>
          </a:p>
          <a:p>
            <a:r>
              <a:rPr lang="en-US" dirty="0" err="1">
                <a:solidFill>
                  <a:schemeClr val="accent1"/>
                </a:solidFill>
              </a:rPr>
              <a:t>get_class</a:t>
            </a:r>
            <a:r>
              <a:rPr lang="en-US" dirty="0"/>
              <a:t>() – returns class name as string with namespace.</a:t>
            </a:r>
          </a:p>
          <a:p>
            <a:r>
              <a:rPr lang="en-US" dirty="0" err="1">
                <a:solidFill>
                  <a:schemeClr val="accent1"/>
                </a:solidFill>
              </a:rPr>
              <a:t>get_parent_class</a:t>
            </a:r>
            <a:r>
              <a:rPr lang="en-US" dirty="0"/>
              <a:t>() – name of the parent class.</a:t>
            </a:r>
          </a:p>
          <a:p>
            <a:r>
              <a:rPr lang="en-US" dirty="0" err="1">
                <a:solidFill>
                  <a:schemeClr val="accent1"/>
                </a:solidFill>
              </a:rPr>
              <a:t>is_a</a:t>
            </a:r>
            <a:r>
              <a:rPr lang="en-US" dirty="0"/>
              <a:t>() – verifies that object is of given class.</a:t>
            </a:r>
          </a:p>
          <a:p>
            <a:r>
              <a:rPr lang="en-US" dirty="0" err="1">
                <a:solidFill>
                  <a:schemeClr val="accent1"/>
                </a:solidFill>
              </a:rPr>
              <a:t>is_subclass_of</a:t>
            </a:r>
            <a:r>
              <a:rPr lang="en-US" dirty="0"/>
              <a:t>() – like </a:t>
            </a:r>
            <a:r>
              <a:rPr lang="en-US" dirty="0" err="1">
                <a:solidFill>
                  <a:schemeClr val="accent1"/>
                </a:solidFill>
              </a:rPr>
              <a:t>is_a</a:t>
            </a:r>
            <a:r>
              <a:rPr lang="en-US" dirty="0"/>
              <a:t>() but checks also derived classes.</a:t>
            </a:r>
          </a:p>
          <a:p>
            <a:endParaRPr lang="en-US" dirty="0"/>
          </a:p>
          <a:p>
            <a:endParaRPr lang="cs-CZ" dirty="0"/>
          </a:p>
        </p:txBody>
      </p:sp>
      <p:sp>
        <p:nvSpPr>
          <p:cNvPr id="4" name="Slide Number Placeholder 3">
            <a:extLst>
              <a:ext uri="{FF2B5EF4-FFF2-40B4-BE49-F238E27FC236}">
                <a16:creationId xmlns:a16="http://schemas.microsoft.com/office/drawing/2014/main" id="{F0D35C3E-9718-20A1-0F40-A9FD0A79D003}"/>
              </a:ext>
            </a:extLst>
          </p:cNvPr>
          <p:cNvSpPr>
            <a:spLocks noGrp="1"/>
          </p:cNvSpPr>
          <p:nvPr>
            <p:ph type="sldNum" sz="quarter" idx="12"/>
          </p:nvPr>
        </p:nvSpPr>
        <p:spPr/>
        <p:txBody>
          <a:bodyPr/>
          <a:lstStyle/>
          <a:p>
            <a:fld id="{452BA717-4DED-4A38-BDE4-30D0F0A142DB}" type="slidenum">
              <a:rPr lang="cs-CZ" smtClean="0"/>
              <a:pPr/>
              <a:t>31</a:t>
            </a:fld>
            <a:endParaRPr lang="cs-CZ"/>
          </a:p>
        </p:txBody>
      </p:sp>
      <p:sp>
        <p:nvSpPr>
          <p:cNvPr id="5" name="Rectangle 4">
            <a:extLst>
              <a:ext uri="{FF2B5EF4-FFF2-40B4-BE49-F238E27FC236}">
                <a16:creationId xmlns:a16="http://schemas.microsoft.com/office/drawing/2014/main" id="{9CA83C4D-B687-BBA4-9FAE-06603721A236}"/>
              </a:ext>
            </a:extLst>
          </p:cNvPr>
          <p:cNvSpPr/>
          <p:nvPr/>
        </p:nvSpPr>
        <p:spPr>
          <a:xfrm>
            <a:off x="360000" y="2060849"/>
            <a:ext cx="5736000" cy="360039"/>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if</a:t>
            </a:r>
            <a:r>
              <a:rPr lang="en-US" b="1" dirty="0">
                <a:solidFill>
                  <a:schemeClr val="tx1"/>
                </a:solidFill>
                <a:latin typeface="Courier New" panose="02070309020205020404" pitchFamily="49" charset="0"/>
                <a:cs typeface="Courier New" panose="02070309020205020404" pitchFamily="49" charset="0"/>
              </a:rPr>
              <a:t> ($foo </a:t>
            </a:r>
            <a:r>
              <a:rPr lang="en-US" b="1" dirty="0" err="1">
                <a:solidFill>
                  <a:schemeClr val="accent1"/>
                </a:solidFill>
                <a:latin typeface="Courier New" panose="02070309020205020404" pitchFamily="49" charset="0"/>
                <a:cs typeface="Courier New" panose="02070309020205020404" pitchFamily="49" charset="0"/>
              </a:rPr>
              <a:t>instanceof</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FooClass</a:t>
            </a:r>
            <a:r>
              <a:rPr lang="en-US" b="1" dirty="0">
                <a:solidFill>
                  <a:schemeClr val="tx1"/>
                </a:solidFill>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8349153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C4C7D-D639-FC13-D145-734BB01EDEF9}"/>
              </a:ext>
            </a:extLst>
          </p:cNvPr>
          <p:cNvSpPr>
            <a:spLocks noGrp="1"/>
          </p:cNvSpPr>
          <p:nvPr>
            <p:ph type="title"/>
          </p:nvPr>
        </p:nvSpPr>
        <p:spPr/>
        <p:txBody>
          <a:bodyPr/>
          <a:lstStyle/>
          <a:p>
            <a:r>
              <a:rPr lang="en-US" dirty="0"/>
              <a:t>Related functions</a:t>
            </a:r>
            <a:endParaRPr lang="cs-CZ" dirty="0"/>
          </a:p>
        </p:txBody>
      </p:sp>
      <p:sp>
        <p:nvSpPr>
          <p:cNvPr id="3" name="Content Placeholder 2">
            <a:extLst>
              <a:ext uri="{FF2B5EF4-FFF2-40B4-BE49-F238E27FC236}">
                <a16:creationId xmlns:a16="http://schemas.microsoft.com/office/drawing/2014/main" id="{CA9F6BEC-0F14-4EF5-2ED5-2BFF56FEF504}"/>
              </a:ext>
            </a:extLst>
          </p:cNvPr>
          <p:cNvSpPr>
            <a:spLocks noGrp="1"/>
          </p:cNvSpPr>
          <p:nvPr>
            <p:ph idx="1"/>
          </p:nvPr>
        </p:nvSpPr>
        <p:spPr>
          <a:xfrm>
            <a:off x="335360" y="1268760"/>
            <a:ext cx="11449272" cy="3960440"/>
          </a:xfrm>
        </p:spPr>
        <p:txBody>
          <a:bodyPr/>
          <a:lstStyle/>
          <a:p>
            <a:pPr marL="0" indent="0">
              <a:buNone/>
            </a:pPr>
            <a:r>
              <a:rPr lang="en-US" dirty="0"/>
              <a:t>Testing existence of methods and interfaces:</a:t>
            </a:r>
          </a:p>
          <a:p>
            <a:pPr lvl="1"/>
            <a:r>
              <a:rPr lang="en-US" dirty="0" err="1">
                <a:solidFill>
                  <a:schemeClr val="accent1"/>
                </a:solidFill>
              </a:rPr>
              <a:t>class_exists</a:t>
            </a:r>
            <a:r>
              <a:rPr lang="en-US" dirty="0"/>
              <a:t>(), </a:t>
            </a:r>
            <a:r>
              <a:rPr lang="en-US" dirty="0" err="1">
                <a:solidFill>
                  <a:schemeClr val="accent1"/>
                </a:solidFill>
              </a:rPr>
              <a:t>interface_exists</a:t>
            </a:r>
            <a:r>
              <a:rPr lang="en-US" dirty="0"/>
              <a:t>()</a:t>
            </a:r>
          </a:p>
          <a:p>
            <a:pPr lvl="1"/>
            <a:r>
              <a:rPr lang="en-US" dirty="0" err="1">
                <a:solidFill>
                  <a:schemeClr val="accent1"/>
                </a:solidFill>
              </a:rPr>
              <a:t>method_exists</a:t>
            </a:r>
            <a:r>
              <a:rPr lang="en-US" dirty="0"/>
              <a:t>()</a:t>
            </a:r>
          </a:p>
          <a:p>
            <a:pPr marL="0" indent="0">
              <a:buNone/>
            </a:pPr>
            <a:r>
              <a:rPr lang="en-US" dirty="0"/>
              <a:t>Listings classes and interfaces:</a:t>
            </a:r>
          </a:p>
          <a:p>
            <a:r>
              <a:rPr lang="en-US" dirty="0" err="1">
                <a:solidFill>
                  <a:schemeClr val="accent1"/>
                </a:solidFill>
              </a:rPr>
              <a:t>get_declared_classes</a:t>
            </a:r>
            <a:r>
              <a:rPr lang="en-US" dirty="0"/>
              <a:t>(), </a:t>
            </a:r>
            <a:r>
              <a:rPr lang="en-US" dirty="0" err="1">
                <a:solidFill>
                  <a:schemeClr val="accent1"/>
                </a:solidFill>
              </a:rPr>
              <a:t>get_declared_interfaces</a:t>
            </a:r>
            <a:r>
              <a:rPr lang="en-US" dirty="0"/>
              <a:t>()</a:t>
            </a:r>
          </a:p>
          <a:p>
            <a:r>
              <a:rPr lang="en-US" dirty="0" err="1">
                <a:solidFill>
                  <a:schemeClr val="accent1"/>
                </a:solidFill>
              </a:rPr>
              <a:t>get_class_methods</a:t>
            </a:r>
            <a:r>
              <a:rPr lang="en-US" dirty="0"/>
              <a:t>()</a:t>
            </a:r>
          </a:p>
          <a:p>
            <a:r>
              <a:rPr lang="en-US" dirty="0" err="1">
                <a:solidFill>
                  <a:schemeClr val="accent1"/>
                </a:solidFill>
              </a:rPr>
              <a:t>get_object_vars</a:t>
            </a:r>
            <a:r>
              <a:rPr lang="en-US" dirty="0"/>
              <a:t>()</a:t>
            </a:r>
          </a:p>
          <a:p>
            <a:r>
              <a:rPr lang="en-US" dirty="0" err="1">
                <a:solidFill>
                  <a:schemeClr val="accent1"/>
                </a:solidFill>
              </a:rPr>
              <a:t>get_class_vars</a:t>
            </a:r>
            <a:r>
              <a:rPr lang="en-US" dirty="0"/>
              <a:t>()</a:t>
            </a:r>
          </a:p>
          <a:p>
            <a:pPr marL="0" indent="0">
              <a:buNone/>
            </a:pPr>
            <a:r>
              <a:rPr lang="en-US" dirty="0"/>
              <a:t>Indirect method calls.</a:t>
            </a:r>
          </a:p>
          <a:p>
            <a:endParaRPr lang="en-US" dirty="0"/>
          </a:p>
          <a:p>
            <a:endParaRPr lang="en-US" dirty="0"/>
          </a:p>
          <a:p>
            <a:endParaRPr lang="cs-CZ" dirty="0"/>
          </a:p>
        </p:txBody>
      </p:sp>
      <p:sp>
        <p:nvSpPr>
          <p:cNvPr id="4" name="Slide Number Placeholder 3">
            <a:extLst>
              <a:ext uri="{FF2B5EF4-FFF2-40B4-BE49-F238E27FC236}">
                <a16:creationId xmlns:a16="http://schemas.microsoft.com/office/drawing/2014/main" id="{D4F8DE0B-563F-4A08-372D-C423030BD9E7}"/>
              </a:ext>
            </a:extLst>
          </p:cNvPr>
          <p:cNvSpPr>
            <a:spLocks noGrp="1"/>
          </p:cNvSpPr>
          <p:nvPr>
            <p:ph type="sldNum" sz="quarter" idx="12"/>
          </p:nvPr>
        </p:nvSpPr>
        <p:spPr/>
        <p:txBody>
          <a:bodyPr/>
          <a:lstStyle/>
          <a:p>
            <a:fld id="{452BA717-4DED-4A38-BDE4-30D0F0A142DB}" type="slidenum">
              <a:rPr lang="cs-CZ" smtClean="0"/>
              <a:pPr/>
              <a:t>32</a:t>
            </a:fld>
            <a:endParaRPr lang="cs-CZ"/>
          </a:p>
        </p:txBody>
      </p:sp>
      <p:sp>
        <p:nvSpPr>
          <p:cNvPr id="5" name="Rectangle 4">
            <a:extLst>
              <a:ext uri="{FF2B5EF4-FFF2-40B4-BE49-F238E27FC236}">
                <a16:creationId xmlns:a16="http://schemas.microsoft.com/office/drawing/2014/main" id="{839371B3-67A1-EB33-1566-62B8255E2AFB}"/>
              </a:ext>
            </a:extLst>
          </p:cNvPr>
          <p:cNvSpPr/>
          <p:nvPr/>
        </p:nvSpPr>
        <p:spPr>
          <a:xfrm>
            <a:off x="360000" y="5360240"/>
            <a:ext cx="8184272" cy="373016"/>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err="1">
                <a:solidFill>
                  <a:schemeClr val="tx1"/>
                </a:solidFill>
                <a:latin typeface="Courier New" panose="02070309020205020404" pitchFamily="49" charset="0"/>
                <a:cs typeface="Courier New" panose="02070309020205020404" pitchFamily="49" charset="0"/>
              </a:rPr>
              <a:t>call_user_func_array</a:t>
            </a:r>
            <a:r>
              <a:rPr lang="en-US" b="1" dirty="0">
                <a:solidFill>
                  <a:schemeClr val="tx1"/>
                </a:solidFill>
                <a:latin typeface="Courier New" panose="02070309020205020404" pitchFamily="49" charset="0"/>
                <a:cs typeface="Courier New" panose="02070309020205020404" pitchFamily="49" charset="0"/>
              </a:rPr>
              <a:t>(</a:t>
            </a:r>
            <a:r>
              <a:rPr lang="en-US" b="1" dirty="0">
                <a:solidFill>
                  <a:schemeClr val="accent1"/>
                </a:solidFill>
                <a:latin typeface="Courier New" panose="02070309020205020404" pitchFamily="49" charset="0"/>
                <a:cs typeface="Courier New" panose="02070309020205020404" pitchFamily="49" charset="0"/>
              </a:rPr>
              <a:t>array</a:t>
            </a:r>
            <a:r>
              <a:rPr lang="en-US" b="1" dirty="0">
                <a:solidFill>
                  <a:schemeClr val="tx1"/>
                </a:solidFill>
                <a:latin typeface="Courier New" panose="02070309020205020404" pitchFamily="49" charset="0"/>
                <a:cs typeface="Courier New" panose="02070309020205020404" pitchFamily="49" charset="0"/>
              </a:rPr>
              <a:t>($obj, '</a:t>
            </a:r>
            <a:r>
              <a:rPr lang="en-US" b="1" dirty="0" err="1">
                <a:solidFill>
                  <a:schemeClr val="tx1"/>
                </a:solidFill>
                <a:latin typeface="Courier New" panose="02070309020205020404" pitchFamily="49" charset="0"/>
                <a:cs typeface="Courier New" panose="02070309020205020404" pitchFamily="49" charset="0"/>
              </a:rPr>
              <a:t>methodName</a:t>
            </a:r>
            <a:r>
              <a:rPr lang="en-US" b="1" dirty="0">
                <a:solidFill>
                  <a:schemeClr val="tx1"/>
                </a:solidFill>
                <a:latin typeface="Courier New" panose="02070309020205020404" pitchFamily="49" charset="0"/>
                <a:cs typeface="Courier New" panose="02070309020205020404" pitchFamily="49" charset="0"/>
              </a:rPr>
              <a:t>'), $params);</a:t>
            </a:r>
          </a:p>
        </p:txBody>
      </p:sp>
      <p:sp>
        <p:nvSpPr>
          <p:cNvPr id="6" name="Zaoblený obdélníkový popisek 6">
            <a:extLst>
              <a:ext uri="{FF2B5EF4-FFF2-40B4-BE49-F238E27FC236}">
                <a16:creationId xmlns:a16="http://schemas.microsoft.com/office/drawing/2014/main" id="{01E52105-6BC9-80AB-D918-DA96FDB7F977}"/>
              </a:ext>
            </a:extLst>
          </p:cNvPr>
          <p:cNvSpPr/>
          <p:nvPr/>
        </p:nvSpPr>
        <p:spPr>
          <a:xfrm>
            <a:off x="5447928" y="4293096"/>
            <a:ext cx="3190756" cy="720080"/>
          </a:xfrm>
          <a:prstGeom prst="wedgeRoundRectCallout">
            <a:avLst>
              <a:gd name="adj1" fmla="val -33541"/>
              <a:gd name="adj2" fmla="val 8639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lang="en-US" sz="1600" b="1" dirty="0">
                <a:latin typeface="Courier New" panose="02070309020205020404" pitchFamily="49" charset="0"/>
                <a:cs typeface="Courier New" panose="02070309020205020404" pitchFamily="49" charset="0"/>
              </a:rPr>
              <a:t>$name = '</a:t>
            </a:r>
            <a:r>
              <a:rPr lang="en-US" sz="1600" b="1" dirty="0" err="1">
                <a:latin typeface="Courier New" panose="02070309020205020404" pitchFamily="49" charset="0"/>
                <a:cs typeface="Courier New" panose="02070309020205020404" pitchFamily="49" charset="0"/>
              </a:rPr>
              <a:t>methodName</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$obj-&gt;$name(...$params);</a:t>
            </a:r>
            <a:endParaRPr lang="cs-CZ"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194429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B454-B100-276A-0944-D796CD5162ED}"/>
              </a:ext>
            </a:extLst>
          </p:cNvPr>
          <p:cNvSpPr>
            <a:spLocks noGrp="1"/>
          </p:cNvSpPr>
          <p:nvPr>
            <p:ph type="title"/>
          </p:nvPr>
        </p:nvSpPr>
        <p:spPr/>
        <p:txBody>
          <a:bodyPr/>
          <a:lstStyle/>
          <a:p>
            <a:r>
              <a:rPr lang="en-US" dirty="0"/>
              <a:t>Autoloading</a:t>
            </a:r>
            <a:endParaRPr lang="cs-CZ" dirty="0"/>
          </a:p>
        </p:txBody>
      </p:sp>
      <p:sp>
        <p:nvSpPr>
          <p:cNvPr id="3" name="Content Placeholder 2">
            <a:extLst>
              <a:ext uri="{FF2B5EF4-FFF2-40B4-BE49-F238E27FC236}">
                <a16:creationId xmlns:a16="http://schemas.microsoft.com/office/drawing/2014/main" id="{D56AF662-9EA7-E138-EFC1-2CB7D42D45CA}"/>
              </a:ext>
            </a:extLst>
          </p:cNvPr>
          <p:cNvSpPr>
            <a:spLocks noGrp="1"/>
          </p:cNvSpPr>
          <p:nvPr>
            <p:ph idx="1"/>
          </p:nvPr>
        </p:nvSpPr>
        <p:spPr/>
        <p:txBody>
          <a:bodyPr/>
          <a:lstStyle/>
          <a:p>
            <a:pPr marL="0" indent="0">
              <a:buNone/>
            </a:pPr>
            <a:r>
              <a:rPr lang="en-US" dirty="0"/>
              <a:t>Automatic loading of classes.</a:t>
            </a:r>
          </a:p>
          <a:p>
            <a:r>
              <a:rPr lang="en-US" dirty="0"/>
              <a:t>Useful for libraries, reduces the number of includes.</a:t>
            </a:r>
          </a:p>
          <a:p>
            <a:r>
              <a:rPr lang="en-US" dirty="0"/>
              <a:t>Global function </a:t>
            </a:r>
            <a:r>
              <a:rPr lang="en-US" dirty="0">
                <a:solidFill>
                  <a:schemeClr val="accent1"/>
                </a:solidFill>
              </a:rPr>
              <a:t>__autoload</a:t>
            </a:r>
            <a:r>
              <a:rPr lang="en-US" dirty="0"/>
              <a:t>().</a:t>
            </a:r>
          </a:p>
          <a:p>
            <a:r>
              <a:rPr lang="en-US" dirty="0"/>
              <a:t>Called automatically when undeclared class is accessed.</a:t>
            </a:r>
            <a:br>
              <a:rPr lang="en-US" dirty="0"/>
            </a:br>
            <a:br>
              <a:rPr lang="en-US" dirty="0"/>
            </a:br>
            <a:br>
              <a:rPr lang="en-US" dirty="0"/>
            </a:br>
            <a:br>
              <a:rPr lang="en-US" dirty="0"/>
            </a:br>
            <a:br>
              <a:rPr lang="en-US" dirty="0"/>
            </a:br>
            <a:br>
              <a:rPr lang="en-US" dirty="0"/>
            </a:br>
            <a:br>
              <a:rPr lang="en-US" dirty="0"/>
            </a:br>
            <a:endParaRPr lang="en-US" dirty="0"/>
          </a:p>
          <a:p>
            <a:r>
              <a:rPr lang="en-US" dirty="0" err="1">
                <a:solidFill>
                  <a:schemeClr val="accent1"/>
                </a:solidFill>
              </a:rPr>
              <a:t>spl_autoload_register</a:t>
            </a:r>
            <a:r>
              <a:rPr lang="en-US" dirty="0"/>
              <a:t>() </a:t>
            </a:r>
          </a:p>
          <a:p>
            <a:r>
              <a:rPr lang="en-US" dirty="0"/>
              <a:t>Register, possibly multiple, callback handler(s).</a:t>
            </a:r>
          </a:p>
          <a:p>
            <a:endParaRPr lang="en-US" dirty="0"/>
          </a:p>
          <a:p>
            <a:endParaRPr lang="cs-CZ" dirty="0"/>
          </a:p>
        </p:txBody>
      </p:sp>
      <p:sp>
        <p:nvSpPr>
          <p:cNvPr id="4" name="Slide Number Placeholder 3">
            <a:extLst>
              <a:ext uri="{FF2B5EF4-FFF2-40B4-BE49-F238E27FC236}">
                <a16:creationId xmlns:a16="http://schemas.microsoft.com/office/drawing/2014/main" id="{72972A64-154E-E529-7505-93320AB3DEF5}"/>
              </a:ext>
            </a:extLst>
          </p:cNvPr>
          <p:cNvSpPr>
            <a:spLocks noGrp="1"/>
          </p:cNvSpPr>
          <p:nvPr>
            <p:ph type="sldNum" sz="quarter" idx="12"/>
          </p:nvPr>
        </p:nvSpPr>
        <p:spPr/>
        <p:txBody>
          <a:bodyPr/>
          <a:lstStyle/>
          <a:p>
            <a:fld id="{452BA717-4DED-4A38-BDE4-30D0F0A142DB}" type="slidenum">
              <a:rPr lang="cs-CZ" smtClean="0"/>
              <a:pPr/>
              <a:t>33</a:t>
            </a:fld>
            <a:endParaRPr lang="cs-CZ"/>
          </a:p>
        </p:txBody>
      </p:sp>
      <p:sp>
        <p:nvSpPr>
          <p:cNvPr id="5" name="Rectangle 4">
            <a:extLst>
              <a:ext uri="{FF2B5EF4-FFF2-40B4-BE49-F238E27FC236}">
                <a16:creationId xmlns:a16="http://schemas.microsoft.com/office/drawing/2014/main" id="{FED58E07-6012-AAA1-5B8A-99A684B9CFB8}"/>
              </a:ext>
            </a:extLst>
          </p:cNvPr>
          <p:cNvSpPr/>
          <p:nvPr/>
        </p:nvSpPr>
        <p:spPr>
          <a:xfrm>
            <a:off x="360000" y="3055984"/>
            <a:ext cx="8184272" cy="1741168"/>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__autoload($</a:t>
            </a:r>
            <a:r>
              <a:rPr lang="en-US" b="1" dirty="0" err="1">
                <a:solidFill>
                  <a:schemeClr val="tx1"/>
                </a:solidFill>
                <a:latin typeface="Courier New" panose="02070309020205020404" pitchFamily="49" charset="0"/>
                <a:cs typeface="Courier New" panose="02070309020205020404" pitchFamily="49" charset="0"/>
              </a:rPr>
              <a:t>className</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if</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file_exists</a:t>
            </a:r>
            <a:r>
              <a:rPr lang="en-US" b="1" dirty="0">
                <a:solidFill>
                  <a:schemeClr val="tx1"/>
                </a:solidFill>
                <a:latin typeface="Courier New" panose="02070309020205020404" pitchFamily="49" charset="0"/>
                <a:cs typeface="Courier New" panose="02070309020205020404" pitchFamily="49" charset="0"/>
              </a:rPr>
              <a:t>("libs/$</a:t>
            </a:r>
            <a:r>
              <a:rPr lang="en-US" b="1" dirty="0" err="1">
                <a:solidFill>
                  <a:schemeClr val="tx1"/>
                </a:solidFill>
                <a:latin typeface="Courier New" panose="02070309020205020404" pitchFamily="49" charset="0"/>
                <a:cs typeface="Courier New" panose="02070309020205020404" pitchFamily="49" charset="0"/>
              </a:rPr>
              <a:t>className.php</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require_once</a:t>
            </a:r>
            <a:r>
              <a:rPr lang="en-US" b="1" dirty="0">
                <a:solidFill>
                  <a:schemeClr val="tx1"/>
                </a:solidFill>
                <a:latin typeface="Courier New" panose="02070309020205020404" pitchFamily="49" charset="0"/>
                <a:cs typeface="Courier New" panose="02070309020205020404" pitchFamily="49" charset="0"/>
              </a:rPr>
              <a:t> "libs/$</a:t>
            </a:r>
            <a:r>
              <a:rPr lang="en-US" b="1" dirty="0" err="1">
                <a:solidFill>
                  <a:schemeClr val="tx1"/>
                </a:solidFill>
                <a:latin typeface="Courier New" panose="02070309020205020404" pitchFamily="49" charset="0"/>
                <a:cs typeface="Courier New" panose="02070309020205020404" pitchFamily="49" charset="0"/>
              </a:rPr>
              <a:t>className.php</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else</a:t>
            </a:r>
          </a:p>
          <a:p>
            <a:r>
              <a:rPr lang="en-US" b="1" dirty="0">
                <a:solidFill>
                  <a:schemeClr val="tx1"/>
                </a:solidFill>
                <a:latin typeface="Courier New" panose="02070309020205020404" pitchFamily="49" charset="0"/>
                <a:cs typeface="Courier New" panose="02070309020205020404" pitchFamily="49" charset="0"/>
              </a:rPr>
              <a:t>        log("Class $</a:t>
            </a:r>
            <a:r>
              <a:rPr lang="en-US" b="1" dirty="0" err="1">
                <a:solidFill>
                  <a:schemeClr val="tx1"/>
                </a:solidFill>
                <a:latin typeface="Courier New" panose="02070309020205020404" pitchFamily="49" charset="0"/>
                <a:cs typeface="Courier New" panose="02070309020205020404" pitchFamily="49" charset="0"/>
              </a:rPr>
              <a:t>className</a:t>
            </a:r>
            <a:r>
              <a:rPr lang="en-US" b="1" dirty="0">
                <a:solidFill>
                  <a:schemeClr val="tx1"/>
                </a:solidFill>
                <a:latin typeface="Courier New" panose="02070309020205020404" pitchFamily="49" charset="0"/>
                <a:cs typeface="Courier New" panose="02070309020205020404" pitchFamily="49" charset="0"/>
              </a:rPr>
              <a:t> is not defined!");</a:t>
            </a:r>
          </a:p>
          <a:p>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p>
        </p:txBody>
      </p:sp>
      <p:sp>
        <p:nvSpPr>
          <p:cNvPr id="6" name="Zaoblený obdélníkový popisek 6">
            <a:extLst>
              <a:ext uri="{FF2B5EF4-FFF2-40B4-BE49-F238E27FC236}">
                <a16:creationId xmlns:a16="http://schemas.microsoft.com/office/drawing/2014/main" id="{43BC3B0C-2F54-DCEC-5702-3A8E1B862B69}"/>
              </a:ext>
            </a:extLst>
          </p:cNvPr>
          <p:cNvSpPr/>
          <p:nvPr/>
        </p:nvSpPr>
        <p:spPr>
          <a:xfrm>
            <a:off x="3719737" y="4955076"/>
            <a:ext cx="3024336" cy="562156"/>
          </a:xfrm>
          <a:prstGeom prst="wedgeRoundRectCallout">
            <a:avLst>
              <a:gd name="adj1" fmla="val -63029"/>
              <a:gd name="adj2" fmla="val 4972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Modern preferred way.</a:t>
            </a:r>
            <a:endParaRPr lang="cs-CZ" dirty="0"/>
          </a:p>
        </p:txBody>
      </p:sp>
    </p:spTree>
    <p:extLst>
      <p:ext uri="{BB962C8B-B14F-4D97-AF65-F5344CB8AC3E}">
        <p14:creationId xmlns:p14="http://schemas.microsoft.com/office/powerpoint/2010/main" val="21889974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51F5D-8EAB-881C-3137-B68F0DAB1976}"/>
              </a:ext>
            </a:extLst>
          </p:cNvPr>
          <p:cNvSpPr>
            <a:spLocks noGrp="1"/>
          </p:cNvSpPr>
          <p:nvPr>
            <p:ph type="title"/>
          </p:nvPr>
        </p:nvSpPr>
        <p:spPr/>
        <p:txBody>
          <a:bodyPr/>
          <a:lstStyle/>
          <a:p>
            <a:r>
              <a:rPr lang="en-US" dirty="0"/>
              <a:t>Namespace</a:t>
            </a:r>
            <a:endParaRPr lang="cs-CZ" dirty="0"/>
          </a:p>
        </p:txBody>
      </p:sp>
      <p:sp>
        <p:nvSpPr>
          <p:cNvPr id="3" name="Content Placeholder 2">
            <a:extLst>
              <a:ext uri="{FF2B5EF4-FFF2-40B4-BE49-F238E27FC236}">
                <a16:creationId xmlns:a16="http://schemas.microsoft.com/office/drawing/2014/main" id="{5CA850EE-738E-5343-57C0-DAAF39EA91EC}"/>
              </a:ext>
            </a:extLst>
          </p:cNvPr>
          <p:cNvSpPr>
            <a:spLocks noGrp="1"/>
          </p:cNvSpPr>
          <p:nvPr>
            <p:ph idx="1"/>
          </p:nvPr>
        </p:nvSpPr>
        <p:spPr>
          <a:xfrm>
            <a:off x="335360" y="1268760"/>
            <a:ext cx="11449272" cy="4632188"/>
          </a:xfrm>
        </p:spPr>
        <p:txBody>
          <a:bodyPr/>
          <a:lstStyle/>
          <a:p>
            <a:pPr marL="0" indent="0">
              <a:buNone/>
            </a:pPr>
            <a:r>
              <a:rPr lang="en-US" dirty="0"/>
              <a:t>Another way how to encapsulate space of identifiers:</a:t>
            </a:r>
          </a:p>
          <a:p>
            <a:pPr lvl="1"/>
            <a:r>
              <a:rPr lang="en-US" dirty="0"/>
              <a:t>Affect classes, traits, interfaces, functions, constants.</a:t>
            </a:r>
          </a:p>
          <a:p>
            <a:pPr lvl="1"/>
            <a:r>
              <a:rPr lang="en-US" dirty="0"/>
              <a:t>Similar to directories and files.</a:t>
            </a:r>
          </a:p>
          <a:p>
            <a:pPr marL="0" indent="0">
              <a:buNone/>
            </a:pPr>
            <a:r>
              <a:rPr lang="en-US" dirty="0"/>
              <a:t>Declaration: </a:t>
            </a:r>
            <a:r>
              <a:rPr lang="en-US" dirty="0">
                <a:solidFill>
                  <a:schemeClr val="accent1"/>
                </a:solidFill>
              </a:rPr>
              <a:t>namespace identifier</a:t>
            </a:r>
            <a:r>
              <a:rPr lang="en-US" dirty="0"/>
              <a:t>;</a:t>
            </a:r>
          </a:p>
          <a:p>
            <a:pPr lvl="1"/>
            <a:r>
              <a:rPr lang="en-US" dirty="0"/>
              <a:t>First statement in the file</a:t>
            </a:r>
          </a:p>
          <a:p>
            <a:pPr lvl="1"/>
            <a:r>
              <a:rPr lang="en-US" dirty="0"/>
              <a:t>Identifier may be hierarchical (separator is backslash)</a:t>
            </a:r>
          </a:p>
          <a:p>
            <a:pPr marL="0" indent="0">
              <a:buNone/>
            </a:pPr>
            <a:r>
              <a:rPr lang="en-US" dirty="0"/>
              <a:t>Dereferencing</a:t>
            </a:r>
            <a:br>
              <a:rPr lang="en-US" dirty="0"/>
            </a:br>
            <a:br>
              <a:rPr lang="en-US" dirty="0"/>
            </a:br>
            <a:br>
              <a:rPr lang="en-US" dirty="0"/>
            </a:br>
            <a:endParaRPr lang="en-US" dirty="0"/>
          </a:p>
          <a:p>
            <a:pPr marL="0" indent="0">
              <a:buNone/>
            </a:pPr>
            <a:br>
              <a:rPr lang="en-US" dirty="0"/>
            </a:br>
            <a:r>
              <a:rPr lang="en-US" dirty="0"/>
              <a:t>Aliasing</a:t>
            </a:r>
          </a:p>
        </p:txBody>
      </p:sp>
      <p:sp>
        <p:nvSpPr>
          <p:cNvPr id="4" name="Slide Number Placeholder 3">
            <a:extLst>
              <a:ext uri="{FF2B5EF4-FFF2-40B4-BE49-F238E27FC236}">
                <a16:creationId xmlns:a16="http://schemas.microsoft.com/office/drawing/2014/main" id="{AFF69037-02DA-3923-E7AF-C40D7C11D42C}"/>
              </a:ext>
            </a:extLst>
          </p:cNvPr>
          <p:cNvSpPr>
            <a:spLocks noGrp="1"/>
          </p:cNvSpPr>
          <p:nvPr>
            <p:ph type="sldNum" sz="quarter" idx="12"/>
          </p:nvPr>
        </p:nvSpPr>
        <p:spPr/>
        <p:txBody>
          <a:bodyPr/>
          <a:lstStyle/>
          <a:p>
            <a:fld id="{452BA717-4DED-4A38-BDE4-30D0F0A142DB}" type="slidenum">
              <a:rPr lang="cs-CZ" smtClean="0"/>
              <a:pPr/>
              <a:t>34</a:t>
            </a:fld>
            <a:endParaRPr lang="cs-CZ"/>
          </a:p>
        </p:txBody>
      </p:sp>
      <p:sp>
        <p:nvSpPr>
          <p:cNvPr id="5" name="Rectangle 4">
            <a:extLst>
              <a:ext uri="{FF2B5EF4-FFF2-40B4-BE49-F238E27FC236}">
                <a16:creationId xmlns:a16="http://schemas.microsoft.com/office/drawing/2014/main" id="{C7DD5B3D-0E16-7D8B-0A0A-06C60A8D697C}"/>
              </a:ext>
            </a:extLst>
          </p:cNvPr>
          <p:cNvSpPr/>
          <p:nvPr/>
        </p:nvSpPr>
        <p:spPr>
          <a:xfrm>
            <a:off x="411436" y="4149080"/>
            <a:ext cx="8184272" cy="936104"/>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err="1">
                <a:solidFill>
                  <a:schemeClr val="tx1"/>
                </a:solidFill>
                <a:latin typeface="Courier New" panose="02070309020205020404" pitchFamily="49" charset="0"/>
                <a:cs typeface="Courier New" panose="02070309020205020404" pitchFamily="49" charset="0"/>
              </a:rPr>
              <a:t>myClass</a:t>
            </a:r>
            <a:r>
              <a:rPr lang="en-US" b="1" dirty="0">
                <a:solidFill>
                  <a:schemeClr val="tx1"/>
                </a:solidFill>
                <a:latin typeface="Courier New" panose="02070309020205020404" pitchFamily="49" charset="0"/>
                <a:cs typeface="Courier New" panose="02070309020205020404" pitchFamily="49" charset="0"/>
              </a:rPr>
              <a:t>  -&gt;  </a:t>
            </a:r>
            <a:r>
              <a:rPr lang="en-US" b="1" dirty="0" err="1">
                <a:solidFill>
                  <a:schemeClr val="tx1"/>
                </a:solidFill>
                <a:latin typeface="Courier New" panose="02070309020205020404" pitchFamily="49" charset="0"/>
                <a:cs typeface="Courier New" panose="02070309020205020404" pitchFamily="49" charset="0"/>
              </a:rPr>
              <a:t>currentNS</a:t>
            </a:r>
            <a:r>
              <a:rPr lang="en-US" b="1" dirty="0">
                <a:solidFill>
                  <a:schemeClr val="tx1"/>
                </a:solidFill>
                <a:latin typeface="Courier New" panose="02070309020205020404" pitchFamily="49" charset="0"/>
                <a:cs typeface="Courier New" panose="02070309020205020404" pitchFamily="49" charset="0"/>
              </a:rPr>
              <a:t>\</a:t>
            </a:r>
            <a:r>
              <a:rPr lang="en-US" b="1" dirty="0" err="1">
                <a:solidFill>
                  <a:schemeClr val="tx1"/>
                </a:solidFill>
                <a:latin typeface="Courier New" panose="02070309020205020404" pitchFamily="49" charset="0"/>
                <a:cs typeface="Courier New" panose="02070309020205020404" pitchFamily="49" charset="0"/>
              </a:rPr>
              <a:t>myClass</a:t>
            </a: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name\space\</a:t>
            </a:r>
            <a:r>
              <a:rPr lang="en-US" b="1" dirty="0" err="1">
                <a:solidFill>
                  <a:schemeClr val="tx1"/>
                </a:solidFill>
                <a:latin typeface="Courier New" panose="02070309020205020404" pitchFamily="49" charset="0"/>
                <a:cs typeface="Courier New" panose="02070309020205020404" pitchFamily="49" charset="0"/>
              </a:rPr>
              <a:t>myClass</a:t>
            </a:r>
            <a:r>
              <a:rPr lang="en-US" b="1" dirty="0">
                <a:solidFill>
                  <a:schemeClr val="tx1"/>
                </a:solidFill>
                <a:latin typeface="Courier New" panose="02070309020205020404" pitchFamily="49" charset="0"/>
                <a:cs typeface="Courier New" panose="02070309020205020404" pitchFamily="49" charset="0"/>
              </a:rPr>
              <a:t>  -&gt;  </a:t>
            </a:r>
            <a:r>
              <a:rPr lang="en-US" b="1" dirty="0" err="1">
                <a:solidFill>
                  <a:schemeClr val="tx1"/>
                </a:solidFill>
                <a:latin typeface="Courier New" panose="02070309020205020404" pitchFamily="49" charset="0"/>
                <a:cs typeface="Courier New" panose="02070309020205020404" pitchFamily="49" charset="0"/>
              </a:rPr>
              <a:t>currentNS</a:t>
            </a:r>
            <a:r>
              <a:rPr lang="en-US" b="1" dirty="0">
                <a:solidFill>
                  <a:schemeClr val="tx1"/>
                </a:solidFill>
                <a:latin typeface="Courier New" panose="02070309020205020404" pitchFamily="49" charset="0"/>
                <a:cs typeface="Courier New" panose="02070309020205020404" pitchFamily="49" charset="0"/>
              </a:rPr>
              <a:t>\name\space\</a:t>
            </a:r>
            <a:r>
              <a:rPr lang="en-US" b="1" dirty="0" err="1">
                <a:solidFill>
                  <a:schemeClr val="tx1"/>
                </a:solidFill>
                <a:latin typeface="Courier New" panose="02070309020205020404" pitchFamily="49" charset="0"/>
                <a:cs typeface="Courier New" panose="02070309020205020404" pitchFamily="49" charset="0"/>
              </a:rPr>
              <a:t>myClass</a:t>
            </a: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\name\space\</a:t>
            </a:r>
            <a:r>
              <a:rPr lang="en-US" b="1" dirty="0" err="1">
                <a:solidFill>
                  <a:schemeClr val="tx1"/>
                </a:solidFill>
                <a:latin typeface="Courier New" panose="02070309020205020404" pitchFamily="49" charset="0"/>
                <a:cs typeface="Courier New" panose="02070309020205020404" pitchFamily="49" charset="0"/>
              </a:rPr>
              <a:t>myClass</a:t>
            </a:r>
            <a:r>
              <a:rPr lang="en-US" b="1" dirty="0">
                <a:solidFill>
                  <a:schemeClr val="tx1"/>
                </a:solidFill>
                <a:latin typeface="Courier New" panose="02070309020205020404" pitchFamily="49" charset="0"/>
                <a:cs typeface="Courier New" panose="02070309020205020404" pitchFamily="49" charset="0"/>
              </a:rPr>
              <a:t> – absolute path, no modifications</a:t>
            </a:r>
          </a:p>
          <a:p>
            <a:endParaRPr lang="en-US" b="1" dirty="0">
              <a:solidFill>
                <a:schemeClr val="tx1"/>
              </a:solidFill>
              <a:latin typeface="Courier New" panose="02070309020205020404" pitchFamily="49" charset="0"/>
              <a:cs typeface="Courier New" panose="02070309020205020404" pitchFamily="49" charset="0"/>
            </a:endParaRPr>
          </a:p>
        </p:txBody>
      </p:sp>
      <p:sp>
        <p:nvSpPr>
          <p:cNvPr id="6" name="Rectangle 5">
            <a:extLst>
              <a:ext uri="{FF2B5EF4-FFF2-40B4-BE49-F238E27FC236}">
                <a16:creationId xmlns:a16="http://schemas.microsoft.com/office/drawing/2014/main" id="{65BB7C06-5B60-6C23-6404-7A86E352A8E0}"/>
              </a:ext>
            </a:extLst>
          </p:cNvPr>
          <p:cNvSpPr/>
          <p:nvPr/>
        </p:nvSpPr>
        <p:spPr>
          <a:xfrm>
            <a:off x="403300" y="5828940"/>
            <a:ext cx="8184272" cy="408372"/>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use</a:t>
            </a:r>
            <a:r>
              <a:rPr lang="en-US" b="1" dirty="0">
                <a:solidFill>
                  <a:schemeClr val="tx1"/>
                </a:solidFill>
                <a:latin typeface="Courier New" panose="02070309020205020404" pitchFamily="49" charset="0"/>
                <a:cs typeface="Courier New" panose="02070309020205020404" pitchFamily="49" charset="0"/>
              </a:rPr>
              <a:t> identifier [</a:t>
            </a:r>
            <a:r>
              <a:rPr lang="en-US" b="1" dirty="0">
                <a:solidFill>
                  <a:schemeClr val="accent1"/>
                </a:solidFill>
                <a:latin typeface="Courier New" panose="02070309020205020404" pitchFamily="49" charset="0"/>
                <a:cs typeface="Courier New" panose="02070309020205020404" pitchFamily="49" charset="0"/>
              </a:rPr>
              <a:t>as</a:t>
            </a:r>
            <a:r>
              <a:rPr lang="en-US" b="1" dirty="0">
                <a:solidFill>
                  <a:schemeClr val="tx1"/>
                </a:solidFill>
                <a:latin typeface="Courier New" panose="02070309020205020404" pitchFamily="49" charset="0"/>
                <a:cs typeface="Courier New" panose="02070309020205020404" pitchFamily="49" charset="0"/>
              </a:rPr>
              <a:t> identifier];</a:t>
            </a:r>
          </a:p>
          <a:p>
            <a:endParaRPr lang="en-US" b="1" dirty="0">
              <a:solidFill>
                <a:schemeClr val="tx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10613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C798-D87E-010E-0FE1-57A05597158B}"/>
              </a:ext>
            </a:extLst>
          </p:cNvPr>
          <p:cNvSpPr>
            <a:spLocks noGrp="1"/>
          </p:cNvSpPr>
          <p:nvPr>
            <p:ph type="title"/>
          </p:nvPr>
        </p:nvSpPr>
        <p:spPr/>
        <p:txBody>
          <a:bodyPr/>
          <a:lstStyle/>
          <a:p>
            <a:r>
              <a:rPr lang="en-US" dirty="0"/>
              <a:t>PHP Standardization</a:t>
            </a:r>
          </a:p>
        </p:txBody>
      </p:sp>
      <p:sp>
        <p:nvSpPr>
          <p:cNvPr id="3" name="Content Placeholder 2">
            <a:extLst>
              <a:ext uri="{FF2B5EF4-FFF2-40B4-BE49-F238E27FC236}">
                <a16:creationId xmlns:a16="http://schemas.microsoft.com/office/drawing/2014/main" id="{9A013361-9476-0728-28C8-2981BC1B2167}"/>
              </a:ext>
            </a:extLst>
          </p:cNvPr>
          <p:cNvSpPr>
            <a:spLocks noGrp="1"/>
          </p:cNvSpPr>
          <p:nvPr>
            <p:ph idx="1"/>
          </p:nvPr>
        </p:nvSpPr>
        <p:spPr/>
        <p:txBody>
          <a:bodyPr/>
          <a:lstStyle/>
          <a:p>
            <a:r>
              <a:rPr lang="en-US" dirty="0"/>
              <a:t>Standardization beyond language specifications</a:t>
            </a:r>
          </a:p>
          <a:p>
            <a:r>
              <a:rPr lang="en-US" dirty="0"/>
              <a:t>Improves cooperation, library designs, …</a:t>
            </a:r>
          </a:p>
          <a:p>
            <a:r>
              <a:rPr lang="en-US" dirty="0"/>
              <a:t>Accepted</a:t>
            </a:r>
          </a:p>
          <a:p>
            <a:pPr lvl="1"/>
            <a:r>
              <a:rPr lang="en-US" dirty="0"/>
              <a:t>PSR-1, PSR-2, PSR-12 Coding style guidelines</a:t>
            </a:r>
          </a:p>
          <a:p>
            <a:pPr lvl="1"/>
            <a:r>
              <a:rPr lang="en-US" dirty="0"/>
              <a:t>PSR-3 Logger interface</a:t>
            </a:r>
          </a:p>
          <a:p>
            <a:pPr lvl="1"/>
            <a:r>
              <a:rPr lang="en-US" dirty="0"/>
              <a:t>PSR-4 Autoloading (classes)</a:t>
            </a:r>
          </a:p>
          <a:p>
            <a:pPr lvl="1"/>
            <a:r>
              <a:rPr lang="en-US" dirty="0"/>
              <a:t>PSR-7 HTTP message interface</a:t>
            </a:r>
          </a:p>
          <a:p>
            <a:pPr lvl="1"/>
            <a:r>
              <a:rPr lang="en-US" dirty="0"/>
              <a:t>…</a:t>
            </a:r>
          </a:p>
          <a:p>
            <a:r>
              <a:rPr lang="en-US" dirty="0"/>
              <a:t>Drafts, pending reviews</a:t>
            </a:r>
          </a:p>
          <a:p>
            <a:r>
              <a:rPr lang="en-US" dirty="0" err="1"/>
              <a:t>PHPDoc</a:t>
            </a:r>
            <a:r>
              <a:rPr lang="en-US" dirty="0"/>
              <a:t> standard, …</a:t>
            </a:r>
          </a:p>
          <a:p>
            <a:pPr marL="0" indent="0">
              <a:buNone/>
            </a:pPr>
            <a:endParaRPr lang="en-US" dirty="0"/>
          </a:p>
        </p:txBody>
      </p:sp>
      <p:sp>
        <p:nvSpPr>
          <p:cNvPr id="4" name="Slide Number Placeholder 3">
            <a:extLst>
              <a:ext uri="{FF2B5EF4-FFF2-40B4-BE49-F238E27FC236}">
                <a16:creationId xmlns:a16="http://schemas.microsoft.com/office/drawing/2014/main" id="{37BF5E6A-959F-AC09-1A84-986D8CBD7A25}"/>
              </a:ext>
            </a:extLst>
          </p:cNvPr>
          <p:cNvSpPr>
            <a:spLocks noGrp="1"/>
          </p:cNvSpPr>
          <p:nvPr>
            <p:ph type="sldNum" sz="quarter" idx="12"/>
          </p:nvPr>
        </p:nvSpPr>
        <p:spPr/>
        <p:txBody>
          <a:bodyPr/>
          <a:lstStyle/>
          <a:p>
            <a:fld id="{452BA717-4DED-4A38-BDE4-30D0F0A142DB}" type="slidenum">
              <a:rPr lang="cs-CZ" smtClean="0"/>
              <a:pPr/>
              <a:t>35</a:t>
            </a:fld>
            <a:endParaRPr lang="cs-CZ"/>
          </a:p>
        </p:txBody>
      </p:sp>
    </p:spTree>
    <p:extLst>
      <p:ext uri="{BB962C8B-B14F-4D97-AF65-F5344CB8AC3E}">
        <p14:creationId xmlns:p14="http://schemas.microsoft.com/office/powerpoint/2010/main" val="1971521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32D34-AB9D-B30F-100E-65433213E28A}"/>
              </a:ext>
            </a:extLst>
          </p:cNvPr>
          <p:cNvSpPr>
            <a:spLocks noGrp="1"/>
          </p:cNvSpPr>
          <p:nvPr>
            <p:ph type="title"/>
          </p:nvPr>
        </p:nvSpPr>
        <p:spPr/>
        <p:txBody>
          <a:bodyPr/>
          <a:lstStyle/>
          <a:p>
            <a:r>
              <a:rPr lang="en-US" dirty="0"/>
              <a:t>Code style</a:t>
            </a:r>
            <a:endParaRPr lang="cs-CZ" dirty="0"/>
          </a:p>
        </p:txBody>
      </p:sp>
      <p:sp>
        <p:nvSpPr>
          <p:cNvPr id="3" name="Slide Number Placeholder 2">
            <a:extLst>
              <a:ext uri="{FF2B5EF4-FFF2-40B4-BE49-F238E27FC236}">
                <a16:creationId xmlns:a16="http://schemas.microsoft.com/office/drawing/2014/main" id="{D1EF5365-8956-93DE-9800-7F4347C9CEED}"/>
              </a:ext>
            </a:extLst>
          </p:cNvPr>
          <p:cNvSpPr>
            <a:spLocks noGrp="1"/>
          </p:cNvSpPr>
          <p:nvPr>
            <p:ph type="sldNum" sz="quarter" idx="12"/>
          </p:nvPr>
        </p:nvSpPr>
        <p:spPr/>
        <p:txBody>
          <a:bodyPr/>
          <a:lstStyle/>
          <a:p>
            <a:fld id="{651B8B48-CD68-422A-981A-F7D1D2E08DD1}" type="slidenum">
              <a:rPr lang="en-US" smtClean="0"/>
              <a:t>36</a:t>
            </a:fld>
            <a:endParaRPr lang="en-US"/>
          </a:p>
        </p:txBody>
      </p:sp>
      <p:sp>
        <p:nvSpPr>
          <p:cNvPr id="4" name="Rectangle 3">
            <a:extLst>
              <a:ext uri="{FF2B5EF4-FFF2-40B4-BE49-F238E27FC236}">
                <a16:creationId xmlns:a16="http://schemas.microsoft.com/office/drawing/2014/main" id="{5B19D0A7-7B2D-1053-C71B-48A8486D70A8}"/>
              </a:ext>
            </a:extLst>
          </p:cNvPr>
          <p:cNvSpPr/>
          <p:nvPr/>
        </p:nvSpPr>
        <p:spPr>
          <a:xfrm>
            <a:off x="360000" y="1268760"/>
            <a:ext cx="11448000" cy="5112568"/>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&lt;?</a:t>
            </a:r>
            <a:r>
              <a:rPr lang="en-US" b="1" dirty="0" err="1">
                <a:solidFill>
                  <a:schemeClr val="tx1"/>
                </a:solidFill>
                <a:latin typeface="Courier New" panose="02070309020205020404" pitchFamily="49" charset="0"/>
                <a:cs typeface="Courier New" panose="02070309020205020404" pitchFamily="49" charset="0"/>
              </a:rPr>
              <a:t>php</a:t>
            </a: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accent1"/>
                </a:solidFill>
                <a:latin typeface="Courier New" panose="02070309020205020404" pitchFamily="49" charset="0"/>
                <a:cs typeface="Courier New" panose="02070309020205020404" pitchFamily="49" charset="0"/>
              </a:rPr>
              <a:t>namespace</a:t>
            </a:r>
            <a:r>
              <a:rPr lang="en-US" b="1" dirty="0">
                <a:solidFill>
                  <a:schemeClr val="tx1"/>
                </a:solidFill>
                <a:latin typeface="Courier New" panose="02070309020205020404" pitchFamily="49" charset="0"/>
                <a:cs typeface="Courier New" panose="02070309020205020404" pitchFamily="49" charset="0"/>
              </a:rPr>
              <a:t> Vendor\Package;</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accent1"/>
                </a:solidFill>
                <a:latin typeface="Courier New" panose="02070309020205020404" pitchFamily="49" charset="0"/>
                <a:cs typeface="Courier New" panose="02070309020205020404" pitchFamily="49" charset="0"/>
              </a:rPr>
              <a:t>use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FooInterface</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accent1"/>
                </a:solidFill>
                <a:latin typeface="Courier New" panose="02070309020205020404" pitchFamily="49" charset="0"/>
                <a:cs typeface="Courier New" panose="02070309020205020404" pitchFamily="49" charset="0"/>
              </a:rPr>
              <a:t>use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BarClass</a:t>
            </a:r>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as</a:t>
            </a:r>
            <a:r>
              <a:rPr lang="en-US" b="1" dirty="0">
                <a:solidFill>
                  <a:schemeClr val="tx1"/>
                </a:solidFill>
                <a:latin typeface="Courier New" panose="02070309020205020404" pitchFamily="49" charset="0"/>
                <a:cs typeface="Courier New" panose="02070309020205020404" pitchFamily="49" charset="0"/>
              </a:rPr>
              <a:t> Bar;</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accent1"/>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Foo </a:t>
            </a:r>
            <a:r>
              <a:rPr lang="en-US" b="1" dirty="0">
                <a:solidFill>
                  <a:schemeClr val="accent1"/>
                </a:solidFill>
                <a:latin typeface="Courier New" panose="02070309020205020404" pitchFamily="49" charset="0"/>
                <a:cs typeface="Courier New" panose="02070309020205020404" pitchFamily="49" charset="0"/>
              </a:rPr>
              <a:t>extends</a:t>
            </a:r>
            <a:r>
              <a:rPr lang="en-US" b="1" dirty="0">
                <a:solidFill>
                  <a:schemeClr val="tx1"/>
                </a:solidFill>
                <a:latin typeface="Courier New" panose="02070309020205020404" pitchFamily="49" charset="0"/>
                <a:cs typeface="Courier New" panose="02070309020205020404" pitchFamily="49" charset="0"/>
              </a:rPr>
              <a:t> Bar </a:t>
            </a:r>
            <a:r>
              <a:rPr lang="en-US" b="1" dirty="0">
                <a:solidFill>
                  <a:schemeClr val="accent1"/>
                </a:solidFill>
                <a:latin typeface="Courier New" panose="02070309020205020404" pitchFamily="49" charset="0"/>
                <a:cs typeface="Courier New" panose="02070309020205020404" pitchFamily="49" charset="0"/>
              </a:rPr>
              <a:t>implements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FooInterface</a:t>
            </a:r>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final public function</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sampleMethod</a:t>
            </a:r>
            <a:r>
              <a:rPr lang="en-US" b="1" dirty="0">
                <a:solidFill>
                  <a:schemeClr val="tx1"/>
                </a:solidFill>
                <a:latin typeface="Courier New" panose="02070309020205020404" pitchFamily="49" charset="0"/>
                <a:cs typeface="Courier New" panose="02070309020205020404" pitchFamily="49" charset="0"/>
              </a:rPr>
              <a:t>($a, $b = null)</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if ($a === $b) {</a:t>
            </a:r>
          </a:p>
          <a:p>
            <a:r>
              <a:rPr lang="en-US" b="1" dirty="0">
                <a:solidFill>
                  <a:schemeClr val="tx1"/>
                </a:solidFill>
                <a:latin typeface="Courier New" panose="02070309020205020404" pitchFamily="49" charset="0"/>
                <a:cs typeface="Courier New" panose="02070309020205020404" pitchFamily="49" charset="0"/>
              </a:rPr>
              <a:t>            bar($a);</a:t>
            </a:r>
          </a:p>
          <a:p>
            <a:r>
              <a:rPr lang="en-US" b="1" dirty="0">
                <a:solidFill>
                  <a:schemeClr val="tx1"/>
                </a:solidFill>
                <a:latin typeface="Courier New" panose="02070309020205020404" pitchFamily="49" charset="0"/>
                <a:cs typeface="Courier New" panose="02070309020205020404" pitchFamily="49" charset="0"/>
              </a:rPr>
              <a:t>        } elseif ($a &gt; $b) {</a:t>
            </a:r>
          </a:p>
          <a:p>
            <a:r>
              <a:rPr lang="en-US" b="1" dirty="0">
                <a:solidFill>
                  <a:schemeClr val="tx1"/>
                </a:solidFill>
                <a:latin typeface="Courier New" panose="02070309020205020404" pitchFamily="49" charset="0"/>
                <a:cs typeface="Courier New" panose="02070309020205020404" pitchFamily="49" charset="0"/>
              </a:rPr>
              <a:t>            $foo-&gt;bar($a, $b);</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p:txBody>
      </p:sp>
      <p:sp>
        <p:nvSpPr>
          <p:cNvPr id="12" name="Zaoblený obdélníkový popisek 52">
            <a:extLst>
              <a:ext uri="{FF2B5EF4-FFF2-40B4-BE49-F238E27FC236}">
                <a16:creationId xmlns:a16="http://schemas.microsoft.com/office/drawing/2014/main" id="{7C3F8D1B-828A-058D-5949-E5BF0053004B}"/>
              </a:ext>
            </a:extLst>
          </p:cNvPr>
          <p:cNvSpPr/>
          <p:nvPr/>
        </p:nvSpPr>
        <p:spPr>
          <a:xfrm>
            <a:off x="623392" y="5943102"/>
            <a:ext cx="2160240" cy="464827"/>
          </a:xfrm>
          <a:prstGeom prst="wedgeRoundRectCallout">
            <a:avLst>
              <a:gd name="adj1" fmla="val -46558"/>
              <a:gd name="adj2" fmla="val -9016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4 space indenting</a:t>
            </a:r>
            <a:endParaRPr lang="cs-CZ" sz="1600" dirty="0"/>
          </a:p>
        </p:txBody>
      </p:sp>
      <p:sp>
        <p:nvSpPr>
          <p:cNvPr id="13" name="Zaoblený obdélníkový popisek 52">
            <a:extLst>
              <a:ext uri="{FF2B5EF4-FFF2-40B4-BE49-F238E27FC236}">
                <a16:creationId xmlns:a16="http://schemas.microsoft.com/office/drawing/2014/main" id="{715E9AB2-4853-E590-C6ED-77454726D259}"/>
              </a:ext>
            </a:extLst>
          </p:cNvPr>
          <p:cNvSpPr/>
          <p:nvPr/>
        </p:nvSpPr>
        <p:spPr>
          <a:xfrm>
            <a:off x="4444416" y="3945157"/>
            <a:ext cx="3781984" cy="428296"/>
          </a:xfrm>
          <a:prstGeom prst="wedgeRoundRectCallout">
            <a:avLst>
              <a:gd name="adj1" fmla="val -62789"/>
              <a:gd name="adj2" fmla="val 2255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space between operator and variables</a:t>
            </a:r>
            <a:endParaRPr lang="cs-CZ" sz="1600" dirty="0"/>
          </a:p>
        </p:txBody>
      </p:sp>
      <p:sp>
        <p:nvSpPr>
          <p:cNvPr id="14" name="Zaoblený obdélníkový popisek 52">
            <a:extLst>
              <a:ext uri="{FF2B5EF4-FFF2-40B4-BE49-F238E27FC236}">
                <a16:creationId xmlns:a16="http://schemas.microsoft.com/office/drawing/2014/main" id="{E382080D-E056-885C-C18B-9BF066820C0E}"/>
              </a:ext>
            </a:extLst>
          </p:cNvPr>
          <p:cNvSpPr/>
          <p:nvPr/>
        </p:nvSpPr>
        <p:spPr>
          <a:xfrm>
            <a:off x="7179652" y="2657461"/>
            <a:ext cx="3349086" cy="398325"/>
          </a:xfrm>
          <a:prstGeom prst="wedgeRoundRectCallout">
            <a:avLst>
              <a:gd name="adj1" fmla="val -63905"/>
              <a:gd name="adj2" fmla="val 4998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class declaration on one row</a:t>
            </a:r>
            <a:endParaRPr lang="cs-CZ" sz="1600" dirty="0"/>
          </a:p>
        </p:txBody>
      </p:sp>
      <p:sp>
        <p:nvSpPr>
          <p:cNvPr id="15" name="Zaoblený obdélníkový popisek 52">
            <a:extLst>
              <a:ext uri="{FF2B5EF4-FFF2-40B4-BE49-F238E27FC236}">
                <a16:creationId xmlns:a16="http://schemas.microsoft.com/office/drawing/2014/main" id="{AF13EF99-BAAA-0618-C666-3F5A612D71D3}"/>
              </a:ext>
            </a:extLst>
          </p:cNvPr>
          <p:cNvSpPr/>
          <p:nvPr/>
        </p:nvSpPr>
        <p:spPr>
          <a:xfrm>
            <a:off x="4301136" y="1656544"/>
            <a:ext cx="2587080" cy="314633"/>
          </a:xfrm>
          <a:prstGeom prst="wedgeRoundRectCallout">
            <a:avLst>
              <a:gd name="adj1" fmla="val -61363"/>
              <a:gd name="adj2" fmla="val -3445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namespace on first row</a:t>
            </a:r>
            <a:endParaRPr lang="cs-CZ" sz="1600" dirty="0"/>
          </a:p>
        </p:txBody>
      </p:sp>
      <p:sp>
        <p:nvSpPr>
          <p:cNvPr id="16" name="Zaoblený obdélníkový popisek 52">
            <a:extLst>
              <a:ext uri="{FF2B5EF4-FFF2-40B4-BE49-F238E27FC236}">
                <a16:creationId xmlns:a16="http://schemas.microsoft.com/office/drawing/2014/main" id="{C1DDAEF2-C543-46BD-37D4-6A90992F40C5}"/>
              </a:ext>
            </a:extLst>
          </p:cNvPr>
          <p:cNvSpPr/>
          <p:nvPr/>
        </p:nvSpPr>
        <p:spPr>
          <a:xfrm>
            <a:off x="1703512" y="1242159"/>
            <a:ext cx="3240360" cy="314633"/>
          </a:xfrm>
          <a:prstGeom prst="wedgeRoundRectCallout">
            <a:avLst>
              <a:gd name="adj1" fmla="val -61630"/>
              <a:gd name="adj2" fmla="val 2160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only opening tag (no closing)</a:t>
            </a:r>
            <a:endParaRPr lang="cs-CZ" sz="1600" dirty="0"/>
          </a:p>
        </p:txBody>
      </p:sp>
      <p:sp>
        <p:nvSpPr>
          <p:cNvPr id="17" name="Zaoblený obdélníkový popisek 52">
            <a:extLst>
              <a:ext uri="{FF2B5EF4-FFF2-40B4-BE49-F238E27FC236}">
                <a16:creationId xmlns:a16="http://schemas.microsoft.com/office/drawing/2014/main" id="{BE6A017B-65F7-74FA-D992-1CA0C9DDCEAC}"/>
              </a:ext>
            </a:extLst>
          </p:cNvPr>
          <p:cNvSpPr/>
          <p:nvPr/>
        </p:nvSpPr>
        <p:spPr>
          <a:xfrm>
            <a:off x="4727848" y="4687661"/>
            <a:ext cx="3528392" cy="398325"/>
          </a:xfrm>
          <a:prstGeom prst="wedgeRoundRectCallout">
            <a:avLst>
              <a:gd name="adj1" fmla="val -58706"/>
              <a:gd name="adj2" fmla="val -2478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block opening on the same line</a:t>
            </a:r>
            <a:endParaRPr lang="cs-CZ" sz="1600" dirty="0"/>
          </a:p>
        </p:txBody>
      </p:sp>
      <p:sp>
        <p:nvSpPr>
          <p:cNvPr id="18" name="Zaoblený obdélníkový popisek 52">
            <a:extLst>
              <a:ext uri="{FF2B5EF4-FFF2-40B4-BE49-F238E27FC236}">
                <a16:creationId xmlns:a16="http://schemas.microsoft.com/office/drawing/2014/main" id="{AB57BB71-88C1-E302-CBA9-384B6F004101}"/>
              </a:ext>
            </a:extLst>
          </p:cNvPr>
          <p:cNvSpPr/>
          <p:nvPr/>
        </p:nvSpPr>
        <p:spPr>
          <a:xfrm>
            <a:off x="47328" y="4405890"/>
            <a:ext cx="1440160" cy="926552"/>
          </a:xfrm>
          <a:prstGeom prst="wedgeRoundRectCallout">
            <a:avLst>
              <a:gd name="adj1" fmla="val -24073"/>
              <a:gd name="adj2" fmla="val -13807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class/method block on new line</a:t>
            </a:r>
            <a:endParaRPr lang="cs-CZ" sz="1600" dirty="0"/>
          </a:p>
        </p:txBody>
      </p:sp>
    </p:spTree>
    <p:extLst>
      <p:ext uri="{BB962C8B-B14F-4D97-AF65-F5344CB8AC3E}">
        <p14:creationId xmlns:p14="http://schemas.microsoft.com/office/powerpoint/2010/main" val="1661206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FB96-2353-1DD6-ED61-325FC4269F80}"/>
              </a:ext>
            </a:extLst>
          </p:cNvPr>
          <p:cNvSpPr>
            <a:spLocks noGrp="1"/>
          </p:cNvSpPr>
          <p:nvPr>
            <p:ph type="title"/>
          </p:nvPr>
        </p:nvSpPr>
        <p:spPr/>
        <p:txBody>
          <a:bodyPr/>
          <a:lstStyle/>
          <a:p>
            <a:r>
              <a:rPr lang="en-US" dirty="0"/>
              <a:t>PHP 8.2</a:t>
            </a:r>
            <a:endParaRPr lang="cs-CZ" dirty="0"/>
          </a:p>
        </p:txBody>
      </p:sp>
      <p:sp>
        <p:nvSpPr>
          <p:cNvPr id="3" name="Content Placeholder 2">
            <a:extLst>
              <a:ext uri="{FF2B5EF4-FFF2-40B4-BE49-F238E27FC236}">
                <a16:creationId xmlns:a16="http://schemas.microsoft.com/office/drawing/2014/main" id="{46879CCA-E16B-6A9D-BC8D-513D7601C341}"/>
              </a:ext>
            </a:extLst>
          </p:cNvPr>
          <p:cNvSpPr>
            <a:spLocks noGrp="1"/>
          </p:cNvSpPr>
          <p:nvPr>
            <p:ph idx="1"/>
          </p:nvPr>
        </p:nvSpPr>
        <p:spPr/>
        <p:txBody>
          <a:bodyPr/>
          <a:lstStyle/>
          <a:p>
            <a:pPr marL="0" indent="0">
              <a:buNone/>
            </a:pPr>
            <a:r>
              <a:rPr lang="en-US" dirty="0"/>
              <a:t>Highlights from </a:t>
            </a:r>
            <a:r>
              <a:rPr lang="en-US" dirty="0">
                <a:hlinkClick r:id="rId2"/>
              </a:rPr>
              <a:t>release notes</a:t>
            </a:r>
            <a:r>
              <a:rPr lang="en-US" dirty="0"/>
              <a:t>:</a:t>
            </a:r>
          </a:p>
          <a:p>
            <a:r>
              <a:rPr lang="en-US" b="1" dirty="0" err="1"/>
              <a:t>Readonly</a:t>
            </a:r>
            <a:r>
              <a:rPr lang="en-US" b="1" dirty="0"/>
              <a:t> classes</a:t>
            </a:r>
            <a:br>
              <a:rPr lang="en-US" dirty="0"/>
            </a:br>
            <a:r>
              <a:rPr lang="en-US" dirty="0"/>
              <a:t>We can se for whole class instead of properties. </a:t>
            </a:r>
          </a:p>
          <a:p>
            <a:r>
              <a:rPr lang="en-US" b="1" dirty="0"/>
              <a:t>Allow null, false, and true as stand-alone types</a:t>
            </a:r>
            <a:br>
              <a:rPr lang="en-US" dirty="0"/>
            </a:br>
            <a:r>
              <a:rPr lang="en-US" dirty="0"/>
              <a:t>Can be used instead of bool for type hinting.</a:t>
            </a:r>
          </a:p>
          <a:p>
            <a:r>
              <a:rPr lang="en-US" b="1" dirty="0"/>
              <a:t>Deprecate dynamic properties</a:t>
            </a:r>
            <a:br>
              <a:rPr lang="en-US" dirty="0"/>
            </a:br>
            <a:r>
              <a:rPr lang="en-US" dirty="0"/>
              <a:t>As mentioned before, there are exceptions (attribute, </a:t>
            </a:r>
            <a:r>
              <a:rPr lang="en-US" dirty="0" err="1"/>
              <a:t>stdClass</a:t>
            </a:r>
            <a:r>
              <a:rPr lang="en-US" dirty="0"/>
              <a:t>).</a:t>
            </a:r>
          </a:p>
          <a:p>
            <a:r>
              <a:rPr lang="en-US" dirty="0"/>
              <a:t>…</a:t>
            </a:r>
          </a:p>
          <a:p>
            <a:endParaRPr lang="cs-CZ" dirty="0"/>
          </a:p>
        </p:txBody>
      </p:sp>
      <p:sp>
        <p:nvSpPr>
          <p:cNvPr id="4" name="Slide Number Placeholder 3">
            <a:extLst>
              <a:ext uri="{FF2B5EF4-FFF2-40B4-BE49-F238E27FC236}">
                <a16:creationId xmlns:a16="http://schemas.microsoft.com/office/drawing/2014/main" id="{E4E9BAC7-5F19-5F8A-CF85-DFCDAE574D22}"/>
              </a:ext>
            </a:extLst>
          </p:cNvPr>
          <p:cNvSpPr>
            <a:spLocks noGrp="1"/>
          </p:cNvSpPr>
          <p:nvPr>
            <p:ph type="sldNum" sz="quarter" idx="12"/>
          </p:nvPr>
        </p:nvSpPr>
        <p:spPr/>
        <p:txBody>
          <a:bodyPr/>
          <a:lstStyle/>
          <a:p>
            <a:fld id="{452BA717-4DED-4A38-BDE4-30D0F0A142DB}" type="slidenum">
              <a:rPr lang="cs-CZ" smtClean="0"/>
              <a:pPr/>
              <a:t>37</a:t>
            </a:fld>
            <a:endParaRPr lang="cs-CZ"/>
          </a:p>
        </p:txBody>
      </p:sp>
    </p:spTree>
    <p:extLst>
      <p:ext uri="{BB962C8B-B14F-4D97-AF65-F5344CB8AC3E}">
        <p14:creationId xmlns:p14="http://schemas.microsoft.com/office/powerpoint/2010/main" val="22833494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0CBAC-B471-E169-3292-AC25B5D6CE98}"/>
              </a:ext>
            </a:extLst>
          </p:cNvPr>
          <p:cNvSpPr>
            <a:spLocks noGrp="1"/>
          </p:cNvSpPr>
          <p:nvPr>
            <p:ph type="title"/>
          </p:nvPr>
        </p:nvSpPr>
        <p:spPr/>
        <p:txBody>
          <a:bodyPr/>
          <a:lstStyle/>
          <a:p>
            <a:r>
              <a:rPr lang="en-US" dirty="0"/>
              <a:t>PHP 8.3</a:t>
            </a:r>
            <a:endParaRPr lang="cs-CZ" dirty="0"/>
          </a:p>
        </p:txBody>
      </p:sp>
      <p:sp>
        <p:nvSpPr>
          <p:cNvPr id="5" name="Content Placeholder 4">
            <a:extLst>
              <a:ext uri="{FF2B5EF4-FFF2-40B4-BE49-F238E27FC236}">
                <a16:creationId xmlns:a16="http://schemas.microsoft.com/office/drawing/2014/main" id="{3D980831-529C-1B25-3070-B9AB990ABA6C}"/>
              </a:ext>
            </a:extLst>
          </p:cNvPr>
          <p:cNvSpPr>
            <a:spLocks noGrp="1"/>
          </p:cNvSpPr>
          <p:nvPr>
            <p:ph sz="half" idx="1"/>
          </p:nvPr>
        </p:nvSpPr>
        <p:spPr/>
        <p:txBody>
          <a:bodyPr/>
          <a:lstStyle/>
          <a:p>
            <a:pPr marL="0" indent="0">
              <a:buNone/>
            </a:pPr>
            <a:r>
              <a:rPr lang="en-US" dirty="0"/>
              <a:t>Highlights from </a:t>
            </a:r>
            <a:r>
              <a:rPr lang="en-US" dirty="0">
                <a:hlinkClick r:id="rId2"/>
              </a:rPr>
              <a:t>release notes</a:t>
            </a:r>
            <a:r>
              <a:rPr lang="en-US" dirty="0"/>
              <a:t>:</a:t>
            </a:r>
            <a:endParaRPr lang="en-US" b="1" dirty="0"/>
          </a:p>
          <a:p>
            <a:r>
              <a:rPr lang="en-US" b="1" dirty="0" err="1"/>
              <a:t>json_validate</a:t>
            </a:r>
            <a:r>
              <a:rPr lang="en-US" b="1" dirty="0"/>
              <a:t>()</a:t>
            </a:r>
            <a:br>
              <a:rPr lang="en-US" dirty="0"/>
            </a:br>
            <a:r>
              <a:rPr lang="en-US" dirty="0"/>
              <a:t>Validate JSON in a string. </a:t>
            </a:r>
            <a:br>
              <a:rPr lang="en-US" dirty="0"/>
            </a:br>
            <a:r>
              <a:rPr lang="en-US" dirty="0"/>
              <a:t>More effective </a:t>
            </a:r>
            <a:r>
              <a:rPr lang="en-US" dirty="0" err="1"/>
              <a:t>thenjson_decode</a:t>
            </a:r>
            <a:r>
              <a:rPr lang="en-US" dirty="0"/>
              <a:t>().</a:t>
            </a:r>
          </a:p>
          <a:p>
            <a:r>
              <a:rPr lang="en-US" b="1" dirty="0"/>
              <a:t>Dynamic class constant fetch</a:t>
            </a:r>
            <a:br>
              <a:rPr lang="en-US" dirty="0"/>
            </a:br>
            <a:r>
              <a:rPr lang="en-US" dirty="0"/>
              <a:t>We can use variable variables to access constant on a class.</a:t>
            </a:r>
          </a:p>
          <a:p>
            <a:r>
              <a:rPr lang="en-US" b="1" dirty="0"/>
              <a:t>Read only amendments</a:t>
            </a:r>
            <a:br>
              <a:rPr lang="en-US" dirty="0"/>
            </a:br>
            <a:r>
              <a:rPr lang="en-US" dirty="0"/>
              <a:t>Allow deep cloning of </a:t>
            </a:r>
            <a:r>
              <a:rPr lang="en-US" dirty="0" err="1"/>
              <a:t>readonly</a:t>
            </a:r>
            <a:r>
              <a:rPr lang="en-US" dirty="0"/>
              <a:t> properties.</a:t>
            </a:r>
          </a:p>
          <a:p>
            <a:r>
              <a:rPr lang="en-US" dirty="0"/>
              <a:t>…</a:t>
            </a:r>
          </a:p>
          <a:p>
            <a:endParaRPr lang="cs-CZ" dirty="0"/>
          </a:p>
        </p:txBody>
      </p:sp>
      <p:sp>
        <p:nvSpPr>
          <p:cNvPr id="6" name="Content Placeholder 5">
            <a:extLst>
              <a:ext uri="{FF2B5EF4-FFF2-40B4-BE49-F238E27FC236}">
                <a16:creationId xmlns:a16="http://schemas.microsoft.com/office/drawing/2014/main" id="{E7C5908A-25A8-47B1-9628-3ADEA530E07A}"/>
              </a:ext>
            </a:extLst>
          </p:cNvPr>
          <p:cNvSpPr>
            <a:spLocks noGrp="1"/>
          </p:cNvSpPr>
          <p:nvPr>
            <p:ph sz="half" idx="2"/>
          </p:nvPr>
        </p:nvSpPr>
        <p:spPr/>
        <p:txBody>
          <a:bodyPr/>
          <a:lstStyle/>
          <a:p>
            <a:pPr marL="0" indent="0">
              <a:buNone/>
            </a:pPr>
            <a:endParaRPr lang="en-US" b="1" dirty="0"/>
          </a:p>
          <a:p>
            <a:r>
              <a:rPr lang="en-US" b="1" dirty="0"/>
              <a:t>Typed class constants</a:t>
            </a:r>
            <a:br>
              <a:rPr lang="en-US" dirty="0"/>
            </a:br>
            <a:r>
              <a:rPr lang="en-US" dirty="0"/>
              <a:t>Improve work with constants when using inheritance or implementing interface. </a:t>
            </a:r>
            <a:br>
              <a:rPr lang="en-US" dirty="0"/>
            </a:br>
            <a:r>
              <a:rPr lang="en-US" dirty="0"/>
              <a:t>We can not change constant type.</a:t>
            </a:r>
          </a:p>
          <a:p>
            <a:r>
              <a:rPr lang="en-US" b="1" dirty="0"/>
              <a:t>Arbitrary static variable initializers</a:t>
            </a:r>
            <a:br>
              <a:rPr lang="en-US" dirty="0"/>
            </a:br>
            <a:r>
              <a:rPr lang="en-US" dirty="0"/>
              <a:t>Static variables can be initialized using any expression instead of static only.</a:t>
            </a:r>
          </a:p>
          <a:p>
            <a:r>
              <a:rPr lang="en-US" dirty="0"/>
              <a:t>…</a:t>
            </a:r>
          </a:p>
          <a:p>
            <a:endParaRPr lang="cs-CZ" dirty="0"/>
          </a:p>
        </p:txBody>
      </p:sp>
      <p:sp>
        <p:nvSpPr>
          <p:cNvPr id="4" name="Slide Number Placeholder 3">
            <a:extLst>
              <a:ext uri="{FF2B5EF4-FFF2-40B4-BE49-F238E27FC236}">
                <a16:creationId xmlns:a16="http://schemas.microsoft.com/office/drawing/2014/main" id="{DC6A33BC-0BEF-FF28-FD41-7BFADBEFC8A3}"/>
              </a:ext>
            </a:extLst>
          </p:cNvPr>
          <p:cNvSpPr>
            <a:spLocks noGrp="1"/>
          </p:cNvSpPr>
          <p:nvPr>
            <p:ph type="sldNum" sz="quarter" idx="12"/>
          </p:nvPr>
        </p:nvSpPr>
        <p:spPr/>
        <p:txBody>
          <a:bodyPr/>
          <a:lstStyle/>
          <a:p>
            <a:fld id="{452BA717-4DED-4A38-BDE4-30D0F0A142DB}" type="slidenum">
              <a:rPr lang="cs-CZ" smtClean="0"/>
              <a:pPr/>
              <a:t>38</a:t>
            </a:fld>
            <a:endParaRPr lang="cs-CZ"/>
          </a:p>
        </p:txBody>
      </p:sp>
    </p:spTree>
    <p:extLst>
      <p:ext uri="{BB962C8B-B14F-4D97-AF65-F5344CB8AC3E}">
        <p14:creationId xmlns:p14="http://schemas.microsoft.com/office/powerpoint/2010/main" val="21105442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2AD9-9DB4-648B-6478-13369FB1625B}"/>
              </a:ext>
            </a:extLst>
          </p:cNvPr>
          <p:cNvSpPr>
            <a:spLocks noGrp="1"/>
          </p:cNvSpPr>
          <p:nvPr>
            <p:ph type="title"/>
          </p:nvPr>
        </p:nvSpPr>
        <p:spPr/>
        <p:txBody>
          <a:bodyPr/>
          <a:lstStyle/>
          <a:p>
            <a:r>
              <a:rPr lang="en-US" dirty="0"/>
              <a:t>PHP 8.4</a:t>
            </a:r>
            <a:endParaRPr lang="cs-CZ" dirty="0"/>
          </a:p>
        </p:txBody>
      </p:sp>
      <p:sp>
        <p:nvSpPr>
          <p:cNvPr id="3" name="Content Placeholder 2">
            <a:extLst>
              <a:ext uri="{FF2B5EF4-FFF2-40B4-BE49-F238E27FC236}">
                <a16:creationId xmlns:a16="http://schemas.microsoft.com/office/drawing/2014/main" id="{D31E53C1-3A79-904E-9EB7-24A2FC3A6FC4}"/>
              </a:ext>
            </a:extLst>
          </p:cNvPr>
          <p:cNvSpPr>
            <a:spLocks noGrp="1"/>
          </p:cNvSpPr>
          <p:nvPr>
            <p:ph idx="1"/>
          </p:nvPr>
        </p:nvSpPr>
        <p:spPr/>
        <p:txBody>
          <a:bodyPr/>
          <a:lstStyle/>
          <a:p>
            <a:pPr marL="0" indent="0">
              <a:buNone/>
            </a:pPr>
            <a:r>
              <a:rPr lang="en-US" dirty="0"/>
              <a:t>As of 24 Oct 2024, PHP 8.4.0 RC3 available for testing.</a:t>
            </a:r>
          </a:p>
          <a:p>
            <a:r>
              <a:rPr lang="en-US" dirty="0"/>
              <a:t>…</a:t>
            </a:r>
            <a:endParaRPr lang="cs-CZ" dirty="0"/>
          </a:p>
        </p:txBody>
      </p:sp>
      <p:sp>
        <p:nvSpPr>
          <p:cNvPr id="5" name="Slide Number Placeholder 4">
            <a:extLst>
              <a:ext uri="{FF2B5EF4-FFF2-40B4-BE49-F238E27FC236}">
                <a16:creationId xmlns:a16="http://schemas.microsoft.com/office/drawing/2014/main" id="{5CEEDFF9-6B0D-51D2-FA20-0E8BD73EA123}"/>
              </a:ext>
            </a:extLst>
          </p:cNvPr>
          <p:cNvSpPr>
            <a:spLocks noGrp="1"/>
          </p:cNvSpPr>
          <p:nvPr>
            <p:ph type="sldNum" sz="quarter" idx="12"/>
          </p:nvPr>
        </p:nvSpPr>
        <p:spPr/>
        <p:txBody>
          <a:bodyPr/>
          <a:lstStyle/>
          <a:p>
            <a:fld id="{651B8B48-CD68-422A-981A-F7D1D2E08DD1}" type="slidenum">
              <a:rPr lang="en-US" smtClean="0"/>
              <a:t>39</a:t>
            </a:fld>
            <a:endParaRPr lang="en-US"/>
          </a:p>
        </p:txBody>
      </p:sp>
    </p:spTree>
    <p:extLst>
      <p:ext uri="{BB962C8B-B14F-4D97-AF65-F5344CB8AC3E}">
        <p14:creationId xmlns:p14="http://schemas.microsoft.com/office/powerpoint/2010/main" val="415379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810FF-27F3-D876-BF98-7C5693743679}"/>
              </a:ext>
            </a:extLst>
          </p:cNvPr>
          <p:cNvSpPr>
            <a:spLocks noGrp="1"/>
          </p:cNvSpPr>
          <p:nvPr>
            <p:ph type="title"/>
          </p:nvPr>
        </p:nvSpPr>
        <p:spPr/>
        <p:txBody>
          <a:bodyPr/>
          <a:lstStyle/>
          <a:p>
            <a:r>
              <a:rPr lang="en-US" dirty="0"/>
              <a:t>References</a:t>
            </a:r>
            <a:endParaRPr lang="cs-CZ" dirty="0"/>
          </a:p>
        </p:txBody>
      </p:sp>
      <p:sp>
        <p:nvSpPr>
          <p:cNvPr id="3" name="Content Placeholder 2">
            <a:extLst>
              <a:ext uri="{FF2B5EF4-FFF2-40B4-BE49-F238E27FC236}">
                <a16:creationId xmlns:a16="http://schemas.microsoft.com/office/drawing/2014/main" id="{706F1097-2916-AC2E-06A0-99DCD832FC9A}"/>
              </a:ext>
            </a:extLst>
          </p:cNvPr>
          <p:cNvSpPr>
            <a:spLocks noGrp="1"/>
          </p:cNvSpPr>
          <p:nvPr>
            <p:ph idx="1"/>
          </p:nvPr>
        </p:nvSpPr>
        <p:spPr/>
        <p:txBody>
          <a:bodyPr/>
          <a:lstStyle/>
          <a:p>
            <a:r>
              <a:rPr lang="en-US" dirty="0"/>
              <a:t>Similar to Unix hard-links in FS.</a:t>
            </a:r>
          </a:p>
          <a:p>
            <a:r>
              <a:rPr lang="en-US" dirty="0"/>
              <a:t>Multiple variables attached to the same data.</a:t>
            </a:r>
          </a:p>
          <a:p>
            <a:r>
              <a:rPr lang="en-US" dirty="0"/>
              <a:t>Reference is taken by the </a:t>
            </a:r>
            <a:r>
              <a:rPr lang="en-US" dirty="0">
                <a:solidFill>
                  <a:schemeClr val="accent1"/>
                </a:solidFill>
              </a:rPr>
              <a:t>&amp;</a:t>
            </a:r>
            <a:r>
              <a:rPr lang="en-US" dirty="0"/>
              <a:t> operator.</a:t>
            </a:r>
          </a:p>
          <a:p>
            <a:r>
              <a:rPr lang="en-US" dirty="0"/>
              <a:t>Independent on object references.</a:t>
            </a:r>
            <a:br>
              <a:rPr lang="en-US" dirty="0"/>
            </a:br>
            <a:r>
              <a:rPr lang="en-US" dirty="0"/>
              <a:t>A reference to an object can be created.</a:t>
            </a:r>
          </a:p>
          <a:p>
            <a:endParaRPr lang="en-US" dirty="0"/>
          </a:p>
          <a:p>
            <a:endParaRPr lang="cs-CZ" dirty="0"/>
          </a:p>
        </p:txBody>
      </p:sp>
      <p:sp>
        <p:nvSpPr>
          <p:cNvPr id="4" name="Slide Number Placeholder 3">
            <a:extLst>
              <a:ext uri="{FF2B5EF4-FFF2-40B4-BE49-F238E27FC236}">
                <a16:creationId xmlns:a16="http://schemas.microsoft.com/office/drawing/2014/main" id="{B02EE9EA-A28F-C0F0-6477-C0353BCB90FF}"/>
              </a:ext>
            </a:extLst>
          </p:cNvPr>
          <p:cNvSpPr>
            <a:spLocks noGrp="1"/>
          </p:cNvSpPr>
          <p:nvPr>
            <p:ph type="sldNum" sz="quarter" idx="12"/>
          </p:nvPr>
        </p:nvSpPr>
        <p:spPr/>
        <p:txBody>
          <a:bodyPr/>
          <a:lstStyle/>
          <a:p>
            <a:fld id="{452BA717-4DED-4A38-BDE4-30D0F0A142DB}" type="slidenum">
              <a:rPr lang="cs-CZ" smtClean="0"/>
              <a:pPr/>
              <a:t>4</a:t>
            </a:fld>
            <a:endParaRPr lang="cs-CZ"/>
          </a:p>
        </p:txBody>
      </p:sp>
      <p:sp>
        <p:nvSpPr>
          <p:cNvPr id="7" name="Rectangle 6">
            <a:extLst>
              <a:ext uri="{FF2B5EF4-FFF2-40B4-BE49-F238E27FC236}">
                <a16:creationId xmlns:a16="http://schemas.microsoft.com/office/drawing/2014/main" id="{86604E1A-99EB-6053-F8A7-68F75422F1E9}"/>
              </a:ext>
            </a:extLst>
          </p:cNvPr>
          <p:cNvSpPr/>
          <p:nvPr/>
        </p:nvSpPr>
        <p:spPr>
          <a:xfrm>
            <a:off x="332260" y="3950269"/>
            <a:ext cx="4841196" cy="1260140"/>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$a = 1;</a:t>
            </a:r>
          </a:p>
          <a:p>
            <a:r>
              <a:rPr lang="en-US" b="1" dirty="0">
                <a:solidFill>
                  <a:schemeClr val="tx1"/>
                </a:solidFill>
                <a:latin typeface="Courier New" panose="02070309020205020404" pitchFamily="49" charset="0"/>
                <a:cs typeface="Courier New" panose="02070309020205020404" pitchFamily="49" charset="0"/>
              </a:rPr>
              <a:t>$b = </a:t>
            </a:r>
            <a:r>
              <a:rPr lang="en-US" b="1" dirty="0">
                <a:solidFill>
                  <a:schemeClr val="accent1"/>
                </a:solidFill>
                <a:latin typeface="Courier New" panose="02070309020205020404" pitchFamily="49" charset="0"/>
                <a:cs typeface="Courier New" panose="02070309020205020404" pitchFamily="49" charset="0"/>
              </a:rPr>
              <a:t>&amp;</a:t>
            </a:r>
            <a:r>
              <a:rPr lang="en-US" b="1" dirty="0">
                <a:solidFill>
                  <a:schemeClr val="tx1"/>
                </a:solidFill>
                <a:latin typeface="Courier New" panose="02070309020205020404" pitchFamily="49" charset="0"/>
                <a:cs typeface="Courier New" panose="02070309020205020404" pitchFamily="49" charset="0"/>
              </a:rPr>
              <a:t>$a;</a:t>
            </a:r>
          </a:p>
          <a:p>
            <a:r>
              <a:rPr lang="en-US" b="1" dirty="0">
                <a:solidFill>
                  <a:schemeClr val="tx1"/>
                </a:solidFill>
                <a:latin typeface="Courier New" panose="02070309020205020404" pitchFamily="49" charset="0"/>
                <a:cs typeface="Courier New" panose="02070309020205020404" pitchFamily="49" charset="0"/>
              </a:rPr>
              <a:t>$b++;</a:t>
            </a:r>
          </a:p>
          <a:p>
            <a:r>
              <a:rPr lang="en-US" b="1" dirty="0">
                <a:solidFill>
                  <a:schemeClr val="tx1"/>
                </a:solidFill>
                <a:latin typeface="Courier New" panose="02070309020205020404" pitchFamily="49" charset="0"/>
                <a:cs typeface="Courier New" panose="02070309020205020404" pitchFamily="49" charset="0"/>
              </a:rPr>
              <a:t>echo $a;  </a:t>
            </a:r>
            <a:r>
              <a:rPr lang="en-US" b="1" dirty="0">
                <a:solidFill>
                  <a:schemeClr val="accent6"/>
                </a:solidFill>
                <a:latin typeface="Courier New" panose="02070309020205020404" pitchFamily="49" charset="0"/>
                <a:cs typeface="Courier New" panose="02070309020205020404" pitchFamily="49" charset="0"/>
              </a:rPr>
              <a:t>// prints 2</a:t>
            </a:r>
            <a:endParaRPr lang="en-US" b="1" dirty="0">
              <a:solidFill>
                <a:schemeClr val="tx1"/>
              </a:solidFill>
              <a:latin typeface="Courier New" panose="02070309020205020404" pitchFamily="49" charset="0"/>
              <a:cs typeface="Courier New" panose="02070309020205020404" pitchFamily="49" charset="0"/>
            </a:endParaRPr>
          </a:p>
        </p:txBody>
      </p:sp>
      <p:sp>
        <p:nvSpPr>
          <p:cNvPr id="5" name="Obdélník 6">
            <a:extLst>
              <a:ext uri="{FF2B5EF4-FFF2-40B4-BE49-F238E27FC236}">
                <a16:creationId xmlns:a16="http://schemas.microsoft.com/office/drawing/2014/main" id="{B541977F-3CA9-5A6E-ADFB-B57BA490586F}"/>
              </a:ext>
            </a:extLst>
          </p:cNvPr>
          <p:cNvSpPr/>
          <p:nvPr/>
        </p:nvSpPr>
        <p:spPr>
          <a:xfrm>
            <a:off x="7593868" y="4225031"/>
            <a:ext cx="180020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(1)</a:t>
            </a:r>
            <a:endParaRPr lang="cs-CZ" sz="2000" b="1" dirty="0">
              <a:latin typeface="Courier New" pitchFamily="49" charset="0"/>
              <a:cs typeface="Courier New" pitchFamily="49" charset="0"/>
            </a:endParaRPr>
          </a:p>
        </p:txBody>
      </p:sp>
      <p:sp>
        <p:nvSpPr>
          <p:cNvPr id="6" name="Zaoblený obdélník 7">
            <a:extLst>
              <a:ext uri="{FF2B5EF4-FFF2-40B4-BE49-F238E27FC236}">
                <a16:creationId xmlns:a16="http://schemas.microsoft.com/office/drawing/2014/main" id="{D439FCCB-BCEF-7A27-C42F-9F7B0468E6EF}"/>
              </a:ext>
            </a:extLst>
          </p:cNvPr>
          <p:cNvSpPr/>
          <p:nvPr/>
        </p:nvSpPr>
        <p:spPr>
          <a:xfrm>
            <a:off x="5926462" y="3933056"/>
            <a:ext cx="91440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$a</a:t>
            </a:r>
            <a:endParaRPr lang="cs-CZ" sz="2000" b="1" dirty="0">
              <a:latin typeface="Courier New" pitchFamily="49" charset="0"/>
              <a:cs typeface="Courier New" pitchFamily="49" charset="0"/>
            </a:endParaRPr>
          </a:p>
        </p:txBody>
      </p:sp>
      <p:cxnSp>
        <p:nvCxnSpPr>
          <p:cNvPr id="8" name="Přímá spojnice 10">
            <a:extLst>
              <a:ext uri="{FF2B5EF4-FFF2-40B4-BE49-F238E27FC236}">
                <a16:creationId xmlns:a16="http://schemas.microsoft.com/office/drawing/2014/main" id="{46977831-19EA-0789-5BF7-F78429719340}"/>
              </a:ext>
            </a:extLst>
          </p:cNvPr>
          <p:cNvCxnSpPr>
            <a:stCxn id="6" idx="3"/>
            <a:endCxn id="5" idx="1"/>
          </p:cNvCxnSpPr>
          <p:nvPr/>
        </p:nvCxnSpPr>
        <p:spPr>
          <a:xfrm>
            <a:off x="6840862" y="4221088"/>
            <a:ext cx="753006" cy="291975"/>
          </a:xfrm>
          <a:prstGeom prst="line">
            <a:avLst/>
          </a:prstGeom>
          <a:ln/>
        </p:spPr>
        <p:style>
          <a:lnRef idx="2">
            <a:schemeClr val="dk1"/>
          </a:lnRef>
          <a:fillRef idx="1">
            <a:schemeClr val="lt1"/>
          </a:fillRef>
          <a:effectRef idx="0">
            <a:schemeClr val="dk1"/>
          </a:effectRef>
          <a:fontRef idx="minor">
            <a:schemeClr val="dk1"/>
          </a:fontRef>
        </p:style>
      </p:cxnSp>
      <p:cxnSp>
        <p:nvCxnSpPr>
          <p:cNvPr id="9" name="Přímá spojnice 12">
            <a:extLst>
              <a:ext uri="{FF2B5EF4-FFF2-40B4-BE49-F238E27FC236}">
                <a16:creationId xmlns:a16="http://schemas.microsoft.com/office/drawing/2014/main" id="{BDC010B5-6736-B227-6D45-B5C6C344B292}"/>
              </a:ext>
            </a:extLst>
          </p:cNvPr>
          <p:cNvCxnSpPr>
            <a:stCxn id="10" idx="3"/>
            <a:endCxn id="5" idx="1"/>
          </p:cNvCxnSpPr>
          <p:nvPr/>
        </p:nvCxnSpPr>
        <p:spPr>
          <a:xfrm flipV="1">
            <a:off x="6840862" y="4513063"/>
            <a:ext cx="753006" cy="500113"/>
          </a:xfrm>
          <a:prstGeom prst="line">
            <a:avLst/>
          </a:prstGeom>
          <a:ln/>
        </p:spPr>
        <p:style>
          <a:lnRef idx="2">
            <a:schemeClr val="dk1"/>
          </a:lnRef>
          <a:fillRef idx="1">
            <a:schemeClr val="lt1"/>
          </a:fillRef>
          <a:effectRef idx="0">
            <a:schemeClr val="dk1"/>
          </a:effectRef>
          <a:fontRef idx="minor">
            <a:schemeClr val="dk1"/>
          </a:fontRef>
        </p:style>
      </p:cxnSp>
      <p:sp>
        <p:nvSpPr>
          <p:cNvPr id="10" name="Zaoblený obdélník 8">
            <a:extLst>
              <a:ext uri="{FF2B5EF4-FFF2-40B4-BE49-F238E27FC236}">
                <a16:creationId xmlns:a16="http://schemas.microsoft.com/office/drawing/2014/main" id="{69488102-5662-E6DB-ACBB-4430C52E6146}"/>
              </a:ext>
            </a:extLst>
          </p:cNvPr>
          <p:cNvSpPr/>
          <p:nvPr/>
        </p:nvSpPr>
        <p:spPr>
          <a:xfrm>
            <a:off x="5926462" y="4725144"/>
            <a:ext cx="91440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$b</a:t>
            </a:r>
            <a:endParaRPr lang="cs-CZ" sz="2000" b="1" dirty="0">
              <a:latin typeface="Courier New" pitchFamily="49" charset="0"/>
              <a:cs typeface="Courier New" pitchFamily="49" charset="0"/>
            </a:endParaRPr>
          </a:p>
        </p:txBody>
      </p:sp>
      <p:sp>
        <p:nvSpPr>
          <p:cNvPr id="11" name="Obdélník 15">
            <a:extLst>
              <a:ext uri="{FF2B5EF4-FFF2-40B4-BE49-F238E27FC236}">
                <a16:creationId xmlns:a16="http://schemas.microsoft.com/office/drawing/2014/main" id="{EBADC08D-E7F1-AEEA-FAAA-538508740F5E}"/>
              </a:ext>
            </a:extLst>
          </p:cNvPr>
          <p:cNvSpPr/>
          <p:nvPr/>
        </p:nvSpPr>
        <p:spPr>
          <a:xfrm>
            <a:off x="7593868" y="4221088"/>
            <a:ext cx="180020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int (1)</a:t>
            </a:r>
            <a:endParaRPr lang="cs-CZ" sz="2000" b="1" dirty="0">
              <a:latin typeface="Courier New" pitchFamily="49" charset="0"/>
              <a:cs typeface="Courier New" pitchFamily="49" charset="0"/>
            </a:endParaRPr>
          </a:p>
        </p:txBody>
      </p:sp>
      <p:sp>
        <p:nvSpPr>
          <p:cNvPr id="12" name="Obdélník 15">
            <a:extLst>
              <a:ext uri="{FF2B5EF4-FFF2-40B4-BE49-F238E27FC236}">
                <a16:creationId xmlns:a16="http://schemas.microsoft.com/office/drawing/2014/main" id="{A03944D8-37BB-6A88-F689-2A6D419BDA37}"/>
              </a:ext>
            </a:extLst>
          </p:cNvPr>
          <p:cNvSpPr/>
          <p:nvPr/>
        </p:nvSpPr>
        <p:spPr>
          <a:xfrm>
            <a:off x="7608168" y="4225031"/>
            <a:ext cx="180020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a:latin typeface="Courier New" pitchFamily="49" charset="0"/>
                <a:cs typeface="Courier New" pitchFamily="49" charset="0"/>
              </a:rPr>
              <a:t>int (2)</a:t>
            </a:r>
            <a:endParaRPr lang="cs-CZ" sz="2000" b="1" dirty="0">
              <a:latin typeface="Courier New" pitchFamily="49" charset="0"/>
              <a:cs typeface="Courier New" pitchFamily="49" charset="0"/>
            </a:endParaRPr>
          </a:p>
        </p:txBody>
      </p:sp>
    </p:spTree>
    <p:extLst>
      <p:ext uri="{BB962C8B-B14F-4D97-AF65-F5344CB8AC3E}">
        <p14:creationId xmlns:p14="http://schemas.microsoft.com/office/powerpoint/2010/main" val="325779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560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58AA0-9128-7604-F2F9-0D04965B94A8}"/>
              </a:ext>
            </a:extLst>
          </p:cNvPr>
          <p:cNvSpPr>
            <a:spLocks noGrp="1"/>
          </p:cNvSpPr>
          <p:nvPr>
            <p:ph type="title"/>
          </p:nvPr>
        </p:nvSpPr>
        <p:spPr/>
        <p:txBody>
          <a:bodyPr/>
          <a:lstStyle/>
          <a:p>
            <a:r>
              <a:rPr lang="en-US" dirty="0"/>
              <a:t>References in Functions</a:t>
            </a:r>
            <a:endParaRPr lang="cs-CZ" dirty="0"/>
          </a:p>
        </p:txBody>
      </p:sp>
      <p:sp>
        <p:nvSpPr>
          <p:cNvPr id="3" name="Content Placeholder 2">
            <a:extLst>
              <a:ext uri="{FF2B5EF4-FFF2-40B4-BE49-F238E27FC236}">
                <a16:creationId xmlns:a16="http://schemas.microsoft.com/office/drawing/2014/main" id="{18119113-0506-E246-62E8-388D95F9AB7A}"/>
              </a:ext>
            </a:extLst>
          </p:cNvPr>
          <p:cNvSpPr>
            <a:spLocks noGrp="1"/>
          </p:cNvSpPr>
          <p:nvPr>
            <p:ph idx="1"/>
          </p:nvPr>
        </p:nvSpPr>
        <p:spPr/>
        <p:txBody>
          <a:bodyPr/>
          <a:lstStyle/>
          <a:p>
            <a:r>
              <a:rPr lang="en-US" dirty="0"/>
              <a:t>It is common to employ references for function arguments.</a:t>
            </a:r>
            <a:br>
              <a:rPr lang="en-US" dirty="0"/>
            </a:br>
            <a:r>
              <a:rPr lang="en-US" dirty="0"/>
              <a:t>Prevent copy operation and </a:t>
            </a:r>
          </a:p>
          <a:p>
            <a:endParaRPr lang="en-US" dirty="0"/>
          </a:p>
          <a:p>
            <a:endParaRPr lang="en-US" dirty="0"/>
          </a:p>
          <a:p>
            <a:endParaRPr lang="en-US" dirty="0"/>
          </a:p>
          <a:p>
            <a:r>
              <a:rPr lang="en-US" dirty="0"/>
              <a:t>We can also return a reference, but a reasonable usage is quite limited</a:t>
            </a:r>
          </a:p>
          <a:p>
            <a:endParaRPr lang="en-US" dirty="0"/>
          </a:p>
          <a:p>
            <a:endParaRPr lang="cs-CZ" dirty="0"/>
          </a:p>
        </p:txBody>
      </p:sp>
      <p:sp>
        <p:nvSpPr>
          <p:cNvPr id="4" name="Slide Number Placeholder 3">
            <a:extLst>
              <a:ext uri="{FF2B5EF4-FFF2-40B4-BE49-F238E27FC236}">
                <a16:creationId xmlns:a16="http://schemas.microsoft.com/office/drawing/2014/main" id="{46E6C22B-C5F9-77AB-DD77-4909EEBC7B9C}"/>
              </a:ext>
            </a:extLst>
          </p:cNvPr>
          <p:cNvSpPr>
            <a:spLocks noGrp="1"/>
          </p:cNvSpPr>
          <p:nvPr>
            <p:ph type="sldNum" sz="quarter" idx="12"/>
          </p:nvPr>
        </p:nvSpPr>
        <p:spPr/>
        <p:txBody>
          <a:bodyPr/>
          <a:lstStyle/>
          <a:p>
            <a:fld id="{452BA717-4DED-4A38-BDE4-30D0F0A142DB}" type="slidenum">
              <a:rPr lang="cs-CZ" smtClean="0"/>
              <a:pPr/>
              <a:t>5</a:t>
            </a:fld>
            <a:endParaRPr lang="cs-CZ"/>
          </a:p>
        </p:txBody>
      </p:sp>
      <p:sp>
        <p:nvSpPr>
          <p:cNvPr id="5" name="Rectangle 4">
            <a:extLst>
              <a:ext uri="{FF2B5EF4-FFF2-40B4-BE49-F238E27FC236}">
                <a16:creationId xmlns:a16="http://schemas.microsoft.com/office/drawing/2014/main" id="{AC508AC7-2E44-DDFF-CE2C-317828D85E5E}"/>
              </a:ext>
            </a:extLst>
          </p:cNvPr>
          <p:cNvSpPr/>
          <p:nvPr/>
        </p:nvSpPr>
        <p:spPr>
          <a:xfrm>
            <a:off x="407368" y="1988840"/>
            <a:ext cx="4611612" cy="936104"/>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inc</a:t>
            </a:r>
            <a:r>
              <a:rPr lang="en-US" b="1" dirty="0">
                <a:solidFill>
                  <a:schemeClr val="tx1"/>
                </a:solidFill>
                <a:latin typeface="Courier New" panose="02070309020205020404" pitchFamily="49" charset="0"/>
                <a:cs typeface="Courier New" panose="02070309020205020404" pitchFamily="49" charset="0"/>
              </a:rPr>
              <a:t>(&amp;$x) {</a:t>
            </a:r>
          </a:p>
          <a:p>
            <a:r>
              <a:rPr lang="en-US" b="1" dirty="0">
                <a:solidFill>
                  <a:schemeClr val="tx1"/>
                </a:solidFill>
                <a:latin typeface="Courier New" panose="02070309020205020404" pitchFamily="49" charset="0"/>
                <a:cs typeface="Courier New" panose="02070309020205020404" pitchFamily="49" charset="0"/>
              </a:rPr>
              <a:t>    $x++;</a:t>
            </a:r>
          </a:p>
          <a:p>
            <a:r>
              <a:rPr lang="en-US" b="1" dirty="0">
                <a:solidFill>
                  <a:schemeClr val="tx1"/>
                </a:solidFill>
                <a:latin typeface="Courier New" panose="02070309020205020404" pitchFamily="49" charset="0"/>
                <a:cs typeface="Courier New" panose="02070309020205020404" pitchFamily="49" charset="0"/>
              </a:rPr>
              <a:t>}</a:t>
            </a:r>
          </a:p>
        </p:txBody>
      </p:sp>
      <p:sp>
        <p:nvSpPr>
          <p:cNvPr id="6" name="Rectangle 5">
            <a:extLst>
              <a:ext uri="{FF2B5EF4-FFF2-40B4-BE49-F238E27FC236}">
                <a16:creationId xmlns:a16="http://schemas.microsoft.com/office/drawing/2014/main" id="{B15A00EF-21D3-1CA5-F5FA-DD9189CD62BD}"/>
              </a:ext>
            </a:extLst>
          </p:cNvPr>
          <p:cNvSpPr/>
          <p:nvPr/>
        </p:nvSpPr>
        <p:spPr>
          <a:xfrm>
            <a:off x="394799" y="4005064"/>
            <a:ext cx="4611612" cy="1224136"/>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&amp;</a:t>
            </a:r>
            <a:r>
              <a:rPr lang="en-US" b="1" dirty="0" err="1">
                <a:solidFill>
                  <a:schemeClr val="tx1"/>
                </a:solidFill>
                <a:latin typeface="Courier New" panose="02070309020205020404" pitchFamily="49" charset="0"/>
                <a:cs typeface="Courier New" panose="02070309020205020404" pitchFamily="49" charset="0"/>
              </a:rPr>
              <a:t>findIt</a:t>
            </a:r>
            <a:r>
              <a:rPr lang="en-US" b="1" dirty="0">
                <a:solidFill>
                  <a:schemeClr val="tx1"/>
                </a:solidFill>
                <a:latin typeface="Courier New" panose="02070309020205020404" pitchFamily="49" charset="0"/>
                <a:cs typeface="Courier New" panose="02070309020205020404" pitchFamily="49" charset="0"/>
              </a:rPr>
              <a:t>($what)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global</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myArray</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chemeClr val="accent1"/>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&amp;$</a:t>
            </a:r>
            <a:r>
              <a:rPr lang="en-US" b="1" dirty="0" err="1">
                <a:solidFill>
                  <a:schemeClr val="tx1"/>
                </a:solidFill>
                <a:latin typeface="Courier New" panose="02070309020205020404" pitchFamily="49" charset="0"/>
                <a:cs typeface="Courier New" panose="02070309020205020404" pitchFamily="49" charset="0"/>
              </a:rPr>
              <a:t>myArray</a:t>
            </a:r>
            <a:r>
              <a:rPr lang="en-US" b="1" dirty="0">
                <a:solidFill>
                  <a:schemeClr val="tx1"/>
                </a:solidFill>
                <a:latin typeface="Courier New" panose="02070309020205020404" pitchFamily="49" charset="0"/>
                <a:cs typeface="Courier New" panose="02070309020205020404" pitchFamily="49" charset="0"/>
              </a:rPr>
              <a:t>[$what];</a:t>
            </a:r>
          </a:p>
          <a:p>
            <a:r>
              <a:rPr lang="en-US" b="1" dirty="0">
                <a:solidFill>
                  <a:schemeClr val="tx1"/>
                </a:solidFill>
                <a:latin typeface="Courier New" panose="02070309020205020404" pitchFamily="49" charset="0"/>
                <a:cs typeface="Courier New" panose="02070309020205020404" pitchFamily="49" charset="0"/>
              </a:rPr>
              <a:t>}</a:t>
            </a:r>
          </a:p>
        </p:txBody>
      </p:sp>
      <p:sp>
        <p:nvSpPr>
          <p:cNvPr id="7" name="Zaoblený obdélníkový bublinový popisek 6">
            <a:extLst>
              <a:ext uri="{FF2B5EF4-FFF2-40B4-BE49-F238E27FC236}">
                <a16:creationId xmlns:a16="http://schemas.microsoft.com/office/drawing/2014/main" id="{8BE5B4DB-C44A-86F3-66FF-612C6B09BED4}"/>
              </a:ext>
            </a:extLst>
          </p:cNvPr>
          <p:cNvSpPr/>
          <p:nvPr/>
        </p:nvSpPr>
        <p:spPr>
          <a:xfrm>
            <a:off x="5663952" y="4009822"/>
            <a:ext cx="4360359" cy="1219378"/>
          </a:xfrm>
          <a:prstGeom prst="wedgeRoundRectCallout">
            <a:avLst>
              <a:gd name="adj1" fmla="val -61520"/>
              <a:gd name="adj2" fmla="val -1739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Returns reference to an item in a global array. A change in the returned value changes the value in the array as they are one.</a:t>
            </a:r>
            <a:br>
              <a:rPr lang="en-US" sz="1600" dirty="0"/>
            </a:br>
            <a:br>
              <a:rPr lang="en-US" sz="1600" dirty="0"/>
            </a:br>
            <a:r>
              <a:rPr lang="cs-CZ" sz="1600" dirty="0">
                <a:sym typeface="Wingdings" panose="05000000000000000000" pitchFamily="2" charset="2"/>
              </a:rPr>
              <a:t> </a:t>
            </a:r>
            <a:r>
              <a:rPr lang="en-US" sz="1600" dirty="0"/>
              <a:t>global state </a:t>
            </a:r>
            <a:r>
              <a:rPr lang="cs-CZ" sz="1600" dirty="0">
                <a:sym typeface="Wingdings" panose="05000000000000000000" pitchFamily="2" charset="2"/>
              </a:rPr>
              <a:t> </a:t>
            </a:r>
            <a:endParaRPr lang="cs-CZ" sz="1600" dirty="0"/>
          </a:p>
        </p:txBody>
      </p:sp>
    </p:spTree>
    <p:extLst>
      <p:ext uri="{BB962C8B-B14F-4D97-AF65-F5344CB8AC3E}">
        <p14:creationId xmlns:p14="http://schemas.microsoft.com/office/powerpoint/2010/main" val="2968732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5732-CD11-038E-D2AE-9B7F19B8C44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73F764B-4F50-9C0A-E97C-142192D4EEEB}"/>
              </a:ext>
            </a:extLst>
          </p:cNvPr>
          <p:cNvSpPr>
            <a:spLocks noGrp="1"/>
          </p:cNvSpPr>
          <p:nvPr>
            <p:ph idx="1"/>
          </p:nvPr>
        </p:nvSpPr>
        <p:spPr/>
        <p:txBody>
          <a:bodyPr/>
          <a:lstStyle/>
          <a:p>
            <a:r>
              <a:rPr lang="en-US" dirty="0"/>
              <a:t>The global declaration.</a:t>
            </a:r>
          </a:p>
          <a:p>
            <a:endParaRPr lang="en-US" dirty="0"/>
          </a:p>
          <a:p>
            <a:r>
              <a:rPr lang="en-US" dirty="0"/>
              <a:t>The </a:t>
            </a:r>
            <a:r>
              <a:rPr lang="en-US" dirty="0">
                <a:solidFill>
                  <a:schemeClr val="accent1"/>
                </a:solidFill>
              </a:rPr>
              <a:t>unset</a:t>
            </a:r>
            <a:r>
              <a:rPr lang="en-US" dirty="0"/>
              <a:t>() function does not remove data, only the variable.</a:t>
            </a:r>
            <a:br>
              <a:rPr lang="en-US" dirty="0"/>
            </a:br>
            <a:r>
              <a:rPr lang="en-US" dirty="0"/>
              <a:t>Data are removed when not referenced.</a:t>
            </a:r>
          </a:p>
          <a:p>
            <a:r>
              <a:rPr lang="en-US" dirty="0"/>
              <a:t>References are not pointers. Assigning new reference replace the old one.</a:t>
            </a:r>
            <a:endParaRPr lang="cs-CZ" dirty="0"/>
          </a:p>
        </p:txBody>
      </p:sp>
      <p:sp>
        <p:nvSpPr>
          <p:cNvPr id="4" name="Slide Number Placeholder 3">
            <a:extLst>
              <a:ext uri="{FF2B5EF4-FFF2-40B4-BE49-F238E27FC236}">
                <a16:creationId xmlns:a16="http://schemas.microsoft.com/office/drawing/2014/main" id="{91002756-3EC9-E26F-3B93-64FC081E35B5}"/>
              </a:ext>
            </a:extLst>
          </p:cNvPr>
          <p:cNvSpPr>
            <a:spLocks noGrp="1"/>
          </p:cNvSpPr>
          <p:nvPr>
            <p:ph type="sldNum" sz="quarter" idx="12"/>
          </p:nvPr>
        </p:nvSpPr>
        <p:spPr/>
        <p:txBody>
          <a:bodyPr/>
          <a:lstStyle/>
          <a:p>
            <a:fld id="{452BA717-4DED-4A38-BDE4-30D0F0A142DB}" type="slidenum">
              <a:rPr lang="cs-CZ" smtClean="0"/>
              <a:pPr/>
              <a:t>6</a:t>
            </a:fld>
            <a:endParaRPr lang="cs-CZ"/>
          </a:p>
        </p:txBody>
      </p:sp>
      <p:sp>
        <p:nvSpPr>
          <p:cNvPr id="8" name="Rectangle 7">
            <a:extLst>
              <a:ext uri="{FF2B5EF4-FFF2-40B4-BE49-F238E27FC236}">
                <a16:creationId xmlns:a16="http://schemas.microsoft.com/office/drawing/2014/main" id="{277FA1E3-5EB7-A30B-4E36-7D772D34DF63}"/>
              </a:ext>
            </a:extLst>
          </p:cNvPr>
          <p:cNvSpPr/>
          <p:nvPr/>
        </p:nvSpPr>
        <p:spPr>
          <a:xfrm>
            <a:off x="407368" y="3429000"/>
            <a:ext cx="4611612" cy="936104"/>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function</a:t>
            </a:r>
            <a:r>
              <a:rPr lang="en-US" b="1" dirty="0">
                <a:solidFill>
                  <a:schemeClr val="tx1"/>
                </a:solidFill>
                <a:latin typeface="Courier New" panose="02070309020205020404" pitchFamily="49" charset="0"/>
                <a:cs typeface="Courier New" panose="02070309020205020404" pitchFamily="49" charset="0"/>
              </a:rPr>
              <a:t> foo(&amp;$var) {</a:t>
            </a:r>
          </a:p>
          <a:p>
            <a:r>
              <a:rPr lang="en-US" b="1" dirty="0">
                <a:solidFill>
                  <a:schemeClr val="tx1"/>
                </a:solidFill>
                <a:latin typeface="Courier New" panose="02070309020205020404" pitchFamily="49" charset="0"/>
                <a:cs typeface="Courier New" panose="02070309020205020404" pitchFamily="49" charset="0"/>
              </a:rPr>
              <a:t>    $var = &amp;$GLOBALS['bar'];</a:t>
            </a:r>
          </a:p>
          <a:p>
            <a:r>
              <a:rPr lang="en-US" b="1" dirty="0">
                <a:solidFill>
                  <a:schemeClr val="tx1"/>
                </a:solidFill>
                <a:latin typeface="Courier New" panose="02070309020205020404" pitchFamily="49" charset="0"/>
                <a:cs typeface="Courier New" panose="02070309020205020404" pitchFamily="49" charset="0"/>
              </a:rPr>
              <a:t>}</a:t>
            </a:r>
          </a:p>
        </p:txBody>
      </p:sp>
      <p:sp>
        <p:nvSpPr>
          <p:cNvPr id="5" name="Zaoblený obdélníkový bublinový popisek 6">
            <a:extLst>
              <a:ext uri="{FF2B5EF4-FFF2-40B4-BE49-F238E27FC236}">
                <a16:creationId xmlns:a16="http://schemas.microsoft.com/office/drawing/2014/main" id="{A334AAED-C083-7A03-E212-E2121685BBE0}"/>
              </a:ext>
            </a:extLst>
          </p:cNvPr>
          <p:cNvSpPr/>
          <p:nvPr/>
        </p:nvSpPr>
        <p:spPr>
          <a:xfrm>
            <a:off x="5735960" y="3717032"/>
            <a:ext cx="2368802" cy="1034429"/>
          </a:xfrm>
          <a:prstGeom prst="wedgeRoundRectCallout">
            <a:avLst>
              <a:gd name="adj1" fmla="val -87370"/>
              <a:gd name="adj2" fmla="val -4237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lang="en-US" sz="1600" b="1" dirty="0">
                <a:latin typeface="Courier New" panose="02070309020205020404" pitchFamily="49" charset="0"/>
                <a:cs typeface="Courier New" panose="02070309020205020404" pitchFamily="49" charset="0"/>
              </a:rPr>
              <a:t>$x = 42;</a:t>
            </a:r>
          </a:p>
          <a:p>
            <a:r>
              <a:rPr lang="en-US" sz="1600" b="1" dirty="0">
                <a:latin typeface="Courier New" panose="02070309020205020404" pitchFamily="49" charset="0"/>
                <a:cs typeface="Courier New" panose="02070309020205020404" pitchFamily="49" charset="0"/>
              </a:rPr>
              <a:t>foo($x);</a:t>
            </a:r>
          </a:p>
          <a:p>
            <a:r>
              <a:rPr lang="en-US" sz="1600" dirty="0"/>
              <a:t>How is </a:t>
            </a:r>
            <a:r>
              <a:rPr lang="en-US" sz="1600" b="1" dirty="0">
                <a:latin typeface="Courier New" panose="02070309020205020404" pitchFamily="49" charset="0"/>
                <a:cs typeface="Courier New" panose="02070309020205020404" pitchFamily="49" charset="0"/>
              </a:rPr>
              <a:t>$x</a:t>
            </a:r>
            <a:r>
              <a:rPr lang="en-US" sz="1600" dirty="0"/>
              <a:t> affected?</a:t>
            </a:r>
            <a:endParaRPr lang="cs-CZ" sz="1600" dirty="0"/>
          </a:p>
        </p:txBody>
      </p:sp>
      <p:sp>
        <p:nvSpPr>
          <p:cNvPr id="7" name="Rectangle 6">
            <a:extLst>
              <a:ext uri="{FF2B5EF4-FFF2-40B4-BE49-F238E27FC236}">
                <a16:creationId xmlns:a16="http://schemas.microsoft.com/office/drawing/2014/main" id="{E54BA693-3507-2B70-D02D-87329A710F8E}"/>
              </a:ext>
            </a:extLst>
          </p:cNvPr>
          <p:cNvSpPr/>
          <p:nvPr/>
        </p:nvSpPr>
        <p:spPr>
          <a:xfrm>
            <a:off x="407368" y="1628800"/>
            <a:ext cx="6264696" cy="360040"/>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accent1"/>
                </a:solidFill>
                <a:latin typeface="Courier New" panose="02070309020205020404" pitchFamily="49" charset="0"/>
                <a:cs typeface="Courier New" panose="02070309020205020404" pitchFamily="49" charset="0"/>
              </a:rPr>
              <a:t>global</a:t>
            </a:r>
            <a:r>
              <a:rPr lang="en-US" b="1" dirty="0">
                <a:solidFill>
                  <a:schemeClr val="tx1"/>
                </a:solidFill>
                <a:latin typeface="Courier New" panose="02070309020205020404" pitchFamily="49" charset="0"/>
                <a:cs typeface="Courier New" panose="02070309020205020404" pitchFamily="49" charset="0"/>
              </a:rPr>
              <a:t> $a;</a:t>
            </a:r>
            <a:r>
              <a:rPr lang="en-US" dirty="0">
                <a:solidFill>
                  <a:schemeClr val="tx1"/>
                </a:solidFill>
                <a:sym typeface="Wingdings" pitchFamily="2" charset="2"/>
              </a:rPr>
              <a:t> 	</a:t>
            </a:r>
            <a:r>
              <a:rPr lang="en-US" b="1" dirty="0">
                <a:solidFill>
                  <a:schemeClr val="tx1"/>
                </a:solidFill>
                <a:latin typeface="Courier New" panose="02070309020205020404" pitchFamily="49" charset="0"/>
                <a:cs typeface="Courier New" panose="02070309020205020404" pitchFamily="49" charset="0"/>
              </a:rPr>
              <a:t> 	$a = &amp;$GLOBALS['a'];</a:t>
            </a:r>
          </a:p>
        </p:txBody>
      </p:sp>
    </p:spTree>
    <p:extLst>
      <p:ext uri="{BB962C8B-B14F-4D97-AF65-F5344CB8AC3E}">
        <p14:creationId xmlns:p14="http://schemas.microsoft.com/office/powerpoint/2010/main" val="3411360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EF2FF5-058D-690D-F76D-1F8DD391196A}"/>
              </a:ext>
            </a:extLst>
          </p:cNvPr>
          <p:cNvSpPr>
            <a:spLocks noGrp="1"/>
          </p:cNvSpPr>
          <p:nvPr>
            <p:ph type="body" sz="quarter" idx="13"/>
          </p:nvPr>
        </p:nvSpPr>
        <p:spPr/>
        <p:txBody>
          <a:bodyPr/>
          <a:lstStyle/>
          <a:p>
            <a:r>
              <a:rPr lang="en-US" dirty="0"/>
              <a:t>Demo</a:t>
            </a:r>
            <a:endParaRPr lang="cs-CZ" dirty="0"/>
          </a:p>
        </p:txBody>
      </p:sp>
      <p:sp>
        <p:nvSpPr>
          <p:cNvPr id="3" name="Text Placeholder 2">
            <a:extLst>
              <a:ext uri="{FF2B5EF4-FFF2-40B4-BE49-F238E27FC236}">
                <a16:creationId xmlns:a16="http://schemas.microsoft.com/office/drawing/2014/main" id="{7C49CDFA-42E1-C8EB-E713-E8686FAD97D8}"/>
              </a:ext>
            </a:extLst>
          </p:cNvPr>
          <p:cNvSpPr>
            <a:spLocks noGrp="1"/>
          </p:cNvSpPr>
          <p:nvPr>
            <p:ph type="body" sz="quarter" idx="14"/>
          </p:nvPr>
        </p:nvSpPr>
        <p:spPr/>
        <p:txBody>
          <a:bodyPr/>
          <a:lstStyle/>
          <a:p>
            <a:r>
              <a:rPr lang="en-US" dirty="0"/>
              <a:t>References, primitive / array vs object</a:t>
            </a:r>
          </a:p>
        </p:txBody>
      </p:sp>
      <p:sp>
        <p:nvSpPr>
          <p:cNvPr id="13" name="Rectangle 12">
            <a:extLst>
              <a:ext uri="{FF2B5EF4-FFF2-40B4-BE49-F238E27FC236}">
                <a16:creationId xmlns:a16="http://schemas.microsoft.com/office/drawing/2014/main" id="{D576C0F1-E952-B043-4914-30604588EF93}"/>
              </a:ext>
            </a:extLst>
          </p:cNvPr>
          <p:cNvSpPr/>
          <p:nvPr/>
        </p:nvSpPr>
        <p:spPr>
          <a:xfrm>
            <a:off x="623392" y="4680629"/>
            <a:ext cx="4841196" cy="1260140"/>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$students = ["</a:t>
            </a:r>
            <a:r>
              <a:rPr lang="en-US" b="1" dirty="0" err="1">
                <a:solidFill>
                  <a:schemeClr val="tx1"/>
                </a:solidFill>
                <a:latin typeface="Courier New" panose="02070309020205020404" pitchFamily="49" charset="0"/>
                <a:cs typeface="Courier New" panose="02070309020205020404" pitchFamily="49" charset="0"/>
              </a:rPr>
              <a:t>Ailish</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a:t>
            </a:r>
            <a:r>
              <a:rPr lang="en-US" b="1" dirty="0" err="1">
                <a:solidFill>
                  <a:schemeClr val="tx1"/>
                </a:solidFill>
                <a:latin typeface="Courier New" panose="02070309020205020404" pitchFamily="49" charset="0"/>
                <a:cs typeface="Courier New" panose="02070309020205020404" pitchFamily="49" charset="0"/>
              </a:rPr>
              <a:t>vip</a:t>
            </a:r>
            <a:r>
              <a:rPr lang="en-US" b="1" dirty="0">
                <a:solidFill>
                  <a:schemeClr val="tx1"/>
                </a:solidFill>
                <a:latin typeface="Courier New" panose="02070309020205020404" pitchFamily="49" charset="0"/>
                <a:cs typeface="Courier New" panose="02070309020205020404" pitchFamily="49" charset="0"/>
              </a:rPr>
              <a:t> = $students; </a:t>
            </a:r>
            <a:r>
              <a:rPr lang="en-US" b="1" dirty="0">
                <a:solidFill>
                  <a:schemeClr val="accent6"/>
                </a:solidFill>
                <a:latin typeface="Courier New" panose="02070309020205020404" pitchFamily="49" charset="0"/>
                <a:cs typeface="Courier New" panose="02070309020205020404" pitchFamily="49" charset="0"/>
              </a:rPr>
              <a:t>// creates copy</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$students[] = "Bob";</a:t>
            </a:r>
          </a:p>
        </p:txBody>
      </p:sp>
    </p:spTree>
    <p:extLst>
      <p:ext uri="{BB962C8B-B14F-4D97-AF65-F5344CB8AC3E}">
        <p14:creationId xmlns:p14="http://schemas.microsoft.com/office/powerpoint/2010/main" val="1305967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99864-81D0-56C6-989E-8242407628D5}"/>
              </a:ext>
            </a:extLst>
          </p:cNvPr>
          <p:cNvSpPr>
            <a:spLocks noGrp="1"/>
          </p:cNvSpPr>
          <p:nvPr>
            <p:ph type="title"/>
          </p:nvPr>
        </p:nvSpPr>
        <p:spPr/>
        <p:txBody>
          <a:bodyPr>
            <a:normAutofit/>
          </a:bodyPr>
          <a:lstStyle/>
          <a:p>
            <a:r>
              <a:rPr lang="en-US" dirty="0"/>
              <a:t>References Pitfalls</a:t>
            </a:r>
          </a:p>
        </p:txBody>
      </p:sp>
      <p:sp>
        <p:nvSpPr>
          <p:cNvPr id="3" name="Content Placeholder 2">
            <a:extLst>
              <a:ext uri="{FF2B5EF4-FFF2-40B4-BE49-F238E27FC236}">
                <a16:creationId xmlns:a16="http://schemas.microsoft.com/office/drawing/2014/main" id="{82289F17-A82B-5A3B-5E17-310EA570FD80}"/>
              </a:ext>
            </a:extLst>
          </p:cNvPr>
          <p:cNvSpPr>
            <a:spLocks noGrp="1"/>
          </p:cNvSpPr>
          <p:nvPr>
            <p:ph idx="1"/>
          </p:nvPr>
        </p:nvSpPr>
        <p:spPr/>
        <p:txBody>
          <a:bodyPr/>
          <a:lstStyle/>
          <a:p>
            <a:pPr marL="0" indent="0">
              <a:buNone/>
            </a:pPr>
            <a:r>
              <a:rPr lang="en-US" dirty="0"/>
              <a:t>References can be useful but there are pitfalls.</a:t>
            </a:r>
            <a:endParaRPr lang="cs-CZ" dirty="0"/>
          </a:p>
        </p:txBody>
      </p:sp>
      <p:sp>
        <p:nvSpPr>
          <p:cNvPr id="4" name="Slide Number Placeholder 3">
            <a:extLst>
              <a:ext uri="{FF2B5EF4-FFF2-40B4-BE49-F238E27FC236}">
                <a16:creationId xmlns:a16="http://schemas.microsoft.com/office/drawing/2014/main" id="{14D1ECB2-E0A9-56A7-6114-765030FEC4A2}"/>
              </a:ext>
            </a:extLst>
          </p:cNvPr>
          <p:cNvSpPr>
            <a:spLocks noGrp="1"/>
          </p:cNvSpPr>
          <p:nvPr>
            <p:ph type="sldNum" sz="quarter" idx="12"/>
          </p:nvPr>
        </p:nvSpPr>
        <p:spPr/>
        <p:txBody>
          <a:bodyPr/>
          <a:lstStyle/>
          <a:p>
            <a:fld id="{452BA717-4DED-4A38-BDE4-30D0F0A142DB}" type="slidenum">
              <a:rPr lang="cs-CZ" smtClean="0"/>
              <a:pPr/>
              <a:t>8</a:t>
            </a:fld>
            <a:endParaRPr lang="cs-CZ"/>
          </a:p>
        </p:txBody>
      </p:sp>
      <p:sp>
        <p:nvSpPr>
          <p:cNvPr id="5" name="Rectangle 4">
            <a:extLst>
              <a:ext uri="{FF2B5EF4-FFF2-40B4-BE49-F238E27FC236}">
                <a16:creationId xmlns:a16="http://schemas.microsoft.com/office/drawing/2014/main" id="{2C7B5478-4069-294D-FD7B-6BDAF1763E7D}"/>
              </a:ext>
            </a:extLst>
          </p:cNvPr>
          <p:cNvSpPr/>
          <p:nvPr/>
        </p:nvSpPr>
        <p:spPr>
          <a:xfrm>
            <a:off x="407368" y="1700808"/>
            <a:ext cx="4611612" cy="2592288"/>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$array = [ 42, 54, 19 ];</a:t>
            </a:r>
          </a:p>
          <a:p>
            <a:r>
              <a:rPr lang="en-US" b="1" dirty="0">
                <a:solidFill>
                  <a:schemeClr val="accent1"/>
                </a:solidFill>
                <a:latin typeface="Courier New" panose="02070309020205020404" pitchFamily="49" charset="0"/>
                <a:cs typeface="Courier New" panose="02070309020205020404" pitchFamily="49" charset="0"/>
              </a:rPr>
              <a:t>foreach</a:t>
            </a:r>
            <a:r>
              <a:rPr lang="en-US" b="1" dirty="0">
                <a:solidFill>
                  <a:schemeClr val="tx1"/>
                </a:solidFill>
                <a:latin typeface="Courier New" panose="02070309020205020404" pitchFamily="49" charset="0"/>
                <a:cs typeface="Courier New" panose="02070309020205020404" pitchFamily="49" charset="0"/>
              </a:rPr>
              <a:t> ($array as &amp;$value) {</a:t>
            </a:r>
          </a:p>
          <a:p>
            <a:r>
              <a:rPr lang="en-US" b="1" dirty="0">
                <a:solidFill>
                  <a:schemeClr val="tx1"/>
                </a:solidFill>
                <a:latin typeface="Courier New" panose="02070309020205020404" pitchFamily="49" charset="0"/>
                <a:cs typeface="Courier New" panose="02070309020205020404" pitchFamily="49" charset="0"/>
              </a:rPr>
              <a:t>	++$value;</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accent1"/>
                </a:solidFill>
                <a:latin typeface="Courier New" panose="02070309020205020404" pitchFamily="49" charset="0"/>
                <a:cs typeface="Courier New" panose="02070309020205020404" pitchFamily="49" charset="0"/>
              </a:rPr>
              <a:t>foreach</a:t>
            </a:r>
            <a:r>
              <a:rPr lang="en-US" b="1" dirty="0">
                <a:solidFill>
                  <a:schemeClr val="tx1"/>
                </a:solidFill>
                <a:latin typeface="Courier New" panose="02070309020205020404" pitchFamily="49" charset="0"/>
                <a:cs typeface="Courier New" panose="02070309020205020404" pitchFamily="49" charset="0"/>
              </a:rPr>
              <a:t> ($array as $value) {</a:t>
            </a:r>
          </a:p>
          <a:p>
            <a:r>
              <a:rPr lang="en-US" b="1" dirty="0">
                <a:solidFill>
                  <a:schemeClr val="tx1"/>
                </a:solidFill>
                <a:latin typeface="Courier New" panose="02070309020205020404" pitchFamily="49" charset="0"/>
                <a:cs typeface="Courier New" panose="02070309020205020404" pitchFamily="49" charset="0"/>
              </a:rPr>
              <a:t>  echo $value;</a:t>
            </a:r>
          </a:p>
          <a:p>
            <a:r>
              <a:rPr lang="en-US" b="1" dirty="0">
                <a:solidFill>
                  <a:schemeClr val="tx1"/>
                </a:solidFill>
                <a:latin typeface="Courier New" panose="02070309020205020404" pitchFamily="49" charset="0"/>
                <a:cs typeface="Courier New" panose="02070309020205020404" pitchFamily="49" charset="0"/>
              </a:rPr>
              <a:t>}</a:t>
            </a:r>
          </a:p>
        </p:txBody>
      </p:sp>
      <p:sp>
        <p:nvSpPr>
          <p:cNvPr id="6" name="Zaoblený obdélníkový bublinový popisek 6">
            <a:extLst>
              <a:ext uri="{FF2B5EF4-FFF2-40B4-BE49-F238E27FC236}">
                <a16:creationId xmlns:a16="http://schemas.microsoft.com/office/drawing/2014/main" id="{12C28E08-A61D-2431-DC03-706B0B9C5AC4}"/>
              </a:ext>
            </a:extLst>
          </p:cNvPr>
          <p:cNvSpPr/>
          <p:nvPr/>
        </p:nvSpPr>
        <p:spPr>
          <a:xfrm>
            <a:off x="479376" y="4854007"/>
            <a:ext cx="4680520" cy="606369"/>
          </a:xfrm>
          <a:prstGeom prst="wedgeRoundRectCallout">
            <a:avLst>
              <a:gd name="adj1" fmla="val -38183"/>
              <a:gd name="adj2" fmla="val -11547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Now, the </a:t>
            </a:r>
            <a:r>
              <a:rPr lang="en-US" sz="1600" b="1" dirty="0">
                <a:latin typeface="Courier New" panose="02070309020205020404" pitchFamily="49" charset="0"/>
                <a:cs typeface="Courier New" panose="02070309020205020404" pitchFamily="49" charset="0"/>
              </a:rPr>
              <a:t>$array</a:t>
            </a:r>
            <a:r>
              <a:rPr lang="en-US" sz="1600" dirty="0"/>
              <a:t> holds </a:t>
            </a:r>
            <a:r>
              <a:rPr lang="en-US" sz="1600" b="1" dirty="0">
                <a:latin typeface="Courier New" panose="02070309020205020404" pitchFamily="49" charset="0"/>
                <a:cs typeface="Courier New" panose="02070309020205020404" pitchFamily="49" charset="0"/>
              </a:rPr>
              <a:t>[ 43, 55, 55 ]</a:t>
            </a:r>
            <a:endParaRPr lang="cs-CZ"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0555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BD7AB-7134-0AC7-FA34-4B53F6C0F3E2}"/>
              </a:ext>
            </a:extLst>
          </p:cNvPr>
          <p:cNvSpPr>
            <a:spLocks noGrp="1"/>
          </p:cNvSpPr>
          <p:nvPr>
            <p:ph type="title"/>
          </p:nvPr>
        </p:nvSpPr>
        <p:spPr/>
        <p:txBody>
          <a:bodyPr/>
          <a:lstStyle/>
          <a:p>
            <a:r>
              <a:rPr lang="en-US" dirty="0"/>
              <a:t>Object Oriented PHP</a:t>
            </a:r>
          </a:p>
        </p:txBody>
      </p:sp>
      <p:sp>
        <p:nvSpPr>
          <p:cNvPr id="3" name="Content Placeholder 2">
            <a:extLst>
              <a:ext uri="{FF2B5EF4-FFF2-40B4-BE49-F238E27FC236}">
                <a16:creationId xmlns:a16="http://schemas.microsoft.com/office/drawing/2014/main" id="{FB9187D7-42BC-8AF9-33E8-3AE6C3069FDE}"/>
              </a:ext>
            </a:extLst>
          </p:cNvPr>
          <p:cNvSpPr>
            <a:spLocks noGrp="1"/>
          </p:cNvSpPr>
          <p:nvPr>
            <p:ph idx="1"/>
          </p:nvPr>
        </p:nvSpPr>
        <p:spPr/>
        <p:txBody>
          <a:bodyPr/>
          <a:lstStyle/>
          <a:p>
            <a:pPr marL="0" indent="0">
              <a:buNone/>
            </a:pPr>
            <a:r>
              <a:rPr lang="en-US" dirty="0"/>
              <a:t>Current implementation in PHP 5 and 7.</a:t>
            </a:r>
          </a:p>
          <a:p>
            <a:r>
              <a:rPr lang="en-US" dirty="0"/>
              <a:t>Design is inspired by languages like Java or C#.</a:t>
            </a:r>
          </a:p>
          <a:p>
            <a:r>
              <a:rPr lang="en-US" dirty="0"/>
              <a:t>Adaptations for interpreted loosely-typed language.</a:t>
            </a:r>
            <a:br>
              <a:rPr lang="en-US" dirty="0"/>
            </a:br>
            <a:r>
              <a:rPr lang="en-US" dirty="0"/>
              <a:t>E.g., there are no “virtual” methods.</a:t>
            </a:r>
          </a:p>
          <a:p>
            <a:r>
              <a:rPr lang="en-US" dirty="0"/>
              <a:t>Powerful in combination with PHP-specific features.</a:t>
            </a:r>
            <a:br>
              <a:rPr lang="en-US" dirty="0"/>
            </a:br>
            <a:r>
              <a:rPr lang="en-US" dirty="0"/>
              <a:t>For instance, with variable variables:.</a:t>
            </a:r>
          </a:p>
          <a:p>
            <a:endParaRPr lang="cs-CZ" dirty="0"/>
          </a:p>
        </p:txBody>
      </p:sp>
      <p:sp>
        <p:nvSpPr>
          <p:cNvPr id="4" name="Slide Number Placeholder 3">
            <a:extLst>
              <a:ext uri="{FF2B5EF4-FFF2-40B4-BE49-F238E27FC236}">
                <a16:creationId xmlns:a16="http://schemas.microsoft.com/office/drawing/2014/main" id="{0B32C443-AF93-D84F-EBAC-189C577471E8}"/>
              </a:ext>
            </a:extLst>
          </p:cNvPr>
          <p:cNvSpPr>
            <a:spLocks noGrp="1"/>
          </p:cNvSpPr>
          <p:nvPr>
            <p:ph type="sldNum" sz="quarter" idx="12"/>
          </p:nvPr>
        </p:nvSpPr>
        <p:spPr/>
        <p:txBody>
          <a:bodyPr/>
          <a:lstStyle/>
          <a:p>
            <a:fld id="{452BA717-4DED-4A38-BDE4-30D0F0A142DB}" type="slidenum">
              <a:rPr lang="cs-CZ" smtClean="0"/>
              <a:pPr/>
              <a:t>9</a:t>
            </a:fld>
            <a:endParaRPr lang="cs-CZ"/>
          </a:p>
        </p:txBody>
      </p:sp>
      <p:sp>
        <p:nvSpPr>
          <p:cNvPr id="5" name="Rectangle 4">
            <a:extLst>
              <a:ext uri="{FF2B5EF4-FFF2-40B4-BE49-F238E27FC236}">
                <a16:creationId xmlns:a16="http://schemas.microsoft.com/office/drawing/2014/main" id="{638B7B7E-0CCC-A4D2-68C3-11CD96E2F9F7}"/>
              </a:ext>
            </a:extLst>
          </p:cNvPr>
          <p:cNvSpPr/>
          <p:nvPr/>
        </p:nvSpPr>
        <p:spPr>
          <a:xfrm>
            <a:off x="407368" y="3729073"/>
            <a:ext cx="4611612" cy="636031"/>
          </a:xfrm>
          <a:prstGeom prst="rect">
            <a:avLst/>
          </a:prstGeom>
          <a:noFill/>
        </p:spPr>
        <p:style>
          <a:lnRef idx="2">
            <a:schemeClr val="dk1"/>
          </a:lnRef>
          <a:fillRef idx="1">
            <a:schemeClr val="lt1"/>
          </a:fillRef>
          <a:effectRef idx="0">
            <a:schemeClr val="dk1"/>
          </a:effectRef>
          <a:fontRef idx="minor">
            <a:schemeClr val="dk1"/>
          </a:fontRef>
        </p:style>
        <p:txBody>
          <a:bodyPr rtlCol="0" anchor="t"/>
          <a:lstStyle/>
          <a:p>
            <a:r>
              <a:rPr lang="en-US" b="1" dirty="0">
                <a:solidFill>
                  <a:schemeClr val="tx1"/>
                </a:solidFill>
                <a:latin typeface="Courier New" panose="02070309020205020404" pitchFamily="49" charset="0"/>
                <a:cs typeface="Courier New" panose="02070309020205020404" pitchFamily="49" charset="0"/>
              </a:rPr>
              <a:t>$obj = </a:t>
            </a:r>
            <a:r>
              <a:rPr lang="en-US" b="1" dirty="0">
                <a:solidFill>
                  <a:schemeClr val="accent1"/>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className</a:t>
            </a:r>
            <a:r>
              <a:rPr lang="en-US" b="1" dirty="0">
                <a:solidFill>
                  <a:schemeClr val="tx1"/>
                </a:solidFill>
                <a:latin typeface="Courier New" panose="02070309020205020404" pitchFamily="49" charset="0"/>
                <a:cs typeface="Courier New" panose="02070309020205020404" pitchFamily="49" charset="0"/>
              </a:rPr>
              <a:t>();</a:t>
            </a:r>
            <a:br>
              <a:rPr lang="en-US" b="1" dirty="0">
                <a:solidFill>
                  <a:schemeClr val="tx1"/>
                </a:solidFill>
                <a:latin typeface="Courier New" panose="02070309020205020404" pitchFamily="49" charset="0"/>
                <a:cs typeface="Courier New" panose="02070309020205020404" pitchFamily="49" charset="0"/>
              </a:rPr>
            </a:br>
            <a:r>
              <a:rPr lang="en-US" b="1" dirty="0">
                <a:solidFill>
                  <a:schemeClr val="tx1"/>
                </a:solidFill>
                <a:latin typeface="Courier New" panose="02070309020205020404" pitchFamily="49" charset="0"/>
                <a:cs typeface="Courier New" panose="02070309020205020404" pitchFamily="49" charset="0"/>
              </a:rPr>
              <a:t>$obj-&gt;$</a:t>
            </a:r>
            <a:r>
              <a:rPr lang="en-US" b="1" dirty="0" err="1">
                <a:solidFill>
                  <a:schemeClr val="tx1"/>
                </a:solidFill>
                <a:latin typeface="Courier New" panose="02070309020205020404" pitchFamily="49" charset="0"/>
                <a:cs typeface="Courier New" panose="02070309020205020404" pitchFamily="49" charset="0"/>
              </a:rPr>
              <a:t>methodName</a:t>
            </a:r>
            <a:r>
              <a:rPr lang="en-US" b="1" dirty="0">
                <a:solidFill>
                  <a:schemeClr val="tx1"/>
                </a:solidFill>
                <a:latin typeface="Courier New" panose="02070309020205020404" pitchFamily="49" charset="0"/>
                <a:cs typeface="Courier New" panose="02070309020205020404" pitchFamily="49" charset="0"/>
              </a:rPr>
              <a:t>();</a:t>
            </a:r>
          </a:p>
        </p:txBody>
      </p:sp>
      <p:sp>
        <p:nvSpPr>
          <p:cNvPr id="6" name="Zaoblený obdélníkový bublinový popisek 6">
            <a:extLst>
              <a:ext uri="{FF2B5EF4-FFF2-40B4-BE49-F238E27FC236}">
                <a16:creationId xmlns:a16="http://schemas.microsoft.com/office/drawing/2014/main" id="{17E7E8BD-A825-555C-31C2-A722459995A2}"/>
              </a:ext>
            </a:extLst>
          </p:cNvPr>
          <p:cNvSpPr/>
          <p:nvPr/>
        </p:nvSpPr>
        <p:spPr>
          <a:xfrm>
            <a:off x="4079776" y="4427658"/>
            <a:ext cx="4680520" cy="606369"/>
          </a:xfrm>
          <a:prstGeom prst="wedgeRoundRectCallout">
            <a:avLst>
              <a:gd name="adj1" fmla="val -38183"/>
              <a:gd name="adj2" fmla="val -11547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Can you guess a design pattern?</a:t>
            </a:r>
            <a:endParaRPr lang="cs-CZ"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63267964"/>
      </p:ext>
    </p:extLst>
  </p:cSld>
  <p:clrMapOvr>
    <a:masterClrMapping/>
  </p:clrMapOvr>
</p:sld>
</file>

<file path=ppt/theme/theme1.xml><?xml version="1.0" encoding="utf-8"?>
<a:theme xmlns:a="http://schemas.openxmlformats.org/drawingml/2006/main" name="2024 presentation theme">
  <a:themeElements>
    <a:clrScheme name="Research Group">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2024 presentation theme" id="{B11F140C-9B55-4BCA-BFF9-CABB9E915944}" vid="{395D06B6-9D47-4D1E-9828-FD1B18F4067F}"/>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2024 presentation theme</Template>
  <TotalTime>8340</TotalTime>
  <Words>3907</Words>
  <Application>Microsoft Office PowerPoint</Application>
  <PresentationFormat>Widescreen</PresentationFormat>
  <Paragraphs>550</Paragraphs>
  <Slides>40</Slides>
  <Notes>18</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Courier New</vt:lpstr>
      <vt:lpstr>Wingdings</vt:lpstr>
      <vt:lpstr>2024 presentation theme</vt:lpstr>
      <vt:lpstr>PHP Language</vt:lpstr>
      <vt:lpstr>Variable Variables</vt:lpstr>
      <vt:lpstr>Variable Variables : Indirect Call</vt:lpstr>
      <vt:lpstr>References</vt:lpstr>
      <vt:lpstr>References in Functions</vt:lpstr>
      <vt:lpstr>References</vt:lpstr>
      <vt:lpstr>PowerPoint Presentation</vt:lpstr>
      <vt:lpstr>References Pitfalls</vt:lpstr>
      <vt:lpstr>Object Oriented PHP</vt:lpstr>
      <vt:lpstr>Basic Syntax</vt:lpstr>
      <vt:lpstr>Member variables</vt:lpstr>
      <vt:lpstr>Member variables</vt:lpstr>
      <vt:lpstr>Member functions (methods)</vt:lpstr>
      <vt:lpstr>Inheritance</vt:lpstr>
      <vt:lpstr>Constructor</vt:lpstr>
      <vt:lpstr>Destructor</vt:lpstr>
      <vt:lpstr>Interfaces</vt:lpstr>
      <vt:lpstr>PowerPoint Presentation</vt:lpstr>
      <vt:lpstr>Objects &amp; References</vt:lpstr>
      <vt:lpstr>Member Constants</vt:lpstr>
      <vt:lpstr>Static Members</vt:lpstr>
      <vt:lpstr>Static Members</vt:lpstr>
      <vt:lpstr>Static Members</vt:lpstr>
      <vt:lpstr>Abstract Entities</vt:lpstr>
      <vt:lpstr>Iterators</vt:lpstr>
      <vt:lpstr>Object cloning</vt:lpstr>
      <vt:lpstr>Magic methods</vt:lpstr>
      <vt:lpstr>Magic methods</vt:lpstr>
      <vt:lpstr>Magic methods : Example</vt:lpstr>
      <vt:lpstr>Comparing objects</vt:lpstr>
      <vt:lpstr>Type detection / verification</vt:lpstr>
      <vt:lpstr>Related functions</vt:lpstr>
      <vt:lpstr>Autoloading</vt:lpstr>
      <vt:lpstr>Namespace</vt:lpstr>
      <vt:lpstr>PHP Standardization</vt:lpstr>
      <vt:lpstr>Code style</vt:lpstr>
      <vt:lpstr>PHP 8.2</vt:lpstr>
      <vt:lpstr>PHP 8.3</vt:lpstr>
      <vt:lpstr>PHP 8.4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324</cp:revision>
  <dcterms:created xsi:type="dcterms:W3CDTF">2011-06-05T13:18:40Z</dcterms:created>
  <dcterms:modified xsi:type="dcterms:W3CDTF">2024-10-30T12:47:23Z</dcterms:modified>
</cp:coreProperties>
</file>