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handoutMasterIdLst>
    <p:handoutMasterId r:id="rId45"/>
  </p:handoutMasterIdLst>
  <p:sldIdLst>
    <p:sldId id="265" r:id="rId2"/>
    <p:sldId id="333" r:id="rId3"/>
    <p:sldId id="334" r:id="rId4"/>
    <p:sldId id="335" r:id="rId5"/>
    <p:sldId id="336" r:id="rId6"/>
    <p:sldId id="337" r:id="rId7"/>
    <p:sldId id="395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52" r:id="rId16"/>
    <p:sldId id="345" r:id="rId17"/>
    <p:sldId id="346" r:id="rId18"/>
    <p:sldId id="348" r:id="rId19"/>
    <p:sldId id="349" r:id="rId20"/>
    <p:sldId id="359" r:id="rId21"/>
    <p:sldId id="347" r:id="rId22"/>
    <p:sldId id="350" r:id="rId23"/>
    <p:sldId id="351" r:id="rId24"/>
    <p:sldId id="353" r:id="rId25"/>
    <p:sldId id="354" r:id="rId26"/>
    <p:sldId id="355" r:id="rId27"/>
    <p:sldId id="356" r:id="rId28"/>
    <p:sldId id="357" r:id="rId29"/>
    <p:sldId id="393" r:id="rId30"/>
    <p:sldId id="399" r:id="rId31"/>
    <p:sldId id="363" r:id="rId32"/>
    <p:sldId id="394" r:id="rId33"/>
    <p:sldId id="360" r:id="rId34"/>
    <p:sldId id="361" r:id="rId35"/>
    <p:sldId id="364" r:id="rId36"/>
    <p:sldId id="362" r:id="rId37"/>
    <p:sldId id="396" r:id="rId38"/>
    <p:sldId id="370" r:id="rId39"/>
    <p:sldId id="385" r:id="rId40"/>
    <p:sldId id="397" r:id="rId41"/>
    <p:sldId id="358" r:id="rId42"/>
    <p:sldId id="27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4" autoAdjust="0"/>
    <p:restoredTop sz="72279" autoAdjust="0"/>
  </p:normalViewPr>
  <p:slideViewPr>
    <p:cSldViewPr>
      <p:cViewPr varScale="1">
        <p:scale>
          <a:sx n="84" d="100"/>
          <a:sy n="84" d="100"/>
        </p:scale>
        <p:origin x="11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Security/Types_of_attacks#cross-site_scripting_(xss)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filters: FILTER_VALIDATE_BOOLEAN, FILTER_VALIDATE_DOMAIN, FILTER_VALIDATE_EMAIL,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9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TODOs to uncomment. First solve reload issue, second show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349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Cookies</a:t>
            </a:r>
            <a:r>
              <a:rPr lang="en-US" baseline="0" dirty="0"/>
              <a:t> are usually used along with a mechanism that allows keeping session specific data at the server side. PHP supports sessions directly (see documentation).</a:t>
            </a:r>
            <a:endParaRPr lang="cs-C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78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Optionally the session can be created before the first POST where a new cookies is set back to the 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27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Sessions store with Redis  : https://www.digitalocean.com/community/tutorials/how-to-set-up-a-redis-server-as-a-session-handler-for-php-on-ubuntu-14-04.</a:t>
            </a:r>
          </a:p>
          <a:p>
            <a:r>
              <a:rPr lang="en-US" dirty="0"/>
              <a:t>We can also write custom handler: https://www.php.net/manual/en/class.sessionhandlerinterface.php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691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HttpOnly</a:t>
            </a:r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- helps mitigate cross-site scripting (</a:t>
            </a:r>
            <a:r>
              <a:rPr lang="en-US" b="0" i="0" u="sng" dirty="0">
                <a:solidFill>
                  <a:srgbClr val="005282"/>
                </a:solidFill>
                <a:effectLst/>
                <a:latin typeface="arial" panose="020B0604020202020204" pitchFamily="34" charset="0"/>
                <a:hlinkClick r:id="rId3"/>
              </a:rPr>
              <a:t>XSS</a:t>
            </a:r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) attacks.</a:t>
            </a:r>
          </a:p>
          <a:p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There is also domain and path – that can bet set to specify when cookie is send.</a:t>
            </a:r>
          </a:p>
          <a:p>
            <a:endParaRPr lang="en-US" dirty="0"/>
          </a:p>
          <a:p>
            <a:r>
              <a:rPr lang="en-US" dirty="0"/>
              <a:t>Lax - </a:t>
            </a:r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Cookies are not sent on normal cross-site sub-requests (for example to load images or frames into a third-party site)</a:t>
            </a:r>
          </a:p>
          <a:p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Strict - Cookies will only be sent in a first-party context and not be sent along with requests initiated by third party websites.</a:t>
            </a:r>
          </a:p>
          <a:p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None - Cookies will be sent in all contexts, i.e. in responses to both first-party and cross-origin requests. Must be used with </a:t>
            </a:r>
            <a:r>
              <a:rPr lang="en-US" b="0" i="1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Secure</a:t>
            </a:r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 or else ignored.</a:t>
            </a:r>
          </a:p>
          <a:p>
            <a:endParaRPr lang="en-US" b="0" i="0" dirty="0">
              <a:solidFill>
                <a:srgbClr val="1B1B1B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1B1B1B"/>
                </a:solidFill>
                <a:effectLst/>
                <a:latin typeface="zillaslab"/>
              </a:rPr>
              <a:t>Cookie prefixes</a:t>
            </a:r>
          </a:p>
          <a:p>
            <a:pPr algn="l"/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Because of the design of the cookie mechanism, a server can't confirm that a cookie was set from a secure origin or even tell </a:t>
            </a:r>
            <a:r>
              <a:rPr lang="en-US" b="0" i="1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where</a:t>
            </a:r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 a cookie was originally set.</a:t>
            </a:r>
          </a:p>
          <a:p>
            <a:pPr algn="l"/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A vulnerable application on a subdomain can set a cookie with the Domain attribute, which gives access to that cookie on all other subdomains.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10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332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bind_param</a:t>
            </a:r>
            <a:r>
              <a:rPr lang="en-US" dirty="0"/>
              <a:t> takes a  reference, thus we need to use a variable.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73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511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637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2023/2024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Handlebars - https://handlebarsjs.com/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SquirrellyJS</a:t>
            </a:r>
            <a:r>
              <a:rPr lang="en-US" dirty="0"/>
              <a:t> - https://squirrelly.js.org/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Nunjucks</a:t>
            </a:r>
            <a:r>
              <a:rPr lang="en-US" dirty="0"/>
              <a:t> - https://mozilla.github.io/nunjucks/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EJS - https://ejs.co/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PHP Laravel Blade - https://laravel.com/docs/10.x/blade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53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DBMS query builders.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372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alternatives for other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24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Latte</a:t>
            </a:r>
            <a:r>
              <a:rPr lang="en-US" baseline="0" dirty="0"/>
              <a:t> templating system is part of </a:t>
            </a:r>
            <a:r>
              <a:rPr lang="en-US" baseline="0" dirty="0" err="1"/>
              <a:t>Nette</a:t>
            </a:r>
            <a:r>
              <a:rPr lang="en-US" baseline="0" dirty="0"/>
              <a:t> framework.</a:t>
            </a:r>
          </a:p>
          <a:p>
            <a:endParaRPr lang="en-US" baseline="0" dirty="0"/>
          </a:p>
          <a:p>
            <a:r>
              <a:rPr lang="en-US" baseline="0" dirty="0"/>
              <a:t>Note that processing complex templates in a custom (markup) language may be computationally demanding (especially since PHP is interpreted). Hence, </a:t>
            </a:r>
            <a:r>
              <a:rPr lang="en-US" baseline="0" dirty="0" err="1"/>
              <a:t>Nette</a:t>
            </a:r>
            <a:r>
              <a:rPr lang="en-US" baseline="0" dirty="0"/>
              <a:t> uses pre-compilation, when the template is actually transformed into a HTML-PHP interleaved file, which is processed much faster by the interpret.</a:t>
            </a:r>
            <a:endParaRPr lang="cs-C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65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example, this time with rendering from a controller. They recommend using </a:t>
            </a:r>
            <a:r>
              <a:rPr lang="en-US" dirty="0" err="1"/>
              <a:t>snake_case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https://symfony.com/doc/current/templates.html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567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two are go-to frameworks.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732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33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base64 URL see https://www.php.net/manual/en/function.base64-encode.php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9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may need to use client locale setting to provide ordering based on text.</a:t>
            </a:r>
            <a:r>
              <a:rPr lang="cs-CZ" dirty="0"/>
              <a:t> </a:t>
            </a:r>
            <a:r>
              <a:rPr lang="en-US" dirty="0"/>
              <a:t>For example, ‘</a:t>
            </a:r>
            <a:r>
              <a:rPr lang="en-US" dirty="0" err="1"/>
              <a:t>ch</a:t>
            </a:r>
            <a:r>
              <a:rPr lang="en-US" dirty="0"/>
              <a:t>’ vs ‘c’ and ‘h’.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95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is_uploaded_file</a:t>
            </a:r>
            <a:r>
              <a:rPr lang="en-US" dirty="0">
                <a:solidFill>
                  <a:schemeClr val="accent2"/>
                </a:solidFill>
              </a:rPr>
              <a:t> can help to prevent attacks, where user may try to force script to work with other files, like /</a:t>
            </a:r>
            <a:r>
              <a:rPr lang="cs-CZ" dirty="0" err="1">
                <a:solidFill>
                  <a:schemeClr val="accent2"/>
                </a:solidFill>
              </a:rPr>
              <a:t>etc</a:t>
            </a:r>
            <a:r>
              <a:rPr lang="en-US" dirty="0">
                <a:solidFill>
                  <a:schemeClr val="accent2"/>
                </a:solidFill>
              </a:rPr>
              <a:t>/passwd.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29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should be just a file name, if a path is given it is removed. Full given path can be found in </a:t>
            </a:r>
            <a:r>
              <a:rPr lang="en-US" dirty="0" err="1"/>
              <a:t>full_path</a:t>
            </a:r>
            <a:r>
              <a:rPr lang="en-US" dirty="0"/>
              <a:t>. Yet, we should probably employ additional validation or do not use original name at all.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45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Btw. If you place URL into file-reading</a:t>
            </a:r>
            <a:r>
              <a:rPr lang="en-US" baseline="0" dirty="0"/>
              <a:t> functions, the HTTP wrapper attempts to load the contents via GET request (unless this feature is disabled in configuration).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780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07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Redirect (302, 303). Note that setting</a:t>
            </a:r>
            <a:r>
              <a:rPr lang="en-US" baseline="0" dirty="0"/>
              <a:t> Location header in PHP always sets the 302 (Found) response code. This is no big deal; however, it is not entirely correct HTTP semantics.</a:t>
            </a:r>
            <a:endParaRPr lang="cs-CZ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HyperText</a:t>
            </a:r>
            <a:r>
              <a:rPr lang="en-US" dirty="0"/>
              <a:t> Transfer Protocol (HTTP) 302 Found redirect status response code indicates that the resource requested has been temporarily moved to the URL given by the Location header.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75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72070"/>
            <a:ext cx="94488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ACF2F9B-24EE-49CD-8927-DCF5303F77EB}" type="datetime1">
              <a:rPr lang="cs-CZ" smtClean="0"/>
              <a:pPr/>
              <a:t>06.11.2023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by Škoda Petr (v1.0)</a:t>
            </a:r>
            <a:endParaRPr lang="cs-CZ" dirty="0"/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46823F-F779-42B6-8699-C94A374E678D}"/>
              </a:ext>
            </a:extLst>
          </p:cNvPr>
          <p:cNvSpPr txBox="1"/>
          <p:nvPr/>
        </p:nvSpPr>
        <p:spPr>
          <a:xfrm>
            <a:off x="2207568" y="4776651"/>
            <a:ext cx="4416491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1800" dirty="0">
                <a:ln>
                  <a:noFill/>
                </a:ln>
                <a:solidFill>
                  <a:schemeClr val="accent5"/>
                </a:solidFill>
              </a:rPr>
              <a:t>https://www.ksi.mff.cuni.cz/</a:t>
            </a:r>
          </a:p>
        </p:txBody>
      </p:sp>
      <p:pic>
        <p:nvPicPr>
          <p:cNvPr id="6" name="Picture 5" descr="C0-HD-TOP.png">
            <a:extLst>
              <a:ext uri="{FF2B5EF4-FFF2-40B4-BE49-F238E27FC236}">
                <a16:creationId xmlns:a16="http://schemas.microsoft.com/office/drawing/2014/main" id="{F030959D-0824-1A00-4E3B-07C152F9E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551FF4-FEE3-7534-A016-5F277590467B}"/>
              </a:ext>
            </a:extLst>
          </p:cNvPr>
          <p:cNvSpPr txBox="1"/>
          <p:nvPr userDrawn="1"/>
        </p:nvSpPr>
        <p:spPr>
          <a:xfrm>
            <a:off x="2207568" y="4776651"/>
            <a:ext cx="4416491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1800" dirty="0">
                <a:ln>
                  <a:noFill/>
                </a:ln>
                <a:solidFill>
                  <a:schemeClr val="accent5"/>
                </a:solidFill>
              </a:rPr>
              <a:t>https://www.ksi.mff.cuni.cz/</a:t>
            </a:r>
          </a:p>
        </p:txBody>
      </p:sp>
    </p:spTree>
    <p:extLst>
      <p:ext uri="{BB962C8B-B14F-4D97-AF65-F5344CB8AC3E}">
        <p14:creationId xmlns:p14="http://schemas.microsoft.com/office/powerpoint/2010/main" val="3689898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pic>
        <p:nvPicPr>
          <p:cNvPr id="3" name="Picture 2" descr="C0-HD-TOP.png">
            <a:extLst>
              <a:ext uri="{FF2B5EF4-FFF2-40B4-BE49-F238E27FC236}">
                <a16:creationId xmlns:a16="http://schemas.microsoft.com/office/drawing/2014/main" id="{ACB3EDD7-E5E0-1EF8-EF2D-65D39DFD70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6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125F0-E602-409F-8C54-EE50939C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CE1F92-6668-4B91-8D94-7368CA20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674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52" y="1844824"/>
            <a:ext cx="5763187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7" y="1844824"/>
            <a:ext cx="5763183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9948CD-A3DC-404F-921B-D94627D2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69095-5CD4-4F20-BC94-B154897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207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C0B12E-FDCA-4F98-8B47-5C783F9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1A53B8-589A-48E4-A9D3-A151BE7B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029DF-361E-4AFB-ADC3-F7F0279F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2133600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55357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390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cz/clanek/od-1-ledna-vejdou-v-platnost-nova-pravidla-pro-sbirani-cookies-co-se-zmen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BF0C-FB22-4A1B-AC3A-523B899CB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NSWI142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4FC05-8409-4069-A177-C4DE126B2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Web Applications in PHP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27CE-CCCA-473C-AEB6-7B30BA5D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2023/2024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9182-70D7-4EF1-B78E-EB0BFC3C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by Škoda Petr</a:t>
            </a:r>
          </a:p>
        </p:txBody>
      </p:sp>
      <p:sp>
        <p:nvSpPr>
          <p:cNvPr id="6" name="Zástupný symbol pro datum 2">
            <a:extLst>
              <a:ext uri="{FF2B5EF4-FFF2-40B4-BE49-F238E27FC236}">
                <a16:creationId xmlns:a16="http://schemas.microsoft.com/office/drawing/2014/main" id="{BF8992C4-F6F2-4A47-B943-5A40C0F43498}"/>
              </a:ext>
            </a:extLst>
          </p:cNvPr>
          <p:cNvSpPr txBox="1">
            <a:spLocks/>
          </p:cNvSpPr>
          <p:nvPr/>
        </p:nvSpPr>
        <p:spPr>
          <a:xfrm>
            <a:off x="8040216" y="6381328"/>
            <a:ext cx="347730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 thanks to</a:t>
            </a:r>
            <a:r>
              <a:rPr lang="cs-CZ" dirty="0"/>
              <a:t> Martin Kruliš </a:t>
            </a:r>
          </a:p>
        </p:txBody>
      </p:sp>
    </p:spTree>
    <p:extLst>
      <p:ext uri="{BB962C8B-B14F-4D97-AF65-F5344CB8AC3E}">
        <p14:creationId xmlns:p14="http://schemas.microsoft.com/office/powerpoint/2010/main" val="124034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224CB4-AA2D-46B2-B11D-2573CC6B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 the data are sent in special format (e.g., JSON)</a:t>
            </a:r>
          </a:p>
          <a:p>
            <a:r>
              <a:rPr lang="en-US" dirty="0"/>
              <a:t>For other HTTP methods (e.g., PUT)</a:t>
            </a:r>
          </a:p>
          <a:p>
            <a:r>
              <a:rPr lang="en-US" dirty="0"/>
              <a:t>Read-only stream </a:t>
            </a:r>
            <a:r>
              <a:rPr lang="en-US" dirty="0">
                <a:solidFill>
                  <a:schemeClr val="accent2"/>
                </a:solidFill>
              </a:rPr>
              <a:t>php://input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  <a:p>
            <a:r>
              <a:rPr lang="en-US" dirty="0"/>
              <a:t>There are other streams worth mentioning</a:t>
            </a:r>
          </a:p>
          <a:p>
            <a:pPr lvl="1"/>
            <a:r>
              <a:rPr lang="en-US" dirty="0"/>
              <a:t>php://output</a:t>
            </a:r>
          </a:p>
          <a:p>
            <a:pPr lvl="1"/>
            <a:r>
              <a:rPr lang="en-US" dirty="0"/>
              <a:t>php://stdin,  php://stdout,  php://stderr</a:t>
            </a:r>
          </a:p>
          <a:p>
            <a:pPr lvl="1"/>
            <a:r>
              <a:rPr lang="en-US" dirty="0"/>
              <a:t>php://memory,  php://temp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5DB62F-A556-4E73-B714-9CAA201A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Request Body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787CA-EC94-4C7E-B40B-9548AE55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6019C02A-3200-4F03-A107-2D8B0D21A63E}"/>
              </a:ext>
            </a:extLst>
          </p:cNvPr>
          <p:cNvSpPr/>
          <p:nvPr/>
        </p:nvSpPr>
        <p:spPr>
          <a:xfrm>
            <a:off x="479376" y="3176972"/>
            <a:ext cx="6048672" cy="50405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$body = </a:t>
            </a:r>
            <a:r>
              <a:rPr lang="en-US" dirty="0" err="1"/>
              <a:t>file_get_contents</a:t>
            </a:r>
            <a:r>
              <a:rPr lang="en-US" dirty="0"/>
              <a:t>('php://input');</a:t>
            </a:r>
          </a:p>
        </p:txBody>
      </p:sp>
    </p:spTree>
    <p:extLst>
      <p:ext uri="{BB962C8B-B14F-4D97-AF65-F5344CB8AC3E}">
        <p14:creationId xmlns:p14="http://schemas.microsoft.com/office/powerpoint/2010/main" val="29742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4FF943-CC8F-456C-B3EE-3E42957E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Request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CA8DD-0541-4ABB-A001-1AE17ED6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5" name="Picture 4" descr="j0285750">
            <a:extLst>
              <a:ext uri="{FF2B5EF4-FFF2-40B4-BE49-F238E27FC236}">
                <a16:creationId xmlns:a16="http://schemas.microsoft.com/office/drawing/2014/main" id="{374C8CC9-9B98-4C37-AF2F-635EB5C6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50" y="3324244"/>
            <a:ext cx="1274934" cy="7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AA4255EF-420E-43CE-94A1-215C33580624}"/>
              </a:ext>
            </a:extLst>
          </p:cNvPr>
          <p:cNvSpPr txBox="1"/>
          <p:nvPr/>
        </p:nvSpPr>
        <p:spPr>
          <a:xfrm>
            <a:off x="2205328" y="4316811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  <a:br>
              <a:rPr lang="en-US" dirty="0"/>
            </a:br>
            <a:r>
              <a:rPr lang="en-US" dirty="0"/>
              <a:t>(Browser)</a:t>
            </a:r>
            <a:endParaRPr lang="cs-CZ" dirty="0"/>
          </a:p>
        </p:txBody>
      </p:sp>
      <p:grpSp>
        <p:nvGrpSpPr>
          <p:cNvPr id="7" name="Skupina 19">
            <a:extLst>
              <a:ext uri="{FF2B5EF4-FFF2-40B4-BE49-F238E27FC236}">
                <a16:creationId xmlns:a16="http://schemas.microsoft.com/office/drawing/2014/main" id="{9D1EEFB8-C74E-4BD9-A058-8B76F99F2547}"/>
              </a:ext>
            </a:extLst>
          </p:cNvPr>
          <p:cNvGrpSpPr/>
          <p:nvPr/>
        </p:nvGrpSpPr>
        <p:grpSpPr>
          <a:xfrm>
            <a:off x="9555480" y="3235459"/>
            <a:ext cx="1800225" cy="1744557"/>
            <a:chOff x="6372199" y="3093244"/>
            <a:chExt cx="1800225" cy="1744557"/>
          </a:xfrm>
        </p:grpSpPr>
        <p:pic>
          <p:nvPicPr>
            <p:cNvPr id="8" name="Picture 5" descr="Medion Home Server">
              <a:extLst>
                <a:ext uri="{FF2B5EF4-FFF2-40B4-BE49-F238E27FC236}">
                  <a16:creationId xmlns:a16="http://schemas.microsoft.com/office/drawing/2014/main" id="{88D81E8B-FC46-4CF1-BDE9-B725A219A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093244"/>
              <a:ext cx="1800225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9" name="TextovéPole 9">
              <a:extLst>
                <a:ext uri="{FF2B5EF4-FFF2-40B4-BE49-F238E27FC236}">
                  <a16:creationId xmlns:a16="http://schemas.microsoft.com/office/drawing/2014/main" id="{3FF44B48-AF99-450A-A1D5-CAD61A3D5B95}"/>
                </a:ext>
              </a:extLst>
            </p:cNvPr>
            <p:cNvSpPr txBox="1"/>
            <p:nvPr/>
          </p:nvSpPr>
          <p:spPr>
            <a:xfrm>
              <a:off x="6562021" y="4468469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Web Server</a:t>
              </a:r>
              <a:endParaRPr lang="cs-CZ" dirty="0"/>
            </a:p>
          </p:txBody>
        </p:sp>
      </p:grpSp>
      <p:grpSp>
        <p:nvGrpSpPr>
          <p:cNvPr id="10" name="Skupina 22">
            <a:extLst>
              <a:ext uri="{FF2B5EF4-FFF2-40B4-BE49-F238E27FC236}">
                <a16:creationId xmlns:a16="http://schemas.microsoft.com/office/drawing/2014/main" id="{4EBB664B-7141-4F8A-B406-065B86D12351}"/>
              </a:ext>
            </a:extLst>
          </p:cNvPr>
          <p:cNvGrpSpPr/>
          <p:nvPr/>
        </p:nvGrpSpPr>
        <p:grpSpPr>
          <a:xfrm>
            <a:off x="3553971" y="2164945"/>
            <a:ext cx="3456384" cy="752500"/>
            <a:chOff x="2915816" y="2348880"/>
            <a:chExt cx="3456384" cy="752500"/>
          </a:xfrm>
        </p:grpSpPr>
        <p:cxnSp>
          <p:nvCxnSpPr>
            <p:cNvPr id="11" name="Přímá spojnice se šipkou 11">
              <a:extLst>
                <a:ext uri="{FF2B5EF4-FFF2-40B4-BE49-F238E27FC236}">
                  <a16:creationId xmlns:a16="http://schemas.microsoft.com/office/drawing/2014/main" id="{A7BC0C0D-DD16-4FA7-8C6A-973EA023EC50}"/>
                </a:ext>
              </a:extLst>
            </p:cNvPr>
            <p:cNvCxnSpPr/>
            <p:nvPr/>
          </p:nvCxnSpPr>
          <p:spPr>
            <a:xfrm>
              <a:off x="2915816" y="3101380"/>
              <a:ext cx="345638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TextovéPole 12">
              <a:extLst>
                <a:ext uri="{FF2B5EF4-FFF2-40B4-BE49-F238E27FC236}">
                  <a16:creationId xmlns:a16="http://schemas.microsoft.com/office/drawing/2014/main" id="{55E35922-FCA7-46A6-9F0E-87C66B7DF147}"/>
                </a:ext>
              </a:extLst>
            </p:cNvPr>
            <p:cNvSpPr txBox="1"/>
            <p:nvPr/>
          </p:nvSpPr>
          <p:spPr>
            <a:xfrm>
              <a:off x="3503311" y="2348880"/>
              <a:ext cx="2281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POST Request</a:t>
              </a:r>
              <a:br>
                <a:rPr lang="en-US" dirty="0"/>
              </a:br>
              <a:r>
                <a:rPr lang="en-US" dirty="0"/>
                <a:t>(a submitted form)</a:t>
              </a:r>
              <a:endParaRPr lang="cs-CZ" dirty="0"/>
            </a:p>
          </p:txBody>
        </p:sp>
      </p:grpSp>
      <p:grpSp>
        <p:nvGrpSpPr>
          <p:cNvPr id="13" name="Skupina 21">
            <a:extLst>
              <a:ext uri="{FF2B5EF4-FFF2-40B4-BE49-F238E27FC236}">
                <a16:creationId xmlns:a16="http://schemas.microsoft.com/office/drawing/2014/main" id="{B4DBFC97-F129-4133-88FD-D8353B79B2C7}"/>
              </a:ext>
            </a:extLst>
          </p:cNvPr>
          <p:cNvGrpSpPr/>
          <p:nvPr/>
        </p:nvGrpSpPr>
        <p:grpSpPr>
          <a:xfrm>
            <a:off x="3573933" y="4980016"/>
            <a:ext cx="3456384" cy="685189"/>
            <a:chOff x="2915816" y="4149080"/>
            <a:chExt cx="3456384" cy="685189"/>
          </a:xfrm>
        </p:grpSpPr>
        <p:cxnSp>
          <p:nvCxnSpPr>
            <p:cNvPr id="14" name="Přímá spojnice se šipkou 14">
              <a:extLst>
                <a:ext uri="{FF2B5EF4-FFF2-40B4-BE49-F238E27FC236}">
                  <a16:creationId xmlns:a16="http://schemas.microsoft.com/office/drawing/2014/main" id="{F8C2047D-54A0-4726-9FB7-010050440E4B}"/>
                </a:ext>
              </a:extLst>
            </p:cNvPr>
            <p:cNvCxnSpPr/>
            <p:nvPr/>
          </p:nvCxnSpPr>
          <p:spPr>
            <a:xfrm flipH="1">
              <a:off x="2915816" y="4149080"/>
              <a:ext cx="345638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" name="TextovéPole 20">
              <a:extLst>
                <a:ext uri="{FF2B5EF4-FFF2-40B4-BE49-F238E27FC236}">
                  <a16:creationId xmlns:a16="http://schemas.microsoft.com/office/drawing/2014/main" id="{80D9DDA8-5F41-4C24-B912-83EB6D1FC5E6}"/>
                </a:ext>
              </a:extLst>
            </p:cNvPr>
            <p:cNvSpPr txBox="1"/>
            <p:nvPr/>
          </p:nvSpPr>
          <p:spPr>
            <a:xfrm>
              <a:off x="3746166" y="4187938"/>
              <a:ext cx="17956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Response</a:t>
              </a:r>
            </a:p>
            <a:p>
              <a:pPr algn="ctr"/>
              <a:r>
                <a:rPr lang="en-US" dirty="0"/>
                <a:t>(a HTML page)</a:t>
              </a:r>
              <a:endParaRPr lang="cs-CZ" dirty="0"/>
            </a:p>
          </p:txBody>
        </p:sp>
      </p:grpSp>
      <p:grpSp>
        <p:nvGrpSpPr>
          <p:cNvPr id="16" name="Skupina 1030">
            <a:extLst>
              <a:ext uri="{FF2B5EF4-FFF2-40B4-BE49-F238E27FC236}">
                <a16:creationId xmlns:a16="http://schemas.microsoft.com/office/drawing/2014/main" id="{03D106B9-0333-47B8-A6FC-918CCE2E8B9C}"/>
              </a:ext>
            </a:extLst>
          </p:cNvPr>
          <p:cNvGrpSpPr/>
          <p:nvPr/>
        </p:nvGrpSpPr>
        <p:grpSpPr>
          <a:xfrm>
            <a:off x="6862934" y="3133893"/>
            <a:ext cx="2582986" cy="1703908"/>
            <a:chOff x="5338934" y="3133893"/>
            <a:chExt cx="2582986" cy="1703908"/>
          </a:xfrm>
        </p:grpSpPr>
        <p:grpSp>
          <p:nvGrpSpPr>
            <p:cNvPr id="17" name="Skupina 30">
              <a:extLst>
                <a:ext uri="{FF2B5EF4-FFF2-40B4-BE49-F238E27FC236}">
                  <a16:creationId xmlns:a16="http://schemas.microsoft.com/office/drawing/2014/main" id="{CA46F928-AB2A-4FA8-844C-3045739FCD71}"/>
                </a:ext>
              </a:extLst>
            </p:cNvPr>
            <p:cNvGrpSpPr/>
            <p:nvPr/>
          </p:nvGrpSpPr>
          <p:grpSpPr>
            <a:xfrm>
              <a:off x="5338934" y="3133893"/>
              <a:ext cx="864096" cy="1703908"/>
              <a:chOff x="6274676" y="3093244"/>
              <a:chExt cx="864096" cy="1703908"/>
            </a:xfrm>
          </p:grpSpPr>
          <p:cxnSp>
            <p:nvCxnSpPr>
              <p:cNvPr id="20" name="Přímá spojnice se šipkou 27">
                <a:extLst>
                  <a:ext uri="{FF2B5EF4-FFF2-40B4-BE49-F238E27FC236}">
                    <a16:creationId xmlns:a16="http://schemas.microsoft.com/office/drawing/2014/main" id="{98A17673-060B-4AFC-9B61-2F39932CB323}"/>
                  </a:ext>
                </a:extLst>
              </p:cNvPr>
              <p:cNvCxnSpPr/>
              <p:nvPr/>
            </p:nvCxnSpPr>
            <p:spPr>
              <a:xfrm>
                <a:off x="6706723" y="3093244"/>
                <a:ext cx="0" cy="1703908"/>
              </a:xfrm>
              <a:prstGeom prst="straightConnector1">
                <a:avLst/>
              </a:prstGeom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21" name="Skupina 25">
                <a:extLst>
                  <a:ext uri="{FF2B5EF4-FFF2-40B4-BE49-F238E27FC236}">
                    <a16:creationId xmlns:a16="http://schemas.microsoft.com/office/drawing/2014/main" id="{2820DD98-BE17-4450-9224-93A2A0CBB703}"/>
                  </a:ext>
                </a:extLst>
              </p:cNvPr>
              <p:cNvGrpSpPr/>
              <p:nvPr/>
            </p:nvGrpSpPr>
            <p:grpSpPr>
              <a:xfrm>
                <a:off x="6274676" y="3335883"/>
                <a:ext cx="864096" cy="1106736"/>
                <a:chOff x="6274676" y="3335883"/>
                <a:chExt cx="864096" cy="1106736"/>
              </a:xfrm>
            </p:grpSpPr>
            <p:sp>
              <p:nvSpPr>
                <p:cNvPr id="22" name="Ohnutý roh 24">
                  <a:extLst>
                    <a:ext uri="{FF2B5EF4-FFF2-40B4-BE49-F238E27FC236}">
                      <a16:creationId xmlns:a16="http://schemas.microsoft.com/office/drawing/2014/main" id="{78E6DBC7-939E-4376-8080-1FC87B62DEAE}"/>
                    </a:ext>
                  </a:extLst>
                </p:cNvPr>
                <p:cNvSpPr/>
                <p:nvPr/>
              </p:nvSpPr>
              <p:spPr>
                <a:xfrm>
                  <a:off x="6274676" y="3335883"/>
                  <a:ext cx="864096" cy="1106736"/>
                </a:xfrm>
                <a:prstGeom prst="foldedCorner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r>
                    <a:rPr lang="en-US" dirty="0"/>
                    <a:t>script</a:t>
                  </a:r>
                  <a:endParaRPr lang="cs-CZ" dirty="0"/>
                </a:p>
              </p:txBody>
            </p:sp>
            <p:pic>
              <p:nvPicPr>
                <p:cNvPr id="23" name="Picture 2" descr="http://blog.zdenekvecera.cz/wp-content/uploads/PHP-logo.png">
                  <a:extLst>
                    <a:ext uri="{FF2B5EF4-FFF2-40B4-BE49-F238E27FC236}">
                      <a16:creationId xmlns:a16="http://schemas.microsoft.com/office/drawing/2014/main" id="{C83E4A4C-35E6-492A-AF66-33D0B8A3A5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9236" y="3548923"/>
                  <a:ext cx="634975" cy="3341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8" name="Přímá spojnice se šipkou 1024">
              <a:extLst>
                <a:ext uri="{FF2B5EF4-FFF2-40B4-BE49-F238E27FC236}">
                  <a16:creationId xmlns:a16="http://schemas.microsoft.com/office/drawing/2014/main" id="{D573F8D5-7D52-41D0-9D99-637C738429C2}"/>
                </a:ext>
              </a:extLst>
            </p:cNvPr>
            <p:cNvCxnSpPr/>
            <p:nvPr/>
          </p:nvCxnSpPr>
          <p:spPr>
            <a:xfrm>
              <a:off x="6327273" y="3929900"/>
              <a:ext cx="1485087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026">
              <a:extLst>
                <a:ext uri="{FF2B5EF4-FFF2-40B4-BE49-F238E27FC236}">
                  <a16:creationId xmlns:a16="http://schemas.microsoft.com/office/drawing/2014/main" id="{9ADC21EB-449D-47C3-A2B6-AB34CFDAFE1A}"/>
                </a:ext>
              </a:extLst>
            </p:cNvPr>
            <p:cNvSpPr txBox="1"/>
            <p:nvPr/>
          </p:nvSpPr>
          <p:spPr>
            <a:xfrm>
              <a:off x="6121695" y="3350887"/>
              <a:ext cx="180022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add/change</a:t>
              </a:r>
            </a:p>
            <a:p>
              <a:pPr algn="ctr"/>
              <a:r>
                <a:rPr lang="en-US" sz="1400" dirty="0"/>
                <a:t>something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+read data</a:t>
              </a:r>
            </a:p>
            <a:p>
              <a:pPr algn="ctr"/>
              <a:r>
                <a:rPr lang="en-US" sz="1400" dirty="0"/>
                <a:t>(create HTML)</a:t>
              </a:r>
            </a:p>
          </p:txBody>
        </p:sp>
      </p:grpSp>
      <p:sp>
        <p:nvSpPr>
          <p:cNvPr id="24" name="Zaoblený obdélník 1031">
            <a:extLst>
              <a:ext uri="{FF2B5EF4-FFF2-40B4-BE49-F238E27FC236}">
                <a16:creationId xmlns:a16="http://schemas.microsoft.com/office/drawing/2014/main" id="{0F124A6F-79BB-466D-9B40-3021B4807094}"/>
              </a:ext>
            </a:extLst>
          </p:cNvPr>
          <p:cNvSpPr/>
          <p:nvPr/>
        </p:nvSpPr>
        <p:spPr>
          <a:xfrm>
            <a:off x="3842003" y="3508182"/>
            <a:ext cx="1440160" cy="783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Refresh</a:t>
            </a:r>
            <a:endParaRPr lang="cs-CZ" dirty="0"/>
          </a:p>
        </p:txBody>
      </p:sp>
      <p:sp>
        <p:nvSpPr>
          <p:cNvPr id="25" name="Zaoblený obdélník 1031">
            <a:extLst>
              <a:ext uri="{FF2B5EF4-FFF2-40B4-BE49-F238E27FC236}">
                <a16:creationId xmlns:a16="http://schemas.microsoft.com/office/drawing/2014/main" id="{6BDBBFB8-DC7A-4067-BB5A-51C01BFAFA58}"/>
              </a:ext>
            </a:extLst>
          </p:cNvPr>
          <p:cNvSpPr/>
          <p:nvPr/>
        </p:nvSpPr>
        <p:spPr>
          <a:xfrm>
            <a:off x="7634932" y="2515839"/>
            <a:ext cx="1440160" cy="7831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Again!!!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9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85B9BD-934C-4B6C-8AEF-F9BA4301B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Redirect Mechanism in HTTP</a:t>
            </a:r>
          </a:p>
          <a:p>
            <a:pPr lvl="1"/>
            <a:r>
              <a:rPr lang="en-US" dirty="0"/>
              <a:t>3xx response code</a:t>
            </a:r>
          </a:p>
          <a:p>
            <a:pPr lvl="1"/>
            <a:r>
              <a:rPr lang="en-US" dirty="0"/>
              <a:t>301 Moved Permanently</a:t>
            </a:r>
          </a:p>
          <a:p>
            <a:pPr lvl="1"/>
            <a:r>
              <a:rPr lang="en-US" dirty="0"/>
              <a:t>302 Found (originally named Moved Temporarily)</a:t>
            </a:r>
          </a:p>
          <a:p>
            <a:pPr lvl="1"/>
            <a:r>
              <a:rPr lang="en-US" dirty="0"/>
              <a:t>303 See Other</a:t>
            </a:r>
          </a:p>
          <a:p>
            <a:r>
              <a:rPr lang="en-US" dirty="0"/>
              <a:t>Additional header '</a:t>
            </a:r>
            <a:r>
              <a:rPr lang="en-US" dirty="0">
                <a:solidFill>
                  <a:schemeClr val="accent2"/>
                </a:solidFill>
              </a:rPr>
              <a:t>Location</a:t>
            </a:r>
            <a:r>
              <a:rPr lang="en-US" dirty="0"/>
              <a:t>' has the new URL</a:t>
            </a:r>
          </a:p>
          <a:p>
            <a:r>
              <a:rPr lang="en-US" dirty="0"/>
              <a:t>Browser must try to load the new URL (using GET method)</a:t>
            </a:r>
          </a:p>
          <a:p>
            <a:r>
              <a:rPr lang="en-US" dirty="0"/>
              <a:t>Loops in redirections are detected</a:t>
            </a:r>
          </a:p>
          <a:p>
            <a:r>
              <a:rPr lang="en-US" dirty="0"/>
              <a:t>Creating Redirect in PHP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Automatically changes the response code (to 302)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F2D618-268D-4986-807C-EC908FAC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Request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82BB2-06FC-4DB3-99CD-CA0BF4D0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D3CD031A-57CF-4FAE-9ED3-B98FD5E6A095}"/>
              </a:ext>
            </a:extLst>
          </p:cNvPr>
          <p:cNvSpPr/>
          <p:nvPr/>
        </p:nvSpPr>
        <p:spPr>
          <a:xfrm>
            <a:off x="839416" y="5445224"/>
            <a:ext cx="4248472" cy="50405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header("Location: my-new-</a:t>
            </a:r>
            <a:r>
              <a:rPr lang="en-US" dirty="0" err="1"/>
              <a:t>url</a:t>
            </a:r>
            <a:r>
              <a:rPr lang="en-US" dirty="0"/>
              <a:t>");</a:t>
            </a:r>
          </a:p>
        </p:txBody>
      </p:sp>
    </p:spTree>
    <p:extLst>
      <p:ext uri="{BB962C8B-B14F-4D97-AF65-F5344CB8AC3E}">
        <p14:creationId xmlns:p14="http://schemas.microsoft.com/office/powerpoint/2010/main" val="415779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D943-B3B9-448D-BBDB-5F403AB7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Request Processing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6ABA5-89E1-48D9-8DDA-D709B62D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4" name="Picture 4" descr="j0285750">
            <a:extLst>
              <a:ext uri="{FF2B5EF4-FFF2-40B4-BE49-F238E27FC236}">
                <a16:creationId xmlns:a16="http://schemas.microsoft.com/office/drawing/2014/main" id="{3649C8C8-2D84-441A-BCF2-139EFACA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92" y="3154710"/>
            <a:ext cx="1274934" cy="7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6">
            <a:extLst>
              <a:ext uri="{FF2B5EF4-FFF2-40B4-BE49-F238E27FC236}">
                <a16:creationId xmlns:a16="http://schemas.microsoft.com/office/drawing/2014/main" id="{3C212384-EE72-4E6B-A1C1-E6C099C04480}"/>
              </a:ext>
            </a:extLst>
          </p:cNvPr>
          <p:cNvSpPr txBox="1"/>
          <p:nvPr/>
        </p:nvSpPr>
        <p:spPr>
          <a:xfrm>
            <a:off x="2427193" y="4083750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  <a:br>
              <a:rPr lang="en-US" dirty="0"/>
            </a:br>
            <a:r>
              <a:rPr lang="en-US" dirty="0"/>
              <a:t>(Browser)</a:t>
            </a:r>
            <a:endParaRPr lang="cs-CZ" dirty="0"/>
          </a:p>
        </p:txBody>
      </p:sp>
      <p:grpSp>
        <p:nvGrpSpPr>
          <p:cNvPr id="6" name="Skupina 19">
            <a:extLst>
              <a:ext uri="{FF2B5EF4-FFF2-40B4-BE49-F238E27FC236}">
                <a16:creationId xmlns:a16="http://schemas.microsoft.com/office/drawing/2014/main" id="{2382FE36-3476-4162-85AA-A1ED63A0A4D5}"/>
              </a:ext>
            </a:extLst>
          </p:cNvPr>
          <p:cNvGrpSpPr/>
          <p:nvPr/>
        </p:nvGrpSpPr>
        <p:grpSpPr>
          <a:xfrm>
            <a:off x="8495943" y="3124603"/>
            <a:ext cx="1800225" cy="1744557"/>
            <a:chOff x="6372199" y="3093244"/>
            <a:chExt cx="1800225" cy="1744557"/>
          </a:xfrm>
        </p:grpSpPr>
        <p:pic>
          <p:nvPicPr>
            <p:cNvPr id="7" name="Picture 5" descr="Medion Home Server">
              <a:extLst>
                <a:ext uri="{FF2B5EF4-FFF2-40B4-BE49-F238E27FC236}">
                  <a16:creationId xmlns:a16="http://schemas.microsoft.com/office/drawing/2014/main" id="{A11C9AB4-D5EA-480A-89EE-970B9ED6A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093244"/>
              <a:ext cx="1800225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8" name="TextovéPole 9">
              <a:extLst>
                <a:ext uri="{FF2B5EF4-FFF2-40B4-BE49-F238E27FC236}">
                  <a16:creationId xmlns:a16="http://schemas.microsoft.com/office/drawing/2014/main" id="{1B49C2A3-5711-4649-855A-85929097B232}"/>
                </a:ext>
              </a:extLst>
            </p:cNvPr>
            <p:cNvSpPr txBox="1"/>
            <p:nvPr/>
          </p:nvSpPr>
          <p:spPr>
            <a:xfrm>
              <a:off x="6562021" y="4468469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Web Server</a:t>
              </a:r>
              <a:endParaRPr lang="cs-CZ" dirty="0"/>
            </a:p>
          </p:txBody>
        </p:sp>
      </p:grpSp>
      <p:grpSp>
        <p:nvGrpSpPr>
          <p:cNvPr id="9" name="Skupina 10">
            <a:extLst>
              <a:ext uri="{FF2B5EF4-FFF2-40B4-BE49-F238E27FC236}">
                <a16:creationId xmlns:a16="http://schemas.microsoft.com/office/drawing/2014/main" id="{979A0895-C1D8-485A-8384-B63D9D893204}"/>
              </a:ext>
            </a:extLst>
          </p:cNvPr>
          <p:cNvGrpSpPr/>
          <p:nvPr/>
        </p:nvGrpSpPr>
        <p:grpSpPr>
          <a:xfrm>
            <a:off x="3860372" y="2122050"/>
            <a:ext cx="3456384" cy="383168"/>
            <a:chOff x="2029971" y="2534277"/>
            <a:chExt cx="3456384" cy="383168"/>
          </a:xfrm>
        </p:grpSpPr>
        <p:cxnSp>
          <p:nvCxnSpPr>
            <p:cNvPr id="10" name="Přímá spojnice se šipkou 11">
              <a:extLst>
                <a:ext uri="{FF2B5EF4-FFF2-40B4-BE49-F238E27FC236}">
                  <a16:creationId xmlns:a16="http://schemas.microsoft.com/office/drawing/2014/main" id="{EB9ABF71-3188-4141-8DAF-4C960E7E5FB1}"/>
                </a:ext>
              </a:extLst>
            </p:cNvPr>
            <p:cNvCxnSpPr/>
            <p:nvPr/>
          </p:nvCxnSpPr>
          <p:spPr>
            <a:xfrm>
              <a:off x="2029971" y="2917445"/>
              <a:ext cx="345638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TextovéPole 12">
              <a:extLst>
                <a:ext uri="{FF2B5EF4-FFF2-40B4-BE49-F238E27FC236}">
                  <a16:creationId xmlns:a16="http://schemas.microsoft.com/office/drawing/2014/main" id="{F7E23F62-A65C-4A8A-89ED-28CCECB1CD04}"/>
                </a:ext>
              </a:extLst>
            </p:cNvPr>
            <p:cNvSpPr txBox="1"/>
            <p:nvPr/>
          </p:nvSpPr>
          <p:spPr>
            <a:xfrm>
              <a:off x="2090882" y="2534277"/>
              <a:ext cx="3334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POST Request</a:t>
              </a:r>
              <a:r>
                <a:rPr lang="cs-CZ" dirty="0"/>
                <a:t> (</a:t>
              </a:r>
              <a:r>
                <a:rPr lang="cs-CZ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action.php</a:t>
              </a:r>
              <a:r>
                <a:rPr lang="cs-CZ" dirty="0"/>
                <a:t>)</a:t>
              </a:r>
            </a:p>
          </p:txBody>
        </p:sp>
      </p:grpSp>
      <p:grpSp>
        <p:nvGrpSpPr>
          <p:cNvPr id="12" name="Skupina 21">
            <a:extLst>
              <a:ext uri="{FF2B5EF4-FFF2-40B4-BE49-F238E27FC236}">
                <a16:creationId xmlns:a16="http://schemas.microsoft.com/office/drawing/2014/main" id="{7B381770-90EB-476A-91EF-504B453045F0}"/>
              </a:ext>
            </a:extLst>
          </p:cNvPr>
          <p:cNvGrpSpPr/>
          <p:nvPr/>
        </p:nvGrpSpPr>
        <p:grpSpPr>
          <a:xfrm>
            <a:off x="3860372" y="2992388"/>
            <a:ext cx="3456384" cy="408190"/>
            <a:chOff x="2915816" y="4149080"/>
            <a:chExt cx="3456384" cy="408190"/>
          </a:xfrm>
        </p:grpSpPr>
        <p:cxnSp>
          <p:nvCxnSpPr>
            <p:cNvPr id="13" name="Přímá spojnice se šipkou 14">
              <a:extLst>
                <a:ext uri="{FF2B5EF4-FFF2-40B4-BE49-F238E27FC236}">
                  <a16:creationId xmlns:a16="http://schemas.microsoft.com/office/drawing/2014/main" id="{AB3BA425-FA84-4139-94C6-018C8D690A4B}"/>
                </a:ext>
              </a:extLst>
            </p:cNvPr>
            <p:cNvCxnSpPr/>
            <p:nvPr/>
          </p:nvCxnSpPr>
          <p:spPr>
            <a:xfrm flipH="1">
              <a:off x="2915816" y="4149080"/>
              <a:ext cx="345638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" name="TextovéPole 20">
              <a:extLst>
                <a:ext uri="{FF2B5EF4-FFF2-40B4-BE49-F238E27FC236}">
                  <a16:creationId xmlns:a16="http://schemas.microsoft.com/office/drawing/2014/main" id="{3133699B-8A05-4BEE-BEE3-87B727F7503B}"/>
                </a:ext>
              </a:extLst>
            </p:cNvPr>
            <p:cNvSpPr txBox="1"/>
            <p:nvPr/>
          </p:nvSpPr>
          <p:spPr>
            <a:xfrm>
              <a:off x="3210769" y="4187938"/>
              <a:ext cx="2866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Redirect (</a:t>
              </a:r>
              <a:r>
                <a:rPr lang="cs-CZ" dirty="0"/>
                <a:t>to </a:t>
              </a:r>
              <a:r>
                <a:rPr lang="cs-CZ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index.php</a:t>
              </a:r>
              <a:r>
                <a:rPr lang="en-US" dirty="0"/>
                <a:t>)</a:t>
              </a:r>
              <a:endParaRPr lang="cs-CZ" dirty="0"/>
            </a:p>
          </p:txBody>
        </p:sp>
      </p:grpSp>
      <p:pic>
        <p:nvPicPr>
          <p:cNvPr id="15" name="Picture 2" descr="http://blog.zdenekvecera.cz/wp-content/uploads/PHP-logo.png">
            <a:extLst>
              <a:ext uri="{FF2B5EF4-FFF2-40B4-BE49-F238E27FC236}">
                <a16:creationId xmlns:a16="http://schemas.microsoft.com/office/drawing/2014/main" id="{2B8A08BD-90AF-46F7-A6C3-63A4CD12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22" y="2554099"/>
            <a:ext cx="634975" cy="3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026">
            <a:extLst>
              <a:ext uri="{FF2B5EF4-FFF2-40B4-BE49-F238E27FC236}">
                <a16:creationId xmlns:a16="http://schemas.microsoft.com/office/drawing/2014/main" id="{4E36D178-E059-4B63-AA55-7B4668B89E8A}"/>
              </a:ext>
            </a:extLst>
          </p:cNvPr>
          <p:cNvSpPr txBox="1"/>
          <p:nvPr/>
        </p:nvSpPr>
        <p:spPr>
          <a:xfrm>
            <a:off x="8484375" y="1988840"/>
            <a:ext cx="1654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action.php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dirty="0"/>
              <a:t>add/change</a:t>
            </a:r>
          </a:p>
          <a:p>
            <a:pPr algn="ctr"/>
            <a:r>
              <a:rPr lang="en-US" dirty="0"/>
              <a:t>something</a:t>
            </a:r>
            <a:endParaRPr lang="cs-CZ" dirty="0"/>
          </a:p>
        </p:txBody>
      </p:sp>
      <p:sp>
        <p:nvSpPr>
          <p:cNvPr id="17" name="Zaoblený obdélník 1031">
            <a:extLst>
              <a:ext uri="{FF2B5EF4-FFF2-40B4-BE49-F238E27FC236}">
                <a16:creationId xmlns:a16="http://schemas.microsoft.com/office/drawing/2014/main" id="{6D18F495-7DD0-48C6-9EB6-2CF5A3D2F596}"/>
              </a:ext>
            </a:extLst>
          </p:cNvPr>
          <p:cNvSpPr/>
          <p:nvPr/>
        </p:nvSpPr>
        <p:spPr>
          <a:xfrm>
            <a:off x="2369953" y="5073788"/>
            <a:ext cx="1224136" cy="6074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Refresh</a:t>
            </a:r>
            <a:endParaRPr lang="cs-CZ" dirty="0"/>
          </a:p>
        </p:txBody>
      </p:sp>
      <p:grpSp>
        <p:nvGrpSpPr>
          <p:cNvPr id="18" name="Skupina 29">
            <a:extLst>
              <a:ext uri="{FF2B5EF4-FFF2-40B4-BE49-F238E27FC236}">
                <a16:creationId xmlns:a16="http://schemas.microsoft.com/office/drawing/2014/main" id="{98600462-3327-48EC-8C9E-AA851CED613D}"/>
              </a:ext>
            </a:extLst>
          </p:cNvPr>
          <p:cNvGrpSpPr/>
          <p:nvPr/>
        </p:nvGrpSpPr>
        <p:grpSpPr>
          <a:xfrm>
            <a:off x="3861363" y="4327353"/>
            <a:ext cx="3456384" cy="383168"/>
            <a:chOff x="2029971" y="2534277"/>
            <a:chExt cx="3456384" cy="383168"/>
          </a:xfrm>
        </p:grpSpPr>
        <p:cxnSp>
          <p:nvCxnSpPr>
            <p:cNvPr id="19" name="Přímá spojnice se šipkou 31">
              <a:extLst>
                <a:ext uri="{FF2B5EF4-FFF2-40B4-BE49-F238E27FC236}">
                  <a16:creationId xmlns:a16="http://schemas.microsoft.com/office/drawing/2014/main" id="{00226658-E2FB-45E8-B71E-1A519E46B056}"/>
                </a:ext>
              </a:extLst>
            </p:cNvPr>
            <p:cNvCxnSpPr/>
            <p:nvPr/>
          </p:nvCxnSpPr>
          <p:spPr>
            <a:xfrm>
              <a:off x="2029971" y="2917445"/>
              <a:ext cx="345638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ovéPole 32">
              <a:extLst>
                <a:ext uri="{FF2B5EF4-FFF2-40B4-BE49-F238E27FC236}">
                  <a16:creationId xmlns:a16="http://schemas.microsoft.com/office/drawing/2014/main" id="{E69583E2-F8E7-4961-94B0-0557E619E587}"/>
                </a:ext>
              </a:extLst>
            </p:cNvPr>
            <p:cNvSpPr txBox="1"/>
            <p:nvPr/>
          </p:nvSpPr>
          <p:spPr>
            <a:xfrm>
              <a:off x="2714450" y="2534277"/>
              <a:ext cx="2087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GET (</a:t>
              </a:r>
              <a:r>
                <a:rPr lang="cs-CZ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index.php</a:t>
              </a:r>
              <a:r>
                <a:rPr lang="en-US" dirty="0"/>
                <a:t>)</a:t>
              </a:r>
              <a:endParaRPr lang="cs-CZ" dirty="0"/>
            </a:p>
          </p:txBody>
        </p:sp>
      </p:grpSp>
      <p:grpSp>
        <p:nvGrpSpPr>
          <p:cNvPr id="21" name="Skupina 33">
            <a:extLst>
              <a:ext uri="{FF2B5EF4-FFF2-40B4-BE49-F238E27FC236}">
                <a16:creationId xmlns:a16="http://schemas.microsoft.com/office/drawing/2014/main" id="{1B15E664-D96E-4EE1-99B7-88A77B20F4E5}"/>
              </a:ext>
            </a:extLst>
          </p:cNvPr>
          <p:cNvGrpSpPr/>
          <p:nvPr/>
        </p:nvGrpSpPr>
        <p:grpSpPr>
          <a:xfrm>
            <a:off x="3860950" y="5168705"/>
            <a:ext cx="3456384" cy="408190"/>
            <a:chOff x="2915816" y="4149080"/>
            <a:chExt cx="3456384" cy="408190"/>
          </a:xfrm>
        </p:grpSpPr>
        <p:cxnSp>
          <p:nvCxnSpPr>
            <p:cNvPr id="22" name="Přímá spojnice se šipkou 34">
              <a:extLst>
                <a:ext uri="{FF2B5EF4-FFF2-40B4-BE49-F238E27FC236}">
                  <a16:creationId xmlns:a16="http://schemas.microsoft.com/office/drawing/2014/main" id="{10A3DE94-6816-46FC-A466-B42CAC799CF3}"/>
                </a:ext>
              </a:extLst>
            </p:cNvPr>
            <p:cNvCxnSpPr/>
            <p:nvPr/>
          </p:nvCxnSpPr>
          <p:spPr>
            <a:xfrm flipH="1">
              <a:off x="2915816" y="4149080"/>
              <a:ext cx="345638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" name="TextovéPole 35">
              <a:extLst>
                <a:ext uri="{FF2B5EF4-FFF2-40B4-BE49-F238E27FC236}">
                  <a16:creationId xmlns:a16="http://schemas.microsoft.com/office/drawing/2014/main" id="{6F8BC2D2-857B-4CFE-8EB2-5F78589C8458}"/>
                </a:ext>
              </a:extLst>
            </p:cNvPr>
            <p:cNvSpPr txBox="1"/>
            <p:nvPr/>
          </p:nvSpPr>
          <p:spPr>
            <a:xfrm>
              <a:off x="3931319" y="4187938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HTML Page</a:t>
              </a:r>
              <a:endParaRPr lang="cs-CZ" dirty="0"/>
            </a:p>
          </p:txBody>
        </p:sp>
      </p:grpSp>
      <p:sp>
        <p:nvSpPr>
          <p:cNvPr id="24" name="Oblouk 40">
            <a:extLst>
              <a:ext uri="{FF2B5EF4-FFF2-40B4-BE49-F238E27FC236}">
                <a16:creationId xmlns:a16="http://schemas.microsoft.com/office/drawing/2014/main" id="{1A44982B-0202-41DA-8ADD-1D7C69723700}"/>
              </a:ext>
            </a:extLst>
          </p:cNvPr>
          <p:cNvSpPr/>
          <p:nvPr/>
        </p:nvSpPr>
        <p:spPr>
          <a:xfrm>
            <a:off x="7050473" y="2703819"/>
            <a:ext cx="2232248" cy="1146423"/>
          </a:xfrm>
          <a:prstGeom prst="arc">
            <a:avLst>
              <a:gd name="adj1" fmla="val 16200000"/>
              <a:gd name="adj2" fmla="val 20933454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5" name="Skupina 45">
            <a:extLst>
              <a:ext uri="{FF2B5EF4-FFF2-40B4-BE49-F238E27FC236}">
                <a16:creationId xmlns:a16="http://schemas.microsoft.com/office/drawing/2014/main" id="{B89F5C71-540F-4416-B7FF-9491373141B7}"/>
              </a:ext>
            </a:extLst>
          </p:cNvPr>
          <p:cNvGrpSpPr/>
          <p:nvPr/>
        </p:nvGrpSpPr>
        <p:grpSpPr>
          <a:xfrm>
            <a:off x="6834449" y="4210282"/>
            <a:ext cx="3459910" cy="1635632"/>
            <a:chOff x="5310449" y="4210282"/>
            <a:chExt cx="3459910" cy="1635632"/>
          </a:xfrm>
        </p:grpSpPr>
        <p:pic>
          <p:nvPicPr>
            <p:cNvPr id="26" name="Picture 2" descr="http://blog.zdenekvecera.cz/wp-content/uploads/PHP-logo.png">
              <a:extLst>
                <a:ext uri="{FF2B5EF4-FFF2-40B4-BE49-F238E27FC236}">
                  <a16:creationId xmlns:a16="http://schemas.microsoft.com/office/drawing/2014/main" id="{5EFE2F49-E196-4E6A-A40A-1CF7C9895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99" y="4791822"/>
              <a:ext cx="634975" cy="334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ovéPole 37">
              <a:extLst>
                <a:ext uri="{FF2B5EF4-FFF2-40B4-BE49-F238E27FC236}">
                  <a16:creationId xmlns:a16="http://schemas.microsoft.com/office/drawing/2014/main" id="{2ED70E3A-0BE3-4E29-9F28-89A0F06D1862}"/>
                </a:ext>
              </a:extLst>
            </p:cNvPr>
            <p:cNvSpPr txBox="1"/>
            <p:nvPr/>
          </p:nvSpPr>
          <p:spPr>
            <a:xfrm>
              <a:off x="6894524" y="4922584"/>
              <a:ext cx="18758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index.php</a:t>
              </a:r>
              <a:br>
                <a:rPr lang="cs-CZ" dirty="0"/>
              </a:br>
              <a:r>
                <a:rPr lang="cs-CZ" dirty="0" err="1"/>
                <a:t>generate</a:t>
              </a:r>
              <a:r>
                <a:rPr lang="cs-CZ" dirty="0"/>
                <a:t> HTML</a:t>
              </a:r>
              <a:br>
                <a:rPr lang="cs-CZ" dirty="0"/>
              </a:br>
              <a:r>
                <a:rPr lang="cs-CZ" dirty="0"/>
                <a:t>(</a:t>
              </a:r>
              <a:r>
                <a:rPr lang="cs-CZ" dirty="0" err="1"/>
                <a:t>only</a:t>
              </a:r>
              <a:r>
                <a:rPr lang="cs-CZ" dirty="0"/>
                <a:t> </a:t>
              </a:r>
              <a:r>
                <a:rPr lang="cs-CZ" dirty="0" err="1"/>
                <a:t>reads</a:t>
              </a:r>
              <a:r>
                <a:rPr lang="cs-CZ" dirty="0"/>
                <a:t> DB)</a:t>
              </a:r>
            </a:p>
          </p:txBody>
        </p:sp>
        <p:sp>
          <p:nvSpPr>
            <p:cNvPr id="28" name="Oblouk 46">
              <a:extLst>
                <a:ext uri="{FF2B5EF4-FFF2-40B4-BE49-F238E27FC236}">
                  <a16:creationId xmlns:a16="http://schemas.microsoft.com/office/drawing/2014/main" id="{36A41230-E58F-4293-9A6E-B9D96CB6D847}"/>
                </a:ext>
              </a:extLst>
            </p:cNvPr>
            <p:cNvSpPr/>
            <p:nvPr/>
          </p:nvSpPr>
          <p:spPr>
            <a:xfrm>
              <a:off x="5310449" y="4210282"/>
              <a:ext cx="2631136" cy="748607"/>
            </a:xfrm>
            <a:prstGeom prst="arc">
              <a:avLst>
                <a:gd name="adj1" fmla="val 253135"/>
                <a:gd name="adj2" fmla="val 5333916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" name="Skupina 44">
            <a:extLst>
              <a:ext uri="{FF2B5EF4-FFF2-40B4-BE49-F238E27FC236}">
                <a16:creationId xmlns:a16="http://schemas.microsoft.com/office/drawing/2014/main" id="{13C4A4AC-C392-4EC0-8DF2-A5CF78C13B37}"/>
              </a:ext>
            </a:extLst>
          </p:cNvPr>
          <p:cNvGrpSpPr/>
          <p:nvPr/>
        </p:nvGrpSpPr>
        <p:grpSpPr>
          <a:xfrm>
            <a:off x="3860373" y="3215913"/>
            <a:ext cx="3099723" cy="1309943"/>
            <a:chOff x="2336372" y="3215912"/>
            <a:chExt cx="3099723" cy="1309943"/>
          </a:xfrm>
        </p:grpSpPr>
        <p:cxnSp>
          <p:nvCxnSpPr>
            <p:cNvPr id="30" name="Přímá spojnice se šipkou 42">
              <a:extLst>
                <a:ext uri="{FF2B5EF4-FFF2-40B4-BE49-F238E27FC236}">
                  <a16:creationId xmlns:a16="http://schemas.microsoft.com/office/drawing/2014/main" id="{8C64C50F-D411-470F-A650-20B7F3937662}"/>
                </a:ext>
              </a:extLst>
            </p:cNvPr>
            <p:cNvCxnSpPr/>
            <p:nvPr/>
          </p:nvCxnSpPr>
          <p:spPr>
            <a:xfrm>
              <a:off x="2336372" y="3215912"/>
              <a:ext cx="0" cy="1309943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43">
              <a:extLst>
                <a:ext uri="{FF2B5EF4-FFF2-40B4-BE49-F238E27FC236}">
                  <a16:creationId xmlns:a16="http://schemas.microsoft.com/office/drawing/2014/main" id="{F2DABDC1-9ECE-4238-B28E-F443DBD3138A}"/>
                </a:ext>
              </a:extLst>
            </p:cNvPr>
            <p:cNvSpPr txBox="1"/>
            <p:nvPr/>
          </p:nvSpPr>
          <p:spPr>
            <a:xfrm>
              <a:off x="2390068" y="3573015"/>
              <a:ext cx="30460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Redirects to a new URL</a:t>
              </a:r>
              <a:br>
                <a:rPr lang="en-US" dirty="0"/>
              </a:br>
              <a:r>
                <a:rPr lang="en-US" dirty="0"/>
                <a:t>(without updating history)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9855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423A4A-8B87-4618-A1D6-417898CE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8960B-19AE-489D-9BDF-A9F0DE7ED2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CADD8-BBA2-437D-882B-2981CFA49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Form Submit with Redirect</a:t>
            </a:r>
          </a:p>
        </p:txBody>
      </p:sp>
    </p:spTree>
    <p:extLst>
      <p:ext uri="{BB962C8B-B14F-4D97-AF65-F5344CB8AC3E}">
        <p14:creationId xmlns:p14="http://schemas.microsoft.com/office/powerpoint/2010/main" val="387964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A437-4170-474C-BA22-A0C16B1682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Management</a:t>
            </a:r>
          </a:p>
        </p:txBody>
      </p:sp>
    </p:spTree>
    <p:extLst>
      <p:ext uri="{BB962C8B-B14F-4D97-AF65-F5344CB8AC3E}">
        <p14:creationId xmlns:p14="http://schemas.microsoft.com/office/powerpoint/2010/main" val="162243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18507-7903-4B3D-823B-30FE8109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User Session Data</a:t>
            </a:r>
          </a:p>
          <a:p>
            <a:r>
              <a:rPr lang="en-US" dirty="0"/>
              <a:t>Intermediate state (not persisted)</a:t>
            </a:r>
          </a:p>
          <a:p>
            <a:pPr lvl="1"/>
            <a:r>
              <a:rPr lang="en-US" dirty="0"/>
              <a:t>User identity (after authentication)</a:t>
            </a:r>
          </a:p>
          <a:p>
            <a:pPr lvl="1"/>
            <a:r>
              <a:rPr lang="en-US" dirty="0"/>
              <a:t>Work in progress (e.g., a shopping cart)</a:t>
            </a:r>
          </a:p>
          <a:p>
            <a:r>
              <a:rPr lang="en-US" dirty="0"/>
              <a:t>HTTP is stateless</a:t>
            </a:r>
          </a:p>
          <a:p>
            <a:pPr lvl="1"/>
            <a:r>
              <a:rPr lang="en-US" dirty="0"/>
              <a:t>Cookies</a:t>
            </a:r>
          </a:p>
          <a:p>
            <a:pPr lvl="1"/>
            <a:r>
              <a:rPr lang="en-US" dirty="0"/>
              <a:t>PHP session API</a:t>
            </a:r>
          </a:p>
          <a:p>
            <a:r>
              <a:rPr lang="en-US" dirty="0"/>
              <a:t>Cryptographic approach</a:t>
            </a:r>
          </a:p>
          <a:p>
            <a:pPr lvl="1"/>
            <a:r>
              <a:rPr lang="en-US" dirty="0"/>
              <a:t>Security tokens (public data, but digitally signed)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0645C-DA7B-402E-BE35-171BC62B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A8782-CE59-4605-90EF-4959B968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45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56D39-D567-4728-A35D-6C713AB91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deal with stateless nature of the HTTP</a:t>
            </a:r>
          </a:p>
          <a:p>
            <a:r>
              <a:rPr lang="en-US" dirty="0"/>
              <a:t>Key-value pairs (of strings) stored in the web browser</a:t>
            </a:r>
          </a:p>
          <a:p>
            <a:pPr lvl="1"/>
            <a:r>
              <a:rPr lang="en-US" dirty="0"/>
              <a:t>Set by special HTTP response header</a:t>
            </a:r>
          </a:p>
          <a:p>
            <a:pPr lvl="1"/>
            <a:r>
              <a:rPr lang="en-US" dirty="0"/>
              <a:t>Automatically re-sent in headers with every request</a:t>
            </a:r>
          </a:p>
          <a:p>
            <a:pPr lvl="1"/>
            <a:r>
              <a:rPr lang="en-US" dirty="0"/>
              <a:t>Each page (domain) has it own set of cookies</a:t>
            </a:r>
          </a:p>
          <a:p>
            <a:pPr lvl="1"/>
            <a:r>
              <a:rPr lang="en-US" dirty="0"/>
              <a:t>Web browser can limit lifetime.</a:t>
            </a:r>
          </a:p>
          <a:p>
            <a:r>
              <a:rPr lang="en-US" dirty="0"/>
              <a:t>Cookies in PHP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Cookies are set/modified/removed by </a:t>
            </a:r>
            <a:r>
              <a:rPr lang="en-US" dirty="0" err="1">
                <a:solidFill>
                  <a:schemeClr val="accent2"/>
                </a:solidFill>
              </a:rPr>
              <a:t>setcookie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br>
              <a:rPr lang="en-US" dirty="0"/>
            </a:br>
            <a:r>
              <a:rPr lang="en-US" dirty="0"/>
              <a:t>The function modifies HTTP response headers</a:t>
            </a:r>
          </a:p>
          <a:p>
            <a:pPr lvl="1"/>
            <a:r>
              <a:rPr lang="en-US" dirty="0"/>
              <a:t>Cookies sent by browser are loaded to </a:t>
            </a:r>
            <a:r>
              <a:rPr lang="en-US" dirty="0">
                <a:solidFill>
                  <a:schemeClr val="accent2"/>
                </a:solidFill>
              </a:rPr>
              <a:t>$_COOKIE[]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EF1DB-F902-47C2-A6B7-878C6E53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Management</a:t>
            </a:r>
            <a:br>
              <a:rPr lang="en-US" dirty="0"/>
            </a:br>
            <a:r>
              <a:rPr lang="en-US" dirty="0"/>
              <a:t>Cookies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7FDB5-DC7C-447C-B5F9-B9C034D2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38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1B23-E398-4204-B3A5-05455062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Management</a:t>
            </a:r>
            <a:br>
              <a:rPr lang="en-US" dirty="0"/>
            </a:br>
            <a:r>
              <a:rPr lang="en-US" dirty="0"/>
              <a:t>Using Cookies for Authentication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0F79BF-FBBE-41D1-AE12-30D39925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4" name="Picture 4" descr="j0285750">
            <a:extLst>
              <a:ext uri="{FF2B5EF4-FFF2-40B4-BE49-F238E27FC236}">
                <a16:creationId xmlns:a16="http://schemas.microsoft.com/office/drawing/2014/main" id="{41757AE9-A713-4A26-9555-696623A7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38" y="3301655"/>
            <a:ext cx="1274934" cy="7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6">
            <a:extLst>
              <a:ext uri="{FF2B5EF4-FFF2-40B4-BE49-F238E27FC236}">
                <a16:creationId xmlns:a16="http://schemas.microsoft.com/office/drawing/2014/main" id="{C705077A-FD55-425E-85E4-0B1FEC466138}"/>
              </a:ext>
            </a:extLst>
          </p:cNvPr>
          <p:cNvSpPr txBox="1"/>
          <p:nvPr/>
        </p:nvSpPr>
        <p:spPr>
          <a:xfrm>
            <a:off x="2372139" y="4230695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  <a:br>
              <a:rPr lang="en-US" dirty="0"/>
            </a:br>
            <a:r>
              <a:rPr lang="en-US" dirty="0"/>
              <a:t>(Browser)</a:t>
            </a:r>
            <a:endParaRPr lang="cs-CZ" dirty="0"/>
          </a:p>
        </p:txBody>
      </p:sp>
      <p:grpSp>
        <p:nvGrpSpPr>
          <p:cNvPr id="6" name="Skupina 19">
            <a:extLst>
              <a:ext uri="{FF2B5EF4-FFF2-40B4-BE49-F238E27FC236}">
                <a16:creationId xmlns:a16="http://schemas.microsoft.com/office/drawing/2014/main" id="{37472A84-FB4C-4ED1-8F7B-D2ED3F2BF4C1}"/>
              </a:ext>
            </a:extLst>
          </p:cNvPr>
          <p:cNvGrpSpPr/>
          <p:nvPr/>
        </p:nvGrpSpPr>
        <p:grpSpPr>
          <a:xfrm>
            <a:off x="8440889" y="3112910"/>
            <a:ext cx="1800225" cy="1744557"/>
            <a:chOff x="6372199" y="3093244"/>
            <a:chExt cx="1800225" cy="1744557"/>
          </a:xfrm>
        </p:grpSpPr>
        <p:pic>
          <p:nvPicPr>
            <p:cNvPr id="7" name="Picture 5" descr="Medion Home Server">
              <a:extLst>
                <a:ext uri="{FF2B5EF4-FFF2-40B4-BE49-F238E27FC236}">
                  <a16:creationId xmlns:a16="http://schemas.microsoft.com/office/drawing/2014/main" id="{1338C6D0-6599-4111-9D55-56DD1D5D6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093244"/>
              <a:ext cx="1800225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8" name="TextovéPole 9">
              <a:extLst>
                <a:ext uri="{FF2B5EF4-FFF2-40B4-BE49-F238E27FC236}">
                  <a16:creationId xmlns:a16="http://schemas.microsoft.com/office/drawing/2014/main" id="{737F51F8-9E6A-4AB4-AAF8-4FCA698192CD}"/>
                </a:ext>
              </a:extLst>
            </p:cNvPr>
            <p:cNvSpPr txBox="1"/>
            <p:nvPr/>
          </p:nvSpPr>
          <p:spPr>
            <a:xfrm>
              <a:off x="6562021" y="4468469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Web Server</a:t>
              </a:r>
              <a:endParaRPr lang="cs-CZ" dirty="0"/>
            </a:p>
          </p:txBody>
        </p:sp>
      </p:grpSp>
      <p:grpSp>
        <p:nvGrpSpPr>
          <p:cNvPr id="9" name="Skupina 10">
            <a:extLst>
              <a:ext uri="{FF2B5EF4-FFF2-40B4-BE49-F238E27FC236}">
                <a16:creationId xmlns:a16="http://schemas.microsoft.com/office/drawing/2014/main" id="{B8C2075D-6CCC-4AFE-BD21-729C4C911596}"/>
              </a:ext>
            </a:extLst>
          </p:cNvPr>
          <p:cNvGrpSpPr/>
          <p:nvPr/>
        </p:nvGrpSpPr>
        <p:grpSpPr>
          <a:xfrm>
            <a:off x="3805483" y="2268995"/>
            <a:ext cx="3456384" cy="383168"/>
            <a:chOff x="2029971" y="2534277"/>
            <a:chExt cx="3456384" cy="383168"/>
          </a:xfrm>
        </p:grpSpPr>
        <p:cxnSp>
          <p:nvCxnSpPr>
            <p:cNvPr id="10" name="Přímá spojnice se šipkou 11">
              <a:extLst>
                <a:ext uri="{FF2B5EF4-FFF2-40B4-BE49-F238E27FC236}">
                  <a16:creationId xmlns:a16="http://schemas.microsoft.com/office/drawing/2014/main" id="{8F3D810D-871C-4A7C-ABDE-CD0C973944AF}"/>
                </a:ext>
              </a:extLst>
            </p:cNvPr>
            <p:cNvCxnSpPr/>
            <p:nvPr/>
          </p:nvCxnSpPr>
          <p:spPr>
            <a:xfrm>
              <a:off x="2029971" y="2917445"/>
              <a:ext cx="345638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TextovéPole 12">
              <a:extLst>
                <a:ext uri="{FF2B5EF4-FFF2-40B4-BE49-F238E27FC236}">
                  <a16:creationId xmlns:a16="http://schemas.microsoft.com/office/drawing/2014/main" id="{AD41E9EE-A3C9-4668-8AEC-38373E193D74}"/>
                </a:ext>
              </a:extLst>
            </p:cNvPr>
            <p:cNvSpPr txBox="1"/>
            <p:nvPr/>
          </p:nvSpPr>
          <p:spPr>
            <a:xfrm>
              <a:off x="2651936" y="2534277"/>
              <a:ext cx="2212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POST (credentials)</a:t>
              </a:r>
              <a:endParaRPr lang="cs-CZ" dirty="0"/>
            </a:p>
          </p:txBody>
        </p:sp>
      </p:grpSp>
      <p:grpSp>
        <p:nvGrpSpPr>
          <p:cNvPr id="12" name="Skupina 21">
            <a:extLst>
              <a:ext uri="{FF2B5EF4-FFF2-40B4-BE49-F238E27FC236}">
                <a16:creationId xmlns:a16="http://schemas.microsoft.com/office/drawing/2014/main" id="{4E1950B5-441A-4C99-8DD7-9CFFC55DF76C}"/>
              </a:ext>
            </a:extLst>
          </p:cNvPr>
          <p:cNvGrpSpPr/>
          <p:nvPr/>
        </p:nvGrpSpPr>
        <p:grpSpPr>
          <a:xfrm>
            <a:off x="3805318" y="3139333"/>
            <a:ext cx="3456384" cy="408190"/>
            <a:chOff x="2915816" y="4149080"/>
            <a:chExt cx="3456384" cy="408190"/>
          </a:xfrm>
        </p:grpSpPr>
        <p:cxnSp>
          <p:nvCxnSpPr>
            <p:cNvPr id="13" name="Přímá spojnice se šipkou 14">
              <a:extLst>
                <a:ext uri="{FF2B5EF4-FFF2-40B4-BE49-F238E27FC236}">
                  <a16:creationId xmlns:a16="http://schemas.microsoft.com/office/drawing/2014/main" id="{E0571AE8-B3DC-4AEB-994A-B338BBD7524E}"/>
                </a:ext>
              </a:extLst>
            </p:cNvPr>
            <p:cNvCxnSpPr/>
            <p:nvPr/>
          </p:nvCxnSpPr>
          <p:spPr>
            <a:xfrm flipH="1">
              <a:off x="2915816" y="4149080"/>
              <a:ext cx="345638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" name="TextovéPole 20">
              <a:extLst>
                <a:ext uri="{FF2B5EF4-FFF2-40B4-BE49-F238E27FC236}">
                  <a16:creationId xmlns:a16="http://schemas.microsoft.com/office/drawing/2014/main" id="{BB0C7587-DA9C-4B7F-A6F1-79C910BA9397}"/>
                </a:ext>
              </a:extLst>
            </p:cNvPr>
            <p:cNvSpPr txBox="1"/>
            <p:nvPr/>
          </p:nvSpPr>
          <p:spPr>
            <a:xfrm>
              <a:off x="3235626" y="4187938"/>
              <a:ext cx="2816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Set cookie (user: token)</a:t>
              </a:r>
              <a:endParaRPr lang="cs-CZ" dirty="0"/>
            </a:p>
          </p:txBody>
        </p:sp>
      </p:grpSp>
      <p:pic>
        <p:nvPicPr>
          <p:cNvPr id="15" name="Picture 2" descr="http://blog.zdenekvecera.cz/wp-content/uploads/PHP-logo.png">
            <a:extLst>
              <a:ext uri="{FF2B5EF4-FFF2-40B4-BE49-F238E27FC236}">
                <a16:creationId xmlns:a16="http://schemas.microsoft.com/office/drawing/2014/main" id="{70E4A9F3-C24B-4A69-B7EE-298264D1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68" y="2701044"/>
            <a:ext cx="634975" cy="3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29">
            <a:extLst>
              <a:ext uri="{FF2B5EF4-FFF2-40B4-BE49-F238E27FC236}">
                <a16:creationId xmlns:a16="http://schemas.microsoft.com/office/drawing/2014/main" id="{E6EB5776-5434-412E-8EBA-68B67A2A3D34}"/>
              </a:ext>
            </a:extLst>
          </p:cNvPr>
          <p:cNvGrpSpPr/>
          <p:nvPr/>
        </p:nvGrpSpPr>
        <p:grpSpPr>
          <a:xfrm>
            <a:off x="3806309" y="4474298"/>
            <a:ext cx="3456384" cy="383168"/>
            <a:chOff x="2029971" y="2534277"/>
            <a:chExt cx="3456384" cy="383168"/>
          </a:xfrm>
        </p:grpSpPr>
        <p:cxnSp>
          <p:nvCxnSpPr>
            <p:cNvPr id="17" name="Přímá spojnice se šipkou 31">
              <a:extLst>
                <a:ext uri="{FF2B5EF4-FFF2-40B4-BE49-F238E27FC236}">
                  <a16:creationId xmlns:a16="http://schemas.microsoft.com/office/drawing/2014/main" id="{32C1D0EA-47E7-4E64-8527-9E8D9F382CB0}"/>
                </a:ext>
              </a:extLst>
            </p:cNvPr>
            <p:cNvCxnSpPr/>
            <p:nvPr/>
          </p:nvCxnSpPr>
          <p:spPr>
            <a:xfrm>
              <a:off x="2029971" y="2917445"/>
              <a:ext cx="345638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TextovéPole 32">
              <a:extLst>
                <a:ext uri="{FF2B5EF4-FFF2-40B4-BE49-F238E27FC236}">
                  <a16:creationId xmlns:a16="http://schemas.microsoft.com/office/drawing/2014/main" id="{2EFC79CD-7973-4183-9D12-843F98A34F8A}"/>
                </a:ext>
              </a:extLst>
            </p:cNvPr>
            <p:cNvSpPr txBox="1"/>
            <p:nvPr/>
          </p:nvSpPr>
          <p:spPr>
            <a:xfrm>
              <a:off x="2535719" y="2534277"/>
              <a:ext cx="2444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Cookie (user: token)</a:t>
              </a:r>
              <a:endParaRPr lang="cs-CZ" dirty="0"/>
            </a:p>
          </p:txBody>
        </p:sp>
      </p:grpSp>
      <p:grpSp>
        <p:nvGrpSpPr>
          <p:cNvPr id="19" name="Skupina 33">
            <a:extLst>
              <a:ext uri="{FF2B5EF4-FFF2-40B4-BE49-F238E27FC236}">
                <a16:creationId xmlns:a16="http://schemas.microsoft.com/office/drawing/2014/main" id="{A910F2AB-4489-4AAF-A132-A028C80D075A}"/>
              </a:ext>
            </a:extLst>
          </p:cNvPr>
          <p:cNvGrpSpPr/>
          <p:nvPr/>
        </p:nvGrpSpPr>
        <p:grpSpPr>
          <a:xfrm>
            <a:off x="3805896" y="5315650"/>
            <a:ext cx="3456384" cy="408190"/>
            <a:chOff x="2915816" y="4149080"/>
            <a:chExt cx="3456384" cy="408190"/>
          </a:xfrm>
        </p:grpSpPr>
        <p:cxnSp>
          <p:nvCxnSpPr>
            <p:cNvPr id="20" name="Přímá spojnice se šipkou 34">
              <a:extLst>
                <a:ext uri="{FF2B5EF4-FFF2-40B4-BE49-F238E27FC236}">
                  <a16:creationId xmlns:a16="http://schemas.microsoft.com/office/drawing/2014/main" id="{FB5B7978-D78F-407F-9AEF-0EE0693F09B8}"/>
                </a:ext>
              </a:extLst>
            </p:cNvPr>
            <p:cNvCxnSpPr/>
            <p:nvPr/>
          </p:nvCxnSpPr>
          <p:spPr>
            <a:xfrm flipH="1">
              <a:off x="2915816" y="4149080"/>
              <a:ext cx="345638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TextovéPole 35">
              <a:extLst>
                <a:ext uri="{FF2B5EF4-FFF2-40B4-BE49-F238E27FC236}">
                  <a16:creationId xmlns:a16="http://schemas.microsoft.com/office/drawing/2014/main" id="{0DCBF59F-E2B2-4724-87E0-3C53F88355E6}"/>
                </a:ext>
              </a:extLst>
            </p:cNvPr>
            <p:cNvSpPr txBox="1"/>
            <p:nvPr/>
          </p:nvSpPr>
          <p:spPr>
            <a:xfrm>
              <a:off x="3072111" y="4187938"/>
              <a:ext cx="3143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Page with private contents</a:t>
              </a:r>
              <a:endParaRPr lang="cs-CZ" dirty="0"/>
            </a:p>
          </p:txBody>
        </p:sp>
      </p:grpSp>
      <p:pic>
        <p:nvPicPr>
          <p:cNvPr id="22" name="Picture 2" descr="http://blog.zdenekvecera.cz/wp-content/uploads/PHP-logo.png">
            <a:extLst>
              <a:ext uri="{FF2B5EF4-FFF2-40B4-BE49-F238E27FC236}">
                <a16:creationId xmlns:a16="http://schemas.microsoft.com/office/drawing/2014/main" id="{6C238A51-06E4-42DA-9DD2-35B298E96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30" y="4913114"/>
            <a:ext cx="634975" cy="3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louk 46">
            <a:extLst>
              <a:ext uri="{FF2B5EF4-FFF2-40B4-BE49-F238E27FC236}">
                <a16:creationId xmlns:a16="http://schemas.microsoft.com/office/drawing/2014/main" id="{417F2F9A-8C77-4674-8974-93ACFAF676F0}"/>
              </a:ext>
            </a:extLst>
          </p:cNvPr>
          <p:cNvSpPr/>
          <p:nvPr/>
        </p:nvSpPr>
        <p:spPr>
          <a:xfrm>
            <a:off x="6812280" y="4331574"/>
            <a:ext cx="3981194" cy="748607"/>
          </a:xfrm>
          <a:prstGeom prst="arc">
            <a:avLst>
              <a:gd name="adj1" fmla="val 21568901"/>
              <a:gd name="adj2" fmla="val 8701018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ový popisek 7">
            <a:extLst>
              <a:ext uri="{FF2B5EF4-FFF2-40B4-BE49-F238E27FC236}">
                <a16:creationId xmlns:a16="http://schemas.microsoft.com/office/drawing/2014/main" id="{8B3A7A70-701C-4901-AFC8-948468EE2DA3}"/>
              </a:ext>
            </a:extLst>
          </p:cNvPr>
          <p:cNvSpPr/>
          <p:nvPr/>
        </p:nvSpPr>
        <p:spPr>
          <a:xfrm>
            <a:off x="7253725" y="1633947"/>
            <a:ext cx="1496048" cy="703194"/>
          </a:xfrm>
          <a:prstGeom prst="wedgeRoundRectCallout">
            <a:avLst>
              <a:gd name="adj1" fmla="val -14117"/>
              <a:gd name="adj2" fmla="val 7489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Verifies credentials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04AD5-CAF1-4854-9462-D7CF38EB2C4D}"/>
              </a:ext>
            </a:extLst>
          </p:cNvPr>
          <p:cNvGrpSpPr/>
          <p:nvPr/>
        </p:nvGrpSpPr>
        <p:grpSpPr>
          <a:xfrm>
            <a:off x="10262639" y="3398834"/>
            <a:ext cx="1220206" cy="1237988"/>
            <a:chOff x="6554266" y="3680544"/>
            <a:chExt cx="1220206" cy="1237988"/>
          </a:xfrm>
        </p:grpSpPr>
        <p:pic>
          <p:nvPicPr>
            <p:cNvPr id="26" name="Picture 8" descr="https://encrypted-tbn2.gstatic.com/images?q=tbn:ANd9GcTC9RFUue4Mj0I2TIO_KeGifgWRcGfqciCYwmrx6jiQ78y4Gh8mqw">
              <a:extLst>
                <a:ext uri="{FF2B5EF4-FFF2-40B4-BE49-F238E27FC236}">
                  <a16:creationId xmlns:a16="http://schemas.microsoft.com/office/drawing/2014/main" id="{2172663E-DF1A-40DA-8CE7-8143B2062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314" y="3680544"/>
              <a:ext cx="849255" cy="84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ovéPole 9">
              <a:extLst>
                <a:ext uri="{FF2B5EF4-FFF2-40B4-BE49-F238E27FC236}">
                  <a16:creationId xmlns:a16="http://schemas.microsoft.com/office/drawing/2014/main" id="{96D81811-03E6-4424-9027-B3AA9B921E9C}"/>
                </a:ext>
              </a:extLst>
            </p:cNvPr>
            <p:cNvSpPr txBox="1"/>
            <p:nvPr/>
          </p:nvSpPr>
          <p:spPr>
            <a:xfrm>
              <a:off x="6554266" y="4549200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Database</a:t>
              </a:r>
              <a:endParaRPr lang="cs-CZ" dirty="0"/>
            </a:p>
          </p:txBody>
        </p:sp>
      </p:grpSp>
      <p:sp>
        <p:nvSpPr>
          <p:cNvPr id="28" name="Oblouk 40">
            <a:extLst>
              <a:ext uri="{FF2B5EF4-FFF2-40B4-BE49-F238E27FC236}">
                <a16:creationId xmlns:a16="http://schemas.microsoft.com/office/drawing/2014/main" id="{1FAEDA4A-F79C-4D82-BF71-409CB14C7DF6}"/>
              </a:ext>
            </a:extLst>
          </p:cNvPr>
          <p:cNvSpPr/>
          <p:nvPr/>
        </p:nvSpPr>
        <p:spPr>
          <a:xfrm>
            <a:off x="5680905" y="2841484"/>
            <a:ext cx="5112569" cy="1376657"/>
          </a:xfrm>
          <a:prstGeom prst="arc">
            <a:avLst>
              <a:gd name="adj1" fmla="val 15664582"/>
              <a:gd name="adj2" fmla="val 2136012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ový popisek 7">
            <a:extLst>
              <a:ext uri="{FF2B5EF4-FFF2-40B4-BE49-F238E27FC236}">
                <a16:creationId xmlns:a16="http://schemas.microsoft.com/office/drawing/2014/main" id="{87D3447B-0E80-49E1-B946-FD5B25981A05}"/>
              </a:ext>
            </a:extLst>
          </p:cNvPr>
          <p:cNvSpPr/>
          <p:nvPr/>
        </p:nvSpPr>
        <p:spPr>
          <a:xfrm>
            <a:off x="8914322" y="1946449"/>
            <a:ext cx="2860862" cy="645092"/>
          </a:xfrm>
          <a:prstGeom prst="wedgeRoundRectCallout">
            <a:avLst>
              <a:gd name="adj1" fmla="val -52921"/>
              <a:gd name="adj2" fmla="val 7831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Generates random token and pair it with the user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Zaoblený obdélníkový popisek 7">
            <a:extLst>
              <a:ext uri="{FF2B5EF4-FFF2-40B4-BE49-F238E27FC236}">
                <a16:creationId xmlns:a16="http://schemas.microsoft.com/office/drawing/2014/main" id="{3CADD331-83AF-436D-B194-A8C8359BC723}"/>
              </a:ext>
            </a:extLst>
          </p:cNvPr>
          <p:cNvSpPr/>
          <p:nvPr/>
        </p:nvSpPr>
        <p:spPr>
          <a:xfrm>
            <a:off x="7841146" y="5376196"/>
            <a:ext cx="3256905" cy="645092"/>
          </a:xfrm>
          <a:prstGeom prst="wedgeRoundRectCallout">
            <a:avLst>
              <a:gd name="adj1" fmla="val -30707"/>
              <a:gd name="adj2" fmla="val -8186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Finds/verifies user (by) token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Zaoblený obdélníkový popisek 7">
            <a:extLst>
              <a:ext uri="{FF2B5EF4-FFF2-40B4-BE49-F238E27FC236}">
                <a16:creationId xmlns:a16="http://schemas.microsoft.com/office/drawing/2014/main" id="{8FAB42A4-1C06-4F49-A1B4-43E32F0F216B}"/>
              </a:ext>
            </a:extLst>
          </p:cNvPr>
          <p:cNvSpPr/>
          <p:nvPr/>
        </p:nvSpPr>
        <p:spPr>
          <a:xfrm>
            <a:off x="869753" y="2567082"/>
            <a:ext cx="2177703" cy="567363"/>
          </a:xfrm>
          <a:prstGeom prst="wedgeRoundRectCallout">
            <a:avLst>
              <a:gd name="adj1" fmla="val 71016"/>
              <a:gd name="adj2" fmla="val 5615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Saves the cookie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Zaoblený obdélníkový popisek 7">
            <a:extLst>
              <a:ext uri="{FF2B5EF4-FFF2-40B4-BE49-F238E27FC236}">
                <a16:creationId xmlns:a16="http://schemas.microsoft.com/office/drawing/2014/main" id="{1CF42183-5664-41B9-9557-732BF04FCFF8}"/>
              </a:ext>
            </a:extLst>
          </p:cNvPr>
          <p:cNvSpPr/>
          <p:nvPr/>
        </p:nvSpPr>
        <p:spPr>
          <a:xfrm>
            <a:off x="623392" y="5022572"/>
            <a:ext cx="2858179" cy="789338"/>
          </a:xfrm>
          <a:prstGeom prst="wedgeRoundRectCallout">
            <a:avLst>
              <a:gd name="adj1" fmla="val 58859"/>
              <a:gd name="adj2" fmla="val -8517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Resends the cookie with every other request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0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F06194-A134-42DC-A45C-105D6ABA1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Session API</a:t>
            </a:r>
          </a:p>
          <a:p>
            <a:pPr lvl="1"/>
            <a:r>
              <a:rPr lang="en-US" dirty="0"/>
              <a:t>Simple call to </a:t>
            </a:r>
            <a:r>
              <a:rPr lang="en-US" dirty="0" err="1">
                <a:solidFill>
                  <a:schemeClr val="accent2"/>
                </a:solidFill>
              </a:rPr>
              <a:t>session_start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 method</a:t>
            </a:r>
          </a:p>
          <a:p>
            <a:pPr lvl="1"/>
            <a:r>
              <a:rPr lang="en-US" dirty="0"/>
              <a:t>Checks </a:t>
            </a:r>
            <a:r>
              <a:rPr lang="en-US" dirty="0">
                <a:solidFill>
                  <a:schemeClr val="accent2"/>
                </a:solidFill>
              </a:rPr>
              <a:t>$_COOKIE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$_GET</a:t>
            </a:r>
            <a:r>
              <a:rPr lang="en-US" dirty="0"/>
              <a:t> arrays for </a:t>
            </a:r>
            <a:r>
              <a:rPr lang="en-US" dirty="0">
                <a:solidFill>
                  <a:schemeClr val="accent2"/>
                </a:solidFill>
              </a:rPr>
              <a:t>PHPSESSID</a:t>
            </a:r>
            <a:r>
              <a:rPr lang="en-US" dirty="0"/>
              <a:t> variable which should have the ID</a:t>
            </a:r>
          </a:p>
          <a:p>
            <a:pPr lvl="1"/>
            <a:r>
              <a:rPr lang="en-US" dirty="0"/>
              <a:t>If the variable is missing, new session is started</a:t>
            </a:r>
            <a:br>
              <a:rPr lang="en-US" dirty="0"/>
            </a:br>
            <a:r>
              <a:rPr lang="en-US" dirty="0"/>
              <a:t>and a cookie with the new ID is set (if php.ini says so)</a:t>
            </a:r>
          </a:p>
          <a:p>
            <a:endParaRPr lang="en-US" dirty="0"/>
          </a:p>
          <a:p>
            <a:r>
              <a:rPr lang="en-US" dirty="0"/>
              <a:t>Accessing Session Data</a:t>
            </a:r>
          </a:p>
          <a:p>
            <a:pPr lvl="1"/>
            <a:r>
              <a:rPr lang="en-US" dirty="0"/>
              <a:t>In the </a:t>
            </a:r>
            <a:r>
              <a:rPr lang="en-US" dirty="0">
                <a:solidFill>
                  <a:schemeClr val="accent2"/>
                </a:solidFill>
              </a:rPr>
              <a:t>$_SESSION</a:t>
            </a:r>
            <a:r>
              <a:rPr lang="en-US" dirty="0"/>
              <a:t> global array</a:t>
            </a:r>
            <a:br>
              <a:rPr lang="en-US" dirty="0"/>
            </a:br>
            <a:r>
              <a:rPr lang="en-US" dirty="0"/>
              <a:t>Automatically loaded when the session is opened and serialized (saved) at the end of the script</a:t>
            </a:r>
          </a:p>
          <a:p>
            <a:pPr lvl="1"/>
            <a:r>
              <a:rPr lang="en-US" dirty="0"/>
              <a:t>It can be read and written (incl. </a:t>
            </a:r>
            <a:r>
              <a:rPr lang="en-US" dirty="0">
                <a:solidFill>
                  <a:schemeClr val="accent2"/>
                </a:solidFill>
              </a:rPr>
              <a:t>unset()</a:t>
            </a:r>
            <a:r>
              <a:rPr lang="en-US" dirty="0"/>
              <a:t> on items)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37F9C2-FFD3-4742-8DCC-C42CF998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E0DC4-9A72-408B-BC88-651FC4AB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44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582C6-8DF7-4284-A546-496D72D1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What?</a:t>
            </a:r>
          </a:p>
          <a:p>
            <a:pPr lvl="1"/>
            <a:r>
              <a:rPr lang="en-US" dirty="0"/>
              <a:t>Everything that possibly comes from users: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$_GET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$_POST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$_COOKIE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Data that comes from external sources</a:t>
            </a:r>
            <a:br>
              <a:rPr lang="en-US" dirty="0"/>
            </a:br>
            <a:r>
              <a:rPr lang="en-US" dirty="0"/>
              <a:t>(database, text files, …)</a:t>
            </a:r>
          </a:p>
          <a:p>
            <a:endParaRPr lang="en-US" dirty="0"/>
          </a:p>
          <a:p>
            <a:r>
              <a:rPr lang="en-US" dirty="0"/>
              <a:t>When?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 input – verify correctness</a:t>
            </a:r>
            <a:br>
              <a:rPr lang="en-US" dirty="0"/>
            </a:br>
            <a:r>
              <a:rPr lang="en-US" dirty="0"/>
              <a:t>Before you start using data in </a:t>
            </a:r>
            <a:r>
              <a:rPr lang="en-US" dirty="0">
                <a:solidFill>
                  <a:schemeClr val="accent2"/>
                </a:solidFill>
              </a:rPr>
              <a:t>$_GET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$_POST</a:t>
            </a:r>
            <a:r>
              <a:rPr lang="en-US" dirty="0"/>
              <a:t>, …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 output – sanitize to prevent injections</a:t>
            </a:r>
            <a:br>
              <a:rPr lang="en-US" dirty="0"/>
            </a:br>
            <a:r>
              <a:rPr lang="en-US" dirty="0"/>
              <a:t>When data are inserted into HTML, SQL queries, 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A55D2A-22B4-49D0-875D-03BB6453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en-US" dirty="0"/>
              <a:t>Verification/Sanitization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DAB5E-D00A-40EB-84F9-4FE8239D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59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423A4A-8B87-4618-A1D6-417898CE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8960B-19AE-489D-9BDF-A9F0DE7ED2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CADD8-BBA2-437D-882B-2981CFA49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324972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C50825-0D5C-4FB8-8193-6C3664DFB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088232"/>
          </a:xfrm>
        </p:spPr>
        <p:txBody>
          <a:bodyPr/>
          <a:lstStyle/>
          <a:p>
            <a:r>
              <a:rPr lang="en-US" dirty="0"/>
              <a:t>[CS] 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 1. </a:t>
            </a:r>
            <a:r>
              <a:rPr lang="en-US" u="sng" dirty="0" err="1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ledna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2022 </a:t>
            </a:r>
            <a:r>
              <a:rPr lang="en-US" u="sng" dirty="0" err="1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vejdou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 </a:t>
            </a:r>
            <a:r>
              <a:rPr lang="en-US" u="sng" dirty="0" err="1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platnost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nová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pravidla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 </a:t>
            </a:r>
            <a:r>
              <a:rPr lang="en-US" u="sng" dirty="0" err="1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sbírání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cookies</a:t>
            </a:r>
            <a:endParaRPr lang="en-US" dirty="0"/>
          </a:p>
          <a:p>
            <a:r>
              <a:rPr lang="en-US" dirty="0"/>
              <a:t>The General Data Privacy Regulation (GDPR) in the European Union</a:t>
            </a:r>
          </a:p>
          <a:p>
            <a:r>
              <a:rPr lang="en-US" dirty="0"/>
              <a:t>The </a:t>
            </a:r>
            <a:r>
              <a:rPr lang="en-US" dirty="0" err="1"/>
              <a:t>ePrivacy</a:t>
            </a:r>
            <a:r>
              <a:rPr lang="en-US" dirty="0"/>
              <a:t> Directive in the EU</a:t>
            </a:r>
          </a:p>
          <a:p>
            <a:r>
              <a:rPr lang="en-US" dirty="0"/>
              <a:t>The California Consumer Privacy Act</a:t>
            </a:r>
            <a:endParaRPr lang="en-US" u="sng" dirty="0">
              <a:solidFill>
                <a:schemeClr val="accent6"/>
              </a:solidFill>
            </a:endParaRPr>
          </a:p>
          <a:p>
            <a:r>
              <a:rPr lang="en-US" u="sng" dirty="0">
                <a:solidFill>
                  <a:schemeClr val="accent6"/>
                </a:solidFill>
              </a:rPr>
              <a:t>https://developer.mozilla.org/en-US/docs/Web/HTTP/Cookiest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D53B97-D5B6-4A6C-A857-C1955D72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Management</a:t>
            </a:r>
            <a:br>
              <a:rPr lang="en-US" dirty="0"/>
            </a:br>
            <a:r>
              <a:rPr lang="en-US" dirty="0"/>
              <a:t>Cookies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13C5D-85A7-47EA-88C3-D60DF4D7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8655793B-F7D1-46DC-B4D7-04EC7F2837E9}"/>
              </a:ext>
            </a:extLst>
          </p:cNvPr>
          <p:cNvSpPr/>
          <p:nvPr/>
        </p:nvSpPr>
        <p:spPr>
          <a:xfrm>
            <a:off x="239351" y="4005064"/>
            <a:ext cx="11257250" cy="50405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Set-Cookie: id=a3fWa; Expires=Thu, 21 Oct 2021 07:28:00 GMT; Secure; </a:t>
            </a:r>
            <a:r>
              <a:rPr lang="en-US" dirty="0" err="1"/>
              <a:t>HttpOnly</a:t>
            </a:r>
            <a:r>
              <a:rPr lang="en-US" dirty="0"/>
              <a:t>; </a:t>
            </a:r>
            <a:r>
              <a:rPr lang="en-US" dirty="0" err="1"/>
              <a:t>SameSite</a:t>
            </a:r>
            <a:r>
              <a:rPr lang="en-US" dirty="0"/>
              <a:t>=Strict</a:t>
            </a:r>
          </a:p>
        </p:txBody>
      </p:sp>
      <p:sp>
        <p:nvSpPr>
          <p:cNvPr id="8" name="Zaoblený obdélníkový popisek 7">
            <a:extLst>
              <a:ext uri="{FF2B5EF4-FFF2-40B4-BE49-F238E27FC236}">
                <a16:creationId xmlns:a16="http://schemas.microsoft.com/office/drawing/2014/main" id="{250E871D-1385-40F9-9AE7-33751DAC876A}"/>
              </a:ext>
            </a:extLst>
          </p:cNvPr>
          <p:cNvSpPr/>
          <p:nvPr/>
        </p:nvSpPr>
        <p:spPr>
          <a:xfrm>
            <a:off x="4239523" y="4797152"/>
            <a:ext cx="3256905" cy="792088"/>
          </a:xfrm>
          <a:prstGeom prst="wedgeRoundRectCallout">
            <a:avLst>
              <a:gd name="adj1" fmla="val 53850"/>
              <a:gd name="adj2" fmla="val -10116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Is only sent to the server with an encrypted request over the HTTPS protocol.</a:t>
            </a:r>
          </a:p>
        </p:txBody>
      </p:sp>
      <p:sp>
        <p:nvSpPr>
          <p:cNvPr id="9" name="Zaoblený obdélníkový popisek 7">
            <a:extLst>
              <a:ext uri="{FF2B5EF4-FFF2-40B4-BE49-F238E27FC236}">
                <a16:creationId xmlns:a16="http://schemas.microsoft.com/office/drawing/2014/main" id="{DAEB0014-08DD-4ADE-9248-366E38E21B38}"/>
              </a:ext>
            </a:extLst>
          </p:cNvPr>
          <p:cNvSpPr/>
          <p:nvPr/>
        </p:nvSpPr>
        <p:spPr>
          <a:xfrm>
            <a:off x="335360" y="4581128"/>
            <a:ext cx="3256905" cy="648072"/>
          </a:xfrm>
          <a:prstGeom prst="wedgeRoundRectCallout">
            <a:avLst>
              <a:gd name="adj1" fmla="val 39317"/>
              <a:gd name="adj2" fmla="val -861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Expire is relative to the time it was set not the server time.</a:t>
            </a:r>
          </a:p>
        </p:txBody>
      </p:sp>
      <p:sp>
        <p:nvSpPr>
          <p:cNvPr id="10" name="Zaoblený obdélníkový popisek 7">
            <a:extLst>
              <a:ext uri="{FF2B5EF4-FFF2-40B4-BE49-F238E27FC236}">
                <a16:creationId xmlns:a16="http://schemas.microsoft.com/office/drawing/2014/main" id="{783E0675-0079-40B5-B8C2-E936E264EDB0}"/>
              </a:ext>
            </a:extLst>
          </p:cNvPr>
          <p:cNvSpPr/>
          <p:nvPr/>
        </p:nvSpPr>
        <p:spPr>
          <a:xfrm>
            <a:off x="5663952" y="5733256"/>
            <a:ext cx="3256905" cy="1008112"/>
          </a:xfrm>
          <a:prstGeom prst="wedgeRoundRectCallout">
            <a:avLst>
              <a:gd name="adj1" fmla="val 42290"/>
              <a:gd name="adj2" fmla="val -18537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A cookie is inaccessible to the JavaScript </a:t>
            </a:r>
            <a:r>
              <a:rPr lang="en-US" sz="1600" dirty="0" err="1">
                <a:cs typeface="Courier New" pitchFamily="49" charset="0"/>
              </a:rPr>
              <a:t>Document.cookie</a:t>
            </a:r>
            <a:r>
              <a:rPr lang="en-US" sz="1600" dirty="0">
                <a:cs typeface="Courier New" pitchFamily="49" charset="0"/>
              </a:rPr>
              <a:t> API; it's only sent to the server.</a:t>
            </a:r>
          </a:p>
        </p:txBody>
      </p:sp>
      <p:sp>
        <p:nvSpPr>
          <p:cNvPr id="12" name="Zaoblený obdélníkový popisek 7">
            <a:extLst>
              <a:ext uri="{FF2B5EF4-FFF2-40B4-BE49-F238E27FC236}">
                <a16:creationId xmlns:a16="http://schemas.microsoft.com/office/drawing/2014/main" id="{63593D27-B4DD-4CC9-8CF9-CD2A00521BF0}"/>
              </a:ext>
            </a:extLst>
          </p:cNvPr>
          <p:cNvSpPr/>
          <p:nvPr/>
        </p:nvSpPr>
        <p:spPr>
          <a:xfrm>
            <a:off x="9059056" y="5056132"/>
            <a:ext cx="2904322" cy="1008112"/>
          </a:xfrm>
          <a:prstGeom prst="wedgeRoundRectCallout">
            <a:avLst>
              <a:gd name="adj1" fmla="val 11572"/>
              <a:gd name="adj2" fmla="val -12134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Specify whether/when cookies are sent with cross-site requests. </a:t>
            </a:r>
          </a:p>
        </p:txBody>
      </p:sp>
    </p:spTree>
    <p:extLst>
      <p:ext uri="{BB962C8B-B14F-4D97-AF65-F5344CB8AC3E}">
        <p14:creationId xmlns:p14="http://schemas.microsoft.com/office/powerpoint/2010/main" val="10555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5F663F-8AE4-4078-A54B-8C86D793D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generated/verified only at server</a:t>
            </a:r>
          </a:p>
          <a:p>
            <a:pPr>
              <a:lnSpc>
                <a:spcPct val="100000"/>
              </a:lnSpc>
            </a:pPr>
            <a:r>
              <a:rPr lang="en-US" dirty="0"/>
              <a:t>Has public payload that holds important data</a:t>
            </a:r>
            <a:br>
              <a:rPr lang="en-US" dirty="0"/>
            </a:br>
            <a:r>
              <a:rPr lang="en-US" dirty="0"/>
              <a:t>E.g., user identity, expiration time, …</a:t>
            </a:r>
          </a:p>
          <a:p>
            <a:pPr>
              <a:lnSpc>
                <a:spcPct val="100000"/>
              </a:lnSpc>
            </a:pPr>
            <a:r>
              <a:rPr lang="en-US" dirty="0"/>
              <a:t>Digitally signed using crypto hash functions</a:t>
            </a:r>
            <a:br>
              <a:rPr lang="en-US" dirty="0"/>
            </a:br>
            <a:r>
              <a:rPr lang="en-US" dirty="0" err="1">
                <a:solidFill>
                  <a:schemeClr val="accent2"/>
                </a:solidFill>
              </a:rPr>
              <a:t>payload</a:t>
            </a:r>
            <a:r>
              <a:rPr lang="en-US" dirty="0" err="1"/>
              <a:t>:</a:t>
            </a:r>
            <a:r>
              <a:rPr lang="en-US" dirty="0" err="1">
                <a:solidFill>
                  <a:schemeClr val="accent2"/>
                </a:solidFill>
              </a:rPr>
              <a:t>salt</a:t>
            </a:r>
            <a:r>
              <a:rPr lang="en-US" dirty="0" err="1"/>
              <a:t>:hash</a:t>
            </a:r>
            <a:r>
              <a:rPr lang="en-US" dirty="0"/>
              <a:t>(</a:t>
            </a:r>
            <a:r>
              <a:rPr lang="en-US" dirty="0" err="1">
                <a:solidFill>
                  <a:schemeClr val="accent2"/>
                </a:solidFill>
              </a:rPr>
              <a:t>payload:salt:secret</a:t>
            </a:r>
            <a:r>
              <a:rPr lang="en-US" dirty="0"/>
              <a:t>)</a:t>
            </a:r>
          </a:p>
          <a:p>
            <a:r>
              <a:rPr lang="en-US" dirty="0"/>
              <a:t>Stored only at client side (unlike session IDs)</a:t>
            </a:r>
          </a:p>
          <a:p>
            <a:pPr lvl="1"/>
            <a:r>
              <a:rPr lang="en-US" dirty="0"/>
              <a:t>Can be stolen</a:t>
            </a:r>
          </a:p>
          <a:p>
            <a:pPr lvl="1"/>
            <a:r>
              <a:rPr lang="en-US" dirty="0"/>
              <a:t>Complicated invalidation</a:t>
            </a:r>
          </a:p>
          <a:p>
            <a:r>
              <a:rPr lang="en-US" dirty="0"/>
              <a:t>JSON Web Tokens (JWT) for example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ABB83-78EE-4BC6-93F8-22119561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Management</a:t>
            </a:r>
            <a:br>
              <a:rPr lang="en-US" dirty="0"/>
            </a:br>
            <a:r>
              <a:rPr lang="en-US" dirty="0"/>
              <a:t>Security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FE0DC-DD88-43BB-B7E9-80C1FF58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73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A437-4170-474C-BA22-A0C16B1682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Databases - MySQL</a:t>
            </a:r>
          </a:p>
        </p:txBody>
      </p:sp>
    </p:spTree>
    <p:extLst>
      <p:ext uri="{BB962C8B-B14F-4D97-AF65-F5344CB8AC3E}">
        <p14:creationId xmlns:p14="http://schemas.microsoft.com/office/powerpoint/2010/main" val="373422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CBFC1-A34D-4285-AFB7-4BEC4C1E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err="1">
                <a:solidFill>
                  <a:schemeClr val="accent2"/>
                </a:solidFill>
              </a:rPr>
              <a:t>mysql</a:t>
            </a:r>
            <a:r>
              <a:rPr lang="en-US" dirty="0"/>
              <a:t> API is </a:t>
            </a:r>
            <a:r>
              <a:rPr lang="en-US" dirty="0">
                <a:solidFill>
                  <a:schemeClr val="accent1"/>
                </a:solidFill>
              </a:rPr>
              <a:t>deprecated</a:t>
            </a:r>
            <a:r>
              <a:rPr lang="en-US" dirty="0"/>
              <a:t> (as of PHP 5.5)</a:t>
            </a:r>
          </a:p>
          <a:p>
            <a:r>
              <a:rPr lang="en-US" dirty="0"/>
              <a:t>MySQL Improved (</a:t>
            </a:r>
            <a:r>
              <a:rPr lang="en-US" dirty="0" err="1">
                <a:solidFill>
                  <a:schemeClr val="accent2"/>
                </a:solidFill>
              </a:rPr>
              <a:t>mysqli</a:t>
            </a:r>
            <a:r>
              <a:rPr lang="en-US" dirty="0"/>
              <a:t>) API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Dual object/procedural interface</a:t>
            </a:r>
            <a:br>
              <a:rPr lang="en-US" dirty="0"/>
            </a:br>
            <a:r>
              <a:rPr lang="en-US" dirty="0"/>
              <a:t>Procedural interface is similar to original (deprecated) API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Advanced connectivity features</a:t>
            </a:r>
            <a:br>
              <a:rPr lang="en-US" dirty="0"/>
            </a:br>
            <a:r>
              <a:rPr lang="en-US" dirty="0"/>
              <a:t>Persistent connections, compression, encryption</a:t>
            </a:r>
          </a:p>
          <a:p>
            <a:pPr lvl="1"/>
            <a:r>
              <a:rPr lang="en-US" dirty="0"/>
              <a:t>Directly supports transactions</a:t>
            </a:r>
          </a:p>
          <a:p>
            <a:r>
              <a:rPr lang="en-US" dirty="0"/>
              <a:t>MySQL Native Driver (</a:t>
            </a:r>
            <a:r>
              <a:rPr lang="en-US" dirty="0" err="1">
                <a:solidFill>
                  <a:schemeClr val="accent2"/>
                </a:solidFill>
              </a:rPr>
              <a:t>mysqlnd</a:t>
            </a:r>
            <a:r>
              <a:rPr lang="en-US" dirty="0"/>
              <a:t>) extension</a:t>
            </a:r>
          </a:p>
          <a:p>
            <a:pPr lvl="1"/>
            <a:r>
              <a:rPr lang="en-US" dirty="0"/>
              <a:t>More direct access to MySQL server</a:t>
            </a:r>
          </a:p>
          <a:p>
            <a:pPr lvl="1"/>
            <a:r>
              <a:rPr lang="en-US" dirty="0"/>
              <a:t>Additional features (e.g., asynchronous queries)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0A7FE-A6D1-4566-8E6C-F02F6F23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21E6A-980D-4D72-AB0A-64986C2D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74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63EC7B5-B42D-4BD8-9058-0DFE7A21B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Establishing connection with MySQL server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Performing queries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Safe way to include strings in SQL query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Terminating connection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590AE-1B2B-4D24-86F7-2DFF81F6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MySQLi</a:t>
            </a:r>
            <a:br>
              <a:rPr lang="en-US" dirty="0"/>
            </a:br>
            <a:r>
              <a:rPr lang="en-US" dirty="0" err="1"/>
              <a:t>OBject</a:t>
            </a:r>
            <a:r>
              <a:rPr lang="en-US" dirty="0"/>
              <a:t> API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C15C8-9FC4-4CB3-ADD3-F90DEFDB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0D5632F-47C3-43DB-B60C-FA02A79D1DE8}"/>
              </a:ext>
            </a:extLst>
          </p:cNvPr>
          <p:cNvSpPr/>
          <p:nvPr/>
        </p:nvSpPr>
        <p:spPr>
          <a:xfrm>
            <a:off x="431685" y="3232253"/>
            <a:ext cx="11305256" cy="50405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$res = $</a:t>
            </a:r>
            <a:r>
              <a:rPr lang="en-US" dirty="0" err="1"/>
              <a:t>mysqli</a:t>
            </a:r>
            <a:r>
              <a:rPr lang="en-US" dirty="0"/>
              <a:t>-&gt;query(“SELECT …");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5AFBF200-42B1-4200-883F-3274D7378BA1}"/>
              </a:ext>
            </a:extLst>
          </p:cNvPr>
          <p:cNvSpPr/>
          <p:nvPr/>
        </p:nvSpPr>
        <p:spPr>
          <a:xfrm>
            <a:off x="417530" y="2204864"/>
            <a:ext cx="11305256" cy="633759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 = </a:t>
            </a:r>
            <a:r>
              <a:rPr lang="en-US" dirty="0" err="1"/>
              <a:t>mysqli_connect</a:t>
            </a:r>
            <a:r>
              <a:rPr lang="en-US" dirty="0"/>
              <a:t>("server", "login",  "password", "</a:t>
            </a:r>
            <a:r>
              <a:rPr lang="en-US" dirty="0" err="1"/>
              <a:t>db_name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</a:t>
            </a:r>
            <a:r>
              <a:rPr lang="en-US" dirty="0" err="1"/>
              <a:t>set_charset</a:t>
            </a:r>
            <a:r>
              <a:rPr lang="en-US" dirty="0"/>
              <a:t>(…);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28E9687A-B06F-4C20-9D5B-C621518BF231}"/>
              </a:ext>
            </a:extLst>
          </p:cNvPr>
          <p:cNvSpPr/>
          <p:nvPr/>
        </p:nvSpPr>
        <p:spPr>
          <a:xfrm>
            <a:off x="446130" y="4318319"/>
            <a:ext cx="11305256" cy="50405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 err="1"/>
              <a:t>mysqli_real_escape_string</a:t>
            </a:r>
            <a:r>
              <a:rPr lang="en-US" dirty="0"/>
              <a:t>($</a:t>
            </a:r>
            <a:r>
              <a:rPr lang="en-US" dirty="0" err="1"/>
              <a:t>mysqli</a:t>
            </a:r>
            <a:r>
              <a:rPr lang="en-US" dirty="0"/>
              <a:t>, $str);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3E4DFD06-3DC6-453B-9697-C0FCB4AF6472}"/>
              </a:ext>
            </a:extLst>
          </p:cNvPr>
          <p:cNvSpPr/>
          <p:nvPr/>
        </p:nvSpPr>
        <p:spPr>
          <a:xfrm>
            <a:off x="407368" y="5412134"/>
            <a:ext cx="11305256" cy="50405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-&gt;close();</a:t>
            </a:r>
          </a:p>
        </p:txBody>
      </p:sp>
    </p:spTree>
    <p:extLst>
      <p:ext uri="{BB962C8B-B14F-4D97-AF65-F5344CB8AC3E}">
        <p14:creationId xmlns:p14="http://schemas.microsoft.com/office/powerpoint/2010/main" val="140834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84E923-BBBC-4E93-90D1-0C45FB7D2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accent2"/>
                </a:solidFill>
              </a:rPr>
              <a:t>mysqli</a:t>
            </a:r>
            <a:r>
              <a:rPr lang="en-US" dirty="0">
                <a:solidFill>
                  <a:schemeClr val="accent2"/>
                </a:solidFill>
              </a:rPr>
              <a:t>::query()</a:t>
            </a:r>
            <a:r>
              <a:rPr lang="en-US" dirty="0"/>
              <a:t> result depends on the query type</a:t>
            </a:r>
            <a:br>
              <a:rPr lang="en-US" dirty="0"/>
            </a:br>
            <a:r>
              <a:rPr lang="en-US" dirty="0"/>
              <a:t>On failure always returns false</a:t>
            </a:r>
          </a:p>
          <a:p>
            <a:r>
              <a:rPr lang="en-US" dirty="0"/>
              <a:t>Modification queries return true on success</a:t>
            </a:r>
          </a:p>
          <a:p>
            <a:r>
              <a:rPr lang="en-US" dirty="0"/>
              <a:t>Data queries (SELECT, …) return </a:t>
            </a:r>
            <a:r>
              <a:rPr lang="en-US" dirty="0" err="1">
                <a:solidFill>
                  <a:schemeClr val="accent2"/>
                </a:solidFill>
              </a:rPr>
              <a:t>mysqli_result</a:t>
            </a:r>
            <a:r>
              <a:rPr lang="en-US" dirty="0"/>
              <a:t> obj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mysqli_result</a:t>
            </a:r>
            <a:r>
              <a:rPr lang="en-US" dirty="0">
                <a:solidFill>
                  <a:schemeClr val="accent2"/>
                </a:solidFill>
              </a:rPr>
              <a:t>::</a:t>
            </a:r>
            <a:r>
              <a:rPr lang="en-US" dirty="0" err="1">
                <a:solidFill>
                  <a:schemeClr val="accent2"/>
                </a:solidFill>
              </a:rPr>
              <a:t>fetch_assoc</a:t>
            </a:r>
            <a:r>
              <a:rPr lang="en-US" dirty="0">
                <a:solidFill>
                  <a:schemeClr val="accent2"/>
                </a:solidFill>
              </a:rPr>
              <a:t>()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mysqli_result</a:t>
            </a:r>
            <a:r>
              <a:rPr lang="en-US" dirty="0">
                <a:solidFill>
                  <a:schemeClr val="accent2"/>
                </a:solidFill>
              </a:rPr>
              <a:t>::</a:t>
            </a:r>
            <a:r>
              <a:rPr lang="en-US" dirty="0" err="1">
                <a:solidFill>
                  <a:schemeClr val="accent2"/>
                </a:solidFill>
              </a:rPr>
              <a:t>fetch_object</a:t>
            </a:r>
            <a:r>
              <a:rPr lang="en-US" dirty="0">
                <a:solidFill>
                  <a:schemeClr val="accent2"/>
                </a:solidFill>
              </a:rPr>
              <a:t>()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mysqli_result</a:t>
            </a:r>
            <a:r>
              <a:rPr lang="en-US" dirty="0">
                <a:solidFill>
                  <a:schemeClr val="accent2"/>
                </a:solidFill>
              </a:rPr>
              <a:t>::</a:t>
            </a:r>
            <a:r>
              <a:rPr lang="en-US" dirty="0" err="1">
                <a:solidFill>
                  <a:schemeClr val="accent2"/>
                </a:solidFill>
              </a:rPr>
              <a:t>fetch_all</a:t>
            </a:r>
            <a:r>
              <a:rPr lang="en-US" dirty="0">
                <a:solidFill>
                  <a:schemeClr val="accent2"/>
                </a:solidFill>
              </a:rPr>
              <a:t>($format)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mysqli_result</a:t>
            </a:r>
            <a:r>
              <a:rPr lang="en-US" dirty="0">
                <a:solidFill>
                  <a:schemeClr val="accent2"/>
                </a:solidFill>
              </a:rPr>
              <a:t>::</a:t>
            </a:r>
            <a:r>
              <a:rPr lang="en-US" dirty="0" err="1">
                <a:solidFill>
                  <a:schemeClr val="accent2"/>
                </a:solidFill>
              </a:rPr>
              <a:t>fetch_fields</a:t>
            </a:r>
            <a:r>
              <a:rPr lang="en-US" dirty="0">
                <a:solidFill>
                  <a:schemeClr val="accent2"/>
                </a:solidFill>
              </a:rPr>
              <a:t>()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mysqli_result</a:t>
            </a:r>
            <a:r>
              <a:rPr lang="en-US" dirty="0">
                <a:solidFill>
                  <a:schemeClr val="accent2"/>
                </a:solidFill>
              </a:rPr>
              <a:t>::</a:t>
            </a:r>
            <a:r>
              <a:rPr lang="en-US" dirty="0" err="1">
                <a:solidFill>
                  <a:schemeClr val="accent2"/>
                </a:solidFill>
              </a:rPr>
              <a:t>num_rows</a:t>
            </a:r>
            <a:r>
              <a:rPr lang="en-US" dirty="0">
                <a:solidFill>
                  <a:schemeClr val="accent2"/>
                </a:solidFill>
              </a:rPr>
              <a:t>()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mysqli_result</a:t>
            </a:r>
            <a:r>
              <a:rPr lang="en-US" dirty="0">
                <a:solidFill>
                  <a:schemeClr val="accent2"/>
                </a:solidFill>
              </a:rPr>
              <a:t>::</a:t>
            </a:r>
            <a:r>
              <a:rPr lang="en-US" dirty="0" err="1">
                <a:solidFill>
                  <a:schemeClr val="accent2"/>
                </a:solidFill>
              </a:rPr>
              <a:t>free_result</a:t>
            </a:r>
            <a:r>
              <a:rPr lang="en-US" dirty="0">
                <a:solidFill>
                  <a:schemeClr val="accent2"/>
                </a:solidFill>
              </a:rPr>
              <a:t>()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7BC66A-9BAE-4637-8DB6-33053140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MySQLI</a:t>
            </a:r>
            <a:br>
              <a:rPr lang="en-US" dirty="0"/>
            </a:br>
            <a:r>
              <a:rPr lang="en-US" dirty="0"/>
              <a:t>Results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F0E1A-22A4-4322-BD4B-2A116538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288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A494F2-F999-4CFE-8793-D5350529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new MySQL statement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Binding parameters (by positional placeholders)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Types string – one char ~ one parameter</a:t>
            </a:r>
          </a:p>
          <a:p>
            <a:r>
              <a:rPr lang="en-US" dirty="0"/>
              <a:t>Execute and get result object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59486-D042-4FAA-A2C4-DD96C80C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MySQLi</a:t>
            </a:r>
            <a:br>
              <a:rPr lang="en-US" dirty="0"/>
            </a:br>
            <a:r>
              <a:rPr lang="en-US" dirty="0"/>
              <a:t>Prepared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4812F-7483-443E-8F87-6B0FDBB0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8B31D59-EE17-42DE-BB87-2B7797E206B0}"/>
              </a:ext>
            </a:extLst>
          </p:cNvPr>
          <p:cNvSpPr/>
          <p:nvPr/>
        </p:nvSpPr>
        <p:spPr>
          <a:xfrm>
            <a:off x="407368" y="2276872"/>
            <a:ext cx="11305256" cy="72008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$</a:t>
            </a:r>
            <a:r>
              <a:rPr lang="en-US" dirty="0" err="1"/>
              <a:t>stmt</a:t>
            </a:r>
            <a:r>
              <a:rPr lang="en-US" dirty="0"/>
              <a:t> = </a:t>
            </a:r>
            <a:r>
              <a:rPr lang="en-US" dirty="0" err="1"/>
              <a:t>mysqli</a:t>
            </a:r>
            <a:r>
              <a:rPr lang="en-US" dirty="0"/>
              <a:t>::</a:t>
            </a:r>
            <a:r>
              <a:rPr lang="en-US" dirty="0" err="1"/>
              <a:t>stmt_init</a:t>
            </a:r>
            <a:r>
              <a:rPr lang="en-US" dirty="0"/>
              <a:t>(); </a:t>
            </a:r>
          </a:p>
          <a:p>
            <a:r>
              <a:rPr lang="en-US" dirty="0" err="1"/>
              <a:t>mysqli_stmt</a:t>
            </a:r>
            <a:r>
              <a:rPr lang="en-US" dirty="0"/>
              <a:t>::prepare("SELECT ...");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51451241-23A7-44E0-8A69-007CE03820C6}"/>
              </a:ext>
            </a:extLst>
          </p:cNvPr>
          <p:cNvSpPr/>
          <p:nvPr/>
        </p:nvSpPr>
        <p:spPr>
          <a:xfrm>
            <a:off x="407368" y="3861049"/>
            <a:ext cx="11305256" cy="522377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 err="1"/>
              <a:t>mysqli_stmt</a:t>
            </a:r>
            <a:r>
              <a:rPr lang="en-US" dirty="0"/>
              <a:t>::</a:t>
            </a:r>
            <a:r>
              <a:rPr lang="en-US" dirty="0" err="1"/>
              <a:t>bind_param</a:t>
            </a:r>
            <a:r>
              <a:rPr lang="en-US" dirty="0"/>
              <a:t>($types, $var1, …);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B3B2727E-A2A1-43F1-B78E-EF01D3342354}"/>
              </a:ext>
            </a:extLst>
          </p:cNvPr>
          <p:cNvSpPr/>
          <p:nvPr/>
        </p:nvSpPr>
        <p:spPr>
          <a:xfrm>
            <a:off x="442646" y="5445224"/>
            <a:ext cx="11305256" cy="810409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 err="1"/>
              <a:t>mysqli_stmt</a:t>
            </a:r>
            <a:r>
              <a:rPr lang="en-US" dirty="0"/>
              <a:t>::execute();</a:t>
            </a:r>
          </a:p>
          <a:p>
            <a:r>
              <a:rPr lang="en-US" dirty="0"/>
              <a:t>$res = </a:t>
            </a:r>
            <a:r>
              <a:rPr lang="en-US" dirty="0" err="1"/>
              <a:t>mysqli_stmt</a:t>
            </a:r>
            <a:r>
              <a:rPr lang="en-US" dirty="0"/>
              <a:t>::</a:t>
            </a:r>
            <a:r>
              <a:rPr lang="en-US" dirty="0" err="1"/>
              <a:t>get_result</a:t>
            </a:r>
            <a:r>
              <a:rPr lang="en-US" dirty="0"/>
              <a:t>();</a:t>
            </a:r>
          </a:p>
        </p:txBody>
      </p:sp>
      <p:sp>
        <p:nvSpPr>
          <p:cNvPr id="8" name="Zaoblený obdélníkový popisek 7">
            <a:extLst>
              <a:ext uri="{FF2B5EF4-FFF2-40B4-BE49-F238E27FC236}">
                <a16:creationId xmlns:a16="http://schemas.microsoft.com/office/drawing/2014/main" id="{97D8505B-6F55-4AE6-9EDB-5D30C4911E09}"/>
              </a:ext>
            </a:extLst>
          </p:cNvPr>
          <p:cNvSpPr/>
          <p:nvPr/>
        </p:nvSpPr>
        <p:spPr>
          <a:xfrm>
            <a:off x="5807968" y="1587379"/>
            <a:ext cx="2821009" cy="946939"/>
          </a:xfrm>
          <a:prstGeom prst="wedgeRoundRectCallout">
            <a:avLst>
              <a:gd name="adj1" fmla="val -77877"/>
              <a:gd name="adj2" fmla="val 7890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Placeholders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1600" dirty="0">
                <a:cs typeface="Courier New" pitchFamily="49" charset="0"/>
              </a:rPr>
              <a:t> can be used for bound variables</a:t>
            </a:r>
            <a:endParaRPr lang="cs-CZ" sz="16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51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259486-D042-4FAA-A2C4-DD96C80C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MySQLI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4812F-7483-443E-8F87-6B0FDBB0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8B31D59-EE17-42DE-BB87-2B7797E206B0}"/>
              </a:ext>
            </a:extLst>
          </p:cNvPr>
          <p:cNvSpPr/>
          <p:nvPr/>
        </p:nvSpPr>
        <p:spPr>
          <a:xfrm>
            <a:off x="707400" y="1916832"/>
            <a:ext cx="10945216" cy="468052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 = </a:t>
            </a:r>
            <a:r>
              <a:rPr lang="en-US" dirty="0" err="1"/>
              <a:t>mysqli_connect</a:t>
            </a:r>
            <a:r>
              <a:rPr lang="en-US" dirty="0"/>
              <a:t>("localhost", “admin", " admin123", “students");</a:t>
            </a:r>
          </a:p>
          <a:p>
            <a:r>
              <a:rPr lang="en-US" dirty="0">
                <a:solidFill>
                  <a:schemeClr val="tx1"/>
                </a:solidFill>
              </a:rPr>
              <a:t>if (!$</a:t>
            </a:r>
            <a:r>
              <a:rPr lang="en-US" dirty="0" err="1"/>
              <a:t>mysqli</a:t>
            </a:r>
            <a:r>
              <a:rPr lang="en-US" dirty="0"/>
              <a:t>) ... // handle connection failure</a:t>
            </a:r>
          </a:p>
          <a:p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</a:t>
            </a:r>
            <a:r>
              <a:rPr lang="en-US" dirty="0" err="1"/>
              <a:t>set_charset</a:t>
            </a:r>
            <a:r>
              <a:rPr lang="en-US" dirty="0"/>
              <a:t>("utf8");</a:t>
            </a:r>
          </a:p>
          <a:p>
            <a:endParaRPr lang="en-US" dirty="0"/>
          </a:p>
          <a:p>
            <a:r>
              <a:rPr lang="en-US" dirty="0"/>
              <a:t>$</a:t>
            </a:r>
            <a:r>
              <a:rPr lang="en-US" dirty="0" err="1"/>
              <a:t>stmt</a:t>
            </a:r>
            <a:r>
              <a:rPr lang="en-US" dirty="0"/>
              <a:t> = new </a:t>
            </a:r>
            <a:r>
              <a:rPr lang="en-US" dirty="0" err="1"/>
              <a:t>mysqli_stmt</a:t>
            </a:r>
            <a:r>
              <a:rPr lang="en-US" dirty="0"/>
              <a:t>($</a:t>
            </a:r>
            <a:r>
              <a:rPr lang="en-US" dirty="0" err="1"/>
              <a:t>mysqli</a:t>
            </a:r>
            <a:r>
              <a:rPr lang="en-US" dirty="0"/>
              <a:t>, 'SELECT * FROM lectures WHERE </a:t>
            </a:r>
            <a:r>
              <a:rPr lang="en-US" dirty="0" err="1"/>
              <a:t>student_group</a:t>
            </a:r>
            <a:r>
              <a:rPr lang="en-US" dirty="0"/>
              <a:t> = ?');</a:t>
            </a:r>
          </a:p>
          <a:p>
            <a:r>
              <a:rPr lang="en-US" dirty="0"/>
              <a:t>$</a:t>
            </a:r>
            <a:r>
              <a:rPr lang="en-US" dirty="0" err="1"/>
              <a:t>studentGroup</a:t>
            </a:r>
            <a:r>
              <a:rPr lang="en-US" dirty="0"/>
              <a:t> = '3rdyears';</a:t>
            </a:r>
          </a:p>
          <a:p>
            <a:r>
              <a:rPr lang="en-US" dirty="0"/>
              <a:t>$</a:t>
            </a:r>
            <a:r>
              <a:rPr lang="en-US" dirty="0" err="1"/>
              <a:t>stmt</a:t>
            </a:r>
            <a:r>
              <a:rPr lang="en-US" dirty="0"/>
              <a:t>-&gt;</a:t>
            </a:r>
            <a:r>
              <a:rPr lang="en-US" dirty="0" err="1"/>
              <a:t>bind_param</a:t>
            </a:r>
            <a:r>
              <a:rPr lang="en-US" dirty="0"/>
              <a:t>("s", $</a:t>
            </a:r>
            <a:r>
              <a:rPr lang="en-US" dirty="0" err="1"/>
              <a:t>studentGroup</a:t>
            </a:r>
            <a:r>
              <a:rPr lang="en-US" dirty="0"/>
              <a:t>);</a:t>
            </a:r>
          </a:p>
          <a:p>
            <a:r>
              <a:rPr lang="en-US" dirty="0"/>
              <a:t>$</a:t>
            </a:r>
            <a:r>
              <a:rPr lang="en-US" dirty="0" err="1"/>
              <a:t>stmt</a:t>
            </a:r>
            <a:r>
              <a:rPr lang="en-US" dirty="0"/>
              <a:t>-&gt;execute();</a:t>
            </a:r>
          </a:p>
          <a:p>
            <a:r>
              <a:rPr lang="en-US" dirty="0"/>
              <a:t>$res = $</a:t>
            </a:r>
            <a:r>
              <a:rPr lang="en-US" dirty="0" err="1"/>
              <a:t>stmt</a:t>
            </a:r>
            <a:r>
              <a:rPr lang="en-US" dirty="0"/>
              <a:t>-&gt;</a:t>
            </a:r>
            <a:r>
              <a:rPr lang="en-US" dirty="0" err="1"/>
              <a:t>get_result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while</a:t>
            </a:r>
            <a:r>
              <a:rPr lang="en-US" dirty="0"/>
              <a:t> (($lecture = $res-&gt;</a:t>
            </a:r>
            <a:r>
              <a:rPr lang="en-US" dirty="0" err="1"/>
              <a:t>fetch_object</a:t>
            </a:r>
            <a:r>
              <a:rPr lang="en-US" dirty="0"/>
              <a:t>()) !== null) {</a:t>
            </a:r>
          </a:p>
          <a:p>
            <a:r>
              <a:rPr lang="en-US" dirty="0"/>
              <a:t>    echo "$lecture-&gt;id: $lecture-&gt;name";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-&gt;close();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4315B-CD4F-69D6-FEBC-228F1AA11256}"/>
              </a:ext>
            </a:extLst>
          </p:cNvPr>
          <p:cNvSpPr txBox="1"/>
          <p:nvPr/>
        </p:nvSpPr>
        <p:spPr>
          <a:xfrm>
            <a:off x="6888088" y="5445224"/>
            <a:ext cx="3723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Can you spot a vulnerability?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32973-9801-D528-E7FC-996F60C1D362}"/>
              </a:ext>
            </a:extLst>
          </p:cNvPr>
          <p:cNvSpPr/>
          <p:nvPr/>
        </p:nvSpPr>
        <p:spPr>
          <a:xfrm>
            <a:off x="407368" y="1916832"/>
            <a:ext cx="456048" cy="468052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/>
              <a:t>3</a:t>
            </a:r>
          </a:p>
          <a:p>
            <a:pPr algn="ctr"/>
            <a:r>
              <a:rPr lang="en-US" dirty="0"/>
              <a:t>4</a:t>
            </a:r>
          </a:p>
          <a:p>
            <a:pPr algn="ctr"/>
            <a:r>
              <a:rPr lang="en-US" dirty="0"/>
              <a:t>5</a:t>
            </a:r>
          </a:p>
          <a:p>
            <a:pPr algn="ctr"/>
            <a:r>
              <a:rPr lang="en-US" dirty="0"/>
              <a:t>6</a:t>
            </a:r>
          </a:p>
          <a:p>
            <a:pPr algn="ctr"/>
            <a:r>
              <a:rPr lang="en-US" dirty="0"/>
              <a:t>7</a:t>
            </a:r>
          </a:p>
          <a:p>
            <a:pPr algn="ctr"/>
            <a:r>
              <a:rPr lang="en-US" dirty="0"/>
              <a:t>8</a:t>
            </a:r>
          </a:p>
          <a:p>
            <a:pPr algn="ctr"/>
            <a:r>
              <a:rPr lang="en-US" dirty="0"/>
              <a:t>9</a:t>
            </a:r>
          </a:p>
          <a:p>
            <a:pPr algn="ctr"/>
            <a:r>
              <a:rPr lang="en-US" dirty="0"/>
              <a:t>10</a:t>
            </a:r>
          </a:p>
          <a:p>
            <a:pPr algn="ctr"/>
            <a:r>
              <a:rPr lang="en-US" dirty="0"/>
              <a:t>11</a:t>
            </a:r>
          </a:p>
          <a:p>
            <a:pPr algn="ctr"/>
            <a:r>
              <a:rPr lang="en-US" dirty="0"/>
              <a:t>12</a:t>
            </a:r>
          </a:p>
          <a:p>
            <a:pPr algn="ctr"/>
            <a:r>
              <a:rPr lang="en-US" dirty="0"/>
              <a:t>13</a:t>
            </a:r>
          </a:p>
          <a:p>
            <a:pPr algn="ctr"/>
            <a:r>
              <a:rPr lang="en-US" dirty="0"/>
              <a:t>14</a:t>
            </a:r>
          </a:p>
          <a:p>
            <a:pPr algn="ctr"/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069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9E5D-6FCE-42B2-9343-0235D6FF3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Front Controller</a:t>
            </a:r>
          </a:p>
        </p:txBody>
      </p:sp>
    </p:spTree>
    <p:extLst>
      <p:ext uri="{BB962C8B-B14F-4D97-AF65-F5344CB8AC3E}">
        <p14:creationId xmlns:p14="http://schemas.microsoft.com/office/powerpoint/2010/main" val="408226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658166-4C6C-4313-BD09-07C32B82D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  <a:p>
            <a:pPr lvl="1"/>
            <a:r>
              <a:rPr lang="en-US" dirty="0"/>
              <a:t>Built-in string functions, regular expressions, …</a:t>
            </a:r>
          </a:p>
          <a:p>
            <a:pPr lvl="1"/>
            <a:r>
              <a:rPr lang="en-US" dirty="0"/>
              <a:t>Filter functions</a:t>
            </a:r>
            <a:br>
              <a:rPr lang="en-US" dirty="0"/>
            </a:br>
            <a:r>
              <a:rPr lang="en-US" dirty="0" err="1">
                <a:solidFill>
                  <a:schemeClr val="accent2"/>
                </a:solidFill>
              </a:rPr>
              <a:t>filter_input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/>
                </a:solidFill>
              </a:rPr>
              <a:t>filter_var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, 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Invalid Inputs</a:t>
            </a:r>
          </a:p>
          <a:p>
            <a:pPr lvl="1"/>
            <a:r>
              <a:rPr lang="en-US" dirty="0"/>
              <a:t>Ostrich algorithm</a:t>
            </a:r>
          </a:p>
          <a:p>
            <a:pPr lvl="1"/>
            <a:r>
              <a:rPr lang="en-US" dirty="0"/>
              <a:t>Attempt to fix (e.g., select a valid part)</a:t>
            </a:r>
          </a:p>
          <a:p>
            <a:pPr lvl="1"/>
            <a:r>
              <a:rPr lang="en-US" dirty="0"/>
              <a:t>User error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952FE-4852-491D-AD3D-B7ABF6FD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BAE2D-5CC0-4E44-B357-3F3C2264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9ED9864-8D1D-45FC-9E51-D9CE4FD09C12}"/>
              </a:ext>
            </a:extLst>
          </p:cNvPr>
          <p:cNvSpPr/>
          <p:nvPr/>
        </p:nvSpPr>
        <p:spPr>
          <a:xfrm>
            <a:off x="1127448" y="3423172"/>
            <a:ext cx="7848872" cy="50405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$foo = </a:t>
            </a:r>
            <a:r>
              <a:rPr lang="en-US" dirty="0" err="1"/>
              <a:t>filter_input</a:t>
            </a:r>
            <a:r>
              <a:rPr lang="en-US" dirty="0"/>
              <a:t>(INPUT_GET, 'foo', FILTER_VALIDATE_INT, $options);</a:t>
            </a:r>
          </a:p>
        </p:txBody>
      </p:sp>
      <p:sp>
        <p:nvSpPr>
          <p:cNvPr id="6" name="Zaoblený obdélníkový popisek 7">
            <a:extLst>
              <a:ext uri="{FF2B5EF4-FFF2-40B4-BE49-F238E27FC236}">
                <a16:creationId xmlns:a16="http://schemas.microsoft.com/office/drawing/2014/main" id="{4E5B1A4F-5A0D-4F6B-A6D7-61C8F113D426}"/>
              </a:ext>
            </a:extLst>
          </p:cNvPr>
          <p:cNvSpPr/>
          <p:nvPr/>
        </p:nvSpPr>
        <p:spPr>
          <a:xfrm>
            <a:off x="7342517" y="2433547"/>
            <a:ext cx="3528392" cy="618663"/>
          </a:xfrm>
          <a:prstGeom prst="wedgeRoundRectCallout">
            <a:avLst>
              <a:gd name="adj1" fmla="val -114288"/>
              <a:gd name="adj2" fmla="val 9867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Safely retrieves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$_GET['foo']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Zaoblený obdélníkový popisek 7">
            <a:extLst>
              <a:ext uri="{FF2B5EF4-FFF2-40B4-BE49-F238E27FC236}">
                <a16:creationId xmlns:a16="http://schemas.microsoft.com/office/drawing/2014/main" id="{29C05AB5-3312-46D6-966E-15505FDA7F8D}"/>
              </a:ext>
            </a:extLst>
          </p:cNvPr>
          <p:cNvSpPr/>
          <p:nvPr/>
        </p:nvSpPr>
        <p:spPr>
          <a:xfrm>
            <a:off x="7032104" y="4606890"/>
            <a:ext cx="3168352" cy="792088"/>
          </a:xfrm>
          <a:prstGeom prst="wedgeRoundRectCallout">
            <a:avLst>
              <a:gd name="adj1" fmla="val -13359"/>
              <a:gd name="adj2" fmla="val -13075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Additional options based on input type (default, range…)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8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5EA96A-1AEC-8242-5BCC-F7BF4CA8E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56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you need to do in your application?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CA8143-A03B-3737-6B16-D14456AB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Controller</a:t>
            </a:r>
            <a:br>
              <a:rPr lang="en-US" dirty="0"/>
            </a:br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33566-ABF1-E757-9F8B-A9C0536F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Zaoblený obdélník 6">
            <a:extLst>
              <a:ext uri="{FF2B5EF4-FFF2-40B4-BE49-F238E27FC236}">
                <a16:creationId xmlns:a16="http://schemas.microsoft.com/office/drawing/2014/main" id="{28E2A3C0-C57C-4D27-6006-5F3F49E9B620}"/>
              </a:ext>
            </a:extLst>
          </p:cNvPr>
          <p:cNvSpPr/>
          <p:nvPr/>
        </p:nvSpPr>
        <p:spPr>
          <a:xfrm>
            <a:off x="1631504" y="2938157"/>
            <a:ext cx="230425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</a:t>
            </a:r>
            <a:endParaRPr lang="cs-CZ" sz="1600" dirty="0"/>
          </a:p>
        </p:txBody>
      </p:sp>
      <p:sp>
        <p:nvSpPr>
          <p:cNvPr id="6" name="Zaoblený obdélník 6">
            <a:extLst>
              <a:ext uri="{FF2B5EF4-FFF2-40B4-BE49-F238E27FC236}">
                <a16:creationId xmlns:a16="http://schemas.microsoft.com/office/drawing/2014/main" id="{A47F8202-77FE-24FD-2E71-23233B6DC286}"/>
              </a:ext>
            </a:extLst>
          </p:cNvPr>
          <p:cNvSpPr/>
          <p:nvPr/>
        </p:nvSpPr>
        <p:spPr>
          <a:xfrm>
            <a:off x="1631504" y="3691124"/>
            <a:ext cx="230425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product.php</a:t>
            </a:r>
            <a:endParaRPr lang="cs-CZ" sz="1600" dirty="0"/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0E429DA9-6753-91F4-BFC6-9DA4DC3DA010}"/>
              </a:ext>
            </a:extLst>
          </p:cNvPr>
          <p:cNvSpPr/>
          <p:nvPr/>
        </p:nvSpPr>
        <p:spPr>
          <a:xfrm>
            <a:off x="1631504" y="4411313"/>
            <a:ext cx="230425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products.php</a:t>
            </a:r>
            <a:endParaRPr lang="cs-CZ" sz="1600" dirty="0"/>
          </a:p>
        </p:txBody>
      </p:sp>
      <p:sp>
        <p:nvSpPr>
          <p:cNvPr id="8" name="Zaoblený obdélník 6">
            <a:extLst>
              <a:ext uri="{FF2B5EF4-FFF2-40B4-BE49-F238E27FC236}">
                <a16:creationId xmlns:a16="http://schemas.microsoft.com/office/drawing/2014/main" id="{BD467272-90D5-85D4-BFA4-E4763EFBF0C3}"/>
              </a:ext>
            </a:extLst>
          </p:cNvPr>
          <p:cNvSpPr/>
          <p:nvPr/>
        </p:nvSpPr>
        <p:spPr>
          <a:xfrm>
            <a:off x="1631504" y="5085184"/>
            <a:ext cx="230425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cs-CZ" sz="1600" dirty="0"/>
          </a:p>
        </p:txBody>
      </p:sp>
      <p:sp>
        <p:nvSpPr>
          <p:cNvPr id="9" name="TextovéPole 22">
            <a:extLst>
              <a:ext uri="{FF2B5EF4-FFF2-40B4-BE49-F238E27FC236}">
                <a16:creationId xmlns:a16="http://schemas.microsoft.com/office/drawing/2014/main" id="{C1429C2E-2864-4BEA-B19D-8277DC96EAE2}"/>
              </a:ext>
            </a:extLst>
          </p:cNvPr>
          <p:cNvSpPr txBox="1"/>
          <p:nvPr/>
        </p:nvSpPr>
        <p:spPr>
          <a:xfrm>
            <a:off x="672289" y="2873234"/>
            <a:ext cx="622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HTTP</a:t>
            </a:r>
            <a:endParaRPr lang="cs-CZ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D14B7D-7CC0-08D4-1743-074561AD297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35360" y="3190185"/>
            <a:ext cx="1296144" cy="13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4D91276-140D-EFDA-699F-2646E725B0D7}"/>
              </a:ext>
            </a:extLst>
          </p:cNvPr>
          <p:cNvSpPr/>
          <p:nvPr/>
        </p:nvSpPr>
        <p:spPr>
          <a:xfrm>
            <a:off x="4367808" y="4924876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Authentication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2B8BE4-5E1E-91D0-0E44-EB6E39767A97}"/>
              </a:ext>
            </a:extLst>
          </p:cNvPr>
          <p:cNvSpPr/>
          <p:nvPr/>
        </p:nvSpPr>
        <p:spPr>
          <a:xfrm>
            <a:off x="6528048" y="4924876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Authorization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23CC15-6200-5032-3792-FF796006E6AF}"/>
              </a:ext>
            </a:extLst>
          </p:cNvPr>
          <p:cNvSpPr/>
          <p:nvPr/>
        </p:nvSpPr>
        <p:spPr>
          <a:xfrm>
            <a:off x="4367808" y="5608843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Validation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C44B54-F42B-AEC1-D88E-6E95F72CBF27}"/>
              </a:ext>
            </a:extLst>
          </p:cNvPr>
          <p:cNvSpPr/>
          <p:nvPr/>
        </p:nvSpPr>
        <p:spPr>
          <a:xfrm>
            <a:off x="5519936" y="2924944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Render HTML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2110C31-ECD6-E48A-4BA3-BCEE0B751E45}"/>
              </a:ext>
            </a:extLst>
          </p:cNvPr>
          <p:cNvSpPr/>
          <p:nvPr/>
        </p:nvSpPr>
        <p:spPr>
          <a:xfrm>
            <a:off x="4328442" y="4005064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Read request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F85CFE3-FC55-ADA5-08CB-434F3F0513F8}"/>
              </a:ext>
            </a:extLst>
          </p:cNvPr>
          <p:cNvSpPr/>
          <p:nvPr/>
        </p:nvSpPr>
        <p:spPr>
          <a:xfrm>
            <a:off x="6600056" y="4005064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Render response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62B6F6-09C5-61CF-D25C-25A1B1CA3BCF}"/>
              </a:ext>
            </a:extLst>
          </p:cNvPr>
          <p:cNvSpPr/>
          <p:nvPr/>
        </p:nvSpPr>
        <p:spPr>
          <a:xfrm>
            <a:off x="6525002" y="5609366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Database connection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58C389-6BD6-6D0B-1E46-A3D055276E5D}"/>
              </a:ext>
            </a:extLst>
          </p:cNvPr>
          <p:cNvSpPr/>
          <p:nvPr/>
        </p:nvSpPr>
        <p:spPr>
          <a:xfrm>
            <a:off x="4367808" y="6282823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Logging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5ADEC78-B880-637C-B1C4-60EDE88FF362}"/>
              </a:ext>
            </a:extLst>
          </p:cNvPr>
          <p:cNvSpPr/>
          <p:nvPr/>
        </p:nvSpPr>
        <p:spPr>
          <a:xfrm>
            <a:off x="6525002" y="6282823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Exception handling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635939C-7445-FED6-FF91-8B596A15A6DF}"/>
              </a:ext>
            </a:extLst>
          </p:cNvPr>
          <p:cNvSpPr/>
          <p:nvPr/>
        </p:nvSpPr>
        <p:spPr>
          <a:xfrm>
            <a:off x="8688288" y="4924876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Sanitization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FA99589-E61A-77A3-3F56-CF8113A62A35}"/>
              </a:ext>
            </a:extLst>
          </p:cNvPr>
          <p:cNvSpPr/>
          <p:nvPr/>
        </p:nvSpPr>
        <p:spPr>
          <a:xfrm>
            <a:off x="8688288" y="5608843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Invalid request handling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91B782-CD5D-70F9-D2BD-363EE5436B0E}"/>
              </a:ext>
            </a:extLst>
          </p:cNvPr>
          <p:cNvSpPr/>
          <p:nvPr/>
        </p:nvSpPr>
        <p:spPr>
          <a:xfrm>
            <a:off x="8688288" y="6306613"/>
            <a:ext cx="1944216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Response rendering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B370BE6-228C-AE07-C23C-9746DE95EF7D}"/>
              </a:ext>
            </a:extLst>
          </p:cNvPr>
          <p:cNvSpPr/>
          <p:nvPr/>
        </p:nvSpPr>
        <p:spPr>
          <a:xfrm>
            <a:off x="10848528" y="4924876"/>
            <a:ext cx="1104122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6230853-374C-C74C-380D-788BE0BD3EC6}"/>
              </a:ext>
            </a:extLst>
          </p:cNvPr>
          <p:cNvSpPr/>
          <p:nvPr/>
        </p:nvSpPr>
        <p:spPr>
          <a:xfrm>
            <a:off x="10873740" y="5609116"/>
            <a:ext cx="1104122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EB16507-CA77-1A8E-33F4-8DDEA3D6AFB4}"/>
              </a:ext>
            </a:extLst>
          </p:cNvPr>
          <p:cNvSpPr/>
          <p:nvPr/>
        </p:nvSpPr>
        <p:spPr>
          <a:xfrm>
            <a:off x="10885472" y="6309320"/>
            <a:ext cx="1104122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88D179F-63F1-ED32-F6CA-579328A75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670" y="2070041"/>
            <a:ext cx="2828040" cy="20891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7BF41AD-8A9A-5487-1FE1-CBAEBEE0B38B}"/>
              </a:ext>
            </a:extLst>
          </p:cNvPr>
          <p:cNvSpPr txBox="1"/>
          <p:nvPr/>
        </p:nvSpPr>
        <p:spPr>
          <a:xfrm>
            <a:off x="8871670" y="4139788"/>
            <a:ext cx="2828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contributor …</a:t>
            </a:r>
          </a:p>
        </p:txBody>
      </p:sp>
    </p:spTree>
    <p:extLst>
      <p:ext uri="{BB962C8B-B14F-4D97-AF65-F5344CB8AC3E}">
        <p14:creationId xmlns:p14="http://schemas.microsoft.com/office/powerpoint/2010/main" val="19858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4A5031-41AD-48D1-898C-E1623FA33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016326"/>
          </a:xfrm>
        </p:spPr>
        <p:txBody>
          <a:bodyPr/>
          <a:lstStyle/>
          <a:p>
            <a:r>
              <a:rPr lang="en-US" dirty="0"/>
              <a:t>Software design pattern that provides centralized entry point for all request </a:t>
            </a:r>
          </a:p>
          <a:p>
            <a:r>
              <a:rPr lang="en-US" dirty="0"/>
              <a:t>URL (query) parameters determine actual script/class/method/…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E4B8CB-BE0E-46B8-9513-A06CD175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Controller</a:t>
            </a:r>
            <a:br>
              <a:rPr lang="en-US" dirty="0"/>
            </a:br>
            <a:r>
              <a:rPr lang="en-US" dirty="0"/>
              <a:t>Routing and Dispatching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2D3B1-516D-4E3A-BDFB-BF32DF18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31</a:t>
            </a:fld>
            <a:endParaRPr lang="cs-CZ"/>
          </a:p>
        </p:txBody>
      </p:sp>
      <p:grpSp>
        <p:nvGrpSpPr>
          <p:cNvPr id="5" name="Skupina 12">
            <a:extLst>
              <a:ext uri="{FF2B5EF4-FFF2-40B4-BE49-F238E27FC236}">
                <a16:creationId xmlns:a16="http://schemas.microsoft.com/office/drawing/2014/main" id="{AFEE0C4A-59C5-45DF-B4EF-FE7A49FD70A6}"/>
              </a:ext>
            </a:extLst>
          </p:cNvPr>
          <p:cNvGrpSpPr/>
          <p:nvPr/>
        </p:nvGrpSpPr>
        <p:grpSpPr>
          <a:xfrm>
            <a:off x="5415102" y="3996850"/>
            <a:ext cx="2615827" cy="2164123"/>
            <a:chOff x="4078041" y="3645024"/>
            <a:chExt cx="2615827" cy="2164123"/>
          </a:xfrm>
        </p:grpSpPr>
        <p:sp>
          <p:nvSpPr>
            <p:cNvPr id="6" name="Zaoblený obdélník 7">
              <a:extLst>
                <a:ext uri="{FF2B5EF4-FFF2-40B4-BE49-F238E27FC236}">
                  <a16:creationId xmlns:a16="http://schemas.microsoft.com/office/drawing/2014/main" id="{7F879207-03F4-45E0-9065-689C79FFCE49}"/>
                </a:ext>
              </a:extLst>
            </p:cNvPr>
            <p:cNvSpPr/>
            <p:nvPr/>
          </p:nvSpPr>
          <p:spPr>
            <a:xfrm>
              <a:off x="4078041" y="3645024"/>
              <a:ext cx="2615827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Controller/Presenter</a:t>
              </a:r>
              <a:endParaRPr lang="cs-CZ" dirty="0"/>
            </a:p>
          </p:txBody>
        </p:sp>
        <p:sp>
          <p:nvSpPr>
            <p:cNvPr id="7" name="Zaoblený obdélník 8">
              <a:extLst>
                <a:ext uri="{FF2B5EF4-FFF2-40B4-BE49-F238E27FC236}">
                  <a16:creationId xmlns:a16="http://schemas.microsoft.com/office/drawing/2014/main" id="{AD651068-E44A-4170-8214-7EAB0638976F}"/>
                </a:ext>
              </a:extLst>
            </p:cNvPr>
            <p:cNvSpPr/>
            <p:nvPr/>
          </p:nvSpPr>
          <p:spPr>
            <a:xfrm>
              <a:off x="4078041" y="5089067"/>
              <a:ext cx="2615827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Controller/Presenter</a:t>
              </a:r>
              <a:endParaRPr lang="cs-CZ" dirty="0"/>
            </a:p>
          </p:txBody>
        </p:sp>
        <p:sp>
          <p:nvSpPr>
            <p:cNvPr id="8" name="TextovéPole 11">
              <a:extLst>
                <a:ext uri="{FF2B5EF4-FFF2-40B4-BE49-F238E27FC236}">
                  <a16:creationId xmlns:a16="http://schemas.microsoft.com/office/drawing/2014/main" id="{8307CD36-3C51-44B9-A2BE-0F17C891554C}"/>
                </a:ext>
              </a:extLst>
            </p:cNvPr>
            <p:cNvSpPr txBox="1"/>
            <p:nvPr/>
          </p:nvSpPr>
          <p:spPr>
            <a:xfrm>
              <a:off x="5178205" y="449269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  <a:endParaRPr lang="cs-CZ" dirty="0"/>
            </a:p>
          </p:txBody>
        </p:sp>
      </p:grpSp>
      <p:grpSp>
        <p:nvGrpSpPr>
          <p:cNvPr id="9" name="Skupina 14">
            <a:extLst>
              <a:ext uri="{FF2B5EF4-FFF2-40B4-BE49-F238E27FC236}">
                <a16:creationId xmlns:a16="http://schemas.microsoft.com/office/drawing/2014/main" id="{2F9F5823-F811-4E17-8BE5-5953BB3B5F81}"/>
              </a:ext>
            </a:extLst>
          </p:cNvPr>
          <p:cNvGrpSpPr/>
          <p:nvPr/>
        </p:nvGrpSpPr>
        <p:grpSpPr>
          <a:xfrm>
            <a:off x="9375541" y="4133223"/>
            <a:ext cx="1368152" cy="1200742"/>
            <a:chOff x="7003076" y="3528285"/>
            <a:chExt cx="1368152" cy="1200742"/>
          </a:xfrm>
        </p:grpSpPr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70F23A67-E55C-4AA9-AD84-19CB32BD74CF}"/>
                </a:ext>
              </a:extLst>
            </p:cNvPr>
            <p:cNvSpPr/>
            <p:nvPr/>
          </p:nvSpPr>
          <p:spPr>
            <a:xfrm>
              <a:off x="7003076" y="3528285"/>
              <a:ext cx="1368152" cy="4320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Action</a:t>
              </a:r>
              <a:endParaRPr lang="cs-CZ" dirty="0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82A3BB7C-D553-4A0A-B3E3-C5CAC8E3C3F0}"/>
                </a:ext>
              </a:extLst>
            </p:cNvPr>
            <p:cNvSpPr/>
            <p:nvPr/>
          </p:nvSpPr>
          <p:spPr>
            <a:xfrm>
              <a:off x="7003076" y="4296979"/>
              <a:ext cx="1368152" cy="4320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Action</a:t>
              </a:r>
              <a:endParaRPr lang="cs-CZ" dirty="0"/>
            </a:p>
          </p:txBody>
        </p:sp>
        <p:sp>
          <p:nvSpPr>
            <p:cNvPr id="12" name="TextovéPole 13">
              <a:extLst>
                <a:ext uri="{FF2B5EF4-FFF2-40B4-BE49-F238E27FC236}">
                  <a16:creationId xmlns:a16="http://schemas.microsoft.com/office/drawing/2014/main" id="{BE6B1426-EEF6-4138-B2A0-8CA99C42F358}"/>
                </a:ext>
              </a:extLst>
            </p:cNvPr>
            <p:cNvSpPr txBox="1"/>
            <p:nvPr/>
          </p:nvSpPr>
          <p:spPr>
            <a:xfrm>
              <a:off x="7479403" y="391198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  <a:endParaRPr lang="cs-CZ" dirty="0"/>
            </a:p>
          </p:txBody>
        </p:sp>
      </p:grpSp>
      <p:cxnSp>
        <p:nvCxnSpPr>
          <p:cNvPr id="13" name="Přímá spojnice se šipkou 16">
            <a:extLst>
              <a:ext uri="{FF2B5EF4-FFF2-40B4-BE49-F238E27FC236}">
                <a16:creationId xmlns:a16="http://schemas.microsoft.com/office/drawing/2014/main" id="{4AB7E689-08C1-4DF8-9553-049A6841D64C}"/>
              </a:ext>
            </a:extLst>
          </p:cNvPr>
          <p:cNvCxnSpPr>
            <a:stCxn id="6" idx="3"/>
            <a:endCxn id="10" idx="2"/>
          </p:cNvCxnSpPr>
          <p:nvPr/>
        </p:nvCxnSpPr>
        <p:spPr>
          <a:xfrm flipV="1">
            <a:off x="8030929" y="4349247"/>
            <a:ext cx="1344612" cy="7643"/>
          </a:xfrm>
          <a:prstGeom prst="straightConnector1">
            <a:avLst/>
          </a:prstGeom>
          <a:ln w="25400" cap="rnd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7">
            <a:extLst>
              <a:ext uri="{FF2B5EF4-FFF2-40B4-BE49-F238E27FC236}">
                <a16:creationId xmlns:a16="http://schemas.microsoft.com/office/drawing/2014/main" id="{25E411CF-F8C4-4118-997C-ACA5B6B4D22E}"/>
              </a:ext>
            </a:extLst>
          </p:cNvPr>
          <p:cNvCxnSpPr/>
          <p:nvPr/>
        </p:nvCxnSpPr>
        <p:spPr>
          <a:xfrm flipV="1">
            <a:off x="4923827" y="4716929"/>
            <a:ext cx="491274" cy="242374"/>
          </a:xfrm>
          <a:prstGeom prst="straightConnector1">
            <a:avLst/>
          </a:prstGeom>
          <a:ln w="25400" cap="rnd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27">
            <a:extLst>
              <a:ext uri="{FF2B5EF4-FFF2-40B4-BE49-F238E27FC236}">
                <a16:creationId xmlns:a16="http://schemas.microsoft.com/office/drawing/2014/main" id="{E5D9DD89-E03B-4B20-8F38-2BED40E9C8DE}"/>
              </a:ext>
            </a:extLst>
          </p:cNvPr>
          <p:cNvGrpSpPr/>
          <p:nvPr/>
        </p:nvGrpSpPr>
        <p:grpSpPr>
          <a:xfrm>
            <a:off x="2063552" y="4720812"/>
            <a:ext cx="2852371" cy="720080"/>
            <a:chOff x="536520" y="4730968"/>
            <a:chExt cx="2852371" cy="720080"/>
          </a:xfrm>
        </p:grpSpPr>
        <p:sp>
          <p:nvSpPr>
            <p:cNvPr id="16" name="Zaoblený obdélník 6">
              <a:extLst>
                <a:ext uri="{FF2B5EF4-FFF2-40B4-BE49-F238E27FC236}">
                  <a16:creationId xmlns:a16="http://schemas.microsoft.com/office/drawing/2014/main" id="{D3342533-EF45-491B-AC13-2158728C93D9}"/>
                </a:ext>
              </a:extLst>
            </p:cNvPr>
            <p:cNvSpPr/>
            <p:nvPr/>
          </p:nvSpPr>
          <p:spPr>
            <a:xfrm>
              <a:off x="1228651" y="4730968"/>
              <a:ext cx="2160240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Front Controller</a:t>
              </a:r>
            </a:p>
            <a:p>
              <a:pPr algn="ctr"/>
              <a:r>
                <a:rPr lang="en-US" sz="1600" dirty="0"/>
                <a:t>(</a:t>
              </a: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index.php</a:t>
              </a:r>
              <a:r>
                <a:rPr lang="en-US" sz="1600" dirty="0"/>
                <a:t>)</a:t>
              </a:r>
              <a:endParaRPr lang="cs-CZ" sz="1600" dirty="0"/>
            </a:p>
          </p:txBody>
        </p:sp>
        <p:cxnSp>
          <p:nvCxnSpPr>
            <p:cNvPr id="17" name="Přímá spojnice se šipkou 19">
              <a:extLst>
                <a:ext uri="{FF2B5EF4-FFF2-40B4-BE49-F238E27FC236}">
                  <a16:creationId xmlns:a16="http://schemas.microsoft.com/office/drawing/2014/main" id="{2F46C1D1-DC8D-4D88-B6CE-CBA4E7A8BCC0}"/>
                </a:ext>
              </a:extLst>
            </p:cNvPr>
            <p:cNvCxnSpPr>
              <a:endCxn id="16" idx="1"/>
            </p:cNvCxnSpPr>
            <p:nvPr/>
          </p:nvCxnSpPr>
          <p:spPr>
            <a:xfrm>
              <a:off x="539552" y="5091008"/>
              <a:ext cx="689099" cy="0"/>
            </a:xfrm>
            <a:prstGeom prst="straightConnector1">
              <a:avLst/>
            </a:prstGeom>
            <a:ln w="25400" cap="rnd">
              <a:solidFill>
                <a:schemeClr val="tx1">
                  <a:lumMod val="50000"/>
                  <a:lumOff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22">
              <a:extLst>
                <a:ext uri="{FF2B5EF4-FFF2-40B4-BE49-F238E27FC236}">
                  <a16:creationId xmlns:a16="http://schemas.microsoft.com/office/drawing/2014/main" id="{D7282128-AE87-49E0-97AA-A860B2B847B2}"/>
                </a:ext>
              </a:extLst>
            </p:cNvPr>
            <p:cNvSpPr txBox="1"/>
            <p:nvPr/>
          </p:nvSpPr>
          <p:spPr>
            <a:xfrm>
              <a:off x="536520" y="4743179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HTTP</a:t>
              </a:r>
              <a:endParaRPr lang="cs-CZ" sz="1600" dirty="0"/>
            </a:p>
          </p:txBody>
        </p:sp>
      </p:grpSp>
      <p:sp>
        <p:nvSpPr>
          <p:cNvPr id="19" name="Zaoblený obdélníkový popisek 52">
            <a:extLst>
              <a:ext uri="{FF2B5EF4-FFF2-40B4-BE49-F238E27FC236}">
                <a16:creationId xmlns:a16="http://schemas.microsoft.com/office/drawing/2014/main" id="{52668A24-DC93-4A39-919D-45F5DCE54F7C}"/>
              </a:ext>
            </a:extLst>
          </p:cNvPr>
          <p:cNvSpPr/>
          <p:nvPr/>
        </p:nvSpPr>
        <p:spPr>
          <a:xfrm>
            <a:off x="2136013" y="3675792"/>
            <a:ext cx="2807697" cy="824664"/>
          </a:xfrm>
          <a:prstGeom prst="wedgeRoundRectCallout">
            <a:avLst>
              <a:gd name="adj1" fmla="val 18412"/>
              <a:gd name="adj2" fmla="val 8866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Initializing the libraries, setting up the container</a:t>
            </a:r>
            <a:endParaRPr lang="cs-CZ" sz="1600" dirty="0"/>
          </a:p>
        </p:txBody>
      </p:sp>
      <p:sp>
        <p:nvSpPr>
          <p:cNvPr id="20" name="Zaoblený obdélníkový popisek 52">
            <a:extLst>
              <a:ext uri="{FF2B5EF4-FFF2-40B4-BE49-F238E27FC236}">
                <a16:creationId xmlns:a16="http://schemas.microsoft.com/office/drawing/2014/main" id="{5F4B9D21-DDCD-4294-B94B-30E64F3C327E}"/>
              </a:ext>
            </a:extLst>
          </p:cNvPr>
          <p:cNvSpPr/>
          <p:nvPr/>
        </p:nvSpPr>
        <p:spPr>
          <a:xfrm>
            <a:off x="3539862" y="5664624"/>
            <a:ext cx="1716617" cy="716704"/>
          </a:xfrm>
          <a:prstGeom prst="wedgeRoundRectCallout">
            <a:avLst>
              <a:gd name="adj1" fmla="val 46290"/>
              <a:gd name="adj2" fmla="val -15733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Routing and</a:t>
            </a:r>
            <a:br>
              <a:rPr lang="en-US" sz="1600" dirty="0"/>
            </a:br>
            <a:r>
              <a:rPr lang="en-US" sz="1600" dirty="0"/>
              <a:t>dispatching</a:t>
            </a:r>
            <a:endParaRPr lang="cs-CZ" sz="1600" dirty="0"/>
          </a:p>
        </p:txBody>
      </p:sp>
      <p:sp>
        <p:nvSpPr>
          <p:cNvPr id="21" name="Zaoblený obdélníkový popisek 52">
            <a:extLst>
              <a:ext uri="{FF2B5EF4-FFF2-40B4-BE49-F238E27FC236}">
                <a16:creationId xmlns:a16="http://schemas.microsoft.com/office/drawing/2014/main" id="{889E0762-E2E7-4DC8-BA4F-DB0992BE0877}"/>
              </a:ext>
            </a:extLst>
          </p:cNvPr>
          <p:cNvSpPr/>
          <p:nvPr/>
        </p:nvSpPr>
        <p:spPr>
          <a:xfrm>
            <a:off x="6807379" y="4823802"/>
            <a:ext cx="2178984" cy="433919"/>
          </a:xfrm>
          <a:prstGeom prst="wedgeRoundRectCallout">
            <a:avLst>
              <a:gd name="adj1" fmla="val -19108"/>
              <a:gd name="adj2" fmla="val -10169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Class/file/module</a:t>
            </a:r>
            <a:endParaRPr lang="cs-CZ" sz="1600" dirty="0"/>
          </a:p>
        </p:txBody>
      </p:sp>
      <p:sp>
        <p:nvSpPr>
          <p:cNvPr id="22" name="Zaoblený obdélníkový popisek 52">
            <a:extLst>
              <a:ext uri="{FF2B5EF4-FFF2-40B4-BE49-F238E27FC236}">
                <a16:creationId xmlns:a16="http://schemas.microsoft.com/office/drawing/2014/main" id="{358A7B4C-D92B-4F7E-A37E-BDA699BFA115}"/>
              </a:ext>
            </a:extLst>
          </p:cNvPr>
          <p:cNvSpPr/>
          <p:nvPr/>
        </p:nvSpPr>
        <p:spPr>
          <a:xfrm>
            <a:off x="8708725" y="3510673"/>
            <a:ext cx="2178984" cy="433919"/>
          </a:xfrm>
          <a:prstGeom prst="wedgeRoundRectCallout">
            <a:avLst>
              <a:gd name="adj1" fmla="val 10541"/>
              <a:gd name="adj2" fmla="val 9758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Method/function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865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2B0282-9AB3-4116-94E3-9543E079D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has a single point of entry (</a:t>
            </a:r>
            <a:r>
              <a:rPr lang="en-US" dirty="0" err="1">
                <a:solidFill>
                  <a:schemeClr val="accent2"/>
                </a:solidFill>
              </a:rPr>
              <a:t>index.php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All requests are directed to this script (bootstrap).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Bootstrap script ensures routing and dispatching</a:t>
            </a:r>
          </a:p>
          <a:p>
            <a:pPr lvl="1"/>
            <a:r>
              <a:rPr lang="en-US" dirty="0"/>
              <a:t>Routing – selection of target class (routine, method, …)</a:t>
            </a:r>
          </a:p>
          <a:p>
            <a:pPr lvl="1"/>
            <a:r>
              <a:rPr lang="en-US" dirty="0"/>
              <a:t>Dispatching – invocation of target (loading script, …)</a:t>
            </a:r>
            <a:br>
              <a:rPr lang="en-US" dirty="0"/>
            </a:br>
            <a:r>
              <a:rPr lang="en-US" dirty="0"/>
              <a:t>Different handling for GET and POST (PUT, DELETE, …) requests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Great with Model View Controller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More secure (only one gate to fortify)</a:t>
            </a:r>
          </a:p>
          <a:p>
            <a:pPr lvl="1"/>
            <a:r>
              <a:rPr lang="en-US" dirty="0"/>
              <a:t>Less error-prone for programmers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297182-4E3A-4360-81FF-795AB63F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Design</a:t>
            </a:r>
            <a:br>
              <a:rPr lang="en-US" dirty="0"/>
            </a:br>
            <a:r>
              <a:rPr lang="en-US" dirty="0"/>
              <a:t>Front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FE808-C166-4DF2-995A-A453C172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770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2B0282-9AB3-4116-94E3-9543E079D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055786"/>
          </a:xfrm>
        </p:spPr>
        <p:txBody>
          <a:bodyPr/>
          <a:lstStyle/>
          <a:p>
            <a:r>
              <a:rPr lang="en-US" dirty="0"/>
              <a:t>Redirecting everything to bootstrap (possibly with some URL rewriting)</a:t>
            </a:r>
          </a:p>
          <a:p>
            <a:r>
              <a:rPr lang="en-US" dirty="0"/>
              <a:t>Apache 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 err="1">
                <a:solidFill>
                  <a:schemeClr val="accent2"/>
                </a:solidFill>
              </a:rPr>
              <a:t>htaccess</a:t>
            </a:r>
            <a:r>
              <a:rPr lang="en-US" dirty="0"/>
              <a:t> file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297182-4E3A-4360-81FF-795AB63F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Design</a:t>
            </a:r>
            <a:br>
              <a:rPr lang="en-US" dirty="0"/>
            </a:br>
            <a:r>
              <a:rPr lang="en-US" dirty="0"/>
              <a:t>Front Controller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FE808-C166-4DF2-995A-A453C172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57DFA4C0-3C0B-4EFF-BCEB-50751A921C53}"/>
              </a:ext>
            </a:extLst>
          </p:cNvPr>
          <p:cNvSpPr/>
          <p:nvPr/>
        </p:nvSpPr>
        <p:spPr>
          <a:xfrm>
            <a:off x="239351" y="3056746"/>
            <a:ext cx="11509277" cy="195643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 err="1"/>
              <a:t>RewriteEngine</a:t>
            </a:r>
            <a:r>
              <a:rPr lang="en-US" dirty="0"/>
              <a:t> On</a:t>
            </a:r>
          </a:p>
          <a:p>
            <a:r>
              <a:rPr lang="en-US" dirty="0" err="1"/>
              <a:t>RewriteBase</a:t>
            </a:r>
            <a:r>
              <a:rPr lang="en-US" dirty="0"/>
              <a:t> /examples/1-12-best/</a:t>
            </a:r>
          </a:p>
          <a:p>
            <a:r>
              <a:rPr lang="en-US" dirty="0" err="1"/>
              <a:t>RewriteCond</a:t>
            </a:r>
            <a:r>
              <a:rPr lang="en-US" dirty="0"/>
              <a:t> %{REQUEST_URI} !index\.php</a:t>
            </a:r>
          </a:p>
          <a:p>
            <a:r>
              <a:rPr lang="en-US" dirty="0" err="1"/>
              <a:t>RewriteRule</a:t>
            </a:r>
            <a:r>
              <a:rPr lang="en-US" dirty="0"/>
              <a:t> ^([-a-zA-Z0-9_]+)(/([-a-zA-Z0-9_]+))?/?$</a:t>
            </a:r>
          </a:p>
          <a:p>
            <a:r>
              <a:rPr lang="en-US" dirty="0"/>
              <a:t>    </a:t>
            </a:r>
            <a:r>
              <a:rPr lang="en-US" dirty="0" err="1"/>
              <a:t>index.php</a:t>
            </a:r>
            <a:r>
              <a:rPr lang="en-US" dirty="0"/>
              <a:t>?%{QUERY_STRING}&amp;page=$1&amp;action=$3 [L]</a:t>
            </a:r>
          </a:p>
          <a:p>
            <a:endParaRPr lang="en-US" dirty="0"/>
          </a:p>
        </p:txBody>
      </p:sp>
      <p:sp>
        <p:nvSpPr>
          <p:cNvPr id="6" name="Zaoblený obdélníkový popisek 52">
            <a:extLst>
              <a:ext uri="{FF2B5EF4-FFF2-40B4-BE49-F238E27FC236}">
                <a16:creationId xmlns:a16="http://schemas.microsoft.com/office/drawing/2014/main" id="{01ED8C0C-FCE4-4BE6-B0A0-49A2B6ED3C1C}"/>
              </a:ext>
            </a:extLst>
          </p:cNvPr>
          <p:cNvSpPr/>
          <p:nvPr/>
        </p:nvSpPr>
        <p:spPr>
          <a:xfrm>
            <a:off x="4391810" y="5390696"/>
            <a:ext cx="7560840" cy="1050426"/>
          </a:xfrm>
          <a:prstGeom prst="wedgeRoundRectCallout">
            <a:avLst>
              <a:gd name="adj1" fmla="val -39689"/>
              <a:gd name="adj2" fmla="val -11786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/examples/1-12-best/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cs typeface="Courier New" panose="02070309020205020404" pitchFamily="49" charset="0"/>
              </a:rPr>
              <a:t>is internally rewritten to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/examples/1-12-best/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index.php?page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&amp;action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</a:p>
        </p:txBody>
      </p:sp>
    </p:spTree>
    <p:extLst>
      <p:ext uri="{BB962C8B-B14F-4D97-AF65-F5344CB8AC3E}">
        <p14:creationId xmlns:p14="http://schemas.microsoft.com/office/powerpoint/2010/main" val="1862937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2B0282-9AB3-4116-94E3-9543E079D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360040"/>
          </a:xfrm>
        </p:spPr>
        <p:txBody>
          <a:bodyPr/>
          <a:lstStyle/>
          <a:p>
            <a:r>
              <a:rPr lang="en-US" dirty="0"/>
              <a:t>Bootstrap script </a:t>
            </a:r>
            <a:r>
              <a:rPr lang="en-US" dirty="0" err="1">
                <a:solidFill>
                  <a:schemeClr val="accent2"/>
                </a:solidFill>
              </a:rPr>
              <a:t>index.php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297182-4E3A-4360-81FF-795AB63F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Design</a:t>
            </a:r>
            <a:br>
              <a:rPr lang="en-US" dirty="0"/>
            </a:br>
            <a:r>
              <a:rPr lang="en-US" dirty="0"/>
              <a:t>Front Controller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FE808-C166-4DF2-995A-A453C172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57DFA4C0-3C0B-4EFF-BCEB-50751A921C53}"/>
              </a:ext>
            </a:extLst>
          </p:cNvPr>
          <p:cNvSpPr/>
          <p:nvPr/>
        </p:nvSpPr>
        <p:spPr>
          <a:xfrm>
            <a:off x="443372" y="2204864"/>
            <a:ext cx="11305256" cy="446449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dirty="0">
                <a:solidFill>
                  <a:schemeClr val="accent6"/>
                </a:solidFill>
              </a:rPr>
              <a:t>// better yet, use autoload</a:t>
            </a:r>
          </a:p>
          <a:p>
            <a:r>
              <a:rPr lang="en-US" dirty="0">
                <a:solidFill>
                  <a:schemeClr val="accent1"/>
                </a:solidFill>
              </a:rPr>
              <a:t>foreach</a:t>
            </a:r>
            <a:r>
              <a:rPr lang="en-US" dirty="0"/>
              <a:t> (glob("*.php") as $include) {  </a:t>
            </a:r>
            <a:r>
              <a:rPr lang="en-US" dirty="0" err="1">
                <a:solidFill>
                  <a:schemeClr val="accent1"/>
                </a:solidFill>
              </a:rPr>
              <a:t>require_once</a:t>
            </a:r>
            <a:r>
              <a:rPr lang="en-US" dirty="0"/>
              <a:t>(__DIR__ . "/$include"); }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try</a:t>
            </a:r>
            <a:r>
              <a:rPr lang="en-US" dirty="0"/>
              <a:t> {</a:t>
            </a:r>
          </a:p>
          <a:p>
            <a:r>
              <a:rPr lang="en-US" dirty="0"/>
              <a:t>	$config = </a:t>
            </a:r>
            <a:r>
              <a:rPr lang="en-US" dirty="0">
                <a:solidFill>
                  <a:schemeClr val="accent1"/>
                </a:solidFill>
              </a:rPr>
              <a:t>require</a:t>
            </a:r>
            <a:r>
              <a:rPr lang="en-US" dirty="0"/>
              <a:t> _DIR__ . '/config/</a:t>
            </a:r>
            <a:r>
              <a:rPr lang="en-US" dirty="0" err="1"/>
              <a:t>config.ini.php</a:t>
            </a:r>
            <a:r>
              <a:rPr lang="en-US" dirty="0"/>
              <a:t>';</a:t>
            </a:r>
          </a:p>
          <a:p>
            <a:r>
              <a:rPr lang="en-US" dirty="0"/>
              <a:t>	$container = </a:t>
            </a:r>
            <a:r>
              <a:rPr lang="en-US" dirty="0">
                <a:solidFill>
                  <a:schemeClr val="accent1"/>
                </a:solidFill>
              </a:rPr>
              <a:t>new</a:t>
            </a:r>
            <a:r>
              <a:rPr lang="en-US" dirty="0"/>
              <a:t> Container(); </a:t>
            </a:r>
            <a:r>
              <a:rPr lang="en-US" dirty="0">
                <a:solidFill>
                  <a:schemeClr val="accent6"/>
                </a:solidFill>
              </a:rPr>
              <a:t>// Application container.</a:t>
            </a:r>
          </a:p>
          <a:p>
            <a:r>
              <a:rPr lang="en-US" dirty="0"/>
              <a:t>	$container-&gt;</a:t>
            </a:r>
            <a:r>
              <a:rPr lang="en-US" dirty="0" err="1"/>
              <a:t>init</a:t>
            </a:r>
            <a:r>
              <a:rPr lang="en-US" dirty="0"/>
              <a:t>($config);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6"/>
                </a:solidFill>
              </a:rPr>
              <a:t>// Get router.</a:t>
            </a:r>
          </a:p>
          <a:p>
            <a:r>
              <a:rPr lang="en-US" dirty="0"/>
              <a:t>	$router = $container-&gt;</a:t>
            </a:r>
            <a:r>
              <a:rPr lang="en-US" dirty="0" err="1"/>
              <a:t>getRouter</a:t>
            </a:r>
            <a:r>
              <a:rPr lang="en-US" dirty="0"/>
              <a:t>();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6"/>
                </a:solidFill>
              </a:rPr>
              <a:t>// Routing and Dispatching, could be two functions instead.</a:t>
            </a:r>
          </a:p>
          <a:p>
            <a:r>
              <a:rPr lang="en-US" dirty="0"/>
              <a:t>	$router-&gt;</a:t>
            </a:r>
            <a:r>
              <a:rPr lang="en-US" dirty="0" err="1"/>
              <a:t>routeAndDispatch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  <a:p>
            <a:r>
              <a:rPr lang="en-US" dirty="0">
                <a:solidFill>
                  <a:schemeClr val="accent1"/>
                </a:solidFill>
              </a:rPr>
              <a:t>catch</a:t>
            </a:r>
            <a:r>
              <a:rPr lang="en-US" dirty="0"/>
              <a:t> (Exception $e) {  ... }</a:t>
            </a:r>
          </a:p>
        </p:txBody>
      </p:sp>
    </p:spTree>
    <p:extLst>
      <p:ext uri="{BB962C8B-B14F-4D97-AF65-F5344CB8AC3E}">
        <p14:creationId xmlns:p14="http://schemas.microsoft.com/office/powerpoint/2010/main" val="3602261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97182-4E3A-4360-81FF-795AB63F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Design</a:t>
            </a:r>
            <a:br>
              <a:rPr lang="en-US" dirty="0"/>
            </a:br>
            <a:r>
              <a:rPr lang="en-US" dirty="0"/>
              <a:t>Front Controller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FE808-C166-4DF2-995A-A453C172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57DFA4C0-3C0B-4EFF-BCEB-50751A921C53}"/>
              </a:ext>
            </a:extLst>
          </p:cNvPr>
          <p:cNvSpPr/>
          <p:nvPr/>
        </p:nvSpPr>
        <p:spPr>
          <a:xfrm>
            <a:off x="443372" y="1761656"/>
            <a:ext cx="11305256" cy="4907704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class</a:t>
            </a:r>
            <a:r>
              <a:rPr lang="en-US" dirty="0"/>
              <a:t> Router { </a:t>
            </a:r>
            <a:r>
              <a:rPr lang="en-US" dirty="0">
                <a:solidFill>
                  <a:schemeClr val="accent6"/>
                </a:solidFill>
              </a:rPr>
              <a:t>// /</a:t>
            </a:r>
            <a:r>
              <a:rPr lang="en-US" dirty="0" err="1">
                <a:solidFill>
                  <a:schemeClr val="accent6"/>
                </a:solidFill>
              </a:rPr>
              <a:t>vyuka</a:t>
            </a:r>
            <a:r>
              <a:rPr lang="en-US" dirty="0">
                <a:solidFill>
                  <a:schemeClr val="accent6"/>
                </a:solidFill>
              </a:rPr>
              <a:t>/examples/1-12-best/</a:t>
            </a:r>
            <a:r>
              <a:rPr lang="en-US" dirty="0" err="1">
                <a:solidFill>
                  <a:schemeClr val="accent6"/>
                </a:solidFill>
              </a:rPr>
              <a:t>index.php?page</a:t>
            </a:r>
            <a:r>
              <a:rPr lang="en-US" dirty="0">
                <a:solidFill>
                  <a:schemeClr val="accent6"/>
                </a:solidFill>
              </a:rPr>
              <a:t>=</a:t>
            </a:r>
            <a:r>
              <a:rPr lang="en-US" dirty="0" err="1">
                <a:solidFill>
                  <a:schemeClr val="accent6"/>
                </a:solidFill>
              </a:rPr>
              <a:t>foo&amp;action</a:t>
            </a:r>
            <a:r>
              <a:rPr lang="en-US" dirty="0">
                <a:solidFill>
                  <a:schemeClr val="accent6"/>
                </a:solidFill>
              </a:rPr>
              <a:t>=bar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accent1"/>
                </a:solidFill>
              </a:rPr>
              <a:t>public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 err="1"/>
              <a:t>routeAndDispatch</a:t>
            </a:r>
            <a:r>
              <a:rPr lang="en-US" dirty="0"/>
              <a:t>() {</a:t>
            </a:r>
          </a:p>
          <a:p>
            <a:r>
              <a:rPr lang="en-US" dirty="0"/>
              <a:t>        $page = empty($_GET['page']) ? $this-&gt;default : trim($_GET['page']);</a:t>
            </a:r>
          </a:p>
          <a:p>
            <a:r>
              <a:rPr lang="en-US" dirty="0"/>
              <a:t>        $controller = $this-&gt;</a:t>
            </a:r>
            <a:r>
              <a:rPr lang="en-US" dirty="0" err="1"/>
              <a:t>getByName</a:t>
            </a:r>
            <a:r>
              <a:rPr lang="en-US" dirty="0"/>
              <a:t>($page . 'Controller'); </a:t>
            </a:r>
            <a:r>
              <a:rPr lang="en-US" dirty="0">
                <a:solidFill>
                  <a:schemeClr val="accent6"/>
                </a:solidFill>
              </a:rPr>
              <a:t>// Implementation on next slide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chemeClr val="accent1"/>
                </a:solidFill>
              </a:rPr>
              <a:t>if</a:t>
            </a:r>
            <a:r>
              <a:rPr lang="en-US" dirty="0"/>
              <a:t> (!$controller) </a:t>
            </a:r>
            <a:r>
              <a:rPr lang="en-US" dirty="0">
                <a:solidFill>
                  <a:schemeClr val="accent1"/>
                </a:solidFill>
              </a:rPr>
              <a:t>throw new</a:t>
            </a:r>
            <a:r>
              <a:rPr lang="en-US" dirty="0"/>
              <a:t> Exception("Unknown page '$page'.");</a:t>
            </a:r>
          </a:p>
          <a:p>
            <a:endParaRPr lang="en-US" dirty="0"/>
          </a:p>
          <a:p>
            <a:r>
              <a:rPr lang="en-US" dirty="0"/>
              <a:t>        $</a:t>
            </a:r>
            <a:r>
              <a:rPr lang="en-US" dirty="0" err="1"/>
              <a:t>reqMethod</a:t>
            </a:r>
            <a:r>
              <a:rPr lang="en-US" dirty="0"/>
              <a:t> = </a:t>
            </a:r>
            <a:r>
              <a:rPr lang="en-US" dirty="0" err="1"/>
              <a:t>strtolower</a:t>
            </a:r>
            <a:r>
              <a:rPr lang="en-US" dirty="0"/>
              <a:t>($_SERVER['REQUEST_METHOD']);</a:t>
            </a:r>
          </a:p>
          <a:p>
            <a:r>
              <a:rPr lang="en-US" dirty="0"/>
              <a:t>        $action = empty($_GET['action']) ? '' : </a:t>
            </a:r>
            <a:r>
              <a:rPr lang="en-US" dirty="0" err="1"/>
              <a:t>ucfirst</a:t>
            </a:r>
            <a:r>
              <a:rPr lang="en-US" dirty="0"/>
              <a:t>(</a:t>
            </a:r>
            <a:r>
              <a:rPr lang="en-US" dirty="0" err="1"/>
              <a:t>strtolower</a:t>
            </a:r>
            <a:r>
              <a:rPr lang="en-US" dirty="0"/>
              <a:t>(trim($_GET['action'])));</a:t>
            </a:r>
          </a:p>
          <a:p>
            <a:r>
              <a:rPr lang="en-US" dirty="0"/>
              <a:t>        $method = $</a:t>
            </a:r>
            <a:r>
              <a:rPr lang="en-US" dirty="0" err="1"/>
              <a:t>reqMethod</a:t>
            </a:r>
            <a:r>
              <a:rPr lang="en-US" dirty="0"/>
              <a:t> . $action . 'Action';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chemeClr val="accent1"/>
                </a:solidFill>
              </a:rPr>
              <a:t>if</a:t>
            </a:r>
            <a:r>
              <a:rPr lang="en-US" dirty="0"/>
              <a:t> (!</a:t>
            </a:r>
            <a:r>
              <a:rPr lang="en-US" dirty="0" err="1"/>
              <a:t>method_exists</a:t>
            </a:r>
            <a:r>
              <a:rPr lang="en-US" dirty="0"/>
              <a:t>($controller, $method)) </a:t>
            </a:r>
            <a:r>
              <a:rPr lang="en-US" dirty="0">
                <a:solidFill>
                  <a:schemeClr val="accent1"/>
                </a:solidFill>
              </a:rPr>
              <a:t>throw new</a:t>
            </a:r>
            <a:r>
              <a:rPr lang="en-US" dirty="0"/>
              <a:t> Exception("...");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chemeClr val="accent1"/>
                </a:solidFill>
              </a:rPr>
              <a:t>if</a:t>
            </a:r>
            <a:r>
              <a:rPr lang="en-US" dirty="0"/>
              <a:t> ($</a:t>
            </a:r>
            <a:r>
              <a:rPr lang="en-US" dirty="0" err="1"/>
              <a:t>reqMethod</a:t>
            </a:r>
            <a:r>
              <a:rPr lang="en-US" dirty="0"/>
              <a:t> === 'post’)  $controller-&gt;$method($_POST, $_GET);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chemeClr val="accent1"/>
                </a:solidFill>
              </a:rPr>
              <a:t>else</a:t>
            </a:r>
            <a:r>
              <a:rPr lang="en-US" dirty="0"/>
              <a:t> $controller-&gt;$method($_GET);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61105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86566-BBD0-4033-8B42-3C63941EB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008112"/>
          </a:xfrm>
        </p:spPr>
        <p:txBody>
          <a:bodyPr/>
          <a:lstStyle/>
          <a:p>
            <a:r>
              <a:rPr lang="en-US" dirty="0"/>
              <a:t>Imperative ~ sequence of commands</a:t>
            </a:r>
          </a:p>
          <a:p>
            <a:r>
              <a:rPr lang="en-US" dirty="0"/>
              <a:t>Declarative ~ data definitions - often preferred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97BC53-9DD3-4790-93E9-F5FFB01E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Controller</a:t>
            </a:r>
            <a:br>
              <a:rPr lang="en-US" dirty="0"/>
            </a:br>
            <a:r>
              <a:rPr lang="en-US" dirty="0"/>
              <a:t>Imperative vs Declarative Approach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808D-8A4E-4252-90D2-F517B307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46B7168F-6441-47B8-9492-74C25B69F90C}"/>
              </a:ext>
            </a:extLst>
          </p:cNvPr>
          <p:cNvSpPr/>
          <p:nvPr/>
        </p:nvSpPr>
        <p:spPr>
          <a:xfrm>
            <a:off x="443372" y="2987854"/>
            <a:ext cx="5004556" cy="3609498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switch</a:t>
            </a:r>
            <a:r>
              <a:rPr lang="en-US" dirty="0"/>
              <a:t> ($_GET['page']) {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accent1"/>
                </a:solidFill>
              </a:rPr>
              <a:t>case</a:t>
            </a:r>
            <a:r>
              <a:rPr lang="en-US" dirty="0"/>
              <a:t> 'home':</a:t>
            </a:r>
          </a:p>
          <a:p>
            <a:r>
              <a:rPr lang="en-US" dirty="0"/>
              <a:t>        require '</a:t>
            </a:r>
            <a:r>
              <a:rPr lang="en-US" dirty="0" err="1"/>
              <a:t>home.php</a:t>
            </a:r>
            <a:r>
              <a:rPr lang="en-US" dirty="0"/>
              <a:t>';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chemeClr val="accent1"/>
                </a:solidFill>
              </a:rPr>
              <a:t>break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accent1"/>
                </a:solidFill>
              </a:rPr>
              <a:t>case</a:t>
            </a:r>
            <a:r>
              <a:rPr lang="en-US" dirty="0"/>
              <a:t> 'settings':</a:t>
            </a:r>
          </a:p>
          <a:p>
            <a:r>
              <a:rPr lang="en-US" dirty="0"/>
              <a:t>        require '</a:t>
            </a:r>
            <a:r>
              <a:rPr lang="en-US" dirty="0" err="1"/>
              <a:t>settings.php</a:t>
            </a:r>
            <a:r>
              <a:rPr lang="en-US" dirty="0"/>
              <a:t>';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chemeClr val="accent1"/>
                </a:solidFill>
              </a:rPr>
              <a:t>break</a:t>
            </a:r>
            <a:r>
              <a:rPr lang="en-US" dirty="0"/>
              <a:t>;</a:t>
            </a:r>
          </a:p>
          <a:p>
            <a:r>
              <a:rPr lang="en-US" dirty="0"/>
              <a:t>    ...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17C38FB-3A99-411D-8C0C-ED92D331FF73}"/>
              </a:ext>
            </a:extLst>
          </p:cNvPr>
          <p:cNvSpPr/>
          <p:nvPr/>
        </p:nvSpPr>
        <p:spPr>
          <a:xfrm>
            <a:off x="6717724" y="2987854"/>
            <a:ext cx="5004556" cy="3609498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$pages = [</a:t>
            </a:r>
          </a:p>
          <a:p>
            <a:r>
              <a:rPr lang="en-US" dirty="0"/>
              <a:t>    'home'     =&gt; '</a:t>
            </a:r>
            <a:r>
              <a:rPr lang="en-US" dirty="0" err="1"/>
              <a:t>home.php</a:t>
            </a:r>
            <a:r>
              <a:rPr lang="en-US" dirty="0"/>
              <a:t>',</a:t>
            </a:r>
          </a:p>
          <a:p>
            <a:r>
              <a:rPr lang="en-US" dirty="0"/>
              <a:t>    'settings' =&gt; '</a:t>
            </a:r>
            <a:r>
              <a:rPr lang="en-US" dirty="0" err="1"/>
              <a:t>settings.php</a:t>
            </a:r>
            <a:r>
              <a:rPr lang="en-US" dirty="0"/>
              <a:t>',</a:t>
            </a:r>
          </a:p>
          <a:p>
            <a:r>
              <a:rPr lang="en-US" dirty="0"/>
              <a:t>    ...</a:t>
            </a:r>
          </a:p>
          <a:p>
            <a:r>
              <a:rPr lang="en-US" dirty="0"/>
              <a:t>];</a:t>
            </a:r>
          </a:p>
          <a:p>
            <a:r>
              <a:rPr lang="en-US" dirty="0"/>
              <a:t>$page = $_GET['page’];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isset</a:t>
            </a:r>
            <a:r>
              <a:rPr lang="en-US" dirty="0"/>
              <a:t>($pages[$page])) {</a:t>
            </a:r>
          </a:p>
          <a:p>
            <a:r>
              <a:rPr lang="en-US" dirty="0"/>
              <a:t>    require $pages[$page];</a:t>
            </a:r>
          </a:p>
          <a:p>
            <a:r>
              <a:rPr lang="en-US" dirty="0"/>
              <a:t>}</a:t>
            </a:r>
          </a:p>
        </p:txBody>
      </p:sp>
      <p:sp>
        <p:nvSpPr>
          <p:cNvPr id="9" name="Zaoblený obdélníkový bublinový popisek 10">
            <a:extLst>
              <a:ext uri="{FF2B5EF4-FFF2-40B4-BE49-F238E27FC236}">
                <a16:creationId xmlns:a16="http://schemas.microsoft.com/office/drawing/2014/main" id="{FE2183A6-A08C-49B4-A5FD-F3762FEA1D8C}"/>
              </a:ext>
            </a:extLst>
          </p:cNvPr>
          <p:cNvSpPr/>
          <p:nvPr/>
        </p:nvSpPr>
        <p:spPr>
          <a:xfrm>
            <a:off x="7896200" y="2019702"/>
            <a:ext cx="3327154" cy="746269"/>
          </a:xfrm>
          <a:prstGeom prst="wedgeRoundRectCallout">
            <a:avLst>
              <a:gd name="adj1" fmla="val -30960"/>
              <a:gd name="adj2" fmla="val 16447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Can be optimized further with classes, annotations, attributes.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02683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9E5D-6FCE-42B2-9343-0235D6FF3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</p:spTree>
    <p:extLst>
      <p:ext uri="{BB962C8B-B14F-4D97-AF65-F5344CB8AC3E}">
        <p14:creationId xmlns:p14="http://schemas.microsoft.com/office/powerpoint/2010/main" val="2084109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76A3D6-E5C8-40CC-8CE3-3F8B9CC1A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 of Templates</a:t>
            </a:r>
          </a:p>
          <a:p>
            <a:r>
              <a:rPr lang="en-US" dirty="0"/>
              <a:t>Separate HTML (CSS, …) code from PHP scripts</a:t>
            </a:r>
          </a:p>
          <a:p>
            <a:r>
              <a:rPr lang="en-US" dirty="0"/>
              <a:t>Division of work (HTML coders vs. PHP programmers)</a:t>
            </a:r>
          </a:p>
          <a:p>
            <a:pPr marL="0" indent="0">
              <a:buNone/>
            </a:pPr>
            <a:r>
              <a:rPr lang="en-US" dirty="0"/>
              <a:t>Template Systems</a:t>
            </a:r>
          </a:p>
          <a:p>
            <a:r>
              <a:rPr lang="en-US" dirty="0"/>
              <a:t>PHP-based</a:t>
            </a:r>
          </a:p>
          <a:p>
            <a:pPr lvl="1"/>
            <a:r>
              <a:rPr lang="en-US" dirty="0"/>
              <a:t>Template is also a PHP script</a:t>
            </a:r>
          </a:p>
          <a:p>
            <a:pPr lvl="1"/>
            <a:r>
              <a:rPr lang="en-US" dirty="0"/>
              <a:t>PHP-template only includes data into the HTML</a:t>
            </a:r>
          </a:p>
          <a:p>
            <a:r>
              <a:rPr lang="en-US" dirty="0"/>
              <a:t>Text-based</a:t>
            </a:r>
          </a:p>
          <a:p>
            <a:pPr lvl="1"/>
            <a:r>
              <a:rPr lang="en-US" dirty="0"/>
              <a:t>Special tags in HTML</a:t>
            </a:r>
          </a:p>
          <a:p>
            <a:pPr lvl="1"/>
            <a:r>
              <a:rPr lang="en-US" dirty="0"/>
              <a:t>{{</a:t>
            </a:r>
            <a:r>
              <a:rPr lang="en-US" dirty="0" err="1"/>
              <a:t>tag_name</a:t>
            </a:r>
            <a:r>
              <a:rPr lang="en-US" dirty="0"/>
              <a:t>}}, &lt;%</a:t>
            </a:r>
            <a:r>
              <a:rPr lang="en-US" dirty="0" err="1"/>
              <a:t>tag_name</a:t>
            </a:r>
            <a:r>
              <a:rPr lang="en-US" dirty="0"/>
              <a:t>%&gt;</a:t>
            </a:r>
          </a:p>
          <a:p>
            <a:pPr lvl="1"/>
            <a:r>
              <a:rPr lang="en-US" dirty="0"/>
              <a:t>Typically compiled into PHP-base templates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A1E839-7B45-4940-B397-D5160AE4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6007C-E424-4242-9149-6E7F0A2E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988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97182-4E3A-4360-81FF-795AB63F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 </a:t>
            </a:r>
            <a:br>
              <a:rPr lang="en-US" dirty="0"/>
            </a:br>
            <a:r>
              <a:rPr lang="en-US" dirty="0"/>
              <a:t>Latte Example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FE808-C166-4DF2-995A-A453C172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57DFA4C0-3C0B-4EFF-BCEB-50751A921C53}"/>
              </a:ext>
            </a:extLst>
          </p:cNvPr>
          <p:cNvSpPr/>
          <p:nvPr/>
        </p:nvSpPr>
        <p:spPr>
          <a:xfrm>
            <a:off x="443372" y="2353661"/>
            <a:ext cx="11305256" cy="432048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&lt;h1 </a:t>
            </a:r>
            <a:r>
              <a:rPr lang="en-US" dirty="0">
                <a:solidFill>
                  <a:schemeClr val="accent1"/>
                </a:solidFill>
              </a:rPr>
              <a:t>n:block=title</a:t>
            </a:r>
            <a:r>
              <a:rPr lang="en-US" dirty="0"/>
              <a:t>&gt;Latte Example&lt;/h1&gt;</a:t>
            </a:r>
          </a:p>
          <a:p>
            <a:endParaRPr lang="en-US" dirty="0"/>
          </a:p>
          <a:p>
            <a:r>
              <a:rPr lang="en-US" dirty="0"/>
              <a:t>&lt;ul </a:t>
            </a:r>
            <a:r>
              <a:rPr lang="en-US" dirty="0">
                <a:solidFill>
                  <a:schemeClr val="accent1"/>
                </a:solidFill>
              </a:rPr>
              <a:t>n:if="$items"</a:t>
            </a:r>
            <a:r>
              <a:rPr lang="en-US" dirty="0"/>
              <a:t>&gt;</a:t>
            </a:r>
          </a:p>
          <a:p>
            <a:r>
              <a:rPr lang="en-US" dirty="0"/>
              <a:t>    &lt;li </a:t>
            </a:r>
            <a:r>
              <a:rPr lang="en-US" dirty="0">
                <a:solidFill>
                  <a:schemeClr val="accent1"/>
                </a:solidFill>
              </a:rPr>
              <a:t>n:foreach="$items as $item"</a:t>
            </a:r>
            <a:r>
              <a:rPr lang="en-US" dirty="0"/>
              <a:t>&gt;</a:t>
            </a:r>
            <a:r>
              <a:rPr lang="en-US" dirty="0">
                <a:solidFill>
                  <a:schemeClr val="accent1"/>
                </a:solidFill>
              </a:rPr>
              <a:t>{$</a:t>
            </a:r>
            <a:r>
              <a:rPr lang="en-US" dirty="0" err="1">
                <a:solidFill>
                  <a:schemeClr val="accent1"/>
                </a:solidFill>
              </a:rPr>
              <a:t>item|capitalize</a:t>
            </a:r>
            <a:r>
              <a:rPr lang="en-US" dirty="0">
                <a:solidFill>
                  <a:schemeClr val="accent1"/>
                </a:solidFill>
              </a:rPr>
              <a:t>}</a:t>
            </a:r>
            <a:r>
              <a:rPr lang="en-US" dirty="0"/>
              <a:t>&lt;/li&gt;</a:t>
            </a:r>
          </a:p>
          <a:p>
            <a:r>
              <a:rPr lang="en-US" dirty="0"/>
              <a:t>&lt;/ul&gt;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{if ($user)}</a:t>
            </a:r>
          </a:p>
          <a:p>
            <a:r>
              <a:rPr lang="en-US" dirty="0"/>
              <a:t>&lt;h2&gt;User </a:t>
            </a:r>
            <a:r>
              <a:rPr lang="en-US" dirty="0">
                <a:solidFill>
                  <a:schemeClr val="accent1"/>
                </a:solidFill>
              </a:rPr>
              <a:t>{$user-&gt;login}</a:t>
            </a:r>
            <a:r>
              <a:rPr lang="en-US" dirty="0"/>
              <a:t>&lt;/h2&gt;</a:t>
            </a:r>
          </a:p>
          <a:p>
            <a:r>
              <a:rPr lang="en-US" dirty="0"/>
              <a:t>Name: </a:t>
            </a:r>
            <a:r>
              <a:rPr lang="en-US" dirty="0">
                <a:solidFill>
                  <a:schemeClr val="accent1"/>
                </a:solidFill>
              </a:rPr>
              <a:t>{$user-&gt;name}</a:t>
            </a:r>
          </a:p>
          <a:p>
            <a:r>
              <a:rPr lang="en-US" dirty="0"/>
              <a:t>Home page: &lt;a </a:t>
            </a:r>
            <a:r>
              <a:rPr lang="en-US" dirty="0">
                <a:solidFill>
                  <a:schemeClr val="accent1"/>
                </a:solidFill>
              </a:rPr>
              <a:t>n:href</a:t>
            </a:r>
            <a:r>
              <a:rPr lang="en-US" dirty="0"/>
              <a:t>="</a:t>
            </a:r>
            <a:r>
              <a:rPr lang="en-US" dirty="0">
                <a:solidFill>
                  <a:schemeClr val="accent1"/>
                </a:solidFill>
              </a:rPr>
              <a:t>$user-&gt;homepage</a:t>
            </a:r>
            <a:r>
              <a:rPr lang="en-US" dirty="0"/>
              <a:t>"&gt;</a:t>
            </a:r>
            <a:r>
              <a:rPr lang="en-US" dirty="0">
                <a:solidFill>
                  <a:schemeClr val="accent1"/>
                </a:solidFill>
              </a:rPr>
              <a:t>{$user-&gt;homepage}</a:t>
            </a:r>
            <a:r>
              <a:rPr lang="en-US" dirty="0"/>
              <a:t>&lt;/a&gt;</a:t>
            </a:r>
          </a:p>
          <a:p>
            <a:r>
              <a:rPr lang="en-US" dirty="0">
                <a:solidFill>
                  <a:schemeClr val="accent1"/>
                </a:solidFill>
              </a:rPr>
              <a:t>{/if}</a:t>
            </a:r>
          </a:p>
        </p:txBody>
      </p:sp>
      <p:sp>
        <p:nvSpPr>
          <p:cNvPr id="8" name="Zaoblený obdélníkový popisek 52">
            <a:extLst>
              <a:ext uri="{FF2B5EF4-FFF2-40B4-BE49-F238E27FC236}">
                <a16:creationId xmlns:a16="http://schemas.microsoft.com/office/drawing/2014/main" id="{61448045-DA86-4678-948D-C4F426B4E2F6}"/>
              </a:ext>
            </a:extLst>
          </p:cNvPr>
          <p:cNvSpPr/>
          <p:nvPr/>
        </p:nvSpPr>
        <p:spPr>
          <a:xfrm>
            <a:off x="5846224" y="2420888"/>
            <a:ext cx="2851136" cy="687877"/>
          </a:xfrm>
          <a:prstGeom prst="wedgeRoundRectCallout">
            <a:avLst>
              <a:gd name="adj1" fmla="val -76067"/>
              <a:gd name="adj2" fmla="val 441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same text will appear in the title of the page</a:t>
            </a:r>
            <a:endParaRPr lang="cs-CZ" sz="1600" dirty="0"/>
          </a:p>
        </p:txBody>
      </p:sp>
      <p:sp>
        <p:nvSpPr>
          <p:cNvPr id="9" name="Zaoblený obdélníkový popisek 52">
            <a:extLst>
              <a:ext uri="{FF2B5EF4-FFF2-40B4-BE49-F238E27FC236}">
                <a16:creationId xmlns:a16="http://schemas.microsoft.com/office/drawing/2014/main" id="{F979F073-732F-4249-A379-407ACCA7A92C}"/>
              </a:ext>
            </a:extLst>
          </p:cNvPr>
          <p:cNvSpPr/>
          <p:nvPr/>
        </p:nvSpPr>
        <p:spPr>
          <a:xfrm>
            <a:off x="3280656" y="3218049"/>
            <a:ext cx="4891236" cy="431320"/>
          </a:xfrm>
          <a:prstGeom prst="wedgeRoundRectCallout">
            <a:avLst>
              <a:gd name="adj1" fmla="val -58484"/>
              <a:gd name="adj2" fmla="val 404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If and </a:t>
            </a:r>
            <a:r>
              <a:rPr lang="en-US" sz="1600" dirty="0" err="1"/>
              <a:t>foreach</a:t>
            </a:r>
            <a:r>
              <a:rPr lang="en-US" sz="1600" dirty="0"/>
              <a:t> are translated in PHP structures</a:t>
            </a:r>
            <a:endParaRPr lang="cs-CZ" sz="1600" dirty="0"/>
          </a:p>
        </p:txBody>
      </p:sp>
      <p:sp>
        <p:nvSpPr>
          <p:cNvPr id="10" name="Zaoblený obdélníkový popisek 52">
            <a:extLst>
              <a:ext uri="{FF2B5EF4-FFF2-40B4-BE49-F238E27FC236}">
                <a16:creationId xmlns:a16="http://schemas.microsoft.com/office/drawing/2014/main" id="{5EA8EA97-F744-4BDC-B316-C0C922989AF4}"/>
              </a:ext>
            </a:extLst>
          </p:cNvPr>
          <p:cNvSpPr/>
          <p:nvPr/>
        </p:nvSpPr>
        <p:spPr>
          <a:xfrm>
            <a:off x="5471592" y="4264599"/>
            <a:ext cx="1800200" cy="436025"/>
          </a:xfrm>
          <a:prstGeom prst="wedgeRoundRectCallout">
            <a:avLst>
              <a:gd name="adj1" fmla="val -30676"/>
              <a:gd name="adj2" fmla="val -908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Value filtering</a:t>
            </a:r>
            <a:endParaRPr lang="cs-CZ" sz="1600" dirty="0"/>
          </a:p>
        </p:txBody>
      </p:sp>
      <p:sp>
        <p:nvSpPr>
          <p:cNvPr id="11" name="Zaoblený obdélníkový popisek 52">
            <a:extLst>
              <a:ext uri="{FF2B5EF4-FFF2-40B4-BE49-F238E27FC236}">
                <a16:creationId xmlns:a16="http://schemas.microsoft.com/office/drawing/2014/main" id="{DE3BC5D9-353A-449E-A72D-2EA82AEA9C6E}"/>
              </a:ext>
            </a:extLst>
          </p:cNvPr>
          <p:cNvSpPr/>
          <p:nvPr/>
        </p:nvSpPr>
        <p:spPr>
          <a:xfrm>
            <a:off x="1447106" y="4226991"/>
            <a:ext cx="3667100" cy="473633"/>
          </a:xfrm>
          <a:prstGeom prst="wedgeRoundRectCallout">
            <a:avLst>
              <a:gd name="adj1" fmla="val -49545"/>
              <a:gd name="adj2" fmla="val 985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Alternative syntax for if statement</a:t>
            </a:r>
            <a:endParaRPr lang="cs-CZ" sz="1600" dirty="0"/>
          </a:p>
        </p:txBody>
      </p:sp>
      <p:sp>
        <p:nvSpPr>
          <p:cNvPr id="12" name="Zaoblený obdélníkový popisek 52">
            <a:extLst>
              <a:ext uri="{FF2B5EF4-FFF2-40B4-BE49-F238E27FC236}">
                <a16:creationId xmlns:a16="http://schemas.microsoft.com/office/drawing/2014/main" id="{FC3B4D13-BAC7-4120-AE6B-71C5F6BBD109}"/>
              </a:ext>
            </a:extLst>
          </p:cNvPr>
          <p:cNvSpPr/>
          <p:nvPr/>
        </p:nvSpPr>
        <p:spPr>
          <a:xfrm>
            <a:off x="7752184" y="4949216"/>
            <a:ext cx="2808312" cy="492550"/>
          </a:xfrm>
          <a:prstGeom prst="wedgeRoundRectCallout">
            <a:avLst>
              <a:gd name="adj1" fmla="val -41463"/>
              <a:gd name="adj2" fmla="val 921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Context-aware escaping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405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0DB4E-E861-4B11-97D1-FEE53BEF6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sure the output matches target context</a:t>
            </a:r>
          </a:p>
          <a:p>
            <a:r>
              <a:rPr lang="en-US" dirty="0"/>
              <a:t>Automated solutions are preferred (templates)</a:t>
            </a:r>
          </a:p>
          <a:p>
            <a:endParaRPr lang="en-US" dirty="0"/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String and filter functions, regular expressions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htmlspecialchars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 – encoding for HTML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urlencode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 – encoding for URL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DBMS-specific functions (</a:t>
            </a:r>
            <a:r>
              <a:rPr lang="en-US" dirty="0" err="1">
                <a:solidFill>
                  <a:schemeClr val="accent2"/>
                </a:solidFill>
              </a:rPr>
              <a:t>mysqli_escape_string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Better yet, use prepared statements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E42018-44AC-45C7-BDF8-EE95EEEE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Sanitization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64F83-39F7-496F-BA5C-AFF41737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949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9C42-BEDF-6B50-30D5-E165091C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  <a:br>
              <a:rPr lang="en-US" dirty="0"/>
            </a:br>
            <a:r>
              <a:rPr lang="en-US" dirty="0" err="1"/>
              <a:t>symfony</a:t>
            </a:r>
            <a:r>
              <a:rPr lang="en-US" dirty="0"/>
              <a:t> Example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9B750-7012-41C4-CB8C-0474F97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99CEA41-AAFC-274E-385D-CD563ACF55C1}"/>
              </a:ext>
            </a:extLst>
          </p:cNvPr>
          <p:cNvSpPr/>
          <p:nvPr/>
        </p:nvSpPr>
        <p:spPr>
          <a:xfrm>
            <a:off x="407368" y="1844824"/>
            <a:ext cx="7236804" cy="792088"/>
          </a:xfrm>
          <a:prstGeom prst="snip1Rect">
            <a:avLst>
              <a:gd name="adj" fmla="val 237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t"/>
          <a:lstStyle/>
          <a:p>
            <a:r>
              <a:rPr lang="en-US" dirty="0"/>
              <a:t>&lt;h1&gt;Hello </a:t>
            </a:r>
            <a:r>
              <a:rPr lang="en-US" dirty="0">
                <a:solidFill>
                  <a:schemeClr val="accent1"/>
                </a:solidFill>
              </a:rPr>
              <a:t>{{ </a:t>
            </a:r>
            <a:r>
              <a:rPr lang="en-US" dirty="0" err="1">
                <a:solidFill>
                  <a:schemeClr val="accent1"/>
                </a:solidFill>
              </a:rPr>
              <a:t>user_first_name</a:t>
            </a:r>
            <a:r>
              <a:rPr lang="en-US" dirty="0">
                <a:solidFill>
                  <a:schemeClr val="accent1"/>
                </a:solidFill>
              </a:rPr>
              <a:t> }}</a:t>
            </a:r>
            <a:r>
              <a:rPr lang="en-US" dirty="0"/>
              <a:t>!&lt;/h1&gt;</a:t>
            </a:r>
          </a:p>
          <a:p>
            <a:r>
              <a:rPr lang="en-US" dirty="0"/>
              <a:t>&lt;p&gt;You have </a:t>
            </a:r>
            <a:r>
              <a:rPr lang="en-US" dirty="0">
                <a:solidFill>
                  <a:schemeClr val="accent1"/>
                </a:solidFill>
              </a:rPr>
              <a:t>{{ </a:t>
            </a:r>
            <a:r>
              <a:rPr lang="en-US" dirty="0" err="1">
                <a:solidFill>
                  <a:schemeClr val="accent1"/>
                </a:solidFill>
              </a:rPr>
              <a:t>notifications|length</a:t>
            </a:r>
            <a:r>
              <a:rPr lang="en-US" dirty="0">
                <a:solidFill>
                  <a:schemeClr val="accent1"/>
                </a:solidFill>
              </a:rPr>
              <a:t> }}</a:t>
            </a:r>
            <a:r>
              <a:rPr lang="en-US" dirty="0"/>
              <a:t> new notifications.&lt;/p&gt;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A1BE76DD-70A8-370D-2B0B-8ED981C37178}"/>
              </a:ext>
            </a:extLst>
          </p:cNvPr>
          <p:cNvSpPr/>
          <p:nvPr/>
        </p:nvSpPr>
        <p:spPr>
          <a:xfrm>
            <a:off x="378512" y="2780928"/>
            <a:ext cx="7265660" cy="3816424"/>
          </a:xfrm>
          <a:prstGeom prst="snip1Rect">
            <a:avLst>
              <a:gd name="adj" fmla="val 39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t"/>
          <a:lstStyle/>
          <a:p>
            <a:r>
              <a:rPr lang="en-US" dirty="0">
                <a:solidFill>
                  <a:schemeClr val="accent1"/>
                </a:solidFill>
              </a:rPr>
              <a:t>class</a:t>
            </a:r>
            <a:r>
              <a:rPr lang="en-US" dirty="0"/>
              <a:t> </a:t>
            </a:r>
            <a:r>
              <a:rPr lang="en-US" dirty="0" err="1"/>
              <a:t>UserController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extends</a:t>
            </a:r>
            <a:r>
              <a:rPr lang="en-US" dirty="0"/>
              <a:t> </a:t>
            </a:r>
            <a:r>
              <a:rPr lang="en-US" dirty="0" err="1"/>
              <a:t>AbstractController</a:t>
            </a:r>
            <a:endParaRPr lang="en-US" dirty="0"/>
          </a:p>
          <a:p>
            <a:r>
              <a:rPr lang="en-US" dirty="0"/>
              <a:t> {</a:t>
            </a:r>
          </a:p>
          <a:p>
            <a:r>
              <a:rPr lang="en-US" dirty="0">
                <a:solidFill>
                  <a:schemeClr val="accent1"/>
                </a:solidFill>
              </a:rPr>
              <a:t>    public function</a:t>
            </a:r>
            <a:r>
              <a:rPr lang="en-US" dirty="0"/>
              <a:t> notifications(): Response 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	$</a:t>
            </a:r>
            <a:r>
              <a:rPr lang="en-US" dirty="0" err="1"/>
              <a:t>userFirstName</a:t>
            </a:r>
            <a:r>
              <a:rPr lang="en-US" dirty="0"/>
              <a:t> = '...';</a:t>
            </a:r>
          </a:p>
          <a:p>
            <a:r>
              <a:rPr lang="en-US" dirty="0"/>
              <a:t>       $</a:t>
            </a:r>
            <a:r>
              <a:rPr lang="en-US" dirty="0" err="1"/>
              <a:t>userNotifications</a:t>
            </a:r>
            <a:r>
              <a:rPr lang="en-US" dirty="0"/>
              <a:t> = ['...', '...’];</a:t>
            </a:r>
            <a:br>
              <a:rPr lang="en-US" dirty="0"/>
            </a:br>
            <a:endParaRPr lang="en-US" dirty="0"/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return</a:t>
            </a:r>
            <a:r>
              <a:rPr lang="en-US" dirty="0"/>
              <a:t> $this-&gt;render('user/</a:t>
            </a:r>
            <a:r>
              <a:rPr lang="en-US" dirty="0" err="1"/>
              <a:t>notifications.html.twig</a:t>
            </a:r>
            <a:r>
              <a:rPr lang="en-US" dirty="0"/>
              <a:t>', [</a:t>
            </a:r>
          </a:p>
          <a:p>
            <a:r>
              <a:rPr lang="en-US" dirty="0"/>
              <a:t>	    '</a:t>
            </a:r>
            <a:r>
              <a:rPr lang="en-US" dirty="0" err="1"/>
              <a:t>user_first_name</a:t>
            </a:r>
            <a:r>
              <a:rPr lang="en-US" dirty="0"/>
              <a:t>' =&gt; $</a:t>
            </a:r>
            <a:r>
              <a:rPr lang="en-US" dirty="0" err="1"/>
              <a:t>userFirstName</a:t>
            </a:r>
            <a:r>
              <a:rPr lang="en-US" dirty="0"/>
              <a:t>,</a:t>
            </a:r>
          </a:p>
          <a:p>
            <a:r>
              <a:rPr lang="en-US" dirty="0"/>
              <a:t>            'notifications' =&gt; $</a:t>
            </a:r>
            <a:r>
              <a:rPr lang="en-US" dirty="0" err="1"/>
              <a:t>userNotifications</a:t>
            </a:r>
            <a:r>
              <a:rPr lang="en-US" dirty="0"/>
              <a:t>,</a:t>
            </a:r>
          </a:p>
          <a:p>
            <a:r>
              <a:rPr lang="en-US" dirty="0"/>
              <a:t>        ]);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51119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58CCE-5330-4A9C-BE87-14FB8BA8A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Symfony </a:t>
            </a:r>
          </a:p>
          <a:p>
            <a:r>
              <a:rPr lang="en-US" dirty="0"/>
              <a:t>Laravel</a:t>
            </a:r>
          </a:p>
          <a:p>
            <a:endParaRPr lang="en-US" dirty="0"/>
          </a:p>
          <a:p>
            <a:r>
              <a:rPr lang="en-US" dirty="0"/>
              <a:t>Slim - micro-framework</a:t>
            </a:r>
          </a:p>
          <a:p>
            <a:r>
              <a:rPr lang="en-US" dirty="0" err="1"/>
              <a:t>Nette</a:t>
            </a:r>
            <a:r>
              <a:rPr lang="en-US" dirty="0"/>
              <a:t> – developed in Czechia (large Czech community)</a:t>
            </a:r>
          </a:p>
          <a:p>
            <a:r>
              <a:rPr lang="en-US" dirty="0"/>
              <a:t>Zend – one of the oldest (a bit outdated)</a:t>
            </a:r>
          </a:p>
          <a:p>
            <a:r>
              <a:rPr lang="en-US" dirty="0"/>
              <a:t>CodeIgniter</a:t>
            </a:r>
          </a:p>
          <a:p>
            <a:r>
              <a:rPr lang="en-US" dirty="0" err="1"/>
              <a:t>Yii</a:t>
            </a:r>
            <a:r>
              <a:rPr lang="en-US" dirty="0"/>
              <a:t> 2</a:t>
            </a:r>
          </a:p>
          <a:p>
            <a:r>
              <a:rPr lang="en-US" dirty="0"/>
              <a:t>Phalcon</a:t>
            </a:r>
          </a:p>
          <a:p>
            <a:r>
              <a:rPr lang="en-US" dirty="0" err="1"/>
              <a:t>CakePHP</a:t>
            </a:r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FB68A4-4B7D-42C8-B936-6A71521F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Frameworks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698F5-F4D2-4A87-B5B6-FE71CFAF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531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A344-7F25-44C6-ABC0-B9F25AE3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846006"/>
            <a:ext cx="11713299" cy="4596298"/>
          </a:xfrm>
        </p:spPr>
        <p:txBody>
          <a:bodyPr/>
          <a:lstStyle/>
          <a:p>
            <a:r>
              <a:rPr lang="en-US" dirty="0"/>
              <a:t>Verification / Sanitization</a:t>
            </a:r>
          </a:p>
          <a:p>
            <a:r>
              <a:rPr lang="en-US" dirty="0"/>
              <a:t>File upload</a:t>
            </a:r>
          </a:p>
          <a:p>
            <a:r>
              <a:rPr lang="en-US" dirty="0"/>
              <a:t>Sessions</a:t>
            </a:r>
          </a:p>
          <a:p>
            <a:r>
              <a:rPr lang="en-US" dirty="0"/>
              <a:t>MySQL </a:t>
            </a:r>
          </a:p>
          <a:p>
            <a:r>
              <a:rPr lang="en-US" dirty="0"/>
              <a:t>Front Controller</a:t>
            </a:r>
          </a:p>
          <a:p>
            <a:r>
              <a:rPr lang="en-US" dirty="0"/>
              <a:t>Templates</a:t>
            </a:r>
          </a:p>
          <a:p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E8574-935F-4138-8425-82AAC905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407780"/>
            <a:ext cx="8610600" cy="1293028"/>
          </a:xfrm>
        </p:spPr>
        <p:txBody>
          <a:bodyPr/>
          <a:lstStyle/>
          <a:p>
            <a:r>
              <a:rPr lang="en-US" dirty="0"/>
              <a:t>takeaway </a:t>
            </a:r>
          </a:p>
        </p:txBody>
      </p:sp>
    </p:spTree>
    <p:extLst>
      <p:ext uri="{BB962C8B-B14F-4D97-AF65-F5344CB8AC3E}">
        <p14:creationId xmlns:p14="http://schemas.microsoft.com/office/powerpoint/2010/main" val="252943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DB1018-0579-42B3-A77E-ABDB36D4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URL Handling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http_build_query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 – construct URL query string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parse_url</a:t>
            </a:r>
            <a:r>
              <a:rPr lang="en-US" dirty="0">
                <a:solidFill>
                  <a:schemeClr val="accent2"/>
                </a:solidFill>
              </a:rPr>
              <a:t>()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Base64</a:t>
            </a:r>
          </a:p>
          <a:p>
            <a:pPr lvl="1"/>
            <a:r>
              <a:rPr lang="en-US" dirty="0"/>
              <a:t>Encode (any) data into text-safe form (6-bits/char)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base64_encode()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base64_decode()</a:t>
            </a:r>
          </a:p>
          <a:p>
            <a:endParaRPr lang="en-US" dirty="0"/>
          </a:p>
          <a:p>
            <a:r>
              <a:rPr lang="en-US" dirty="0"/>
              <a:t>JSON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json_encode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/>
                </a:solidFill>
              </a:rPr>
              <a:t>json_decode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/>
                </a:solidFill>
              </a:rPr>
              <a:t>json_last_error</a:t>
            </a:r>
            <a:r>
              <a:rPr lang="en-US" dirty="0">
                <a:solidFill>
                  <a:schemeClr val="accent2"/>
                </a:solidFill>
              </a:rPr>
              <a:t>()</a:t>
            </a:r>
          </a:p>
          <a:p>
            <a:pPr lvl="1"/>
            <a:r>
              <a:rPr lang="en-US" dirty="0"/>
              <a:t>Lists are arrays, collections are </a:t>
            </a:r>
            <a:r>
              <a:rPr lang="en-US" dirty="0" err="1">
                <a:solidFill>
                  <a:schemeClr val="accent2"/>
                </a:solidFill>
              </a:rPr>
              <a:t>stdClass</a:t>
            </a:r>
            <a:r>
              <a:rPr lang="en-US" dirty="0"/>
              <a:t> objects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94BAE5-303F-499E-8114-4FDBC8AA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Formatted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9FAF1-6F17-4E55-ACA5-FFC5F141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aoblený obdélníkový popisek 7">
            <a:extLst>
              <a:ext uri="{FF2B5EF4-FFF2-40B4-BE49-F238E27FC236}">
                <a16:creationId xmlns:a16="http://schemas.microsoft.com/office/drawing/2014/main" id="{FE7C63B6-9006-4755-81D3-B29913533099}"/>
              </a:ext>
            </a:extLst>
          </p:cNvPr>
          <p:cNvSpPr/>
          <p:nvPr/>
        </p:nvSpPr>
        <p:spPr>
          <a:xfrm>
            <a:off x="7968208" y="4509120"/>
            <a:ext cx="3633832" cy="792088"/>
          </a:xfrm>
          <a:prstGeom prst="wedgeRoundRectCallout">
            <a:avLst>
              <a:gd name="adj1" fmla="val -88896"/>
              <a:gd name="adj2" fmla="val -839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Not entirely safe for URL though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8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89FA63-2C13-4032-A3D9-B4B79DB99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Charset to Rule Them All</a:t>
            </a:r>
          </a:p>
          <a:p>
            <a:pPr lvl="1"/>
            <a:r>
              <a:rPr lang="en-US" dirty="0"/>
              <a:t>HTML, PHP, database (connection), text files, …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Determined by the language(s) used</a:t>
            </a:r>
            <a:br>
              <a:rPr lang="en-US" dirty="0"/>
            </a:br>
            <a:r>
              <a:rPr lang="en-US" dirty="0"/>
              <a:t>Unicode covers almost every language</a:t>
            </a:r>
          </a:p>
          <a:p>
            <a:pPr lvl="1"/>
            <a:r>
              <a:rPr lang="en-US" dirty="0"/>
              <a:t>Early incoming, late outgoing conversions</a:t>
            </a:r>
          </a:p>
          <a:p>
            <a:endParaRPr lang="en-US" dirty="0"/>
          </a:p>
          <a:p>
            <a:r>
              <a:rPr lang="en-US" dirty="0"/>
              <a:t>Charset in Meta-data</a:t>
            </a:r>
            <a:br>
              <a:rPr lang="en-US" dirty="0"/>
            </a:br>
            <a:r>
              <a:rPr lang="en-US" dirty="0"/>
              <a:t>Must be in HTTP headers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Ordering / Sorting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4F619-AFA6-419F-BCA6-A8848038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Your Charset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274E7-8022-487C-A69D-071390AA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E632B5AA-9177-4DEC-B859-CDD62D53BC83}"/>
              </a:ext>
            </a:extLst>
          </p:cNvPr>
          <p:cNvSpPr/>
          <p:nvPr/>
        </p:nvSpPr>
        <p:spPr>
          <a:xfrm>
            <a:off x="551384" y="4869160"/>
            <a:ext cx="7848872" cy="50405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header('Content-Type: text/html; charset=utf-8');</a:t>
            </a:r>
          </a:p>
        </p:txBody>
      </p:sp>
    </p:spTree>
    <p:extLst>
      <p:ext uri="{BB962C8B-B14F-4D97-AF65-F5344CB8AC3E}">
        <p14:creationId xmlns:p14="http://schemas.microsoft.com/office/powerpoint/2010/main" val="288251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A437-4170-474C-BA22-A0C16B1682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file uploads</a:t>
            </a:r>
          </a:p>
        </p:txBody>
      </p:sp>
    </p:spTree>
    <p:extLst>
      <p:ext uri="{BB962C8B-B14F-4D97-AF65-F5344CB8AC3E}">
        <p14:creationId xmlns:p14="http://schemas.microsoft.com/office/powerpoint/2010/main" val="272868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C0E039-3651-4599-8CE8-EBE0DDBC1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 form as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Provide safe way to browse disk files and select one for upload</a:t>
            </a:r>
          </a:p>
          <a:p>
            <a:r>
              <a:rPr lang="en-US" dirty="0"/>
              <a:t>HTTP wrapper handles the file</a:t>
            </a:r>
          </a:p>
          <a:p>
            <a:pPr lvl="1"/>
            <a:r>
              <a:rPr lang="en-US" dirty="0"/>
              <a:t>Stores it in temporary location</a:t>
            </a:r>
          </a:p>
          <a:p>
            <a:pPr lvl="1"/>
            <a:r>
              <a:rPr lang="en-US" dirty="0"/>
              <a:t>Related metadata are in </a:t>
            </a:r>
            <a:r>
              <a:rPr lang="en-US" dirty="0">
                <a:solidFill>
                  <a:schemeClr val="accent2"/>
                </a:solidFill>
              </a:rPr>
              <a:t>$_FILES[</a:t>
            </a:r>
            <a:r>
              <a:rPr lang="en-US" dirty="0"/>
              <a:t>name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 lvl="2"/>
            <a:r>
              <a:rPr lang="en-US" dirty="0"/>
              <a:t>'</a:t>
            </a:r>
            <a:r>
              <a:rPr lang="en-US" dirty="0" err="1">
                <a:solidFill>
                  <a:schemeClr val="accent2"/>
                </a:solidFill>
              </a:rPr>
              <a:t>tmp_name</a:t>
            </a:r>
            <a:r>
              <a:rPr lang="en-US" dirty="0"/>
              <a:t>’ 	– path to the file in temp directory</a:t>
            </a:r>
          </a:p>
          <a:p>
            <a:pPr lvl="2"/>
            <a:r>
              <a:rPr lang="en-US" dirty="0"/>
              <a:t>'</a:t>
            </a:r>
            <a:r>
              <a:rPr lang="en-US" dirty="0">
                <a:solidFill>
                  <a:schemeClr val="accent2"/>
                </a:solidFill>
              </a:rPr>
              <a:t>error</a:t>
            </a:r>
            <a:r>
              <a:rPr lang="en-US" dirty="0"/>
              <a:t>’ 		– error code (e.g., </a:t>
            </a:r>
            <a:r>
              <a:rPr lang="en-US" dirty="0">
                <a:solidFill>
                  <a:schemeClr val="accent2"/>
                </a:solidFill>
              </a:rPr>
              <a:t>UPLOAD_ERR_OK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'</a:t>
            </a:r>
            <a:r>
              <a:rPr lang="en-US" dirty="0">
                <a:solidFill>
                  <a:schemeClr val="accent2"/>
                </a:solidFill>
              </a:rPr>
              <a:t>name</a:t>
            </a:r>
            <a:r>
              <a:rPr lang="en-US" dirty="0"/>
              <a:t>', '</a:t>
            </a:r>
            <a:r>
              <a:rPr lang="en-US" dirty="0">
                <a:solidFill>
                  <a:schemeClr val="accent2"/>
                </a:solidFill>
              </a:rPr>
              <a:t>type</a:t>
            </a:r>
            <a:r>
              <a:rPr lang="en-US" dirty="0"/>
              <a:t>', '</a:t>
            </a:r>
            <a:r>
              <a:rPr lang="en-US" dirty="0">
                <a:solidFill>
                  <a:schemeClr val="accent2"/>
                </a:solidFill>
              </a:rPr>
              <a:t>size</a:t>
            </a:r>
            <a:r>
              <a:rPr lang="en-US" dirty="0"/>
              <a:t>', …</a:t>
            </a:r>
          </a:p>
          <a:p>
            <a:r>
              <a:rPr lang="en-US" dirty="0"/>
              <a:t>File exists only as long as the script runs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is_uploaded_file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 – verification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move_uploaded_file</a:t>
            </a:r>
            <a:r>
              <a:rPr lang="en-US" dirty="0">
                <a:solidFill>
                  <a:schemeClr val="accent2"/>
                </a:solidFill>
              </a:rPr>
              <a:t>()</a:t>
            </a:r>
            <a:r>
              <a:rPr lang="en-US" dirty="0"/>
              <a:t> – a safe way to move files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3C529-DA47-49C8-81C0-C31394B8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Wrapper</a:t>
            </a:r>
            <a:br>
              <a:rPr lang="en-US" dirty="0"/>
            </a:br>
            <a:r>
              <a:rPr lang="en-US" dirty="0"/>
              <a:t>File Uploads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F30B-9FF3-46A2-A6D4-627B12CB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10650E47-4E10-4F4C-9A02-9EC3AE5D64DA}"/>
              </a:ext>
            </a:extLst>
          </p:cNvPr>
          <p:cNvSpPr/>
          <p:nvPr/>
        </p:nvSpPr>
        <p:spPr>
          <a:xfrm>
            <a:off x="2054841" y="1844824"/>
            <a:ext cx="4032448" cy="50405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&lt;input type="file" name=... /&gt;</a:t>
            </a:r>
          </a:p>
        </p:txBody>
      </p:sp>
    </p:spTree>
    <p:extLst>
      <p:ext uri="{BB962C8B-B14F-4D97-AF65-F5344CB8AC3E}">
        <p14:creationId xmlns:p14="http://schemas.microsoft.com/office/powerpoint/2010/main" val="223434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02544E17-4AB0-4619-8B37-2E630C8643A0}"/>
              </a:ext>
            </a:extLst>
          </p:cNvPr>
          <p:cNvSpPr/>
          <p:nvPr/>
        </p:nvSpPr>
        <p:spPr>
          <a:xfrm>
            <a:off x="447389" y="3093402"/>
            <a:ext cx="11305256" cy="3347719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if ($_SERVER['REQUEST_METHOD'] == 'POST') {</a:t>
            </a:r>
          </a:p>
          <a:p>
            <a:r>
              <a:rPr lang="en-US" dirty="0"/>
              <a:t>  if (!empty($_FILES['</a:t>
            </a:r>
            <a:r>
              <a:rPr lang="en-US" dirty="0" err="1"/>
              <a:t>newfile</a:t>
            </a:r>
            <a:r>
              <a:rPr lang="en-US" dirty="0"/>
              <a:t>'])) {</a:t>
            </a:r>
          </a:p>
          <a:p>
            <a:r>
              <a:rPr lang="en-US" dirty="0"/>
              <a:t>    if ($_FILES['</a:t>
            </a:r>
            <a:r>
              <a:rPr lang="en-US" dirty="0" err="1"/>
              <a:t>newfile</a:t>
            </a:r>
            <a:r>
              <a:rPr lang="en-US" dirty="0"/>
              <a:t>']['error'] != UPLOAD_ERR_OK) {</a:t>
            </a:r>
          </a:p>
          <a:p>
            <a:r>
              <a:rPr lang="en-US" dirty="0"/>
              <a:t>      // Show error message ...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if (!</a:t>
            </a:r>
            <a:r>
              <a:rPr lang="en-US" dirty="0" err="1">
                <a:solidFill>
                  <a:schemeClr val="accent2"/>
                </a:solidFill>
              </a:rPr>
              <a:t>move_uploaded_file</a:t>
            </a:r>
            <a:r>
              <a:rPr lang="en-US" dirty="0"/>
              <a:t>($_FILES['</a:t>
            </a:r>
            <a:r>
              <a:rPr lang="en-US" dirty="0" err="1"/>
              <a:t>newfile</a:t>
            </a:r>
            <a:r>
              <a:rPr lang="en-US" dirty="0"/>
              <a:t>']['</a:t>
            </a:r>
            <a:r>
              <a:rPr lang="en-US" dirty="0" err="1"/>
              <a:t>tmp_name</a:t>
            </a:r>
            <a:r>
              <a:rPr lang="en-US" dirty="0"/>
              <a:t>'],</a:t>
            </a:r>
          </a:p>
          <a:p>
            <a:r>
              <a:rPr lang="en-US" dirty="0"/>
              <a:t>        'upload/' . $_FILES['</a:t>
            </a:r>
            <a:r>
              <a:rPr lang="en-US" dirty="0" err="1"/>
              <a:t>newfile</a:t>
            </a:r>
            <a:r>
              <a:rPr lang="en-US" dirty="0"/>
              <a:t>']['name'])) {</a:t>
            </a:r>
          </a:p>
          <a:p>
            <a:r>
              <a:rPr lang="en-US" dirty="0"/>
              <a:t>      // Show error message ...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07D344-9D57-4B70-A46B-720CB626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Upload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D1BC4-A981-4DD3-8C99-19430AF5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A7040E86-23C6-4235-92E9-A63267F4BD56}"/>
              </a:ext>
            </a:extLst>
          </p:cNvPr>
          <p:cNvSpPr/>
          <p:nvPr/>
        </p:nvSpPr>
        <p:spPr>
          <a:xfrm>
            <a:off x="443372" y="1772816"/>
            <a:ext cx="11305256" cy="108012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dirty="0"/>
              <a:t>&lt;form action="..." method="</a:t>
            </a:r>
            <a:r>
              <a:rPr lang="en-US" dirty="0">
                <a:solidFill>
                  <a:schemeClr val="accent2"/>
                </a:solidFill>
              </a:rPr>
              <a:t>post</a:t>
            </a:r>
            <a:r>
              <a:rPr lang="en-US" dirty="0"/>
              <a:t>" </a:t>
            </a:r>
            <a:r>
              <a:rPr lang="en-US" dirty="0" err="1"/>
              <a:t>enctype</a:t>
            </a:r>
            <a:r>
              <a:rPr lang="en-US" dirty="0"/>
              <a:t>="</a:t>
            </a:r>
            <a:r>
              <a:rPr lang="en-US" dirty="0">
                <a:solidFill>
                  <a:schemeClr val="accent2"/>
                </a:solidFill>
              </a:rPr>
              <a:t>multipart/form-data</a:t>
            </a:r>
            <a:r>
              <a:rPr lang="en-US" dirty="0"/>
              <a:t>"&gt;</a:t>
            </a:r>
          </a:p>
          <a:p>
            <a:r>
              <a:rPr lang="en-US" dirty="0"/>
              <a:t>    &lt;input type="</a:t>
            </a:r>
            <a:r>
              <a:rPr lang="en-US" dirty="0">
                <a:solidFill>
                  <a:schemeClr val="accent2"/>
                </a:solidFill>
              </a:rPr>
              <a:t>file</a:t>
            </a:r>
            <a:r>
              <a:rPr lang="en-US" dirty="0"/>
              <a:t>" name="</a:t>
            </a:r>
            <a:r>
              <a:rPr lang="en-US" dirty="0" err="1"/>
              <a:t>newfile</a:t>
            </a:r>
            <a:r>
              <a:rPr lang="en-US" dirty="0"/>
              <a:t>"&gt;</a:t>
            </a:r>
          </a:p>
          <a:p>
            <a:r>
              <a:rPr lang="en-US" dirty="0"/>
              <a:t>&lt;/form&gt;</a:t>
            </a:r>
          </a:p>
        </p:txBody>
      </p:sp>
      <p:sp>
        <p:nvSpPr>
          <p:cNvPr id="6" name="Zaoblený obdélníkový popisek 7">
            <a:extLst>
              <a:ext uri="{FF2B5EF4-FFF2-40B4-BE49-F238E27FC236}">
                <a16:creationId xmlns:a16="http://schemas.microsoft.com/office/drawing/2014/main" id="{9865FE73-4ABE-481D-AE9A-7CE87E96DAB0}"/>
              </a:ext>
            </a:extLst>
          </p:cNvPr>
          <p:cNvSpPr/>
          <p:nvPr/>
        </p:nvSpPr>
        <p:spPr>
          <a:xfrm>
            <a:off x="6580296" y="2343799"/>
            <a:ext cx="2872344" cy="313745"/>
          </a:xfrm>
          <a:prstGeom prst="wedgeRoundRectCallout">
            <a:avLst>
              <a:gd name="adj1" fmla="val -31811"/>
              <a:gd name="adj2" fmla="val -1004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Necessary for file upload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Zaoblený obdélníkový popisek 7">
            <a:extLst>
              <a:ext uri="{FF2B5EF4-FFF2-40B4-BE49-F238E27FC236}">
                <a16:creationId xmlns:a16="http://schemas.microsoft.com/office/drawing/2014/main" id="{13D8466A-EAE0-4A99-ADE1-97E02A953D37}"/>
              </a:ext>
            </a:extLst>
          </p:cNvPr>
          <p:cNvSpPr/>
          <p:nvPr/>
        </p:nvSpPr>
        <p:spPr>
          <a:xfrm>
            <a:off x="5962593" y="3456291"/>
            <a:ext cx="3078024" cy="490059"/>
          </a:xfrm>
          <a:prstGeom prst="wedgeRoundRectCallout">
            <a:avLst>
              <a:gd name="adj1" fmla="val -74951"/>
              <a:gd name="adj2" fmla="val 3344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$_FILES</a:t>
            </a:r>
            <a:r>
              <a:rPr lang="en-US" sz="1600" dirty="0">
                <a:cs typeface="Courier New" pitchFamily="49" charset="0"/>
              </a:rPr>
              <a:t> holds the metadata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Zaoblený obdélníkový popisek 7">
            <a:extLst>
              <a:ext uri="{FF2B5EF4-FFF2-40B4-BE49-F238E27FC236}">
                <a16:creationId xmlns:a16="http://schemas.microsoft.com/office/drawing/2014/main" id="{CF2EB4E5-FC48-49AC-8E40-364C50E7425C}"/>
              </a:ext>
            </a:extLst>
          </p:cNvPr>
          <p:cNvSpPr/>
          <p:nvPr/>
        </p:nvSpPr>
        <p:spPr>
          <a:xfrm>
            <a:off x="6580296" y="4309239"/>
            <a:ext cx="2872344" cy="432048"/>
          </a:xfrm>
          <a:prstGeom prst="wedgeRoundRectCallout">
            <a:avLst>
              <a:gd name="adj1" fmla="val -39177"/>
              <a:gd name="adj2" fmla="val 6839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Path to temporary storage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Zaoblený obdélníkový popisek 7">
            <a:extLst>
              <a:ext uri="{FF2B5EF4-FFF2-40B4-BE49-F238E27FC236}">
                <a16:creationId xmlns:a16="http://schemas.microsoft.com/office/drawing/2014/main" id="{A884B5CC-782F-4156-80B0-49A70E4510AC}"/>
              </a:ext>
            </a:extLst>
          </p:cNvPr>
          <p:cNvSpPr/>
          <p:nvPr/>
        </p:nvSpPr>
        <p:spPr>
          <a:xfrm>
            <a:off x="5191883" y="5375180"/>
            <a:ext cx="2023328" cy="432048"/>
          </a:xfrm>
          <a:prstGeom prst="wedgeRoundRectCallout">
            <a:avLst>
              <a:gd name="adj1" fmla="val -62739"/>
              <a:gd name="adj2" fmla="val -5647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cs typeface="Courier New" pitchFamily="49" charset="0"/>
              </a:rPr>
              <a:t>Original file name</a:t>
            </a:r>
            <a:endParaRPr lang="cs-CZ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Zaoblený obdélníkový popisek 7">
            <a:extLst>
              <a:ext uri="{FF2B5EF4-FFF2-40B4-BE49-F238E27FC236}">
                <a16:creationId xmlns:a16="http://schemas.microsoft.com/office/drawing/2014/main" id="{2EC87DA2-95B4-4D3D-BE7F-12277D75E33F}"/>
              </a:ext>
            </a:extLst>
          </p:cNvPr>
          <p:cNvSpPr/>
          <p:nvPr/>
        </p:nvSpPr>
        <p:spPr>
          <a:xfrm>
            <a:off x="1127448" y="5948213"/>
            <a:ext cx="2520280" cy="720080"/>
          </a:xfrm>
          <a:prstGeom prst="wedgeRoundRectCallout">
            <a:avLst>
              <a:gd name="adj1" fmla="val -402"/>
              <a:gd name="adj2" fmla="val -1624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Courier New" pitchFamily="49" charset="0"/>
              </a:rPr>
              <a:t>Safe way how to move an uploaded file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F9302290-697D-4C60-97E8-347DD5EE7306}"/>
              </a:ext>
            </a:extLst>
          </p:cNvPr>
          <p:cNvSpPr/>
          <p:nvPr/>
        </p:nvSpPr>
        <p:spPr>
          <a:xfrm>
            <a:off x="8081919" y="5591204"/>
            <a:ext cx="3528392" cy="7878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uploaded file size is limited!</a:t>
            </a:r>
          </a:p>
          <a:p>
            <a:pPr algn="ctr"/>
            <a:r>
              <a:rPr lang="en-US" sz="1600" dirty="0"/>
              <a:t>(in php.ini settings)</a:t>
            </a:r>
          </a:p>
        </p:txBody>
      </p:sp>
    </p:spTree>
    <p:extLst>
      <p:ext uri="{BB962C8B-B14F-4D97-AF65-F5344CB8AC3E}">
        <p14:creationId xmlns:p14="http://schemas.microsoft.com/office/powerpoint/2010/main" val="13207718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7434"/>
      </a:accent6>
      <a:hlink>
        <a:srgbClr val="0563C1"/>
      </a:hlink>
      <a:folHlink>
        <a:srgbClr val="954F72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095CD1B2-6B15-4B40-A72C-39042F402440}" vid="{A6B484FE-1B8B-477D-9D4B-42C064542F3E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</Template>
  <TotalTime>9185</TotalTime>
  <Words>3708</Words>
  <Application>Microsoft Office PowerPoint</Application>
  <PresentationFormat>Widescreen</PresentationFormat>
  <Paragraphs>556</Paragraphs>
  <Slides>42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</vt:lpstr>
      <vt:lpstr>Calibri</vt:lpstr>
      <vt:lpstr>Century Gothic</vt:lpstr>
      <vt:lpstr>Courier New</vt:lpstr>
      <vt:lpstr>zillaslab</vt:lpstr>
      <vt:lpstr>Theme</vt:lpstr>
      <vt:lpstr>NSWI142</vt:lpstr>
      <vt:lpstr>Data Verification/Sanitization</vt:lpstr>
      <vt:lpstr>Input Verification</vt:lpstr>
      <vt:lpstr>Output Sanitization</vt:lpstr>
      <vt:lpstr>Formatted Data</vt:lpstr>
      <vt:lpstr>Select Your Charset</vt:lpstr>
      <vt:lpstr>file uploads</vt:lpstr>
      <vt:lpstr>HTTP Wrapper File Uploads</vt:lpstr>
      <vt:lpstr>File Upload Example</vt:lpstr>
      <vt:lpstr>Raw Request Body</vt:lpstr>
      <vt:lpstr>POST Request Processing</vt:lpstr>
      <vt:lpstr>POST Request Processing</vt:lpstr>
      <vt:lpstr>POST Request Processing</vt:lpstr>
      <vt:lpstr>PowerPoint Presentation</vt:lpstr>
      <vt:lpstr>Session Management</vt:lpstr>
      <vt:lpstr>Session Management</vt:lpstr>
      <vt:lpstr>Session Management Cookies</vt:lpstr>
      <vt:lpstr>Session Management Using Cookies for Authentication</vt:lpstr>
      <vt:lpstr>Session Management</vt:lpstr>
      <vt:lpstr>PowerPoint Presentation</vt:lpstr>
      <vt:lpstr>Session Management Cookies</vt:lpstr>
      <vt:lpstr>Session Management Security Tokens</vt:lpstr>
      <vt:lpstr>Databases - MySQL</vt:lpstr>
      <vt:lpstr>MySQL</vt:lpstr>
      <vt:lpstr>MySQLi OBject API</vt:lpstr>
      <vt:lpstr>MySQLI Results </vt:lpstr>
      <vt:lpstr>MySQLi Prepared Statements</vt:lpstr>
      <vt:lpstr>MySQLI Example</vt:lpstr>
      <vt:lpstr>Front Controller</vt:lpstr>
      <vt:lpstr>Front Controller Motivation</vt:lpstr>
      <vt:lpstr>Front Controller Routing and Dispatching </vt:lpstr>
      <vt:lpstr>Application Design Front Controller</vt:lpstr>
      <vt:lpstr>Application Design Front Controller Example</vt:lpstr>
      <vt:lpstr>Application Design Front Controller Example</vt:lpstr>
      <vt:lpstr>Application Design Front Controller Example</vt:lpstr>
      <vt:lpstr>Front Controller Imperative vs Declarative Approach </vt:lpstr>
      <vt:lpstr>TEMPLATES</vt:lpstr>
      <vt:lpstr>Templates</vt:lpstr>
      <vt:lpstr>Templates  Latte Example </vt:lpstr>
      <vt:lpstr>Templates symfony Example </vt:lpstr>
      <vt:lpstr>PHP Frameworks</vt:lpstr>
      <vt:lpstr>takeaway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314</cp:revision>
  <dcterms:created xsi:type="dcterms:W3CDTF">2011-06-05T13:18:40Z</dcterms:created>
  <dcterms:modified xsi:type="dcterms:W3CDTF">2023-11-07T07:42:42Z</dcterms:modified>
</cp:coreProperties>
</file>