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37"/>
  </p:notesMasterIdLst>
  <p:handoutMasterIdLst>
    <p:handoutMasterId r:id="rId38"/>
  </p:handoutMasterIdLst>
  <p:sldIdLst>
    <p:sldId id="265" r:id="rId2"/>
    <p:sldId id="358" r:id="rId3"/>
    <p:sldId id="402" r:id="rId4"/>
    <p:sldId id="366" r:id="rId5"/>
    <p:sldId id="392" r:id="rId6"/>
    <p:sldId id="365" r:id="rId7"/>
    <p:sldId id="292" r:id="rId8"/>
    <p:sldId id="367" r:id="rId9"/>
    <p:sldId id="368" r:id="rId10"/>
    <p:sldId id="390" r:id="rId11"/>
    <p:sldId id="404" r:id="rId12"/>
    <p:sldId id="386" r:id="rId13"/>
    <p:sldId id="405" r:id="rId14"/>
    <p:sldId id="300" r:id="rId15"/>
    <p:sldId id="302" r:id="rId16"/>
    <p:sldId id="301" r:id="rId17"/>
    <p:sldId id="303" r:id="rId18"/>
    <p:sldId id="406" r:id="rId19"/>
    <p:sldId id="394" r:id="rId20"/>
    <p:sldId id="371" r:id="rId21"/>
    <p:sldId id="369" r:id="rId22"/>
    <p:sldId id="372" r:id="rId23"/>
    <p:sldId id="373" r:id="rId24"/>
    <p:sldId id="374" r:id="rId25"/>
    <p:sldId id="375" r:id="rId26"/>
    <p:sldId id="396" r:id="rId27"/>
    <p:sldId id="379" r:id="rId28"/>
    <p:sldId id="398" r:id="rId29"/>
    <p:sldId id="380" r:id="rId30"/>
    <p:sldId id="399" r:id="rId31"/>
    <p:sldId id="401" r:id="rId32"/>
    <p:sldId id="378" r:id="rId33"/>
    <p:sldId id="397" r:id="rId34"/>
    <p:sldId id="400" r:id="rId35"/>
    <p:sldId id="270" r:id="rId3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8B832"/>
    <a:srgbClr val="83C937"/>
    <a:srgbClr val="E69400"/>
    <a:srgbClr val="934757"/>
    <a:srgbClr val="823E4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838" autoAdjust="0"/>
    <p:restoredTop sz="78571" autoAdjust="0"/>
  </p:normalViewPr>
  <p:slideViewPr>
    <p:cSldViewPr>
      <p:cViewPr varScale="1">
        <p:scale>
          <a:sx n="87" d="100"/>
          <a:sy n="87" d="100"/>
        </p:scale>
        <p:origin x="1518" y="66"/>
      </p:cViewPr>
      <p:guideLst>
        <p:guide orient="horz" pos="2160"/>
        <p:guide pos="3840"/>
      </p:guideLst>
    </p:cSldViewPr>
  </p:slideViewPr>
  <p:notesTextViewPr>
    <p:cViewPr>
      <p:scale>
        <a:sx n="1" d="1"/>
        <a:sy n="1" d="1"/>
      </p:scale>
      <p:origin x="0" y="0"/>
    </p:cViewPr>
  </p:notesTextViewPr>
  <p:notesViewPr>
    <p:cSldViewPr>
      <p:cViewPr varScale="1">
        <p:scale>
          <a:sx n="88" d="100"/>
          <a:sy n="88" d="100"/>
        </p:scale>
        <p:origin x="3822" y="66"/>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090D51BE-CF1C-4F11-AAD2-453C1B638B0A}"/>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41787A43-62AF-46D8-B926-E9D562EE4895}"/>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1816FAD5-DDCA-4654-93B6-DBD29433097C}" type="datetimeFigureOut">
              <a:rPr lang="en-US" smtClean="0"/>
              <a:t>11/13/2023</a:t>
            </a:fld>
            <a:endParaRPr lang="en-US"/>
          </a:p>
        </p:txBody>
      </p:sp>
      <p:sp>
        <p:nvSpPr>
          <p:cNvPr id="4" name="Footer Placeholder 3">
            <a:extLst>
              <a:ext uri="{FF2B5EF4-FFF2-40B4-BE49-F238E27FC236}">
                <a16:creationId xmlns:a16="http://schemas.microsoft.com/office/drawing/2014/main" id="{353DF6F5-1C99-4B6A-AC45-DDD6F7377CC5}"/>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B76ECF2A-32D0-4276-8956-589BA2824337}"/>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94295301-4204-4F3F-ACA4-B38DAA633788}" type="slidenum">
              <a:rPr lang="en-US" smtClean="0"/>
              <a:t>‹#›</a:t>
            </a:fld>
            <a:endParaRPr lang="en-US"/>
          </a:p>
        </p:txBody>
      </p:sp>
    </p:spTree>
    <p:extLst>
      <p:ext uri="{BB962C8B-B14F-4D97-AF65-F5344CB8AC3E}">
        <p14:creationId xmlns:p14="http://schemas.microsoft.com/office/powerpoint/2010/main" val="88506500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BA62FB9-24EC-482A-A27C-5C03C0816037}" type="datetimeFigureOut">
              <a:rPr lang="cs-CZ" smtClean="0"/>
              <a:t>13.11.2023</a:t>
            </a:fld>
            <a:endParaRPr lang="cs-CZ"/>
          </a:p>
        </p:txBody>
      </p:sp>
      <p:sp>
        <p:nvSpPr>
          <p:cNvPr id="4" name="Zástupný symbol pro obrázek snímku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EC869DF-6110-41A2-A008-13AD35443CEC}" type="slidenum">
              <a:rPr lang="cs-CZ" smtClean="0"/>
              <a:t>‹#›</a:t>
            </a:fld>
            <a:endParaRPr lang="cs-CZ"/>
          </a:p>
        </p:txBody>
      </p:sp>
    </p:spTree>
    <p:extLst>
      <p:ext uri="{BB962C8B-B14F-4D97-AF65-F5344CB8AC3E}">
        <p14:creationId xmlns:p14="http://schemas.microsoft.com/office/powerpoint/2010/main" val="2703465700"/>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5"/>
          </p:nvPr>
        </p:nvSpPr>
        <p:spPr/>
        <p:txBody>
          <a:bodyPr/>
          <a:lstStyle/>
          <a:p>
            <a:fld id="{FEC869DF-6110-41A2-A008-13AD35443CEC}" type="slidenum">
              <a:rPr lang="cs-CZ" smtClean="0"/>
              <a:t>2</a:t>
            </a:fld>
            <a:endParaRPr lang="cs-CZ"/>
          </a:p>
        </p:txBody>
      </p:sp>
    </p:spTree>
    <p:extLst>
      <p:ext uri="{BB962C8B-B14F-4D97-AF65-F5344CB8AC3E}">
        <p14:creationId xmlns:p14="http://schemas.microsoft.com/office/powerpoint/2010/main" val="413884113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en-US" dirty="0"/>
              <a:t>Source:</a:t>
            </a:r>
          </a:p>
          <a:p>
            <a:pPr marL="171450" indent="-171450">
              <a:buFont typeface="Arial" panose="020B0604020202020204" pitchFamily="34" charset="0"/>
              <a:buChar char="•"/>
            </a:pPr>
            <a:r>
              <a:rPr lang="en-US" dirty="0"/>
              <a:t>https://www.php.net/manual/en/book.pdo.php</a:t>
            </a:r>
          </a:p>
          <a:p>
            <a:pPr marL="171450" indent="-171450">
              <a:buFont typeface="Arial" panose="020B0604020202020204" pitchFamily="34" charset="0"/>
              <a:buChar char="•"/>
            </a:pPr>
            <a:r>
              <a:rPr lang="en-US" dirty="0"/>
              <a:t>https://github.com/dg/dibi</a:t>
            </a:r>
          </a:p>
        </p:txBody>
      </p:sp>
      <p:sp>
        <p:nvSpPr>
          <p:cNvPr id="4" name="Slide Number Placeholder 3"/>
          <p:cNvSpPr>
            <a:spLocks noGrp="1"/>
          </p:cNvSpPr>
          <p:nvPr>
            <p:ph type="sldNum" sz="quarter" idx="5"/>
          </p:nvPr>
        </p:nvSpPr>
        <p:spPr/>
        <p:txBody>
          <a:bodyPr/>
          <a:lstStyle/>
          <a:p>
            <a:fld id="{FEC869DF-6110-41A2-A008-13AD35443CEC}" type="slidenum">
              <a:rPr lang="cs-CZ" smtClean="0"/>
              <a:t>14</a:t>
            </a:fld>
            <a:endParaRPr lang="cs-CZ"/>
          </a:p>
        </p:txBody>
      </p:sp>
    </p:spTree>
    <p:extLst>
      <p:ext uri="{BB962C8B-B14F-4D97-AF65-F5344CB8AC3E}">
        <p14:creationId xmlns:p14="http://schemas.microsoft.com/office/powerpoint/2010/main" val="316286173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Object oriented approach, we are getting away from SQL.</a:t>
            </a:r>
          </a:p>
        </p:txBody>
      </p:sp>
      <p:sp>
        <p:nvSpPr>
          <p:cNvPr id="4" name="Slide Number Placeholder 3"/>
          <p:cNvSpPr>
            <a:spLocks noGrp="1"/>
          </p:cNvSpPr>
          <p:nvPr>
            <p:ph type="sldNum" sz="quarter" idx="5"/>
          </p:nvPr>
        </p:nvSpPr>
        <p:spPr/>
        <p:txBody>
          <a:bodyPr/>
          <a:lstStyle/>
          <a:p>
            <a:fld id="{FEC869DF-6110-41A2-A008-13AD35443CEC}" type="slidenum">
              <a:rPr lang="cs-CZ" smtClean="0"/>
              <a:t>15</a:t>
            </a:fld>
            <a:endParaRPr lang="cs-CZ"/>
          </a:p>
        </p:txBody>
      </p:sp>
    </p:spTree>
    <p:extLst>
      <p:ext uri="{BB962C8B-B14F-4D97-AF65-F5344CB8AC3E}">
        <p14:creationId xmlns:p14="http://schemas.microsoft.com/office/powerpoint/2010/main" val="215289548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Source of truth – most in code.</a:t>
            </a:r>
          </a:p>
          <a:p>
            <a:r>
              <a:rPr lang="en-US" dirty="0"/>
              <a:t>Doctrine has been downloaded a total of 2,840,976,957 times as of early 2022.</a:t>
            </a:r>
          </a:p>
          <a:p>
            <a:r>
              <a:rPr lang="en-US" dirty="0"/>
              <a:t>With Doctrine you can still use your own query  and just load result into objects, it has query builder, or limited query language.</a:t>
            </a:r>
          </a:p>
          <a:p>
            <a:endParaRPr lang="en-US" dirty="0"/>
          </a:p>
          <a:p>
            <a:r>
              <a:rPr lang="en-US" dirty="0"/>
              <a:t>Source: https://www.doctrine-project.org/</a:t>
            </a:r>
          </a:p>
        </p:txBody>
      </p:sp>
      <p:sp>
        <p:nvSpPr>
          <p:cNvPr id="4" name="Slide Number Placeholder 3"/>
          <p:cNvSpPr>
            <a:spLocks noGrp="1"/>
          </p:cNvSpPr>
          <p:nvPr>
            <p:ph type="sldNum" sz="quarter" idx="5"/>
          </p:nvPr>
        </p:nvSpPr>
        <p:spPr/>
        <p:txBody>
          <a:bodyPr/>
          <a:lstStyle/>
          <a:p>
            <a:fld id="{FEC869DF-6110-41A2-A008-13AD35443CEC}" type="slidenum">
              <a:rPr lang="cs-CZ" smtClean="0"/>
              <a:t>16</a:t>
            </a:fld>
            <a:endParaRPr lang="cs-CZ"/>
          </a:p>
        </p:txBody>
      </p:sp>
    </p:spTree>
    <p:extLst>
      <p:ext uri="{BB962C8B-B14F-4D97-AF65-F5344CB8AC3E}">
        <p14:creationId xmlns:p14="http://schemas.microsoft.com/office/powerpoint/2010/main" val="202692946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Just for reference – lazy and eager loading.</a:t>
            </a:r>
          </a:p>
          <a:p>
            <a:endParaRPr lang="en-US" dirty="0"/>
          </a:p>
          <a:p>
            <a:pPr marL="0" marR="0" indent="0" algn="l" defTabSz="914400" rtl="0" eaLnBrk="1" fontAlgn="auto" latinLnBrk="0" hangingPunct="1">
              <a:lnSpc>
                <a:spcPct val="100000"/>
              </a:lnSpc>
              <a:spcBef>
                <a:spcPts val="0"/>
              </a:spcBef>
              <a:spcAft>
                <a:spcPts val="0"/>
              </a:spcAft>
              <a:buClrTx/>
              <a:buSzTx/>
              <a:buFontTx/>
              <a:buNone/>
              <a:tabLst/>
              <a:defRPr/>
            </a:pPr>
            <a:r>
              <a:rPr lang="en-US" dirty="0"/>
              <a:t>Resource:</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aseline="0" dirty="0"/>
              <a:t>http://www.doctrine-project.org/</a:t>
            </a:r>
            <a:endParaRPr lang="cs-CZ" dirty="0"/>
          </a:p>
          <a:p>
            <a:endParaRPr lang="en-US" dirty="0"/>
          </a:p>
        </p:txBody>
      </p:sp>
      <p:sp>
        <p:nvSpPr>
          <p:cNvPr id="4" name="Slide Number Placeholder 3"/>
          <p:cNvSpPr>
            <a:spLocks noGrp="1"/>
          </p:cNvSpPr>
          <p:nvPr>
            <p:ph type="sldNum" sz="quarter" idx="5"/>
          </p:nvPr>
        </p:nvSpPr>
        <p:spPr/>
        <p:txBody>
          <a:bodyPr/>
          <a:lstStyle/>
          <a:p>
            <a:fld id="{FEC869DF-6110-41A2-A008-13AD35443CEC}" type="slidenum">
              <a:rPr lang="cs-CZ" smtClean="0"/>
              <a:t>17</a:t>
            </a:fld>
            <a:endParaRPr lang="cs-CZ"/>
          </a:p>
        </p:txBody>
      </p:sp>
    </p:spTree>
    <p:extLst>
      <p:ext uri="{BB962C8B-B14F-4D97-AF65-F5344CB8AC3E}">
        <p14:creationId xmlns:p14="http://schemas.microsoft.com/office/powerpoint/2010/main" val="138351725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EC869DF-6110-41A2-A008-13AD35443CEC}" type="slidenum">
              <a:rPr lang="cs-CZ" smtClean="0"/>
              <a:t>18</a:t>
            </a:fld>
            <a:endParaRPr lang="cs-CZ"/>
          </a:p>
        </p:txBody>
      </p:sp>
    </p:spTree>
    <p:extLst>
      <p:ext uri="{BB962C8B-B14F-4D97-AF65-F5344CB8AC3E}">
        <p14:creationId xmlns:p14="http://schemas.microsoft.com/office/powerpoint/2010/main" val="87486245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Where do we get the $</a:t>
            </a:r>
            <a:r>
              <a:rPr lang="en-US" dirty="0" err="1"/>
              <a:t>entityManager</a:t>
            </a:r>
            <a:r>
              <a:rPr lang="en-US" dirty="0"/>
              <a:t> ?</a:t>
            </a:r>
            <a:br>
              <a:rPr lang="en-US" dirty="0"/>
            </a:br>
            <a:r>
              <a:rPr lang="en-US" dirty="0"/>
              <a:t>Question: What are components?</a:t>
            </a:r>
          </a:p>
          <a:p>
            <a:endParaRPr lang="en-US" dirty="0"/>
          </a:p>
        </p:txBody>
      </p:sp>
      <p:sp>
        <p:nvSpPr>
          <p:cNvPr id="4" name="Slide Number Placeholder 3"/>
          <p:cNvSpPr>
            <a:spLocks noGrp="1"/>
          </p:cNvSpPr>
          <p:nvPr>
            <p:ph type="sldNum" sz="quarter" idx="5"/>
          </p:nvPr>
        </p:nvSpPr>
        <p:spPr/>
        <p:txBody>
          <a:bodyPr/>
          <a:lstStyle/>
          <a:p>
            <a:fld id="{FEC869DF-6110-41A2-A008-13AD35443CEC}" type="slidenum">
              <a:rPr lang="cs-CZ" smtClean="0"/>
              <a:t>19</a:t>
            </a:fld>
            <a:endParaRPr lang="cs-CZ"/>
          </a:p>
        </p:txBody>
      </p:sp>
    </p:spTree>
    <p:extLst>
      <p:ext uri="{BB962C8B-B14F-4D97-AF65-F5344CB8AC3E}">
        <p14:creationId xmlns:p14="http://schemas.microsoft.com/office/powerpoint/2010/main" val="395535583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fld id="{FEC869DF-6110-41A2-A008-13AD35443CEC}" type="slidenum">
              <a:rPr lang="cs-CZ" smtClean="0"/>
              <a:t>20</a:t>
            </a:fld>
            <a:endParaRPr lang="cs-CZ"/>
          </a:p>
        </p:txBody>
      </p:sp>
    </p:spTree>
    <p:extLst>
      <p:ext uri="{BB962C8B-B14F-4D97-AF65-F5344CB8AC3E}">
        <p14:creationId xmlns:p14="http://schemas.microsoft.com/office/powerpoint/2010/main" val="397027343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EC869DF-6110-41A2-A008-13AD35443CEC}" type="slidenum">
              <a:rPr lang="cs-CZ" smtClean="0"/>
              <a:t>23</a:t>
            </a:fld>
            <a:endParaRPr lang="cs-CZ"/>
          </a:p>
        </p:txBody>
      </p:sp>
    </p:spTree>
    <p:extLst>
      <p:ext uri="{BB962C8B-B14F-4D97-AF65-F5344CB8AC3E}">
        <p14:creationId xmlns:p14="http://schemas.microsoft.com/office/powerpoint/2010/main" val="428803718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Note that injectable properties are public.</a:t>
            </a:r>
          </a:p>
          <a:p>
            <a:r>
              <a:rPr lang="en-US" dirty="0"/>
              <a:t>Both injectable properties and constructor parameters are legitimate</a:t>
            </a:r>
            <a:r>
              <a:rPr lang="en-US" baseline="0" dirty="0"/>
              <a:t> ways how to implement DI not only in PHP.</a:t>
            </a:r>
          </a:p>
          <a:p>
            <a:r>
              <a:rPr lang="en-US" baseline="0" dirty="0"/>
              <a:t>The properties are slightly less error prone as they violate OOP encapsulation; however, unlike constructor parameters, the properties can be used even in cases where cyclic dependencies are detected.</a:t>
            </a:r>
          </a:p>
          <a:p>
            <a:endParaRPr lang="en-US" baseline="0" dirty="0"/>
          </a:p>
          <a:p>
            <a:r>
              <a:rPr lang="en-US" baseline="0" dirty="0"/>
              <a:t>FYI: This is just an example, how the injection can work. The example was influenced by </a:t>
            </a:r>
            <a:r>
              <a:rPr lang="en-US" baseline="0" dirty="0" err="1"/>
              <a:t>Nette</a:t>
            </a:r>
            <a:r>
              <a:rPr lang="en-US" baseline="0" dirty="0"/>
              <a:t> framework.</a:t>
            </a:r>
            <a:endParaRPr lang="en-US" dirty="0"/>
          </a:p>
          <a:p>
            <a:endParaRPr lang="en-US" dirty="0"/>
          </a:p>
        </p:txBody>
      </p:sp>
      <p:sp>
        <p:nvSpPr>
          <p:cNvPr id="4" name="Slide Number Placeholder 3"/>
          <p:cNvSpPr>
            <a:spLocks noGrp="1"/>
          </p:cNvSpPr>
          <p:nvPr>
            <p:ph type="sldNum" sz="quarter" idx="5"/>
          </p:nvPr>
        </p:nvSpPr>
        <p:spPr/>
        <p:txBody>
          <a:bodyPr/>
          <a:lstStyle/>
          <a:p>
            <a:fld id="{FEC869DF-6110-41A2-A008-13AD35443CEC}" type="slidenum">
              <a:rPr lang="cs-CZ" smtClean="0"/>
              <a:t>25</a:t>
            </a:fld>
            <a:endParaRPr lang="cs-CZ"/>
          </a:p>
        </p:txBody>
      </p:sp>
    </p:spTree>
    <p:extLst>
      <p:ext uri="{BB962C8B-B14F-4D97-AF65-F5344CB8AC3E}">
        <p14:creationId xmlns:p14="http://schemas.microsoft.com/office/powerpoint/2010/main" val="42943347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Applications that conform to REST constraints,</a:t>
            </a:r>
            <a:r>
              <a:rPr lang="en-US" baseline="0" dirty="0"/>
              <a:t> are typically called “RESTful”.</a:t>
            </a:r>
            <a:endParaRPr lang="cs-CZ" dirty="0"/>
          </a:p>
          <a:p>
            <a:endParaRPr lang="en-US" dirty="0"/>
          </a:p>
        </p:txBody>
      </p:sp>
      <p:sp>
        <p:nvSpPr>
          <p:cNvPr id="4" name="Slide Number Placeholder 3"/>
          <p:cNvSpPr>
            <a:spLocks noGrp="1"/>
          </p:cNvSpPr>
          <p:nvPr>
            <p:ph type="sldNum" sz="quarter" idx="5"/>
          </p:nvPr>
        </p:nvSpPr>
        <p:spPr/>
        <p:txBody>
          <a:bodyPr/>
          <a:lstStyle/>
          <a:p>
            <a:fld id="{FEC869DF-6110-41A2-A008-13AD35443CEC}" type="slidenum">
              <a:rPr lang="cs-CZ" smtClean="0"/>
              <a:t>27</a:t>
            </a:fld>
            <a:endParaRPr lang="cs-CZ"/>
          </a:p>
        </p:txBody>
      </p:sp>
    </p:spTree>
    <p:extLst>
      <p:ext uri="{BB962C8B-B14F-4D97-AF65-F5344CB8AC3E}">
        <p14:creationId xmlns:p14="http://schemas.microsoft.com/office/powerpoint/2010/main" val="10187876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creational - factory, builder, singleton, …</a:t>
            </a:r>
          </a:p>
          <a:p>
            <a:r>
              <a:rPr lang="en-US" dirty="0"/>
              <a:t>structural - adapter, proxy, façade, …</a:t>
            </a:r>
          </a:p>
          <a:p>
            <a:r>
              <a:rPr lang="en-US" dirty="0"/>
              <a:t>behavioral - command, visitor, observer, memento, …</a:t>
            </a:r>
          </a:p>
          <a:p>
            <a:endParaRPr lang="en-US" dirty="0"/>
          </a:p>
          <a:p>
            <a:r>
              <a:rPr lang="en-US" dirty="0"/>
              <a:t>Resource:</a:t>
            </a:r>
          </a:p>
          <a:p>
            <a:pPr marL="171450" indent="-171450">
              <a:buFont typeface="Arial" panose="020B0604020202020204" pitchFamily="34" charset="0"/>
              <a:buChar char="•"/>
            </a:pPr>
            <a:r>
              <a:rPr lang="en-US" dirty="0"/>
              <a:t>https://memegenerator.net/instance/51707203/dog-scientist-science-in-progress-do-not-disturb</a:t>
            </a:r>
          </a:p>
          <a:p>
            <a:pPr marL="171450" indent="-171450">
              <a:buFont typeface="Arial" panose="020B0604020202020204" pitchFamily="34" charset="0"/>
              <a:buChar char="•"/>
            </a:pPr>
            <a:r>
              <a:rPr lang="en-US" dirty="0"/>
              <a:t>https://martinfowler.com/eaaCatalog/</a:t>
            </a:r>
          </a:p>
          <a:p>
            <a:pPr marL="171450" indent="-171450">
              <a:buFont typeface="Arial" panose="020B0604020202020204" pitchFamily="34" charset="0"/>
              <a:buChar char="•"/>
            </a:pPr>
            <a:r>
              <a:rPr lang="en-US" dirty="0"/>
              <a:t>https://sourcemaking.com/design_patterns</a:t>
            </a:r>
          </a:p>
          <a:p>
            <a:pPr marL="171450" indent="-171450">
              <a:buFont typeface="Arial" panose="020B0604020202020204" pitchFamily="34" charset="0"/>
              <a:buChar char="•"/>
            </a:pPr>
            <a:r>
              <a:rPr lang="en-US" dirty="0"/>
              <a:t>https://www.geeksforgeeks.org/software-design-patterns/</a:t>
            </a:r>
          </a:p>
          <a:p>
            <a:endParaRPr lang="en-US" dirty="0"/>
          </a:p>
        </p:txBody>
      </p:sp>
      <p:sp>
        <p:nvSpPr>
          <p:cNvPr id="4" name="Slide Number Placeholder 3"/>
          <p:cNvSpPr>
            <a:spLocks noGrp="1"/>
          </p:cNvSpPr>
          <p:nvPr>
            <p:ph type="sldNum" sz="quarter" idx="5"/>
          </p:nvPr>
        </p:nvSpPr>
        <p:spPr/>
        <p:txBody>
          <a:bodyPr/>
          <a:lstStyle/>
          <a:p>
            <a:fld id="{FEC869DF-6110-41A2-A008-13AD35443CEC}" type="slidenum">
              <a:rPr lang="cs-CZ" smtClean="0"/>
              <a:t>4</a:t>
            </a:fld>
            <a:endParaRPr lang="cs-CZ"/>
          </a:p>
        </p:txBody>
      </p:sp>
    </p:spTree>
    <p:extLst>
      <p:ext uri="{BB962C8B-B14F-4D97-AF65-F5344CB8AC3E}">
        <p14:creationId xmlns:p14="http://schemas.microsoft.com/office/powerpoint/2010/main" val="376294615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EC869DF-6110-41A2-A008-13AD35443CEC}" type="slidenum">
              <a:rPr lang="cs-CZ" smtClean="0"/>
              <a:t>28</a:t>
            </a:fld>
            <a:endParaRPr lang="cs-CZ"/>
          </a:p>
        </p:txBody>
      </p:sp>
    </p:spTree>
    <p:extLst>
      <p:ext uri="{BB962C8B-B14F-4D97-AF65-F5344CB8AC3E}">
        <p14:creationId xmlns:p14="http://schemas.microsoft.com/office/powerpoint/2010/main" val="49728284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EC869DF-6110-41A2-A008-13AD35443CEC}" type="slidenum">
              <a:rPr lang="cs-CZ" smtClean="0"/>
              <a:t>29</a:t>
            </a:fld>
            <a:endParaRPr lang="cs-CZ"/>
          </a:p>
        </p:txBody>
      </p:sp>
    </p:spTree>
    <p:extLst>
      <p:ext uri="{BB962C8B-B14F-4D97-AF65-F5344CB8AC3E}">
        <p14:creationId xmlns:p14="http://schemas.microsoft.com/office/powerpoint/2010/main" val="323067021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rtl="0">
              <a:spcBef>
                <a:spcPts val="0"/>
              </a:spcBef>
              <a:spcAft>
                <a:spcPts val="0"/>
              </a:spcAft>
            </a:pPr>
            <a:endParaRPr lang="en-US" sz="1200" b="0" i="0" u="none" strike="noStrike" noProof="0" dirty="0">
              <a:solidFill>
                <a:srgbClr val="FFFFFF"/>
              </a:solidFill>
              <a:effectLst/>
              <a:latin typeface="Arial" panose="020B0604020202020204" pitchFamily="34" charset="0"/>
            </a:endParaRPr>
          </a:p>
          <a:p>
            <a:pPr algn="l" rtl="0">
              <a:spcBef>
                <a:spcPts val="0"/>
              </a:spcBef>
              <a:spcAft>
                <a:spcPts val="0"/>
              </a:spcAft>
            </a:pPr>
            <a:r>
              <a:rPr lang="en-US" sz="1200" b="0" i="0" u="none" strike="noStrike" noProof="0" dirty="0">
                <a:solidFill>
                  <a:srgbClr val="FFFFFF"/>
                </a:solidFill>
                <a:effectLst/>
                <a:latin typeface="Arial" panose="020B0604020202020204" pitchFamily="34" charset="0"/>
              </a:rPr>
              <a:t>Resource</a:t>
            </a:r>
            <a:r>
              <a:rPr lang="fr-FR" sz="1200" b="0" i="0" u="none" strike="noStrike" dirty="0">
                <a:solidFill>
                  <a:srgbClr val="FFFFFF"/>
                </a:solidFill>
                <a:effectLst/>
                <a:latin typeface="Arial" panose="020B0604020202020204" pitchFamily="34" charset="0"/>
              </a:rPr>
              <a:t>:</a:t>
            </a:r>
          </a:p>
          <a:p>
            <a:pPr marL="171450" indent="-171450" algn="l" rtl="0">
              <a:spcBef>
                <a:spcPts val="0"/>
              </a:spcBef>
              <a:spcAft>
                <a:spcPts val="0"/>
              </a:spcAft>
              <a:buFont typeface="Arial" panose="020B0604020202020204" pitchFamily="34" charset="0"/>
              <a:buChar char="•"/>
            </a:pPr>
            <a:r>
              <a:rPr lang="fr-FR" sz="1200" b="0" i="0" u="none" strike="noStrike" dirty="0">
                <a:solidFill>
                  <a:srgbClr val="FFFFFF"/>
                </a:solidFill>
                <a:effectLst/>
                <a:latin typeface="Arial" panose="020B0604020202020204" pitchFamily="34" charset="0"/>
              </a:rPr>
              <a:t>https://martinfowler.com/articles/richardsonMaturityModel.html</a:t>
            </a:r>
          </a:p>
          <a:p>
            <a:pPr marL="0" indent="0" algn="l" rtl="0">
              <a:spcBef>
                <a:spcPts val="0"/>
              </a:spcBef>
              <a:spcAft>
                <a:spcPts val="0"/>
              </a:spcAft>
              <a:buFont typeface="Arial" panose="020B0604020202020204" pitchFamily="34" charset="0"/>
              <a:buNone/>
            </a:pPr>
            <a:endParaRPr lang="fr-FR" b="0" dirty="0">
              <a:effectLst/>
            </a:endParaRPr>
          </a:p>
        </p:txBody>
      </p:sp>
      <p:sp>
        <p:nvSpPr>
          <p:cNvPr id="4" name="Slide Number Placeholder 3"/>
          <p:cNvSpPr>
            <a:spLocks noGrp="1"/>
          </p:cNvSpPr>
          <p:nvPr>
            <p:ph type="sldNum" sz="quarter" idx="5"/>
          </p:nvPr>
        </p:nvSpPr>
        <p:spPr/>
        <p:txBody>
          <a:bodyPr/>
          <a:lstStyle/>
          <a:p>
            <a:fld id="{FEC869DF-6110-41A2-A008-13AD35443CEC}" type="slidenum">
              <a:rPr lang="cs-CZ" smtClean="0"/>
              <a:t>30</a:t>
            </a:fld>
            <a:endParaRPr lang="cs-CZ"/>
          </a:p>
        </p:txBody>
      </p:sp>
    </p:spTree>
    <p:extLst>
      <p:ext uri="{BB962C8B-B14F-4D97-AF65-F5344CB8AC3E}">
        <p14:creationId xmlns:p14="http://schemas.microsoft.com/office/powerpoint/2010/main" val="221647197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Single Pace Application vs Frontend Monolith</a:t>
            </a:r>
          </a:p>
          <a:p>
            <a:endParaRPr lang="en-US" dirty="0"/>
          </a:p>
          <a:p>
            <a:r>
              <a:rPr lang="en-US" dirty="0"/>
              <a:t>https://micro-frontends.org/</a:t>
            </a:r>
          </a:p>
          <a:p>
            <a:endParaRPr lang="en-US" dirty="0"/>
          </a:p>
        </p:txBody>
      </p:sp>
      <p:sp>
        <p:nvSpPr>
          <p:cNvPr id="4" name="Slide Number Placeholder 3"/>
          <p:cNvSpPr>
            <a:spLocks noGrp="1"/>
          </p:cNvSpPr>
          <p:nvPr>
            <p:ph type="sldNum" sz="quarter" idx="5"/>
          </p:nvPr>
        </p:nvSpPr>
        <p:spPr/>
        <p:txBody>
          <a:bodyPr/>
          <a:lstStyle/>
          <a:p>
            <a:fld id="{FEC869DF-6110-41A2-A008-13AD35443CEC}" type="slidenum">
              <a:rPr lang="cs-CZ" smtClean="0"/>
              <a:t>33</a:t>
            </a:fld>
            <a:endParaRPr lang="cs-CZ"/>
          </a:p>
        </p:txBody>
      </p:sp>
    </p:spTree>
    <p:extLst>
      <p:ext uri="{BB962C8B-B14F-4D97-AF65-F5344CB8AC3E}">
        <p14:creationId xmlns:p14="http://schemas.microsoft.com/office/powerpoint/2010/main" val="367233105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EC869DF-6110-41A2-A008-13AD35443CEC}" type="slidenum">
              <a:rPr lang="cs-CZ" smtClean="0"/>
              <a:t>35</a:t>
            </a:fld>
            <a:endParaRPr lang="cs-CZ"/>
          </a:p>
        </p:txBody>
      </p:sp>
    </p:spTree>
    <p:extLst>
      <p:ext uri="{BB962C8B-B14F-4D97-AF65-F5344CB8AC3E}">
        <p14:creationId xmlns:p14="http://schemas.microsoft.com/office/powerpoint/2010/main" val="88033083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will discuss each of them in more detail later.</a:t>
            </a:r>
          </a:p>
        </p:txBody>
      </p:sp>
      <p:sp>
        <p:nvSpPr>
          <p:cNvPr id="4" name="Slide Number Placeholder 3"/>
          <p:cNvSpPr>
            <a:spLocks noGrp="1"/>
          </p:cNvSpPr>
          <p:nvPr>
            <p:ph type="sldNum" sz="quarter" idx="5"/>
          </p:nvPr>
        </p:nvSpPr>
        <p:spPr/>
        <p:txBody>
          <a:bodyPr/>
          <a:lstStyle/>
          <a:p>
            <a:fld id="{FEC869DF-6110-41A2-A008-13AD35443CEC}" type="slidenum">
              <a:rPr lang="cs-CZ" smtClean="0"/>
              <a:t>6</a:t>
            </a:fld>
            <a:endParaRPr lang="cs-CZ"/>
          </a:p>
        </p:txBody>
      </p:sp>
    </p:spTree>
    <p:extLst>
      <p:ext uri="{BB962C8B-B14F-4D97-AF65-F5344CB8AC3E}">
        <p14:creationId xmlns:p14="http://schemas.microsoft.com/office/powerpoint/2010/main" val="288303796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Data flow from view to controller because of user action, view can load data from model.</a:t>
            </a:r>
          </a:p>
          <a:p>
            <a:r>
              <a:rPr lang="en-US" dirty="0"/>
              <a:t>Controller issues commands to view and model.</a:t>
            </a:r>
          </a:p>
          <a:p>
            <a:endParaRPr lang="en-US" dirty="0"/>
          </a:p>
          <a:p>
            <a:r>
              <a:rPr lang="en-US" dirty="0"/>
              <a:t>Controller – entry point, invoked by dispatcher. </a:t>
            </a:r>
          </a:p>
          <a:p>
            <a:r>
              <a:rPr lang="en-US" dirty="0"/>
              <a:t>Model – data manipulation</a:t>
            </a:r>
          </a:p>
          <a:p>
            <a:r>
              <a:rPr lang="en-US" dirty="0"/>
              <a:t>View – presenting HTML, JSON, XML, …</a:t>
            </a:r>
          </a:p>
        </p:txBody>
      </p:sp>
      <p:sp>
        <p:nvSpPr>
          <p:cNvPr id="4" name="Slide Number Placeholder 3"/>
          <p:cNvSpPr>
            <a:spLocks noGrp="1"/>
          </p:cNvSpPr>
          <p:nvPr>
            <p:ph type="sldNum" sz="quarter" idx="5"/>
          </p:nvPr>
        </p:nvSpPr>
        <p:spPr/>
        <p:txBody>
          <a:bodyPr/>
          <a:lstStyle/>
          <a:p>
            <a:fld id="{FEC869DF-6110-41A2-A008-13AD35443CEC}" type="slidenum">
              <a:rPr lang="cs-CZ" smtClean="0"/>
              <a:t>7</a:t>
            </a:fld>
            <a:endParaRPr lang="cs-CZ"/>
          </a:p>
        </p:txBody>
      </p:sp>
    </p:spTree>
    <p:extLst>
      <p:ext uri="{BB962C8B-B14F-4D97-AF65-F5344CB8AC3E}">
        <p14:creationId xmlns:p14="http://schemas.microsoft.com/office/powerpoint/2010/main" val="7719493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EC869DF-6110-41A2-A008-13AD35443CEC}" type="slidenum">
              <a:rPr lang="cs-CZ" smtClean="0"/>
              <a:t>8</a:t>
            </a:fld>
            <a:endParaRPr lang="cs-CZ"/>
          </a:p>
        </p:txBody>
      </p:sp>
    </p:spTree>
    <p:extLst>
      <p:ext uri="{BB962C8B-B14F-4D97-AF65-F5344CB8AC3E}">
        <p14:creationId xmlns:p14="http://schemas.microsoft.com/office/powerpoint/2010/main" val="125059921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Model implementation.</a:t>
            </a:r>
          </a:p>
        </p:txBody>
      </p:sp>
      <p:sp>
        <p:nvSpPr>
          <p:cNvPr id="4" name="Slide Number Placeholder 3"/>
          <p:cNvSpPr>
            <a:spLocks noGrp="1"/>
          </p:cNvSpPr>
          <p:nvPr>
            <p:ph type="sldNum" sz="quarter" idx="5"/>
          </p:nvPr>
        </p:nvSpPr>
        <p:spPr/>
        <p:txBody>
          <a:bodyPr/>
          <a:lstStyle/>
          <a:p>
            <a:fld id="{FEC869DF-6110-41A2-A008-13AD35443CEC}" type="slidenum">
              <a:rPr lang="cs-CZ" smtClean="0"/>
              <a:t>10</a:t>
            </a:fld>
            <a:endParaRPr lang="cs-CZ"/>
          </a:p>
        </p:txBody>
      </p:sp>
    </p:spTree>
    <p:extLst>
      <p:ext uri="{BB962C8B-B14F-4D97-AF65-F5344CB8AC3E}">
        <p14:creationId xmlns:p14="http://schemas.microsoft.com/office/powerpoint/2010/main" val="345388878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The separation of view and model is not clearly defined. Some claim that view can read data from model, some that it can read data from controller, some that the controller/presenter is responsible for providing the data.</a:t>
            </a:r>
            <a:endParaRPr lang="cs-CZ" dirty="0"/>
          </a:p>
          <a:p>
            <a:endParaRPr lang="en-US" dirty="0"/>
          </a:p>
          <a:p>
            <a:endParaRPr lang="en-US" dirty="0"/>
          </a:p>
        </p:txBody>
      </p:sp>
      <p:sp>
        <p:nvSpPr>
          <p:cNvPr id="4" name="Slide Number Placeholder 3"/>
          <p:cNvSpPr>
            <a:spLocks noGrp="1"/>
          </p:cNvSpPr>
          <p:nvPr>
            <p:ph type="sldNum" sz="quarter" idx="5"/>
          </p:nvPr>
        </p:nvSpPr>
        <p:spPr/>
        <p:txBody>
          <a:bodyPr/>
          <a:lstStyle/>
          <a:p>
            <a:fld id="{FEC869DF-6110-41A2-A008-13AD35443CEC}" type="slidenum">
              <a:rPr lang="cs-CZ" smtClean="0"/>
              <a:t>11</a:t>
            </a:fld>
            <a:endParaRPr lang="cs-CZ"/>
          </a:p>
        </p:txBody>
      </p:sp>
    </p:spTree>
    <p:extLst>
      <p:ext uri="{BB962C8B-B14F-4D97-AF65-F5344CB8AC3E}">
        <p14:creationId xmlns:p14="http://schemas.microsoft.com/office/powerpoint/2010/main" val="321950099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Model implementation, there are alternatives. The objective is to provide access to data.</a:t>
            </a:r>
          </a:p>
          <a:p>
            <a:endParaRPr lang="en-US" dirty="0"/>
          </a:p>
          <a:p>
            <a:r>
              <a:rPr lang="en-US" dirty="0"/>
              <a:t>We talk about ORM later.</a:t>
            </a:r>
          </a:p>
        </p:txBody>
      </p:sp>
      <p:sp>
        <p:nvSpPr>
          <p:cNvPr id="4" name="Slide Number Placeholder 3"/>
          <p:cNvSpPr>
            <a:spLocks noGrp="1"/>
          </p:cNvSpPr>
          <p:nvPr>
            <p:ph type="sldNum" sz="quarter" idx="5"/>
          </p:nvPr>
        </p:nvSpPr>
        <p:spPr/>
        <p:txBody>
          <a:bodyPr/>
          <a:lstStyle/>
          <a:p>
            <a:fld id="{FEC869DF-6110-41A2-A008-13AD35443CEC}" type="slidenum">
              <a:rPr lang="cs-CZ" smtClean="0"/>
              <a:t>12</a:t>
            </a:fld>
            <a:endParaRPr lang="cs-CZ"/>
          </a:p>
        </p:txBody>
      </p:sp>
    </p:spTree>
    <p:extLst>
      <p:ext uri="{BB962C8B-B14F-4D97-AF65-F5344CB8AC3E}">
        <p14:creationId xmlns:p14="http://schemas.microsoft.com/office/powerpoint/2010/main" val="392994147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You may not need database!</a:t>
            </a:r>
          </a:p>
        </p:txBody>
      </p:sp>
      <p:sp>
        <p:nvSpPr>
          <p:cNvPr id="4" name="Slide Number Placeholder 3"/>
          <p:cNvSpPr>
            <a:spLocks noGrp="1"/>
          </p:cNvSpPr>
          <p:nvPr>
            <p:ph type="sldNum" sz="quarter" idx="5"/>
          </p:nvPr>
        </p:nvSpPr>
        <p:spPr/>
        <p:txBody>
          <a:bodyPr/>
          <a:lstStyle/>
          <a:p>
            <a:fld id="{FEC869DF-6110-41A2-A008-13AD35443CEC}" type="slidenum">
              <a:rPr lang="cs-CZ" smtClean="0"/>
              <a:t>13</a:t>
            </a:fld>
            <a:endParaRPr lang="cs-CZ"/>
          </a:p>
        </p:txBody>
      </p:sp>
    </p:spTree>
    <p:extLst>
      <p:ext uri="{BB962C8B-B14F-4D97-AF65-F5344CB8AC3E}">
        <p14:creationId xmlns:p14="http://schemas.microsoft.com/office/powerpoint/2010/main" val="48144686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Presentation Title">
    <p:bg>
      <p:bgRef idx="1003">
        <a:schemeClr val="bg2"/>
      </p:bgRef>
    </p:bg>
    <p:spTree>
      <p:nvGrpSpPr>
        <p:cNvPr id="1" name=""/>
        <p:cNvGrpSpPr/>
        <p:nvPr/>
      </p:nvGrpSpPr>
      <p:grpSpPr>
        <a:xfrm>
          <a:off x="0" y="0"/>
          <a:ext cx="0" cy="0"/>
          <a:chOff x="0" y="0"/>
          <a:chExt cx="0" cy="0"/>
        </a:xfrm>
      </p:grpSpPr>
      <p:pic>
        <p:nvPicPr>
          <p:cNvPr id="7" name="Picture 6"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ctrTitle"/>
          </p:nvPr>
        </p:nvSpPr>
        <p:spPr>
          <a:xfrm>
            <a:off x="263352" y="1159182"/>
            <a:ext cx="11521280" cy="1825096"/>
          </a:xfrm>
          <a:prstGeom prst="rect">
            <a:avLst/>
          </a:prstGeom>
        </p:spPr>
        <p:txBody>
          <a:bodyPr anchor="t">
            <a:noAutofit/>
          </a:bodyPr>
          <a:lstStyle>
            <a:lvl1pPr algn="l">
              <a:defRPr sz="5400"/>
            </a:lvl1pPr>
          </a:lstStyle>
          <a:p>
            <a:r>
              <a:rPr lang="en-US"/>
              <a:t>Click to edit Master title style</a:t>
            </a:r>
            <a:endParaRPr lang="en-US" dirty="0"/>
          </a:p>
        </p:txBody>
      </p:sp>
      <p:sp>
        <p:nvSpPr>
          <p:cNvPr id="3" name="Subtitle 2"/>
          <p:cNvSpPr>
            <a:spLocks noGrp="1"/>
          </p:cNvSpPr>
          <p:nvPr>
            <p:ph type="subTitle" idx="1"/>
          </p:nvPr>
        </p:nvSpPr>
        <p:spPr>
          <a:xfrm>
            <a:off x="1371600" y="3172070"/>
            <a:ext cx="9448800" cy="685800"/>
          </a:xfrm>
          <a:prstGeom prst="rect">
            <a:avLst/>
          </a:prstGeom>
        </p:spPr>
        <p:txBody>
          <a:bodyPr>
            <a:no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909561" y="4314328"/>
            <a:ext cx="2910840" cy="374642"/>
          </a:xfrm>
          <a:prstGeom prst="rect">
            <a:avLst/>
          </a:prstGeom>
        </p:spPr>
        <p:txBody>
          <a:bodyPr/>
          <a:lstStyle>
            <a:lvl1pPr algn="r">
              <a:defRPr/>
            </a:lvl1pPr>
          </a:lstStyle>
          <a:p>
            <a:fld id="{AACF2F9B-24EE-49CD-8927-DCF5303F77EB}" type="datetime1">
              <a:rPr lang="cs-CZ" smtClean="0"/>
              <a:pPr/>
              <a:t>13.11.2023</a:t>
            </a:fld>
            <a:endParaRPr lang="cs-CZ" dirty="0"/>
          </a:p>
        </p:txBody>
      </p:sp>
      <p:sp>
        <p:nvSpPr>
          <p:cNvPr id="5" name="Footer Placeholder 4"/>
          <p:cNvSpPr>
            <a:spLocks noGrp="1"/>
          </p:cNvSpPr>
          <p:nvPr>
            <p:ph type="ftr" sz="quarter" idx="11"/>
          </p:nvPr>
        </p:nvSpPr>
        <p:spPr>
          <a:xfrm>
            <a:off x="1371600" y="4323845"/>
            <a:ext cx="6400800" cy="365125"/>
          </a:xfrm>
          <a:prstGeom prst="rect">
            <a:avLst/>
          </a:prstGeom>
        </p:spPr>
        <p:txBody>
          <a:bodyPr/>
          <a:lstStyle/>
          <a:p>
            <a:r>
              <a:rPr lang="cs-CZ"/>
              <a:t>by Škoda Petr (v1.0)</a:t>
            </a:r>
            <a:endParaRPr lang="cs-CZ" dirty="0"/>
          </a:p>
        </p:txBody>
      </p:sp>
      <p:pic>
        <p:nvPicPr>
          <p:cNvPr id="8" name="Picture 7" descr="C0-HD-TOP.png">
            <a:extLst>
              <a:ext uri="{FF2B5EF4-FFF2-40B4-BE49-F238E27FC236}">
                <a16:creationId xmlns:a16="http://schemas.microsoft.com/office/drawing/2014/main" id="{3B485478-7769-44A4-A391-52F617AC1A6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1081088"/>
          </a:xfrm>
          <a:prstGeom prst="rect">
            <a:avLst/>
          </a:prstGeom>
        </p:spPr>
      </p:pic>
      <p:sp>
        <p:nvSpPr>
          <p:cNvPr id="9" name="TextBox 8">
            <a:extLst>
              <a:ext uri="{FF2B5EF4-FFF2-40B4-BE49-F238E27FC236}">
                <a16:creationId xmlns:a16="http://schemas.microsoft.com/office/drawing/2014/main" id="{1846823F-F779-42B6-8699-C94A374E678D}"/>
              </a:ext>
            </a:extLst>
          </p:cNvPr>
          <p:cNvSpPr txBox="1"/>
          <p:nvPr/>
        </p:nvSpPr>
        <p:spPr>
          <a:xfrm>
            <a:off x="2207568" y="4776651"/>
            <a:ext cx="4416491" cy="369332"/>
          </a:xfrm>
          <a:prstGeom prst="rect">
            <a:avLst/>
          </a:prstGeom>
          <a:noFill/>
        </p:spPr>
        <p:txBody>
          <a:bodyPr wrap="square">
            <a:noAutofit/>
          </a:bodyPr>
          <a:lstStyle/>
          <a:p>
            <a:r>
              <a:rPr lang="en-US" sz="1800" dirty="0">
                <a:ln>
                  <a:noFill/>
                </a:ln>
                <a:solidFill>
                  <a:schemeClr val="accent5"/>
                </a:solidFill>
              </a:rPr>
              <a:t>https://www.ksi.mff.cuni.cz/</a:t>
            </a:r>
          </a:p>
        </p:txBody>
      </p:sp>
      <p:pic>
        <p:nvPicPr>
          <p:cNvPr id="6" name="Picture 5" descr="C0-HD-TOP.png">
            <a:extLst>
              <a:ext uri="{FF2B5EF4-FFF2-40B4-BE49-F238E27FC236}">
                <a16:creationId xmlns:a16="http://schemas.microsoft.com/office/drawing/2014/main" id="{0BF62DE5-9171-70FD-982B-E729F9DABFC7}"/>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0" y="0"/>
            <a:ext cx="12192000" cy="1081088"/>
          </a:xfrm>
          <a:prstGeom prst="rect">
            <a:avLst/>
          </a:prstGeom>
        </p:spPr>
      </p:pic>
      <p:sp>
        <p:nvSpPr>
          <p:cNvPr id="10" name="TextBox 9">
            <a:extLst>
              <a:ext uri="{FF2B5EF4-FFF2-40B4-BE49-F238E27FC236}">
                <a16:creationId xmlns:a16="http://schemas.microsoft.com/office/drawing/2014/main" id="{9E9E49B3-CFF0-85F3-2C5F-F1608B9AAEA5}"/>
              </a:ext>
            </a:extLst>
          </p:cNvPr>
          <p:cNvSpPr txBox="1"/>
          <p:nvPr userDrawn="1"/>
        </p:nvSpPr>
        <p:spPr>
          <a:xfrm>
            <a:off x="2207568" y="4776651"/>
            <a:ext cx="4416491" cy="369332"/>
          </a:xfrm>
          <a:prstGeom prst="rect">
            <a:avLst/>
          </a:prstGeom>
          <a:noFill/>
        </p:spPr>
        <p:txBody>
          <a:bodyPr wrap="square">
            <a:noAutofit/>
          </a:bodyPr>
          <a:lstStyle/>
          <a:p>
            <a:r>
              <a:rPr lang="en-US" sz="1800" dirty="0">
                <a:ln>
                  <a:noFill/>
                </a:ln>
                <a:solidFill>
                  <a:schemeClr val="accent5"/>
                </a:solidFill>
              </a:rPr>
              <a:t>https://www.ksi.mff.cuni.cz/</a:t>
            </a:r>
          </a:p>
        </p:txBody>
      </p:sp>
    </p:spTree>
    <p:extLst>
      <p:ext uri="{BB962C8B-B14F-4D97-AF65-F5344CB8AC3E}">
        <p14:creationId xmlns:p14="http://schemas.microsoft.com/office/powerpoint/2010/main" val="2859063256"/>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Section Title">
    <p:bg>
      <p:bgRef idx="1003">
        <a:schemeClr val="bg2"/>
      </p:bgRef>
    </p:bg>
    <p:spTree>
      <p:nvGrpSpPr>
        <p:cNvPr id="1" name=""/>
        <p:cNvGrpSpPr/>
        <p:nvPr/>
      </p:nvGrpSpPr>
      <p:grpSpPr>
        <a:xfrm>
          <a:off x="0" y="0"/>
          <a:ext cx="0" cy="0"/>
          <a:chOff x="0" y="0"/>
          <a:chExt cx="0" cy="0"/>
        </a:xfrm>
      </p:grpSpPr>
      <p:pic>
        <p:nvPicPr>
          <p:cNvPr id="7" name="Picture 6"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ctrTitle"/>
          </p:nvPr>
        </p:nvSpPr>
        <p:spPr>
          <a:xfrm>
            <a:off x="263352" y="1159182"/>
            <a:ext cx="11521280" cy="1825096"/>
          </a:xfrm>
          <a:prstGeom prst="rect">
            <a:avLst/>
          </a:prstGeom>
        </p:spPr>
        <p:txBody>
          <a:bodyPr anchor="t">
            <a:noAutofit/>
          </a:bodyPr>
          <a:lstStyle>
            <a:lvl1pPr algn="l">
              <a:defRPr sz="5400"/>
            </a:lvl1pPr>
          </a:lstStyle>
          <a:p>
            <a:r>
              <a:rPr lang="en-US"/>
              <a:t>Click to edit Master title style</a:t>
            </a:r>
            <a:endParaRPr lang="en-US" dirty="0"/>
          </a:p>
        </p:txBody>
      </p:sp>
      <p:pic>
        <p:nvPicPr>
          <p:cNvPr id="8" name="Picture 7" descr="C0-HD-TOP.png">
            <a:extLst>
              <a:ext uri="{FF2B5EF4-FFF2-40B4-BE49-F238E27FC236}">
                <a16:creationId xmlns:a16="http://schemas.microsoft.com/office/drawing/2014/main" id="{3B485478-7769-44A4-A391-52F617AC1A6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1081088"/>
          </a:xfrm>
          <a:prstGeom prst="rect">
            <a:avLst/>
          </a:prstGeom>
        </p:spPr>
      </p:pic>
      <p:pic>
        <p:nvPicPr>
          <p:cNvPr id="3" name="Picture 2" descr="C0-HD-TOP.png">
            <a:extLst>
              <a:ext uri="{FF2B5EF4-FFF2-40B4-BE49-F238E27FC236}">
                <a16:creationId xmlns:a16="http://schemas.microsoft.com/office/drawing/2014/main" id="{D1A22689-778D-BBC2-2A24-43F62E70E4D9}"/>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0" y="0"/>
            <a:ext cx="12192000" cy="1081088"/>
          </a:xfrm>
          <a:prstGeom prst="rect">
            <a:avLst/>
          </a:prstGeom>
        </p:spPr>
      </p:pic>
    </p:spTree>
    <p:extLst>
      <p:ext uri="{BB962C8B-B14F-4D97-AF65-F5344CB8AC3E}">
        <p14:creationId xmlns:p14="http://schemas.microsoft.com/office/powerpoint/2010/main" val="1262321179"/>
      </p:ext>
    </p:extLst>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p:cSld name="Content">
    <p:bg>
      <p:bgRef idx="1003">
        <a:schemeClr val="bg2"/>
      </p:bgRef>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239351" y="1844824"/>
            <a:ext cx="11713299" cy="4596298"/>
          </a:xfrm>
          <a:prstGeom prst="rect">
            <a:avLst/>
          </a:prstGeom>
        </p:spPr>
        <p:txBody>
          <a:bodyPr/>
          <a:lstStyle>
            <a:lvl1pPr>
              <a:buClr>
                <a:schemeClr val="tx1"/>
              </a:buClr>
              <a:defRPr sz="2200"/>
            </a:lvl1pPr>
            <a:lvl2pPr>
              <a:buClr>
                <a:schemeClr val="tx1"/>
              </a:buClr>
              <a:defRPr sz="2200"/>
            </a:lvl2pPr>
            <a:lvl3pPr>
              <a:buClr>
                <a:schemeClr val="tx1"/>
              </a:buClr>
              <a:defRPr sz="2200"/>
            </a:lvl3pPr>
            <a:lvl4pPr>
              <a:buClr>
                <a:schemeClr val="tx1"/>
              </a:buClr>
              <a:defRPr sz="2200"/>
            </a:lvl4pPr>
            <a:lvl5pPr>
              <a:buClr>
                <a:schemeClr val="tx1"/>
              </a:buClr>
              <a:defRPr sz="2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Title 1">
            <a:extLst>
              <a:ext uri="{FF2B5EF4-FFF2-40B4-BE49-F238E27FC236}">
                <a16:creationId xmlns:a16="http://schemas.microsoft.com/office/drawing/2014/main" id="{9CA125F0-E602-409F-8C54-EE50939CDED9}"/>
              </a:ext>
            </a:extLst>
          </p:cNvPr>
          <p:cNvSpPr>
            <a:spLocks noGrp="1"/>
          </p:cNvSpPr>
          <p:nvPr>
            <p:ph type="title"/>
          </p:nvPr>
        </p:nvSpPr>
        <p:spPr>
          <a:xfrm>
            <a:off x="239352" y="416878"/>
            <a:ext cx="11713299" cy="1293028"/>
          </a:xfrm>
          <a:prstGeom prst="rect">
            <a:avLst/>
          </a:prstGeom>
        </p:spPr>
        <p:txBody>
          <a:bodyPr/>
          <a:lstStyle/>
          <a:p>
            <a:r>
              <a:rPr lang="en-US"/>
              <a:t>Click to edit Master title style</a:t>
            </a:r>
            <a:endParaRPr lang="en-US" dirty="0"/>
          </a:p>
        </p:txBody>
      </p:sp>
      <p:sp>
        <p:nvSpPr>
          <p:cNvPr id="8" name="Slide Number Placeholder 5">
            <a:extLst>
              <a:ext uri="{FF2B5EF4-FFF2-40B4-BE49-F238E27FC236}">
                <a16:creationId xmlns:a16="http://schemas.microsoft.com/office/drawing/2014/main" id="{F0CE1F92-6668-4B91-8D94-7368CA2031A9}"/>
              </a:ext>
            </a:extLst>
          </p:cNvPr>
          <p:cNvSpPr>
            <a:spLocks noGrp="1"/>
          </p:cNvSpPr>
          <p:nvPr>
            <p:ph type="sldNum" sz="quarter" idx="12"/>
          </p:nvPr>
        </p:nvSpPr>
        <p:spPr>
          <a:xfrm>
            <a:off x="9555480" y="3"/>
            <a:ext cx="2636520" cy="365125"/>
          </a:xfrm>
          <a:prstGeom prst="rect">
            <a:avLst/>
          </a:prstGeom>
        </p:spPr>
        <p:txBody>
          <a:bodyPr/>
          <a:lstStyle>
            <a:lvl1pPr algn="r">
              <a:defRPr/>
            </a:lvl1pPr>
          </a:lstStyle>
          <a:p>
            <a:fld id="{452BA717-4DED-4A38-BDE4-30D0F0A142DB}" type="slidenum">
              <a:rPr lang="cs-CZ" smtClean="0"/>
              <a:pPr/>
              <a:t>‹#›</a:t>
            </a:fld>
            <a:endParaRPr lang="cs-CZ"/>
          </a:p>
        </p:txBody>
      </p:sp>
    </p:spTree>
    <p:extLst>
      <p:ext uri="{BB962C8B-B14F-4D97-AF65-F5344CB8AC3E}">
        <p14:creationId xmlns:p14="http://schemas.microsoft.com/office/powerpoint/2010/main" val="3075065236"/>
      </p:ext>
    </p:extLst>
  </p:cSld>
  <p:clrMapOvr>
    <a:overrideClrMapping bg1="lt1" tx1="dk1" bg2="lt2" tx2="dk2" accent1="accent1" accent2="accent2" accent3="accent3" accent4="accent4" accent5="accent5" accent6="accent6" hlink="hlink" folHlink="folHlink"/>
  </p:clrMapOvr>
  <p:hf hdr="0"/>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p:cSld name="Two Colums">
    <p:bg>
      <p:bgRef idx="1003">
        <a:schemeClr val="bg2"/>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239352" y="1844824"/>
            <a:ext cx="5763187" cy="4596298"/>
          </a:xfrm>
          <a:prstGeom prst="rect">
            <a:avLst/>
          </a:prstGeom>
        </p:spPr>
        <p:txBody>
          <a:bodyPr/>
          <a:lstStyle>
            <a:lvl1pPr>
              <a:buClr>
                <a:schemeClr val="tx1"/>
              </a:buClr>
              <a:defRPr sz="2200"/>
            </a:lvl1pPr>
            <a:lvl2pPr>
              <a:buClr>
                <a:schemeClr val="tx1"/>
              </a:buClr>
              <a:defRPr sz="2200"/>
            </a:lvl2pPr>
            <a:lvl3pPr>
              <a:buClr>
                <a:schemeClr val="tx1"/>
              </a:buClr>
              <a:defRPr sz="2200"/>
            </a:lvl3pPr>
            <a:lvl4pPr>
              <a:buClr>
                <a:schemeClr val="tx1"/>
              </a:buClr>
              <a:defRPr sz="2200"/>
            </a:lvl4pPr>
            <a:lvl5pPr>
              <a:buClr>
                <a:schemeClr val="tx1"/>
              </a:buClr>
              <a:defRPr sz="2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89467" y="1844824"/>
            <a:ext cx="5763183" cy="4596298"/>
          </a:xfrm>
          <a:prstGeom prst="rect">
            <a:avLst/>
          </a:prstGeom>
        </p:spPr>
        <p:txBody>
          <a:bodyPr/>
          <a:lstStyle>
            <a:lvl1pPr>
              <a:buClr>
                <a:schemeClr val="tx1"/>
              </a:buClr>
              <a:defRPr sz="2200"/>
            </a:lvl1pPr>
            <a:lvl2pPr>
              <a:buClr>
                <a:schemeClr val="tx1"/>
              </a:buClr>
              <a:defRPr sz="2200"/>
            </a:lvl2pPr>
            <a:lvl3pPr>
              <a:buClr>
                <a:schemeClr val="tx1"/>
              </a:buClr>
              <a:defRPr sz="2200"/>
            </a:lvl3pPr>
            <a:lvl4pPr>
              <a:buClr>
                <a:schemeClr val="tx1"/>
              </a:buClr>
              <a:defRPr sz="2200"/>
            </a:lvl4pPr>
            <a:lvl5pPr>
              <a:buClr>
                <a:schemeClr val="tx1"/>
              </a:buClr>
              <a:defRPr sz="2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Title 1">
            <a:extLst>
              <a:ext uri="{FF2B5EF4-FFF2-40B4-BE49-F238E27FC236}">
                <a16:creationId xmlns:a16="http://schemas.microsoft.com/office/drawing/2014/main" id="{1E9948CD-A3DC-404F-921B-D94627D21B2B}"/>
              </a:ext>
            </a:extLst>
          </p:cNvPr>
          <p:cNvSpPr>
            <a:spLocks noGrp="1"/>
          </p:cNvSpPr>
          <p:nvPr>
            <p:ph type="title"/>
          </p:nvPr>
        </p:nvSpPr>
        <p:spPr>
          <a:xfrm>
            <a:off x="239352" y="416878"/>
            <a:ext cx="11713299" cy="1293028"/>
          </a:xfrm>
          <a:prstGeom prst="rect">
            <a:avLst/>
          </a:prstGeom>
        </p:spPr>
        <p:txBody>
          <a:bodyPr/>
          <a:lstStyle/>
          <a:p>
            <a:r>
              <a:rPr lang="en-US"/>
              <a:t>Click to edit Master title style</a:t>
            </a:r>
            <a:endParaRPr lang="en-US" dirty="0"/>
          </a:p>
        </p:txBody>
      </p:sp>
      <p:sp>
        <p:nvSpPr>
          <p:cNvPr id="9" name="Slide Number Placeholder 5">
            <a:extLst>
              <a:ext uri="{FF2B5EF4-FFF2-40B4-BE49-F238E27FC236}">
                <a16:creationId xmlns:a16="http://schemas.microsoft.com/office/drawing/2014/main" id="{71E69095-5CD4-4F20-BC94-B15489715E92}"/>
              </a:ext>
            </a:extLst>
          </p:cNvPr>
          <p:cNvSpPr>
            <a:spLocks noGrp="1"/>
          </p:cNvSpPr>
          <p:nvPr>
            <p:ph type="sldNum" sz="quarter" idx="12"/>
          </p:nvPr>
        </p:nvSpPr>
        <p:spPr>
          <a:xfrm>
            <a:off x="9555480" y="3"/>
            <a:ext cx="2636520" cy="365125"/>
          </a:xfrm>
          <a:prstGeom prst="rect">
            <a:avLst/>
          </a:prstGeom>
        </p:spPr>
        <p:txBody>
          <a:bodyPr/>
          <a:lstStyle>
            <a:lvl1pPr algn="r">
              <a:defRPr/>
            </a:lvl1pPr>
          </a:lstStyle>
          <a:p>
            <a:fld id="{452BA717-4DED-4A38-BDE4-30D0F0A142DB}" type="slidenum">
              <a:rPr lang="cs-CZ" smtClean="0"/>
              <a:pPr/>
              <a:t>‹#›</a:t>
            </a:fld>
            <a:endParaRPr lang="cs-CZ"/>
          </a:p>
        </p:txBody>
      </p:sp>
    </p:spTree>
    <p:extLst>
      <p:ext uri="{BB962C8B-B14F-4D97-AF65-F5344CB8AC3E}">
        <p14:creationId xmlns:p14="http://schemas.microsoft.com/office/powerpoint/2010/main" val="2776066809"/>
      </p:ext>
    </p:extLst>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p:cSld name="Title">
    <p:bg>
      <p:bgRef idx="1003">
        <a:schemeClr val="bg2"/>
      </p:bgRef>
    </p:bg>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FEC0B12E-FDCA-4F98-8B47-5C783F99B882}"/>
              </a:ext>
            </a:extLst>
          </p:cNvPr>
          <p:cNvSpPr>
            <a:spLocks noGrp="1"/>
          </p:cNvSpPr>
          <p:nvPr>
            <p:ph type="title"/>
          </p:nvPr>
        </p:nvSpPr>
        <p:spPr>
          <a:xfrm>
            <a:off x="239352" y="416878"/>
            <a:ext cx="11713299" cy="1293028"/>
          </a:xfrm>
          <a:prstGeom prst="rect">
            <a:avLst/>
          </a:prstGeom>
        </p:spPr>
        <p:txBody>
          <a:bodyPr/>
          <a:lstStyle/>
          <a:p>
            <a:r>
              <a:rPr lang="en-US"/>
              <a:t>Click to edit Master title style</a:t>
            </a:r>
            <a:endParaRPr lang="en-US" dirty="0"/>
          </a:p>
        </p:txBody>
      </p:sp>
      <p:sp>
        <p:nvSpPr>
          <p:cNvPr id="3" name="Slide Number Placeholder 5">
            <a:extLst>
              <a:ext uri="{FF2B5EF4-FFF2-40B4-BE49-F238E27FC236}">
                <a16:creationId xmlns:a16="http://schemas.microsoft.com/office/drawing/2014/main" id="{281A53B8-589A-48E4-A9D3-A151BE7BDFFB}"/>
              </a:ext>
            </a:extLst>
          </p:cNvPr>
          <p:cNvSpPr>
            <a:spLocks noGrp="1"/>
          </p:cNvSpPr>
          <p:nvPr>
            <p:ph type="sldNum" sz="quarter" idx="12"/>
          </p:nvPr>
        </p:nvSpPr>
        <p:spPr>
          <a:xfrm>
            <a:off x="9555480" y="3"/>
            <a:ext cx="2636520" cy="365125"/>
          </a:xfrm>
          <a:prstGeom prst="rect">
            <a:avLst/>
          </a:prstGeom>
        </p:spPr>
        <p:txBody>
          <a:bodyPr/>
          <a:lstStyle>
            <a:lvl1pPr algn="r">
              <a:defRPr/>
            </a:lvl1pPr>
          </a:lstStyle>
          <a:p>
            <a:fld id="{452BA717-4DED-4A38-BDE4-30D0F0A142DB}" type="slidenum">
              <a:rPr lang="cs-CZ" smtClean="0"/>
              <a:pPr/>
              <a:t>‹#›</a:t>
            </a:fld>
            <a:endParaRPr lang="cs-CZ"/>
          </a:p>
        </p:txBody>
      </p:sp>
    </p:spTree>
    <p:extLst>
      <p:ext uri="{BB962C8B-B14F-4D97-AF65-F5344CB8AC3E}">
        <p14:creationId xmlns:p14="http://schemas.microsoft.com/office/powerpoint/2010/main" val="18411730"/>
      </p:ext>
    </p:extLst>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Demo">
    <p:bg>
      <p:bgRef idx="1003">
        <a:schemeClr val="bg2"/>
      </p:bgRef>
    </p:bg>
    <p:spTree>
      <p:nvGrpSpPr>
        <p:cNvPr id="1" name=""/>
        <p:cNvGrpSpPr/>
        <p:nvPr/>
      </p:nvGrpSpPr>
      <p:grpSpPr>
        <a:xfrm>
          <a:off x="0" y="0"/>
          <a:ext cx="0" cy="0"/>
          <a:chOff x="0" y="0"/>
          <a:chExt cx="0" cy="0"/>
        </a:xfrm>
      </p:grpSpPr>
      <p:sp>
        <p:nvSpPr>
          <p:cNvPr id="3" name="Slide Number Placeholder 5">
            <a:extLst>
              <a:ext uri="{FF2B5EF4-FFF2-40B4-BE49-F238E27FC236}">
                <a16:creationId xmlns:a16="http://schemas.microsoft.com/office/drawing/2014/main" id="{62C029DF-361E-4AFB-ADC3-F7F0279F90AB}"/>
              </a:ext>
            </a:extLst>
          </p:cNvPr>
          <p:cNvSpPr>
            <a:spLocks noGrp="1"/>
          </p:cNvSpPr>
          <p:nvPr>
            <p:ph type="sldNum" sz="quarter" idx="12"/>
          </p:nvPr>
        </p:nvSpPr>
        <p:spPr>
          <a:xfrm>
            <a:off x="9555480" y="3"/>
            <a:ext cx="2636520" cy="365125"/>
          </a:xfrm>
          <a:prstGeom prst="rect">
            <a:avLst/>
          </a:prstGeom>
        </p:spPr>
        <p:txBody>
          <a:bodyPr/>
          <a:lstStyle>
            <a:lvl1pPr algn="r">
              <a:defRPr/>
            </a:lvl1pPr>
          </a:lstStyle>
          <a:p>
            <a:fld id="{452BA717-4DED-4A38-BDE4-30D0F0A142DB}" type="slidenum">
              <a:rPr lang="cs-CZ" smtClean="0"/>
              <a:pPr/>
              <a:t>‹#›</a:t>
            </a:fld>
            <a:endParaRPr lang="cs-CZ"/>
          </a:p>
        </p:txBody>
      </p:sp>
      <p:sp>
        <p:nvSpPr>
          <p:cNvPr id="10" name="Text Placeholder 9">
            <a:extLst>
              <a:ext uri="{FF2B5EF4-FFF2-40B4-BE49-F238E27FC236}">
                <a16:creationId xmlns:a16="http://schemas.microsoft.com/office/drawing/2014/main" id="{99535DF1-3CEE-4FC7-9E2D-6DF64CF0951A}"/>
              </a:ext>
            </a:extLst>
          </p:cNvPr>
          <p:cNvSpPr>
            <a:spLocks noGrp="1"/>
          </p:cNvSpPr>
          <p:nvPr>
            <p:ph type="body" sz="quarter" idx="13" hasCustomPrompt="1"/>
          </p:nvPr>
        </p:nvSpPr>
        <p:spPr>
          <a:xfrm>
            <a:off x="2279650" y="2133600"/>
            <a:ext cx="7561263" cy="863352"/>
          </a:xfrm>
          <a:prstGeom prst="rect">
            <a:avLst/>
          </a:prstGeom>
        </p:spPr>
        <p:txBody>
          <a:bodyPr anchor="ctr"/>
          <a:lstStyle>
            <a:lvl1pPr marL="0" indent="0" algn="ctr">
              <a:buNone/>
              <a:defRPr sz="3600" cap="all" baseline="0">
                <a:latin typeface="+mj-lt"/>
              </a:defRPr>
            </a:lvl1pPr>
          </a:lstStyle>
          <a:p>
            <a:pPr lvl="0"/>
            <a:r>
              <a:rPr lang="en-US" dirty="0"/>
              <a:t>Click to edit heading</a:t>
            </a:r>
          </a:p>
        </p:txBody>
      </p:sp>
      <p:sp>
        <p:nvSpPr>
          <p:cNvPr id="11" name="Text Placeholder 9">
            <a:extLst>
              <a:ext uri="{FF2B5EF4-FFF2-40B4-BE49-F238E27FC236}">
                <a16:creationId xmlns:a16="http://schemas.microsoft.com/office/drawing/2014/main" id="{5999B4DE-4528-497E-83DE-B439F1DB28BA}"/>
              </a:ext>
            </a:extLst>
          </p:cNvPr>
          <p:cNvSpPr>
            <a:spLocks noGrp="1"/>
          </p:cNvSpPr>
          <p:nvPr>
            <p:ph type="body" sz="quarter" idx="14" hasCustomPrompt="1"/>
          </p:nvPr>
        </p:nvSpPr>
        <p:spPr>
          <a:xfrm>
            <a:off x="1415480" y="3140968"/>
            <a:ext cx="9217023" cy="1872208"/>
          </a:xfrm>
          <a:prstGeom prst="rect">
            <a:avLst/>
          </a:prstGeom>
        </p:spPr>
        <p:txBody>
          <a:bodyPr anchor="t"/>
          <a:lstStyle>
            <a:lvl1pPr marL="0" indent="0" algn="ctr">
              <a:buNone/>
              <a:defRPr sz="3600">
                <a:latin typeface="+mj-lt"/>
              </a:defRPr>
            </a:lvl1pPr>
          </a:lstStyle>
          <a:p>
            <a:pPr lvl="0"/>
            <a:r>
              <a:rPr lang="en-US" dirty="0"/>
              <a:t>Click to edit sub heading</a:t>
            </a:r>
          </a:p>
        </p:txBody>
      </p:sp>
    </p:spTree>
    <p:extLst>
      <p:ext uri="{BB962C8B-B14F-4D97-AF65-F5344CB8AC3E}">
        <p14:creationId xmlns:p14="http://schemas.microsoft.com/office/powerpoint/2010/main" val="687143804"/>
      </p:ext>
    </p:extLst>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589081920"/>
      </p:ext>
    </p:extLst>
  </p:cSld>
  <p:clrMap bg1="dk1" tx1="lt1" bg2="dk2" tx2="lt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Lst>
  <p:hf hdr="0"/>
  <p:txStyles>
    <p:titleStyle>
      <a:lvl1pPr algn="r" defTabSz="914400" rtl="0" eaLnBrk="1" latinLnBrk="0" hangingPunct="1">
        <a:lnSpc>
          <a:spcPct val="90000"/>
        </a:lnSpc>
        <a:spcBef>
          <a:spcPct val="0"/>
        </a:spcBef>
        <a:buNone/>
        <a:defRPr sz="4000" kern="1200" cap="all"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hyperlink" Target="https://doi.org/10.1049/iet-sen.2018.5446" TargetMode="External"/><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xml"/><Relationship Id="rId1" Type="http://schemas.openxmlformats.org/officeDocument/2006/relationships/slideLayout" Target="../slideLayouts/slideLayout3.xml"/><Relationship Id="rId4" Type="http://schemas.openxmlformats.org/officeDocument/2006/relationships/image" Target="../media/image4.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19BF0C-FB22-4A1B-AC3A-523B899CB8D2}"/>
              </a:ext>
            </a:extLst>
          </p:cNvPr>
          <p:cNvSpPr>
            <a:spLocks noGrp="1"/>
          </p:cNvSpPr>
          <p:nvPr>
            <p:ph type="ctrTitle"/>
          </p:nvPr>
        </p:nvSpPr>
        <p:spPr/>
        <p:txBody>
          <a:bodyPr>
            <a:normAutofit/>
          </a:bodyPr>
          <a:lstStyle/>
          <a:p>
            <a:pPr algn="r"/>
            <a:r>
              <a:rPr lang="en-US" dirty="0"/>
              <a:t>NSWI142</a:t>
            </a:r>
            <a:endParaRPr lang="en-US" sz="5400" dirty="0"/>
          </a:p>
        </p:txBody>
      </p:sp>
      <p:sp>
        <p:nvSpPr>
          <p:cNvPr id="3" name="Subtitle 2">
            <a:extLst>
              <a:ext uri="{FF2B5EF4-FFF2-40B4-BE49-F238E27FC236}">
                <a16:creationId xmlns:a16="http://schemas.microsoft.com/office/drawing/2014/main" id="{14B4FC05-8409-4069-A177-C4DE126B2345}"/>
              </a:ext>
            </a:extLst>
          </p:cNvPr>
          <p:cNvSpPr>
            <a:spLocks noGrp="1"/>
          </p:cNvSpPr>
          <p:nvPr>
            <p:ph type="subTitle" idx="1"/>
          </p:nvPr>
        </p:nvSpPr>
        <p:spPr/>
        <p:txBody>
          <a:bodyPr/>
          <a:lstStyle/>
          <a:p>
            <a:r>
              <a:rPr lang="en-US" dirty="0"/>
              <a:t>API &amp; Design Patterns</a:t>
            </a:r>
          </a:p>
        </p:txBody>
      </p:sp>
      <p:sp>
        <p:nvSpPr>
          <p:cNvPr id="4" name="Date Placeholder 3">
            <a:extLst>
              <a:ext uri="{FF2B5EF4-FFF2-40B4-BE49-F238E27FC236}">
                <a16:creationId xmlns:a16="http://schemas.microsoft.com/office/drawing/2014/main" id="{6A4D27CE-CCCA-473C-AEB6-7B30BA5DAB02}"/>
              </a:ext>
            </a:extLst>
          </p:cNvPr>
          <p:cNvSpPr>
            <a:spLocks noGrp="1"/>
          </p:cNvSpPr>
          <p:nvPr>
            <p:ph type="dt" sz="half" idx="10"/>
          </p:nvPr>
        </p:nvSpPr>
        <p:spPr/>
        <p:txBody>
          <a:bodyPr/>
          <a:lstStyle/>
          <a:p>
            <a:r>
              <a:rPr lang="en-US" dirty="0"/>
              <a:t>2023/2024</a:t>
            </a:r>
            <a:endParaRPr lang="cs-CZ" dirty="0"/>
          </a:p>
        </p:txBody>
      </p:sp>
      <p:sp>
        <p:nvSpPr>
          <p:cNvPr id="5" name="Footer Placeholder 4">
            <a:extLst>
              <a:ext uri="{FF2B5EF4-FFF2-40B4-BE49-F238E27FC236}">
                <a16:creationId xmlns:a16="http://schemas.microsoft.com/office/drawing/2014/main" id="{62FC9182-70D7-4EF1-B78E-EB0BFC3CBC46}"/>
              </a:ext>
            </a:extLst>
          </p:cNvPr>
          <p:cNvSpPr>
            <a:spLocks noGrp="1"/>
          </p:cNvSpPr>
          <p:nvPr>
            <p:ph type="ftr" sz="quarter" idx="11"/>
          </p:nvPr>
        </p:nvSpPr>
        <p:spPr/>
        <p:txBody>
          <a:bodyPr/>
          <a:lstStyle/>
          <a:p>
            <a:r>
              <a:rPr lang="cs-CZ" dirty="0"/>
              <a:t>by Škoda Petr</a:t>
            </a:r>
          </a:p>
        </p:txBody>
      </p:sp>
      <p:sp>
        <p:nvSpPr>
          <p:cNvPr id="6" name="Zástupný symbol pro datum 2">
            <a:extLst>
              <a:ext uri="{FF2B5EF4-FFF2-40B4-BE49-F238E27FC236}">
                <a16:creationId xmlns:a16="http://schemas.microsoft.com/office/drawing/2014/main" id="{BF8992C4-F6F2-4A47-B943-5A40C0F43498}"/>
              </a:ext>
            </a:extLst>
          </p:cNvPr>
          <p:cNvSpPr txBox="1">
            <a:spLocks/>
          </p:cNvSpPr>
          <p:nvPr/>
        </p:nvSpPr>
        <p:spPr>
          <a:xfrm>
            <a:off x="8040216" y="6381328"/>
            <a:ext cx="3477304" cy="365125"/>
          </a:xfrm>
          <a:prstGeom prst="rect">
            <a:avLst/>
          </a:prstGeom>
        </p:spPr>
        <p:txBody>
          <a:bodyPr/>
          <a:lstStyle>
            <a:defPPr>
              <a:defRPr lang="en-US"/>
            </a:defPPr>
            <a:lvl1pPr marL="0" algn="r"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dirty="0"/>
              <a:t>special thanks to</a:t>
            </a:r>
            <a:r>
              <a:rPr lang="cs-CZ" dirty="0"/>
              <a:t> Martin Kruliš </a:t>
            </a:r>
          </a:p>
        </p:txBody>
      </p:sp>
    </p:spTree>
    <p:extLst>
      <p:ext uri="{BB962C8B-B14F-4D97-AF65-F5344CB8AC3E}">
        <p14:creationId xmlns:p14="http://schemas.microsoft.com/office/powerpoint/2010/main" val="12403435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E76A3D6-E5C8-40CC-8CE3-3F8B9CC1A90B}"/>
              </a:ext>
            </a:extLst>
          </p:cNvPr>
          <p:cNvSpPr>
            <a:spLocks noGrp="1"/>
          </p:cNvSpPr>
          <p:nvPr>
            <p:ph idx="1"/>
          </p:nvPr>
        </p:nvSpPr>
        <p:spPr/>
        <p:txBody>
          <a:bodyPr/>
          <a:lstStyle/>
          <a:p>
            <a:r>
              <a:rPr lang="en-US" dirty="0"/>
              <a:t>Integrates business (application) logic</a:t>
            </a:r>
          </a:p>
          <a:p>
            <a:r>
              <a:rPr lang="en-US" dirty="0"/>
              <a:t>Issues commands to view and model</a:t>
            </a:r>
          </a:p>
          <a:p>
            <a:r>
              <a:rPr lang="en-US" dirty="0"/>
              <a:t>Process user requests</a:t>
            </a:r>
          </a:p>
          <a:p>
            <a:pPr lvl="1"/>
            <a:r>
              <a:rPr lang="en-US" dirty="0"/>
              <a:t>Requests for displaying content (typically GET request)</a:t>
            </a:r>
          </a:p>
          <a:p>
            <a:pPr lvl="1"/>
            <a:r>
              <a:rPr lang="en-US" dirty="0"/>
              <a:t>Requests for modifying app. status (typically POST req.)</a:t>
            </a:r>
          </a:p>
          <a:p>
            <a:r>
              <a:rPr lang="en-US" dirty="0"/>
              <a:t>Combine well with other design patterns</a:t>
            </a:r>
          </a:p>
          <a:p>
            <a:pPr lvl="1"/>
            <a:r>
              <a:rPr lang="en-US" dirty="0"/>
              <a:t>Front controller, command, …</a:t>
            </a:r>
          </a:p>
          <a:p>
            <a:r>
              <a:rPr lang="en-US" dirty="0"/>
              <a:t>Alternatives </a:t>
            </a:r>
          </a:p>
          <a:p>
            <a:pPr lvl="1"/>
            <a:r>
              <a:rPr lang="en-US" dirty="0"/>
              <a:t>Model-View-Presenter (separate Model and View)</a:t>
            </a:r>
          </a:p>
          <a:p>
            <a:pPr lvl="1"/>
            <a:r>
              <a:rPr lang="en-US" dirty="0"/>
              <a:t>Model-View-</a:t>
            </a:r>
            <a:r>
              <a:rPr lang="en-US" dirty="0" err="1"/>
              <a:t>ViewModel</a:t>
            </a:r>
            <a:endParaRPr lang="en-US" dirty="0"/>
          </a:p>
          <a:p>
            <a:pPr lvl="1"/>
            <a:r>
              <a:rPr lang="en-US" dirty="0"/>
              <a:t>…</a:t>
            </a:r>
          </a:p>
        </p:txBody>
      </p:sp>
      <p:sp>
        <p:nvSpPr>
          <p:cNvPr id="3" name="Title 2">
            <a:extLst>
              <a:ext uri="{FF2B5EF4-FFF2-40B4-BE49-F238E27FC236}">
                <a16:creationId xmlns:a16="http://schemas.microsoft.com/office/drawing/2014/main" id="{F7A1E839-7B45-4940-B397-D5160AE483D9}"/>
              </a:ext>
            </a:extLst>
          </p:cNvPr>
          <p:cNvSpPr>
            <a:spLocks noGrp="1"/>
          </p:cNvSpPr>
          <p:nvPr>
            <p:ph type="title"/>
          </p:nvPr>
        </p:nvSpPr>
        <p:spPr/>
        <p:txBody>
          <a:bodyPr/>
          <a:lstStyle/>
          <a:p>
            <a:r>
              <a:rPr lang="en-US" dirty="0"/>
              <a:t>Model-View-Controller</a:t>
            </a:r>
            <a:br>
              <a:rPr lang="en-US" dirty="0"/>
            </a:br>
            <a:r>
              <a:rPr lang="en-US" dirty="0"/>
              <a:t>Controller</a:t>
            </a:r>
          </a:p>
        </p:txBody>
      </p:sp>
      <p:sp>
        <p:nvSpPr>
          <p:cNvPr id="4" name="Slide Number Placeholder 3">
            <a:extLst>
              <a:ext uri="{FF2B5EF4-FFF2-40B4-BE49-F238E27FC236}">
                <a16:creationId xmlns:a16="http://schemas.microsoft.com/office/drawing/2014/main" id="{E5A6007C-E424-4242-9149-6E7F0A2E8594}"/>
              </a:ext>
            </a:extLst>
          </p:cNvPr>
          <p:cNvSpPr>
            <a:spLocks noGrp="1"/>
          </p:cNvSpPr>
          <p:nvPr>
            <p:ph type="sldNum" sz="quarter" idx="12"/>
          </p:nvPr>
        </p:nvSpPr>
        <p:spPr/>
        <p:txBody>
          <a:bodyPr/>
          <a:lstStyle/>
          <a:p>
            <a:fld id="{452BA717-4DED-4A38-BDE4-30D0F0A142DB}" type="slidenum">
              <a:rPr lang="cs-CZ" smtClean="0"/>
              <a:pPr/>
              <a:t>10</a:t>
            </a:fld>
            <a:endParaRPr lang="cs-CZ"/>
          </a:p>
        </p:txBody>
      </p:sp>
    </p:spTree>
    <p:extLst>
      <p:ext uri="{BB962C8B-B14F-4D97-AF65-F5344CB8AC3E}">
        <p14:creationId xmlns:p14="http://schemas.microsoft.com/office/powerpoint/2010/main" val="32113768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8C297182-4E3A-4360-81FF-795AB63FFE9F}"/>
              </a:ext>
            </a:extLst>
          </p:cNvPr>
          <p:cNvSpPr>
            <a:spLocks noGrp="1"/>
          </p:cNvSpPr>
          <p:nvPr>
            <p:ph type="title"/>
          </p:nvPr>
        </p:nvSpPr>
        <p:spPr/>
        <p:txBody>
          <a:bodyPr/>
          <a:lstStyle/>
          <a:p>
            <a:r>
              <a:rPr lang="en-US" dirty="0"/>
              <a:t>Controller/Presenter Example</a:t>
            </a:r>
          </a:p>
        </p:txBody>
      </p:sp>
      <p:sp>
        <p:nvSpPr>
          <p:cNvPr id="4" name="Slide Number Placeholder 3">
            <a:extLst>
              <a:ext uri="{FF2B5EF4-FFF2-40B4-BE49-F238E27FC236}">
                <a16:creationId xmlns:a16="http://schemas.microsoft.com/office/drawing/2014/main" id="{690FE808-C166-4DF2-995A-A453C172569C}"/>
              </a:ext>
            </a:extLst>
          </p:cNvPr>
          <p:cNvSpPr>
            <a:spLocks noGrp="1"/>
          </p:cNvSpPr>
          <p:nvPr>
            <p:ph type="sldNum" sz="quarter" idx="12"/>
          </p:nvPr>
        </p:nvSpPr>
        <p:spPr/>
        <p:txBody>
          <a:bodyPr/>
          <a:lstStyle/>
          <a:p>
            <a:fld id="{452BA717-4DED-4A38-BDE4-30D0F0A142DB}" type="slidenum">
              <a:rPr lang="cs-CZ" smtClean="0"/>
              <a:pPr/>
              <a:t>11</a:t>
            </a:fld>
            <a:endParaRPr lang="cs-CZ"/>
          </a:p>
        </p:txBody>
      </p:sp>
      <p:sp>
        <p:nvSpPr>
          <p:cNvPr id="5" name="Rectangle: Single Corner Snipped 4">
            <a:extLst>
              <a:ext uri="{FF2B5EF4-FFF2-40B4-BE49-F238E27FC236}">
                <a16:creationId xmlns:a16="http://schemas.microsoft.com/office/drawing/2014/main" id="{57DFA4C0-3C0B-4EFF-BCEB-50751A921C53}"/>
              </a:ext>
            </a:extLst>
          </p:cNvPr>
          <p:cNvSpPr/>
          <p:nvPr/>
        </p:nvSpPr>
        <p:spPr>
          <a:xfrm>
            <a:off x="443372" y="1761657"/>
            <a:ext cx="11305256" cy="4679466"/>
          </a:xfrm>
          <a:prstGeom prst="snip1Rect">
            <a:avLst>
              <a:gd name="adj" fmla="val 6849"/>
            </a:avLst>
          </a:prstGeom>
        </p:spPr>
        <p:style>
          <a:lnRef idx="1">
            <a:schemeClr val="accent6"/>
          </a:lnRef>
          <a:fillRef idx="2">
            <a:schemeClr val="accent6"/>
          </a:fillRef>
          <a:effectRef idx="1">
            <a:schemeClr val="accent6"/>
          </a:effectRef>
          <a:fontRef idx="minor">
            <a:schemeClr val="dk1"/>
          </a:fontRef>
        </p:style>
        <p:txBody>
          <a:bodyPr lIns="360000" tIns="0" rtlCol="0" anchor="t"/>
          <a:lstStyle/>
          <a:p>
            <a:r>
              <a:rPr lang="en-US" dirty="0">
                <a:solidFill>
                  <a:schemeClr val="accent1"/>
                </a:solidFill>
              </a:rPr>
              <a:t>class</a:t>
            </a:r>
            <a:r>
              <a:rPr lang="en-US" dirty="0">
                <a:solidFill>
                  <a:schemeClr val="tx1"/>
                </a:solidFill>
              </a:rPr>
              <a:t> </a:t>
            </a:r>
            <a:r>
              <a:rPr lang="en-US" dirty="0" err="1">
                <a:solidFill>
                  <a:schemeClr val="tx1"/>
                </a:solidFill>
              </a:rPr>
              <a:t>EditPresenter</a:t>
            </a:r>
            <a:r>
              <a:rPr lang="en-US" dirty="0">
                <a:solidFill>
                  <a:schemeClr val="tx1"/>
                </a:solidFill>
              </a:rPr>
              <a:t> </a:t>
            </a:r>
            <a:r>
              <a:rPr lang="en-US" dirty="0">
                <a:solidFill>
                  <a:schemeClr val="accent1"/>
                </a:solidFill>
              </a:rPr>
              <a:t>extends</a:t>
            </a:r>
            <a:r>
              <a:rPr lang="en-US" dirty="0">
                <a:solidFill>
                  <a:schemeClr val="tx1"/>
                </a:solidFill>
              </a:rPr>
              <a:t> </a:t>
            </a:r>
            <a:r>
              <a:rPr lang="en-US" dirty="0" err="1">
                <a:solidFill>
                  <a:schemeClr val="tx1"/>
                </a:solidFill>
              </a:rPr>
              <a:t>BasePresenter</a:t>
            </a:r>
            <a:endParaRPr lang="en-US" dirty="0">
              <a:solidFill>
                <a:schemeClr val="tx1"/>
              </a:solidFill>
            </a:endParaRPr>
          </a:p>
          <a:p>
            <a:r>
              <a:rPr lang="en-US" dirty="0">
                <a:solidFill>
                  <a:schemeClr val="tx1"/>
                </a:solidFill>
              </a:rPr>
              <a:t>{</a:t>
            </a:r>
          </a:p>
          <a:p>
            <a:r>
              <a:rPr lang="en-US" dirty="0">
                <a:solidFill>
                  <a:schemeClr val="accent1"/>
                </a:solidFill>
              </a:rPr>
              <a:t>  public</a:t>
            </a:r>
            <a:r>
              <a:rPr lang="en-US" dirty="0">
                <a:solidFill>
                  <a:schemeClr val="tx1"/>
                </a:solidFill>
              </a:rPr>
              <a:t> </a:t>
            </a:r>
            <a:r>
              <a:rPr lang="en-US" dirty="0">
                <a:solidFill>
                  <a:schemeClr val="accent1"/>
                </a:solidFill>
              </a:rPr>
              <a:t>function</a:t>
            </a:r>
            <a:r>
              <a:rPr lang="en-US" dirty="0">
                <a:solidFill>
                  <a:schemeClr val="tx1"/>
                </a:solidFill>
              </a:rPr>
              <a:t> </a:t>
            </a:r>
            <a:r>
              <a:rPr lang="en-US" b="1" dirty="0" err="1">
                <a:solidFill>
                  <a:schemeClr val="tx1"/>
                </a:solidFill>
              </a:rPr>
              <a:t>actionShowEditForm</a:t>
            </a:r>
            <a:r>
              <a:rPr lang="en-US" dirty="0">
                <a:solidFill>
                  <a:schemeClr val="tx1"/>
                </a:solidFill>
              </a:rPr>
              <a:t>(string $id)</a:t>
            </a:r>
          </a:p>
          <a:p>
            <a:r>
              <a:rPr lang="en-US" dirty="0">
                <a:solidFill>
                  <a:schemeClr val="tx1"/>
                </a:solidFill>
              </a:rPr>
              <a:t>  {</a:t>
            </a:r>
          </a:p>
          <a:p>
            <a:r>
              <a:rPr lang="en-US" dirty="0">
                <a:solidFill>
                  <a:schemeClr val="tx1"/>
                </a:solidFill>
              </a:rPr>
              <a:t>    </a:t>
            </a:r>
            <a:r>
              <a:rPr lang="en-US" dirty="0">
                <a:solidFill>
                  <a:schemeClr val="accent6"/>
                </a:solidFill>
              </a:rPr>
              <a:t>// Get data</a:t>
            </a:r>
          </a:p>
          <a:p>
            <a:r>
              <a:rPr lang="en-US" dirty="0">
                <a:solidFill>
                  <a:schemeClr val="tx1"/>
                </a:solidFill>
              </a:rPr>
              <a:t>    $object = $this-&gt;</a:t>
            </a:r>
            <a:r>
              <a:rPr lang="en-US" b="1" dirty="0">
                <a:solidFill>
                  <a:schemeClr val="tx1"/>
                </a:solidFill>
              </a:rPr>
              <a:t>model-</a:t>
            </a:r>
            <a:r>
              <a:rPr lang="en-US" dirty="0">
                <a:solidFill>
                  <a:schemeClr val="tx1"/>
                </a:solidFill>
              </a:rPr>
              <a:t>&gt;</a:t>
            </a:r>
            <a:r>
              <a:rPr lang="en-US" dirty="0" err="1">
                <a:solidFill>
                  <a:schemeClr val="tx1"/>
                </a:solidFill>
              </a:rPr>
              <a:t>getItem</a:t>
            </a:r>
            <a:r>
              <a:rPr lang="en-US" dirty="0">
                <a:solidFill>
                  <a:schemeClr val="tx1"/>
                </a:solidFill>
              </a:rPr>
              <a:t>($id);</a:t>
            </a:r>
          </a:p>
          <a:p>
            <a:r>
              <a:rPr lang="en-US" dirty="0">
                <a:solidFill>
                  <a:schemeClr val="tx1"/>
                </a:solidFill>
              </a:rPr>
              <a:t>    </a:t>
            </a:r>
            <a:r>
              <a:rPr lang="en-US" dirty="0">
                <a:solidFill>
                  <a:schemeClr val="accent6"/>
                </a:solidFill>
              </a:rPr>
              <a:t>// Prepare view, no direct communication between view and model.</a:t>
            </a:r>
          </a:p>
          <a:p>
            <a:r>
              <a:rPr lang="en-US" dirty="0">
                <a:solidFill>
                  <a:schemeClr val="accent1"/>
                </a:solidFill>
              </a:rPr>
              <a:t>    if</a:t>
            </a:r>
            <a:r>
              <a:rPr lang="en-US" dirty="0">
                <a:solidFill>
                  <a:schemeClr val="tx1"/>
                </a:solidFill>
              </a:rPr>
              <a:t> ($object !== null) {</a:t>
            </a:r>
          </a:p>
          <a:p>
            <a:r>
              <a:rPr lang="en-US" dirty="0">
                <a:solidFill>
                  <a:schemeClr val="tx1"/>
                </a:solidFill>
              </a:rPr>
              <a:t>       $this-&gt;</a:t>
            </a:r>
            <a:r>
              <a:rPr lang="en-US" b="1" dirty="0">
                <a:solidFill>
                  <a:schemeClr val="tx1"/>
                </a:solidFill>
              </a:rPr>
              <a:t>view-</a:t>
            </a:r>
            <a:r>
              <a:rPr lang="en-US" dirty="0">
                <a:solidFill>
                  <a:schemeClr val="tx1"/>
                </a:solidFill>
              </a:rPr>
              <a:t>&gt;</a:t>
            </a:r>
            <a:r>
              <a:rPr lang="en-US" dirty="0" err="1">
                <a:solidFill>
                  <a:schemeClr val="tx1"/>
                </a:solidFill>
              </a:rPr>
              <a:t>setArg</a:t>
            </a:r>
            <a:r>
              <a:rPr lang="en-US" dirty="0">
                <a:solidFill>
                  <a:schemeClr val="tx1"/>
                </a:solidFill>
              </a:rPr>
              <a:t>('id', $id);</a:t>
            </a:r>
          </a:p>
          <a:p>
            <a:r>
              <a:rPr lang="en-US" dirty="0">
                <a:solidFill>
                  <a:schemeClr val="tx1"/>
                </a:solidFill>
              </a:rPr>
              <a:t>       $this-&gt;</a:t>
            </a:r>
            <a:r>
              <a:rPr lang="en-US" b="1" dirty="0">
                <a:solidFill>
                  <a:schemeClr val="tx1"/>
                </a:solidFill>
              </a:rPr>
              <a:t>view-</a:t>
            </a:r>
            <a:r>
              <a:rPr lang="en-US" dirty="0">
                <a:solidFill>
                  <a:schemeClr val="tx1"/>
                </a:solidFill>
              </a:rPr>
              <a:t>&gt;</a:t>
            </a:r>
            <a:r>
              <a:rPr lang="en-US" dirty="0" err="1">
                <a:solidFill>
                  <a:schemeClr val="tx1"/>
                </a:solidFill>
              </a:rPr>
              <a:t>setArg</a:t>
            </a:r>
            <a:r>
              <a:rPr lang="en-US" dirty="0">
                <a:solidFill>
                  <a:schemeClr val="tx1"/>
                </a:solidFill>
              </a:rPr>
              <a:t>('</a:t>
            </a:r>
            <a:r>
              <a:rPr lang="en-US" dirty="0" err="1">
                <a:solidFill>
                  <a:schemeClr val="tx1"/>
                </a:solidFill>
              </a:rPr>
              <a:t>editedObject</a:t>
            </a:r>
            <a:r>
              <a:rPr lang="en-US" dirty="0">
                <a:solidFill>
                  <a:schemeClr val="tx1"/>
                </a:solidFill>
              </a:rPr>
              <a:t>', $object);</a:t>
            </a:r>
          </a:p>
          <a:p>
            <a:r>
              <a:rPr lang="en-US" dirty="0">
                <a:solidFill>
                  <a:schemeClr val="tx1"/>
                </a:solidFill>
              </a:rPr>
              <a:t>    }</a:t>
            </a:r>
          </a:p>
          <a:p>
            <a:r>
              <a:rPr lang="en-US" dirty="0">
                <a:solidFill>
                  <a:schemeClr val="tx1"/>
                </a:solidFill>
              </a:rPr>
              <a:t>    </a:t>
            </a:r>
            <a:r>
              <a:rPr lang="en-US" dirty="0">
                <a:solidFill>
                  <a:schemeClr val="accent6"/>
                </a:solidFill>
              </a:rPr>
              <a:t>// Render view</a:t>
            </a:r>
          </a:p>
          <a:p>
            <a:r>
              <a:rPr lang="en-US" dirty="0">
                <a:solidFill>
                  <a:schemeClr val="tx1"/>
                </a:solidFill>
              </a:rPr>
              <a:t>    $this-&gt;</a:t>
            </a:r>
            <a:r>
              <a:rPr lang="en-US" b="1" dirty="0">
                <a:solidFill>
                  <a:schemeClr val="tx1"/>
                </a:solidFill>
              </a:rPr>
              <a:t>view-</a:t>
            </a:r>
            <a:r>
              <a:rPr lang="en-US" dirty="0">
                <a:solidFill>
                  <a:schemeClr val="tx1"/>
                </a:solidFill>
              </a:rPr>
              <a:t>&gt;</a:t>
            </a:r>
            <a:r>
              <a:rPr lang="en-US" b="1" dirty="0">
                <a:solidFill>
                  <a:schemeClr val="tx1"/>
                </a:solidFill>
              </a:rPr>
              <a:t>render</a:t>
            </a:r>
            <a:r>
              <a:rPr lang="en-US" dirty="0">
                <a:solidFill>
                  <a:schemeClr val="tx1"/>
                </a:solidFill>
              </a:rPr>
              <a:t>();</a:t>
            </a:r>
          </a:p>
          <a:p>
            <a:r>
              <a:rPr lang="en-US" dirty="0">
                <a:solidFill>
                  <a:schemeClr val="tx1"/>
                </a:solidFill>
              </a:rPr>
              <a:t>  }</a:t>
            </a:r>
          </a:p>
          <a:p>
            <a:r>
              <a:rPr lang="en-US" dirty="0">
                <a:solidFill>
                  <a:schemeClr val="tx1"/>
                </a:solidFill>
              </a:rPr>
              <a:t>}</a:t>
            </a:r>
          </a:p>
        </p:txBody>
      </p:sp>
    </p:spTree>
    <p:extLst>
      <p:ext uri="{BB962C8B-B14F-4D97-AF65-F5344CB8AC3E}">
        <p14:creationId xmlns:p14="http://schemas.microsoft.com/office/powerpoint/2010/main" val="8432551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E76A3D6-E5C8-40CC-8CE3-3F8B9CC1A90B}"/>
              </a:ext>
            </a:extLst>
          </p:cNvPr>
          <p:cNvSpPr>
            <a:spLocks noGrp="1"/>
          </p:cNvSpPr>
          <p:nvPr>
            <p:ph idx="1"/>
          </p:nvPr>
        </p:nvSpPr>
        <p:spPr/>
        <p:txBody>
          <a:bodyPr/>
          <a:lstStyle/>
          <a:p>
            <a:r>
              <a:rPr lang="en-US" dirty="0"/>
              <a:t>Direct SQL writing is “inconvenient”</a:t>
            </a:r>
            <a:br>
              <a:rPr lang="en-US" dirty="0"/>
            </a:br>
            <a:r>
              <a:rPr lang="en-US" dirty="0"/>
              <a:t>Better to use some data abstraction layer</a:t>
            </a:r>
          </a:p>
          <a:p>
            <a:pPr lvl="1"/>
            <a:endParaRPr lang="en-US" dirty="0"/>
          </a:p>
          <a:p>
            <a:r>
              <a:rPr lang="en-US" dirty="0"/>
              <a:t>Object-relational Mapping (ORM)</a:t>
            </a:r>
          </a:p>
          <a:p>
            <a:endParaRPr lang="en-US" dirty="0"/>
          </a:p>
          <a:p>
            <a:r>
              <a:rPr lang="en-US" dirty="0"/>
              <a:t>….</a:t>
            </a:r>
          </a:p>
          <a:p>
            <a:endParaRPr lang="en-US" dirty="0"/>
          </a:p>
        </p:txBody>
      </p:sp>
      <p:sp>
        <p:nvSpPr>
          <p:cNvPr id="3" name="Title 2">
            <a:extLst>
              <a:ext uri="{FF2B5EF4-FFF2-40B4-BE49-F238E27FC236}">
                <a16:creationId xmlns:a16="http://schemas.microsoft.com/office/drawing/2014/main" id="{F7A1E839-7B45-4940-B397-D5160AE483D9}"/>
              </a:ext>
            </a:extLst>
          </p:cNvPr>
          <p:cNvSpPr>
            <a:spLocks noGrp="1"/>
          </p:cNvSpPr>
          <p:nvPr>
            <p:ph type="title"/>
          </p:nvPr>
        </p:nvSpPr>
        <p:spPr/>
        <p:txBody>
          <a:bodyPr/>
          <a:lstStyle/>
          <a:p>
            <a:r>
              <a:rPr lang="en-US" dirty="0"/>
              <a:t>Model-View-Controller</a:t>
            </a:r>
            <a:br>
              <a:rPr lang="en-US" dirty="0"/>
            </a:br>
            <a:r>
              <a:rPr lang="en-US" dirty="0"/>
              <a:t>MODEL</a:t>
            </a:r>
          </a:p>
        </p:txBody>
      </p:sp>
      <p:sp>
        <p:nvSpPr>
          <p:cNvPr id="4" name="Slide Number Placeholder 3">
            <a:extLst>
              <a:ext uri="{FF2B5EF4-FFF2-40B4-BE49-F238E27FC236}">
                <a16:creationId xmlns:a16="http://schemas.microsoft.com/office/drawing/2014/main" id="{E5A6007C-E424-4242-9149-6E7F0A2E8594}"/>
              </a:ext>
            </a:extLst>
          </p:cNvPr>
          <p:cNvSpPr>
            <a:spLocks noGrp="1"/>
          </p:cNvSpPr>
          <p:nvPr>
            <p:ph type="sldNum" sz="quarter" idx="12"/>
          </p:nvPr>
        </p:nvSpPr>
        <p:spPr/>
        <p:txBody>
          <a:bodyPr/>
          <a:lstStyle/>
          <a:p>
            <a:fld id="{452BA717-4DED-4A38-BDE4-30D0F0A142DB}" type="slidenum">
              <a:rPr lang="cs-CZ" smtClean="0"/>
              <a:pPr/>
              <a:t>12</a:t>
            </a:fld>
            <a:endParaRPr lang="cs-CZ"/>
          </a:p>
        </p:txBody>
      </p:sp>
    </p:spTree>
    <p:extLst>
      <p:ext uri="{BB962C8B-B14F-4D97-AF65-F5344CB8AC3E}">
        <p14:creationId xmlns:p14="http://schemas.microsoft.com/office/powerpoint/2010/main" val="1658441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DD9E5D-6FCE-42B2-9343-0235D6FF32D7}"/>
              </a:ext>
            </a:extLst>
          </p:cNvPr>
          <p:cNvSpPr>
            <a:spLocks noGrp="1"/>
          </p:cNvSpPr>
          <p:nvPr>
            <p:ph type="ctrTitle"/>
          </p:nvPr>
        </p:nvSpPr>
        <p:spPr/>
        <p:txBody>
          <a:bodyPr/>
          <a:lstStyle/>
          <a:p>
            <a:r>
              <a:rPr lang="en-US" dirty="0"/>
              <a:t>Database</a:t>
            </a:r>
          </a:p>
        </p:txBody>
      </p:sp>
    </p:spTree>
    <p:extLst>
      <p:ext uri="{BB962C8B-B14F-4D97-AF65-F5344CB8AC3E}">
        <p14:creationId xmlns:p14="http://schemas.microsoft.com/office/powerpoint/2010/main" val="239071275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184C09AC-8327-4C9C-8A61-56755D7388C6}"/>
              </a:ext>
            </a:extLst>
          </p:cNvPr>
          <p:cNvSpPr>
            <a:spLocks noGrp="1"/>
          </p:cNvSpPr>
          <p:nvPr>
            <p:ph idx="1"/>
          </p:nvPr>
        </p:nvSpPr>
        <p:spPr>
          <a:xfrm>
            <a:off x="239351" y="1844824"/>
            <a:ext cx="11713299" cy="4104456"/>
          </a:xfrm>
        </p:spPr>
        <p:txBody>
          <a:bodyPr/>
          <a:lstStyle/>
          <a:p>
            <a:r>
              <a:rPr lang="en-US" dirty="0" err="1"/>
              <a:t>MySQLi</a:t>
            </a:r>
            <a:endParaRPr lang="en-US" dirty="0"/>
          </a:p>
          <a:p>
            <a:r>
              <a:rPr lang="en-US" dirty="0"/>
              <a:t>Database Abstraction Layers</a:t>
            </a:r>
            <a:br>
              <a:rPr lang="en-US" dirty="0"/>
            </a:br>
            <a:r>
              <a:rPr lang="en-US" dirty="0"/>
              <a:t>….</a:t>
            </a:r>
          </a:p>
          <a:p>
            <a:endParaRPr lang="en-US" dirty="0"/>
          </a:p>
        </p:txBody>
      </p:sp>
      <p:sp>
        <p:nvSpPr>
          <p:cNvPr id="3" name="Title 2">
            <a:extLst>
              <a:ext uri="{FF2B5EF4-FFF2-40B4-BE49-F238E27FC236}">
                <a16:creationId xmlns:a16="http://schemas.microsoft.com/office/drawing/2014/main" id="{FEA83B1D-6383-40D3-AFF4-0EB56125F764}"/>
              </a:ext>
            </a:extLst>
          </p:cNvPr>
          <p:cNvSpPr>
            <a:spLocks noGrp="1"/>
          </p:cNvSpPr>
          <p:nvPr>
            <p:ph type="title"/>
          </p:nvPr>
        </p:nvSpPr>
        <p:spPr/>
        <p:txBody>
          <a:bodyPr/>
          <a:lstStyle/>
          <a:p>
            <a:r>
              <a:rPr lang="en-US" dirty="0"/>
              <a:t>database</a:t>
            </a:r>
          </a:p>
        </p:txBody>
      </p:sp>
      <p:sp>
        <p:nvSpPr>
          <p:cNvPr id="4" name="Slide Number Placeholder 3">
            <a:extLst>
              <a:ext uri="{FF2B5EF4-FFF2-40B4-BE49-F238E27FC236}">
                <a16:creationId xmlns:a16="http://schemas.microsoft.com/office/drawing/2014/main" id="{02DD4F3E-D9AA-4DB5-8620-7B2005DB4311}"/>
              </a:ext>
            </a:extLst>
          </p:cNvPr>
          <p:cNvSpPr>
            <a:spLocks noGrp="1"/>
          </p:cNvSpPr>
          <p:nvPr>
            <p:ph type="sldNum" sz="quarter" idx="12"/>
          </p:nvPr>
        </p:nvSpPr>
        <p:spPr/>
        <p:txBody>
          <a:bodyPr/>
          <a:lstStyle/>
          <a:p>
            <a:fld id="{452BA717-4DED-4A38-BDE4-30D0F0A142DB}" type="slidenum">
              <a:rPr lang="cs-CZ" smtClean="0"/>
              <a:pPr/>
              <a:t>14</a:t>
            </a:fld>
            <a:endParaRPr lang="cs-CZ"/>
          </a:p>
        </p:txBody>
      </p:sp>
      <p:sp>
        <p:nvSpPr>
          <p:cNvPr id="7" name="TextBox 6">
            <a:extLst>
              <a:ext uri="{FF2B5EF4-FFF2-40B4-BE49-F238E27FC236}">
                <a16:creationId xmlns:a16="http://schemas.microsoft.com/office/drawing/2014/main" id="{BFF8FD44-4D9A-307A-5E48-9A6969DC39BA}"/>
              </a:ext>
            </a:extLst>
          </p:cNvPr>
          <p:cNvSpPr txBox="1"/>
          <p:nvPr/>
        </p:nvSpPr>
        <p:spPr>
          <a:xfrm>
            <a:off x="0" y="6207695"/>
            <a:ext cx="12192000" cy="461665"/>
          </a:xfrm>
          <a:prstGeom prst="rect">
            <a:avLst/>
          </a:prstGeom>
          <a:noFill/>
        </p:spPr>
        <p:txBody>
          <a:bodyPr wrap="square">
            <a:spAutoFit/>
          </a:bodyPr>
          <a:lstStyle/>
          <a:p>
            <a:pPr algn="ctr"/>
            <a:r>
              <a:rPr lang="en-US" sz="2400" b="1" dirty="0">
                <a:solidFill>
                  <a:schemeClr val="accent1"/>
                </a:solidFill>
              </a:rPr>
              <a:t>Advanced Programming of Web Applications - NSWI153</a:t>
            </a:r>
          </a:p>
        </p:txBody>
      </p:sp>
    </p:spTree>
    <p:extLst>
      <p:ext uri="{BB962C8B-B14F-4D97-AF65-F5344CB8AC3E}">
        <p14:creationId xmlns:p14="http://schemas.microsoft.com/office/powerpoint/2010/main" val="280548227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C4680874-16CF-400C-87D0-AF27BDC9934C}"/>
              </a:ext>
            </a:extLst>
          </p:cNvPr>
          <p:cNvSpPr>
            <a:spLocks noGrp="1"/>
          </p:cNvSpPr>
          <p:nvPr>
            <p:ph sz="half" idx="1"/>
          </p:nvPr>
        </p:nvSpPr>
        <p:spPr/>
        <p:txBody>
          <a:bodyPr/>
          <a:lstStyle/>
          <a:p>
            <a:r>
              <a:rPr lang="en-US" dirty="0"/>
              <a:t>Allows you express data entities naturally</a:t>
            </a:r>
          </a:p>
          <a:p>
            <a:pPr lvl="1"/>
            <a:r>
              <a:rPr lang="en-US" dirty="0"/>
              <a:t>Customer, Product, Order, …</a:t>
            </a:r>
          </a:p>
          <a:p>
            <a:r>
              <a:rPr lang="en-US" dirty="0"/>
              <a:t>Offers benefits like inheritance</a:t>
            </a:r>
          </a:p>
          <a:p>
            <a:pPr lvl="1"/>
            <a:r>
              <a:rPr lang="en-US" dirty="0"/>
              <a:t>Customer, Seller, Admin ~ User</a:t>
            </a:r>
          </a:p>
          <a:p>
            <a:r>
              <a:rPr lang="en-US" dirty="0"/>
              <a:t>Promotes encapsulation</a:t>
            </a:r>
          </a:p>
          <a:p>
            <a:pPr lvl="1"/>
            <a:r>
              <a:rPr lang="en-US" dirty="0"/>
              <a:t>Well defined interface</a:t>
            </a:r>
          </a:p>
          <a:p>
            <a:pPr lvl="1"/>
            <a:r>
              <a:rPr lang="en-US" dirty="0"/>
              <a:t>Hides the details of actual data representation/storage</a:t>
            </a:r>
          </a:p>
          <a:p>
            <a:r>
              <a:rPr lang="en-US" dirty="0"/>
              <a:t>Much more readable</a:t>
            </a:r>
          </a:p>
          <a:p>
            <a:pPr lvl="1"/>
            <a:r>
              <a:rPr lang="en-US" dirty="0"/>
              <a:t>Self documented code</a:t>
            </a:r>
          </a:p>
          <a:p>
            <a:pPr lvl="1"/>
            <a:r>
              <a:rPr lang="en-US" dirty="0"/>
              <a:t>Decorated with doc comments</a:t>
            </a:r>
          </a:p>
          <a:p>
            <a:endParaRPr lang="en-US" dirty="0"/>
          </a:p>
        </p:txBody>
      </p:sp>
      <p:sp>
        <p:nvSpPr>
          <p:cNvPr id="3" name="Content Placeholder 2">
            <a:extLst>
              <a:ext uri="{FF2B5EF4-FFF2-40B4-BE49-F238E27FC236}">
                <a16:creationId xmlns:a16="http://schemas.microsoft.com/office/drawing/2014/main" id="{A53B7978-63F7-4B55-91F4-FE9A2F15F2F7}"/>
              </a:ext>
            </a:extLst>
          </p:cNvPr>
          <p:cNvSpPr>
            <a:spLocks noGrp="1"/>
          </p:cNvSpPr>
          <p:nvPr>
            <p:ph sz="half" idx="2"/>
          </p:nvPr>
        </p:nvSpPr>
        <p:spPr/>
        <p:txBody>
          <a:bodyPr/>
          <a:lstStyle/>
          <a:p>
            <a:r>
              <a:rPr lang="en-US" dirty="0"/>
              <a:t>Object persistence</a:t>
            </a:r>
          </a:p>
          <a:p>
            <a:pPr lvl="1"/>
            <a:r>
              <a:rPr lang="en-US" dirty="0"/>
              <a:t>Explicit way to flush objects to persistent storage</a:t>
            </a:r>
          </a:p>
          <a:p>
            <a:r>
              <a:rPr lang="en-US" dirty="0"/>
              <a:t>Object relations</a:t>
            </a:r>
          </a:p>
          <a:p>
            <a:pPr lvl="1"/>
            <a:r>
              <a:rPr lang="en-US" dirty="0"/>
              <a:t>Like database relations (1:1, 1:N, …)</a:t>
            </a:r>
          </a:p>
          <a:p>
            <a:endParaRPr lang="en-US" dirty="0"/>
          </a:p>
        </p:txBody>
      </p:sp>
      <p:sp>
        <p:nvSpPr>
          <p:cNvPr id="4" name="Title 3">
            <a:extLst>
              <a:ext uri="{FF2B5EF4-FFF2-40B4-BE49-F238E27FC236}">
                <a16:creationId xmlns:a16="http://schemas.microsoft.com/office/drawing/2014/main" id="{D957607B-8289-4B7A-A8B3-BE0B9683A9AF}"/>
              </a:ext>
            </a:extLst>
          </p:cNvPr>
          <p:cNvSpPr>
            <a:spLocks noGrp="1"/>
          </p:cNvSpPr>
          <p:nvPr>
            <p:ph type="title"/>
          </p:nvPr>
        </p:nvSpPr>
        <p:spPr/>
        <p:txBody>
          <a:bodyPr/>
          <a:lstStyle/>
          <a:p>
            <a:r>
              <a:rPr lang="en-US" dirty="0"/>
              <a:t>Data model</a:t>
            </a:r>
          </a:p>
        </p:txBody>
      </p:sp>
      <p:sp>
        <p:nvSpPr>
          <p:cNvPr id="5" name="Slide Number Placeholder 4">
            <a:extLst>
              <a:ext uri="{FF2B5EF4-FFF2-40B4-BE49-F238E27FC236}">
                <a16:creationId xmlns:a16="http://schemas.microsoft.com/office/drawing/2014/main" id="{95D323D8-627D-4A58-BD57-11A79968E8AC}"/>
              </a:ext>
            </a:extLst>
          </p:cNvPr>
          <p:cNvSpPr>
            <a:spLocks noGrp="1"/>
          </p:cNvSpPr>
          <p:nvPr>
            <p:ph type="sldNum" sz="quarter" idx="12"/>
          </p:nvPr>
        </p:nvSpPr>
        <p:spPr/>
        <p:txBody>
          <a:bodyPr/>
          <a:lstStyle/>
          <a:p>
            <a:fld id="{452BA717-4DED-4A38-BDE4-30D0F0A142DB}" type="slidenum">
              <a:rPr lang="cs-CZ" smtClean="0"/>
              <a:pPr/>
              <a:t>15</a:t>
            </a:fld>
            <a:endParaRPr lang="cs-CZ"/>
          </a:p>
        </p:txBody>
      </p:sp>
    </p:spTree>
    <p:extLst>
      <p:ext uri="{BB962C8B-B14F-4D97-AF65-F5344CB8AC3E}">
        <p14:creationId xmlns:p14="http://schemas.microsoft.com/office/powerpoint/2010/main" val="177975103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9A190B6B-A31F-4D27-AC45-18B4FB5CC15B}"/>
              </a:ext>
            </a:extLst>
          </p:cNvPr>
          <p:cNvSpPr>
            <a:spLocks noGrp="1"/>
          </p:cNvSpPr>
          <p:nvPr>
            <p:ph idx="1"/>
          </p:nvPr>
        </p:nvSpPr>
        <p:spPr/>
        <p:txBody>
          <a:bodyPr/>
          <a:lstStyle/>
          <a:p>
            <a:r>
              <a:rPr lang="en-US" dirty="0"/>
              <a:t>Technique which creates object-oriented API over (relational) database</a:t>
            </a:r>
          </a:p>
          <a:p>
            <a:r>
              <a:rPr lang="en-US" dirty="0"/>
              <a:t>Much simpler for the programmer (no need for SQL) and less error prone (no SQL).</a:t>
            </a:r>
          </a:p>
          <a:p>
            <a:r>
              <a:rPr lang="en-US" dirty="0"/>
              <a:t>Object-relational impedance mismatch</a:t>
            </a:r>
          </a:p>
          <a:p>
            <a:pPr lvl="1"/>
            <a:r>
              <a:rPr lang="en-US" dirty="0"/>
              <a:t>How to save objects into database?</a:t>
            </a:r>
          </a:p>
          <a:p>
            <a:pPr lvl="1"/>
            <a:r>
              <a:rPr lang="en-US" dirty="0"/>
              <a:t>Mapping IS-A hierarchy, private members, references, …</a:t>
            </a:r>
          </a:p>
          <a:p>
            <a:pPr lvl="1"/>
            <a:endParaRPr lang="en-US" dirty="0"/>
          </a:p>
          <a:p>
            <a:endParaRPr lang="en-US" dirty="0"/>
          </a:p>
          <a:p>
            <a:endParaRPr lang="en-US" dirty="0"/>
          </a:p>
        </p:txBody>
      </p:sp>
      <p:sp>
        <p:nvSpPr>
          <p:cNvPr id="3" name="Title 2">
            <a:extLst>
              <a:ext uri="{FF2B5EF4-FFF2-40B4-BE49-F238E27FC236}">
                <a16:creationId xmlns:a16="http://schemas.microsoft.com/office/drawing/2014/main" id="{0644DBCA-83CC-4E28-9DC3-052C7A703796}"/>
              </a:ext>
            </a:extLst>
          </p:cNvPr>
          <p:cNvSpPr>
            <a:spLocks noGrp="1"/>
          </p:cNvSpPr>
          <p:nvPr>
            <p:ph type="title"/>
          </p:nvPr>
        </p:nvSpPr>
        <p:spPr/>
        <p:txBody>
          <a:bodyPr/>
          <a:lstStyle/>
          <a:p>
            <a:r>
              <a:rPr lang="en-US" dirty="0"/>
              <a:t>Object-relational Mapping</a:t>
            </a:r>
            <a:br>
              <a:rPr lang="en-US" dirty="0"/>
            </a:br>
            <a:endParaRPr lang="en-US" dirty="0"/>
          </a:p>
        </p:txBody>
      </p:sp>
      <p:sp>
        <p:nvSpPr>
          <p:cNvPr id="4" name="Slide Number Placeholder 3">
            <a:extLst>
              <a:ext uri="{FF2B5EF4-FFF2-40B4-BE49-F238E27FC236}">
                <a16:creationId xmlns:a16="http://schemas.microsoft.com/office/drawing/2014/main" id="{B73B6117-87FE-43ED-AD80-DD065606E8AF}"/>
              </a:ext>
            </a:extLst>
          </p:cNvPr>
          <p:cNvSpPr>
            <a:spLocks noGrp="1"/>
          </p:cNvSpPr>
          <p:nvPr>
            <p:ph type="sldNum" sz="quarter" idx="12"/>
          </p:nvPr>
        </p:nvSpPr>
        <p:spPr/>
        <p:txBody>
          <a:bodyPr/>
          <a:lstStyle/>
          <a:p>
            <a:fld id="{452BA717-4DED-4A38-BDE4-30D0F0A142DB}" type="slidenum">
              <a:rPr lang="cs-CZ" smtClean="0"/>
              <a:pPr/>
              <a:t>16</a:t>
            </a:fld>
            <a:endParaRPr lang="cs-CZ"/>
          </a:p>
        </p:txBody>
      </p:sp>
      <p:sp>
        <p:nvSpPr>
          <p:cNvPr id="6" name="TextBox 5">
            <a:extLst>
              <a:ext uri="{FF2B5EF4-FFF2-40B4-BE49-F238E27FC236}">
                <a16:creationId xmlns:a16="http://schemas.microsoft.com/office/drawing/2014/main" id="{0FECD8B5-C946-08AC-EBF7-7565D6763B48}"/>
              </a:ext>
            </a:extLst>
          </p:cNvPr>
          <p:cNvSpPr txBox="1"/>
          <p:nvPr/>
        </p:nvSpPr>
        <p:spPr>
          <a:xfrm>
            <a:off x="0" y="6207695"/>
            <a:ext cx="12192000" cy="461665"/>
          </a:xfrm>
          <a:prstGeom prst="rect">
            <a:avLst/>
          </a:prstGeom>
          <a:noFill/>
        </p:spPr>
        <p:txBody>
          <a:bodyPr wrap="square">
            <a:spAutoFit/>
          </a:bodyPr>
          <a:lstStyle/>
          <a:p>
            <a:pPr algn="ctr"/>
            <a:r>
              <a:rPr lang="en-US" sz="2400" b="1" dirty="0">
                <a:solidFill>
                  <a:schemeClr val="accent1"/>
                </a:solidFill>
              </a:rPr>
              <a:t>Advanced Programming of Web Applications - NSWI153</a:t>
            </a:r>
          </a:p>
        </p:txBody>
      </p:sp>
    </p:spTree>
    <p:extLst>
      <p:ext uri="{BB962C8B-B14F-4D97-AF65-F5344CB8AC3E}">
        <p14:creationId xmlns:p14="http://schemas.microsoft.com/office/powerpoint/2010/main" val="88226375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34ECC4-3021-47C2-8942-0E6A3F3E4B1E}"/>
              </a:ext>
            </a:extLst>
          </p:cNvPr>
          <p:cNvSpPr>
            <a:spLocks noGrp="1"/>
          </p:cNvSpPr>
          <p:nvPr>
            <p:ph type="title"/>
          </p:nvPr>
        </p:nvSpPr>
        <p:spPr/>
        <p:txBody>
          <a:bodyPr/>
          <a:lstStyle/>
          <a:p>
            <a:r>
              <a:rPr lang="en-US" dirty="0"/>
              <a:t>Doctrine</a:t>
            </a:r>
            <a:br>
              <a:rPr lang="en-US" dirty="0"/>
            </a:br>
            <a:r>
              <a:rPr lang="en-US" dirty="0"/>
              <a:t>Example</a:t>
            </a:r>
          </a:p>
        </p:txBody>
      </p:sp>
      <p:sp>
        <p:nvSpPr>
          <p:cNvPr id="3" name="Slide Number Placeholder 2">
            <a:extLst>
              <a:ext uri="{FF2B5EF4-FFF2-40B4-BE49-F238E27FC236}">
                <a16:creationId xmlns:a16="http://schemas.microsoft.com/office/drawing/2014/main" id="{1871DA24-E119-4F11-8C3D-27DBC551A73B}"/>
              </a:ext>
            </a:extLst>
          </p:cNvPr>
          <p:cNvSpPr>
            <a:spLocks noGrp="1"/>
          </p:cNvSpPr>
          <p:nvPr>
            <p:ph type="sldNum" sz="quarter" idx="12"/>
          </p:nvPr>
        </p:nvSpPr>
        <p:spPr/>
        <p:txBody>
          <a:bodyPr/>
          <a:lstStyle/>
          <a:p>
            <a:fld id="{452BA717-4DED-4A38-BDE4-30D0F0A142DB}" type="slidenum">
              <a:rPr lang="cs-CZ" smtClean="0"/>
              <a:pPr/>
              <a:t>17</a:t>
            </a:fld>
            <a:endParaRPr lang="cs-CZ"/>
          </a:p>
        </p:txBody>
      </p:sp>
      <p:sp>
        <p:nvSpPr>
          <p:cNvPr id="4" name="Rectangle 3">
            <a:extLst>
              <a:ext uri="{FF2B5EF4-FFF2-40B4-BE49-F238E27FC236}">
                <a16:creationId xmlns:a16="http://schemas.microsoft.com/office/drawing/2014/main" id="{B156B60B-EE2B-473E-9841-B9BEE49026A1}"/>
              </a:ext>
            </a:extLst>
          </p:cNvPr>
          <p:cNvSpPr/>
          <p:nvPr/>
        </p:nvSpPr>
        <p:spPr>
          <a:xfrm>
            <a:off x="239348" y="1853922"/>
            <a:ext cx="11617292" cy="4383390"/>
          </a:xfrm>
          <a:prstGeom prst="rect">
            <a:avLst/>
          </a:prstGeom>
          <a:noFill/>
          <a:ln w="19050">
            <a:solidFill>
              <a:schemeClr val="tx2"/>
            </a:solidFill>
          </a:ln>
          <a:effectLst/>
        </p:spPr>
        <p:style>
          <a:lnRef idx="2">
            <a:schemeClr val="dk1">
              <a:shade val="50000"/>
            </a:schemeClr>
          </a:lnRef>
          <a:fillRef idx="1">
            <a:schemeClr val="dk1"/>
          </a:fillRef>
          <a:effectRef idx="0">
            <a:schemeClr val="dk1"/>
          </a:effectRef>
          <a:fontRef idx="minor">
            <a:schemeClr val="lt1"/>
          </a:fontRef>
        </p:style>
        <p:txBody>
          <a:bodyPr rtlCol="0" anchor="t" anchorCtr="0"/>
          <a:lstStyle/>
          <a:p>
            <a:r>
              <a:rPr lang="en-US" b="1" dirty="0">
                <a:solidFill>
                  <a:schemeClr val="accent6"/>
                </a:solidFill>
                <a:latin typeface="Courier New" panose="02070309020205020404" pitchFamily="49" charset="0"/>
                <a:cs typeface="Courier New" panose="02070309020205020404" pitchFamily="49" charset="0"/>
              </a:rPr>
              <a:t>/** @Entity @Table(name="subjects") **/</a:t>
            </a:r>
          </a:p>
          <a:p>
            <a:r>
              <a:rPr lang="en-US" b="1" dirty="0">
                <a:solidFill>
                  <a:schemeClr val="accent1"/>
                </a:solidFill>
                <a:latin typeface="Courier New" panose="02070309020205020404" pitchFamily="49" charset="0"/>
                <a:cs typeface="Courier New" panose="02070309020205020404" pitchFamily="49" charset="0"/>
              </a:rPr>
              <a:t>class</a:t>
            </a:r>
            <a:r>
              <a:rPr lang="en-US" b="1" dirty="0">
                <a:solidFill>
                  <a:schemeClr val="tx1"/>
                </a:solidFill>
                <a:latin typeface="Courier New" panose="02070309020205020404" pitchFamily="49" charset="0"/>
                <a:cs typeface="Courier New" panose="02070309020205020404" pitchFamily="49" charset="0"/>
              </a:rPr>
              <a:t> Lecture</a:t>
            </a:r>
          </a:p>
          <a:p>
            <a:r>
              <a:rPr lang="en-US" b="1" dirty="0">
                <a:solidFill>
                  <a:schemeClr val="tx1"/>
                </a:solidFill>
                <a:latin typeface="Courier New" panose="02070309020205020404" pitchFamily="49" charset="0"/>
                <a:cs typeface="Courier New" panose="02070309020205020404" pitchFamily="49" charset="0"/>
              </a:rPr>
              <a:t>{</a:t>
            </a:r>
          </a:p>
          <a:p>
            <a:r>
              <a:rPr lang="en-US" b="1" dirty="0">
                <a:solidFill>
                  <a:schemeClr val="tx1"/>
                </a:solidFill>
                <a:latin typeface="Courier New" panose="02070309020205020404" pitchFamily="49" charset="0"/>
                <a:cs typeface="Courier New" panose="02070309020205020404" pitchFamily="49" charset="0"/>
              </a:rPr>
              <a:t>  </a:t>
            </a:r>
            <a:r>
              <a:rPr lang="en-US" b="1" dirty="0">
                <a:solidFill>
                  <a:schemeClr val="accent6"/>
                </a:solidFill>
                <a:latin typeface="Courier New" panose="02070309020205020404" pitchFamily="49" charset="0"/>
                <a:cs typeface="Courier New" panose="02070309020205020404" pitchFamily="49" charset="0"/>
              </a:rPr>
              <a:t>/** @Id @Column(type="integer") @GeneratedValue **/</a:t>
            </a:r>
          </a:p>
          <a:p>
            <a:r>
              <a:rPr lang="en-US" b="1" dirty="0">
                <a:solidFill>
                  <a:schemeClr val="tx1"/>
                </a:solidFill>
                <a:latin typeface="Courier New" panose="02070309020205020404" pitchFamily="49" charset="0"/>
                <a:cs typeface="Courier New" panose="02070309020205020404" pitchFamily="49" charset="0"/>
              </a:rPr>
              <a:t>  </a:t>
            </a:r>
            <a:r>
              <a:rPr lang="en-US" b="1" dirty="0">
                <a:solidFill>
                  <a:schemeClr val="accent1"/>
                </a:solidFill>
                <a:latin typeface="Courier New" panose="02070309020205020404" pitchFamily="49" charset="0"/>
                <a:cs typeface="Courier New" panose="02070309020205020404" pitchFamily="49" charset="0"/>
              </a:rPr>
              <a:t>protected</a:t>
            </a:r>
            <a:r>
              <a:rPr lang="en-US" b="1" dirty="0">
                <a:solidFill>
                  <a:schemeClr val="tx1"/>
                </a:solidFill>
                <a:latin typeface="Courier New" panose="02070309020205020404" pitchFamily="49" charset="0"/>
                <a:cs typeface="Courier New" panose="02070309020205020404" pitchFamily="49" charset="0"/>
              </a:rPr>
              <a:t> $id;</a:t>
            </a:r>
          </a:p>
          <a:p>
            <a:r>
              <a:rPr lang="en-US" b="1" dirty="0">
                <a:solidFill>
                  <a:schemeClr val="tx1"/>
                </a:solidFill>
                <a:latin typeface="Courier New" panose="02070309020205020404" pitchFamily="49" charset="0"/>
                <a:cs typeface="Courier New" panose="02070309020205020404" pitchFamily="49" charset="0"/>
              </a:rPr>
              <a:t>    </a:t>
            </a:r>
          </a:p>
          <a:p>
            <a:r>
              <a:rPr lang="en-US" b="1" dirty="0">
                <a:solidFill>
                  <a:schemeClr val="tx1"/>
                </a:solidFill>
                <a:latin typeface="Courier New" panose="02070309020205020404" pitchFamily="49" charset="0"/>
                <a:cs typeface="Courier New" panose="02070309020205020404" pitchFamily="49" charset="0"/>
              </a:rPr>
              <a:t>  </a:t>
            </a:r>
            <a:r>
              <a:rPr lang="en-US" b="1" dirty="0">
                <a:solidFill>
                  <a:schemeClr val="accent6"/>
                </a:solidFill>
                <a:latin typeface="Courier New" panose="02070309020205020404" pitchFamily="49" charset="0"/>
                <a:cs typeface="Courier New" panose="02070309020205020404" pitchFamily="49" charset="0"/>
              </a:rPr>
              <a:t>/** @Column(type="string") **/</a:t>
            </a:r>
          </a:p>
          <a:p>
            <a:r>
              <a:rPr lang="en-US" b="1" dirty="0">
                <a:solidFill>
                  <a:schemeClr val="tx1"/>
                </a:solidFill>
                <a:latin typeface="Courier New" panose="02070309020205020404" pitchFamily="49" charset="0"/>
                <a:cs typeface="Courier New" panose="02070309020205020404" pitchFamily="49" charset="0"/>
              </a:rPr>
              <a:t>  </a:t>
            </a:r>
            <a:r>
              <a:rPr lang="en-US" b="1" dirty="0">
                <a:solidFill>
                  <a:schemeClr val="accent1"/>
                </a:solidFill>
                <a:latin typeface="Courier New" panose="02070309020205020404" pitchFamily="49" charset="0"/>
                <a:cs typeface="Courier New" panose="02070309020205020404" pitchFamily="49" charset="0"/>
              </a:rPr>
              <a:t>protected</a:t>
            </a:r>
            <a:r>
              <a:rPr lang="en-US" b="1" dirty="0">
                <a:solidFill>
                  <a:schemeClr val="tx1"/>
                </a:solidFill>
                <a:latin typeface="Courier New" panose="02070309020205020404" pitchFamily="49" charset="0"/>
                <a:cs typeface="Courier New" panose="02070309020205020404" pitchFamily="49" charset="0"/>
              </a:rPr>
              <a:t> $</a:t>
            </a:r>
            <a:r>
              <a:rPr lang="en-US" b="1" dirty="0" err="1">
                <a:solidFill>
                  <a:schemeClr val="tx1"/>
                </a:solidFill>
                <a:latin typeface="Courier New" panose="02070309020205020404" pitchFamily="49" charset="0"/>
                <a:cs typeface="Courier New" panose="02070309020205020404" pitchFamily="49" charset="0"/>
              </a:rPr>
              <a:t>fullname</a:t>
            </a:r>
            <a:r>
              <a:rPr lang="en-US" b="1" dirty="0">
                <a:solidFill>
                  <a:schemeClr val="tx1"/>
                </a:solidFill>
                <a:latin typeface="Courier New" panose="02070309020205020404" pitchFamily="49" charset="0"/>
                <a:cs typeface="Courier New" panose="02070309020205020404" pitchFamily="49" charset="0"/>
              </a:rPr>
              <a:t>;</a:t>
            </a:r>
          </a:p>
          <a:p>
            <a:endParaRPr lang="en-US" b="1" dirty="0">
              <a:solidFill>
                <a:schemeClr val="tx1"/>
              </a:solidFill>
              <a:latin typeface="Courier New" panose="02070309020205020404" pitchFamily="49" charset="0"/>
              <a:cs typeface="Courier New" panose="02070309020205020404" pitchFamily="49" charset="0"/>
            </a:endParaRPr>
          </a:p>
          <a:p>
            <a:r>
              <a:rPr lang="en-US" b="1" dirty="0">
                <a:solidFill>
                  <a:schemeClr val="tx1"/>
                </a:solidFill>
                <a:latin typeface="Courier New" panose="02070309020205020404" pitchFamily="49" charset="0"/>
                <a:cs typeface="Courier New" panose="02070309020205020404" pitchFamily="49" charset="0"/>
              </a:rPr>
              <a:t>  </a:t>
            </a:r>
            <a:r>
              <a:rPr lang="en-US" b="1" dirty="0">
                <a:solidFill>
                  <a:schemeClr val="accent6"/>
                </a:solidFill>
                <a:latin typeface="Courier New" panose="02070309020205020404" pitchFamily="49" charset="0"/>
                <a:cs typeface="Courier New" panose="02070309020205020404" pitchFamily="49" charset="0"/>
              </a:rPr>
              <a:t>/** @ManyToOne(targetEntity="User", </a:t>
            </a:r>
            <a:r>
              <a:rPr lang="en-US" b="1" dirty="0" err="1">
                <a:solidFill>
                  <a:schemeClr val="accent6"/>
                </a:solidFill>
                <a:latin typeface="Courier New" panose="02070309020205020404" pitchFamily="49" charset="0"/>
                <a:cs typeface="Courier New" panose="02070309020205020404" pitchFamily="49" charset="0"/>
              </a:rPr>
              <a:t>inversedBy</a:t>
            </a:r>
            <a:r>
              <a:rPr lang="en-US" b="1" dirty="0">
                <a:solidFill>
                  <a:schemeClr val="accent6"/>
                </a:solidFill>
                <a:latin typeface="Courier New" panose="02070309020205020404" pitchFamily="49" charset="0"/>
                <a:cs typeface="Courier New" panose="02070309020205020404" pitchFamily="49" charset="0"/>
              </a:rPr>
              <a:t>="</a:t>
            </a:r>
            <a:r>
              <a:rPr lang="en-US" b="1" dirty="0" err="1">
                <a:solidFill>
                  <a:schemeClr val="accent6"/>
                </a:solidFill>
                <a:latin typeface="Courier New" panose="02070309020205020404" pitchFamily="49" charset="0"/>
                <a:cs typeface="Courier New" panose="02070309020205020404" pitchFamily="49" charset="0"/>
              </a:rPr>
              <a:t>teach_lectures</a:t>
            </a:r>
            <a:r>
              <a:rPr lang="en-US" b="1" dirty="0">
                <a:solidFill>
                  <a:schemeClr val="accent6"/>
                </a:solidFill>
                <a:latin typeface="Courier New" panose="02070309020205020404" pitchFamily="49" charset="0"/>
                <a:cs typeface="Courier New" panose="02070309020205020404" pitchFamily="49" charset="0"/>
              </a:rPr>
              <a:t>") **/</a:t>
            </a:r>
          </a:p>
          <a:p>
            <a:r>
              <a:rPr lang="en-US" b="1" dirty="0">
                <a:solidFill>
                  <a:schemeClr val="tx1"/>
                </a:solidFill>
                <a:latin typeface="Courier New" panose="02070309020205020404" pitchFamily="49" charset="0"/>
                <a:cs typeface="Courier New" panose="02070309020205020404" pitchFamily="49" charset="0"/>
              </a:rPr>
              <a:t>  </a:t>
            </a:r>
            <a:r>
              <a:rPr lang="en-US" b="1" dirty="0">
                <a:solidFill>
                  <a:schemeClr val="accent1"/>
                </a:solidFill>
                <a:latin typeface="Courier New" panose="02070309020205020404" pitchFamily="49" charset="0"/>
                <a:cs typeface="Courier New" panose="02070309020205020404" pitchFamily="49" charset="0"/>
              </a:rPr>
              <a:t>protected</a:t>
            </a:r>
            <a:r>
              <a:rPr lang="en-US" b="1" dirty="0">
                <a:solidFill>
                  <a:schemeClr val="tx1"/>
                </a:solidFill>
                <a:latin typeface="Courier New" panose="02070309020205020404" pitchFamily="49" charset="0"/>
                <a:cs typeface="Courier New" panose="02070309020205020404" pitchFamily="49" charset="0"/>
              </a:rPr>
              <a:t> $teacher;</a:t>
            </a:r>
          </a:p>
          <a:p>
            <a:r>
              <a:rPr lang="en-US" b="1" dirty="0">
                <a:solidFill>
                  <a:schemeClr val="tx1"/>
                </a:solidFill>
                <a:latin typeface="Courier New" panose="02070309020205020404" pitchFamily="49" charset="0"/>
                <a:cs typeface="Courier New" panose="02070309020205020404" pitchFamily="49" charset="0"/>
              </a:rPr>
              <a:t>  ...</a:t>
            </a:r>
          </a:p>
          <a:p>
            <a:r>
              <a:rPr lang="en-US" b="1" dirty="0">
                <a:solidFill>
                  <a:schemeClr val="tx1"/>
                </a:solidFill>
                <a:latin typeface="Courier New" panose="02070309020205020404" pitchFamily="49" charset="0"/>
                <a:cs typeface="Courier New" panose="02070309020205020404" pitchFamily="49" charset="0"/>
              </a:rPr>
              <a:t>  </a:t>
            </a:r>
            <a:r>
              <a:rPr lang="en-US" b="1" dirty="0">
                <a:solidFill>
                  <a:schemeClr val="accent1"/>
                </a:solidFill>
                <a:latin typeface="Courier New" panose="02070309020205020404" pitchFamily="49" charset="0"/>
                <a:cs typeface="Courier New" panose="02070309020205020404" pitchFamily="49" charset="0"/>
              </a:rPr>
              <a:t>public</a:t>
            </a:r>
            <a:r>
              <a:rPr lang="en-US" b="1" dirty="0">
                <a:solidFill>
                  <a:schemeClr val="tx1"/>
                </a:solidFill>
                <a:latin typeface="Courier New" panose="02070309020205020404" pitchFamily="49" charset="0"/>
                <a:cs typeface="Courier New" panose="02070309020205020404" pitchFamily="49" charset="0"/>
              </a:rPr>
              <a:t> </a:t>
            </a:r>
            <a:r>
              <a:rPr lang="en-US" b="1" dirty="0">
                <a:solidFill>
                  <a:schemeClr val="accent1"/>
                </a:solidFill>
                <a:latin typeface="Courier New" panose="02070309020205020404" pitchFamily="49" charset="0"/>
                <a:cs typeface="Courier New" panose="02070309020205020404" pitchFamily="49" charset="0"/>
              </a:rPr>
              <a:t>function</a:t>
            </a:r>
            <a:r>
              <a:rPr lang="en-US" b="1" dirty="0">
                <a:solidFill>
                  <a:schemeClr val="tx1"/>
                </a:solidFill>
                <a:latin typeface="Courier New" panose="02070309020205020404" pitchFamily="49" charset="0"/>
                <a:cs typeface="Courier New" panose="02070309020205020404" pitchFamily="49" charset="0"/>
              </a:rPr>
              <a:t> </a:t>
            </a:r>
            <a:r>
              <a:rPr lang="en-US" b="1" dirty="0" err="1">
                <a:solidFill>
                  <a:schemeClr val="tx1"/>
                </a:solidFill>
                <a:latin typeface="Courier New" panose="02070309020205020404" pitchFamily="49" charset="0"/>
                <a:cs typeface="Courier New" panose="02070309020205020404" pitchFamily="49" charset="0"/>
              </a:rPr>
              <a:t>getDescriptionString</a:t>
            </a:r>
            <a:r>
              <a:rPr lang="en-US" b="1" dirty="0">
                <a:solidFill>
                  <a:schemeClr val="tx1"/>
                </a:solidFill>
                <a:latin typeface="Courier New" panose="02070309020205020404" pitchFamily="49" charset="0"/>
                <a:cs typeface="Courier New" panose="02070309020205020404" pitchFamily="49" charset="0"/>
              </a:rPr>
              <a:t>() { ... }</a:t>
            </a:r>
          </a:p>
          <a:p>
            <a:r>
              <a:rPr lang="en-US" b="1" dirty="0">
                <a:solidFill>
                  <a:schemeClr val="tx1"/>
                </a:solidFill>
                <a:latin typeface="Courier New" panose="02070309020205020404" pitchFamily="49" charset="0"/>
                <a:cs typeface="Courier New" panose="02070309020205020404" pitchFamily="49" charset="0"/>
              </a:rPr>
              <a:t>  </a:t>
            </a:r>
            <a:r>
              <a:rPr lang="en-US" b="1" dirty="0">
                <a:solidFill>
                  <a:schemeClr val="accent1"/>
                </a:solidFill>
                <a:latin typeface="Courier New" panose="02070309020205020404" pitchFamily="49" charset="0"/>
                <a:cs typeface="Courier New" panose="02070309020205020404" pitchFamily="49" charset="0"/>
              </a:rPr>
              <a:t>public</a:t>
            </a:r>
            <a:r>
              <a:rPr lang="en-US" b="1" dirty="0">
                <a:solidFill>
                  <a:schemeClr val="tx1"/>
                </a:solidFill>
                <a:latin typeface="Courier New" panose="02070309020205020404" pitchFamily="49" charset="0"/>
                <a:cs typeface="Courier New" panose="02070309020205020404" pitchFamily="49" charset="0"/>
              </a:rPr>
              <a:t> </a:t>
            </a:r>
            <a:r>
              <a:rPr lang="en-US" b="1" dirty="0">
                <a:solidFill>
                  <a:schemeClr val="accent1"/>
                </a:solidFill>
                <a:latin typeface="Courier New" panose="02070309020205020404" pitchFamily="49" charset="0"/>
                <a:cs typeface="Courier New" panose="02070309020205020404" pitchFamily="49" charset="0"/>
              </a:rPr>
              <a:t>function</a:t>
            </a:r>
            <a:r>
              <a:rPr lang="en-US" b="1" dirty="0">
                <a:solidFill>
                  <a:schemeClr val="tx1"/>
                </a:solidFill>
                <a:latin typeface="Courier New" panose="02070309020205020404" pitchFamily="49" charset="0"/>
                <a:cs typeface="Courier New" panose="02070309020205020404" pitchFamily="49" charset="0"/>
              </a:rPr>
              <a:t> </a:t>
            </a:r>
            <a:r>
              <a:rPr lang="en-US" b="1" dirty="0" err="1">
                <a:solidFill>
                  <a:schemeClr val="tx1"/>
                </a:solidFill>
                <a:latin typeface="Courier New" panose="02070309020205020404" pitchFamily="49" charset="0"/>
                <a:cs typeface="Courier New" panose="02070309020205020404" pitchFamily="49" charset="0"/>
              </a:rPr>
              <a:t>getStudents</a:t>
            </a:r>
            <a:r>
              <a:rPr lang="en-US" b="1" dirty="0">
                <a:solidFill>
                  <a:schemeClr val="tx1"/>
                </a:solidFill>
                <a:latin typeface="Courier New" panose="02070309020205020404" pitchFamily="49" charset="0"/>
                <a:cs typeface="Courier New" panose="02070309020205020404" pitchFamily="49" charset="0"/>
              </a:rPr>
              <a:t>() { ... }</a:t>
            </a:r>
          </a:p>
          <a:p>
            <a:r>
              <a:rPr lang="en-US" b="1" dirty="0">
                <a:solidFill>
                  <a:schemeClr val="tx1"/>
                </a:solidFill>
                <a:latin typeface="Courier New" panose="02070309020205020404" pitchFamily="49" charset="0"/>
                <a:cs typeface="Courier New" panose="02070309020205020404" pitchFamily="49" charset="0"/>
              </a:rPr>
              <a:t>}</a:t>
            </a:r>
          </a:p>
        </p:txBody>
      </p:sp>
      <p:sp>
        <p:nvSpPr>
          <p:cNvPr id="6" name="TextBox 5">
            <a:extLst>
              <a:ext uri="{FF2B5EF4-FFF2-40B4-BE49-F238E27FC236}">
                <a16:creationId xmlns:a16="http://schemas.microsoft.com/office/drawing/2014/main" id="{84EB755A-C942-22C6-B7EA-7E6884048F58}"/>
              </a:ext>
            </a:extLst>
          </p:cNvPr>
          <p:cNvSpPr txBox="1"/>
          <p:nvPr/>
        </p:nvSpPr>
        <p:spPr>
          <a:xfrm>
            <a:off x="0" y="6207695"/>
            <a:ext cx="12192000" cy="461665"/>
          </a:xfrm>
          <a:prstGeom prst="rect">
            <a:avLst/>
          </a:prstGeom>
          <a:noFill/>
        </p:spPr>
        <p:txBody>
          <a:bodyPr wrap="square">
            <a:spAutoFit/>
          </a:bodyPr>
          <a:lstStyle/>
          <a:p>
            <a:pPr algn="ctr"/>
            <a:r>
              <a:rPr lang="en-US" sz="2400" b="1" dirty="0">
                <a:solidFill>
                  <a:schemeClr val="accent1"/>
                </a:solidFill>
              </a:rPr>
              <a:t>Advanced Programming of Web Applications - NSWI153</a:t>
            </a:r>
          </a:p>
        </p:txBody>
      </p:sp>
    </p:spTree>
    <p:extLst>
      <p:ext uri="{BB962C8B-B14F-4D97-AF65-F5344CB8AC3E}">
        <p14:creationId xmlns:p14="http://schemas.microsoft.com/office/powerpoint/2010/main" val="122672343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34ECC4-3021-47C2-8942-0E6A3F3E4B1E}"/>
              </a:ext>
            </a:extLst>
          </p:cNvPr>
          <p:cNvSpPr>
            <a:spLocks noGrp="1"/>
          </p:cNvSpPr>
          <p:nvPr>
            <p:ph type="title"/>
          </p:nvPr>
        </p:nvSpPr>
        <p:spPr/>
        <p:txBody>
          <a:bodyPr/>
          <a:lstStyle/>
          <a:p>
            <a:r>
              <a:rPr lang="en-US" dirty="0"/>
              <a:t>Doctrine</a:t>
            </a:r>
            <a:br>
              <a:rPr lang="en-US" dirty="0"/>
            </a:br>
            <a:r>
              <a:rPr lang="en-US" dirty="0"/>
              <a:t>Example</a:t>
            </a:r>
          </a:p>
        </p:txBody>
      </p:sp>
      <p:sp>
        <p:nvSpPr>
          <p:cNvPr id="3" name="Slide Number Placeholder 2">
            <a:extLst>
              <a:ext uri="{FF2B5EF4-FFF2-40B4-BE49-F238E27FC236}">
                <a16:creationId xmlns:a16="http://schemas.microsoft.com/office/drawing/2014/main" id="{1871DA24-E119-4F11-8C3D-27DBC551A73B}"/>
              </a:ext>
            </a:extLst>
          </p:cNvPr>
          <p:cNvSpPr>
            <a:spLocks noGrp="1"/>
          </p:cNvSpPr>
          <p:nvPr>
            <p:ph type="sldNum" sz="quarter" idx="12"/>
          </p:nvPr>
        </p:nvSpPr>
        <p:spPr/>
        <p:txBody>
          <a:bodyPr/>
          <a:lstStyle/>
          <a:p>
            <a:fld id="{452BA717-4DED-4A38-BDE4-30D0F0A142DB}" type="slidenum">
              <a:rPr lang="cs-CZ" smtClean="0"/>
              <a:pPr/>
              <a:t>18</a:t>
            </a:fld>
            <a:endParaRPr lang="cs-CZ"/>
          </a:p>
        </p:txBody>
      </p:sp>
      <p:sp>
        <p:nvSpPr>
          <p:cNvPr id="4" name="Rectangle 3">
            <a:extLst>
              <a:ext uri="{FF2B5EF4-FFF2-40B4-BE49-F238E27FC236}">
                <a16:creationId xmlns:a16="http://schemas.microsoft.com/office/drawing/2014/main" id="{B156B60B-EE2B-473E-9841-B9BEE49026A1}"/>
              </a:ext>
            </a:extLst>
          </p:cNvPr>
          <p:cNvSpPr/>
          <p:nvPr/>
        </p:nvSpPr>
        <p:spPr>
          <a:xfrm>
            <a:off x="239347" y="1853922"/>
            <a:ext cx="11713299" cy="4239374"/>
          </a:xfrm>
          <a:prstGeom prst="rect">
            <a:avLst/>
          </a:prstGeom>
          <a:noFill/>
          <a:ln w="19050">
            <a:solidFill>
              <a:schemeClr val="tx2"/>
            </a:solidFill>
          </a:ln>
          <a:effectLst/>
        </p:spPr>
        <p:style>
          <a:lnRef idx="2">
            <a:schemeClr val="dk1">
              <a:shade val="50000"/>
            </a:schemeClr>
          </a:lnRef>
          <a:fillRef idx="1">
            <a:schemeClr val="dk1"/>
          </a:fillRef>
          <a:effectRef idx="0">
            <a:schemeClr val="dk1"/>
          </a:effectRef>
          <a:fontRef idx="minor">
            <a:schemeClr val="lt1"/>
          </a:fontRef>
        </p:style>
        <p:txBody>
          <a:bodyPr rtlCol="0" anchor="t" anchorCtr="0"/>
          <a:lstStyle/>
          <a:p>
            <a:r>
              <a:rPr lang="en-US" b="1" dirty="0">
                <a:solidFill>
                  <a:schemeClr val="tx1"/>
                </a:solidFill>
                <a:latin typeface="Courier New" panose="02070309020205020404" pitchFamily="49" charset="0"/>
                <a:cs typeface="Courier New" panose="02070309020205020404" pitchFamily="49" charset="0"/>
              </a:rPr>
              <a:t>$</a:t>
            </a:r>
            <a:r>
              <a:rPr lang="en-US" b="1" dirty="0" err="1">
                <a:solidFill>
                  <a:schemeClr val="tx1"/>
                </a:solidFill>
                <a:latin typeface="Courier New" panose="02070309020205020404" pitchFamily="49" charset="0"/>
                <a:cs typeface="Courier New" panose="02070309020205020404" pitchFamily="49" charset="0"/>
              </a:rPr>
              <a:t>entityManager</a:t>
            </a:r>
            <a:r>
              <a:rPr lang="en-US" b="1" dirty="0">
                <a:solidFill>
                  <a:schemeClr val="tx1"/>
                </a:solidFill>
                <a:latin typeface="Courier New" panose="02070309020205020404" pitchFamily="49" charset="0"/>
                <a:cs typeface="Courier New" panose="02070309020205020404" pitchFamily="49" charset="0"/>
              </a:rPr>
              <a:t> = </a:t>
            </a:r>
            <a:r>
              <a:rPr lang="en-US" b="1" dirty="0" err="1">
                <a:solidFill>
                  <a:schemeClr val="accent2"/>
                </a:solidFill>
                <a:latin typeface="Courier New" panose="02070309020205020404" pitchFamily="49" charset="0"/>
                <a:cs typeface="Courier New" panose="02070309020205020404" pitchFamily="49" charset="0"/>
              </a:rPr>
              <a:t>EntityManager</a:t>
            </a:r>
            <a:r>
              <a:rPr lang="en-US" b="1" dirty="0">
                <a:solidFill>
                  <a:schemeClr val="accent2"/>
                </a:solidFill>
                <a:latin typeface="Courier New" panose="02070309020205020404" pitchFamily="49" charset="0"/>
                <a:cs typeface="Courier New" panose="02070309020205020404" pitchFamily="49" charset="0"/>
              </a:rPr>
              <a:t>::create</a:t>
            </a:r>
            <a:r>
              <a:rPr lang="en-US" b="1" dirty="0">
                <a:solidFill>
                  <a:schemeClr val="tx1"/>
                </a:solidFill>
                <a:latin typeface="Courier New" panose="02070309020205020404" pitchFamily="49" charset="0"/>
                <a:cs typeface="Courier New" panose="02070309020205020404" pitchFamily="49" charset="0"/>
              </a:rPr>
              <a:t>($conn, $config);</a:t>
            </a:r>
          </a:p>
          <a:p>
            <a:endParaRPr lang="en-US" b="1" dirty="0">
              <a:solidFill>
                <a:schemeClr val="tx1"/>
              </a:solidFill>
              <a:latin typeface="Courier New" panose="02070309020205020404" pitchFamily="49" charset="0"/>
              <a:cs typeface="Courier New" panose="02070309020205020404" pitchFamily="49" charset="0"/>
            </a:endParaRPr>
          </a:p>
          <a:p>
            <a:r>
              <a:rPr lang="en-US" b="1" dirty="0">
                <a:solidFill>
                  <a:schemeClr val="tx1"/>
                </a:solidFill>
                <a:latin typeface="Courier New" panose="02070309020205020404" pitchFamily="49" charset="0"/>
                <a:cs typeface="Courier New" panose="02070309020205020404" pitchFamily="49" charset="0"/>
              </a:rPr>
              <a:t>$subj = $</a:t>
            </a:r>
            <a:r>
              <a:rPr lang="en-US" b="1" dirty="0" err="1">
                <a:solidFill>
                  <a:schemeClr val="tx1"/>
                </a:solidFill>
                <a:latin typeface="Courier New" panose="02070309020205020404" pitchFamily="49" charset="0"/>
                <a:cs typeface="Courier New" panose="02070309020205020404" pitchFamily="49" charset="0"/>
              </a:rPr>
              <a:t>entityManager</a:t>
            </a:r>
            <a:r>
              <a:rPr lang="en-US" b="1" dirty="0">
                <a:solidFill>
                  <a:schemeClr val="tx1"/>
                </a:solidFill>
                <a:latin typeface="Courier New" panose="02070309020205020404" pitchFamily="49" charset="0"/>
                <a:cs typeface="Courier New" panose="02070309020205020404" pitchFamily="49" charset="0"/>
              </a:rPr>
              <a:t>-&gt;</a:t>
            </a:r>
            <a:r>
              <a:rPr lang="en-US" b="1" dirty="0">
                <a:solidFill>
                  <a:schemeClr val="accent2"/>
                </a:solidFill>
                <a:latin typeface="Courier New" panose="02070309020205020404" pitchFamily="49" charset="0"/>
                <a:cs typeface="Courier New" panose="02070309020205020404" pitchFamily="49" charset="0"/>
              </a:rPr>
              <a:t>find</a:t>
            </a:r>
            <a:r>
              <a:rPr lang="en-US" b="1" dirty="0">
                <a:solidFill>
                  <a:schemeClr val="tx1"/>
                </a:solidFill>
                <a:latin typeface="Courier New" panose="02070309020205020404" pitchFamily="49" charset="0"/>
                <a:cs typeface="Courier New" panose="02070309020205020404" pitchFamily="49" charset="0"/>
              </a:rPr>
              <a:t>('Lecture', (int)$id); </a:t>
            </a:r>
            <a:r>
              <a:rPr lang="en-US" b="1" dirty="0">
                <a:solidFill>
                  <a:schemeClr val="accent6"/>
                </a:solidFill>
                <a:latin typeface="Courier New" panose="02070309020205020404" pitchFamily="49" charset="0"/>
                <a:cs typeface="Courier New" panose="02070309020205020404" pitchFamily="49" charset="0"/>
              </a:rPr>
              <a:t>// Get record</a:t>
            </a:r>
          </a:p>
          <a:p>
            <a:r>
              <a:rPr lang="en-US" b="1" dirty="0">
                <a:solidFill>
                  <a:schemeClr val="tx1"/>
                </a:solidFill>
                <a:latin typeface="Courier New" panose="02070309020205020404" pitchFamily="49" charset="0"/>
                <a:cs typeface="Courier New" panose="02070309020205020404" pitchFamily="49" charset="0"/>
              </a:rPr>
              <a:t>$subj-&gt;</a:t>
            </a:r>
            <a:r>
              <a:rPr lang="en-US" b="1" dirty="0" err="1">
                <a:solidFill>
                  <a:schemeClr val="accent2"/>
                </a:solidFill>
                <a:latin typeface="Courier New" panose="02070309020205020404" pitchFamily="49" charset="0"/>
                <a:cs typeface="Courier New" panose="02070309020205020404" pitchFamily="49" charset="0"/>
              </a:rPr>
              <a:t>setName</a:t>
            </a:r>
            <a:r>
              <a:rPr lang="en-US" b="1" dirty="0">
                <a:solidFill>
                  <a:schemeClr val="tx1"/>
                </a:solidFill>
                <a:latin typeface="Courier New" panose="02070309020205020404" pitchFamily="49" charset="0"/>
                <a:cs typeface="Courier New" panose="02070309020205020404" pitchFamily="49" charset="0"/>
              </a:rPr>
              <a:t>('Web Applications’); </a:t>
            </a:r>
            <a:r>
              <a:rPr lang="en-US" b="1" dirty="0">
                <a:solidFill>
                  <a:schemeClr val="accent6"/>
                </a:solidFill>
                <a:latin typeface="Courier New" panose="02070309020205020404" pitchFamily="49" charset="0"/>
                <a:cs typeface="Courier New" panose="02070309020205020404" pitchFamily="49" charset="0"/>
              </a:rPr>
              <a:t>// Modify record</a:t>
            </a:r>
          </a:p>
          <a:p>
            <a:r>
              <a:rPr lang="en-US" b="1" dirty="0">
                <a:solidFill>
                  <a:schemeClr val="tx1"/>
                </a:solidFill>
                <a:latin typeface="Courier New" panose="02070309020205020404" pitchFamily="49" charset="0"/>
                <a:cs typeface="Courier New" panose="02070309020205020404" pitchFamily="49" charset="0"/>
              </a:rPr>
              <a:t>$</a:t>
            </a:r>
            <a:r>
              <a:rPr lang="en-US" b="1" dirty="0" err="1">
                <a:solidFill>
                  <a:schemeClr val="tx1"/>
                </a:solidFill>
                <a:latin typeface="Courier New" panose="02070309020205020404" pitchFamily="49" charset="0"/>
                <a:cs typeface="Courier New" panose="02070309020205020404" pitchFamily="49" charset="0"/>
              </a:rPr>
              <a:t>entityManager</a:t>
            </a:r>
            <a:r>
              <a:rPr lang="en-US" b="1" dirty="0">
                <a:solidFill>
                  <a:schemeClr val="tx1"/>
                </a:solidFill>
                <a:latin typeface="Courier New" panose="02070309020205020404" pitchFamily="49" charset="0"/>
                <a:cs typeface="Courier New" panose="02070309020205020404" pitchFamily="49" charset="0"/>
              </a:rPr>
              <a:t>-&gt;</a:t>
            </a:r>
            <a:r>
              <a:rPr lang="en-US" b="1" dirty="0">
                <a:solidFill>
                  <a:schemeClr val="accent2"/>
                </a:solidFill>
                <a:latin typeface="Courier New" panose="02070309020205020404" pitchFamily="49" charset="0"/>
                <a:cs typeface="Courier New" panose="02070309020205020404" pitchFamily="49" charset="0"/>
              </a:rPr>
              <a:t>flush</a:t>
            </a:r>
            <a:r>
              <a:rPr lang="en-US" b="1" dirty="0">
                <a:solidFill>
                  <a:schemeClr val="tx1"/>
                </a:solidFill>
                <a:latin typeface="Courier New" panose="02070309020205020404" pitchFamily="49" charset="0"/>
                <a:cs typeface="Courier New" panose="02070309020205020404" pitchFamily="49" charset="0"/>
              </a:rPr>
              <a:t>(); </a:t>
            </a:r>
            <a:r>
              <a:rPr lang="en-US" b="1" dirty="0">
                <a:solidFill>
                  <a:schemeClr val="accent6"/>
                </a:solidFill>
                <a:latin typeface="Courier New" panose="02070309020205020404" pitchFamily="49" charset="0"/>
                <a:cs typeface="Courier New" panose="02070309020205020404" pitchFamily="49" charset="0"/>
              </a:rPr>
              <a:t>// Save changes to database</a:t>
            </a:r>
          </a:p>
          <a:p>
            <a:endParaRPr lang="en-US" b="1" dirty="0">
              <a:solidFill>
                <a:schemeClr val="tx1"/>
              </a:solidFill>
              <a:latin typeface="Courier New" panose="02070309020205020404" pitchFamily="49" charset="0"/>
              <a:cs typeface="Courier New" panose="02070309020205020404" pitchFamily="49" charset="0"/>
            </a:endParaRPr>
          </a:p>
          <a:p>
            <a:r>
              <a:rPr lang="en-US" b="1" dirty="0">
                <a:solidFill>
                  <a:schemeClr val="accent6"/>
                </a:solidFill>
                <a:latin typeface="Courier New" panose="02070309020205020404" pitchFamily="49" charset="0"/>
                <a:cs typeface="Courier New" panose="02070309020205020404" pitchFamily="49" charset="0"/>
              </a:rPr>
              <a:t>// PHP Magic incoming ..</a:t>
            </a:r>
          </a:p>
          <a:p>
            <a:r>
              <a:rPr lang="en-US" b="1" dirty="0">
                <a:solidFill>
                  <a:schemeClr val="tx1"/>
                </a:solidFill>
                <a:latin typeface="Courier New" panose="02070309020205020404" pitchFamily="49" charset="0"/>
                <a:cs typeface="Courier New" panose="02070309020205020404" pitchFamily="49" charset="0"/>
              </a:rPr>
              <a:t>$subjs = $</a:t>
            </a:r>
            <a:r>
              <a:rPr lang="en-US" b="1" dirty="0" err="1">
                <a:solidFill>
                  <a:schemeClr val="tx1"/>
                </a:solidFill>
                <a:latin typeface="Courier New" panose="02070309020205020404" pitchFamily="49" charset="0"/>
                <a:cs typeface="Courier New" panose="02070309020205020404" pitchFamily="49" charset="0"/>
              </a:rPr>
              <a:t>entityManager</a:t>
            </a:r>
            <a:r>
              <a:rPr lang="en-US" b="1" dirty="0">
                <a:solidFill>
                  <a:schemeClr val="tx1"/>
                </a:solidFill>
                <a:latin typeface="Courier New" panose="02070309020205020404" pitchFamily="49" charset="0"/>
                <a:cs typeface="Courier New" panose="02070309020205020404" pitchFamily="49" charset="0"/>
              </a:rPr>
              <a:t>-&gt;</a:t>
            </a:r>
            <a:r>
              <a:rPr lang="en-US" b="1" dirty="0" err="1">
                <a:solidFill>
                  <a:schemeClr val="accent2"/>
                </a:solidFill>
                <a:latin typeface="Courier New" panose="02070309020205020404" pitchFamily="49" charset="0"/>
                <a:cs typeface="Courier New" panose="02070309020205020404" pitchFamily="49" charset="0"/>
              </a:rPr>
              <a:t>getRepository</a:t>
            </a:r>
            <a:r>
              <a:rPr lang="en-US" b="1" dirty="0">
                <a:solidFill>
                  <a:schemeClr val="tx1"/>
                </a:solidFill>
                <a:latin typeface="Courier New" panose="02070309020205020404" pitchFamily="49" charset="0"/>
                <a:cs typeface="Courier New" panose="02070309020205020404" pitchFamily="49" charset="0"/>
              </a:rPr>
              <a:t>('Lecture’)-&gt;</a:t>
            </a:r>
            <a:r>
              <a:rPr lang="en-US" b="1" dirty="0" err="1">
                <a:solidFill>
                  <a:schemeClr val="accent2"/>
                </a:solidFill>
                <a:latin typeface="Courier New" panose="02070309020205020404" pitchFamily="49" charset="0"/>
                <a:cs typeface="Courier New" panose="02070309020205020404" pitchFamily="49" charset="0"/>
              </a:rPr>
              <a:t>findBy</a:t>
            </a:r>
            <a:r>
              <a:rPr lang="en-US" b="1" dirty="0">
                <a:solidFill>
                  <a:schemeClr val="tx1"/>
                </a:solidFill>
                <a:latin typeface="Courier New" panose="02070309020205020404" pitchFamily="49" charset="0"/>
                <a:cs typeface="Courier New" panose="02070309020205020404" pitchFamily="49" charset="0"/>
              </a:rPr>
              <a:t>([ '</a:t>
            </a:r>
            <a:r>
              <a:rPr lang="en-US" b="1" dirty="0" err="1">
                <a:solidFill>
                  <a:schemeClr val="tx1"/>
                </a:solidFill>
                <a:latin typeface="Courier New" panose="02070309020205020404" pitchFamily="49" charset="0"/>
                <a:cs typeface="Courier New" panose="02070309020205020404" pitchFamily="49" charset="0"/>
              </a:rPr>
              <a:t>programme</a:t>
            </a:r>
            <a:r>
              <a:rPr lang="en-US" b="1" dirty="0">
                <a:solidFill>
                  <a:schemeClr val="tx1"/>
                </a:solidFill>
                <a:latin typeface="Courier New" panose="02070309020205020404" pitchFamily="49" charset="0"/>
                <a:cs typeface="Courier New" panose="02070309020205020404" pitchFamily="49" charset="0"/>
              </a:rPr>
              <a:t>' =&gt; 'I2' ]);</a:t>
            </a:r>
          </a:p>
          <a:p>
            <a:r>
              <a:rPr lang="en-US" b="1" dirty="0">
                <a:solidFill>
                  <a:schemeClr val="accent1"/>
                </a:solidFill>
                <a:latin typeface="Courier New" panose="02070309020205020404" pitchFamily="49" charset="0"/>
                <a:cs typeface="Courier New" panose="02070309020205020404" pitchFamily="49" charset="0"/>
              </a:rPr>
              <a:t>foreach</a:t>
            </a:r>
            <a:r>
              <a:rPr lang="en-US" b="1" dirty="0">
                <a:solidFill>
                  <a:schemeClr val="tx1"/>
                </a:solidFill>
                <a:latin typeface="Courier New" panose="02070309020205020404" pitchFamily="49" charset="0"/>
                <a:cs typeface="Courier New" panose="02070309020205020404" pitchFamily="49" charset="0"/>
              </a:rPr>
              <a:t> ($subjs as $subj) {</a:t>
            </a:r>
          </a:p>
          <a:p>
            <a:r>
              <a:rPr lang="en-US" b="1" dirty="0">
                <a:solidFill>
                  <a:schemeClr val="tx1"/>
                </a:solidFill>
                <a:latin typeface="Courier New" panose="02070309020205020404" pitchFamily="49" charset="0"/>
                <a:cs typeface="Courier New" panose="02070309020205020404" pitchFamily="49" charset="0"/>
              </a:rPr>
              <a:t>  print($subj-&gt;</a:t>
            </a:r>
            <a:r>
              <a:rPr lang="en-US" b="1" dirty="0" err="1">
                <a:solidFill>
                  <a:schemeClr val="tx1"/>
                </a:solidFill>
                <a:latin typeface="Courier New" panose="02070309020205020404" pitchFamily="49" charset="0"/>
                <a:cs typeface="Courier New" panose="02070309020205020404" pitchFamily="49" charset="0"/>
              </a:rPr>
              <a:t>getDescriptionString</a:t>
            </a:r>
            <a:r>
              <a:rPr lang="en-US" b="1" dirty="0">
                <a:solidFill>
                  <a:schemeClr val="tx1"/>
                </a:solidFill>
                <a:latin typeface="Courier New" panose="02070309020205020404" pitchFamily="49" charset="0"/>
                <a:cs typeface="Courier New" panose="02070309020205020404" pitchFamily="49" charset="0"/>
              </a:rPr>
              <a:t>());</a:t>
            </a:r>
          </a:p>
          <a:p>
            <a:r>
              <a:rPr lang="en-US" b="1" dirty="0">
                <a:solidFill>
                  <a:schemeClr val="tx1"/>
                </a:solidFill>
                <a:latin typeface="Courier New" panose="02070309020205020404" pitchFamily="49" charset="0"/>
                <a:cs typeface="Courier New" panose="02070309020205020404" pitchFamily="49" charset="0"/>
              </a:rPr>
              <a:t>  </a:t>
            </a:r>
            <a:r>
              <a:rPr lang="en-US" b="1" dirty="0">
                <a:solidFill>
                  <a:schemeClr val="accent1"/>
                </a:solidFill>
                <a:latin typeface="Courier New" panose="02070309020205020404" pitchFamily="49" charset="0"/>
                <a:cs typeface="Courier New" panose="02070309020205020404" pitchFamily="49" charset="0"/>
              </a:rPr>
              <a:t>foreach</a:t>
            </a:r>
            <a:r>
              <a:rPr lang="en-US" b="1" dirty="0">
                <a:solidFill>
                  <a:schemeClr val="tx1"/>
                </a:solidFill>
                <a:latin typeface="Courier New" panose="02070309020205020404" pitchFamily="49" charset="0"/>
                <a:cs typeface="Courier New" panose="02070309020205020404" pitchFamily="49" charset="0"/>
              </a:rPr>
              <a:t> ($subj-&gt;</a:t>
            </a:r>
            <a:r>
              <a:rPr lang="en-US" b="1" dirty="0" err="1">
                <a:solidFill>
                  <a:schemeClr val="tx1"/>
                </a:solidFill>
                <a:latin typeface="Courier New" panose="02070309020205020404" pitchFamily="49" charset="0"/>
                <a:cs typeface="Courier New" panose="02070309020205020404" pitchFamily="49" charset="0"/>
              </a:rPr>
              <a:t>getStudents</a:t>
            </a:r>
            <a:r>
              <a:rPr lang="en-US" b="1" dirty="0">
                <a:solidFill>
                  <a:schemeClr val="tx1"/>
                </a:solidFill>
                <a:latin typeface="Courier New" panose="02070309020205020404" pitchFamily="49" charset="0"/>
                <a:cs typeface="Courier New" panose="02070309020205020404" pitchFamily="49" charset="0"/>
              </a:rPr>
              <a:t>() </a:t>
            </a:r>
            <a:r>
              <a:rPr lang="en-US" b="1" dirty="0">
                <a:solidFill>
                  <a:schemeClr val="accent1"/>
                </a:solidFill>
                <a:latin typeface="Courier New" panose="02070309020205020404" pitchFamily="49" charset="0"/>
                <a:cs typeface="Courier New" panose="02070309020205020404" pitchFamily="49" charset="0"/>
              </a:rPr>
              <a:t>as</a:t>
            </a:r>
            <a:r>
              <a:rPr lang="en-US" b="1" dirty="0">
                <a:solidFill>
                  <a:schemeClr val="tx1"/>
                </a:solidFill>
                <a:latin typeface="Courier New" panose="02070309020205020404" pitchFamily="49" charset="0"/>
                <a:cs typeface="Courier New" panose="02070309020205020404" pitchFamily="49" charset="0"/>
              </a:rPr>
              <a:t> $student) {</a:t>
            </a:r>
          </a:p>
          <a:p>
            <a:r>
              <a:rPr lang="en-US" b="1" dirty="0">
                <a:solidFill>
                  <a:schemeClr val="tx1"/>
                </a:solidFill>
                <a:latin typeface="Courier New" panose="02070309020205020404" pitchFamily="49" charset="0"/>
                <a:cs typeface="Courier New" panose="02070309020205020404" pitchFamily="49" charset="0"/>
              </a:rPr>
              <a:t>    ...</a:t>
            </a:r>
          </a:p>
          <a:p>
            <a:r>
              <a:rPr lang="en-US" b="1" dirty="0">
                <a:solidFill>
                  <a:schemeClr val="tx1"/>
                </a:solidFill>
                <a:latin typeface="Courier New" panose="02070309020205020404" pitchFamily="49" charset="0"/>
                <a:cs typeface="Courier New" panose="02070309020205020404" pitchFamily="49" charset="0"/>
              </a:rPr>
              <a:t>  }</a:t>
            </a:r>
          </a:p>
          <a:p>
            <a:r>
              <a:rPr lang="en-US" b="1" dirty="0">
                <a:solidFill>
                  <a:schemeClr val="tx1"/>
                </a:solidFill>
                <a:latin typeface="Courier New" panose="02070309020205020404" pitchFamily="49" charset="0"/>
                <a:cs typeface="Courier New" panose="02070309020205020404" pitchFamily="49" charset="0"/>
              </a:rPr>
              <a:t>}</a:t>
            </a:r>
          </a:p>
          <a:p>
            <a:endParaRPr lang="en-US" b="1" dirty="0">
              <a:solidFill>
                <a:schemeClr val="tx1"/>
              </a:solidFill>
              <a:latin typeface="Courier New" panose="02070309020205020404" pitchFamily="49" charset="0"/>
              <a:cs typeface="Courier New" panose="02070309020205020404" pitchFamily="49" charset="0"/>
            </a:endParaRPr>
          </a:p>
        </p:txBody>
      </p:sp>
      <p:sp>
        <p:nvSpPr>
          <p:cNvPr id="6" name="TextBox 5">
            <a:extLst>
              <a:ext uri="{FF2B5EF4-FFF2-40B4-BE49-F238E27FC236}">
                <a16:creationId xmlns:a16="http://schemas.microsoft.com/office/drawing/2014/main" id="{32A34DE9-BBEE-4F20-78B1-31E0827B666C}"/>
              </a:ext>
            </a:extLst>
          </p:cNvPr>
          <p:cNvSpPr txBox="1"/>
          <p:nvPr/>
        </p:nvSpPr>
        <p:spPr>
          <a:xfrm>
            <a:off x="0" y="6207695"/>
            <a:ext cx="12192000" cy="461665"/>
          </a:xfrm>
          <a:prstGeom prst="rect">
            <a:avLst/>
          </a:prstGeom>
          <a:noFill/>
        </p:spPr>
        <p:txBody>
          <a:bodyPr wrap="square">
            <a:spAutoFit/>
          </a:bodyPr>
          <a:lstStyle/>
          <a:p>
            <a:pPr algn="ctr"/>
            <a:r>
              <a:rPr lang="en-US" sz="2400" b="1" dirty="0">
                <a:solidFill>
                  <a:schemeClr val="accent1"/>
                </a:solidFill>
              </a:rPr>
              <a:t>Advanced Programming of Web Applications - NSWI153</a:t>
            </a:r>
          </a:p>
        </p:txBody>
      </p:sp>
    </p:spTree>
    <p:extLst>
      <p:ext uri="{BB962C8B-B14F-4D97-AF65-F5344CB8AC3E}">
        <p14:creationId xmlns:p14="http://schemas.microsoft.com/office/powerpoint/2010/main" val="380727279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1E2110-DFFC-4DCF-A248-9A03FC67DD62}"/>
              </a:ext>
            </a:extLst>
          </p:cNvPr>
          <p:cNvSpPr>
            <a:spLocks noGrp="1"/>
          </p:cNvSpPr>
          <p:nvPr>
            <p:ph type="ctrTitle"/>
          </p:nvPr>
        </p:nvSpPr>
        <p:spPr/>
        <p:txBody>
          <a:bodyPr/>
          <a:lstStyle/>
          <a:p>
            <a:r>
              <a:rPr lang="en-US" dirty="0"/>
              <a:t>Components</a:t>
            </a:r>
          </a:p>
        </p:txBody>
      </p:sp>
    </p:spTree>
    <p:extLst>
      <p:ext uri="{BB962C8B-B14F-4D97-AF65-F5344CB8AC3E}">
        <p14:creationId xmlns:p14="http://schemas.microsoft.com/office/powerpoint/2010/main" val="5525160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C67C1FD0-52E3-47A7-A7CE-418904970B1B}"/>
              </a:ext>
            </a:extLst>
          </p:cNvPr>
          <p:cNvSpPr>
            <a:spLocks noGrp="1"/>
          </p:cNvSpPr>
          <p:nvPr>
            <p:ph idx="1"/>
          </p:nvPr>
        </p:nvSpPr>
        <p:spPr/>
        <p:txBody>
          <a:bodyPr/>
          <a:lstStyle/>
          <a:p>
            <a:r>
              <a:rPr lang="en-US" dirty="0"/>
              <a:t>Analysis</a:t>
            </a:r>
          </a:p>
          <a:p>
            <a:pPr lvl="1"/>
            <a:r>
              <a:rPr lang="en-US" dirty="0"/>
              <a:t>Gathering/anticipating user requirements</a:t>
            </a:r>
          </a:p>
          <a:p>
            <a:pPr lvl="1"/>
            <a:r>
              <a:rPr lang="en-US" dirty="0"/>
              <a:t>Pay extra attention to scaling problems</a:t>
            </a:r>
          </a:p>
          <a:p>
            <a:r>
              <a:rPr lang="en-US" dirty="0"/>
              <a:t>Development</a:t>
            </a:r>
          </a:p>
          <a:p>
            <a:pPr lvl="1"/>
            <a:r>
              <a:rPr lang="en-US" dirty="0"/>
              <a:t>Use appropriate scope</a:t>
            </a:r>
          </a:p>
          <a:p>
            <a:pPr lvl="1"/>
            <a:r>
              <a:rPr lang="en-US" dirty="0"/>
              <a:t>Trivial custom PHP for trivial applications, robust frameworks and design patterns for complex applications</a:t>
            </a:r>
          </a:p>
          <a:p>
            <a:r>
              <a:rPr lang="en-US" dirty="0"/>
              <a:t>Testing</a:t>
            </a:r>
          </a:p>
          <a:p>
            <a:pPr lvl="1"/>
            <a:r>
              <a:rPr lang="en-US" dirty="0"/>
              <a:t>User/Application Testing (e.g., Selenium)</a:t>
            </a:r>
          </a:p>
          <a:p>
            <a:pPr lvl="1"/>
            <a:r>
              <a:rPr lang="en-US" dirty="0"/>
              <a:t>Unit testing (e.g., </a:t>
            </a:r>
            <a:r>
              <a:rPr lang="en-US" dirty="0" err="1"/>
              <a:t>PHPUnit</a:t>
            </a:r>
            <a:r>
              <a:rPr lang="en-US" dirty="0"/>
              <a:t>)</a:t>
            </a:r>
          </a:p>
          <a:p>
            <a:pPr lvl="1"/>
            <a:r>
              <a:rPr lang="en-US" dirty="0"/>
              <a:t>Continuous Integration (e.g., Travis CI, GitHub Actions)</a:t>
            </a:r>
          </a:p>
        </p:txBody>
      </p:sp>
      <p:sp>
        <p:nvSpPr>
          <p:cNvPr id="3" name="Title 2">
            <a:extLst>
              <a:ext uri="{FF2B5EF4-FFF2-40B4-BE49-F238E27FC236}">
                <a16:creationId xmlns:a16="http://schemas.microsoft.com/office/drawing/2014/main" id="{A56F1E95-C0BA-434F-93DF-532FE33D0B4D}"/>
              </a:ext>
            </a:extLst>
          </p:cNvPr>
          <p:cNvSpPr>
            <a:spLocks noGrp="1"/>
          </p:cNvSpPr>
          <p:nvPr>
            <p:ph type="title"/>
          </p:nvPr>
        </p:nvSpPr>
        <p:spPr/>
        <p:txBody>
          <a:bodyPr/>
          <a:lstStyle/>
          <a:p>
            <a:r>
              <a:rPr lang="en-US" dirty="0"/>
              <a:t>Application Development</a:t>
            </a:r>
            <a:br>
              <a:rPr lang="en-US" dirty="0"/>
            </a:br>
            <a:r>
              <a:rPr lang="en-US" dirty="0"/>
              <a:t>Software Engineering Approach</a:t>
            </a:r>
            <a:br>
              <a:rPr lang="en-US" dirty="0"/>
            </a:br>
            <a:endParaRPr lang="en-US" dirty="0"/>
          </a:p>
        </p:txBody>
      </p:sp>
      <p:sp>
        <p:nvSpPr>
          <p:cNvPr id="4" name="Slide Number Placeholder 3">
            <a:extLst>
              <a:ext uri="{FF2B5EF4-FFF2-40B4-BE49-F238E27FC236}">
                <a16:creationId xmlns:a16="http://schemas.microsoft.com/office/drawing/2014/main" id="{93C9F4E7-B057-4A7B-AE95-C7D4335278C6}"/>
              </a:ext>
            </a:extLst>
          </p:cNvPr>
          <p:cNvSpPr>
            <a:spLocks noGrp="1"/>
          </p:cNvSpPr>
          <p:nvPr>
            <p:ph type="sldNum" sz="quarter" idx="12"/>
          </p:nvPr>
        </p:nvSpPr>
        <p:spPr/>
        <p:txBody>
          <a:bodyPr/>
          <a:lstStyle/>
          <a:p>
            <a:fld id="{452BA717-4DED-4A38-BDE4-30D0F0A142DB}" type="slidenum">
              <a:rPr lang="cs-CZ" smtClean="0"/>
              <a:pPr/>
              <a:t>2</a:t>
            </a:fld>
            <a:endParaRPr lang="cs-CZ"/>
          </a:p>
        </p:txBody>
      </p:sp>
    </p:spTree>
    <p:extLst>
      <p:ext uri="{BB962C8B-B14F-4D97-AF65-F5344CB8AC3E}">
        <p14:creationId xmlns:p14="http://schemas.microsoft.com/office/powerpoint/2010/main" val="377299775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F7A1E839-7B45-4940-B397-D5160AE483D9}"/>
              </a:ext>
            </a:extLst>
          </p:cNvPr>
          <p:cNvSpPr>
            <a:spLocks noGrp="1"/>
          </p:cNvSpPr>
          <p:nvPr>
            <p:ph type="title"/>
          </p:nvPr>
        </p:nvSpPr>
        <p:spPr/>
        <p:txBody>
          <a:bodyPr/>
          <a:lstStyle/>
          <a:p>
            <a:r>
              <a:rPr lang="en-US" dirty="0"/>
              <a:t>Components</a:t>
            </a:r>
            <a:br>
              <a:rPr lang="en-US" dirty="0"/>
            </a:br>
            <a:r>
              <a:rPr lang="en-US" dirty="0"/>
              <a:t>Example</a:t>
            </a:r>
          </a:p>
        </p:txBody>
      </p:sp>
      <p:sp>
        <p:nvSpPr>
          <p:cNvPr id="4" name="Slide Number Placeholder 3">
            <a:extLst>
              <a:ext uri="{FF2B5EF4-FFF2-40B4-BE49-F238E27FC236}">
                <a16:creationId xmlns:a16="http://schemas.microsoft.com/office/drawing/2014/main" id="{E5A6007C-E424-4242-9149-6E7F0A2E8594}"/>
              </a:ext>
            </a:extLst>
          </p:cNvPr>
          <p:cNvSpPr>
            <a:spLocks noGrp="1"/>
          </p:cNvSpPr>
          <p:nvPr>
            <p:ph type="sldNum" sz="quarter" idx="12"/>
          </p:nvPr>
        </p:nvSpPr>
        <p:spPr/>
        <p:txBody>
          <a:bodyPr/>
          <a:lstStyle/>
          <a:p>
            <a:fld id="{452BA717-4DED-4A38-BDE4-30D0F0A142DB}" type="slidenum">
              <a:rPr lang="cs-CZ" smtClean="0"/>
              <a:pPr/>
              <a:t>20</a:t>
            </a:fld>
            <a:endParaRPr lang="cs-CZ"/>
          </a:p>
        </p:txBody>
      </p:sp>
      <p:pic>
        <p:nvPicPr>
          <p:cNvPr id="29" name="Picture 28">
            <a:extLst>
              <a:ext uri="{FF2B5EF4-FFF2-40B4-BE49-F238E27FC236}">
                <a16:creationId xmlns:a16="http://schemas.microsoft.com/office/drawing/2014/main" id="{31ABA6FE-874E-8098-989B-19D15D7008AA}"/>
              </a:ext>
            </a:extLst>
          </p:cNvPr>
          <p:cNvPicPr>
            <a:picLocks noChangeAspect="1"/>
          </p:cNvPicPr>
          <p:nvPr/>
        </p:nvPicPr>
        <p:blipFill>
          <a:blip r:embed="rId3"/>
          <a:stretch>
            <a:fillRect/>
          </a:stretch>
        </p:blipFill>
        <p:spPr>
          <a:xfrm>
            <a:off x="65833" y="1661401"/>
            <a:ext cx="12060333" cy="5191850"/>
          </a:xfrm>
          <a:prstGeom prst="rect">
            <a:avLst/>
          </a:prstGeom>
        </p:spPr>
      </p:pic>
    </p:spTree>
    <p:extLst>
      <p:ext uri="{BB962C8B-B14F-4D97-AF65-F5344CB8AC3E}">
        <p14:creationId xmlns:p14="http://schemas.microsoft.com/office/powerpoint/2010/main" val="303974789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E76A3D6-E5C8-40CC-8CE3-3F8B9CC1A90B}"/>
              </a:ext>
            </a:extLst>
          </p:cNvPr>
          <p:cNvSpPr>
            <a:spLocks noGrp="1"/>
          </p:cNvSpPr>
          <p:nvPr>
            <p:ph idx="1"/>
          </p:nvPr>
        </p:nvSpPr>
        <p:spPr/>
        <p:txBody>
          <a:bodyPr/>
          <a:lstStyle/>
          <a:p>
            <a:r>
              <a:rPr lang="en-US" dirty="0"/>
              <a:t>Modern applications use components to promote encapsulation and separation of concerns</a:t>
            </a:r>
            <a:br>
              <a:rPr lang="en-US" dirty="0"/>
            </a:br>
            <a:endParaRPr lang="en-US" dirty="0"/>
          </a:p>
          <a:p>
            <a:r>
              <a:rPr lang="en-US" b="1" dirty="0"/>
              <a:t>Component</a:t>
            </a:r>
            <a:r>
              <a:rPr lang="en-US" dirty="0"/>
              <a:t> - a software module that provides some functionality </a:t>
            </a:r>
            <a:br>
              <a:rPr lang="en-US" dirty="0"/>
            </a:br>
            <a:r>
              <a:rPr lang="en-US" dirty="0"/>
              <a:t>through a well-defined interface</a:t>
            </a:r>
          </a:p>
          <a:p>
            <a:pPr lvl="1"/>
            <a:r>
              <a:rPr lang="en-US" dirty="0"/>
              <a:t>Typically, a class that implements an interface (in the code terminology)</a:t>
            </a:r>
          </a:p>
          <a:p>
            <a:pPr lvl="1"/>
            <a:r>
              <a:rPr lang="en-US" dirty="0"/>
              <a:t>Possibly a façade for a small set of classes</a:t>
            </a:r>
            <a:br>
              <a:rPr lang="en-US" dirty="0"/>
            </a:br>
            <a:endParaRPr lang="en-US" dirty="0"/>
          </a:p>
          <a:p>
            <a:r>
              <a:rPr lang="en-US" dirty="0"/>
              <a:t>Component may depend on other components</a:t>
            </a:r>
          </a:p>
          <a:p>
            <a:pPr lvl="1"/>
            <a:r>
              <a:rPr lang="en-US" dirty="0"/>
              <a:t>Typically declares a list of (code) interfaces </a:t>
            </a:r>
          </a:p>
          <a:p>
            <a:pPr lvl="1"/>
            <a:r>
              <a:rPr lang="en-US" dirty="0"/>
              <a:t>Dependencies must be satisfied by providing components that implement given interfaces (allows some level of modularity)</a:t>
            </a:r>
          </a:p>
          <a:p>
            <a:endParaRPr lang="en-US" dirty="0"/>
          </a:p>
        </p:txBody>
      </p:sp>
      <p:sp>
        <p:nvSpPr>
          <p:cNvPr id="3" name="Title 2">
            <a:extLst>
              <a:ext uri="{FF2B5EF4-FFF2-40B4-BE49-F238E27FC236}">
                <a16:creationId xmlns:a16="http://schemas.microsoft.com/office/drawing/2014/main" id="{F7A1E839-7B45-4940-B397-D5160AE483D9}"/>
              </a:ext>
            </a:extLst>
          </p:cNvPr>
          <p:cNvSpPr>
            <a:spLocks noGrp="1"/>
          </p:cNvSpPr>
          <p:nvPr>
            <p:ph type="title"/>
          </p:nvPr>
        </p:nvSpPr>
        <p:spPr/>
        <p:txBody>
          <a:bodyPr/>
          <a:lstStyle/>
          <a:p>
            <a:r>
              <a:rPr lang="en-US" dirty="0"/>
              <a:t>Components</a:t>
            </a:r>
            <a:br>
              <a:rPr lang="en-US" dirty="0"/>
            </a:br>
            <a:r>
              <a:rPr lang="en-US" dirty="0"/>
              <a:t>Component-based Development</a:t>
            </a:r>
          </a:p>
        </p:txBody>
      </p:sp>
      <p:sp>
        <p:nvSpPr>
          <p:cNvPr id="4" name="Slide Number Placeholder 3">
            <a:extLst>
              <a:ext uri="{FF2B5EF4-FFF2-40B4-BE49-F238E27FC236}">
                <a16:creationId xmlns:a16="http://schemas.microsoft.com/office/drawing/2014/main" id="{E5A6007C-E424-4242-9149-6E7F0A2E8594}"/>
              </a:ext>
            </a:extLst>
          </p:cNvPr>
          <p:cNvSpPr>
            <a:spLocks noGrp="1"/>
          </p:cNvSpPr>
          <p:nvPr>
            <p:ph type="sldNum" sz="quarter" idx="12"/>
          </p:nvPr>
        </p:nvSpPr>
        <p:spPr/>
        <p:txBody>
          <a:bodyPr/>
          <a:lstStyle/>
          <a:p>
            <a:fld id="{452BA717-4DED-4A38-BDE4-30D0F0A142DB}" type="slidenum">
              <a:rPr lang="cs-CZ" smtClean="0"/>
              <a:pPr/>
              <a:t>21</a:t>
            </a:fld>
            <a:endParaRPr lang="cs-CZ"/>
          </a:p>
        </p:txBody>
      </p:sp>
    </p:spTree>
    <p:extLst>
      <p:ext uri="{BB962C8B-B14F-4D97-AF65-F5344CB8AC3E}">
        <p14:creationId xmlns:p14="http://schemas.microsoft.com/office/powerpoint/2010/main" val="132661790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E76A3D6-E5C8-40CC-8CE3-3F8B9CC1A90B}"/>
              </a:ext>
            </a:extLst>
          </p:cNvPr>
          <p:cNvSpPr>
            <a:spLocks noGrp="1"/>
          </p:cNvSpPr>
          <p:nvPr>
            <p:ph idx="1"/>
          </p:nvPr>
        </p:nvSpPr>
        <p:spPr/>
        <p:txBody>
          <a:bodyPr/>
          <a:lstStyle/>
          <a:p>
            <a:pPr marL="0" indent="0">
              <a:buNone/>
            </a:pPr>
            <a:r>
              <a:rPr lang="en-US" dirty="0"/>
              <a:t>Creation and interlinking may be tedious</a:t>
            </a:r>
          </a:p>
          <a:p>
            <a:r>
              <a:rPr lang="en-US" dirty="0"/>
              <a:t>Who creates components?</a:t>
            </a:r>
          </a:p>
          <a:p>
            <a:r>
              <a:rPr lang="en-US" dirty="0"/>
              <a:t>When are the components created?</a:t>
            </a:r>
          </a:p>
          <a:p>
            <a:r>
              <a:rPr lang="en-US" dirty="0"/>
              <a:t>Where is the component configuration?</a:t>
            </a:r>
          </a:p>
          <a:p>
            <a:r>
              <a:rPr lang="en-US" dirty="0"/>
              <a:t>How do one component find other components it needs to use?</a:t>
            </a:r>
          </a:p>
          <a:p>
            <a:r>
              <a:rPr lang="en-US" dirty="0"/>
              <a:t>What about different implementations of the same component “types”?</a:t>
            </a:r>
          </a:p>
          <a:p>
            <a:r>
              <a:rPr lang="en-US" dirty="0"/>
              <a:t>…</a:t>
            </a:r>
          </a:p>
          <a:p>
            <a:endParaRPr lang="en-US" dirty="0"/>
          </a:p>
        </p:txBody>
      </p:sp>
      <p:sp>
        <p:nvSpPr>
          <p:cNvPr id="3" name="Title 2">
            <a:extLst>
              <a:ext uri="{FF2B5EF4-FFF2-40B4-BE49-F238E27FC236}">
                <a16:creationId xmlns:a16="http://schemas.microsoft.com/office/drawing/2014/main" id="{F7A1E839-7B45-4940-B397-D5160AE483D9}"/>
              </a:ext>
            </a:extLst>
          </p:cNvPr>
          <p:cNvSpPr>
            <a:spLocks noGrp="1"/>
          </p:cNvSpPr>
          <p:nvPr>
            <p:ph type="title"/>
          </p:nvPr>
        </p:nvSpPr>
        <p:spPr/>
        <p:txBody>
          <a:bodyPr/>
          <a:lstStyle/>
          <a:p>
            <a:r>
              <a:rPr lang="en-US" dirty="0"/>
              <a:t>Components</a:t>
            </a:r>
            <a:br>
              <a:rPr lang="en-US" dirty="0"/>
            </a:br>
            <a:r>
              <a:rPr lang="en-US" dirty="0"/>
              <a:t>Component Management</a:t>
            </a:r>
          </a:p>
        </p:txBody>
      </p:sp>
      <p:sp>
        <p:nvSpPr>
          <p:cNvPr id="4" name="Slide Number Placeholder 3">
            <a:extLst>
              <a:ext uri="{FF2B5EF4-FFF2-40B4-BE49-F238E27FC236}">
                <a16:creationId xmlns:a16="http://schemas.microsoft.com/office/drawing/2014/main" id="{E5A6007C-E424-4242-9149-6E7F0A2E8594}"/>
              </a:ext>
            </a:extLst>
          </p:cNvPr>
          <p:cNvSpPr>
            <a:spLocks noGrp="1"/>
          </p:cNvSpPr>
          <p:nvPr>
            <p:ph type="sldNum" sz="quarter" idx="12"/>
          </p:nvPr>
        </p:nvSpPr>
        <p:spPr/>
        <p:txBody>
          <a:bodyPr/>
          <a:lstStyle/>
          <a:p>
            <a:fld id="{452BA717-4DED-4A38-BDE4-30D0F0A142DB}" type="slidenum">
              <a:rPr lang="cs-CZ" smtClean="0"/>
              <a:pPr/>
              <a:t>22</a:t>
            </a:fld>
            <a:endParaRPr lang="cs-CZ"/>
          </a:p>
        </p:txBody>
      </p:sp>
    </p:spTree>
    <p:extLst>
      <p:ext uri="{BB962C8B-B14F-4D97-AF65-F5344CB8AC3E}">
        <p14:creationId xmlns:p14="http://schemas.microsoft.com/office/powerpoint/2010/main" val="162520017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E76A3D6-E5C8-40CC-8CE3-3F8B9CC1A90B}"/>
              </a:ext>
            </a:extLst>
          </p:cNvPr>
          <p:cNvSpPr>
            <a:spLocks noGrp="1"/>
          </p:cNvSpPr>
          <p:nvPr>
            <p:ph idx="1"/>
          </p:nvPr>
        </p:nvSpPr>
        <p:spPr/>
        <p:txBody>
          <a:bodyPr/>
          <a:lstStyle/>
          <a:p>
            <a:r>
              <a:rPr lang="en-US" dirty="0"/>
              <a:t>Controller Requires a Log</a:t>
            </a:r>
          </a:p>
          <a:p>
            <a:pPr marL="0" indent="0">
              <a:buNone/>
            </a:pPr>
            <a:br>
              <a:rPr lang="en-US" dirty="0"/>
            </a:br>
            <a:endParaRPr lang="en-US" dirty="0"/>
          </a:p>
          <a:p>
            <a:r>
              <a:rPr lang="en-US" dirty="0"/>
              <a:t>Create on demand</a:t>
            </a:r>
          </a:p>
          <a:p>
            <a:pPr marL="0" indent="0">
              <a:buNone/>
            </a:pPr>
            <a:br>
              <a:rPr lang="en-US" dirty="0"/>
            </a:br>
            <a:endParaRPr lang="en-US" dirty="0"/>
          </a:p>
          <a:p>
            <a:r>
              <a:rPr lang="en-US" dirty="0"/>
              <a:t>Log is a singleton</a:t>
            </a:r>
          </a:p>
          <a:p>
            <a:pPr marL="0" indent="0">
              <a:buNone/>
            </a:pPr>
            <a:br>
              <a:rPr lang="en-US" dirty="0"/>
            </a:br>
            <a:endParaRPr lang="en-US" dirty="0"/>
          </a:p>
          <a:p>
            <a:r>
              <a:rPr lang="en-US" dirty="0"/>
              <a:t>Log is looked up/created by a registry</a:t>
            </a:r>
          </a:p>
        </p:txBody>
      </p:sp>
      <p:sp>
        <p:nvSpPr>
          <p:cNvPr id="3" name="Title 2">
            <a:extLst>
              <a:ext uri="{FF2B5EF4-FFF2-40B4-BE49-F238E27FC236}">
                <a16:creationId xmlns:a16="http://schemas.microsoft.com/office/drawing/2014/main" id="{F7A1E839-7B45-4940-B397-D5160AE483D9}"/>
              </a:ext>
            </a:extLst>
          </p:cNvPr>
          <p:cNvSpPr>
            <a:spLocks noGrp="1"/>
          </p:cNvSpPr>
          <p:nvPr>
            <p:ph type="title"/>
          </p:nvPr>
        </p:nvSpPr>
        <p:spPr/>
        <p:txBody>
          <a:bodyPr/>
          <a:lstStyle/>
          <a:p>
            <a:r>
              <a:rPr lang="en-US" dirty="0"/>
              <a:t>Components</a:t>
            </a:r>
            <a:br>
              <a:rPr lang="en-US" dirty="0"/>
            </a:br>
            <a:r>
              <a:rPr lang="en-US" dirty="0"/>
              <a:t>Container Dependency</a:t>
            </a:r>
          </a:p>
        </p:txBody>
      </p:sp>
      <p:sp>
        <p:nvSpPr>
          <p:cNvPr id="4" name="Slide Number Placeholder 3">
            <a:extLst>
              <a:ext uri="{FF2B5EF4-FFF2-40B4-BE49-F238E27FC236}">
                <a16:creationId xmlns:a16="http://schemas.microsoft.com/office/drawing/2014/main" id="{E5A6007C-E424-4242-9149-6E7F0A2E8594}"/>
              </a:ext>
            </a:extLst>
          </p:cNvPr>
          <p:cNvSpPr>
            <a:spLocks noGrp="1"/>
          </p:cNvSpPr>
          <p:nvPr>
            <p:ph type="sldNum" sz="quarter" idx="12"/>
          </p:nvPr>
        </p:nvSpPr>
        <p:spPr/>
        <p:txBody>
          <a:bodyPr/>
          <a:lstStyle/>
          <a:p>
            <a:fld id="{452BA717-4DED-4A38-BDE4-30D0F0A142DB}" type="slidenum">
              <a:rPr lang="cs-CZ" smtClean="0"/>
              <a:pPr/>
              <a:t>23</a:t>
            </a:fld>
            <a:endParaRPr lang="cs-CZ"/>
          </a:p>
        </p:txBody>
      </p:sp>
      <p:sp>
        <p:nvSpPr>
          <p:cNvPr id="6" name="Rectangle: Single Corner Snipped 5">
            <a:extLst>
              <a:ext uri="{FF2B5EF4-FFF2-40B4-BE49-F238E27FC236}">
                <a16:creationId xmlns:a16="http://schemas.microsoft.com/office/drawing/2014/main" id="{463B8808-BBBE-47F3-AF62-89706569D1E5}"/>
              </a:ext>
            </a:extLst>
          </p:cNvPr>
          <p:cNvSpPr/>
          <p:nvPr/>
        </p:nvSpPr>
        <p:spPr>
          <a:xfrm>
            <a:off x="4501032" y="1709906"/>
            <a:ext cx="6372708" cy="1293029"/>
          </a:xfrm>
          <a:prstGeom prst="snip1Rect">
            <a:avLst>
              <a:gd name="adj" fmla="val 6849"/>
            </a:avLst>
          </a:prstGeom>
        </p:spPr>
        <p:style>
          <a:lnRef idx="1">
            <a:schemeClr val="accent6"/>
          </a:lnRef>
          <a:fillRef idx="2">
            <a:schemeClr val="accent6"/>
          </a:fillRef>
          <a:effectRef idx="1">
            <a:schemeClr val="accent6"/>
          </a:effectRef>
          <a:fontRef idx="minor">
            <a:schemeClr val="dk1"/>
          </a:fontRef>
        </p:style>
        <p:txBody>
          <a:bodyPr lIns="360000" tIns="0" rtlCol="0" anchor="ctr"/>
          <a:lstStyle/>
          <a:p>
            <a:r>
              <a:rPr lang="en-US" dirty="0">
                <a:solidFill>
                  <a:schemeClr val="accent1"/>
                </a:solidFill>
              </a:rPr>
              <a:t>class</a:t>
            </a:r>
            <a:r>
              <a:rPr lang="en-US" dirty="0">
                <a:solidFill>
                  <a:schemeClr val="tx1"/>
                </a:solidFill>
              </a:rPr>
              <a:t> Controller {</a:t>
            </a:r>
          </a:p>
          <a:p>
            <a:r>
              <a:rPr lang="en-US" dirty="0">
                <a:solidFill>
                  <a:schemeClr val="tx1"/>
                </a:solidFill>
              </a:rPr>
              <a:t>    </a:t>
            </a:r>
            <a:r>
              <a:rPr lang="en-US" dirty="0">
                <a:solidFill>
                  <a:schemeClr val="accent1"/>
                </a:solidFill>
              </a:rPr>
              <a:t>public function</a:t>
            </a:r>
            <a:r>
              <a:rPr lang="en-US" dirty="0">
                <a:solidFill>
                  <a:schemeClr val="tx1"/>
                </a:solidFill>
              </a:rPr>
              <a:t> action() {   $log = …?  }</a:t>
            </a:r>
          </a:p>
          <a:p>
            <a:r>
              <a:rPr lang="en-US" dirty="0">
                <a:solidFill>
                  <a:schemeClr val="tx1"/>
                </a:solidFill>
              </a:rPr>
              <a:t>}</a:t>
            </a:r>
          </a:p>
        </p:txBody>
      </p:sp>
      <p:sp>
        <p:nvSpPr>
          <p:cNvPr id="7" name="Rectangle: Single Corner Snipped 6">
            <a:extLst>
              <a:ext uri="{FF2B5EF4-FFF2-40B4-BE49-F238E27FC236}">
                <a16:creationId xmlns:a16="http://schemas.microsoft.com/office/drawing/2014/main" id="{354644D0-B06A-403A-B1DA-7CBB4E48FD8F}"/>
              </a:ext>
            </a:extLst>
          </p:cNvPr>
          <p:cNvSpPr/>
          <p:nvPr/>
        </p:nvSpPr>
        <p:spPr>
          <a:xfrm>
            <a:off x="551384" y="3429001"/>
            <a:ext cx="4752528" cy="576064"/>
          </a:xfrm>
          <a:prstGeom prst="snip1Rect">
            <a:avLst>
              <a:gd name="adj" fmla="val 6849"/>
            </a:avLst>
          </a:prstGeom>
        </p:spPr>
        <p:style>
          <a:lnRef idx="1">
            <a:schemeClr val="accent6"/>
          </a:lnRef>
          <a:fillRef idx="2">
            <a:schemeClr val="accent6"/>
          </a:fillRef>
          <a:effectRef idx="1">
            <a:schemeClr val="accent6"/>
          </a:effectRef>
          <a:fontRef idx="minor">
            <a:schemeClr val="dk1"/>
          </a:fontRef>
        </p:style>
        <p:txBody>
          <a:bodyPr lIns="360000" tIns="0" rtlCol="0" anchor="ctr"/>
          <a:lstStyle/>
          <a:p>
            <a:r>
              <a:rPr lang="en-US" dirty="0">
                <a:solidFill>
                  <a:schemeClr val="tx1"/>
                </a:solidFill>
              </a:rPr>
              <a:t>$log = new Log();</a:t>
            </a:r>
          </a:p>
        </p:txBody>
      </p:sp>
      <p:sp>
        <p:nvSpPr>
          <p:cNvPr id="8" name="Rectangle: Single Corner Snipped 7">
            <a:extLst>
              <a:ext uri="{FF2B5EF4-FFF2-40B4-BE49-F238E27FC236}">
                <a16:creationId xmlns:a16="http://schemas.microsoft.com/office/drawing/2014/main" id="{93A8A940-3C43-4304-84ED-F599E585EFE7}"/>
              </a:ext>
            </a:extLst>
          </p:cNvPr>
          <p:cNvSpPr/>
          <p:nvPr/>
        </p:nvSpPr>
        <p:spPr>
          <a:xfrm>
            <a:off x="551384" y="4572030"/>
            <a:ext cx="4752528" cy="576064"/>
          </a:xfrm>
          <a:prstGeom prst="snip1Rect">
            <a:avLst>
              <a:gd name="adj" fmla="val 6849"/>
            </a:avLst>
          </a:prstGeom>
        </p:spPr>
        <p:style>
          <a:lnRef idx="1">
            <a:schemeClr val="accent6"/>
          </a:lnRef>
          <a:fillRef idx="2">
            <a:schemeClr val="accent6"/>
          </a:fillRef>
          <a:effectRef idx="1">
            <a:schemeClr val="accent6"/>
          </a:effectRef>
          <a:fontRef idx="minor">
            <a:schemeClr val="dk1"/>
          </a:fontRef>
        </p:style>
        <p:txBody>
          <a:bodyPr lIns="360000" tIns="0" rtlCol="0" anchor="ctr"/>
          <a:lstStyle/>
          <a:p>
            <a:r>
              <a:rPr lang="en-US" dirty="0">
                <a:solidFill>
                  <a:schemeClr val="tx1"/>
                </a:solidFill>
              </a:rPr>
              <a:t>$log = Log::</a:t>
            </a:r>
            <a:r>
              <a:rPr lang="en-US" dirty="0" err="1">
                <a:solidFill>
                  <a:schemeClr val="tx1"/>
                </a:solidFill>
              </a:rPr>
              <a:t>getInstance</a:t>
            </a:r>
            <a:r>
              <a:rPr lang="en-US" dirty="0">
                <a:solidFill>
                  <a:schemeClr val="tx1"/>
                </a:solidFill>
              </a:rPr>
              <a:t>();</a:t>
            </a:r>
          </a:p>
        </p:txBody>
      </p:sp>
      <p:sp>
        <p:nvSpPr>
          <p:cNvPr id="9" name="Rectangle: Single Corner Snipped 8">
            <a:extLst>
              <a:ext uri="{FF2B5EF4-FFF2-40B4-BE49-F238E27FC236}">
                <a16:creationId xmlns:a16="http://schemas.microsoft.com/office/drawing/2014/main" id="{47C80993-6C8B-48C1-BC48-407A395D4655}"/>
              </a:ext>
            </a:extLst>
          </p:cNvPr>
          <p:cNvSpPr/>
          <p:nvPr/>
        </p:nvSpPr>
        <p:spPr>
          <a:xfrm>
            <a:off x="551384" y="5715059"/>
            <a:ext cx="4752528" cy="576064"/>
          </a:xfrm>
          <a:prstGeom prst="snip1Rect">
            <a:avLst>
              <a:gd name="adj" fmla="val 6849"/>
            </a:avLst>
          </a:prstGeom>
        </p:spPr>
        <p:style>
          <a:lnRef idx="1">
            <a:schemeClr val="accent6"/>
          </a:lnRef>
          <a:fillRef idx="2">
            <a:schemeClr val="accent6"/>
          </a:fillRef>
          <a:effectRef idx="1">
            <a:schemeClr val="accent6"/>
          </a:effectRef>
          <a:fontRef idx="minor">
            <a:schemeClr val="dk1"/>
          </a:fontRef>
        </p:style>
        <p:txBody>
          <a:bodyPr lIns="360000" tIns="0" rtlCol="0" anchor="ctr"/>
          <a:lstStyle/>
          <a:p>
            <a:r>
              <a:rPr lang="en-US" dirty="0">
                <a:solidFill>
                  <a:schemeClr val="tx1"/>
                </a:solidFill>
              </a:rPr>
              <a:t>$log = Registry::get('Log');</a:t>
            </a:r>
          </a:p>
        </p:txBody>
      </p:sp>
      <p:sp>
        <p:nvSpPr>
          <p:cNvPr id="10" name="Zaoblený obdélníkový popisek 52">
            <a:extLst>
              <a:ext uri="{FF2B5EF4-FFF2-40B4-BE49-F238E27FC236}">
                <a16:creationId xmlns:a16="http://schemas.microsoft.com/office/drawing/2014/main" id="{FDE63832-29D4-4241-8117-29260EFAD856}"/>
              </a:ext>
            </a:extLst>
          </p:cNvPr>
          <p:cNvSpPr/>
          <p:nvPr/>
        </p:nvSpPr>
        <p:spPr>
          <a:xfrm>
            <a:off x="5730892" y="3427523"/>
            <a:ext cx="3984060" cy="571747"/>
          </a:xfrm>
          <a:prstGeom prst="wedgeRoundRectCallout">
            <a:avLst>
              <a:gd name="adj1" fmla="val -64477"/>
              <a:gd name="adj2" fmla="val -5837"/>
              <a:gd name="adj3" fmla="val 16667"/>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sz="1600" dirty="0"/>
              <a:t>Multiple instances of log are created!</a:t>
            </a:r>
            <a:endParaRPr lang="cs-CZ" sz="1600" dirty="0"/>
          </a:p>
        </p:txBody>
      </p:sp>
      <p:sp>
        <p:nvSpPr>
          <p:cNvPr id="11" name="Zaoblený obdélníkový popisek 52">
            <a:extLst>
              <a:ext uri="{FF2B5EF4-FFF2-40B4-BE49-F238E27FC236}">
                <a16:creationId xmlns:a16="http://schemas.microsoft.com/office/drawing/2014/main" id="{E0CE0C23-E98D-4A9E-8709-D037733E6D85}"/>
              </a:ext>
            </a:extLst>
          </p:cNvPr>
          <p:cNvSpPr/>
          <p:nvPr/>
        </p:nvSpPr>
        <p:spPr>
          <a:xfrm>
            <a:off x="5765372" y="4572030"/>
            <a:ext cx="3984060" cy="571747"/>
          </a:xfrm>
          <a:prstGeom prst="wedgeRoundRectCallout">
            <a:avLst>
              <a:gd name="adj1" fmla="val -68432"/>
              <a:gd name="adj2" fmla="val 26408"/>
              <a:gd name="adj3" fmla="val 16667"/>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sz="1600" dirty="0"/>
              <a:t>Implementation bound</a:t>
            </a:r>
            <a:endParaRPr lang="cs-CZ" sz="1600" dirty="0"/>
          </a:p>
        </p:txBody>
      </p:sp>
      <p:sp>
        <p:nvSpPr>
          <p:cNvPr id="12" name="Zaoblený obdélníkový popisek 52">
            <a:extLst>
              <a:ext uri="{FF2B5EF4-FFF2-40B4-BE49-F238E27FC236}">
                <a16:creationId xmlns:a16="http://schemas.microsoft.com/office/drawing/2014/main" id="{6A1AB848-E5A0-4AC1-B58F-7C6AE324ADDF}"/>
              </a:ext>
            </a:extLst>
          </p:cNvPr>
          <p:cNvSpPr/>
          <p:nvPr/>
        </p:nvSpPr>
        <p:spPr>
          <a:xfrm>
            <a:off x="5765372" y="5869375"/>
            <a:ext cx="4018540" cy="571747"/>
          </a:xfrm>
          <a:prstGeom prst="wedgeRoundRectCallout">
            <a:avLst>
              <a:gd name="adj1" fmla="val -71838"/>
              <a:gd name="adj2" fmla="val -18790"/>
              <a:gd name="adj3" fmla="val 16667"/>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sz="1600" dirty="0"/>
              <a:t>Better, but tedious ..</a:t>
            </a:r>
            <a:endParaRPr lang="cs-CZ" sz="1600" dirty="0"/>
          </a:p>
        </p:txBody>
      </p:sp>
    </p:spTree>
    <p:extLst>
      <p:ext uri="{BB962C8B-B14F-4D97-AF65-F5344CB8AC3E}">
        <p14:creationId xmlns:p14="http://schemas.microsoft.com/office/powerpoint/2010/main" val="397794981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E76A3D6-E5C8-40CC-8CE3-3F8B9CC1A90B}"/>
              </a:ext>
            </a:extLst>
          </p:cNvPr>
          <p:cNvSpPr>
            <a:spLocks noGrp="1"/>
          </p:cNvSpPr>
          <p:nvPr>
            <p:ph idx="1"/>
          </p:nvPr>
        </p:nvSpPr>
        <p:spPr/>
        <p:txBody>
          <a:bodyPr/>
          <a:lstStyle/>
          <a:p>
            <a:r>
              <a:rPr lang="en-US" dirty="0"/>
              <a:t>Design pattern that implements inversion of control</a:t>
            </a:r>
          </a:p>
          <a:p>
            <a:pPr lvl="1"/>
            <a:r>
              <a:rPr lang="en-US" dirty="0"/>
              <a:t>Component is not responsible for seeking its own dependencies</a:t>
            </a:r>
          </a:p>
          <a:p>
            <a:pPr lvl="1"/>
            <a:r>
              <a:rPr lang="en-US" dirty="0"/>
              <a:t>Dependencies are injected externally (by the component manager)</a:t>
            </a:r>
            <a:br>
              <a:rPr lang="en-US" dirty="0"/>
            </a:br>
            <a:endParaRPr lang="en-US" dirty="0"/>
          </a:p>
          <a:p>
            <a:r>
              <a:rPr lang="en-US" dirty="0"/>
              <a:t>Declaring required dependencies</a:t>
            </a:r>
          </a:p>
          <a:p>
            <a:pPr lvl="1"/>
            <a:r>
              <a:rPr lang="en-US" dirty="0"/>
              <a:t>In configuration, by annotations, using reflection, …</a:t>
            </a:r>
          </a:p>
          <a:p>
            <a:pPr lvl="1"/>
            <a:r>
              <a:rPr lang="en-US" dirty="0"/>
              <a:t>The problem of cyclic dependencies</a:t>
            </a:r>
          </a:p>
          <a:p>
            <a:pPr lvl="2"/>
            <a:r>
              <a:rPr lang="en-US" dirty="0"/>
              <a:t>DB component requires Log component to log errors</a:t>
            </a:r>
          </a:p>
          <a:p>
            <a:pPr lvl="2"/>
            <a:r>
              <a:rPr lang="en-US" dirty="0"/>
              <a:t>Log component requires DB component to save messages</a:t>
            </a:r>
            <a:br>
              <a:rPr lang="en-US" dirty="0"/>
            </a:br>
            <a:endParaRPr lang="en-US" dirty="0"/>
          </a:p>
          <a:p>
            <a:r>
              <a:rPr lang="en-US" dirty="0"/>
              <a:t>Central Component Manager</a:t>
            </a:r>
          </a:p>
          <a:p>
            <a:pPr lvl="1"/>
            <a:r>
              <a:rPr lang="en-US" dirty="0"/>
              <a:t>Responsible for creating and initializing components</a:t>
            </a:r>
          </a:p>
        </p:txBody>
      </p:sp>
      <p:sp>
        <p:nvSpPr>
          <p:cNvPr id="3" name="Title 2">
            <a:extLst>
              <a:ext uri="{FF2B5EF4-FFF2-40B4-BE49-F238E27FC236}">
                <a16:creationId xmlns:a16="http://schemas.microsoft.com/office/drawing/2014/main" id="{F7A1E839-7B45-4940-B397-D5160AE483D9}"/>
              </a:ext>
            </a:extLst>
          </p:cNvPr>
          <p:cNvSpPr>
            <a:spLocks noGrp="1"/>
          </p:cNvSpPr>
          <p:nvPr>
            <p:ph type="title"/>
          </p:nvPr>
        </p:nvSpPr>
        <p:spPr/>
        <p:txBody>
          <a:bodyPr/>
          <a:lstStyle/>
          <a:p>
            <a:r>
              <a:rPr lang="en-US" dirty="0"/>
              <a:t>Dependency Injection</a:t>
            </a:r>
          </a:p>
        </p:txBody>
      </p:sp>
      <p:sp>
        <p:nvSpPr>
          <p:cNvPr id="4" name="Slide Number Placeholder 3">
            <a:extLst>
              <a:ext uri="{FF2B5EF4-FFF2-40B4-BE49-F238E27FC236}">
                <a16:creationId xmlns:a16="http://schemas.microsoft.com/office/drawing/2014/main" id="{E5A6007C-E424-4242-9149-6E7F0A2E8594}"/>
              </a:ext>
            </a:extLst>
          </p:cNvPr>
          <p:cNvSpPr>
            <a:spLocks noGrp="1"/>
          </p:cNvSpPr>
          <p:nvPr>
            <p:ph type="sldNum" sz="quarter" idx="12"/>
          </p:nvPr>
        </p:nvSpPr>
        <p:spPr/>
        <p:txBody>
          <a:bodyPr/>
          <a:lstStyle/>
          <a:p>
            <a:fld id="{452BA717-4DED-4A38-BDE4-30D0F0A142DB}" type="slidenum">
              <a:rPr lang="cs-CZ" smtClean="0"/>
              <a:pPr/>
              <a:t>24</a:t>
            </a:fld>
            <a:endParaRPr lang="cs-CZ"/>
          </a:p>
        </p:txBody>
      </p:sp>
    </p:spTree>
    <p:extLst>
      <p:ext uri="{BB962C8B-B14F-4D97-AF65-F5344CB8AC3E}">
        <p14:creationId xmlns:p14="http://schemas.microsoft.com/office/powerpoint/2010/main" val="278032921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F7A1E839-7B45-4940-B397-D5160AE483D9}"/>
              </a:ext>
            </a:extLst>
          </p:cNvPr>
          <p:cNvSpPr>
            <a:spLocks noGrp="1"/>
          </p:cNvSpPr>
          <p:nvPr>
            <p:ph type="title"/>
          </p:nvPr>
        </p:nvSpPr>
        <p:spPr/>
        <p:txBody>
          <a:bodyPr/>
          <a:lstStyle/>
          <a:p>
            <a:r>
              <a:rPr lang="en-US" dirty="0"/>
              <a:t>Dependency Injection</a:t>
            </a:r>
            <a:br>
              <a:rPr lang="en-US" dirty="0"/>
            </a:br>
            <a:r>
              <a:rPr lang="en-US" dirty="0"/>
              <a:t>EXAMPLE</a:t>
            </a:r>
          </a:p>
        </p:txBody>
      </p:sp>
      <p:sp>
        <p:nvSpPr>
          <p:cNvPr id="4" name="Slide Number Placeholder 3">
            <a:extLst>
              <a:ext uri="{FF2B5EF4-FFF2-40B4-BE49-F238E27FC236}">
                <a16:creationId xmlns:a16="http://schemas.microsoft.com/office/drawing/2014/main" id="{E5A6007C-E424-4242-9149-6E7F0A2E8594}"/>
              </a:ext>
            </a:extLst>
          </p:cNvPr>
          <p:cNvSpPr>
            <a:spLocks noGrp="1"/>
          </p:cNvSpPr>
          <p:nvPr>
            <p:ph type="sldNum" sz="quarter" idx="12"/>
          </p:nvPr>
        </p:nvSpPr>
        <p:spPr/>
        <p:txBody>
          <a:bodyPr/>
          <a:lstStyle/>
          <a:p>
            <a:fld id="{452BA717-4DED-4A38-BDE4-30D0F0A142DB}" type="slidenum">
              <a:rPr lang="cs-CZ" smtClean="0"/>
              <a:pPr/>
              <a:t>25</a:t>
            </a:fld>
            <a:endParaRPr lang="cs-CZ"/>
          </a:p>
        </p:txBody>
      </p:sp>
      <p:sp>
        <p:nvSpPr>
          <p:cNvPr id="5" name="Rectangle: Single Corner Snipped 4">
            <a:extLst>
              <a:ext uri="{FF2B5EF4-FFF2-40B4-BE49-F238E27FC236}">
                <a16:creationId xmlns:a16="http://schemas.microsoft.com/office/drawing/2014/main" id="{31D4ABE9-1BC3-4687-B41D-8B1FF700D9DB}"/>
              </a:ext>
            </a:extLst>
          </p:cNvPr>
          <p:cNvSpPr/>
          <p:nvPr/>
        </p:nvSpPr>
        <p:spPr>
          <a:xfrm>
            <a:off x="443372" y="1761657"/>
            <a:ext cx="11305256" cy="4610379"/>
          </a:xfrm>
          <a:prstGeom prst="snip1Rect">
            <a:avLst>
              <a:gd name="adj" fmla="val 6849"/>
            </a:avLst>
          </a:prstGeom>
        </p:spPr>
        <p:style>
          <a:lnRef idx="1">
            <a:schemeClr val="accent6"/>
          </a:lnRef>
          <a:fillRef idx="2">
            <a:schemeClr val="accent6"/>
          </a:fillRef>
          <a:effectRef idx="1">
            <a:schemeClr val="accent6"/>
          </a:effectRef>
          <a:fontRef idx="minor">
            <a:schemeClr val="dk1"/>
          </a:fontRef>
        </p:style>
        <p:txBody>
          <a:bodyPr lIns="360000" tIns="0" rtlCol="0" anchor="t"/>
          <a:lstStyle/>
          <a:p>
            <a:r>
              <a:rPr lang="en-US" b="1" dirty="0">
                <a:solidFill>
                  <a:schemeClr val="accent6"/>
                </a:solidFill>
              </a:rPr>
              <a:t>/**</a:t>
            </a:r>
          </a:p>
          <a:p>
            <a:r>
              <a:rPr lang="en-US" b="1" dirty="0">
                <a:solidFill>
                  <a:schemeClr val="accent6"/>
                </a:solidFill>
              </a:rPr>
              <a:t> * @component </a:t>
            </a:r>
            <a:r>
              <a:rPr lang="en-US" b="1" dirty="0" err="1">
                <a:solidFill>
                  <a:schemeClr val="accent6"/>
                </a:solidFill>
              </a:rPr>
              <a:t>WelcomePage</a:t>
            </a:r>
            <a:endParaRPr lang="en-US" b="1" dirty="0">
              <a:solidFill>
                <a:schemeClr val="accent6"/>
              </a:solidFill>
            </a:endParaRPr>
          </a:p>
          <a:p>
            <a:r>
              <a:rPr lang="en-US" b="1" dirty="0">
                <a:solidFill>
                  <a:schemeClr val="accent6"/>
                </a:solidFill>
              </a:rPr>
              <a:t> */</a:t>
            </a:r>
          </a:p>
          <a:p>
            <a:r>
              <a:rPr lang="en-US" dirty="0">
                <a:solidFill>
                  <a:schemeClr val="accent1"/>
                </a:solidFill>
              </a:rPr>
              <a:t>class</a:t>
            </a:r>
            <a:r>
              <a:rPr lang="en-US" dirty="0">
                <a:solidFill>
                  <a:schemeClr val="tx1"/>
                </a:solidFill>
              </a:rPr>
              <a:t> </a:t>
            </a:r>
            <a:r>
              <a:rPr lang="en-US" dirty="0" err="1">
                <a:solidFill>
                  <a:schemeClr val="tx1"/>
                </a:solidFill>
              </a:rPr>
              <a:t>WelcomePageController</a:t>
            </a:r>
            <a:r>
              <a:rPr lang="en-US" dirty="0">
                <a:solidFill>
                  <a:schemeClr val="tx1"/>
                </a:solidFill>
              </a:rPr>
              <a:t> </a:t>
            </a:r>
            <a:r>
              <a:rPr lang="en-US" dirty="0">
                <a:solidFill>
                  <a:schemeClr val="accent1"/>
                </a:solidFill>
              </a:rPr>
              <a:t>implements</a:t>
            </a:r>
            <a:r>
              <a:rPr lang="en-US" dirty="0">
                <a:solidFill>
                  <a:schemeClr val="tx1"/>
                </a:solidFill>
              </a:rPr>
              <a:t> </a:t>
            </a:r>
            <a:r>
              <a:rPr lang="en-US" dirty="0" err="1">
                <a:solidFill>
                  <a:schemeClr val="tx1"/>
                </a:solidFill>
              </a:rPr>
              <a:t>IController</a:t>
            </a:r>
            <a:endParaRPr lang="en-US" dirty="0">
              <a:solidFill>
                <a:schemeClr val="tx1"/>
              </a:solidFill>
            </a:endParaRPr>
          </a:p>
          <a:p>
            <a:r>
              <a:rPr lang="en-US" dirty="0">
                <a:solidFill>
                  <a:schemeClr val="tx1"/>
                </a:solidFill>
              </a:rPr>
              <a:t>{</a:t>
            </a:r>
          </a:p>
          <a:p>
            <a:endParaRPr lang="en-US" dirty="0">
              <a:solidFill>
                <a:schemeClr val="tx1"/>
              </a:solidFill>
            </a:endParaRPr>
          </a:p>
          <a:p>
            <a:r>
              <a:rPr lang="en-US" dirty="0">
                <a:solidFill>
                  <a:schemeClr val="accent6"/>
                </a:solidFill>
              </a:rPr>
              <a:t>    </a:t>
            </a:r>
            <a:r>
              <a:rPr lang="en-US" b="1" dirty="0">
                <a:solidFill>
                  <a:schemeClr val="accent6"/>
                </a:solidFill>
              </a:rPr>
              <a:t>/** @inject </a:t>
            </a:r>
            <a:r>
              <a:rPr lang="en-US" b="1" dirty="0" err="1">
                <a:solidFill>
                  <a:schemeClr val="accent6"/>
                </a:solidFill>
              </a:rPr>
              <a:t>IDatabase</a:t>
            </a:r>
            <a:r>
              <a:rPr lang="en-US" b="1" dirty="0">
                <a:solidFill>
                  <a:schemeClr val="accent6"/>
                </a:solidFill>
              </a:rPr>
              <a:t> */</a:t>
            </a:r>
          </a:p>
          <a:p>
            <a:r>
              <a:rPr lang="en-US" dirty="0">
                <a:solidFill>
                  <a:schemeClr val="tx1"/>
                </a:solidFill>
              </a:rPr>
              <a:t>    </a:t>
            </a:r>
            <a:r>
              <a:rPr lang="en-US" dirty="0">
                <a:solidFill>
                  <a:schemeClr val="accent1"/>
                </a:solidFill>
              </a:rPr>
              <a:t>public</a:t>
            </a:r>
            <a:r>
              <a:rPr lang="en-US" dirty="0">
                <a:solidFill>
                  <a:schemeClr val="tx1"/>
                </a:solidFill>
              </a:rPr>
              <a:t> $</a:t>
            </a:r>
            <a:r>
              <a:rPr lang="en-US" dirty="0" err="1">
                <a:solidFill>
                  <a:schemeClr val="tx1"/>
                </a:solidFill>
              </a:rPr>
              <a:t>db</a:t>
            </a:r>
            <a:r>
              <a:rPr lang="en-US" dirty="0">
                <a:solidFill>
                  <a:schemeClr val="tx1"/>
                </a:solidFill>
              </a:rPr>
              <a:t>;</a:t>
            </a:r>
          </a:p>
          <a:p>
            <a:endParaRPr lang="en-US" dirty="0">
              <a:solidFill>
                <a:schemeClr val="tx1"/>
              </a:solidFill>
            </a:endParaRPr>
          </a:p>
          <a:p>
            <a:r>
              <a:rPr lang="en-US" dirty="0">
                <a:solidFill>
                  <a:schemeClr val="accent6"/>
                </a:solidFill>
              </a:rPr>
              <a:t>    </a:t>
            </a:r>
            <a:r>
              <a:rPr lang="en-US" b="1" dirty="0">
                <a:solidFill>
                  <a:schemeClr val="accent6"/>
                </a:solidFill>
              </a:rPr>
              <a:t>/** @inject name="</a:t>
            </a:r>
            <a:r>
              <a:rPr lang="en-US" b="1" dirty="0" err="1">
                <a:solidFill>
                  <a:schemeClr val="accent6"/>
                </a:solidFill>
              </a:rPr>
              <a:t>NewsService</a:t>
            </a:r>
            <a:r>
              <a:rPr lang="en-US" b="1" dirty="0">
                <a:solidFill>
                  <a:schemeClr val="accent6"/>
                </a:solidFill>
              </a:rPr>
              <a:t>" */</a:t>
            </a:r>
          </a:p>
          <a:p>
            <a:r>
              <a:rPr lang="en-US" dirty="0">
                <a:solidFill>
                  <a:schemeClr val="tx1"/>
                </a:solidFill>
              </a:rPr>
              <a:t>    </a:t>
            </a:r>
            <a:r>
              <a:rPr lang="en-US" dirty="0">
                <a:solidFill>
                  <a:schemeClr val="accent1"/>
                </a:solidFill>
              </a:rPr>
              <a:t>public</a:t>
            </a:r>
            <a:r>
              <a:rPr lang="en-US" dirty="0">
                <a:solidFill>
                  <a:schemeClr val="tx1"/>
                </a:solidFill>
              </a:rPr>
              <a:t> $news;</a:t>
            </a:r>
          </a:p>
          <a:p>
            <a:endParaRPr lang="en-US" dirty="0">
              <a:solidFill>
                <a:schemeClr val="tx1"/>
              </a:solidFill>
            </a:endParaRPr>
          </a:p>
          <a:p>
            <a:r>
              <a:rPr lang="en-US" dirty="0">
                <a:solidFill>
                  <a:schemeClr val="tx1"/>
                </a:solidFill>
              </a:rPr>
              <a:t>    </a:t>
            </a:r>
            <a:r>
              <a:rPr lang="en-US" dirty="0">
                <a:solidFill>
                  <a:schemeClr val="accent1"/>
                </a:solidFill>
              </a:rPr>
              <a:t>function</a:t>
            </a:r>
            <a:r>
              <a:rPr lang="en-US" dirty="0">
                <a:solidFill>
                  <a:schemeClr val="tx1"/>
                </a:solidFill>
              </a:rPr>
              <a:t> __construct(</a:t>
            </a:r>
            <a:r>
              <a:rPr lang="en-US" dirty="0" err="1">
                <a:solidFill>
                  <a:schemeClr val="tx1"/>
                </a:solidFill>
              </a:rPr>
              <a:t>ILog</a:t>
            </a:r>
            <a:r>
              <a:rPr lang="en-US" dirty="0">
                <a:solidFill>
                  <a:schemeClr val="tx1"/>
                </a:solidFill>
              </a:rPr>
              <a:t> $log) { ... }</a:t>
            </a:r>
          </a:p>
          <a:p>
            <a:endParaRPr lang="en-US" dirty="0">
              <a:solidFill>
                <a:schemeClr val="tx1"/>
              </a:solidFill>
            </a:endParaRPr>
          </a:p>
          <a:p>
            <a:r>
              <a:rPr lang="en-US" dirty="0">
                <a:solidFill>
                  <a:schemeClr val="tx1"/>
                </a:solidFill>
              </a:rPr>
              <a:t>}</a:t>
            </a:r>
          </a:p>
        </p:txBody>
      </p:sp>
      <p:sp>
        <p:nvSpPr>
          <p:cNvPr id="6" name="Zaoblený obdélníkový popisek 52">
            <a:extLst>
              <a:ext uri="{FF2B5EF4-FFF2-40B4-BE49-F238E27FC236}">
                <a16:creationId xmlns:a16="http://schemas.microsoft.com/office/drawing/2014/main" id="{0FFC6BDB-150F-428B-AAE0-EC22CA42E7B6}"/>
              </a:ext>
            </a:extLst>
          </p:cNvPr>
          <p:cNvSpPr/>
          <p:nvPr/>
        </p:nvSpPr>
        <p:spPr>
          <a:xfrm>
            <a:off x="4736870" y="1976592"/>
            <a:ext cx="3461233" cy="571747"/>
          </a:xfrm>
          <a:prstGeom prst="wedgeRoundRectCallout">
            <a:avLst>
              <a:gd name="adj1" fmla="val -58439"/>
              <a:gd name="adj2" fmla="val 15808"/>
              <a:gd name="adj3" fmla="val 16667"/>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sz="1600" dirty="0"/>
              <a:t>Component naming convention</a:t>
            </a:r>
            <a:endParaRPr lang="cs-CZ" sz="1600" dirty="0"/>
          </a:p>
        </p:txBody>
      </p:sp>
      <p:sp>
        <p:nvSpPr>
          <p:cNvPr id="7" name="Zaoblený obdélníkový popisek 52">
            <a:extLst>
              <a:ext uri="{FF2B5EF4-FFF2-40B4-BE49-F238E27FC236}">
                <a16:creationId xmlns:a16="http://schemas.microsoft.com/office/drawing/2014/main" id="{77257F91-7516-460C-B1B8-21C1B9E26D9E}"/>
              </a:ext>
            </a:extLst>
          </p:cNvPr>
          <p:cNvSpPr/>
          <p:nvPr/>
        </p:nvSpPr>
        <p:spPr>
          <a:xfrm>
            <a:off x="4223792" y="3504297"/>
            <a:ext cx="3461233" cy="504056"/>
          </a:xfrm>
          <a:prstGeom prst="wedgeRoundRectCallout">
            <a:avLst>
              <a:gd name="adj1" fmla="val -59556"/>
              <a:gd name="adj2" fmla="val -11741"/>
              <a:gd name="adj3" fmla="val 16667"/>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sz="1600" dirty="0"/>
              <a:t>Annotations (inject by interface)</a:t>
            </a:r>
            <a:endParaRPr lang="cs-CZ" sz="1600" dirty="0"/>
          </a:p>
        </p:txBody>
      </p:sp>
      <p:sp>
        <p:nvSpPr>
          <p:cNvPr id="8" name="Zaoblený obdélníkový popisek 52">
            <a:extLst>
              <a:ext uri="{FF2B5EF4-FFF2-40B4-BE49-F238E27FC236}">
                <a16:creationId xmlns:a16="http://schemas.microsoft.com/office/drawing/2014/main" id="{FB950A80-6694-44B6-8312-A1B08EA222AB}"/>
              </a:ext>
            </a:extLst>
          </p:cNvPr>
          <p:cNvSpPr/>
          <p:nvPr/>
        </p:nvSpPr>
        <p:spPr>
          <a:xfrm>
            <a:off x="5231904" y="4242973"/>
            <a:ext cx="2036153" cy="715471"/>
          </a:xfrm>
          <a:prstGeom prst="wedgeRoundRectCallout">
            <a:avLst>
              <a:gd name="adj1" fmla="val -59556"/>
              <a:gd name="adj2" fmla="val -11741"/>
              <a:gd name="adj3" fmla="val 16667"/>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sz="1600" dirty="0"/>
              <a:t>Annotations (inject by name)</a:t>
            </a:r>
            <a:endParaRPr lang="cs-CZ" sz="1600" dirty="0"/>
          </a:p>
        </p:txBody>
      </p:sp>
      <p:sp>
        <p:nvSpPr>
          <p:cNvPr id="9" name="Zaoblený obdélníkový popisek 52">
            <a:extLst>
              <a:ext uri="{FF2B5EF4-FFF2-40B4-BE49-F238E27FC236}">
                <a16:creationId xmlns:a16="http://schemas.microsoft.com/office/drawing/2014/main" id="{20C5CE20-28A1-4299-A09E-134C04BA2B27}"/>
              </a:ext>
            </a:extLst>
          </p:cNvPr>
          <p:cNvSpPr/>
          <p:nvPr/>
        </p:nvSpPr>
        <p:spPr>
          <a:xfrm>
            <a:off x="3194268" y="5750993"/>
            <a:ext cx="4075272" cy="498775"/>
          </a:xfrm>
          <a:prstGeom prst="wedgeRoundRectCallout">
            <a:avLst>
              <a:gd name="adj1" fmla="val -25198"/>
              <a:gd name="adj2" fmla="val -93276"/>
              <a:gd name="adj3" fmla="val 16667"/>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sz="1600" dirty="0"/>
              <a:t>Constructor injection (by type hinting)</a:t>
            </a:r>
            <a:endParaRPr lang="cs-CZ" sz="1600" dirty="0"/>
          </a:p>
        </p:txBody>
      </p:sp>
      <p:sp>
        <p:nvSpPr>
          <p:cNvPr id="2" name="TextBox 1">
            <a:extLst>
              <a:ext uri="{FF2B5EF4-FFF2-40B4-BE49-F238E27FC236}">
                <a16:creationId xmlns:a16="http://schemas.microsoft.com/office/drawing/2014/main" id="{88A9C840-353D-7EF9-4EE0-BD4A52686806}"/>
              </a:ext>
            </a:extLst>
          </p:cNvPr>
          <p:cNvSpPr txBox="1"/>
          <p:nvPr/>
        </p:nvSpPr>
        <p:spPr>
          <a:xfrm>
            <a:off x="2855640" y="6372036"/>
            <a:ext cx="7212341" cy="369332"/>
          </a:xfrm>
          <a:prstGeom prst="rect">
            <a:avLst/>
          </a:prstGeom>
          <a:noFill/>
        </p:spPr>
        <p:txBody>
          <a:bodyPr wrap="square">
            <a:spAutoFit/>
          </a:bodyPr>
          <a:lstStyle/>
          <a:p>
            <a:r>
              <a:rPr lang="en-US" b="1" dirty="0">
                <a:solidFill>
                  <a:schemeClr val="accent1"/>
                </a:solidFill>
              </a:rPr>
              <a:t>Advanced Programming of Web Applications - NSWI153</a:t>
            </a:r>
          </a:p>
        </p:txBody>
      </p:sp>
    </p:spTree>
    <p:extLst>
      <p:ext uri="{BB962C8B-B14F-4D97-AF65-F5344CB8AC3E}">
        <p14:creationId xmlns:p14="http://schemas.microsoft.com/office/powerpoint/2010/main" val="371225226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71FE5A-CF89-4CF1-ABFE-6B3A76BAA93D}"/>
              </a:ext>
            </a:extLst>
          </p:cNvPr>
          <p:cNvSpPr>
            <a:spLocks noGrp="1"/>
          </p:cNvSpPr>
          <p:nvPr>
            <p:ph type="ctrTitle"/>
          </p:nvPr>
        </p:nvSpPr>
        <p:spPr/>
        <p:txBody>
          <a:bodyPr/>
          <a:lstStyle/>
          <a:p>
            <a:r>
              <a:rPr lang="en-US" dirty="0"/>
              <a:t>Representational State Transfer (REST)</a:t>
            </a:r>
          </a:p>
        </p:txBody>
      </p:sp>
    </p:spTree>
    <p:extLst>
      <p:ext uri="{BB962C8B-B14F-4D97-AF65-F5344CB8AC3E}">
        <p14:creationId xmlns:p14="http://schemas.microsoft.com/office/powerpoint/2010/main" val="253450286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E76A3D6-E5C8-40CC-8CE3-3F8B9CC1A90B}"/>
              </a:ext>
            </a:extLst>
          </p:cNvPr>
          <p:cNvSpPr>
            <a:spLocks noGrp="1"/>
          </p:cNvSpPr>
          <p:nvPr>
            <p:ph idx="1"/>
          </p:nvPr>
        </p:nvSpPr>
        <p:spPr/>
        <p:txBody>
          <a:bodyPr/>
          <a:lstStyle/>
          <a:p>
            <a:r>
              <a:rPr lang="en-US" dirty="0"/>
              <a:t>Server API which offers retrieval and manipulation with application resources in a HTTP-compliant way</a:t>
            </a:r>
          </a:p>
          <a:p>
            <a:pPr lvl="1"/>
            <a:r>
              <a:rPr lang="en-US" dirty="0"/>
              <a:t>Resources are identified by URIs</a:t>
            </a:r>
          </a:p>
          <a:p>
            <a:pPr lvl="1"/>
            <a:r>
              <a:rPr lang="en-US" dirty="0"/>
              <a:t>Operations are performed by HTTP requests</a:t>
            </a:r>
          </a:p>
          <a:p>
            <a:r>
              <a:rPr lang="en-US" dirty="0"/>
              <a:t>REST formal constraints are</a:t>
            </a:r>
          </a:p>
          <a:p>
            <a:pPr lvl="1"/>
            <a:r>
              <a:rPr lang="en-US" dirty="0"/>
              <a:t>Client-server model</a:t>
            </a:r>
          </a:p>
          <a:p>
            <a:pPr lvl="1"/>
            <a:r>
              <a:rPr lang="en-US" dirty="0"/>
              <a:t>Stateless interface (no client context is cached at server)</a:t>
            </a:r>
          </a:p>
          <a:p>
            <a:pPr lvl="1"/>
            <a:r>
              <a:rPr lang="en-US" dirty="0"/>
              <a:t>Cacheable (response defines whether it can be cached)</a:t>
            </a:r>
          </a:p>
          <a:p>
            <a:pPr lvl="1"/>
            <a:r>
              <a:rPr lang="en-US" dirty="0"/>
              <a:t>Uniform interface</a:t>
            </a:r>
          </a:p>
          <a:p>
            <a:pPr lvl="1"/>
            <a:r>
              <a:rPr lang="en-US" dirty="0"/>
              <a:t>Layered system (proxies, servers may be replicated)</a:t>
            </a:r>
          </a:p>
          <a:p>
            <a:r>
              <a:rPr lang="en-US" dirty="0"/>
              <a:t>Roy T. Fielding , Dissertation, Doctor of Philosophy 2000 :</a:t>
            </a:r>
            <a:br>
              <a:rPr lang="en-US" dirty="0"/>
            </a:br>
            <a:r>
              <a:rPr lang="en-US" dirty="0"/>
              <a:t>Architectural Styles and the Design of Network-based Software Architectures</a:t>
            </a:r>
          </a:p>
        </p:txBody>
      </p:sp>
      <p:sp>
        <p:nvSpPr>
          <p:cNvPr id="3" name="Title 2">
            <a:extLst>
              <a:ext uri="{FF2B5EF4-FFF2-40B4-BE49-F238E27FC236}">
                <a16:creationId xmlns:a16="http://schemas.microsoft.com/office/drawing/2014/main" id="{F7A1E839-7B45-4940-B397-D5160AE483D9}"/>
              </a:ext>
            </a:extLst>
          </p:cNvPr>
          <p:cNvSpPr>
            <a:spLocks noGrp="1"/>
          </p:cNvSpPr>
          <p:nvPr>
            <p:ph type="title"/>
          </p:nvPr>
        </p:nvSpPr>
        <p:spPr/>
        <p:txBody>
          <a:bodyPr/>
          <a:lstStyle/>
          <a:p>
            <a:r>
              <a:rPr lang="en-US" dirty="0"/>
              <a:t>REST API</a:t>
            </a:r>
          </a:p>
        </p:txBody>
      </p:sp>
      <p:sp>
        <p:nvSpPr>
          <p:cNvPr id="4" name="Slide Number Placeholder 3">
            <a:extLst>
              <a:ext uri="{FF2B5EF4-FFF2-40B4-BE49-F238E27FC236}">
                <a16:creationId xmlns:a16="http://schemas.microsoft.com/office/drawing/2014/main" id="{E5A6007C-E424-4242-9149-6E7F0A2E8594}"/>
              </a:ext>
            </a:extLst>
          </p:cNvPr>
          <p:cNvSpPr>
            <a:spLocks noGrp="1"/>
          </p:cNvSpPr>
          <p:nvPr>
            <p:ph type="sldNum" sz="quarter" idx="12"/>
          </p:nvPr>
        </p:nvSpPr>
        <p:spPr/>
        <p:txBody>
          <a:bodyPr/>
          <a:lstStyle/>
          <a:p>
            <a:fld id="{452BA717-4DED-4A38-BDE4-30D0F0A142DB}" type="slidenum">
              <a:rPr lang="cs-CZ" smtClean="0"/>
              <a:pPr/>
              <a:t>27</a:t>
            </a:fld>
            <a:endParaRPr lang="cs-CZ"/>
          </a:p>
        </p:txBody>
      </p:sp>
    </p:spTree>
    <p:extLst>
      <p:ext uri="{BB962C8B-B14F-4D97-AF65-F5344CB8AC3E}">
        <p14:creationId xmlns:p14="http://schemas.microsoft.com/office/powerpoint/2010/main" val="13428718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E76A3D6-E5C8-40CC-8CE3-3F8B9CC1A90B}"/>
              </a:ext>
            </a:extLst>
          </p:cNvPr>
          <p:cNvSpPr>
            <a:spLocks noGrp="1"/>
          </p:cNvSpPr>
          <p:nvPr>
            <p:ph idx="1"/>
          </p:nvPr>
        </p:nvSpPr>
        <p:spPr/>
        <p:txBody>
          <a:bodyPr/>
          <a:lstStyle/>
          <a:p>
            <a:pPr marL="0" indent="0">
              <a:buNone/>
            </a:pPr>
            <a:r>
              <a:rPr lang="en-US" dirty="0"/>
              <a:t>HTTP request methods reflect desired operations</a:t>
            </a:r>
          </a:p>
          <a:p>
            <a:r>
              <a:rPr lang="en-US" dirty="0"/>
              <a:t>GET – retrieve the resource (nullipotent)</a:t>
            </a:r>
          </a:p>
          <a:p>
            <a:r>
              <a:rPr lang="en-US" dirty="0"/>
              <a:t>POST – append new sub-entity in the resource</a:t>
            </a:r>
          </a:p>
          <a:p>
            <a:r>
              <a:rPr lang="en-US" dirty="0"/>
              <a:t>PUT – insert/replace the resource (idempotent)</a:t>
            </a:r>
          </a:p>
          <a:p>
            <a:r>
              <a:rPr lang="en-US" dirty="0"/>
              <a:t>DELETE – remove the resource (idempotent)</a:t>
            </a:r>
          </a:p>
        </p:txBody>
      </p:sp>
      <p:sp>
        <p:nvSpPr>
          <p:cNvPr id="3" name="Title 2">
            <a:extLst>
              <a:ext uri="{FF2B5EF4-FFF2-40B4-BE49-F238E27FC236}">
                <a16:creationId xmlns:a16="http://schemas.microsoft.com/office/drawing/2014/main" id="{F7A1E839-7B45-4940-B397-D5160AE483D9}"/>
              </a:ext>
            </a:extLst>
          </p:cNvPr>
          <p:cNvSpPr>
            <a:spLocks noGrp="1"/>
          </p:cNvSpPr>
          <p:nvPr>
            <p:ph type="title"/>
          </p:nvPr>
        </p:nvSpPr>
        <p:spPr/>
        <p:txBody>
          <a:bodyPr/>
          <a:lstStyle/>
          <a:p>
            <a:r>
              <a:rPr lang="en-US" dirty="0"/>
              <a:t>REST API</a:t>
            </a:r>
          </a:p>
        </p:txBody>
      </p:sp>
      <p:sp>
        <p:nvSpPr>
          <p:cNvPr id="4" name="Slide Number Placeholder 3">
            <a:extLst>
              <a:ext uri="{FF2B5EF4-FFF2-40B4-BE49-F238E27FC236}">
                <a16:creationId xmlns:a16="http://schemas.microsoft.com/office/drawing/2014/main" id="{E5A6007C-E424-4242-9149-6E7F0A2E8594}"/>
              </a:ext>
            </a:extLst>
          </p:cNvPr>
          <p:cNvSpPr>
            <a:spLocks noGrp="1"/>
          </p:cNvSpPr>
          <p:nvPr>
            <p:ph type="sldNum" sz="quarter" idx="12"/>
          </p:nvPr>
        </p:nvSpPr>
        <p:spPr/>
        <p:txBody>
          <a:bodyPr/>
          <a:lstStyle/>
          <a:p>
            <a:fld id="{452BA717-4DED-4A38-BDE4-30D0F0A142DB}" type="slidenum">
              <a:rPr lang="cs-CZ" smtClean="0"/>
              <a:pPr/>
              <a:t>28</a:t>
            </a:fld>
            <a:endParaRPr lang="cs-CZ"/>
          </a:p>
        </p:txBody>
      </p:sp>
    </p:spTree>
    <p:extLst>
      <p:ext uri="{BB962C8B-B14F-4D97-AF65-F5344CB8AC3E}">
        <p14:creationId xmlns:p14="http://schemas.microsoft.com/office/powerpoint/2010/main" val="5571551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F7A1E839-7B45-4940-B397-D5160AE483D9}"/>
              </a:ext>
            </a:extLst>
          </p:cNvPr>
          <p:cNvSpPr>
            <a:spLocks noGrp="1"/>
          </p:cNvSpPr>
          <p:nvPr>
            <p:ph type="title"/>
          </p:nvPr>
        </p:nvSpPr>
        <p:spPr/>
        <p:txBody>
          <a:bodyPr/>
          <a:lstStyle/>
          <a:p>
            <a:r>
              <a:rPr lang="en-US" dirty="0"/>
              <a:t>REST API</a:t>
            </a:r>
            <a:br>
              <a:rPr lang="en-US" dirty="0"/>
            </a:br>
            <a:r>
              <a:rPr lang="en-US" dirty="0"/>
              <a:t>EXAMPLE</a:t>
            </a:r>
          </a:p>
        </p:txBody>
      </p:sp>
      <p:sp>
        <p:nvSpPr>
          <p:cNvPr id="4" name="Slide Number Placeholder 3">
            <a:extLst>
              <a:ext uri="{FF2B5EF4-FFF2-40B4-BE49-F238E27FC236}">
                <a16:creationId xmlns:a16="http://schemas.microsoft.com/office/drawing/2014/main" id="{E5A6007C-E424-4242-9149-6E7F0A2E8594}"/>
              </a:ext>
            </a:extLst>
          </p:cNvPr>
          <p:cNvSpPr>
            <a:spLocks noGrp="1"/>
          </p:cNvSpPr>
          <p:nvPr>
            <p:ph type="sldNum" sz="quarter" idx="12"/>
          </p:nvPr>
        </p:nvSpPr>
        <p:spPr/>
        <p:txBody>
          <a:bodyPr/>
          <a:lstStyle/>
          <a:p>
            <a:fld id="{452BA717-4DED-4A38-BDE4-30D0F0A142DB}" type="slidenum">
              <a:rPr lang="cs-CZ" smtClean="0"/>
              <a:pPr/>
              <a:t>29</a:t>
            </a:fld>
            <a:endParaRPr lang="cs-CZ"/>
          </a:p>
        </p:txBody>
      </p:sp>
      <p:graphicFrame>
        <p:nvGraphicFramePr>
          <p:cNvPr id="5" name="Tabulka 6">
            <a:extLst>
              <a:ext uri="{FF2B5EF4-FFF2-40B4-BE49-F238E27FC236}">
                <a16:creationId xmlns:a16="http://schemas.microsoft.com/office/drawing/2014/main" id="{362DBFF2-1392-42D1-97D2-B155B063C4E8}"/>
              </a:ext>
            </a:extLst>
          </p:cNvPr>
          <p:cNvGraphicFramePr>
            <a:graphicFrameLocks noGrp="1"/>
          </p:cNvGraphicFramePr>
          <p:nvPr>
            <p:extLst>
              <p:ext uri="{D42A27DB-BD31-4B8C-83A1-F6EECF244321}">
                <p14:modId xmlns:p14="http://schemas.microsoft.com/office/powerpoint/2010/main" val="585049721"/>
              </p:ext>
            </p:extLst>
          </p:nvPr>
        </p:nvGraphicFramePr>
        <p:xfrm>
          <a:off x="335359" y="1988840"/>
          <a:ext cx="11617291" cy="3888430"/>
        </p:xfrm>
        <a:graphic>
          <a:graphicData uri="http://schemas.openxmlformats.org/drawingml/2006/table">
            <a:tbl>
              <a:tblPr firstRow="1" bandRow="1">
                <a:tableStyleId>{912C8C85-51F0-491E-9774-3900AFEF0FD7}</a:tableStyleId>
              </a:tblPr>
              <a:tblGrid>
                <a:gridCol w="936105">
                  <a:extLst>
                    <a:ext uri="{9D8B030D-6E8A-4147-A177-3AD203B41FA5}">
                      <a16:colId xmlns:a16="http://schemas.microsoft.com/office/drawing/2014/main" val="20000"/>
                    </a:ext>
                  </a:extLst>
                </a:gridCol>
                <a:gridCol w="3384376">
                  <a:extLst>
                    <a:ext uri="{9D8B030D-6E8A-4147-A177-3AD203B41FA5}">
                      <a16:colId xmlns:a16="http://schemas.microsoft.com/office/drawing/2014/main" val="20001"/>
                    </a:ext>
                  </a:extLst>
                </a:gridCol>
                <a:gridCol w="3936750">
                  <a:extLst>
                    <a:ext uri="{9D8B030D-6E8A-4147-A177-3AD203B41FA5}">
                      <a16:colId xmlns:a16="http://schemas.microsoft.com/office/drawing/2014/main" val="20002"/>
                    </a:ext>
                  </a:extLst>
                </a:gridCol>
                <a:gridCol w="3360060">
                  <a:extLst>
                    <a:ext uri="{9D8B030D-6E8A-4147-A177-3AD203B41FA5}">
                      <a16:colId xmlns:a16="http://schemas.microsoft.com/office/drawing/2014/main" val="20003"/>
                    </a:ext>
                  </a:extLst>
                </a:gridCol>
              </a:tblGrid>
              <a:tr h="777686">
                <a:tc>
                  <a:txBody>
                    <a:bodyPr/>
                    <a:lstStyle/>
                    <a:p>
                      <a:pPr algn="ctr"/>
                      <a:endParaRPr lang="cs-CZ"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b="1" dirty="0">
                          <a:solidFill>
                            <a:schemeClr val="accent1"/>
                          </a:solidFill>
                        </a:rPr>
                        <a:t>/gallery</a:t>
                      </a:r>
                    </a:p>
                    <a:p>
                      <a:pPr algn="ctr"/>
                      <a:r>
                        <a:rPr lang="en-US" sz="1600" b="1" dirty="0">
                          <a:solidFill>
                            <a:schemeClr val="tx1"/>
                          </a:solidFill>
                        </a:rPr>
                        <a:t>(collection</a:t>
                      </a:r>
                      <a:r>
                        <a:rPr lang="en-US" sz="1600" b="1" baseline="0" dirty="0">
                          <a:solidFill>
                            <a:schemeClr val="tx1"/>
                          </a:solidFill>
                        </a:rPr>
                        <a:t> of galleries)</a:t>
                      </a:r>
                      <a:endParaRPr lang="cs-CZ" sz="1600" b="1" dirty="0">
                        <a:solidFill>
                          <a:schemeClr val="tx1"/>
                        </a:solidFill>
                        <a:latin typeface="+mn-lt"/>
                        <a:cs typeface="Courier New" panose="02070309020205020404" pitchFamily="49"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b="1" dirty="0">
                          <a:solidFill>
                            <a:schemeClr val="accent1"/>
                          </a:solidFill>
                        </a:rPr>
                        <a:t>/gallery/kittens</a:t>
                      </a:r>
                    </a:p>
                    <a:p>
                      <a:pPr algn="ctr"/>
                      <a:r>
                        <a:rPr lang="en-US" sz="1600" b="1" dirty="0">
                          <a:solidFill>
                            <a:schemeClr val="tx1"/>
                          </a:solidFill>
                        </a:rPr>
                        <a:t>(photos in gallery)</a:t>
                      </a:r>
                      <a:endParaRPr lang="cs-CZ" sz="1600" b="1" dirty="0">
                        <a:solidFill>
                          <a:schemeClr val="tx1"/>
                        </a:solidFill>
                        <a:latin typeface="+mn-lt"/>
                        <a:cs typeface="Courier New" panose="02070309020205020404" pitchFamily="49"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1" dirty="0">
                          <a:solidFill>
                            <a:schemeClr val="accent1"/>
                          </a:solidFill>
                        </a:rPr>
                        <a:t>/gallery/kittens/kitten01</a:t>
                      </a:r>
                    </a:p>
                    <a:p>
                      <a:pPr algn="ctr"/>
                      <a:r>
                        <a:rPr lang="en-US" sz="1600" b="1" dirty="0">
                          <a:solidFill>
                            <a:schemeClr val="tx1"/>
                          </a:solidFill>
                        </a:rPr>
                        <a:t>(single photo)</a:t>
                      </a:r>
                      <a:endParaRPr lang="cs-CZ" sz="16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777686">
                <a:tc>
                  <a:txBody>
                    <a:bodyPr/>
                    <a:lstStyle/>
                    <a:p>
                      <a:pPr algn="ctr"/>
                      <a:r>
                        <a:rPr lang="en-US" b="1" dirty="0">
                          <a:solidFill>
                            <a:schemeClr val="accent1"/>
                          </a:solidFill>
                        </a:rPr>
                        <a:t>GET</a:t>
                      </a:r>
                      <a:endParaRPr lang="cs-CZ" b="1" dirty="0">
                        <a:solidFill>
                          <a:schemeClr val="accent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b="1" dirty="0"/>
                        <a:t>Get the list of</a:t>
                      </a:r>
                      <a:r>
                        <a:rPr lang="en-US" sz="1600" b="1" baseline="0" dirty="0"/>
                        <a:t> all galleries </a:t>
                      </a:r>
                      <a:br>
                        <a:rPr lang="en-US" sz="1600" b="1" baseline="0" dirty="0"/>
                      </a:br>
                      <a:r>
                        <a:rPr lang="en-US" sz="1600" b="1" baseline="0" dirty="0"/>
                        <a:t>(JSON)</a:t>
                      </a:r>
                      <a:endParaRPr lang="cs-CZ" sz="16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b="1" dirty="0"/>
                        <a:t>Get</a:t>
                      </a:r>
                      <a:r>
                        <a:rPr lang="en-US" sz="1600" b="1" baseline="0" dirty="0"/>
                        <a:t> the list of photos in the gallery (JSON)</a:t>
                      </a:r>
                      <a:endParaRPr lang="cs-CZ" sz="16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b="1" dirty="0"/>
                        <a:t>Get</a:t>
                      </a:r>
                      <a:r>
                        <a:rPr lang="en-US" sz="1600" b="1" baseline="0" dirty="0"/>
                        <a:t> the image </a:t>
                      </a:r>
                      <a:br>
                        <a:rPr lang="en-US" sz="1600" b="1" baseline="0" dirty="0"/>
                      </a:br>
                      <a:r>
                        <a:rPr lang="en-US" sz="1600" b="1" baseline="0" dirty="0"/>
                        <a:t>(jpeg)</a:t>
                      </a:r>
                      <a:endParaRPr lang="cs-CZ" sz="16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777686">
                <a:tc>
                  <a:txBody>
                    <a:bodyPr/>
                    <a:lstStyle/>
                    <a:p>
                      <a:pPr algn="ctr"/>
                      <a:r>
                        <a:rPr lang="en-US" b="1" dirty="0">
                          <a:solidFill>
                            <a:schemeClr val="accent1"/>
                          </a:solidFill>
                        </a:rPr>
                        <a:t>POST</a:t>
                      </a:r>
                      <a:endParaRPr lang="cs-CZ" b="1" dirty="0">
                        <a:solidFill>
                          <a:schemeClr val="accent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b="1" dirty="0"/>
                        <a:t>Create a new gallery</a:t>
                      </a:r>
                      <a:endParaRPr lang="cs-CZ" sz="16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b="1" dirty="0"/>
                        <a:t>Create a new photo in a gallery</a:t>
                      </a:r>
                      <a:endParaRPr lang="cs-CZ" sz="16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b="1" dirty="0"/>
                        <a:t>Atypical. </a:t>
                      </a:r>
                      <a:br>
                        <a:rPr lang="en-US" sz="1600" b="1" dirty="0"/>
                      </a:br>
                      <a:r>
                        <a:rPr lang="en-US" sz="1600" b="1" dirty="0"/>
                        <a:t>Add image metadata…</a:t>
                      </a:r>
                      <a:endParaRPr lang="cs-CZ" sz="16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777686">
                <a:tc>
                  <a:txBody>
                    <a:bodyPr/>
                    <a:lstStyle/>
                    <a:p>
                      <a:pPr algn="ctr"/>
                      <a:r>
                        <a:rPr lang="en-US" b="1" dirty="0">
                          <a:solidFill>
                            <a:schemeClr val="accent1"/>
                          </a:solidFill>
                        </a:rPr>
                        <a:t>PUT</a:t>
                      </a:r>
                      <a:endParaRPr lang="cs-CZ" b="1" dirty="0">
                        <a:solidFill>
                          <a:schemeClr val="accent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b="1" dirty="0"/>
                        <a:t>Atypical. </a:t>
                      </a:r>
                      <a:br>
                        <a:rPr lang="en-US" sz="1600" b="1" dirty="0"/>
                      </a:br>
                      <a:r>
                        <a:rPr lang="en-US" sz="1600" b="1" dirty="0"/>
                        <a:t>Replace list</a:t>
                      </a:r>
                      <a:r>
                        <a:rPr lang="en-US" sz="1600" b="1" baseline="0" dirty="0"/>
                        <a:t> of galleries.</a:t>
                      </a:r>
                      <a:endParaRPr lang="cs-CZ" sz="16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b="1" dirty="0"/>
                        <a:t>Replace entire list of</a:t>
                      </a:r>
                      <a:r>
                        <a:rPr lang="en-US" sz="1600" b="1" baseline="0" dirty="0"/>
                        <a:t> photos in gallery</a:t>
                      </a:r>
                      <a:endParaRPr lang="cs-CZ" sz="16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b="1" dirty="0"/>
                        <a:t>Replace/insert</a:t>
                      </a:r>
                      <a:r>
                        <a:rPr lang="en-US" sz="1600" b="1" baseline="0" dirty="0"/>
                        <a:t> an image</a:t>
                      </a:r>
                      <a:br>
                        <a:rPr lang="en-US" sz="1600" b="1" baseline="0" dirty="0"/>
                      </a:br>
                      <a:r>
                        <a:rPr lang="en-US" sz="1600" b="1" baseline="0" dirty="0"/>
                        <a:t> (of given ID)</a:t>
                      </a:r>
                      <a:endParaRPr lang="cs-CZ" sz="16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777686">
                <a:tc>
                  <a:txBody>
                    <a:bodyPr/>
                    <a:lstStyle/>
                    <a:p>
                      <a:pPr algn="ctr"/>
                      <a:r>
                        <a:rPr lang="en-US" b="1" dirty="0">
                          <a:solidFill>
                            <a:schemeClr val="accent1"/>
                          </a:solidFill>
                        </a:rPr>
                        <a:t>DELETE</a:t>
                      </a:r>
                      <a:endParaRPr lang="cs-CZ" b="1" dirty="0">
                        <a:solidFill>
                          <a:schemeClr val="accent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b="1" dirty="0"/>
                        <a:t>Empty</a:t>
                      </a:r>
                      <a:r>
                        <a:rPr lang="en-US" sz="1600" b="1" baseline="0" dirty="0"/>
                        <a:t> the whole application</a:t>
                      </a:r>
                      <a:endParaRPr lang="cs-CZ" sz="16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b="1" dirty="0"/>
                        <a:t>Remove all photos</a:t>
                      </a:r>
                      <a:r>
                        <a:rPr lang="en-US" sz="1600" b="1" baseline="0" dirty="0"/>
                        <a:t> of a gallery</a:t>
                      </a:r>
                      <a:endParaRPr lang="cs-CZ" sz="16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b="1" dirty="0"/>
                        <a:t>Remove</a:t>
                      </a:r>
                      <a:r>
                        <a:rPr lang="en-US" sz="1600" b="1" baseline="0" dirty="0"/>
                        <a:t> the given image</a:t>
                      </a:r>
                      <a:endParaRPr lang="cs-CZ" sz="16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12206428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618131CA-4C75-ACD3-214A-B37B37C23B3B}"/>
              </a:ext>
            </a:extLst>
          </p:cNvPr>
          <p:cNvSpPr>
            <a:spLocks noGrp="1"/>
          </p:cNvSpPr>
          <p:nvPr>
            <p:ph idx="1"/>
          </p:nvPr>
        </p:nvSpPr>
        <p:spPr/>
        <p:txBody>
          <a:bodyPr/>
          <a:lstStyle/>
          <a:p>
            <a:r>
              <a:rPr lang="en-US" dirty="0"/>
              <a:t>Introduction to Software Engineering (NSWI041)</a:t>
            </a:r>
          </a:p>
          <a:p>
            <a:r>
              <a:rPr lang="en-US" dirty="0"/>
              <a:t>Software Engineering in Practice (NSWI149)</a:t>
            </a:r>
          </a:p>
          <a:p>
            <a:r>
              <a:rPr lang="en-US" dirty="0"/>
              <a:t>Software System Architectures (NSWI130)</a:t>
            </a:r>
          </a:p>
          <a:p>
            <a:r>
              <a:rPr lang="en-US" dirty="0"/>
              <a:t>Advanced aspects of software engineering (NSWI026)</a:t>
            </a:r>
          </a:p>
          <a:p>
            <a:r>
              <a:rPr lang="en-US" dirty="0"/>
              <a:t>Software Testing (NTIN070)</a:t>
            </a:r>
          </a:p>
          <a:p>
            <a:r>
              <a:rPr lang="en-US" dirty="0"/>
              <a:t>Design Patterns (NPRG024)</a:t>
            </a:r>
          </a:p>
          <a:p>
            <a:r>
              <a:rPr lang="en-US" dirty="0"/>
              <a:t>Software Development Tools (NSWI154)</a:t>
            </a:r>
          </a:p>
          <a:p>
            <a:r>
              <a:rPr lang="en-US" dirty="0"/>
              <a:t>Advanced Tools for Software Development and Monitoring (NSWI126)</a:t>
            </a:r>
          </a:p>
          <a:p>
            <a:r>
              <a:rPr lang="en-US" dirty="0"/>
              <a:t>Recommended Programming Practices (NPRG043)</a:t>
            </a:r>
          </a:p>
          <a:p>
            <a:r>
              <a:rPr lang="en-US" dirty="0"/>
              <a:t>…</a:t>
            </a:r>
          </a:p>
        </p:txBody>
      </p:sp>
      <p:sp>
        <p:nvSpPr>
          <p:cNvPr id="3" name="Title 2">
            <a:extLst>
              <a:ext uri="{FF2B5EF4-FFF2-40B4-BE49-F238E27FC236}">
                <a16:creationId xmlns:a16="http://schemas.microsoft.com/office/drawing/2014/main" id="{B3144979-7451-E934-4EA1-8F279ADFFA14}"/>
              </a:ext>
            </a:extLst>
          </p:cNvPr>
          <p:cNvSpPr>
            <a:spLocks noGrp="1"/>
          </p:cNvSpPr>
          <p:nvPr>
            <p:ph type="title"/>
          </p:nvPr>
        </p:nvSpPr>
        <p:spPr/>
        <p:txBody>
          <a:bodyPr/>
          <a:lstStyle/>
          <a:p>
            <a:r>
              <a:rPr lang="en-US" dirty="0"/>
              <a:t>Application Development</a:t>
            </a:r>
            <a:br>
              <a:rPr lang="en-US" dirty="0"/>
            </a:br>
            <a:r>
              <a:rPr lang="en-US" dirty="0"/>
              <a:t>Software Engineering Approach</a:t>
            </a:r>
            <a:br>
              <a:rPr lang="en-US" dirty="0"/>
            </a:br>
            <a:endParaRPr lang="en-US" dirty="0"/>
          </a:p>
        </p:txBody>
      </p:sp>
      <p:sp>
        <p:nvSpPr>
          <p:cNvPr id="4" name="Slide Number Placeholder 3">
            <a:extLst>
              <a:ext uri="{FF2B5EF4-FFF2-40B4-BE49-F238E27FC236}">
                <a16:creationId xmlns:a16="http://schemas.microsoft.com/office/drawing/2014/main" id="{3550241D-B523-6697-A692-EAD4A88EB9D9}"/>
              </a:ext>
            </a:extLst>
          </p:cNvPr>
          <p:cNvSpPr>
            <a:spLocks noGrp="1"/>
          </p:cNvSpPr>
          <p:nvPr>
            <p:ph type="sldNum" sz="quarter" idx="12"/>
          </p:nvPr>
        </p:nvSpPr>
        <p:spPr/>
        <p:txBody>
          <a:bodyPr/>
          <a:lstStyle/>
          <a:p>
            <a:fld id="{452BA717-4DED-4A38-BDE4-30D0F0A142DB}" type="slidenum">
              <a:rPr lang="cs-CZ" smtClean="0"/>
              <a:pPr/>
              <a:t>3</a:t>
            </a:fld>
            <a:endParaRPr lang="cs-CZ"/>
          </a:p>
        </p:txBody>
      </p:sp>
    </p:spTree>
    <p:extLst>
      <p:ext uri="{BB962C8B-B14F-4D97-AF65-F5344CB8AC3E}">
        <p14:creationId xmlns:p14="http://schemas.microsoft.com/office/powerpoint/2010/main" val="9182123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8" name="Picture 4">
            <a:extLst>
              <a:ext uri="{FF2B5EF4-FFF2-40B4-BE49-F238E27FC236}">
                <a16:creationId xmlns:a16="http://schemas.microsoft.com/office/drawing/2014/main" id="{02DFEC07-3C00-4128-9983-31F7733D324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99608" y="1340768"/>
            <a:ext cx="7792786" cy="4608512"/>
          </a:xfrm>
          <a:prstGeom prst="rect">
            <a:avLst/>
          </a:prstGeom>
          <a:noFill/>
          <a:extLst>
            <a:ext uri="{909E8E84-426E-40DD-AFC4-6F175D3DCCD1}">
              <a14:hiddenFill xmlns:a14="http://schemas.microsoft.com/office/drawing/2010/main">
                <a:solidFill>
                  <a:srgbClr val="FFFFFF"/>
                </a:solidFill>
              </a14:hiddenFill>
            </a:ext>
          </a:extLst>
        </p:spPr>
      </p:pic>
      <p:sp>
        <p:nvSpPr>
          <p:cNvPr id="3" name="Title 2">
            <a:extLst>
              <a:ext uri="{FF2B5EF4-FFF2-40B4-BE49-F238E27FC236}">
                <a16:creationId xmlns:a16="http://schemas.microsoft.com/office/drawing/2014/main" id="{E7FCF150-F13E-48B1-A5E2-84A856A01665}"/>
              </a:ext>
            </a:extLst>
          </p:cNvPr>
          <p:cNvSpPr>
            <a:spLocks noGrp="1"/>
          </p:cNvSpPr>
          <p:nvPr>
            <p:ph type="title"/>
          </p:nvPr>
        </p:nvSpPr>
        <p:spPr/>
        <p:txBody>
          <a:bodyPr/>
          <a:lstStyle/>
          <a:p>
            <a:r>
              <a:rPr lang="en-US" dirty="0"/>
              <a:t>REST API</a:t>
            </a:r>
          </a:p>
        </p:txBody>
      </p:sp>
      <p:sp>
        <p:nvSpPr>
          <p:cNvPr id="4" name="Slide Number Placeholder 3">
            <a:extLst>
              <a:ext uri="{FF2B5EF4-FFF2-40B4-BE49-F238E27FC236}">
                <a16:creationId xmlns:a16="http://schemas.microsoft.com/office/drawing/2014/main" id="{1C63F06A-2A00-4401-B386-97B5D54ED3D3}"/>
              </a:ext>
            </a:extLst>
          </p:cNvPr>
          <p:cNvSpPr>
            <a:spLocks noGrp="1"/>
          </p:cNvSpPr>
          <p:nvPr>
            <p:ph type="sldNum" sz="quarter" idx="12"/>
          </p:nvPr>
        </p:nvSpPr>
        <p:spPr/>
        <p:txBody>
          <a:bodyPr/>
          <a:lstStyle/>
          <a:p>
            <a:fld id="{452BA717-4DED-4A38-BDE4-30D0F0A142DB}" type="slidenum">
              <a:rPr lang="cs-CZ" smtClean="0"/>
              <a:pPr/>
              <a:t>30</a:t>
            </a:fld>
            <a:endParaRPr lang="cs-CZ"/>
          </a:p>
        </p:txBody>
      </p:sp>
      <p:sp>
        <p:nvSpPr>
          <p:cNvPr id="5" name="TextBox 4">
            <a:extLst>
              <a:ext uri="{FF2B5EF4-FFF2-40B4-BE49-F238E27FC236}">
                <a16:creationId xmlns:a16="http://schemas.microsoft.com/office/drawing/2014/main" id="{E0F425BD-2E34-E9E3-4BD9-51A6A5296785}"/>
              </a:ext>
            </a:extLst>
          </p:cNvPr>
          <p:cNvSpPr txBox="1"/>
          <p:nvPr/>
        </p:nvSpPr>
        <p:spPr>
          <a:xfrm>
            <a:off x="0" y="6207695"/>
            <a:ext cx="12192000" cy="461665"/>
          </a:xfrm>
          <a:prstGeom prst="rect">
            <a:avLst/>
          </a:prstGeom>
          <a:noFill/>
        </p:spPr>
        <p:txBody>
          <a:bodyPr wrap="square">
            <a:spAutoFit/>
          </a:bodyPr>
          <a:lstStyle/>
          <a:p>
            <a:pPr algn="ctr"/>
            <a:r>
              <a:rPr lang="en-US" sz="2400" b="1" dirty="0">
                <a:solidFill>
                  <a:schemeClr val="accent1"/>
                </a:solidFill>
              </a:rPr>
              <a:t>Advanced Programming of Web Applications - NSWI153</a:t>
            </a:r>
          </a:p>
        </p:txBody>
      </p:sp>
    </p:spTree>
    <p:extLst>
      <p:ext uri="{BB962C8B-B14F-4D97-AF65-F5344CB8AC3E}">
        <p14:creationId xmlns:p14="http://schemas.microsoft.com/office/powerpoint/2010/main" val="270466539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A1F470-4AD3-4C94-AAC8-88BAC836ECAD}"/>
              </a:ext>
            </a:extLst>
          </p:cNvPr>
          <p:cNvSpPr>
            <a:spLocks noGrp="1"/>
          </p:cNvSpPr>
          <p:nvPr>
            <p:ph type="ctrTitle"/>
          </p:nvPr>
        </p:nvSpPr>
        <p:spPr/>
        <p:txBody>
          <a:bodyPr/>
          <a:lstStyle/>
          <a:p>
            <a:r>
              <a:rPr lang="en-US" dirty="0"/>
              <a:t>Trends</a:t>
            </a:r>
          </a:p>
        </p:txBody>
      </p:sp>
    </p:spTree>
    <p:extLst>
      <p:ext uri="{BB962C8B-B14F-4D97-AF65-F5344CB8AC3E}">
        <p14:creationId xmlns:p14="http://schemas.microsoft.com/office/powerpoint/2010/main" val="330037846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E76A3D6-E5C8-40CC-8CE3-3F8B9CC1A90B}"/>
              </a:ext>
            </a:extLst>
          </p:cNvPr>
          <p:cNvSpPr>
            <a:spLocks noGrp="1"/>
          </p:cNvSpPr>
          <p:nvPr>
            <p:ph idx="1"/>
          </p:nvPr>
        </p:nvSpPr>
        <p:spPr>
          <a:xfrm>
            <a:off x="239351" y="1844824"/>
            <a:ext cx="11713299" cy="4362871"/>
          </a:xfrm>
        </p:spPr>
        <p:txBody>
          <a:bodyPr/>
          <a:lstStyle/>
          <a:p>
            <a:r>
              <a:rPr lang="en-US" dirty="0"/>
              <a:t>The application logic runs in the browser</a:t>
            </a:r>
          </a:p>
          <a:p>
            <a:pPr lvl="1"/>
            <a:r>
              <a:rPr lang="en-US" dirty="0">
                <a:solidFill>
                  <a:schemeClr val="accent2"/>
                </a:solidFill>
              </a:rPr>
              <a:t>Provides more desktop-like user experience</a:t>
            </a:r>
          </a:p>
          <a:p>
            <a:pPr lvl="1"/>
            <a:r>
              <a:rPr lang="en-US" dirty="0"/>
              <a:t>HTTP requests are handled asynchronously (and covertly)</a:t>
            </a:r>
          </a:p>
          <a:p>
            <a:r>
              <a:rPr lang="en-US" dirty="0"/>
              <a:t>Traditional browsing is typically discouraged</a:t>
            </a:r>
          </a:p>
          <a:p>
            <a:pPr lvl="1"/>
            <a:r>
              <a:rPr lang="en-US" dirty="0"/>
              <a:t>Handled internally by changing DOM dynamically</a:t>
            </a:r>
          </a:p>
          <a:p>
            <a:r>
              <a:rPr lang="en-US" dirty="0"/>
              <a:t>Thin server architecture</a:t>
            </a:r>
          </a:p>
          <a:p>
            <a:pPr lvl="1"/>
            <a:r>
              <a:rPr lang="en-US" dirty="0"/>
              <a:t>Data storage, security verifications, HTTP API</a:t>
            </a:r>
          </a:p>
          <a:p>
            <a:r>
              <a:rPr lang="en-US" dirty="0"/>
              <a:t>Disadvantages</a:t>
            </a:r>
          </a:p>
          <a:p>
            <a:pPr lvl="1"/>
            <a:r>
              <a:rPr lang="en-US" dirty="0"/>
              <a:t>Application boot - loading and initialization time</a:t>
            </a:r>
          </a:p>
          <a:p>
            <a:pPr lvl="1"/>
            <a:r>
              <a:rPr lang="en-US" dirty="0"/>
              <a:t>Less stable execution environment (many browser types)</a:t>
            </a:r>
          </a:p>
          <a:p>
            <a:pPr lvl="1"/>
            <a:r>
              <a:rPr lang="en-US" dirty="0"/>
              <a:t>SEO, scraping, size, ..</a:t>
            </a:r>
          </a:p>
          <a:p>
            <a:endParaRPr lang="en-US" dirty="0"/>
          </a:p>
        </p:txBody>
      </p:sp>
      <p:sp>
        <p:nvSpPr>
          <p:cNvPr id="3" name="Title 2">
            <a:extLst>
              <a:ext uri="{FF2B5EF4-FFF2-40B4-BE49-F238E27FC236}">
                <a16:creationId xmlns:a16="http://schemas.microsoft.com/office/drawing/2014/main" id="{F7A1E839-7B45-4940-B397-D5160AE483D9}"/>
              </a:ext>
            </a:extLst>
          </p:cNvPr>
          <p:cNvSpPr>
            <a:spLocks noGrp="1"/>
          </p:cNvSpPr>
          <p:nvPr>
            <p:ph type="title"/>
          </p:nvPr>
        </p:nvSpPr>
        <p:spPr/>
        <p:txBody>
          <a:bodyPr/>
          <a:lstStyle/>
          <a:p>
            <a:r>
              <a:rPr lang="en-US" dirty="0"/>
              <a:t>Trends</a:t>
            </a:r>
            <a:br>
              <a:rPr lang="en-US" dirty="0"/>
            </a:br>
            <a:r>
              <a:rPr lang="en-US" dirty="0"/>
              <a:t>Single Page Applications</a:t>
            </a:r>
          </a:p>
        </p:txBody>
      </p:sp>
      <p:sp>
        <p:nvSpPr>
          <p:cNvPr id="4" name="Slide Number Placeholder 3">
            <a:extLst>
              <a:ext uri="{FF2B5EF4-FFF2-40B4-BE49-F238E27FC236}">
                <a16:creationId xmlns:a16="http://schemas.microsoft.com/office/drawing/2014/main" id="{E5A6007C-E424-4242-9149-6E7F0A2E8594}"/>
              </a:ext>
            </a:extLst>
          </p:cNvPr>
          <p:cNvSpPr>
            <a:spLocks noGrp="1"/>
          </p:cNvSpPr>
          <p:nvPr>
            <p:ph type="sldNum" sz="quarter" idx="12"/>
          </p:nvPr>
        </p:nvSpPr>
        <p:spPr/>
        <p:txBody>
          <a:bodyPr/>
          <a:lstStyle/>
          <a:p>
            <a:fld id="{452BA717-4DED-4A38-BDE4-30D0F0A142DB}" type="slidenum">
              <a:rPr lang="cs-CZ" smtClean="0"/>
              <a:pPr/>
              <a:t>32</a:t>
            </a:fld>
            <a:endParaRPr lang="cs-CZ"/>
          </a:p>
        </p:txBody>
      </p:sp>
      <p:sp>
        <p:nvSpPr>
          <p:cNvPr id="6" name="TextBox 5">
            <a:extLst>
              <a:ext uri="{FF2B5EF4-FFF2-40B4-BE49-F238E27FC236}">
                <a16:creationId xmlns:a16="http://schemas.microsoft.com/office/drawing/2014/main" id="{A8A50ADF-59A8-029E-4946-06C17C659CE9}"/>
              </a:ext>
            </a:extLst>
          </p:cNvPr>
          <p:cNvSpPr txBox="1"/>
          <p:nvPr/>
        </p:nvSpPr>
        <p:spPr>
          <a:xfrm>
            <a:off x="0" y="6207695"/>
            <a:ext cx="12192000" cy="461665"/>
          </a:xfrm>
          <a:prstGeom prst="rect">
            <a:avLst/>
          </a:prstGeom>
          <a:noFill/>
        </p:spPr>
        <p:txBody>
          <a:bodyPr wrap="square">
            <a:spAutoFit/>
          </a:bodyPr>
          <a:lstStyle/>
          <a:p>
            <a:pPr algn="ctr"/>
            <a:r>
              <a:rPr lang="en-US" sz="2400" b="1" dirty="0">
                <a:solidFill>
                  <a:schemeClr val="accent1"/>
                </a:solidFill>
              </a:rPr>
              <a:t>Advanced Programming of Web Applications - NSWI153</a:t>
            </a:r>
          </a:p>
        </p:txBody>
      </p:sp>
    </p:spTree>
    <p:extLst>
      <p:ext uri="{BB962C8B-B14F-4D97-AF65-F5344CB8AC3E}">
        <p14:creationId xmlns:p14="http://schemas.microsoft.com/office/powerpoint/2010/main" val="120499879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E76A3D6-E5C8-40CC-8CE3-3F8B9CC1A90B}"/>
              </a:ext>
            </a:extLst>
          </p:cNvPr>
          <p:cNvSpPr>
            <a:spLocks noGrp="1"/>
          </p:cNvSpPr>
          <p:nvPr>
            <p:ph idx="1"/>
          </p:nvPr>
        </p:nvSpPr>
        <p:spPr>
          <a:xfrm>
            <a:off x="239351" y="1844824"/>
            <a:ext cx="11713299" cy="4362871"/>
          </a:xfrm>
        </p:spPr>
        <p:txBody>
          <a:bodyPr/>
          <a:lstStyle/>
          <a:p>
            <a:r>
              <a:rPr lang="en-US" dirty="0"/>
              <a:t>Website or web applications as a composition of features</a:t>
            </a:r>
          </a:p>
          <a:p>
            <a:r>
              <a:rPr lang="en-US" dirty="0">
                <a:solidFill>
                  <a:schemeClr val="accent2"/>
                </a:solidFill>
              </a:rPr>
              <a:t>Independent teams</a:t>
            </a:r>
          </a:p>
          <a:p>
            <a:r>
              <a:rPr lang="en-US" dirty="0"/>
              <a:t>Distinct area of business</a:t>
            </a:r>
          </a:p>
          <a:p>
            <a:r>
              <a:rPr lang="en-US" dirty="0"/>
              <a:t>A team is cross functional and develops its features end-to-end</a:t>
            </a:r>
          </a:p>
        </p:txBody>
      </p:sp>
      <p:sp>
        <p:nvSpPr>
          <p:cNvPr id="3" name="Title 2">
            <a:extLst>
              <a:ext uri="{FF2B5EF4-FFF2-40B4-BE49-F238E27FC236}">
                <a16:creationId xmlns:a16="http://schemas.microsoft.com/office/drawing/2014/main" id="{F7A1E839-7B45-4940-B397-D5160AE483D9}"/>
              </a:ext>
            </a:extLst>
          </p:cNvPr>
          <p:cNvSpPr>
            <a:spLocks noGrp="1"/>
          </p:cNvSpPr>
          <p:nvPr>
            <p:ph type="title"/>
          </p:nvPr>
        </p:nvSpPr>
        <p:spPr/>
        <p:txBody>
          <a:bodyPr/>
          <a:lstStyle/>
          <a:p>
            <a:r>
              <a:rPr lang="en-US" dirty="0"/>
              <a:t>Trends</a:t>
            </a:r>
            <a:br>
              <a:rPr lang="en-US" dirty="0"/>
            </a:br>
            <a:r>
              <a:rPr lang="en-US" dirty="0"/>
              <a:t>Micro Frontends</a:t>
            </a:r>
          </a:p>
        </p:txBody>
      </p:sp>
      <p:sp>
        <p:nvSpPr>
          <p:cNvPr id="4" name="Slide Number Placeholder 3">
            <a:extLst>
              <a:ext uri="{FF2B5EF4-FFF2-40B4-BE49-F238E27FC236}">
                <a16:creationId xmlns:a16="http://schemas.microsoft.com/office/drawing/2014/main" id="{E5A6007C-E424-4242-9149-6E7F0A2E8594}"/>
              </a:ext>
            </a:extLst>
          </p:cNvPr>
          <p:cNvSpPr>
            <a:spLocks noGrp="1"/>
          </p:cNvSpPr>
          <p:nvPr>
            <p:ph type="sldNum" sz="quarter" idx="12"/>
          </p:nvPr>
        </p:nvSpPr>
        <p:spPr/>
        <p:txBody>
          <a:bodyPr/>
          <a:lstStyle/>
          <a:p>
            <a:fld id="{452BA717-4DED-4A38-BDE4-30D0F0A142DB}" type="slidenum">
              <a:rPr lang="cs-CZ" smtClean="0"/>
              <a:pPr/>
              <a:t>33</a:t>
            </a:fld>
            <a:endParaRPr lang="cs-CZ"/>
          </a:p>
        </p:txBody>
      </p:sp>
      <p:sp>
        <p:nvSpPr>
          <p:cNvPr id="6" name="TextBox 5">
            <a:extLst>
              <a:ext uri="{FF2B5EF4-FFF2-40B4-BE49-F238E27FC236}">
                <a16:creationId xmlns:a16="http://schemas.microsoft.com/office/drawing/2014/main" id="{87D89661-9C43-9D1D-C6D0-F3CE14BFDD97}"/>
              </a:ext>
            </a:extLst>
          </p:cNvPr>
          <p:cNvSpPr txBox="1"/>
          <p:nvPr/>
        </p:nvSpPr>
        <p:spPr>
          <a:xfrm>
            <a:off x="0" y="6207695"/>
            <a:ext cx="12192000" cy="461665"/>
          </a:xfrm>
          <a:prstGeom prst="rect">
            <a:avLst/>
          </a:prstGeom>
          <a:noFill/>
        </p:spPr>
        <p:txBody>
          <a:bodyPr wrap="square">
            <a:spAutoFit/>
          </a:bodyPr>
          <a:lstStyle/>
          <a:p>
            <a:pPr algn="ctr"/>
            <a:r>
              <a:rPr lang="en-US" sz="2400" b="1" dirty="0">
                <a:solidFill>
                  <a:schemeClr val="accent1"/>
                </a:solidFill>
              </a:rPr>
              <a:t>Advanced Programming of Web Applications - NSWI153</a:t>
            </a:r>
          </a:p>
        </p:txBody>
      </p:sp>
    </p:spTree>
    <p:extLst>
      <p:ext uri="{BB962C8B-B14F-4D97-AF65-F5344CB8AC3E}">
        <p14:creationId xmlns:p14="http://schemas.microsoft.com/office/powerpoint/2010/main" val="401467854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show="0">
  <p:cSld>
    <p:bg>
      <p:bgPr>
        <a:solidFill>
          <a:schemeClr val="accent3"/>
        </a:solidFill>
        <a:effectLst/>
      </p:bgPr>
    </p:bg>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DEBF9F8C-565C-4468-A7AC-46E81C1647AA}"/>
              </a:ext>
            </a:extLst>
          </p:cNvPr>
          <p:cNvSpPr>
            <a:spLocks noGrp="1"/>
          </p:cNvSpPr>
          <p:nvPr>
            <p:ph type="title"/>
          </p:nvPr>
        </p:nvSpPr>
        <p:spPr/>
        <p:txBody>
          <a:bodyPr/>
          <a:lstStyle/>
          <a:p>
            <a:r>
              <a:rPr lang="en-US" dirty="0"/>
              <a:t>Trends</a:t>
            </a:r>
            <a:br>
              <a:rPr lang="en-US" dirty="0"/>
            </a:br>
            <a:r>
              <a:rPr lang="en-US" dirty="0"/>
              <a:t>backend for frontend</a:t>
            </a:r>
          </a:p>
        </p:txBody>
      </p:sp>
      <p:sp>
        <p:nvSpPr>
          <p:cNvPr id="4" name="Slide Number Placeholder 3">
            <a:extLst>
              <a:ext uri="{FF2B5EF4-FFF2-40B4-BE49-F238E27FC236}">
                <a16:creationId xmlns:a16="http://schemas.microsoft.com/office/drawing/2014/main" id="{D334DFE1-70D5-41DC-8F49-22655A4DFCD8}"/>
              </a:ext>
            </a:extLst>
          </p:cNvPr>
          <p:cNvSpPr>
            <a:spLocks noGrp="1"/>
          </p:cNvSpPr>
          <p:nvPr>
            <p:ph type="sldNum" sz="quarter" idx="12"/>
          </p:nvPr>
        </p:nvSpPr>
        <p:spPr/>
        <p:txBody>
          <a:bodyPr/>
          <a:lstStyle/>
          <a:p>
            <a:fld id="{452BA717-4DED-4A38-BDE4-30D0F0A142DB}" type="slidenum">
              <a:rPr lang="cs-CZ" smtClean="0"/>
              <a:pPr/>
              <a:t>34</a:t>
            </a:fld>
            <a:endParaRPr lang="cs-CZ"/>
          </a:p>
        </p:txBody>
      </p:sp>
      <p:pic>
        <p:nvPicPr>
          <p:cNvPr id="16" name="Picture 15">
            <a:extLst>
              <a:ext uri="{FF2B5EF4-FFF2-40B4-BE49-F238E27FC236}">
                <a16:creationId xmlns:a16="http://schemas.microsoft.com/office/drawing/2014/main" id="{C77CD8FA-EB76-5C4D-8490-1C26D03378E4}"/>
              </a:ext>
            </a:extLst>
          </p:cNvPr>
          <p:cNvPicPr>
            <a:picLocks noChangeAspect="1"/>
          </p:cNvPicPr>
          <p:nvPr/>
        </p:nvPicPr>
        <p:blipFill>
          <a:blip r:embed="rId2"/>
          <a:stretch>
            <a:fillRect/>
          </a:stretch>
        </p:blipFill>
        <p:spPr>
          <a:xfrm>
            <a:off x="2135560" y="1628800"/>
            <a:ext cx="7848872" cy="4787739"/>
          </a:xfrm>
          <a:prstGeom prst="rect">
            <a:avLst/>
          </a:prstGeom>
        </p:spPr>
      </p:pic>
      <p:sp>
        <p:nvSpPr>
          <p:cNvPr id="2" name="TextBox 1">
            <a:extLst>
              <a:ext uri="{FF2B5EF4-FFF2-40B4-BE49-F238E27FC236}">
                <a16:creationId xmlns:a16="http://schemas.microsoft.com/office/drawing/2014/main" id="{D02172FE-FD45-BD28-162A-B6D78F7993C9}"/>
              </a:ext>
            </a:extLst>
          </p:cNvPr>
          <p:cNvSpPr txBox="1"/>
          <p:nvPr/>
        </p:nvSpPr>
        <p:spPr>
          <a:xfrm>
            <a:off x="0" y="6444044"/>
            <a:ext cx="12192000" cy="369332"/>
          </a:xfrm>
          <a:prstGeom prst="rect">
            <a:avLst/>
          </a:prstGeom>
          <a:noFill/>
        </p:spPr>
        <p:txBody>
          <a:bodyPr wrap="square" rtlCol="0">
            <a:spAutoFit/>
          </a:bodyPr>
          <a:lstStyle/>
          <a:p>
            <a:r>
              <a:rPr lang="en-US" dirty="0"/>
              <a:t>Removed: 2022/2023</a:t>
            </a:r>
          </a:p>
        </p:txBody>
      </p:sp>
    </p:spTree>
    <p:extLst>
      <p:ext uri="{BB962C8B-B14F-4D97-AF65-F5344CB8AC3E}">
        <p14:creationId xmlns:p14="http://schemas.microsoft.com/office/powerpoint/2010/main" val="147599998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651A344-7F25-44C6-ABC0-B9F25AE3F079}"/>
              </a:ext>
            </a:extLst>
          </p:cNvPr>
          <p:cNvSpPr>
            <a:spLocks noGrp="1"/>
          </p:cNvSpPr>
          <p:nvPr>
            <p:ph idx="1"/>
          </p:nvPr>
        </p:nvSpPr>
        <p:spPr>
          <a:xfrm>
            <a:off x="239350" y="1846006"/>
            <a:ext cx="11713299" cy="4596298"/>
          </a:xfrm>
        </p:spPr>
        <p:txBody>
          <a:bodyPr/>
          <a:lstStyle/>
          <a:p>
            <a:r>
              <a:rPr lang="en-US" dirty="0"/>
              <a:t>Model-View-Controller pattern</a:t>
            </a:r>
          </a:p>
          <a:p>
            <a:r>
              <a:rPr lang="en-US" dirty="0"/>
              <a:t>Object-Relation Mapping</a:t>
            </a:r>
          </a:p>
          <a:p>
            <a:r>
              <a:rPr lang="en-US" dirty="0"/>
              <a:t>Component-Based Development</a:t>
            </a:r>
          </a:p>
          <a:p>
            <a:r>
              <a:rPr lang="en-US" dirty="0"/>
              <a:t>REST API</a:t>
            </a:r>
          </a:p>
          <a:p>
            <a:pPr marL="0" indent="0">
              <a:buNone/>
            </a:pPr>
            <a:endParaRPr lang="en-US" dirty="0"/>
          </a:p>
          <a:p>
            <a:endParaRPr lang="cs-CZ" dirty="0"/>
          </a:p>
        </p:txBody>
      </p:sp>
      <p:sp>
        <p:nvSpPr>
          <p:cNvPr id="2" name="Title 1">
            <a:extLst>
              <a:ext uri="{FF2B5EF4-FFF2-40B4-BE49-F238E27FC236}">
                <a16:creationId xmlns:a16="http://schemas.microsoft.com/office/drawing/2014/main" id="{8D3E8574-935F-4138-8425-82AAC905656E}"/>
              </a:ext>
            </a:extLst>
          </p:cNvPr>
          <p:cNvSpPr>
            <a:spLocks noGrp="1"/>
          </p:cNvSpPr>
          <p:nvPr>
            <p:ph type="title"/>
          </p:nvPr>
        </p:nvSpPr>
        <p:spPr>
          <a:xfrm>
            <a:off x="3359696" y="407780"/>
            <a:ext cx="8610600" cy="1293028"/>
          </a:xfrm>
        </p:spPr>
        <p:txBody>
          <a:bodyPr/>
          <a:lstStyle/>
          <a:p>
            <a:r>
              <a:rPr lang="en-US" dirty="0"/>
              <a:t>takeaway </a:t>
            </a:r>
          </a:p>
        </p:txBody>
      </p:sp>
      <p:sp>
        <p:nvSpPr>
          <p:cNvPr id="4" name="TextBox 3">
            <a:extLst>
              <a:ext uri="{FF2B5EF4-FFF2-40B4-BE49-F238E27FC236}">
                <a16:creationId xmlns:a16="http://schemas.microsoft.com/office/drawing/2014/main" id="{28076C2F-3ED0-D910-4328-B8F59340CA0B}"/>
              </a:ext>
            </a:extLst>
          </p:cNvPr>
          <p:cNvSpPr txBox="1"/>
          <p:nvPr/>
        </p:nvSpPr>
        <p:spPr>
          <a:xfrm>
            <a:off x="0" y="5345921"/>
            <a:ext cx="12192000" cy="1323439"/>
          </a:xfrm>
          <a:prstGeom prst="rect">
            <a:avLst/>
          </a:prstGeom>
          <a:noFill/>
        </p:spPr>
        <p:txBody>
          <a:bodyPr wrap="square">
            <a:spAutoFit/>
          </a:bodyPr>
          <a:lstStyle/>
          <a:p>
            <a:pPr algn="ctr"/>
            <a:r>
              <a:rPr lang="en-US" sz="4000" b="1" dirty="0">
                <a:solidFill>
                  <a:schemeClr val="accent1"/>
                </a:solidFill>
              </a:rPr>
              <a:t>Advanced Programming of Web Applications</a:t>
            </a:r>
          </a:p>
          <a:p>
            <a:pPr algn="ctr"/>
            <a:r>
              <a:rPr lang="en-US" sz="4000" b="1" dirty="0">
                <a:solidFill>
                  <a:schemeClr val="accent1"/>
                </a:solidFill>
              </a:rPr>
              <a:t>NSWI153</a:t>
            </a:r>
          </a:p>
        </p:txBody>
      </p:sp>
    </p:spTree>
    <p:extLst>
      <p:ext uri="{BB962C8B-B14F-4D97-AF65-F5344CB8AC3E}">
        <p14:creationId xmlns:p14="http://schemas.microsoft.com/office/powerpoint/2010/main" val="25294332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231BE100-E29C-4B65-A11D-BD7FD46CCB40}"/>
              </a:ext>
            </a:extLst>
          </p:cNvPr>
          <p:cNvSpPr>
            <a:spLocks noGrp="1"/>
          </p:cNvSpPr>
          <p:nvPr>
            <p:ph idx="1"/>
          </p:nvPr>
        </p:nvSpPr>
        <p:spPr/>
        <p:txBody>
          <a:bodyPr/>
          <a:lstStyle/>
          <a:p>
            <a:pPr marL="0" indent="0">
              <a:buNone/>
            </a:pPr>
            <a:r>
              <a:rPr lang="en-US" dirty="0">
                <a:solidFill>
                  <a:schemeClr val="accent6"/>
                </a:solidFill>
                <a:hlinkClick r:id="rId3">
                  <a:extLst>
                    <a:ext uri="{A12FA001-AC4F-418D-AE19-62706E023703}">
                      <ahyp:hlinkClr xmlns:ahyp="http://schemas.microsoft.com/office/drawing/2018/hyperlinkcolor" val="tx"/>
                    </a:ext>
                  </a:extLst>
                </a:hlinkClick>
              </a:rPr>
              <a:t>Impact of design patterns on software quality: a systematic literature review</a:t>
            </a:r>
            <a:endParaRPr lang="en-US" dirty="0">
              <a:solidFill>
                <a:schemeClr val="accent6"/>
              </a:solidFill>
            </a:endParaRPr>
          </a:p>
          <a:p>
            <a:pPr marL="0" indent="0">
              <a:buNone/>
            </a:pPr>
            <a:r>
              <a:rPr lang="en-US" dirty="0"/>
              <a:t>Published: 01 February 2020</a:t>
            </a:r>
          </a:p>
          <a:p>
            <a:pPr marL="0" indent="0">
              <a:buNone/>
            </a:pPr>
            <a:endParaRPr lang="en-US" dirty="0"/>
          </a:p>
          <a:p>
            <a:pPr marL="0" indent="0">
              <a:buNone/>
            </a:pPr>
            <a:r>
              <a:rPr lang="en-US" dirty="0"/>
              <a:t>Design patterns represent solutions to frequently occurring software problems for designing good quality software. </a:t>
            </a:r>
          </a:p>
          <a:p>
            <a:pPr marL="0" indent="0">
              <a:buNone/>
            </a:pPr>
            <a:r>
              <a:rPr lang="en-US" dirty="0"/>
              <a:t>… </a:t>
            </a:r>
          </a:p>
          <a:p>
            <a:pPr marL="0" indent="0">
              <a:buNone/>
            </a:pPr>
            <a:r>
              <a:rPr lang="en-US" dirty="0"/>
              <a:t>23 design patterns called gang of four (</a:t>
            </a:r>
            <a:r>
              <a:rPr lang="en-US" dirty="0" err="1"/>
              <a:t>GoF</a:t>
            </a:r>
            <a:r>
              <a:rPr lang="en-US" dirty="0"/>
              <a:t>) patterns. </a:t>
            </a:r>
            <a:r>
              <a:rPr lang="en-US" dirty="0" err="1"/>
              <a:t>GoF</a:t>
            </a:r>
            <a:r>
              <a:rPr lang="en-US" dirty="0"/>
              <a:t> design patterns are classified into three categories: </a:t>
            </a:r>
            <a:r>
              <a:rPr lang="en-US" dirty="0">
                <a:solidFill>
                  <a:schemeClr val="accent2"/>
                </a:solidFill>
              </a:rPr>
              <a:t>structural</a:t>
            </a:r>
            <a:r>
              <a:rPr lang="en-US" dirty="0"/>
              <a:t>, </a:t>
            </a:r>
            <a:r>
              <a:rPr lang="en-US" dirty="0">
                <a:solidFill>
                  <a:schemeClr val="accent2"/>
                </a:solidFill>
              </a:rPr>
              <a:t>creational</a:t>
            </a:r>
            <a:r>
              <a:rPr lang="en-US" dirty="0"/>
              <a:t>, and </a:t>
            </a:r>
            <a:r>
              <a:rPr lang="en-US" dirty="0">
                <a:solidFill>
                  <a:schemeClr val="accent2"/>
                </a:solidFill>
              </a:rPr>
              <a:t>behavioral</a:t>
            </a:r>
            <a:r>
              <a:rPr lang="en-US" dirty="0"/>
              <a:t> patterns.</a:t>
            </a:r>
          </a:p>
        </p:txBody>
      </p:sp>
      <p:sp>
        <p:nvSpPr>
          <p:cNvPr id="3" name="Title 2">
            <a:extLst>
              <a:ext uri="{FF2B5EF4-FFF2-40B4-BE49-F238E27FC236}">
                <a16:creationId xmlns:a16="http://schemas.microsoft.com/office/drawing/2014/main" id="{1AE6C358-D940-476A-83DB-1B463D44DA4F}"/>
              </a:ext>
            </a:extLst>
          </p:cNvPr>
          <p:cNvSpPr>
            <a:spLocks noGrp="1"/>
          </p:cNvSpPr>
          <p:nvPr>
            <p:ph type="title"/>
          </p:nvPr>
        </p:nvSpPr>
        <p:spPr/>
        <p:txBody>
          <a:bodyPr/>
          <a:lstStyle/>
          <a:p>
            <a:r>
              <a:rPr lang="en-US" dirty="0"/>
              <a:t>Design Patterns</a:t>
            </a:r>
          </a:p>
        </p:txBody>
      </p:sp>
      <p:sp>
        <p:nvSpPr>
          <p:cNvPr id="4" name="Slide Number Placeholder 3">
            <a:extLst>
              <a:ext uri="{FF2B5EF4-FFF2-40B4-BE49-F238E27FC236}">
                <a16:creationId xmlns:a16="http://schemas.microsoft.com/office/drawing/2014/main" id="{B0F19E4A-3B27-4B6B-8C36-DD940FAB0B52}"/>
              </a:ext>
            </a:extLst>
          </p:cNvPr>
          <p:cNvSpPr>
            <a:spLocks noGrp="1"/>
          </p:cNvSpPr>
          <p:nvPr>
            <p:ph type="sldNum" sz="quarter" idx="12"/>
          </p:nvPr>
        </p:nvSpPr>
        <p:spPr/>
        <p:txBody>
          <a:bodyPr/>
          <a:lstStyle/>
          <a:p>
            <a:fld id="{452BA717-4DED-4A38-BDE4-30D0F0A142DB}" type="slidenum">
              <a:rPr lang="cs-CZ" smtClean="0"/>
              <a:pPr/>
              <a:t>4</a:t>
            </a:fld>
            <a:endParaRPr lang="cs-CZ"/>
          </a:p>
        </p:txBody>
      </p:sp>
    </p:spTree>
    <p:extLst>
      <p:ext uri="{BB962C8B-B14F-4D97-AF65-F5344CB8AC3E}">
        <p14:creationId xmlns:p14="http://schemas.microsoft.com/office/powerpoint/2010/main" val="35841656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DD9E5D-6FCE-42B2-9343-0235D6FF32D7}"/>
              </a:ext>
            </a:extLst>
          </p:cNvPr>
          <p:cNvSpPr>
            <a:spLocks noGrp="1"/>
          </p:cNvSpPr>
          <p:nvPr>
            <p:ph type="ctrTitle"/>
          </p:nvPr>
        </p:nvSpPr>
        <p:spPr/>
        <p:txBody>
          <a:bodyPr/>
          <a:lstStyle/>
          <a:p>
            <a:r>
              <a:rPr lang="en-US" dirty="0"/>
              <a:t>Model-View-Controller</a:t>
            </a:r>
          </a:p>
        </p:txBody>
      </p:sp>
    </p:spTree>
    <p:extLst>
      <p:ext uri="{BB962C8B-B14F-4D97-AF65-F5344CB8AC3E}">
        <p14:creationId xmlns:p14="http://schemas.microsoft.com/office/powerpoint/2010/main" val="5924056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0A2B0282-9AB3-4116-94E3-9543E079D5BC}"/>
              </a:ext>
            </a:extLst>
          </p:cNvPr>
          <p:cNvSpPr>
            <a:spLocks noGrp="1"/>
          </p:cNvSpPr>
          <p:nvPr>
            <p:ph idx="1"/>
          </p:nvPr>
        </p:nvSpPr>
        <p:spPr/>
        <p:txBody>
          <a:bodyPr/>
          <a:lstStyle/>
          <a:p>
            <a:r>
              <a:rPr lang="en-US" dirty="0"/>
              <a:t>A guideline how to divide code and responsibility</a:t>
            </a:r>
          </a:p>
          <a:p>
            <a:r>
              <a:rPr lang="en-US" dirty="0"/>
              <a:t>Basis for many frameworks</a:t>
            </a:r>
            <a:br>
              <a:rPr lang="en-US" dirty="0"/>
            </a:br>
            <a:endParaRPr lang="en-US" dirty="0"/>
          </a:p>
          <a:p>
            <a:r>
              <a:rPr lang="en-US" dirty="0"/>
              <a:t>Model</a:t>
            </a:r>
          </a:p>
          <a:p>
            <a:pPr lvl="1"/>
            <a:r>
              <a:rPr lang="en-US" dirty="0"/>
              <a:t>Uniform data API</a:t>
            </a:r>
          </a:p>
          <a:p>
            <a:r>
              <a:rPr lang="en-US" dirty="0"/>
              <a:t>View</a:t>
            </a:r>
          </a:p>
          <a:p>
            <a:pPr lvl="1"/>
            <a:r>
              <a:rPr lang="en-US" dirty="0"/>
              <a:t>User interface</a:t>
            </a:r>
          </a:p>
          <a:p>
            <a:r>
              <a:rPr lang="en-US" dirty="0"/>
              <a:t>Controller</a:t>
            </a:r>
          </a:p>
          <a:p>
            <a:pPr lvl="1"/>
            <a:r>
              <a:rPr lang="en-US" dirty="0"/>
              <a:t>Process requests</a:t>
            </a:r>
          </a:p>
          <a:p>
            <a:pPr lvl="1"/>
            <a:r>
              <a:rPr lang="en-US" dirty="0"/>
              <a:t>Business logic</a:t>
            </a:r>
          </a:p>
        </p:txBody>
      </p:sp>
      <p:sp>
        <p:nvSpPr>
          <p:cNvPr id="3" name="Title 2">
            <a:extLst>
              <a:ext uri="{FF2B5EF4-FFF2-40B4-BE49-F238E27FC236}">
                <a16:creationId xmlns:a16="http://schemas.microsoft.com/office/drawing/2014/main" id="{8C297182-4E3A-4360-81FF-795AB63FFE9F}"/>
              </a:ext>
            </a:extLst>
          </p:cNvPr>
          <p:cNvSpPr>
            <a:spLocks noGrp="1"/>
          </p:cNvSpPr>
          <p:nvPr>
            <p:ph type="title"/>
          </p:nvPr>
        </p:nvSpPr>
        <p:spPr/>
        <p:txBody>
          <a:bodyPr/>
          <a:lstStyle/>
          <a:p>
            <a:r>
              <a:rPr lang="en-US" dirty="0"/>
              <a:t>Model-View-Controller</a:t>
            </a:r>
          </a:p>
        </p:txBody>
      </p:sp>
      <p:sp>
        <p:nvSpPr>
          <p:cNvPr id="4" name="Slide Number Placeholder 3">
            <a:extLst>
              <a:ext uri="{FF2B5EF4-FFF2-40B4-BE49-F238E27FC236}">
                <a16:creationId xmlns:a16="http://schemas.microsoft.com/office/drawing/2014/main" id="{690FE808-C166-4DF2-995A-A453C172569C}"/>
              </a:ext>
            </a:extLst>
          </p:cNvPr>
          <p:cNvSpPr>
            <a:spLocks noGrp="1"/>
          </p:cNvSpPr>
          <p:nvPr>
            <p:ph type="sldNum" sz="quarter" idx="12"/>
          </p:nvPr>
        </p:nvSpPr>
        <p:spPr/>
        <p:txBody>
          <a:bodyPr/>
          <a:lstStyle/>
          <a:p>
            <a:fld id="{452BA717-4DED-4A38-BDE4-30D0F0A142DB}" type="slidenum">
              <a:rPr lang="cs-CZ" smtClean="0"/>
              <a:pPr/>
              <a:t>6</a:t>
            </a:fld>
            <a:endParaRPr lang="cs-CZ"/>
          </a:p>
        </p:txBody>
      </p:sp>
    </p:spTree>
    <p:extLst>
      <p:ext uri="{BB962C8B-B14F-4D97-AF65-F5344CB8AC3E}">
        <p14:creationId xmlns:p14="http://schemas.microsoft.com/office/powerpoint/2010/main" val="11268801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0" name="Group 19">
            <a:extLst>
              <a:ext uri="{FF2B5EF4-FFF2-40B4-BE49-F238E27FC236}">
                <a16:creationId xmlns:a16="http://schemas.microsoft.com/office/drawing/2014/main" id="{EDDFD4FD-62E9-06BC-846F-E6DE05CCFF9A}"/>
              </a:ext>
            </a:extLst>
          </p:cNvPr>
          <p:cNvGrpSpPr/>
          <p:nvPr/>
        </p:nvGrpSpPr>
        <p:grpSpPr>
          <a:xfrm>
            <a:off x="2591490" y="1937521"/>
            <a:ext cx="6471576" cy="4299789"/>
            <a:chOff x="2699792" y="1957350"/>
            <a:chExt cx="4156300" cy="3416388"/>
          </a:xfrm>
        </p:grpSpPr>
        <p:sp>
          <p:nvSpPr>
            <p:cNvPr id="22" name="Rectangle 21">
              <a:extLst>
                <a:ext uri="{FF2B5EF4-FFF2-40B4-BE49-F238E27FC236}">
                  <a16:creationId xmlns:a16="http://schemas.microsoft.com/office/drawing/2014/main" id="{8A1CA352-E12A-DC20-05EF-2EF3F1B31BC7}"/>
                </a:ext>
              </a:extLst>
            </p:cNvPr>
            <p:cNvSpPr/>
            <p:nvPr/>
          </p:nvSpPr>
          <p:spPr>
            <a:xfrm>
              <a:off x="2699792" y="1957350"/>
              <a:ext cx="4156300" cy="3416388"/>
            </a:xfrm>
            <a:prstGeom prst="rect">
              <a:avLst/>
            </a:prstGeom>
            <a:noFill/>
            <a:ln w="31750" cap="rnd" cmpd="sng">
              <a:solidFill>
                <a:schemeClr val="tx1"/>
              </a:solidFill>
              <a:prstDash val="dash"/>
            </a:ln>
          </p:spPr>
          <p:style>
            <a:lnRef idx="2">
              <a:schemeClr val="dk1"/>
            </a:lnRef>
            <a:fillRef idx="1">
              <a:schemeClr val="lt1"/>
            </a:fillRef>
            <a:effectRef idx="0">
              <a:schemeClr val="dk1"/>
            </a:effectRef>
            <a:fontRef idx="minor">
              <a:schemeClr val="dk1"/>
            </a:fontRef>
          </p:style>
          <p:txBody>
            <a:bodyPr rtlCol="0" anchor="ctr"/>
            <a:lstStyle/>
            <a:p>
              <a:pPr algn="ctr"/>
              <a:endParaRPr lang="cs-CZ">
                <a:solidFill>
                  <a:schemeClr val="tx1"/>
                </a:solidFill>
              </a:endParaRPr>
            </a:p>
          </p:txBody>
        </p:sp>
        <p:sp>
          <p:nvSpPr>
            <p:cNvPr id="23" name="TextBox 22">
              <a:extLst>
                <a:ext uri="{FF2B5EF4-FFF2-40B4-BE49-F238E27FC236}">
                  <a16:creationId xmlns:a16="http://schemas.microsoft.com/office/drawing/2014/main" id="{D84D5A4B-36ED-2ACD-41A4-3B0AD94BD9FF}"/>
                </a:ext>
              </a:extLst>
            </p:cNvPr>
            <p:cNvSpPr txBox="1"/>
            <p:nvPr/>
          </p:nvSpPr>
          <p:spPr>
            <a:xfrm>
              <a:off x="5782960" y="2006255"/>
              <a:ext cx="1001125" cy="244544"/>
            </a:xfrm>
            <a:prstGeom prst="rect">
              <a:avLst/>
            </a:prstGeom>
            <a:noFill/>
            <a:ln>
              <a:solidFill>
                <a:schemeClr val="tx1"/>
              </a:solidFill>
            </a:ln>
          </p:spPr>
          <p:txBody>
            <a:bodyPr wrap="square" rtlCol="0">
              <a:spAutoFit/>
            </a:bodyPr>
            <a:lstStyle/>
            <a:p>
              <a:pPr algn="r"/>
              <a:r>
                <a:rPr lang="en-US" sz="1400" dirty="0"/>
                <a:t>Business Logic</a:t>
              </a:r>
              <a:endParaRPr lang="cs-CZ" sz="1400" dirty="0"/>
            </a:p>
          </p:txBody>
        </p:sp>
      </p:grpSp>
      <p:sp>
        <p:nvSpPr>
          <p:cNvPr id="15" name="Rectangle 14">
            <a:extLst>
              <a:ext uri="{FF2B5EF4-FFF2-40B4-BE49-F238E27FC236}">
                <a16:creationId xmlns:a16="http://schemas.microsoft.com/office/drawing/2014/main" id="{6DD3FC6E-0F17-05C6-ADB4-C798735F1AC2}"/>
              </a:ext>
            </a:extLst>
          </p:cNvPr>
          <p:cNvSpPr/>
          <p:nvPr/>
        </p:nvSpPr>
        <p:spPr>
          <a:xfrm>
            <a:off x="9168463" y="1924546"/>
            <a:ext cx="2361233" cy="4312765"/>
          </a:xfrm>
          <a:prstGeom prst="rect">
            <a:avLst/>
          </a:prstGeom>
          <a:noFill/>
          <a:ln w="31750" cap="rnd" cmpd="sng">
            <a:solidFill>
              <a:schemeClr val="tx1"/>
            </a:solidFill>
            <a:prstDash val="dash"/>
          </a:ln>
        </p:spPr>
        <p:style>
          <a:lnRef idx="2">
            <a:schemeClr val="dk1"/>
          </a:lnRef>
          <a:fillRef idx="1">
            <a:schemeClr val="lt1"/>
          </a:fillRef>
          <a:effectRef idx="0">
            <a:schemeClr val="dk1"/>
          </a:effectRef>
          <a:fontRef idx="minor">
            <a:schemeClr val="dk1"/>
          </a:fontRef>
        </p:style>
        <p:txBody>
          <a:bodyPr rtlCol="0" anchor="ctr"/>
          <a:lstStyle/>
          <a:p>
            <a:pPr algn="ctr"/>
            <a:endParaRPr lang="cs-CZ">
              <a:solidFill>
                <a:schemeClr val="tx1"/>
              </a:solidFill>
            </a:endParaRPr>
          </a:p>
        </p:txBody>
      </p:sp>
      <p:grpSp>
        <p:nvGrpSpPr>
          <p:cNvPr id="11" name="Group 10">
            <a:extLst>
              <a:ext uri="{FF2B5EF4-FFF2-40B4-BE49-F238E27FC236}">
                <a16:creationId xmlns:a16="http://schemas.microsoft.com/office/drawing/2014/main" id="{F91F8DE0-3F51-F75E-CC98-9C99CD351DB0}"/>
              </a:ext>
            </a:extLst>
          </p:cNvPr>
          <p:cNvGrpSpPr/>
          <p:nvPr/>
        </p:nvGrpSpPr>
        <p:grpSpPr>
          <a:xfrm>
            <a:off x="263352" y="1924546"/>
            <a:ext cx="2256129" cy="4312766"/>
            <a:chOff x="962578" y="1957350"/>
            <a:chExt cx="1509114" cy="3416388"/>
          </a:xfrm>
        </p:grpSpPr>
        <p:sp>
          <p:nvSpPr>
            <p:cNvPr id="12" name="Rectangle 11">
              <a:extLst>
                <a:ext uri="{FF2B5EF4-FFF2-40B4-BE49-F238E27FC236}">
                  <a16:creationId xmlns:a16="http://schemas.microsoft.com/office/drawing/2014/main" id="{8D9EBFAB-86C2-6BB3-92F8-8A5689A72A57}"/>
                </a:ext>
              </a:extLst>
            </p:cNvPr>
            <p:cNvSpPr/>
            <p:nvPr/>
          </p:nvSpPr>
          <p:spPr>
            <a:xfrm>
              <a:off x="962578" y="1957350"/>
              <a:ext cx="1509114" cy="3416388"/>
            </a:xfrm>
            <a:prstGeom prst="rect">
              <a:avLst/>
            </a:prstGeom>
            <a:noFill/>
            <a:ln w="31750" cap="rnd" cmpd="sng">
              <a:solidFill>
                <a:schemeClr val="tx1"/>
              </a:solidFill>
              <a:prstDash val="dash"/>
            </a:ln>
          </p:spPr>
          <p:style>
            <a:lnRef idx="2">
              <a:schemeClr val="dk1"/>
            </a:lnRef>
            <a:fillRef idx="1">
              <a:schemeClr val="lt1"/>
            </a:fillRef>
            <a:effectRef idx="0">
              <a:schemeClr val="dk1"/>
            </a:effectRef>
            <a:fontRef idx="minor">
              <a:schemeClr val="dk1"/>
            </a:fontRef>
          </p:style>
          <p:txBody>
            <a:bodyPr rtlCol="0" anchor="ctr"/>
            <a:lstStyle/>
            <a:p>
              <a:pPr algn="ctr"/>
              <a:endParaRPr lang="cs-CZ">
                <a:solidFill>
                  <a:schemeClr val="tx1"/>
                </a:solidFill>
              </a:endParaRPr>
            </a:p>
          </p:txBody>
        </p:sp>
        <p:sp>
          <p:nvSpPr>
            <p:cNvPr id="14" name="TextBox 13">
              <a:extLst>
                <a:ext uri="{FF2B5EF4-FFF2-40B4-BE49-F238E27FC236}">
                  <a16:creationId xmlns:a16="http://schemas.microsoft.com/office/drawing/2014/main" id="{5D190162-4D6D-EB30-1EC0-CC07B752111C}"/>
                </a:ext>
              </a:extLst>
            </p:cNvPr>
            <p:cNvSpPr txBox="1"/>
            <p:nvPr/>
          </p:nvSpPr>
          <p:spPr>
            <a:xfrm>
              <a:off x="1010744" y="2005674"/>
              <a:ext cx="1163762" cy="243808"/>
            </a:xfrm>
            <a:prstGeom prst="rect">
              <a:avLst/>
            </a:prstGeom>
            <a:noFill/>
            <a:ln>
              <a:solidFill>
                <a:schemeClr val="tx1"/>
              </a:solidFill>
            </a:ln>
          </p:spPr>
          <p:txBody>
            <a:bodyPr wrap="square" rtlCol="0">
              <a:spAutoFit/>
            </a:bodyPr>
            <a:lstStyle/>
            <a:p>
              <a:r>
                <a:rPr lang="en-US" sz="1400" dirty="0"/>
                <a:t>Presentation Tier</a:t>
              </a:r>
              <a:endParaRPr lang="cs-CZ" sz="1400" dirty="0"/>
            </a:p>
          </p:txBody>
        </p:sp>
      </p:grpSp>
      <p:sp>
        <p:nvSpPr>
          <p:cNvPr id="3" name="Title 2">
            <a:extLst>
              <a:ext uri="{FF2B5EF4-FFF2-40B4-BE49-F238E27FC236}">
                <a16:creationId xmlns:a16="http://schemas.microsoft.com/office/drawing/2014/main" id="{F53E78D9-269F-4D21-98B8-EF024A31AA7C}"/>
              </a:ext>
            </a:extLst>
          </p:cNvPr>
          <p:cNvSpPr>
            <a:spLocks noGrp="1"/>
          </p:cNvSpPr>
          <p:nvPr>
            <p:ph type="title"/>
          </p:nvPr>
        </p:nvSpPr>
        <p:spPr/>
        <p:txBody>
          <a:bodyPr/>
          <a:lstStyle/>
          <a:p>
            <a:r>
              <a:rPr lang="en-US" dirty="0"/>
              <a:t>Model-view-controller</a:t>
            </a:r>
          </a:p>
        </p:txBody>
      </p:sp>
      <p:sp>
        <p:nvSpPr>
          <p:cNvPr id="4" name="Slide Number Placeholder 3">
            <a:extLst>
              <a:ext uri="{FF2B5EF4-FFF2-40B4-BE49-F238E27FC236}">
                <a16:creationId xmlns:a16="http://schemas.microsoft.com/office/drawing/2014/main" id="{7DE51C3F-031D-4468-8A13-FB001A9DE5CE}"/>
              </a:ext>
            </a:extLst>
          </p:cNvPr>
          <p:cNvSpPr>
            <a:spLocks noGrp="1"/>
          </p:cNvSpPr>
          <p:nvPr>
            <p:ph type="sldNum" sz="quarter" idx="12"/>
          </p:nvPr>
        </p:nvSpPr>
        <p:spPr/>
        <p:txBody>
          <a:bodyPr/>
          <a:lstStyle/>
          <a:p>
            <a:fld id="{452BA717-4DED-4A38-BDE4-30D0F0A142DB}" type="slidenum">
              <a:rPr lang="cs-CZ" smtClean="0"/>
              <a:pPr/>
              <a:t>7</a:t>
            </a:fld>
            <a:endParaRPr lang="cs-CZ"/>
          </a:p>
        </p:txBody>
      </p:sp>
      <p:sp>
        <p:nvSpPr>
          <p:cNvPr id="5" name="Rectangle: Rounded Corners 4">
            <a:extLst>
              <a:ext uri="{FF2B5EF4-FFF2-40B4-BE49-F238E27FC236}">
                <a16:creationId xmlns:a16="http://schemas.microsoft.com/office/drawing/2014/main" id="{8226745A-CD96-4410-8819-989413529237}"/>
              </a:ext>
            </a:extLst>
          </p:cNvPr>
          <p:cNvSpPr/>
          <p:nvPr/>
        </p:nvSpPr>
        <p:spPr>
          <a:xfrm>
            <a:off x="4799856" y="2275205"/>
            <a:ext cx="1824445" cy="910029"/>
          </a:xfrm>
          <a:prstGeom prst="roundRect">
            <a:avLst/>
          </a:prstGeom>
        </p:spPr>
        <p:style>
          <a:lnRef idx="3">
            <a:schemeClr val="lt1"/>
          </a:lnRef>
          <a:fillRef idx="1">
            <a:schemeClr val="dk1"/>
          </a:fillRef>
          <a:effectRef idx="1">
            <a:schemeClr val="dk1"/>
          </a:effectRef>
          <a:fontRef idx="minor">
            <a:schemeClr val="lt1"/>
          </a:fontRef>
        </p:style>
        <p:txBody>
          <a:bodyPr rtlCol="0" anchor="ctr"/>
          <a:lstStyle/>
          <a:p>
            <a:pPr algn="ctr"/>
            <a:r>
              <a:rPr lang="en-US" b="1" dirty="0"/>
              <a:t>Controller</a:t>
            </a:r>
          </a:p>
        </p:txBody>
      </p:sp>
      <p:sp>
        <p:nvSpPr>
          <p:cNvPr id="6" name="Rectangle: Rounded Corners 5">
            <a:extLst>
              <a:ext uri="{FF2B5EF4-FFF2-40B4-BE49-F238E27FC236}">
                <a16:creationId xmlns:a16="http://schemas.microsoft.com/office/drawing/2014/main" id="{2DA242BA-D950-4B8B-B50C-57C7CF2990F8}"/>
              </a:ext>
            </a:extLst>
          </p:cNvPr>
          <p:cNvSpPr/>
          <p:nvPr/>
        </p:nvSpPr>
        <p:spPr>
          <a:xfrm>
            <a:off x="1631504" y="4869160"/>
            <a:ext cx="1824445" cy="910029"/>
          </a:xfrm>
          <a:prstGeom prst="roundRect">
            <a:avLst/>
          </a:prstGeom>
        </p:spPr>
        <p:style>
          <a:lnRef idx="3">
            <a:schemeClr val="lt1"/>
          </a:lnRef>
          <a:fillRef idx="1">
            <a:schemeClr val="dk1"/>
          </a:fillRef>
          <a:effectRef idx="1">
            <a:schemeClr val="dk1"/>
          </a:effectRef>
          <a:fontRef idx="minor">
            <a:schemeClr val="lt1"/>
          </a:fontRef>
        </p:style>
        <p:txBody>
          <a:bodyPr rtlCol="0" anchor="ctr"/>
          <a:lstStyle/>
          <a:p>
            <a:pPr algn="ctr"/>
            <a:r>
              <a:rPr lang="en-US" b="1" dirty="0"/>
              <a:t>View</a:t>
            </a:r>
          </a:p>
        </p:txBody>
      </p:sp>
      <p:sp>
        <p:nvSpPr>
          <p:cNvPr id="7" name="Rectangle: Rounded Corners 6">
            <a:extLst>
              <a:ext uri="{FF2B5EF4-FFF2-40B4-BE49-F238E27FC236}">
                <a16:creationId xmlns:a16="http://schemas.microsoft.com/office/drawing/2014/main" id="{85805E53-4553-4DDD-B5B3-F1DD44FAF05D}"/>
              </a:ext>
            </a:extLst>
          </p:cNvPr>
          <p:cNvSpPr/>
          <p:nvPr/>
        </p:nvSpPr>
        <p:spPr>
          <a:xfrm>
            <a:off x="8256240" y="4869159"/>
            <a:ext cx="1824445" cy="910029"/>
          </a:xfrm>
          <a:prstGeom prst="roundRect">
            <a:avLst/>
          </a:prstGeom>
        </p:spPr>
        <p:style>
          <a:lnRef idx="3">
            <a:schemeClr val="lt1"/>
          </a:lnRef>
          <a:fillRef idx="1">
            <a:schemeClr val="dk1"/>
          </a:fillRef>
          <a:effectRef idx="1">
            <a:schemeClr val="dk1"/>
          </a:effectRef>
          <a:fontRef idx="minor">
            <a:schemeClr val="lt1"/>
          </a:fontRef>
        </p:style>
        <p:txBody>
          <a:bodyPr rtlCol="0" anchor="ctr"/>
          <a:lstStyle/>
          <a:p>
            <a:pPr algn="ctr"/>
            <a:r>
              <a:rPr lang="en-US" b="1" dirty="0"/>
              <a:t>Model</a:t>
            </a:r>
          </a:p>
        </p:txBody>
      </p:sp>
      <p:cxnSp>
        <p:nvCxnSpPr>
          <p:cNvPr id="9" name="Straight Arrow Connector 8">
            <a:extLst>
              <a:ext uri="{FF2B5EF4-FFF2-40B4-BE49-F238E27FC236}">
                <a16:creationId xmlns:a16="http://schemas.microsoft.com/office/drawing/2014/main" id="{D726CA36-6D61-40AC-B6DE-3F7374149960}"/>
              </a:ext>
            </a:extLst>
          </p:cNvPr>
          <p:cNvCxnSpPr>
            <a:stCxn id="5" idx="1"/>
            <a:endCxn id="6" idx="0"/>
          </p:cNvCxnSpPr>
          <p:nvPr/>
        </p:nvCxnSpPr>
        <p:spPr>
          <a:xfrm flipH="1">
            <a:off x="2543727" y="2730220"/>
            <a:ext cx="2256129" cy="2138940"/>
          </a:xfrm>
          <a:prstGeom prst="straightConnector1">
            <a:avLst/>
          </a:prstGeom>
          <a:ln>
            <a:solidFill>
              <a:schemeClr val="tx1"/>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id="{5701D335-0C3A-450C-942E-98EFA2DFAAE0}"/>
              </a:ext>
            </a:extLst>
          </p:cNvPr>
          <p:cNvCxnSpPr>
            <a:cxnSpLocks/>
            <a:stCxn id="6" idx="3"/>
            <a:endCxn id="7" idx="1"/>
          </p:cNvCxnSpPr>
          <p:nvPr/>
        </p:nvCxnSpPr>
        <p:spPr>
          <a:xfrm flipV="1">
            <a:off x="3455949" y="5324174"/>
            <a:ext cx="4800291" cy="1"/>
          </a:xfrm>
          <a:prstGeom prst="straightConnector1">
            <a:avLst/>
          </a:prstGeom>
          <a:ln>
            <a:solidFill>
              <a:schemeClr val="tx1"/>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13" name="Straight Arrow Connector 12">
            <a:extLst>
              <a:ext uri="{FF2B5EF4-FFF2-40B4-BE49-F238E27FC236}">
                <a16:creationId xmlns:a16="http://schemas.microsoft.com/office/drawing/2014/main" id="{2591C688-D4B4-4F62-9CB6-4C3795FEC23A}"/>
              </a:ext>
            </a:extLst>
          </p:cNvPr>
          <p:cNvCxnSpPr>
            <a:cxnSpLocks/>
            <a:stCxn id="5" idx="3"/>
            <a:endCxn id="7" idx="0"/>
          </p:cNvCxnSpPr>
          <p:nvPr/>
        </p:nvCxnSpPr>
        <p:spPr>
          <a:xfrm>
            <a:off x="6624301" y="2730220"/>
            <a:ext cx="2544162" cy="2138939"/>
          </a:xfrm>
          <a:prstGeom prst="straightConnector1">
            <a:avLst/>
          </a:prstGeom>
          <a:ln>
            <a:solidFill>
              <a:schemeClr val="tx1"/>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sp>
        <p:nvSpPr>
          <p:cNvPr id="16" name="TextBox 15">
            <a:extLst>
              <a:ext uri="{FF2B5EF4-FFF2-40B4-BE49-F238E27FC236}">
                <a16:creationId xmlns:a16="http://schemas.microsoft.com/office/drawing/2014/main" id="{6A6AA065-6209-448B-AA86-2F2A5628CC20}"/>
              </a:ext>
            </a:extLst>
          </p:cNvPr>
          <p:cNvSpPr txBox="1"/>
          <p:nvPr/>
        </p:nvSpPr>
        <p:spPr>
          <a:xfrm rot="2482553">
            <a:off x="6925159" y="3477574"/>
            <a:ext cx="2544162" cy="369332"/>
          </a:xfrm>
          <a:prstGeom prst="rect">
            <a:avLst/>
          </a:prstGeom>
          <a:noFill/>
        </p:spPr>
        <p:txBody>
          <a:bodyPr wrap="square" rtlCol="0">
            <a:spAutoFit/>
          </a:bodyPr>
          <a:lstStyle/>
          <a:p>
            <a:pPr algn="ctr"/>
            <a:r>
              <a:rPr lang="en-US" b="1" dirty="0"/>
              <a:t>Manipulates</a:t>
            </a:r>
          </a:p>
        </p:txBody>
      </p:sp>
      <p:sp>
        <p:nvSpPr>
          <p:cNvPr id="18" name="TextBox 17">
            <a:extLst>
              <a:ext uri="{FF2B5EF4-FFF2-40B4-BE49-F238E27FC236}">
                <a16:creationId xmlns:a16="http://schemas.microsoft.com/office/drawing/2014/main" id="{F661989D-7131-4F1A-88D2-C040ABE657BF}"/>
              </a:ext>
            </a:extLst>
          </p:cNvPr>
          <p:cNvSpPr txBox="1"/>
          <p:nvPr/>
        </p:nvSpPr>
        <p:spPr>
          <a:xfrm>
            <a:off x="4654424" y="4954841"/>
            <a:ext cx="2544162" cy="369332"/>
          </a:xfrm>
          <a:prstGeom prst="rect">
            <a:avLst/>
          </a:prstGeom>
          <a:noFill/>
        </p:spPr>
        <p:txBody>
          <a:bodyPr wrap="square" rtlCol="0">
            <a:spAutoFit/>
          </a:bodyPr>
          <a:lstStyle/>
          <a:p>
            <a:pPr algn="ctr"/>
            <a:r>
              <a:rPr lang="en-US" b="1" dirty="0">
                <a:solidFill>
                  <a:schemeClr val="accent3"/>
                </a:solidFill>
              </a:rPr>
              <a:t>Load data from</a:t>
            </a:r>
          </a:p>
        </p:txBody>
      </p:sp>
      <p:sp>
        <p:nvSpPr>
          <p:cNvPr id="21" name="TextBox 20">
            <a:extLst>
              <a:ext uri="{FF2B5EF4-FFF2-40B4-BE49-F238E27FC236}">
                <a16:creationId xmlns:a16="http://schemas.microsoft.com/office/drawing/2014/main" id="{2220420B-6E40-424E-83F0-AC22AD04FCC6}"/>
              </a:ext>
            </a:extLst>
          </p:cNvPr>
          <p:cNvSpPr txBox="1"/>
          <p:nvPr/>
        </p:nvSpPr>
        <p:spPr>
          <a:xfrm rot="18993418">
            <a:off x="2130091" y="3461050"/>
            <a:ext cx="2544162" cy="369332"/>
          </a:xfrm>
          <a:prstGeom prst="rect">
            <a:avLst/>
          </a:prstGeom>
          <a:noFill/>
        </p:spPr>
        <p:txBody>
          <a:bodyPr wrap="square" rtlCol="0">
            <a:spAutoFit/>
          </a:bodyPr>
          <a:lstStyle/>
          <a:p>
            <a:pPr algn="ctr"/>
            <a:r>
              <a:rPr lang="en-US" b="1" dirty="0"/>
              <a:t>Prepares</a:t>
            </a:r>
          </a:p>
        </p:txBody>
      </p:sp>
      <p:sp>
        <p:nvSpPr>
          <p:cNvPr id="17" name="TextBox 16">
            <a:extLst>
              <a:ext uri="{FF2B5EF4-FFF2-40B4-BE49-F238E27FC236}">
                <a16:creationId xmlns:a16="http://schemas.microsoft.com/office/drawing/2014/main" id="{C0B5E39D-22F0-2B1F-31D5-FAE577142427}"/>
              </a:ext>
            </a:extLst>
          </p:cNvPr>
          <p:cNvSpPr txBox="1"/>
          <p:nvPr/>
        </p:nvSpPr>
        <p:spPr>
          <a:xfrm>
            <a:off x="10515403" y="1985549"/>
            <a:ext cx="979755" cy="307777"/>
          </a:xfrm>
          <a:prstGeom prst="rect">
            <a:avLst/>
          </a:prstGeom>
          <a:noFill/>
          <a:ln>
            <a:solidFill>
              <a:schemeClr val="tx1"/>
            </a:solidFill>
          </a:ln>
        </p:spPr>
        <p:txBody>
          <a:bodyPr wrap="none" rtlCol="0">
            <a:spAutoFit/>
          </a:bodyPr>
          <a:lstStyle/>
          <a:p>
            <a:pPr algn="r"/>
            <a:r>
              <a:rPr lang="en-US" sz="1400" dirty="0"/>
              <a:t>Data Tier</a:t>
            </a:r>
            <a:endParaRPr lang="cs-CZ" sz="1400" dirty="0"/>
          </a:p>
        </p:txBody>
      </p:sp>
    </p:spTree>
    <p:extLst>
      <p:ext uri="{BB962C8B-B14F-4D97-AF65-F5344CB8AC3E}">
        <p14:creationId xmlns:p14="http://schemas.microsoft.com/office/powerpoint/2010/main" val="37027277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0">
  <p:cSld>
    <p:bg>
      <p:bgPr>
        <a:solidFill>
          <a:schemeClr val="accent3"/>
        </a:solidFill>
        <a:effectLst/>
      </p:bgPr>
    </p:bg>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8C297182-4E3A-4360-81FF-795AB63FFE9F}"/>
              </a:ext>
            </a:extLst>
          </p:cNvPr>
          <p:cNvSpPr>
            <a:spLocks noGrp="1"/>
          </p:cNvSpPr>
          <p:nvPr>
            <p:ph type="title"/>
          </p:nvPr>
        </p:nvSpPr>
        <p:spPr/>
        <p:txBody>
          <a:bodyPr/>
          <a:lstStyle/>
          <a:p>
            <a:r>
              <a:rPr lang="en-US" dirty="0"/>
              <a:t>Model-View-Controller</a:t>
            </a:r>
          </a:p>
        </p:txBody>
      </p:sp>
      <p:sp>
        <p:nvSpPr>
          <p:cNvPr id="4" name="Slide Number Placeholder 3">
            <a:extLst>
              <a:ext uri="{FF2B5EF4-FFF2-40B4-BE49-F238E27FC236}">
                <a16:creationId xmlns:a16="http://schemas.microsoft.com/office/drawing/2014/main" id="{690FE808-C166-4DF2-995A-A453C172569C}"/>
              </a:ext>
            </a:extLst>
          </p:cNvPr>
          <p:cNvSpPr>
            <a:spLocks noGrp="1"/>
          </p:cNvSpPr>
          <p:nvPr>
            <p:ph type="sldNum" sz="quarter" idx="12"/>
          </p:nvPr>
        </p:nvSpPr>
        <p:spPr/>
        <p:txBody>
          <a:bodyPr/>
          <a:lstStyle/>
          <a:p>
            <a:fld id="{452BA717-4DED-4A38-BDE4-30D0F0A142DB}" type="slidenum">
              <a:rPr lang="cs-CZ" smtClean="0"/>
              <a:pPr/>
              <a:t>8</a:t>
            </a:fld>
            <a:endParaRPr lang="cs-CZ"/>
          </a:p>
        </p:txBody>
      </p:sp>
      <p:grpSp>
        <p:nvGrpSpPr>
          <p:cNvPr id="7" name="Skupina 13">
            <a:extLst>
              <a:ext uri="{FF2B5EF4-FFF2-40B4-BE49-F238E27FC236}">
                <a16:creationId xmlns:a16="http://schemas.microsoft.com/office/drawing/2014/main" id="{241D1B3B-9F44-49E3-A8A8-2E3FEFCA06D2}"/>
              </a:ext>
            </a:extLst>
          </p:cNvPr>
          <p:cNvGrpSpPr/>
          <p:nvPr/>
        </p:nvGrpSpPr>
        <p:grpSpPr>
          <a:xfrm>
            <a:off x="9515464" y="3186995"/>
            <a:ext cx="1468143" cy="1905567"/>
            <a:chOff x="6656584" y="3789040"/>
            <a:chExt cx="1468143" cy="1905567"/>
          </a:xfrm>
        </p:grpSpPr>
        <p:pic>
          <p:nvPicPr>
            <p:cNvPr id="8" name="Picture 8" descr="https://encrypted-tbn2.gstatic.com/images?q=tbn:ANd9GcTC9RFUue4Mj0I2TIO_KeGifgWRcGfqciCYwmrx6jiQ78y4Gh8mqw">
              <a:extLst>
                <a:ext uri="{FF2B5EF4-FFF2-40B4-BE49-F238E27FC236}">
                  <a16:creationId xmlns:a16="http://schemas.microsoft.com/office/drawing/2014/main" id="{3E88A938-3E54-4F4A-A4BA-42FE75F7B269}"/>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656584" y="3789040"/>
              <a:ext cx="1468143" cy="1468143"/>
            </a:xfrm>
            <a:prstGeom prst="rect">
              <a:avLst/>
            </a:prstGeom>
            <a:noFill/>
            <a:extLst>
              <a:ext uri="{909E8E84-426E-40DD-AFC4-6F175D3DCCD1}">
                <a14:hiddenFill xmlns:a14="http://schemas.microsoft.com/office/drawing/2010/main">
                  <a:solidFill>
                    <a:srgbClr val="FFFFFF"/>
                  </a:solidFill>
                </a14:hiddenFill>
              </a:ext>
            </a:extLst>
          </p:spPr>
        </p:pic>
        <p:sp>
          <p:nvSpPr>
            <p:cNvPr id="9" name="TextovéPole 11">
              <a:extLst>
                <a:ext uri="{FF2B5EF4-FFF2-40B4-BE49-F238E27FC236}">
                  <a16:creationId xmlns:a16="http://schemas.microsoft.com/office/drawing/2014/main" id="{F01A9110-3ABF-4BBC-9308-5E902AC37CE2}"/>
                </a:ext>
              </a:extLst>
            </p:cNvPr>
            <p:cNvSpPr txBox="1"/>
            <p:nvPr/>
          </p:nvSpPr>
          <p:spPr>
            <a:xfrm>
              <a:off x="6784084" y="5325275"/>
              <a:ext cx="1220206" cy="369332"/>
            </a:xfrm>
            <a:prstGeom prst="rect">
              <a:avLst/>
            </a:prstGeom>
            <a:noFill/>
          </p:spPr>
          <p:txBody>
            <a:bodyPr wrap="none" rtlCol="0">
              <a:spAutoFit/>
            </a:bodyPr>
            <a:lstStyle/>
            <a:p>
              <a:pPr algn="ctr"/>
              <a:r>
                <a:rPr lang="en-US" dirty="0"/>
                <a:t>Database</a:t>
              </a:r>
              <a:endParaRPr lang="cs-CZ" dirty="0"/>
            </a:p>
          </p:txBody>
        </p:sp>
      </p:grpSp>
      <p:pic>
        <p:nvPicPr>
          <p:cNvPr id="10" name="Picture 2" descr="http://www.veryicon.com/icon/png/System/Artists%20Valley%20Sample/Document%20Code%20HTML.png">
            <a:extLst>
              <a:ext uri="{FF2B5EF4-FFF2-40B4-BE49-F238E27FC236}">
                <a16:creationId xmlns:a16="http://schemas.microsoft.com/office/drawing/2014/main" id="{E459B3D9-74F2-4127-B899-38641C3820FE}"/>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744229" y="3195224"/>
            <a:ext cx="1724248" cy="1724248"/>
          </a:xfrm>
          <a:prstGeom prst="rect">
            <a:avLst/>
          </a:prstGeom>
          <a:noFill/>
          <a:extLst>
            <a:ext uri="{909E8E84-426E-40DD-AFC4-6F175D3DCCD1}">
              <a14:hiddenFill xmlns:a14="http://schemas.microsoft.com/office/drawing/2010/main">
                <a:solidFill>
                  <a:srgbClr val="FFFFFF"/>
                </a:solidFill>
              </a14:hiddenFill>
            </a:ext>
          </a:extLst>
        </p:spPr>
      </p:pic>
      <p:cxnSp>
        <p:nvCxnSpPr>
          <p:cNvPr id="11" name="Přímá spojnice se šipkou 14">
            <a:extLst>
              <a:ext uri="{FF2B5EF4-FFF2-40B4-BE49-F238E27FC236}">
                <a16:creationId xmlns:a16="http://schemas.microsoft.com/office/drawing/2014/main" id="{DCC9CF04-529D-400F-ACB0-DE317BDEFD50}"/>
              </a:ext>
            </a:extLst>
          </p:cNvPr>
          <p:cNvCxnSpPr/>
          <p:nvPr/>
        </p:nvCxnSpPr>
        <p:spPr>
          <a:xfrm flipH="1">
            <a:off x="5375920" y="3445451"/>
            <a:ext cx="876672" cy="1440160"/>
          </a:xfrm>
          <a:prstGeom prst="straightConnector1">
            <a:avLst/>
          </a:prstGeom>
          <a:ln w="38100" cap="rnd">
            <a:solidFill>
              <a:srgbClr val="002060"/>
            </a:solidFill>
            <a:tailEnd type="arrow"/>
          </a:ln>
        </p:spPr>
        <p:style>
          <a:lnRef idx="1">
            <a:schemeClr val="accent1"/>
          </a:lnRef>
          <a:fillRef idx="0">
            <a:schemeClr val="accent1"/>
          </a:fillRef>
          <a:effectRef idx="0">
            <a:schemeClr val="accent1"/>
          </a:effectRef>
          <a:fontRef idx="minor">
            <a:schemeClr val="tx1"/>
          </a:fontRef>
        </p:style>
      </p:cxnSp>
      <p:cxnSp>
        <p:nvCxnSpPr>
          <p:cNvPr id="12" name="Přímá spojnice se šipkou 18">
            <a:extLst>
              <a:ext uri="{FF2B5EF4-FFF2-40B4-BE49-F238E27FC236}">
                <a16:creationId xmlns:a16="http://schemas.microsoft.com/office/drawing/2014/main" id="{1C3F39B1-6B7C-4D72-A453-3A3A40146468}"/>
              </a:ext>
            </a:extLst>
          </p:cNvPr>
          <p:cNvCxnSpPr/>
          <p:nvPr/>
        </p:nvCxnSpPr>
        <p:spPr>
          <a:xfrm>
            <a:off x="6252592" y="3445451"/>
            <a:ext cx="923528" cy="1440160"/>
          </a:xfrm>
          <a:prstGeom prst="straightConnector1">
            <a:avLst/>
          </a:prstGeom>
          <a:ln w="38100" cap="rnd">
            <a:solidFill>
              <a:srgbClr val="002060"/>
            </a:solidFill>
            <a:tailEnd type="arrow"/>
          </a:ln>
        </p:spPr>
        <p:style>
          <a:lnRef idx="1">
            <a:schemeClr val="accent1"/>
          </a:lnRef>
          <a:fillRef idx="0">
            <a:schemeClr val="accent1"/>
          </a:fillRef>
          <a:effectRef idx="0">
            <a:schemeClr val="accent1"/>
          </a:effectRef>
          <a:fontRef idx="minor">
            <a:schemeClr val="tx1"/>
          </a:fontRef>
        </p:style>
      </p:cxnSp>
      <p:cxnSp>
        <p:nvCxnSpPr>
          <p:cNvPr id="13" name="Přímá spojnice se šipkou 23">
            <a:extLst>
              <a:ext uri="{FF2B5EF4-FFF2-40B4-BE49-F238E27FC236}">
                <a16:creationId xmlns:a16="http://schemas.microsoft.com/office/drawing/2014/main" id="{894B8AE3-A95E-4F82-8092-477F6EB418F7}"/>
              </a:ext>
            </a:extLst>
          </p:cNvPr>
          <p:cNvCxnSpPr>
            <a:stCxn id="14" idx="3"/>
            <a:endCxn id="16" idx="1"/>
          </p:cNvCxnSpPr>
          <p:nvPr/>
        </p:nvCxnSpPr>
        <p:spPr>
          <a:xfrm>
            <a:off x="5336256" y="5209647"/>
            <a:ext cx="1874569" cy="0"/>
          </a:xfrm>
          <a:prstGeom prst="straightConnector1">
            <a:avLst/>
          </a:prstGeom>
          <a:ln w="38100" cap="rnd">
            <a:solidFill>
              <a:srgbClr val="002060"/>
            </a:solidFill>
            <a:tailEnd type="arrow"/>
          </a:ln>
        </p:spPr>
        <p:style>
          <a:lnRef idx="1">
            <a:schemeClr val="accent1"/>
          </a:lnRef>
          <a:fillRef idx="0">
            <a:schemeClr val="accent1"/>
          </a:fillRef>
          <a:effectRef idx="0">
            <a:schemeClr val="accent1"/>
          </a:effectRef>
          <a:fontRef idx="minor">
            <a:schemeClr val="tx1"/>
          </a:fontRef>
        </p:style>
      </p:cxnSp>
      <p:sp>
        <p:nvSpPr>
          <p:cNvPr id="14" name="Zaoblený obdélník 7">
            <a:extLst>
              <a:ext uri="{FF2B5EF4-FFF2-40B4-BE49-F238E27FC236}">
                <a16:creationId xmlns:a16="http://schemas.microsoft.com/office/drawing/2014/main" id="{1D0D1494-15A1-42E2-A720-29B893944D70}"/>
              </a:ext>
            </a:extLst>
          </p:cNvPr>
          <p:cNvSpPr/>
          <p:nvPr/>
        </p:nvSpPr>
        <p:spPr>
          <a:xfrm>
            <a:off x="3777232" y="4885611"/>
            <a:ext cx="1559024" cy="648072"/>
          </a:xfrm>
          <a:prstGeom prst="round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r>
              <a:rPr lang="en-US" dirty="0"/>
              <a:t>View</a:t>
            </a:r>
            <a:endParaRPr lang="cs-CZ" dirty="0"/>
          </a:p>
        </p:txBody>
      </p:sp>
      <p:cxnSp>
        <p:nvCxnSpPr>
          <p:cNvPr id="15" name="Přímá spojnice se šipkou 27">
            <a:extLst>
              <a:ext uri="{FF2B5EF4-FFF2-40B4-BE49-F238E27FC236}">
                <a16:creationId xmlns:a16="http://schemas.microsoft.com/office/drawing/2014/main" id="{A07051C0-4398-49F8-87E2-597CA376B446}"/>
              </a:ext>
            </a:extLst>
          </p:cNvPr>
          <p:cNvCxnSpPr/>
          <p:nvPr/>
        </p:nvCxnSpPr>
        <p:spPr>
          <a:xfrm flipH="1">
            <a:off x="5375920" y="5371228"/>
            <a:ext cx="1736421" cy="37417"/>
          </a:xfrm>
          <a:prstGeom prst="straightConnector1">
            <a:avLst/>
          </a:prstGeom>
          <a:ln w="38100" cap="rnd">
            <a:solidFill>
              <a:srgbClr val="E69400"/>
            </a:solidFill>
            <a:prstDash val="sysDash"/>
            <a:tailEnd type="arrow"/>
          </a:ln>
        </p:spPr>
        <p:style>
          <a:lnRef idx="1">
            <a:schemeClr val="accent1"/>
          </a:lnRef>
          <a:fillRef idx="0">
            <a:schemeClr val="accent1"/>
          </a:fillRef>
          <a:effectRef idx="0">
            <a:schemeClr val="accent1"/>
          </a:effectRef>
          <a:fontRef idx="minor">
            <a:schemeClr val="tx1"/>
          </a:fontRef>
        </p:style>
      </p:cxnSp>
      <p:sp>
        <p:nvSpPr>
          <p:cNvPr id="16" name="Zaoblený obdélník 8">
            <a:extLst>
              <a:ext uri="{FF2B5EF4-FFF2-40B4-BE49-F238E27FC236}">
                <a16:creationId xmlns:a16="http://schemas.microsoft.com/office/drawing/2014/main" id="{09C637A0-D325-4739-92BD-24D4C8EA1132}"/>
              </a:ext>
            </a:extLst>
          </p:cNvPr>
          <p:cNvSpPr/>
          <p:nvPr/>
        </p:nvSpPr>
        <p:spPr>
          <a:xfrm>
            <a:off x="7210825" y="4885611"/>
            <a:ext cx="1559024" cy="648072"/>
          </a:xfrm>
          <a:prstGeom prst="roundRect">
            <a:avLst/>
          </a:prstGeom>
          <a:gradFill flip="none" rotWithShape="1">
            <a:gsLst>
              <a:gs pos="0">
                <a:schemeClr val="accent6">
                  <a:lumMod val="67000"/>
                </a:schemeClr>
              </a:gs>
              <a:gs pos="48000">
                <a:schemeClr val="accent6">
                  <a:lumMod val="97000"/>
                  <a:lumOff val="3000"/>
                </a:schemeClr>
              </a:gs>
              <a:gs pos="100000">
                <a:schemeClr val="accent6">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en-US" dirty="0"/>
              <a:t>Model</a:t>
            </a:r>
            <a:endParaRPr lang="cs-CZ" dirty="0"/>
          </a:p>
        </p:txBody>
      </p:sp>
      <p:cxnSp>
        <p:nvCxnSpPr>
          <p:cNvPr id="17" name="Přímá spojnice se šipkou 31">
            <a:extLst>
              <a:ext uri="{FF2B5EF4-FFF2-40B4-BE49-F238E27FC236}">
                <a16:creationId xmlns:a16="http://schemas.microsoft.com/office/drawing/2014/main" id="{4D170D43-FC30-4725-8B56-24B209D4F2EC}"/>
              </a:ext>
            </a:extLst>
          </p:cNvPr>
          <p:cNvCxnSpPr/>
          <p:nvPr/>
        </p:nvCxnSpPr>
        <p:spPr>
          <a:xfrm flipV="1">
            <a:off x="5087888" y="3960131"/>
            <a:ext cx="576064" cy="897560"/>
          </a:xfrm>
          <a:prstGeom prst="straightConnector1">
            <a:avLst/>
          </a:prstGeom>
          <a:ln w="38100" cap="rnd">
            <a:solidFill>
              <a:srgbClr val="E69400"/>
            </a:solidFill>
            <a:prstDash val="sysDash"/>
            <a:tailEnd type="arrow"/>
          </a:ln>
        </p:spPr>
        <p:style>
          <a:lnRef idx="1">
            <a:schemeClr val="accent1"/>
          </a:lnRef>
          <a:fillRef idx="0">
            <a:schemeClr val="accent1"/>
          </a:fillRef>
          <a:effectRef idx="0">
            <a:schemeClr val="accent1"/>
          </a:effectRef>
          <a:fontRef idx="minor">
            <a:schemeClr val="tx1"/>
          </a:fontRef>
        </p:style>
      </p:cxnSp>
      <p:grpSp>
        <p:nvGrpSpPr>
          <p:cNvPr id="18" name="Skupina 59">
            <a:extLst>
              <a:ext uri="{FF2B5EF4-FFF2-40B4-BE49-F238E27FC236}">
                <a16:creationId xmlns:a16="http://schemas.microsoft.com/office/drawing/2014/main" id="{B95E768C-FA04-4C3C-A50B-1E5003DEB432}"/>
              </a:ext>
            </a:extLst>
          </p:cNvPr>
          <p:cNvGrpSpPr/>
          <p:nvPr/>
        </p:nvGrpSpPr>
        <p:grpSpPr>
          <a:xfrm>
            <a:off x="5299019" y="5947485"/>
            <a:ext cx="1907146" cy="577859"/>
            <a:chOff x="2995698" y="5378732"/>
            <a:chExt cx="1907146" cy="577859"/>
          </a:xfrm>
        </p:grpSpPr>
        <p:cxnSp>
          <p:nvCxnSpPr>
            <p:cNvPr id="19" name="Přímá spojnice se šipkou 50">
              <a:extLst>
                <a:ext uri="{FF2B5EF4-FFF2-40B4-BE49-F238E27FC236}">
                  <a16:creationId xmlns:a16="http://schemas.microsoft.com/office/drawing/2014/main" id="{D0450456-068C-4A4D-B752-F3B16D67CE87}"/>
                </a:ext>
              </a:extLst>
            </p:cNvPr>
            <p:cNvCxnSpPr/>
            <p:nvPr/>
          </p:nvCxnSpPr>
          <p:spPr>
            <a:xfrm>
              <a:off x="2995698" y="5517232"/>
              <a:ext cx="419472" cy="0"/>
            </a:xfrm>
            <a:prstGeom prst="straightConnector1">
              <a:avLst/>
            </a:prstGeom>
            <a:ln w="38100" cap="rnd">
              <a:solidFill>
                <a:srgbClr val="002060"/>
              </a:solidFill>
              <a:tailEnd type="arrow"/>
            </a:ln>
          </p:spPr>
          <p:style>
            <a:lnRef idx="1">
              <a:schemeClr val="accent1"/>
            </a:lnRef>
            <a:fillRef idx="0">
              <a:schemeClr val="accent1"/>
            </a:fillRef>
            <a:effectRef idx="0">
              <a:schemeClr val="accent1"/>
            </a:effectRef>
            <a:fontRef idx="minor">
              <a:schemeClr val="tx1"/>
            </a:fontRef>
          </p:style>
        </p:cxnSp>
        <p:cxnSp>
          <p:nvCxnSpPr>
            <p:cNvPr id="20" name="Přímá spojnice se šipkou 51">
              <a:extLst>
                <a:ext uri="{FF2B5EF4-FFF2-40B4-BE49-F238E27FC236}">
                  <a16:creationId xmlns:a16="http://schemas.microsoft.com/office/drawing/2014/main" id="{610A9FF4-0664-425E-9202-3A7F8483CA56}"/>
                </a:ext>
              </a:extLst>
            </p:cNvPr>
            <p:cNvCxnSpPr/>
            <p:nvPr/>
          </p:nvCxnSpPr>
          <p:spPr>
            <a:xfrm flipV="1">
              <a:off x="2995698" y="5804912"/>
              <a:ext cx="419472" cy="6172"/>
            </a:xfrm>
            <a:prstGeom prst="straightConnector1">
              <a:avLst/>
            </a:prstGeom>
            <a:ln w="38100" cap="rnd">
              <a:solidFill>
                <a:srgbClr val="E69400"/>
              </a:solidFill>
              <a:prstDash val="sysDash"/>
              <a:tailEnd type="arrow"/>
            </a:ln>
          </p:spPr>
          <p:style>
            <a:lnRef idx="1">
              <a:schemeClr val="accent1"/>
            </a:lnRef>
            <a:fillRef idx="0">
              <a:schemeClr val="accent1"/>
            </a:fillRef>
            <a:effectRef idx="0">
              <a:schemeClr val="accent1"/>
            </a:effectRef>
            <a:fontRef idx="minor">
              <a:schemeClr val="tx1"/>
            </a:fontRef>
          </p:style>
        </p:cxnSp>
        <p:sp>
          <p:nvSpPr>
            <p:cNvPr id="21" name="TextovéPole 55">
              <a:extLst>
                <a:ext uri="{FF2B5EF4-FFF2-40B4-BE49-F238E27FC236}">
                  <a16:creationId xmlns:a16="http://schemas.microsoft.com/office/drawing/2014/main" id="{1108E53B-DE6E-4A82-8512-38E88727CBCE}"/>
                </a:ext>
              </a:extLst>
            </p:cNvPr>
            <p:cNvSpPr txBox="1"/>
            <p:nvPr/>
          </p:nvSpPr>
          <p:spPr>
            <a:xfrm>
              <a:off x="3491880" y="5378732"/>
              <a:ext cx="1410964" cy="276999"/>
            </a:xfrm>
            <a:prstGeom prst="rect">
              <a:avLst/>
            </a:prstGeom>
            <a:noFill/>
          </p:spPr>
          <p:txBody>
            <a:bodyPr wrap="none" rtlCol="0">
              <a:spAutoFit/>
            </a:bodyPr>
            <a:lstStyle/>
            <a:p>
              <a:r>
                <a:rPr lang="en-US" sz="1200" dirty="0"/>
                <a:t>Invoking actions</a:t>
              </a:r>
              <a:endParaRPr lang="cs-CZ" sz="1200" dirty="0"/>
            </a:p>
          </p:txBody>
        </p:sp>
        <p:sp>
          <p:nvSpPr>
            <p:cNvPr id="22" name="TextovéPole 56">
              <a:extLst>
                <a:ext uri="{FF2B5EF4-FFF2-40B4-BE49-F238E27FC236}">
                  <a16:creationId xmlns:a16="http://schemas.microsoft.com/office/drawing/2014/main" id="{63790F59-34A5-4D01-9F6A-71A84C476987}"/>
                </a:ext>
              </a:extLst>
            </p:cNvPr>
            <p:cNvSpPr txBox="1"/>
            <p:nvPr/>
          </p:nvSpPr>
          <p:spPr>
            <a:xfrm>
              <a:off x="3512766" y="5679592"/>
              <a:ext cx="841897" cy="276999"/>
            </a:xfrm>
            <a:prstGeom prst="rect">
              <a:avLst/>
            </a:prstGeom>
            <a:noFill/>
          </p:spPr>
          <p:txBody>
            <a:bodyPr wrap="none" rtlCol="0">
              <a:spAutoFit/>
            </a:bodyPr>
            <a:lstStyle/>
            <a:p>
              <a:r>
                <a:rPr lang="en-US" sz="1200" dirty="0"/>
                <a:t>Dataflow</a:t>
              </a:r>
              <a:endParaRPr lang="cs-CZ" sz="1200" dirty="0"/>
            </a:p>
          </p:txBody>
        </p:sp>
      </p:grpSp>
      <p:sp>
        <p:nvSpPr>
          <p:cNvPr id="23" name="Zaoblený obdélník 6">
            <a:extLst>
              <a:ext uri="{FF2B5EF4-FFF2-40B4-BE49-F238E27FC236}">
                <a16:creationId xmlns:a16="http://schemas.microsoft.com/office/drawing/2014/main" id="{CF681F82-BC9B-4CE8-9D43-46D679452C01}"/>
              </a:ext>
            </a:extLst>
          </p:cNvPr>
          <p:cNvSpPr/>
          <p:nvPr/>
        </p:nvSpPr>
        <p:spPr>
          <a:xfrm>
            <a:off x="5473080" y="3312058"/>
            <a:ext cx="1559024" cy="648072"/>
          </a:xfrm>
          <a:prstGeom prst="round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r>
              <a:rPr lang="en-US" dirty="0"/>
              <a:t>Controller</a:t>
            </a:r>
            <a:endParaRPr lang="cs-CZ" dirty="0"/>
          </a:p>
        </p:txBody>
      </p:sp>
      <p:grpSp>
        <p:nvGrpSpPr>
          <p:cNvPr id="24" name="Group 23">
            <a:extLst>
              <a:ext uri="{FF2B5EF4-FFF2-40B4-BE49-F238E27FC236}">
                <a16:creationId xmlns:a16="http://schemas.microsoft.com/office/drawing/2014/main" id="{F27CD555-ED62-4468-BEA8-21470B8F7637}"/>
              </a:ext>
            </a:extLst>
          </p:cNvPr>
          <p:cNvGrpSpPr/>
          <p:nvPr/>
        </p:nvGrpSpPr>
        <p:grpSpPr>
          <a:xfrm>
            <a:off x="1114302" y="2352819"/>
            <a:ext cx="3014038" cy="3416388"/>
            <a:chOff x="1095225" y="1957350"/>
            <a:chExt cx="1509114" cy="3416388"/>
          </a:xfrm>
        </p:grpSpPr>
        <p:sp>
          <p:nvSpPr>
            <p:cNvPr id="25" name="Rectangle 24">
              <a:extLst>
                <a:ext uri="{FF2B5EF4-FFF2-40B4-BE49-F238E27FC236}">
                  <a16:creationId xmlns:a16="http://schemas.microsoft.com/office/drawing/2014/main" id="{65ACE152-1F56-4C87-857B-2A11916DBDAF}"/>
                </a:ext>
              </a:extLst>
            </p:cNvPr>
            <p:cNvSpPr/>
            <p:nvPr/>
          </p:nvSpPr>
          <p:spPr>
            <a:xfrm>
              <a:off x="1095225" y="1957350"/>
              <a:ext cx="1509114" cy="3416388"/>
            </a:xfrm>
            <a:prstGeom prst="rect">
              <a:avLst/>
            </a:prstGeom>
            <a:noFill/>
            <a:ln w="31750" cap="rnd" cmpd="sng">
              <a:solidFill>
                <a:schemeClr val="tx1"/>
              </a:solidFill>
              <a:prstDash val="dash"/>
            </a:ln>
          </p:spPr>
          <p:style>
            <a:lnRef idx="2">
              <a:schemeClr val="dk1"/>
            </a:lnRef>
            <a:fillRef idx="1">
              <a:schemeClr val="lt1"/>
            </a:fillRef>
            <a:effectRef idx="0">
              <a:schemeClr val="dk1"/>
            </a:effectRef>
            <a:fontRef idx="minor">
              <a:schemeClr val="dk1"/>
            </a:fontRef>
          </p:style>
          <p:txBody>
            <a:bodyPr rtlCol="0" anchor="ctr"/>
            <a:lstStyle/>
            <a:p>
              <a:pPr algn="ctr"/>
              <a:endParaRPr lang="cs-CZ">
                <a:solidFill>
                  <a:schemeClr val="tx1"/>
                </a:solidFill>
              </a:endParaRPr>
            </a:p>
          </p:txBody>
        </p:sp>
        <p:sp>
          <p:nvSpPr>
            <p:cNvPr id="26" name="TextBox 25">
              <a:extLst>
                <a:ext uri="{FF2B5EF4-FFF2-40B4-BE49-F238E27FC236}">
                  <a16:creationId xmlns:a16="http://schemas.microsoft.com/office/drawing/2014/main" id="{FEF692D8-1CD0-4B5D-BBC3-D01321540DC0}"/>
                </a:ext>
              </a:extLst>
            </p:cNvPr>
            <p:cNvSpPr txBox="1"/>
            <p:nvPr/>
          </p:nvSpPr>
          <p:spPr>
            <a:xfrm>
              <a:off x="1131484" y="2005674"/>
              <a:ext cx="799566" cy="307777"/>
            </a:xfrm>
            <a:prstGeom prst="rect">
              <a:avLst/>
            </a:prstGeom>
            <a:noFill/>
            <a:ln>
              <a:solidFill>
                <a:schemeClr val="tx1"/>
              </a:solidFill>
            </a:ln>
          </p:spPr>
          <p:txBody>
            <a:bodyPr wrap="none" rtlCol="0">
              <a:spAutoFit/>
            </a:bodyPr>
            <a:lstStyle/>
            <a:p>
              <a:r>
                <a:rPr lang="en-US" sz="1400" dirty="0"/>
                <a:t>Presentation Tier</a:t>
              </a:r>
              <a:endParaRPr lang="cs-CZ" sz="1400" dirty="0"/>
            </a:p>
          </p:txBody>
        </p:sp>
      </p:grpSp>
      <p:grpSp>
        <p:nvGrpSpPr>
          <p:cNvPr id="27" name="Group 26">
            <a:extLst>
              <a:ext uri="{FF2B5EF4-FFF2-40B4-BE49-F238E27FC236}">
                <a16:creationId xmlns:a16="http://schemas.microsoft.com/office/drawing/2014/main" id="{6CEBF1A7-1F50-417E-8C00-6784FF57A498}"/>
              </a:ext>
            </a:extLst>
          </p:cNvPr>
          <p:cNvGrpSpPr/>
          <p:nvPr/>
        </p:nvGrpSpPr>
        <p:grpSpPr>
          <a:xfrm>
            <a:off x="4223793" y="2352819"/>
            <a:ext cx="4156300" cy="3416388"/>
            <a:chOff x="2699792" y="1957350"/>
            <a:chExt cx="4156300" cy="3416388"/>
          </a:xfrm>
        </p:grpSpPr>
        <p:sp>
          <p:nvSpPr>
            <p:cNvPr id="28" name="Rectangle 27">
              <a:extLst>
                <a:ext uri="{FF2B5EF4-FFF2-40B4-BE49-F238E27FC236}">
                  <a16:creationId xmlns:a16="http://schemas.microsoft.com/office/drawing/2014/main" id="{37BBFF91-125C-47EF-A215-C0A298B66506}"/>
                </a:ext>
              </a:extLst>
            </p:cNvPr>
            <p:cNvSpPr/>
            <p:nvPr/>
          </p:nvSpPr>
          <p:spPr>
            <a:xfrm>
              <a:off x="2699792" y="1957350"/>
              <a:ext cx="4156300" cy="3416388"/>
            </a:xfrm>
            <a:prstGeom prst="rect">
              <a:avLst/>
            </a:prstGeom>
            <a:noFill/>
            <a:ln w="31750" cap="rnd" cmpd="sng">
              <a:solidFill>
                <a:schemeClr val="tx1"/>
              </a:solidFill>
              <a:prstDash val="dash"/>
            </a:ln>
          </p:spPr>
          <p:style>
            <a:lnRef idx="2">
              <a:schemeClr val="dk1"/>
            </a:lnRef>
            <a:fillRef idx="1">
              <a:schemeClr val="lt1"/>
            </a:fillRef>
            <a:effectRef idx="0">
              <a:schemeClr val="dk1"/>
            </a:effectRef>
            <a:fontRef idx="minor">
              <a:schemeClr val="dk1"/>
            </a:fontRef>
          </p:style>
          <p:txBody>
            <a:bodyPr rtlCol="0" anchor="ctr"/>
            <a:lstStyle/>
            <a:p>
              <a:pPr algn="ctr"/>
              <a:endParaRPr lang="cs-CZ">
                <a:solidFill>
                  <a:schemeClr val="tx1"/>
                </a:solidFill>
              </a:endParaRPr>
            </a:p>
          </p:txBody>
        </p:sp>
        <p:sp>
          <p:nvSpPr>
            <p:cNvPr id="29" name="TextBox 28">
              <a:extLst>
                <a:ext uri="{FF2B5EF4-FFF2-40B4-BE49-F238E27FC236}">
                  <a16:creationId xmlns:a16="http://schemas.microsoft.com/office/drawing/2014/main" id="{91E86BDD-58F7-481F-8BB2-1B4F43691A86}"/>
                </a:ext>
              </a:extLst>
            </p:cNvPr>
            <p:cNvSpPr txBox="1"/>
            <p:nvPr/>
          </p:nvSpPr>
          <p:spPr>
            <a:xfrm>
              <a:off x="5225061" y="2006255"/>
              <a:ext cx="1559024" cy="307777"/>
            </a:xfrm>
            <a:prstGeom prst="rect">
              <a:avLst/>
            </a:prstGeom>
            <a:noFill/>
            <a:ln>
              <a:solidFill>
                <a:schemeClr val="tx1"/>
              </a:solidFill>
            </a:ln>
          </p:spPr>
          <p:txBody>
            <a:bodyPr wrap="square" rtlCol="0">
              <a:spAutoFit/>
            </a:bodyPr>
            <a:lstStyle/>
            <a:p>
              <a:pPr algn="r"/>
              <a:r>
                <a:rPr lang="en-US" sz="1400" dirty="0"/>
                <a:t>Business Logic</a:t>
              </a:r>
              <a:endParaRPr lang="cs-CZ" sz="1400" dirty="0"/>
            </a:p>
          </p:txBody>
        </p:sp>
      </p:grpSp>
      <p:sp>
        <p:nvSpPr>
          <p:cNvPr id="30" name="Rectangle 29">
            <a:extLst>
              <a:ext uri="{FF2B5EF4-FFF2-40B4-BE49-F238E27FC236}">
                <a16:creationId xmlns:a16="http://schemas.microsoft.com/office/drawing/2014/main" id="{6FD07E14-1C95-42AC-BBD2-C3A249B8F52F}"/>
              </a:ext>
            </a:extLst>
          </p:cNvPr>
          <p:cNvSpPr/>
          <p:nvPr/>
        </p:nvSpPr>
        <p:spPr>
          <a:xfrm>
            <a:off x="8478577" y="2352819"/>
            <a:ext cx="3051119" cy="3416388"/>
          </a:xfrm>
          <a:prstGeom prst="rect">
            <a:avLst/>
          </a:prstGeom>
          <a:noFill/>
          <a:ln w="31750" cap="rnd" cmpd="sng">
            <a:solidFill>
              <a:schemeClr val="tx1"/>
            </a:solidFill>
            <a:prstDash val="dash"/>
          </a:ln>
        </p:spPr>
        <p:style>
          <a:lnRef idx="2">
            <a:schemeClr val="dk1"/>
          </a:lnRef>
          <a:fillRef idx="1">
            <a:schemeClr val="lt1"/>
          </a:fillRef>
          <a:effectRef idx="0">
            <a:schemeClr val="dk1"/>
          </a:effectRef>
          <a:fontRef idx="minor">
            <a:schemeClr val="dk1"/>
          </a:fontRef>
        </p:style>
        <p:txBody>
          <a:bodyPr rtlCol="0" anchor="ctr"/>
          <a:lstStyle/>
          <a:p>
            <a:pPr algn="ctr"/>
            <a:endParaRPr lang="cs-CZ">
              <a:solidFill>
                <a:schemeClr val="tx1"/>
              </a:solidFill>
            </a:endParaRPr>
          </a:p>
        </p:txBody>
      </p:sp>
      <p:sp>
        <p:nvSpPr>
          <p:cNvPr id="31" name="TextBox 30">
            <a:extLst>
              <a:ext uri="{FF2B5EF4-FFF2-40B4-BE49-F238E27FC236}">
                <a16:creationId xmlns:a16="http://schemas.microsoft.com/office/drawing/2014/main" id="{2943FACA-6F0C-4490-8AE1-4F884288CB0E}"/>
              </a:ext>
            </a:extLst>
          </p:cNvPr>
          <p:cNvSpPr txBox="1"/>
          <p:nvPr/>
        </p:nvSpPr>
        <p:spPr>
          <a:xfrm>
            <a:off x="10488488" y="2401143"/>
            <a:ext cx="979755" cy="307777"/>
          </a:xfrm>
          <a:prstGeom prst="rect">
            <a:avLst/>
          </a:prstGeom>
          <a:noFill/>
          <a:ln>
            <a:solidFill>
              <a:schemeClr val="tx1"/>
            </a:solidFill>
          </a:ln>
        </p:spPr>
        <p:txBody>
          <a:bodyPr wrap="none" rtlCol="0">
            <a:spAutoFit/>
          </a:bodyPr>
          <a:lstStyle/>
          <a:p>
            <a:pPr algn="r"/>
            <a:r>
              <a:rPr lang="en-US" sz="1400" dirty="0"/>
              <a:t>Data Tier</a:t>
            </a:r>
            <a:endParaRPr lang="cs-CZ" sz="1400" dirty="0"/>
          </a:p>
        </p:txBody>
      </p:sp>
      <p:sp>
        <p:nvSpPr>
          <p:cNvPr id="2" name="TextBox 1">
            <a:extLst>
              <a:ext uri="{FF2B5EF4-FFF2-40B4-BE49-F238E27FC236}">
                <a16:creationId xmlns:a16="http://schemas.microsoft.com/office/drawing/2014/main" id="{BA6633E4-1E66-DFA3-7AEA-28366B270DCA}"/>
              </a:ext>
            </a:extLst>
          </p:cNvPr>
          <p:cNvSpPr txBox="1"/>
          <p:nvPr/>
        </p:nvSpPr>
        <p:spPr>
          <a:xfrm>
            <a:off x="0" y="6444044"/>
            <a:ext cx="12192000" cy="369332"/>
          </a:xfrm>
          <a:prstGeom prst="rect">
            <a:avLst/>
          </a:prstGeom>
          <a:noFill/>
        </p:spPr>
        <p:txBody>
          <a:bodyPr wrap="square" rtlCol="0">
            <a:spAutoFit/>
          </a:bodyPr>
          <a:lstStyle/>
          <a:p>
            <a:r>
              <a:rPr lang="en-US" dirty="0"/>
              <a:t>Removed: 2022/2023</a:t>
            </a:r>
          </a:p>
        </p:txBody>
      </p:sp>
    </p:spTree>
    <p:extLst>
      <p:ext uri="{BB962C8B-B14F-4D97-AF65-F5344CB8AC3E}">
        <p14:creationId xmlns:p14="http://schemas.microsoft.com/office/powerpoint/2010/main" val="2768722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E76A3D6-E5C8-40CC-8CE3-3F8B9CC1A90B}"/>
              </a:ext>
            </a:extLst>
          </p:cNvPr>
          <p:cNvSpPr>
            <a:spLocks noGrp="1"/>
          </p:cNvSpPr>
          <p:nvPr>
            <p:ph idx="1"/>
          </p:nvPr>
        </p:nvSpPr>
        <p:spPr/>
        <p:txBody>
          <a:bodyPr/>
          <a:lstStyle/>
          <a:p>
            <a:r>
              <a:rPr lang="en-US" dirty="0"/>
              <a:t>User interface, data presentation</a:t>
            </a:r>
          </a:p>
          <a:p>
            <a:r>
              <a:rPr lang="en-US" dirty="0"/>
              <a:t>Typically, responsible for generating HTML</a:t>
            </a:r>
          </a:p>
          <a:p>
            <a:r>
              <a:rPr lang="en-US" dirty="0"/>
              <a:t>Automatic sanitization of presented data (&lt;,&gt; chars)</a:t>
            </a:r>
          </a:p>
          <a:p>
            <a:r>
              <a:rPr lang="en-US" dirty="0"/>
              <a:t>Translations for multilingual applications</a:t>
            </a:r>
          </a:p>
          <a:p>
            <a:r>
              <a:rPr lang="en-US" dirty="0"/>
              <a:t>Templates</a:t>
            </a:r>
          </a:p>
          <a:p>
            <a:pPr lvl="1"/>
            <a:r>
              <a:rPr lang="en-US" dirty="0"/>
              <a:t>Mechanisms that separate HTML coding from application programming</a:t>
            </a:r>
          </a:p>
          <a:p>
            <a:pPr lvl="1"/>
            <a:r>
              <a:rPr lang="en-US" dirty="0"/>
              <a:t>Allow implementing View features (mentioned above) in declarative (instead of imperative) manner</a:t>
            </a:r>
          </a:p>
          <a:p>
            <a:endParaRPr lang="en-US" dirty="0"/>
          </a:p>
        </p:txBody>
      </p:sp>
      <p:sp>
        <p:nvSpPr>
          <p:cNvPr id="3" name="Title 2">
            <a:extLst>
              <a:ext uri="{FF2B5EF4-FFF2-40B4-BE49-F238E27FC236}">
                <a16:creationId xmlns:a16="http://schemas.microsoft.com/office/drawing/2014/main" id="{F7A1E839-7B45-4940-B397-D5160AE483D9}"/>
              </a:ext>
            </a:extLst>
          </p:cNvPr>
          <p:cNvSpPr>
            <a:spLocks noGrp="1"/>
          </p:cNvSpPr>
          <p:nvPr>
            <p:ph type="title"/>
          </p:nvPr>
        </p:nvSpPr>
        <p:spPr/>
        <p:txBody>
          <a:bodyPr/>
          <a:lstStyle/>
          <a:p>
            <a:r>
              <a:rPr lang="en-US" dirty="0"/>
              <a:t>Model-View-Controller</a:t>
            </a:r>
            <a:br>
              <a:rPr lang="en-US" dirty="0"/>
            </a:br>
            <a:r>
              <a:rPr lang="en-US" dirty="0"/>
              <a:t>VIEW</a:t>
            </a:r>
          </a:p>
        </p:txBody>
      </p:sp>
      <p:sp>
        <p:nvSpPr>
          <p:cNvPr id="4" name="Slide Number Placeholder 3">
            <a:extLst>
              <a:ext uri="{FF2B5EF4-FFF2-40B4-BE49-F238E27FC236}">
                <a16:creationId xmlns:a16="http://schemas.microsoft.com/office/drawing/2014/main" id="{E5A6007C-E424-4242-9149-6E7F0A2E8594}"/>
              </a:ext>
            </a:extLst>
          </p:cNvPr>
          <p:cNvSpPr>
            <a:spLocks noGrp="1"/>
          </p:cNvSpPr>
          <p:nvPr>
            <p:ph type="sldNum" sz="quarter" idx="12"/>
          </p:nvPr>
        </p:nvSpPr>
        <p:spPr/>
        <p:txBody>
          <a:bodyPr/>
          <a:lstStyle/>
          <a:p>
            <a:fld id="{452BA717-4DED-4A38-BDE4-30D0F0A142DB}" type="slidenum">
              <a:rPr lang="cs-CZ" smtClean="0"/>
              <a:pPr/>
              <a:t>9</a:t>
            </a:fld>
            <a:endParaRPr lang="cs-CZ"/>
          </a:p>
        </p:txBody>
      </p:sp>
    </p:spTree>
    <p:extLst>
      <p:ext uri="{BB962C8B-B14F-4D97-AF65-F5344CB8AC3E}">
        <p14:creationId xmlns:p14="http://schemas.microsoft.com/office/powerpoint/2010/main" val="2421638446"/>
      </p:ext>
    </p:extLst>
  </p:cSld>
  <p:clrMapOvr>
    <a:masterClrMapping/>
  </p:clrMapOvr>
</p:sld>
</file>

<file path=ppt/theme/theme1.xml><?xml version="1.0" encoding="utf-8"?>
<a:theme xmlns:a="http://schemas.openxmlformats.org/drawingml/2006/main" name="Theme">
  <a:themeElements>
    <a:clrScheme name="Research Group">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007434"/>
      </a:accent6>
      <a:hlink>
        <a:srgbClr val="0563C1"/>
      </a:hlink>
      <a:folHlink>
        <a:srgbClr val="954F72"/>
      </a:folHlink>
    </a:clrScheme>
    <a:fontScheme name="Vapor Trail">
      <a:majorFont>
        <a:latin typeface="Century Gothic" panose="020B0502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Vapor Trail">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heme" id="{095CD1B2-6B15-4B40-A72C-39042F402440}" vid="{A6B484FE-1B8B-477D-9D4B-42C064542F3E}"/>
    </a:ext>
  </a:ext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Theme</Template>
  <TotalTime>9545</TotalTime>
  <Words>2160</Words>
  <Application>Microsoft Office PowerPoint</Application>
  <PresentationFormat>Widescreen</PresentationFormat>
  <Paragraphs>408</Paragraphs>
  <Slides>35</Slides>
  <Notes>24</Notes>
  <HiddenSlides>2</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35</vt:i4>
      </vt:variant>
    </vt:vector>
  </HeadingPairs>
  <TitlesOfParts>
    <vt:vector size="40" baseType="lpstr">
      <vt:lpstr>Arial</vt:lpstr>
      <vt:lpstr>Calibri</vt:lpstr>
      <vt:lpstr>Century Gothic</vt:lpstr>
      <vt:lpstr>Courier New</vt:lpstr>
      <vt:lpstr>Theme</vt:lpstr>
      <vt:lpstr>NSWI142</vt:lpstr>
      <vt:lpstr>Application Development Software Engineering Approach </vt:lpstr>
      <vt:lpstr>Application Development Software Engineering Approach </vt:lpstr>
      <vt:lpstr>Design Patterns</vt:lpstr>
      <vt:lpstr>Model-View-Controller</vt:lpstr>
      <vt:lpstr>Model-View-Controller</vt:lpstr>
      <vt:lpstr>Model-view-controller</vt:lpstr>
      <vt:lpstr>Model-View-Controller</vt:lpstr>
      <vt:lpstr>Model-View-Controller VIEW</vt:lpstr>
      <vt:lpstr>Model-View-Controller Controller</vt:lpstr>
      <vt:lpstr>Controller/Presenter Example</vt:lpstr>
      <vt:lpstr>Model-View-Controller MODEL</vt:lpstr>
      <vt:lpstr>Database</vt:lpstr>
      <vt:lpstr>database</vt:lpstr>
      <vt:lpstr>Data model</vt:lpstr>
      <vt:lpstr>Object-relational Mapping </vt:lpstr>
      <vt:lpstr>Doctrine Example</vt:lpstr>
      <vt:lpstr>Doctrine Example</vt:lpstr>
      <vt:lpstr>Components</vt:lpstr>
      <vt:lpstr>Components Example</vt:lpstr>
      <vt:lpstr>Components Component-based Development</vt:lpstr>
      <vt:lpstr>Components Component Management</vt:lpstr>
      <vt:lpstr>Components Container Dependency</vt:lpstr>
      <vt:lpstr>Dependency Injection</vt:lpstr>
      <vt:lpstr>Dependency Injection EXAMPLE</vt:lpstr>
      <vt:lpstr>Representational State Transfer (REST)</vt:lpstr>
      <vt:lpstr>REST API</vt:lpstr>
      <vt:lpstr>REST API</vt:lpstr>
      <vt:lpstr>REST API EXAMPLE</vt:lpstr>
      <vt:lpstr>REST API</vt:lpstr>
      <vt:lpstr>Trends</vt:lpstr>
      <vt:lpstr>Trends Single Page Applications</vt:lpstr>
      <vt:lpstr>Trends Micro Frontends</vt:lpstr>
      <vt:lpstr>Trends backend for frontend</vt:lpstr>
      <vt:lpstr>takeaway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Beaver</dc:creator>
  <cp:lastModifiedBy>Petr Škoda</cp:lastModifiedBy>
  <cp:revision>320</cp:revision>
  <dcterms:created xsi:type="dcterms:W3CDTF">2011-06-05T13:18:40Z</dcterms:created>
  <dcterms:modified xsi:type="dcterms:W3CDTF">2023-11-13T18:20:54Z</dcterms:modified>
</cp:coreProperties>
</file>