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8"/>
  </p:notesMasterIdLst>
  <p:handoutMasterIdLst>
    <p:handoutMasterId r:id="rId39"/>
  </p:handoutMasterIdLst>
  <p:sldIdLst>
    <p:sldId id="265" r:id="rId2"/>
    <p:sldId id="399" r:id="rId3"/>
    <p:sldId id="365" r:id="rId4"/>
    <p:sldId id="366" r:id="rId5"/>
    <p:sldId id="367" r:id="rId6"/>
    <p:sldId id="368" r:id="rId7"/>
    <p:sldId id="369" r:id="rId8"/>
    <p:sldId id="370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400" r:id="rId17"/>
    <p:sldId id="379" r:id="rId18"/>
    <p:sldId id="380" r:id="rId19"/>
    <p:sldId id="381" r:id="rId20"/>
    <p:sldId id="382" r:id="rId21"/>
    <p:sldId id="391" r:id="rId22"/>
    <p:sldId id="383" r:id="rId23"/>
    <p:sldId id="384" r:id="rId24"/>
    <p:sldId id="386" r:id="rId25"/>
    <p:sldId id="387" r:id="rId26"/>
    <p:sldId id="388" r:id="rId27"/>
    <p:sldId id="390" r:id="rId28"/>
    <p:sldId id="389" r:id="rId29"/>
    <p:sldId id="392" r:id="rId30"/>
    <p:sldId id="393" r:id="rId31"/>
    <p:sldId id="394" r:id="rId32"/>
    <p:sldId id="396" r:id="rId33"/>
    <p:sldId id="395" r:id="rId34"/>
    <p:sldId id="397" r:id="rId35"/>
    <p:sldId id="398" r:id="rId36"/>
    <p:sldId id="27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72738" autoAdjust="0"/>
  </p:normalViewPr>
  <p:slideViewPr>
    <p:cSldViewPr>
      <p:cViewPr varScale="1">
        <p:scale>
          <a:sx n="80" d="100"/>
          <a:sy n="80" d="100"/>
        </p:scale>
        <p:origin x="180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20.11.2023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need client side scripting and interactions, what tools do we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67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22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talk about JavaScript yet!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300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 that script in &lt;script&gt; element (both inline</a:t>
            </a:r>
            <a:r>
              <a:rPr lang="en-US" baseline="0" dirty="0"/>
              <a:t> and referenced) is executed immediately after parsing the element/loading the external file. There are attributes like async or defer, which can affect this behavior; however, it is better not to rely on the entire DOM being constructed.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768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03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91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DOM support and</a:t>
            </a:r>
            <a:r>
              <a:rPr lang="en-US" baseline="0" dirty="0"/>
              <a:t> compatibility is a big issue in JS client-side scripting. Most application tend to use libraries (like jQuery), which provide DOM wrapper that works in all browsers.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69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in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884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14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54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not all, but should be enough for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19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584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Event.preventDefault</a:t>
            </a:r>
            <a:r>
              <a:rPr lang="en-US" dirty="0"/>
              <a:t>()</a:t>
            </a:r>
            <a:r>
              <a:rPr lang="en-US" baseline="0" dirty="0"/>
              <a:t> – prevents default action of the browser (e.g., click on a submit button will not trigger submit of the form)</a:t>
            </a:r>
          </a:p>
          <a:p>
            <a:r>
              <a:rPr lang="en-US" baseline="0" dirty="0" err="1"/>
              <a:t>Event.stopPropagation</a:t>
            </a:r>
            <a:r>
              <a:rPr lang="en-US" baseline="0" dirty="0"/>
              <a:t>() – stops propagation of the event further (bubbling up)</a:t>
            </a:r>
          </a:p>
          <a:p>
            <a:endParaRPr lang="en-US" baseline="0" dirty="0"/>
          </a:p>
          <a:p>
            <a:r>
              <a:rPr lang="en-US" baseline="0" dirty="0"/>
              <a:t>Note: In older versions of JS, the </a:t>
            </a:r>
            <a:r>
              <a:rPr lang="en-US" baseline="0" dirty="0" err="1"/>
              <a:t>preventDefault</a:t>
            </a:r>
            <a:r>
              <a:rPr lang="en-US" baseline="0" dirty="0"/>
              <a:t>() method was not available. Preventing the default action of the browser was achieved by returning false from the event handler function.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508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also </a:t>
            </a:r>
            <a:r>
              <a:rPr lang="en-US"/>
              <a:t>install NodeJS runtime.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3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ECMAScript 5 is obsolete, but the syntax is simpler and thus make reasonable starting point. Also not using the latest features allow us to code directly for the browser.</a:t>
            </a:r>
          </a:p>
          <a:p>
            <a:endParaRPr lang="en-US" baseline="0" dirty="0"/>
          </a:p>
          <a:p>
            <a:r>
              <a:rPr lang="en-US" baseline="0" dirty="0"/>
              <a:t>More about versions in summer semester.</a:t>
            </a:r>
          </a:p>
          <a:p>
            <a:endParaRPr lang="en-US" baseline="0" dirty="0"/>
          </a:p>
          <a:p>
            <a:r>
              <a:rPr lang="en-US" baseline="0" dirty="0"/>
              <a:t>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https://262.ecma-international.org/5.1/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https://262.ecma-international.org/6.0/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https://262.ecma-international.org/14.0/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https://github.com/tc39/ecma262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58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6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</a:t>
            </a:r>
            <a:r>
              <a:rPr lang="en-US" baseline="0" dirty="0"/>
              <a:t> that 4 + "5" and "5" + 4 * 2 expressions produce also string results ("45" and "58").</a:t>
            </a:r>
            <a:endParaRPr lang="cs-CZ" baseline="0" dirty="0"/>
          </a:p>
          <a:p>
            <a:r>
              <a:rPr lang="en-US" baseline="0" dirty="0"/>
              <a:t>Furthermore, if automatic conversion to number fails (e.g., “str” * 3), the result is special float value called </a:t>
            </a:r>
            <a:r>
              <a:rPr lang="en-US" baseline="0" dirty="0" err="1"/>
              <a:t>NaN</a:t>
            </a:r>
            <a:r>
              <a:rPr lang="en-US" baseline="0" dirty="0"/>
              <a:t> (Not a Number). </a:t>
            </a:r>
            <a:r>
              <a:rPr lang="en-US" baseline="0" dirty="0" err="1"/>
              <a:t>NaN</a:t>
            </a:r>
            <a:r>
              <a:rPr lang="en-US" baseline="0" dirty="0"/>
              <a:t> has a very strict arithmetic – all operations results in </a:t>
            </a:r>
            <a:r>
              <a:rPr lang="en-US" baseline="0" dirty="0" err="1"/>
              <a:t>NaN</a:t>
            </a:r>
            <a:r>
              <a:rPr lang="en-US" baseline="0" dirty="0"/>
              <a:t> if at least one argument is </a:t>
            </a:r>
            <a:r>
              <a:rPr lang="en-US" baseline="0" dirty="0" err="1"/>
              <a:t>NaN</a:t>
            </a:r>
            <a:r>
              <a:rPr lang="en-US" baseline="0" dirty="0"/>
              <a:t>. There is also a safe function that can convert strings with numerical values into numbers.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5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imperative languages treat functions/methods</a:t>
            </a:r>
            <a:r>
              <a:rPr lang="en-US" baseline="0" dirty="0"/>
              <a:t> as second-class citizens (second-class functions). It means, that functions are statically defined at compile time, but it is possible to take pointer to a function and call a function indirectly (via pointers or delegates).</a:t>
            </a:r>
          </a:p>
          <a:p>
            <a:endParaRPr lang="cs-CZ" dirty="0"/>
          </a:p>
          <a:p>
            <a:r>
              <a:rPr lang="en-US" dirty="0"/>
              <a:t>For function definition we can also provide comma separated list instead of multiple arguments.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78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Operation delete return true if the valued has been removed.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257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delete </a:t>
            </a:r>
            <a:r>
              <a:rPr lang="en-US" dirty="0" err="1"/>
              <a:t>arr</a:t>
            </a:r>
            <a:r>
              <a:rPr lang="en-US" dirty="0"/>
              <a:t>[1]; operation removes (converts</a:t>
            </a:r>
            <a:r>
              <a:rPr lang="en-US" baseline="0" dirty="0"/>
              <a:t> to ‘undefined’</a:t>
            </a:r>
            <a:r>
              <a:rPr lang="en-US" dirty="0"/>
              <a:t>) second item from</a:t>
            </a:r>
            <a:r>
              <a:rPr lang="en-US" baseline="0" dirty="0"/>
              <a:t> array, but the indices are not compacted. I.e., the array will have items</a:t>
            </a:r>
          </a:p>
          <a:p>
            <a:r>
              <a:rPr lang="en-US" baseline="0" dirty="0" err="1"/>
              <a:t>arr</a:t>
            </a:r>
            <a:r>
              <a:rPr lang="en-US" baseline="0" dirty="0"/>
              <a:t>[0] == 'x';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arr</a:t>
            </a:r>
            <a:r>
              <a:rPr lang="en-US" baseline="0" dirty="0"/>
              <a:t>[2] == ‘</a:t>
            </a:r>
            <a:r>
              <a:rPr lang="en-US" baseline="0" dirty="0" err="1"/>
              <a:t>zzz</a:t>
            </a:r>
            <a:r>
              <a:rPr lang="en-US" baseline="0" dirty="0"/>
              <a:t>';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arr</a:t>
            </a:r>
            <a:r>
              <a:rPr lang="en-US" baseline="0" dirty="0"/>
              <a:t>[3] == ‘another one';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and the </a:t>
            </a:r>
            <a:r>
              <a:rPr lang="en-US" baseline="0" dirty="0" err="1"/>
              <a:t>arr.length</a:t>
            </a:r>
            <a:r>
              <a:rPr lang="en-US" baseline="0" dirty="0"/>
              <a:t> property remains == 4.</a:t>
            </a:r>
            <a:endParaRPr lang="en-US" dirty="0"/>
          </a:p>
          <a:p>
            <a:endParaRPr lang="en-US" dirty="0"/>
          </a:p>
          <a:p>
            <a:r>
              <a:rPr lang="en-US" dirty="0"/>
              <a:t>Furthermore, “</a:t>
            </a:r>
            <a:r>
              <a:rPr lang="en-US" dirty="0" err="1"/>
              <a:t>arr</a:t>
            </a:r>
            <a:r>
              <a:rPr lang="en-US" dirty="0"/>
              <a:t>[42] = ‘w’” will</a:t>
            </a:r>
            <a:r>
              <a:rPr lang="en-US" baseline="0" dirty="0"/>
              <a:t> extend the array to hold 43 values and all newly created values (except for value at index [42]) are “undefined”.</a:t>
            </a:r>
            <a:endParaRPr lang="cs-CZ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04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 can also be used without the function.</a:t>
            </a:r>
          </a:p>
          <a:p>
            <a:endParaRPr lang="en-US" dirty="0"/>
          </a:p>
          <a:p>
            <a:r>
              <a:rPr lang="en-US" dirty="0"/>
              <a:t>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https://developer.mozilla.org/en-US/docs/Web/JavaScript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55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20.11.2023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1A53B8-589A-48E4-A9D3-A151BE7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31" r:id="rId6"/>
    <p:sldLayoutId id="2147483729" r:id="rId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yscript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400" dirty="0"/>
              <a:t>NSWI142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JavaScript 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2023/2024</a:t>
            </a:r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by Škoda Petr</a:t>
            </a:r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7D95FD-8D75-4F0F-8C96-F864E9656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“callable” objects (first-class functions)</a:t>
            </a:r>
          </a:p>
          <a:p>
            <a:r>
              <a:rPr lang="en-US" dirty="0"/>
              <a:t>Various ways to create them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Function declaration = object creation</a:t>
            </a:r>
          </a:p>
          <a:p>
            <a:r>
              <a:rPr lang="en-US" dirty="0"/>
              <a:t>Variadic – implicitly variable arity</a:t>
            </a:r>
          </a:p>
          <a:p>
            <a:pPr lvl="1"/>
            <a:r>
              <a:rPr lang="en-US" dirty="0"/>
              <a:t>Calling arguments are assigned to declared arguments</a:t>
            </a:r>
          </a:p>
          <a:p>
            <a:pPr lvl="1"/>
            <a:r>
              <a:rPr lang="en-US" dirty="0"/>
              <a:t>Also present in local array </a:t>
            </a:r>
            <a:r>
              <a:rPr lang="en-US" b="1" dirty="0"/>
              <a:t>arguments</a:t>
            </a:r>
            <a:r>
              <a:rPr lang="en-US" dirty="0"/>
              <a:t> (in the body)</a:t>
            </a:r>
          </a:p>
          <a:p>
            <a:r>
              <a:rPr lang="en-US" dirty="0"/>
              <a:t>No difference between functions and methods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A82EB59-6B7D-4061-AED3-FEEF84E6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649D0-73A5-40AA-BE12-94F3BC2F6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F563C61C-3705-4368-B5AF-E617C815345F}"/>
              </a:ext>
            </a:extLst>
          </p:cNvPr>
          <p:cNvSpPr/>
          <p:nvPr/>
        </p:nvSpPr>
        <p:spPr>
          <a:xfrm>
            <a:off x="479376" y="2708920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foo(</a:t>
            </a:r>
            <a:r>
              <a:rPr lang="en-US" dirty="0" err="1"/>
              <a:t>args</a:t>
            </a:r>
            <a:r>
              <a:rPr lang="en-US" dirty="0"/>
              <a:t>) { body }</a:t>
            </a:r>
          </a:p>
          <a:p>
            <a:r>
              <a:rPr lang="en-US" dirty="0"/>
              <a:t>let foo = function(</a:t>
            </a:r>
            <a:r>
              <a:rPr lang="en-US" dirty="0" err="1"/>
              <a:t>args</a:t>
            </a:r>
            <a:r>
              <a:rPr lang="en-US" dirty="0"/>
              <a:t>) { body }</a:t>
            </a:r>
          </a:p>
          <a:p>
            <a:r>
              <a:rPr lang="en-US" dirty="0"/>
              <a:t>let foo = new Function(‘</a:t>
            </a:r>
            <a:r>
              <a:rPr lang="en-US" dirty="0" err="1"/>
              <a:t>args</a:t>
            </a:r>
            <a:r>
              <a:rPr lang="en-US" dirty="0"/>
              <a:t>’ … , ‘body’);</a:t>
            </a:r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B66E7652-1D2C-494E-9CB0-583834838910}"/>
              </a:ext>
            </a:extLst>
          </p:cNvPr>
          <p:cNvSpPr/>
          <p:nvPr/>
        </p:nvSpPr>
        <p:spPr>
          <a:xfrm>
            <a:off x="6735336" y="3282170"/>
            <a:ext cx="4761264" cy="1224136"/>
          </a:xfrm>
          <a:prstGeom prst="wedgeRoundRectCallout">
            <a:avLst>
              <a:gd name="adj1" fmla="val -67463"/>
              <a:gd name="adj2" fmla="val 2375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Lambda 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Nested declarations are allowed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7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18B22-9CEA-41E5-8AE9-9B6F9B515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are unordered name-value collections</a:t>
            </a:r>
          </a:p>
          <a:p>
            <a:r>
              <a:rPr lang="en-US" dirty="0"/>
              <a:t>All members are public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</a:t>
            </a:r>
            <a:r>
              <a:rPr lang="en-US" dirty="0" err="1"/>
              <a:t>myObject</a:t>
            </a:r>
            <a:r>
              <a:rPr lang="en-US" dirty="0"/>
              <a:t>[‘bar'] is the same as </a:t>
            </a:r>
            <a:r>
              <a:rPr lang="en-US" dirty="0" err="1"/>
              <a:t>myObject.bar</a:t>
            </a:r>
            <a:r>
              <a:rPr lang="en-US" dirty="0"/>
              <a:t> 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2E7DB7-A723-44C8-B799-B571CFC0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EEAF5-FDCC-4451-9B0A-FD310A82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B497CAF-8B87-4719-AE68-9ECBD7A8D2FE}"/>
              </a:ext>
            </a:extLst>
          </p:cNvPr>
          <p:cNvSpPr/>
          <p:nvPr/>
        </p:nvSpPr>
        <p:spPr>
          <a:xfrm>
            <a:off x="479376" y="2708920"/>
            <a:ext cx="5187672" cy="29523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</a:t>
            </a:r>
            <a:r>
              <a:rPr lang="en-US" dirty="0" err="1"/>
              <a:t>myObject</a:t>
            </a:r>
            <a:r>
              <a:rPr lang="en-US" dirty="0"/>
              <a:t> = {</a:t>
            </a:r>
          </a:p>
          <a:p>
            <a:r>
              <a:rPr lang="en-US" dirty="0"/>
              <a:t>    “foo”: 10,</a:t>
            </a:r>
          </a:p>
          <a:p>
            <a:r>
              <a:rPr lang="en-US" dirty="0"/>
              <a:t>    bar: function() {   ...  }</a:t>
            </a:r>
          </a:p>
          <a:p>
            <a:r>
              <a:rPr lang="en-US" dirty="0"/>
              <a:t>};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myObject.bar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 err="1"/>
              <a:t>myObject.anotherFoo</a:t>
            </a:r>
            <a:r>
              <a:rPr lang="en-US" dirty="0"/>
              <a:t> = 100;</a:t>
            </a:r>
          </a:p>
          <a:p>
            <a:r>
              <a:rPr lang="en-US" dirty="0"/>
              <a:t>delete </a:t>
            </a:r>
            <a:r>
              <a:rPr lang="en-US" dirty="0" err="1"/>
              <a:t>myObject.foo</a:t>
            </a:r>
            <a:r>
              <a:rPr lang="en-US" dirty="0"/>
              <a:t>;</a:t>
            </a:r>
          </a:p>
        </p:txBody>
      </p:sp>
      <p:sp>
        <p:nvSpPr>
          <p:cNvPr id="6" name="Zaoblený obdélníkový popisek 7">
            <a:extLst>
              <a:ext uri="{FF2B5EF4-FFF2-40B4-BE49-F238E27FC236}">
                <a16:creationId xmlns:a16="http://schemas.microsoft.com/office/drawing/2014/main" id="{F8474182-7ABF-40C7-915E-2A60E1BB3AF3}"/>
              </a:ext>
            </a:extLst>
          </p:cNvPr>
          <p:cNvSpPr/>
          <p:nvPr/>
        </p:nvSpPr>
        <p:spPr>
          <a:xfrm>
            <a:off x="4789741" y="5163266"/>
            <a:ext cx="6601831" cy="584448"/>
          </a:xfrm>
          <a:prstGeom prst="wedgeRoundRectCallout">
            <a:avLst>
              <a:gd name="adj1" fmla="val -61834"/>
              <a:gd name="adj2" fmla="val -7203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Members may be added and removed dynamically.</a:t>
            </a:r>
            <a:endParaRPr lang="cs-CZ" dirty="0"/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9C1C8F67-6696-44A4-89A5-6A31ABB602A1}"/>
              </a:ext>
            </a:extLst>
          </p:cNvPr>
          <p:cNvSpPr/>
          <p:nvPr/>
        </p:nvSpPr>
        <p:spPr>
          <a:xfrm>
            <a:off x="4789741" y="3621382"/>
            <a:ext cx="6626878" cy="1196302"/>
          </a:xfrm>
          <a:prstGeom prst="wedgeRoundRectCallout">
            <a:avLst>
              <a:gd name="adj1" fmla="val -70741"/>
              <a:gd name="adj2" fmla="val -5101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simple object with two members (foo and bar), where foo is a Number and bar is a Function </a:t>
            </a:r>
            <a:br>
              <a:rPr lang="en-US" dirty="0"/>
            </a:br>
            <a:r>
              <a:rPr lang="en-US" dirty="0"/>
              <a:t>(i.e., in some sense a method).</a:t>
            </a:r>
            <a:endParaRPr lang="cs-CZ" dirty="0"/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6A60B686-3614-4FFC-9F64-21AF652B45B8}"/>
              </a:ext>
            </a:extLst>
          </p:cNvPr>
          <p:cNvSpPr/>
          <p:nvPr/>
        </p:nvSpPr>
        <p:spPr>
          <a:xfrm>
            <a:off x="4814788" y="2588184"/>
            <a:ext cx="6601831" cy="494958"/>
          </a:xfrm>
          <a:prstGeom prst="wedgeRoundRectCallout">
            <a:avLst>
              <a:gd name="adj1" fmla="val -57129"/>
              <a:gd name="adj2" fmla="val -13166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Objects have no classes, but they can use prototypes.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031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B11007-997B-4E15-916E-4D147688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824536"/>
          </a:xfrm>
        </p:spPr>
        <p:txBody>
          <a:bodyPr/>
          <a:lstStyle/>
          <a:p>
            <a:r>
              <a:rPr lang="en-US" dirty="0"/>
              <a:t>Creating Arrays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Accessing Elements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F34920-E4C6-41AB-A9C8-6FA74D4E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10BBA-973D-4AFA-B190-AAAD88B0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1675C832-6E7B-4164-BA17-50F2FC478FF5}"/>
              </a:ext>
            </a:extLst>
          </p:cNvPr>
          <p:cNvSpPr/>
          <p:nvPr/>
        </p:nvSpPr>
        <p:spPr>
          <a:xfrm>
            <a:off x="479376" y="2243682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modern = [ 1, 3, 19, 42 ];</a:t>
            </a:r>
            <a:br>
              <a:rPr lang="en-US" dirty="0"/>
            </a:br>
            <a:r>
              <a:rPr lang="en-US" dirty="0"/>
              <a:t>const old = new Array(1, 3, 19, 42);</a:t>
            </a:r>
          </a:p>
          <a:p>
            <a:r>
              <a:rPr lang="en-US" dirty="0"/>
              <a:t>const empty = new Array(length);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615F8F08-CCB2-412B-A63E-86CDD2AFC715}"/>
              </a:ext>
            </a:extLst>
          </p:cNvPr>
          <p:cNvSpPr/>
          <p:nvPr/>
        </p:nvSpPr>
        <p:spPr>
          <a:xfrm>
            <a:off x="450195" y="4044508"/>
            <a:ext cx="5187672" cy="18327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</a:t>
            </a:r>
            <a:r>
              <a:rPr lang="en-US" dirty="0" err="1"/>
              <a:t>arr</a:t>
            </a:r>
            <a:r>
              <a:rPr lang="en-US" dirty="0"/>
              <a:t> = [ 'x', 'y', 'z' ];</a:t>
            </a:r>
          </a:p>
          <a:p>
            <a:r>
              <a:rPr lang="en-US" dirty="0"/>
              <a:t>console.log(</a:t>
            </a:r>
            <a:r>
              <a:rPr lang="en-US" dirty="0" err="1"/>
              <a:t>arr</a:t>
            </a:r>
            <a:r>
              <a:rPr lang="en-US" dirty="0"/>
              <a:t>[1]);</a:t>
            </a:r>
          </a:p>
          <a:p>
            <a:r>
              <a:rPr lang="en-US" dirty="0" err="1"/>
              <a:t>arr</a:t>
            </a:r>
            <a:r>
              <a:rPr lang="en-US" dirty="0"/>
              <a:t>[3] = '</a:t>
            </a:r>
            <a:r>
              <a:rPr lang="en-US" dirty="0" err="1"/>
              <a:t>zzz</a:t>
            </a:r>
            <a:r>
              <a:rPr lang="en-US" dirty="0"/>
              <a:t>';</a:t>
            </a:r>
          </a:p>
          <a:p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arr.length</a:t>
            </a:r>
            <a:r>
              <a:rPr lang="en-US" dirty="0"/>
              <a:t>] = 'another one';</a:t>
            </a:r>
          </a:p>
          <a:p>
            <a:r>
              <a:rPr lang="en-US" dirty="0"/>
              <a:t>delete </a:t>
            </a:r>
            <a:r>
              <a:rPr lang="en-US" dirty="0" err="1"/>
              <a:t>arr</a:t>
            </a:r>
            <a:r>
              <a:rPr lang="en-US" dirty="0"/>
              <a:t>[1];</a:t>
            </a:r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42B2AEB1-E745-4FC2-9AA0-09982023F613}"/>
              </a:ext>
            </a:extLst>
          </p:cNvPr>
          <p:cNvSpPr/>
          <p:nvPr/>
        </p:nvSpPr>
        <p:spPr>
          <a:xfrm>
            <a:off x="5148101" y="3763201"/>
            <a:ext cx="1371931" cy="432048"/>
          </a:xfrm>
          <a:prstGeom prst="wedgeRoundRectCallout">
            <a:avLst>
              <a:gd name="adj1" fmla="val -214387"/>
              <a:gd name="adj2" fmla="val 15996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Prints ‘y’</a:t>
            </a:r>
            <a:endParaRPr lang="cs-CZ" dirty="0"/>
          </a:p>
        </p:txBody>
      </p:sp>
      <p:sp>
        <p:nvSpPr>
          <p:cNvPr id="8" name="Zaoblený obdélníkový popisek 8">
            <a:extLst>
              <a:ext uri="{FF2B5EF4-FFF2-40B4-BE49-F238E27FC236}">
                <a16:creationId xmlns:a16="http://schemas.microsoft.com/office/drawing/2014/main" id="{6FFE2CB9-0A65-48E9-A870-CC91B02E1C3F}"/>
              </a:ext>
            </a:extLst>
          </p:cNvPr>
          <p:cNvSpPr/>
          <p:nvPr/>
        </p:nvSpPr>
        <p:spPr>
          <a:xfrm>
            <a:off x="5159896" y="4476575"/>
            <a:ext cx="6408712" cy="432048"/>
          </a:xfrm>
          <a:prstGeom prst="wedgeRoundRectCallout">
            <a:avLst>
              <a:gd name="adj1" fmla="val -93856"/>
              <a:gd name="adj2" fmla="val 530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Adds new item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/>
              <a:t>  (and increments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dirty="0"/>
              <a:t>)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Zaoblený obdélníkový popisek 9">
            <a:extLst>
              <a:ext uri="{FF2B5EF4-FFF2-40B4-BE49-F238E27FC236}">
                <a16:creationId xmlns:a16="http://schemas.microsoft.com/office/drawing/2014/main" id="{07618408-FECB-460A-9C08-FD0C210F33D7}"/>
              </a:ext>
            </a:extLst>
          </p:cNvPr>
          <p:cNvSpPr/>
          <p:nvPr/>
        </p:nvSpPr>
        <p:spPr>
          <a:xfrm>
            <a:off x="5184146" y="5458848"/>
            <a:ext cx="5352378" cy="432048"/>
          </a:xfrm>
          <a:prstGeom prst="wedgeRoundRectCallout">
            <a:avLst>
              <a:gd name="adj1" fmla="val -105109"/>
              <a:gd name="adj2" fmla="val -2583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Removes second item, but maintain indices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7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ABBA70-6AA0-4D93-8A52-AC1E817B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2" y="1844824"/>
            <a:ext cx="11713299" cy="4596298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pop</a:t>
            </a:r>
            <a:r>
              <a:rPr lang="en-US" dirty="0"/>
              <a:t>(), </a:t>
            </a:r>
            <a:r>
              <a:rPr lang="en-US" dirty="0">
                <a:solidFill>
                  <a:schemeClr val="accent2"/>
                </a:solidFill>
              </a:rPr>
              <a:t>push</a:t>
            </a:r>
            <a:r>
              <a:rPr lang="en-US" dirty="0"/>
              <a:t>() 			– add/remove end of array</a:t>
            </a:r>
          </a:p>
          <a:p>
            <a:r>
              <a:rPr lang="en-US" dirty="0">
                <a:solidFill>
                  <a:schemeClr val="accent2"/>
                </a:solidFill>
              </a:rPr>
              <a:t>shift</a:t>
            </a:r>
            <a:r>
              <a:rPr lang="en-US" dirty="0"/>
              <a:t>(), </a:t>
            </a:r>
            <a:r>
              <a:rPr lang="en-US" dirty="0">
                <a:solidFill>
                  <a:schemeClr val="accent2"/>
                </a:solidFill>
              </a:rPr>
              <a:t>unshift</a:t>
            </a:r>
            <a:r>
              <a:rPr lang="en-US" dirty="0"/>
              <a:t>() 			– like pop/push at front</a:t>
            </a:r>
          </a:p>
          <a:p>
            <a:r>
              <a:rPr lang="en-US" dirty="0">
                <a:solidFill>
                  <a:schemeClr val="accent2"/>
                </a:solidFill>
              </a:rPr>
              <a:t>slice</a:t>
            </a:r>
            <a:r>
              <a:rPr lang="en-US" dirty="0"/>
              <a:t>(start, end) 			– get sub-array (range)</a:t>
            </a:r>
          </a:p>
          <a:p>
            <a:r>
              <a:rPr lang="en-US" dirty="0">
                <a:solidFill>
                  <a:schemeClr val="accent2"/>
                </a:solidFill>
              </a:rPr>
              <a:t>splice</a:t>
            </a:r>
            <a:r>
              <a:rPr lang="en-US" dirty="0"/>
              <a:t>(start, delete, insert …)	– update sub-array</a:t>
            </a:r>
          </a:p>
          <a:p>
            <a:r>
              <a:rPr lang="en-US" dirty="0">
                <a:solidFill>
                  <a:schemeClr val="accent2"/>
                </a:solidFill>
              </a:rPr>
              <a:t>sort</a:t>
            </a:r>
            <a:r>
              <a:rPr lang="en-US" dirty="0"/>
              <a:t>(function)</a:t>
            </a:r>
          </a:p>
          <a:p>
            <a:r>
              <a:rPr lang="en-US" dirty="0">
                <a:solidFill>
                  <a:schemeClr val="accent2"/>
                </a:solidFill>
              </a:rPr>
              <a:t>join</a:t>
            </a:r>
            <a:r>
              <a:rPr lang="en-US" dirty="0"/>
              <a:t>(separator)			– glue elements together into a string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indexOf</a:t>
            </a:r>
            <a:r>
              <a:rPr lang="en-US" dirty="0"/>
              <a:t>(element) 			– find element in array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forEach</a:t>
            </a:r>
            <a:r>
              <a:rPr lang="en-US" dirty="0"/>
              <a:t>(function) 			– invoke a function for each element</a:t>
            </a:r>
          </a:p>
          <a:p>
            <a:r>
              <a:rPr lang="en-US" dirty="0">
                <a:solidFill>
                  <a:schemeClr val="accent2"/>
                </a:solidFill>
              </a:rPr>
              <a:t>filter</a:t>
            </a:r>
            <a:r>
              <a:rPr lang="en-US" dirty="0"/>
              <a:t>(function)			– return array filtered by a function</a:t>
            </a:r>
          </a:p>
          <a:p>
            <a:r>
              <a:rPr lang="en-US" dirty="0">
                <a:solidFill>
                  <a:schemeClr val="accent2"/>
                </a:solidFill>
              </a:rPr>
              <a:t>map</a:t>
            </a:r>
            <a:r>
              <a:rPr lang="en-US" dirty="0"/>
              <a:t>(function)			– generate elements by a map function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3D8B82-C4DD-49BA-A75E-AE8AD466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</a:t>
            </a:r>
            <a:r>
              <a:rPr lang="cs-CZ" dirty="0"/>
              <a:t>s</a:t>
            </a:r>
            <a:br>
              <a:rPr lang="en-US" dirty="0"/>
            </a:br>
            <a:r>
              <a:rPr lang="en-US" dirty="0"/>
              <a:t>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CE35B-1BCF-4547-966E-809A99F3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6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769FD-5592-4D18-811C-9E44E0D24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Literals’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No difference between quotes and double quotes</a:t>
            </a:r>
          </a:p>
          <a:p>
            <a:pPr lvl="1"/>
            <a:r>
              <a:rPr lang="en-US" dirty="0"/>
              <a:t>Operator + is used for concatenation</a:t>
            </a:r>
          </a:p>
          <a:p>
            <a:pPr lvl="1"/>
            <a:r>
              <a:rPr lang="en-US" dirty="0"/>
              <a:t>Beware that + is also used as numerical addition</a:t>
            </a:r>
          </a:p>
          <a:p>
            <a:endParaRPr lang="en-US" dirty="0"/>
          </a:p>
          <a:p>
            <a:r>
              <a:rPr lang="en-US" dirty="0"/>
              <a:t>String Object</a:t>
            </a:r>
          </a:p>
          <a:p>
            <a:pPr lvl="1"/>
            <a:r>
              <a:rPr lang="en-US" dirty="0"/>
              <a:t>Strings can also be represented by a String object</a:t>
            </a:r>
          </a:p>
          <a:p>
            <a:pPr lvl="1"/>
            <a:r>
              <a:rPr lang="en-US" dirty="0"/>
              <a:t>Transparent conversions between both representations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6CD3C8-E911-4678-8BE1-C892C32E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906B8-87EB-42E2-93CA-DA9D54F8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DF69187-18D6-4AAA-89BB-4C10B8058BAB}"/>
              </a:ext>
            </a:extLst>
          </p:cNvPr>
          <p:cNvSpPr/>
          <p:nvPr/>
        </p:nvSpPr>
        <p:spPr>
          <a:xfrm>
            <a:off x="551384" y="2276246"/>
            <a:ext cx="2664296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const str1 = 'a string’;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BA93365-23BA-4A4A-BFB6-D8C1700DB753}"/>
              </a:ext>
            </a:extLst>
          </p:cNvPr>
          <p:cNvSpPr/>
          <p:nvPr/>
        </p:nvSpPr>
        <p:spPr>
          <a:xfrm>
            <a:off x="873122" y="5999976"/>
            <a:ext cx="2990630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"</a:t>
            </a:r>
            <a:r>
              <a:rPr lang="en-US" dirty="0" err="1"/>
              <a:t>str".length</a:t>
            </a:r>
            <a:r>
              <a:rPr lang="en-US" dirty="0"/>
              <a:t>    // == 3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2881EE1D-4F0F-F87F-369C-E9618F3B8392}"/>
              </a:ext>
            </a:extLst>
          </p:cNvPr>
          <p:cNvSpPr/>
          <p:nvPr/>
        </p:nvSpPr>
        <p:spPr>
          <a:xfrm>
            <a:off x="3719736" y="2276246"/>
            <a:ext cx="3384376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let  str2 = "another string";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C9A9B063-1034-9D78-FF51-9E96A9124FEB}"/>
              </a:ext>
            </a:extLst>
          </p:cNvPr>
          <p:cNvSpPr/>
          <p:nvPr/>
        </p:nvSpPr>
        <p:spPr>
          <a:xfrm>
            <a:off x="7608168" y="2276246"/>
            <a:ext cx="3384376" cy="576064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let str3 = `Value of ${str1}`;</a:t>
            </a:r>
          </a:p>
        </p:txBody>
      </p:sp>
    </p:spTree>
    <p:extLst>
      <p:ext uri="{BB962C8B-B14F-4D97-AF65-F5344CB8AC3E}">
        <p14:creationId xmlns:p14="http://schemas.microsoft.com/office/powerpoint/2010/main" val="112458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ABBA70-6AA0-4D93-8A52-AC1E817BD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2" y="1844824"/>
            <a:ext cx="11713299" cy="4596298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charAt</a:t>
            </a:r>
            <a:r>
              <a:rPr lang="en-US" dirty="0"/>
              <a:t>(index) 			– returns one character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concat</a:t>
            </a:r>
            <a:r>
              <a:rPr lang="en-US" dirty="0"/>
              <a:t>(strings …) 			– concatenate strings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indexOf</a:t>
            </a:r>
            <a:r>
              <a:rPr lang="en-US" dirty="0"/>
              <a:t>(string) 			– finds a substring within a string</a:t>
            </a:r>
          </a:p>
          <a:p>
            <a:r>
              <a:rPr lang="en-US" dirty="0">
                <a:solidFill>
                  <a:schemeClr val="accent2"/>
                </a:solidFill>
              </a:rPr>
              <a:t>match</a:t>
            </a:r>
            <a:r>
              <a:rPr lang="en-US" dirty="0"/>
              <a:t>(</a:t>
            </a:r>
            <a:r>
              <a:rPr lang="en-US" dirty="0" err="1"/>
              <a:t>regexp</a:t>
            </a:r>
            <a:r>
              <a:rPr lang="en-US" dirty="0"/>
              <a:t>) 			– test regular expression match</a:t>
            </a:r>
          </a:p>
          <a:p>
            <a:r>
              <a:rPr lang="en-US" dirty="0">
                <a:solidFill>
                  <a:schemeClr val="accent2"/>
                </a:solidFill>
              </a:rPr>
              <a:t>replace</a:t>
            </a:r>
            <a:r>
              <a:rPr lang="en-US" dirty="0"/>
              <a:t>(old, new) 		– replace part of the string</a:t>
            </a:r>
          </a:p>
          <a:p>
            <a:r>
              <a:rPr lang="en-US" dirty="0">
                <a:solidFill>
                  <a:schemeClr val="accent2"/>
                </a:solidFill>
              </a:rPr>
              <a:t>slice</a:t>
            </a:r>
            <a:r>
              <a:rPr lang="en-US" dirty="0"/>
              <a:t>(from, to) 			– return a substring</a:t>
            </a:r>
          </a:p>
          <a:p>
            <a:r>
              <a:rPr lang="en-US" dirty="0">
                <a:solidFill>
                  <a:schemeClr val="accent2"/>
                </a:solidFill>
              </a:rPr>
              <a:t>split</a:t>
            </a:r>
            <a:r>
              <a:rPr lang="en-US" dirty="0"/>
              <a:t>(separator) 			– chop the string to array of tokens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toLowerCase</a:t>
            </a:r>
            <a:r>
              <a:rPr lang="en-US" dirty="0"/>
              <a:t>() 			– return a new lower-cased string</a:t>
            </a:r>
          </a:p>
          <a:p>
            <a:r>
              <a:rPr lang="en-US" dirty="0">
                <a:solidFill>
                  <a:schemeClr val="accent2"/>
                </a:solidFill>
              </a:rPr>
              <a:t>trim</a:t>
            </a:r>
            <a:r>
              <a:rPr lang="en-US" dirty="0"/>
              <a:t>() 				– remove leading and trailing whitespace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3D8B82-C4DD-49BA-A75E-AE8AD466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r>
              <a:rPr lang="en-US" dirty="0"/>
              <a:t>methods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CE35B-1BCF-4547-966E-809A99F3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127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JavaScript Basics</a:t>
            </a:r>
          </a:p>
        </p:txBody>
      </p:sp>
    </p:spTree>
    <p:extLst>
      <p:ext uri="{BB962C8B-B14F-4D97-AF65-F5344CB8AC3E}">
        <p14:creationId xmlns:p14="http://schemas.microsoft.com/office/powerpoint/2010/main" val="3476829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BAA3-B324-4724-9B72-67C8F448DF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</p:spTree>
    <p:extLst>
      <p:ext uri="{BB962C8B-B14F-4D97-AF65-F5344CB8AC3E}">
        <p14:creationId xmlns:p14="http://schemas.microsoft.com/office/powerpoint/2010/main" val="3497370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7CE526-34C1-4BBB-9310-72FCAB0B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Including Scripts into Web Pages</a:t>
            </a:r>
          </a:p>
          <a:p>
            <a:r>
              <a:rPr lang="en-US" dirty="0"/>
              <a:t>Dynamic modifications of HTML and CSS</a:t>
            </a:r>
          </a:p>
          <a:p>
            <a:r>
              <a:rPr lang="en-US" dirty="0"/>
              <a:t>Handling user actions within the browser</a:t>
            </a:r>
          </a:p>
          <a:p>
            <a:r>
              <a:rPr lang="en-US" dirty="0"/>
              <a:t>Asynchronous communication with server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Major Challenges</a:t>
            </a:r>
          </a:p>
          <a:p>
            <a:r>
              <a:rPr lang="en-US" dirty="0"/>
              <a:t>Security</a:t>
            </a:r>
            <a:br>
              <a:rPr lang="en-US" dirty="0"/>
            </a:br>
            <a:r>
              <a:rPr lang="en-US" dirty="0"/>
              <a:t>The script is completely isolated from the computer, it may interact only through the browser,</a:t>
            </a:r>
          </a:p>
          <a:p>
            <a:r>
              <a:rPr lang="en-US" dirty="0"/>
              <a:t>Performance</a:t>
            </a:r>
            <a:br>
              <a:rPr lang="en-US" dirty="0"/>
            </a:br>
            <a:r>
              <a:rPr lang="en-US" dirty="0"/>
              <a:t>Limited due to properties of scripting languages and security measures imposed by the browser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D07DD5-E32D-408F-89F9-0993D60F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CD143-0BEA-4CF9-860D-F44DE617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28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7CE526-34C1-4BBB-9310-72FCAB0B4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Various Utilizations</a:t>
            </a:r>
          </a:p>
          <a:p>
            <a:r>
              <a:rPr lang="en-US" dirty="0"/>
              <a:t>User input processing and verification</a:t>
            </a:r>
          </a:p>
          <a:p>
            <a:r>
              <a:rPr lang="en-US" dirty="0"/>
              <a:t>Background data retrieval and synchronization</a:t>
            </a:r>
          </a:p>
          <a:p>
            <a:r>
              <a:rPr lang="en-US" dirty="0"/>
              <a:t>Generating graphics (SVG or with the canvas element)</a:t>
            </a:r>
          </a:p>
          <a:p>
            <a:r>
              <a:rPr lang="en-US" dirty="0"/>
              <a:t>Single Page Applications (SPA)</a:t>
            </a:r>
          </a:p>
          <a:p>
            <a:r>
              <a:rPr lang="en-US" dirty="0"/>
              <a:t>…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Technologies</a:t>
            </a:r>
          </a:p>
          <a:p>
            <a:r>
              <a:rPr lang="en-US" dirty="0"/>
              <a:t>JavaScript – dominating in current web applications</a:t>
            </a:r>
          </a:p>
          <a:p>
            <a:r>
              <a:rPr lang="en-US" dirty="0"/>
              <a:t>VBScript – used in MSIE in the past</a:t>
            </a:r>
          </a:p>
          <a:p>
            <a:r>
              <a:rPr lang="en-US" dirty="0"/>
              <a:t>3rd party technologies (Flash, Silverlight, …)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D07DD5-E32D-408F-89F9-0993D60F1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Client-side Scripting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CD143-0BEA-4CF9-860D-F44DE617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2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D1062-CFE9-D144-47A8-67D62B9E8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337" y="1844825"/>
            <a:ext cx="11713299" cy="693174"/>
          </a:xfrm>
        </p:spPr>
        <p:txBody>
          <a:bodyPr/>
          <a:lstStyle/>
          <a:p>
            <a:r>
              <a:rPr lang="en-US" dirty="0"/>
              <a:t>Python </a:t>
            </a:r>
            <a:br>
              <a:rPr lang="en-US" dirty="0"/>
            </a:br>
            <a:r>
              <a:rPr lang="en-US" dirty="0">
                <a:hlinkClick r:id="rId3"/>
              </a:rPr>
              <a:t>https://pyscript.net/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181FED-2CC1-5BEC-7204-3555A60F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client-side scripting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68D477-D4D1-3B20-E22D-5FDFE054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8F1708C-8921-911A-35B3-2971C16FD97D}"/>
              </a:ext>
            </a:extLst>
          </p:cNvPr>
          <p:cNvSpPr txBox="1">
            <a:spLocks/>
          </p:cNvSpPr>
          <p:nvPr/>
        </p:nvSpPr>
        <p:spPr>
          <a:xfrm>
            <a:off x="-9337" y="2768175"/>
            <a:ext cx="11713299" cy="6931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PHP</a:t>
            </a:r>
            <a:br>
              <a:rPr lang="en-US" dirty="0"/>
            </a:br>
            <a:r>
              <a:rPr lang="en-US" dirty="0"/>
              <a:t>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B7B51D-CD7B-12B0-A023-39CE5C02E2B0}"/>
              </a:ext>
            </a:extLst>
          </p:cNvPr>
          <p:cNvSpPr txBox="1">
            <a:spLocks/>
          </p:cNvSpPr>
          <p:nvPr/>
        </p:nvSpPr>
        <p:spPr>
          <a:xfrm>
            <a:off x="-9337" y="3691524"/>
            <a:ext cx="11713299" cy="18977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JavaScript</a:t>
            </a:r>
            <a:br>
              <a:rPr lang="en-US" dirty="0"/>
            </a:b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6" grpId="0" uiExpand="1"/>
      <p:bldP spid="7" grpId="0" uiExpan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9913D-0838-4E58-B291-CCC7B582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Scripts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Linked Scripts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Event handlers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A2FEB0-DCC9-4229-8A9E-D85C14A3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in HTML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4360A-2C11-456A-9E1F-FFA3F040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F654687-F66A-46C1-A66D-966B0CC86795}"/>
              </a:ext>
            </a:extLst>
          </p:cNvPr>
          <p:cNvSpPr/>
          <p:nvPr/>
        </p:nvSpPr>
        <p:spPr>
          <a:xfrm>
            <a:off x="479376" y="2220943"/>
            <a:ext cx="5187672" cy="118531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r>
              <a:rPr lang="en-US" dirty="0"/>
              <a:t>	the JavaScript code</a:t>
            </a:r>
          </a:p>
          <a:p>
            <a:r>
              <a:rPr lang="en-US" dirty="0"/>
              <a:t>&lt;/script&gt;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F6B4EA-D154-45AF-B5BF-161CD5EB60A6}"/>
              </a:ext>
            </a:extLst>
          </p:cNvPr>
          <p:cNvSpPr/>
          <p:nvPr/>
        </p:nvSpPr>
        <p:spPr>
          <a:xfrm>
            <a:off x="500862" y="3980955"/>
            <a:ext cx="5904656" cy="64807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"&gt;&lt;/script&gt;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C4274C75-D4D1-4453-A036-17198B7A7B8D}"/>
              </a:ext>
            </a:extLst>
          </p:cNvPr>
          <p:cNvSpPr/>
          <p:nvPr/>
        </p:nvSpPr>
        <p:spPr>
          <a:xfrm>
            <a:off x="459850" y="5203721"/>
            <a:ext cx="6644262" cy="648072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url</a:t>
            </a:r>
            <a:r>
              <a:rPr lang="en-US" dirty="0"/>
              <a:t>" </a:t>
            </a:r>
            <a:r>
              <a:rPr lang="en-US" dirty="0" err="1"/>
              <a:t>onmouseover</a:t>
            </a:r>
            <a:r>
              <a:rPr lang="en-US" dirty="0"/>
              <a:t>=“called-to-handle-event"&gt;</a:t>
            </a:r>
          </a:p>
        </p:txBody>
      </p:sp>
      <p:sp>
        <p:nvSpPr>
          <p:cNvPr id="8" name="Zaoblený obdélníkový popisek 6">
            <a:extLst>
              <a:ext uri="{FF2B5EF4-FFF2-40B4-BE49-F238E27FC236}">
                <a16:creationId xmlns:a16="http://schemas.microsoft.com/office/drawing/2014/main" id="{26BE4C5A-DADB-4340-9D12-1B1C1817AB2D}"/>
              </a:ext>
            </a:extLst>
          </p:cNvPr>
          <p:cNvSpPr/>
          <p:nvPr/>
        </p:nvSpPr>
        <p:spPr>
          <a:xfrm>
            <a:off x="4223792" y="2674749"/>
            <a:ext cx="6480720" cy="576064"/>
          </a:xfrm>
          <a:prstGeom prst="wedgeRoundRectCallout">
            <a:avLst>
              <a:gd name="adj1" fmla="val -63488"/>
              <a:gd name="adj2" fmla="val -2370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script should comply with HTML rules, sanitization!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22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JavaScript &amp; Browser </a:t>
            </a:r>
          </a:p>
        </p:txBody>
      </p:sp>
    </p:spTree>
    <p:extLst>
      <p:ext uri="{BB962C8B-B14F-4D97-AF65-F5344CB8AC3E}">
        <p14:creationId xmlns:p14="http://schemas.microsoft.com/office/powerpoint/2010/main" val="3647059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91A8DC-196A-42E9-8F1C-66AC731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object </a:t>
            </a:r>
            <a:r>
              <a:rPr lang="en-US" dirty="0">
                <a:solidFill>
                  <a:schemeClr val="accent2"/>
                </a:solidFill>
              </a:rPr>
              <a:t>window</a:t>
            </a:r>
          </a:p>
          <a:p>
            <a:pPr lvl="1"/>
            <a:r>
              <a:rPr lang="en-US" dirty="0"/>
              <a:t>API for current browser window/tab</a:t>
            </a:r>
          </a:p>
          <a:p>
            <a:pPr lvl="1"/>
            <a:r>
              <a:rPr lang="en-US" dirty="0"/>
              <a:t>Presents the global context	</a:t>
            </a:r>
          </a:p>
          <a:p>
            <a:pPr lvl="1"/>
            <a:r>
              <a:rPr lang="en-US" dirty="0"/>
              <a:t>Encapsulates all prepared objects and APIs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</a:rPr>
              <a:t>window.document</a:t>
            </a:r>
            <a:r>
              <a:rPr lang="en-US" dirty="0"/>
              <a:t> 	– DOM API for HTML document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</a:rPr>
              <a:t>window.location</a:t>
            </a:r>
            <a:r>
              <a:rPr lang="en-US" dirty="0"/>
              <a:t> 		– Access/control current URL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</a:rPr>
              <a:t>window.history</a:t>
            </a:r>
            <a:r>
              <a:rPr lang="en-US" dirty="0"/>
              <a:t> 		– Navigate through browser history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</a:rPr>
              <a:t>window.screen</a:t>
            </a:r>
            <a:r>
              <a:rPr lang="en-US" dirty="0"/>
              <a:t> 		– Information about system screen</a:t>
            </a:r>
          </a:p>
          <a:p>
            <a:pPr lvl="2"/>
            <a:r>
              <a:rPr lang="en-US" dirty="0" err="1">
                <a:solidFill>
                  <a:schemeClr val="accent2"/>
                </a:solidFill>
              </a:rPr>
              <a:t>window.navigator</a:t>
            </a:r>
            <a:r>
              <a:rPr lang="en-US" dirty="0"/>
              <a:t>		– Information about the browser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Controls the pop-up message boxes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49550B-147D-4343-90C0-69328A34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in Web Browser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4C0DB-C5C6-4C0D-BC87-59C00E6D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503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8A34E43-5D16-4B57-A823-87F5D2F27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42300F-2DAD-4A79-A2AA-4659287A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23</a:t>
            </a:fld>
            <a:endParaRPr lang="cs-CZ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70C714-DE7E-4537-A993-6714D0DC23B1}"/>
              </a:ext>
            </a:extLst>
          </p:cNvPr>
          <p:cNvGrpSpPr/>
          <p:nvPr/>
        </p:nvGrpSpPr>
        <p:grpSpPr>
          <a:xfrm>
            <a:off x="7537040" y="1963688"/>
            <a:ext cx="4447066" cy="4602332"/>
            <a:chOff x="6752405" y="1963688"/>
            <a:chExt cx="4447066" cy="4602332"/>
          </a:xfrm>
        </p:grpSpPr>
        <p:grpSp>
          <p:nvGrpSpPr>
            <p:cNvPr id="6" name="Skupina 45">
              <a:extLst>
                <a:ext uri="{FF2B5EF4-FFF2-40B4-BE49-F238E27FC236}">
                  <a16:creationId xmlns:a16="http://schemas.microsoft.com/office/drawing/2014/main" id="{1641D33D-79F6-41E3-AB44-6C4112EB25D2}"/>
                </a:ext>
              </a:extLst>
            </p:cNvPr>
            <p:cNvGrpSpPr/>
            <p:nvPr/>
          </p:nvGrpSpPr>
          <p:grpSpPr>
            <a:xfrm>
              <a:off x="6752405" y="1963688"/>
              <a:ext cx="4319600" cy="4602332"/>
              <a:chOff x="4753813" y="1334950"/>
              <a:chExt cx="4319600" cy="4602332"/>
            </a:xfrm>
          </p:grpSpPr>
          <p:sp>
            <p:nvSpPr>
              <p:cNvPr id="7" name="Zaoblený obdélník 6">
                <a:extLst>
                  <a:ext uri="{FF2B5EF4-FFF2-40B4-BE49-F238E27FC236}">
                    <a16:creationId xmlns:a16="http://schemas.microsoft.com/office/drawing/2014/main" id="{534A2DCD-0965-4773-B732-B68D79F71AF6}"/>
                  </a:ext>
                </a:extLst>
              </p:cNvPr>
              <p:cNvSpPr/>
              <p:nvPr/>
            </p:nvSpPr>
            <p:spPr>
              <a:xfrm>
                <a:off x="6913173" y="2800262"/>
                <a:ext cx="9144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body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Zaoblený obdélník 8">
                <a:extLst>
                  <a:ext uri="{FF2B5EF4-FFF2-40B4-BE49-F238E27FC236}">
                    <a16:creationId xmlns:a16="http://schemas.microsoft.com/office/drawing/2014/main" id="{61D27029-D3B1-4E11-9BF2-F7B60E05F47D}"/>
                  </a:ext>
                </a:extLst>
              </p:cNvPr>
              <p:cNvSpPr/>
              <p:nvPr/>
            </p:nvSpPr>
            <p:spPr>
              <a:xfrm>
                <a:off x="5480121" y="3850387"/>
                <a:ext cx="9144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h1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" name="Zaoblený obdélník 9">
                <a:extLst>
                  <a:ext uri="{FF2B5EF4-FFF2-40B4-BE49-F238E27FC236}">
                    <a16:creationId xmlns:a16="http://schemas.microsoft.com/office/drawing/2014/main" id="{351ECB7F-D1CC-4194-B3A7-2EFEEFF27B5A}"/>
                  </a:ext>
                </a:extLst>
              </p:cNvPr>
              <p:cNvSpPr/>
              <p:nvPr/>
            </p:nvSpPr>
            <p:spPr>
              <a:xfrm>
                <a:off x="6553133" y="3850387"/>
                <a:ext cx="9144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" name="Zaoblený obdélník 10">
                <a:extLst>
                  <a:ext uri="{FF2B5EF4-FFF2-40B4-BE49-F238E27FC236}">
                    <a16:creationId xmlns:a16="http://schemas.microsoft.com/office/drawing/2014/main" id="{24BCF73F-744B-48B5-933A-18D402DACC6A}"/>
                  </a:ext>
                </a:extLst>
              </p:cNvPr>
              <p:cNvSpPr/>
              <p:nvPr/>
            </p:nvSpPr>
            <p:spPr>
              <a:xfrm>
                <a:off x="7617580" y="3850387"/>
                <a:ext cx="9144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img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1" name="Zaoblený obdélník 11">
                <a:extLst>
                  <a:ext uri="{FF2B5EF4-FFF2-40B4-BE49-F238E27FC236}">
                    <a16:creationId xmlns:a16="http://schemas.microsoft.com/office/drawing/2014/main" id="{170F359E-4C8B-49C0-91EF-43E720CC23E3}"/>
                  </a:ext>
                </a:extLst>
              </p:cNvPr>
              <p:cNvSpPr/>
              <p:nvPr/>
            </p:nvSpPr>
            <p:spPr>
              <a:xfrm>
                <a:off x="6722301" y="1334950"/>
                <a:ext cx="13430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cs typeface="Courier New" panose="02070309020205020404" pitchFamily="49" charset="0"/>
                  </a:rPr>
                  <a:t>Document</a:t>
                </a:r>
                <a:endParaRPr lang="cs-CZ" dirty="0">
                  <a:cs typeface="Courier New" panose="02070309020205020404" pitchFamily="49" charset="0"/>
                </a:endParaRPr>
              </a:p>
            </p:txBody>
          </p:sp>
          <p:sp>
            <p:nvSpPr>
              <p:cNvPr id="12" name="Zaoblený obdélník 12">
                <a:extLst>
                  <a:ext uri="{FF2B5EF4-FFF2-40B4-BE49-F238E27FC236}">
                    <a16:creationId xmlns:a16="http://schemas.microsoft.com/office/drawing/2014/main" id="{E9DCCAE8-0A83-43AA-85B3-19D56A3B1DA0}"/>
                  </a:ext>
                </a:extLst>
              </p:cNvPr>
              <p:cNvSpPr/>
              <p:nvPr/>
            </p:nvSpPr>
            <p:spPr>
              <a:xfrm>
                <a:off x="7345221" y="4509120"/>
                <a:ext cx="677408" cy="351656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src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" name="Zaoblený obdélník 13">
                <a:extLst>
                  <a:ext uri="{FF2B5EF4-FFF2-40B4-BE49-F238E27FC236}">
                    <a16:creationId xmlns:a16="http://schemas.microsoft.com/office/drawing/2014/main" id="{0101938D-830C-4FFC-B5CA-3C02C774757D}"/>
                  </a:ext>
                </a:extLst>
              </p:cNvPr>
              <p:cNvSpPr/>
              <p:nvPr/>
            </p:nvSpPr>
            <p:spPr>
              <a:xfrm>
                <a:off x="4753813" y="5120043"/>
                <a:ext cx="1846918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DOM Example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4" name="Zaoblený obdélník 14">
                <a:extLst>
                  <a:ext uri="{FF2B5EF4-FFF2-40B4-BE49-F238E27FC236}">
                    <a16:creationId xmlns:a16="http://schemas.microsoft.com/office/drawing/2014/main" id="{0CF9FDF7-48DB-42CE-936A-2F8A43D3DE3B}"/>
                  </a:ext>
                </a:extLst>
              </p:cNvPr>
              <p:cNvSpPr/>
              <p:nvPr/>
            </p:nvSpPr>
            <p:spPr>
              <a:xfrm>
                <a:off x="6783330" y="5120043"/>
                <a:ext cx="2290083" cy="817239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Document Object Model …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5" name="Zaoblený obdélník 15">
                <a:extLst>
                  <a:ext uri="{FF2B5EF4-FFF2-40B4-BE49-F238E27FC236}">
                    <a16:creationId xmlns:a16="http://schemas.microsoft.com/office/drawing/2014/main" id="{C02C46BF-CCD0-4E75-BF59-1000B804B2F0}"/>
                  </a:ext>
                </a:extLst>
              </p:cNvPr>
              <p:cNvSpPr/>
              <p:nvPr/>
            </p:nvSpPr>
            <p:spPr>
              <a:xfrm>
                <a:off x="8184355" y="4509120"/>
                <a:ext cx="654693" cy="351656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alt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16" name="Přímá spojnice 17">
                <a:extLst>
                  <a:ext uri="{FF2B5EF4-FFF2-40B4-BE49-F238E27FC236}">
                    <a16:creationId xmlns:a16="http://schemas.microsoft.com/office/drawing/2014/main" id="{13E5AEAA-D193-4E26-846A-246E1831BEE0}"/>
                  </a:ext>
                </a:extLst>
              </p:cNvPr>
              <p:cNvCxnSpPr>
                <a:stCxn id="10" idx="2"/>
                <a:endCxn id="12" idx="0"/>
              </p:cNvCxnSpPr>
              <p:nvPr/>
            </p:nvCxnSpPr>
            <p:spPr>
              <a:xfrm flipH="1">
                <a:off x="7683925" y="4307587"/>
                <a:ext cx="390855" cy="20153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20">
                <a:extLst>
                  <a:ext uri="{FF2B5EF4-FFF2-40B4-BE49-F238E27FC236}">
                    <a16:creationId xmlns:a16="http://schemas.microsoft.com/office/drawing/2014/main" id="{1DDEEBDF-2934-4980-B68E-050E4C2B2064}"/>
                  </a:ext>
                </a:extLst>
              </p:cNvPr>
              <p:cNvCxnSpPr>
                <a:stCxn id="10" idx="2"/>
                <a:endCxn id="15" idx="0"/>
              </p:cNvCxnSpPr>
              <p:nvPr/>
            </p:nvCxnSpPr>
            <p:spPr>
              <a:xfrm>
                <a:off x="8074780" y="4307587"/>
                <a:ext cx="436922" cy="20153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21">
                <a:extLst>
                  <a:ext uri="{FF2B5EF4-FFF2-40B4-BE49-F238E27FC236}">
                    <a16:creationId xmlns:a16="http://schemas.microsoft.com/office/drawing/2014/main" id="{6343B63C-9B86-4DA6-AF5A-012F8C8864F2}"/>
                  </a:ext>
                </a:extLst>
              </p:cNvPr>
              <p:cNvCxnSpPr>
                <a:stCxn id="7" idx="2"/>
                <a:endCxn id="10" idx="0"/>
              </p:cNvCxnSpPr>
              <p:nvPr/>
            </p:nvCxnSpPr>
            <p:spPr>
              <a:xfrm>
                <a:off x="7370373" y="3257462"/>
                <a:ext cx="704407" cy="5929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24">
                <a:extLst>
                  <a:ext uri="{FF2B5EF4-FFF2-40B4-BE49-F238E27FC236}">
                    <a16:creationId xmlns:a16="http://schemas.microsoft.com/office/drawing/2014/main" id="{5D333616-134F-43C1-BF13-A99A04D7D663}"/>
                  </a:ext>
                </a:extLst>
              </p:cNvPr>
              <p:cNvCxnSpPr>
                <a:stCxn id="7" idx="2"/>
                <a:endCxn id="9" idx="0"/>
              </p:cNvCxnSpPr>
              <p:nvPr/>
            </p:nvCxnSpPr>
            <p:spPr>
              <a:xfrm flipH="1">
                <a:off x="7010333" y="3257462"/>
                <a:ext cx="360040" cy="5929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27">
                <a:extLst>
                  <a:ext uri="{FF2B5EF4-FFF2-40B4-BE49-F238E27FC236}">
                    <a16:creationId xmlns:a16="http://schemas.microsoft.com/office/drawing/2014/main" id="{4CE4C65B-6BE6-4E6A-82A2-9750BD88E98B}"/>
                  </a:ext>
                </a:extLst>
              </p:cNvPr>
              <p:cNvCxnSpPr>
                <a:stCxn id="7" idx="2"/>
                <a:endCxn id="8" idx="0"/>
              </p:cNvCxnSpPr>
              <p:nvPr/>
            </p:nvCxnSpPr>
            <p:spPr>
              <a:xfrm flipH="1">
                <a:off x="5937321" y="3257462"/>
                <a:ext cx="1433052" cy="5929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30">
                <a:extLst>
                  <a:ext uri="{FF2B5EF4-FFF2-40B4-BE49-F238E27FC236}">
                    <a16:creationId xmlns:a16="http://schemas.microsoft.com/office/drawing/2014/main" id="{058395A0-CDD9-455D-B462-A03170FA72CE}"/>
                  </a:ext>
                </a:extLst>
              </p:cNvPr>
              <p:cNvCxnSpPr>
                <a:cxnSpLocks/>
                <a:stCxn id="9" idx="2"/>
              </p:cNvCxnSpPr>
              <p:nvPr/>
            </p:nvCxnSpPr>
            <p:spPr>
              <a:xfrm>
                <a:off x="7010333" y="4307587"/>
                <a:ext cx="36530" cy="8124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33">
                <a:extLst>
                  <a:ext uri="{FF2B5EF4-FFF2-40B4-BE49-F238E27FC236}">
                    <a16:creationId xmlns:a16="http://schemas.microsoft.com/office/drawing/2014/main" id="{7FDB2581-649C-4EC3-8C0B-78247AC2E648}"/>
                  </a:ext>
                </a:extLst>
              </p:cNvPr>
              <p:cNvCxnSpPr>
                <a:stCxn id="8" idx="2"/>
                <a:endCxn id="13" idx="0"/>
              </p:cNvCxnSpPr>
              <p:nvPr/>
            </p:nvCxnSpPr>
            <p:spPr>
              <a:xfrm flipH="1">
                <a:off x="5677272" y="4307587"/>
                <a:ext cx="260049" cy="8124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Zaoblený obdélník 36">
                <a:extLst>
                  <a:ext uri="{FF2B5EF4-FFF2-40B4-BE49-F238E27FC236}">
                    <a16:creationId xmlns:a16="http://schemas.microsoft.com/office/drawing/2014/main" id="{97EF9670-8164-4E6B-B338-1F3E11DCDD9C}"/>
                  </a:ext>
                </a:extLst>
              </p:cNvPr>
              <p:cNvSpPr/>
              <p:nvPr/>
            </p:nvSpPr>
            <p:spPr>
              <a:xfrm>
                <a:off x="6934877" y="2067606"/>
                <a:ext cx="914400" cy="4572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html</a:t>
                </a:r>
                <a:endParaRPr lang="cs-CZ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24" name="Přímá spojnice 38">
                <a:extLst>
                  <a:ext uri="{FF2B5EF4-FFF2-40B4-BE49-F238E27FC236}">
                    <a16:creationId xmlns:a16="http://schemas.microsoft.com/office/drawing/2014/main" id="{5B541703-D57B-4C2A-BD72-D65EDB0E65D7}"/>
                  </a:ext>
                </a:extLst>
              </p:cNvPr>
              <p:cNvCxnSpPr>
                <a:stCxn id="23" idx="2"/>
                <a:endCxn id="7" idx="0"/>
              </p:cNvCxnSpPr>
              <p:nvPr/>
            </p:nvCxnSpPr>
            <p:spPr>
              <a:xfrm flipH="1">
                <a:off x="7370373" y="2524806"/>
                <a:ext cx="21704" cy="2754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41">
                <a:extLst>
                  <a:ext uri="{FF2B5EF4-FFF2-40B4-BE49-F238E27FC236}">
                    <a16:creationId xmlns:a16="http://schemas.microsoft.com/office/drawing/2014/main" id="{F3A8B5E1-AE16-4EB1-96D7-8729106AB059}"/>
                  </a:ext>
                </a:extLst>
              </p:cNvPr>
              <p:cNvCxnSpPr>
                <a:stCxn id="11" idx="2"/>
                <a:endCxn id="23" idx="0"/>
              </p:cNvCxnSpPr>
              <p:nvPr/>
            </p:nvCxnSpPr>
            <p:spPr>
              <a:xfrm flipH="1">
                <a:off x="7392077" y="1792150"/>
                <a:ext cx="1724" cy="2754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ovéPole 46">
              <a:extLst>
                <a:ext uri="{FF2B5EF4-FFF2-40B4-BE49-F238E27FC236}">
                  <a16:creationId xmlns:a16="http://schemas.microsoft.com/office/drawing/2014/main" id="{06D8EAF3-18FC-44F4-9E25-12378889BFA4}"/>
                </a:ext>
              </a:extLst>
            </p:cNvPr>
            <p:cNvSpPr txBox="1"/>
            <p:nvPr/>
          </p:nvSpPr>
          <p:spPr>
            <a:xfrm>
              <a:off x="10783973" y="4509120"/>
              <a:ext cx="415498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cs-CZ" dirty="0"/>
            </a:p>
          </p:txBody>
        </p:sp>
      </p:grpSp>
      <p:cxnSp>
        <p:nvCxnSpPr>
          <p:cNvPr id="27" name="Přímá spojnice 47">
            <a:extLst>
              <a:ext uri="{FF2B5EF4-FFF2-40B4-BE49-F238E27FC236}">
                <a16:creationId xmlns:a16="http://schemas.microsoft.com/office/drawing/2014/main" id="{B26ED5BD-8B76-4543-B487-ECF872FD5368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>
            <a:off x="10153600" y="3886200"/>
            <a:ext cx="1622757" cy="6229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D6CF019F-9A4B-D072-5EE9-8DFE5E58E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8173143" cy="1293028"/>
          </a:xfrm>
        </p:spPr>
        <p:txBody>
          <a:bodyPr/>
          <a:lstStyle/>
          <a:p>
            <a:r>
              <a:rPr lang="en-US" dirty="0"/>
              <a:t>Object model representing HTML tree</a:t>
            </a:r>
          </a:p>
          <a:p>
            <a:r>
              <a:rPr lang="en-US" dirty="0"/>
              <a:t>Class of each node corresponds with the node type</a:t>
            </a:r>
          </a:p>
          <a:p>
            <a:r>
              <a:rPr lang="en-US" dirty="0"/>
              <a:t>Different nodes allow different methods</a:t>
            </a:r>
          </a:p>
          <a:p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47FEA9-34CF-A9C2-B620-253390BBADAD}"/>
              </a:ext>
            </a:extLst>
          </p:cNvPr>
          <p:cNvGrpSpPr/>
          <p:nvPr/>
        </p:nvGrpSpPr>
        <p:grpSpPr>
          <a:xfrm>
            <a:off x="207236" y="3789040"/>
            <a:ext cx="6962802" cy="2232048"/>
            <a:chOff x="971600" y="3631358"/>
            <a:chExt cx="6962802" cy="2232048"/>
          </a:xfrm>
        </p:grpSpPr>
        <p:grpSp>
          <p:nvGrpSpPr>
            <p:cNvPr id="31" name="Skupina 38">
              <a:extLst>
                <a:ext uri="{FF2B5EF4-FFF2-40B4-BE49-F238E27FC236}">
                  <a16:creationId xmlns:a16="http://schemas.microsoft.com/office/drawing/2014/main" id="{E8DAB441-A737-92BE-1EBC-BE23DF931DB4}"/>
                </a:ext>
              </a:extLst>
            </p:cNvPr>
            <p:cNvGrpSpPr/>
            <p:nvPr/>
          </p:nvGrpSpPr>
          <p:grpSpPr>
            <a:xfrm>
              <a:off x="971600" y="3631358"/>
              <a:ext cx="6962802" cy="2232048"/>
              <a:chOff x="611560" y="2700000"/>
              <a:chExt cx="6962802" cy="2232048"/>
            </a:xfrm>
          </p:grpSpPr>
          <p:sp>
            <p:nvSpPr>
              <p:cNvPr id="36" name="Obdélník 6">
                <a:extLst>
                  <a:ext uri="{FF2B5EF4-FFF2-40B4-BE49-F238E27FC236}">
                    <a16:creationId xmlns:a16="http://schemas.microsoft.com/office/drawing/2014/main" id="{575F392F-ADF0-23FA-2654-7F12B57239D3}"/>
                  </a:ext>
                </a:extLst>
              </p:cNvPr>
              <p:cNvSpPr/>
              <p:nvPr/>
            </p:nvSpPr>
            <p:spPr>
              <a:xfrm>
                <a:off x="3708000" y="2700000"/>
                <a:ext cx="1368152" cy="432048"/>
              </a:xfrm>
              <a:prstGeom prst="rect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/>
                  <a:t>Node</a:t>
                </a:r>
                <a:endParaRPr lang="cs-CZ" sz="1600" dirty="0"/>
              </a:p>
            </p:txBody>
          </p:sp>
          <p:grpSp>
            <p:nvGrpSpPr>
              <p:cNvPr id="37" name="Skupina 13">
                <a:extLst>
                  <a:ext uri="{FF2B5EF4-FFF2-40B4-BE49-F238E27FC236}">
                    <a16:creationId xmlns:a16="http://schemas.microsoft.com/office/drawing/2014/main" id="{FDC66077-D088-776B-8AA9-E6B8465467A6}"/>
                  </a:ext>
                </a:extLst>
              </p:cNvPr>
              <p:cNvGrpSpPr/>
              <p:nvPr/>
            </p:nvGrpSpPr>
            <p:grpSpPr>
              <a:xfrm>
                <a:off x="4658210" y="4500000"/>
                <a:ext cx="2916152" cy="432048"/>
                <a:chOff x="3708000" y="4450456"/>
                <a:chExt cx="2916152" cy="432048"/>
              </a:xfrm>
            </p:grpSpPr>
            <p:sp>
              <p:nvSpPr>
                <p:cNvPr id="51" name="Obdélník 11">
                  <a:extLst>
                    <a:ext uri="{FF2B5EF4-FFF2-40B4-BE49-F238E27FC236}">
                      <a16:creationId xmlns:a16="http://schemas.microsoft.com/office/drawing/2014/main" id="{463955D5-D2FB-35B7-1BEE-70281E5F9F08}"/>
                    </a:ext>
                  </a:extLst>
                </p:cNvPr>
                <p:cNvSpPr/>
                <p:nvPr/>
              </p:nvSpPr>
              <p:spPr>
                <a:xfrm>
                  <a:off x="5256000" y="445045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Comment</a:t>
                  </a:r>
                  <a:endParaRPr lang="cs-CZ" sz="1600" dirty="0"/>
                </a:p>
              </p:txBody>
            </p:sp>
            <p:sp>
              <p:nvSpPr>
                <p:cNvPr id="52" name="Obdélník 12">
                  <a:extLst>
                    <a:ext uri="{FF2B5EF4-FFF2-40B4-BE49-F238E27FC236}">
                      <a16:creationId xmlns:a16="http://schemas.microsoft.com/office/drawing/2014/main" id="{A8C3F872-1AD6-9537-BE6F-9BE66BEE99EC}"/>
                    </a:ext>
                  </a:extLst>
                </p:cNvPr>
                <p:cNvSpPr/>
                <p:nvPr/>
              </p:nvSpPr>
              <p:spPr>
                <a:xfrm>
                  <a:off x="3708000" y="445045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Text</a:t>
                  </a:r>
                  <a:endParaRPr lang="cs-CZ" sz="1600" dirty="0"/>
                </a:p>
              </p:txBody>
            </p:sp>
          </p:grpSp>
          <p:grpSp>
            <p:nvGrpSpPr>
              <p:cNvPr id="38" name="Skupina 15">
                <a:extLst>
                  <a:ext uri="{FF2B5EF4-FFF2-40B4-BE49-F238E27FC236}">
                    <a16:creationId xmlns:a16="http://schemas.microsoft.com/office/drawing/2014/main" id="{E01A7F06-E9C8-66B0-AEA4-1A3367866764}"/>
                  </a:ext>
                </a:extLst>
              </p:cNvPr>
              <p:cNvGrpSpPr/>
              <p:nvPr/>
            </p:nvGrpSpPr>
            <p:grpSpPr>
              <a:xfrm>
                <a:off x="611560" y="3600000"/>
                <a:ext cx="6962802" cy="432048"/>
                <a:chOff x="611560" y="3573016"/>
                <a:chExt cx="6962802" cy="432048"/>
              </a:xfrm>
            </p:grpSpPr>
            <p:sp>
              <p:nvSpPr>
                <p:cNvPr id="46" name="Obdélník 7">
                  <a:extLst>
                    <a:ext uri="{FF2B5EF4-FFF2-40B4-BE49-F238E27FC236}">
                      <a16:creationId xmlns:a16="http://schemas.microsoft.com/office/drawing/2014/main" id="{8E011F6A-3C92-661F-9B43-C36DB2A172F1}"/>
                    </a:ext>
                  </a:extLst>
                </p:cNvPr>
                <p:cNvSpPr/>
                <p:nvPr/>
              </p:nvSpPr>
              <p:spPr>
                <a:xfrm>
                  <a:off x="216000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Element</a:t>
                  </a:r>
                  <a:endParaRPr lang="cs-CZ" sz="1600" dirty="0"/>
                </a:p>
              </p:txBody>
            </p:sp>
            <p:sp>
              <p:nvSpPr>
                <p:cNvPr id="47" name="Obdélník 8">
                  <a:extLst>
                    <a:ext uri="{FF2B5EF4-FFF2-40B4-BE49-F238E27FC236}">
                      <a16:creationId xmlns:a16="http://schemas.microsoft.com/office/drawing/2014/main" id="{E0FFB7F4-FE1E-270A-1394-BB42253AF620}"/>
                    </a:ext>
                  </a:extLst>
                </p:cNvPr>
                <p:cNvSpPr/>
                <p:nvPr/>
              </p:nvSpPr>
              <p:spPr>
                <a:xfrm>
                  <a:off x="61156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Document</a:t>
                  </a:r>
                  <a:endParaRPr lang="cs-CZ" sz="1600" dirty="0"/>
                </a:p>
              </p:txBody>
            </p:sp>
            <p:sp>
              <p:nvSpPr>
                <p:cNvPr id="48" name="Obdélník 9">
                  <a:extLst>
                    <a:ext uri="{FF2B5EF4-FFF2-40B4-BE49-F238E27FC236}">
                      <a16:creationId xmlns:a16="http://schemas.microsoft.com/office/drawing/2014/main" id="{1BD1CCC4-D43D-A8C3-2DA0-A4A12BE5EA01}"/>
                    </a:ext>
                  </a:extLst>
                </p:cNvPr>
                <p:cNvSpPr/>
                <p:nvPr/>
              </p:nvSpPr>
              <p:spPr>
                <a:xfrm>
                  <a:off x="3708000" y="3573016"/>
                  <a:ext cx="136815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/>
                    <a:t>Attr</a:t>
                  </a:r>
                  <a:endParaRPr lang="cs-CZ" sz="1600" dirty="0"/>
                </a:p>
              </p:txBody>
            </p:sp>
            <p:sp>
              <p:nvSpPr>
                <p:cNvPr id="49" name="Obdélník 10">
                  <a:extLst>
                    <a:ext uri="{FF2B5EF4-FFF2-40B4-BE49-F238E27FC236}">
                      <a16:creationId xmlns:a16="http://schemas.microsoft.com/office/drawing/2014/main" id="{91A9D18D-0619-E395-A7ED-D4596D6081F5}"/>
                    </a:ext>
                  </a:extLst>
                </p:cNvPr>
                <p:cNvSpPr/>
                <p:nvPr/>
              </p:nvSpPr>
              <p:spPr>
                <a:xfrm>
                  <a:off x="5256000" y="3573016"/>
                  <a:ext cx="1720572" cy="432048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err="1"/>
                    <a:t>CharacterData</a:t>
                  </a:r>
                  <a:endParaRPr lang="cs-CZ" sz="1600" dirty="0"/>
                </a:p>
              </p:txBody>
            </p:sp>
            <p:sp>
              <p:nvSpPr>
                <p:cNvPr id="50" name="TextovéPole 14">
                  <a:extLst>
                    <a:ext uri="{FF2B5EF4-FFF2-40B4-BE49-F238E27FC236}">
                      <a16:creationId xmlns:a16="http://schemas.microsoft.com/office/drawing/2014/main" id="{69DB463E-2D0D-2A24-9F02-7342C5B7AC88}"/>
                    </a:ext>
                  </a:extLst>
                </p:cNvPr>
                <p:cNvSpPr txBox="1"/>
                <p:nvPr/>
              </p:nvSpPr>
              <p:spPr>
                <a:xfrm>
                  <a:off x="7158864" y="3604374"/>
                  <a:ext cx="415498" cy="369332"/>
                </a:xfrm>
                <a:prstGeom prst="rect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…</a:t>
                  </a:r>
                  <a:endParaRPr lang="cs-CZ" dirty="0"/>
                </a:p>
              </p:txBody>
            </p:sp>
          </p:grpSp>
          <p:cxnSp>
            <p:nvCxnSpPr>
              <p:cNvPr id="39" name="Přímá spojnice 17">
                <a:extLst>
                  <a:ext uri="{FF2B5EF4-FFF2-40B4-BE49-F238E27FC236}">
                    <a16:creationId xmlns:a16="http://schemas.microsoft.com/office/drawing/2014/main" id="{4A53E1C9-FD91-E89C-971D-2DAF9C25DD28}"/>
                  </a:ext>
                </a:extLst>
              </p:cNvPr>
              <p:cNvCxnSpPr>
                <a:stCxn id="49" idx="2"/>
                <a:endCxn id="51" idx="0"/>
              </p:cNvCxnSpPr>
              <p:nvPr/>
            </p:nvCxnSpPr>
            <p:spPr>
              <a:xfrm>
                <a:off x="6116286" y="4032048"/>
                <a:ext cx="77400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Přímá spojnice 19">
                <a:extLst>
                  <a:ext uri="{FF2B5EF4-FFF2-40B4-BE49-F238E27FC236}">
                    <a16:creationId xmlns:a16="http://schemas.microsoft.com/office/drawing/2014/main" id="{9E896554-DDBF-4F53-0893-7CF8B5440197}"/>
                  </a:ext>
                </a:extLst>
              </p:cNvPr>
              <p:cNvCxnSpPr>
                <a:stCxn id="49" idx="2"/>
                <a:endCxn id="52" idx="0"/>
              </p:cNvCxnSpPr>
              <p:nvPr/>
            </p:nvCxnSpPr>
            <p:spPr>
              <a:xfrm flipH="1">
                <a:off x="5342286" y="4032048"/>
                <a:ext cx="77400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nice 22">
                <a:extLst>
                  <a:ext uri="{FF2B5EF4-FFF2-40B4-BE49-F238E27FC236}">
                    <a16:creationId xmlns:a16="http://schemas.microsoft.com/office/drawing/2014/main" id="{DDAA567B-0F43-D72E-5565-A8BE6361464F}"/>
                  </a:ext>
                </a:extLst>
              </p:cNvPr>
              <p:cNvCxnSpPr>
                <a:stCxn id="36" idx="2"/>
                <a:endCxn id="47" idx="0"/>
              </p:cNvCxnSpPr>
              <p:nvPr/>
            </p:nvCxnSpPr>
            <p:spPr>
              <a:xfrm flipH="1">
                <a:off x="1295636" y="3132048"/>
                <a:ext cx="309644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Přímá spojnice 25">
                <a:extLst>
                  <a:ext uri="{FF2B5EF4-FFF2-40B4-BE49-F238E27FC236}">
                    <a16:creationId xmlns:a16="http://schemas.microsoft.com/office/drawing/2014/main" id="{24320EBA-A07E-C12E-EE46-ABAF38346AE8}"/>
                  </a:ext>
                </a:extLst>
              </p:cNvPr>
              <p:cNvCxnSpPr>
                <a:stCxn id="36" idx="2"/>
                <a:endCxn id="46" idx="0"/>
              </p:cNvCxnSpPr>
              <p:nvPr/>
            </p:nvCxnSpPr>
            <p:spPr>
              <a:xfrm flipH="1">
                <a:off x="2844076" y="3132048"/>
                <a:ext cx="154800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28">
                <a:extLst>
                  <a:ext uri="{FF2B5EF4-FFF2-40B4-BE49-F238E27FC236}">
                    <a16:creationId xmlns:a16="http://schemas.microsoft.com/office/drawing/2014/main" id="{426942C3-7663-6A46-C1F4-20FD37B6823D}"/>
                  </a:ext>
                </a:extLst>
              </p:cNvPr>
              <p:cNvCxnSpPr>
                <a:stCxn id="36" idx="2"/>
                <a:endCxn id="48" idx="0"/>
              </p:cNvCxnSpPr>
              <p:nvPr/>
            </p:nvCxnSpPr>
            <p:spPr>
              <a:xfrm>
                <a:off x="4392076" y="3132048"/>
                <a:ext cx="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31">
                <a:extLst>
                  <a:ext uri="{FF2B5EF4-FFF2-40B4-BE49-F238E27FC236}">
                    <a16:creationId xmlns:a16="http://schemas.microsoft.com/office/drawing/2014/main" id="{37AE1F71-567F-6CA2-83AA-5482F2C68F19}"/>
                  </a:ext>
                </a:extLst>
              </p:cNvPr>
              <p:cNvCxnSpPr>
                <a:stCxn id="36" idx="2"/>
                <a:endCxn id="49" idx="0"/>
              </p:cNvCxnSpPr>
              <p:nvPr/>
            </p:nvCxnSpPr>
            <p:spPr>
              <a:xfrm>
                <a:off x="4392076" y="3132048"/>
                <a:ext cx="1724210" cy="4679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34">
                <a:extLst>
                  <a:ext uri="{FF2B5EF4-FFF2-40B4-BE49-F238E27FC236}">
                    <a16:creationId xmlns:a16="http://schemas.microsoft.com/office/drawing/2014/main" id="{0A8DC3A6-27D2-E02C-2DA1-CEC8A23FA088}"/>
                  </a:ext>
                </a:extLst>
              </p:cNvPr>
              <p:cNvCxnSpPr>
                <a:cxnSpLocks/>
                <a:stCxn id="36" idx="2"/>
                <a:endCxn id="50" idx="0"/>
              </p:cNvCxnSpPr>
              <p:nvPr/>
            </p:nvCxnSpPr>
            <p:spPr>
              <a:xfrm>
                <a:off x="4392076" y="3132048"/>
                <a:ext cx="2974537" cy="49931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Přímá spojnice 22">
              <a:extLst>
                <a:ext uri="{FF2B5EF4-FFF2-40B4-BE49-F238E27FC236}">
                  <a16:creationId xmlns:a16="http://schemas.microsoft.com/office/drawing/2014/main" id="{1FC43C8C-A20E-4E7E-8B2C-93FC4CACA14C}"/>
                </a:ext>
              </a:extLst>
            </p:cNvPr>
            <p:cNvCxnSpPr/>
            <p:nvPr/>
          </p:nvCxnSpPr>
          <p:spPr>
            <a:xfrm flipH="1">
              <a:off x="2682010" y="4963406"/>
              <a:ext cx="521886" cy="2339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22">
              <a:extLst>
                <a:ext uri="{FF2B5EF4-FFF2-40B4-BE49-F238E27FC236}">
                  <a16:creationId xmlns:a16="http://schemas.microsoft.com/office/drawing/2014/main" id="{D04BE91D-5814-6BB6-C386-C218A00FAA79}"/>
                </a:ext>
              </a:extLst>
            </p:cNvPr>
            <p:cNvCxnSpPr/>
            <p:nvPr/>
          </p:nvCxnSpPr>
          <p:spPr>
            <a:xfrm flipH="1" flipV="1">
              <a:off x="3204116" y="4963406"/>
              <a:ext cx="521886" cy="2339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22">
              <a:extLst>
                <a:ext uri="{FF2B5EF4-FFF2-40B4-BE49-F238E27FC236}">
                  <a16:creationId xmlns:a16="http://schemas.microsoft.com/office/drawing/2014/main" id="{0AF40581-9A1E-A9B8-103D-F3F91B94239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41254" y="4980176"/>
              <a:ext cx="227996" cy="2339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22">
              <a:extLst>
                <a:ext uri="{FF2B5EF4-FFF2-40B4-BE49-F238E27FC236}">
                  <a16:creationId xmlns:a16="http://schemas.microsoft.com/office/drawing/2014/main" id="{5C2E9031-EDDF-B6E6-4044-C9A5BAF5210F}"/>
                </a:ext>
              </a:extLst>
            </p:cNvPr>
            <p:cNvCxnSpPr/>
            <p:nvPr/>
          </p:nvCxnSpPr>
          <p:spPr>
            <a:xfrm flipH="1" flipV="1">
              <a:off x="3203896" y="4972702"/>
              <a:ext cx="227996" cy="2339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6095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E91F20-49AB-4D80-9D26-D8B42D094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standards for DOM issued by W3C </a:t>
            </a:r>
          </a:p>
          <a:p>
            <a:r>
              <a:rPr lang="en-US" dirty="0"/>
              <a:t>Level 0</a:t>
            </a:r>
          </a:p>
          <a:p>
            <a:pPr lvl="1"/>
            <a:r>
              <a:rPr lang="en-US" dirty="0"/>
              <a:t>Various technologies before standardization</a:t>
            </a:r>
          </a:p>
          <a:p>
            <a:pPr lvl="1"/>
            <a:r>
              <a:rPr lang="en-US" dirty="0"/>
              <a:t>Sometimes also denoted DHTML (dynamic HTML)</a:t>
            </a:r>
          </a:p>
          <a:p>
            <a:r>
              <a:rPr lang="en-US" dirty="0"/>
              <a:t>Level 1 – basic navigation and manipulation</a:t>
            </a:r>
          </a:p>
          <a:p>
            <a:r>
              <a:rPr lang="en-US" dirty="0"/>
              <a:t>Level 2 – added namespaces, events, and CSS</a:t>
            </a:r>
          </a:p>
          <a:p>
            <a:r>
              <a:rPr lang="en-US" dirty="0"/>
              <a:t>Level 3 – keyboard events, XPath, load and store</a:t>
            </a:r>
          </a:p>
          <a:p>
            <a:r>
              <a:rPr lang="en-US" dirty="0"/>
              <a:t>Level 4 – being developed</a:t>
            </a:r>
          </a:p>
          <a:p>
            <a:r>
              <a:rPr lang="en-US" dirty="0"/>
              <a:t>Browsers support entire level 1 and most of 2 and 3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F09C12-CE29-45DD-83C8-881C93242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FF19F-4CF6-490A-A8A3-CBD32B7F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50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77A53C-6177-42F7-ABFA-72BCCD34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Node.firstChild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Node.lastChild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Node.childNodes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Node.nextSibling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Node.previousSibling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Node.parentNode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Node.parentElement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Node.nodeName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Node.nodeValue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Node.attributes</a:t>
            </a:r>
            <a:r>
              <a:rPr lang="en-US" dirty="0"/>
              <a:t> 						– relevant for elements only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solidFill>
                  <a:schemeClr val="accent2"/>
                </a:solidFill>
              </a:rPr>
              <a:t>Document.documentElement</a:t>
            </a:r>
            <a:r>
              <a:rPr lang="en-US" dirty="0"/>
              <a:t> 				– root element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Document.getElementsByTagName</a:t>
            </a:r>
            <a:r>
              <a:rPr lang="en-US" dirty="0"/>
              <a:t>(</a:t>
            </a:r>
            <a:r>
              <a:rPr lang="en-US" dirty="0" err="1"/>
              <a:t>tagName</a:t>
            </a:r>
            <a:r>
              <a:rPr lang="en-US" dirty="0"/>
              <a:t>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Document.getElementById</a:t>
            </a:r>
            <a:r>
              <a:rPr lang="en-US" dirty="0"/>
              <a:t>(id)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74EDE2-EC55-47F4-876A-88DD4145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Node Traversing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F75FF-2FF2-4A4E-B3EC-8C136859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286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2F0E67-8BCF-4B2F-9425-EDAFCB6D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Node.appendChild</a:t>
            </a:r>
            <a:r>
              <a:rPr lang="en-US" dirty="0"/>
              <a:t>(), </a:t>
            </a:r>
            <a:r>
              <a:rPr lang="en-US" dirty="0" err="1">
                <a:solidFill>
                  <a:schemeClr val="accent2"/>
                </a:solidFill>
              </a:rPr>
              <a:t>Node.insertBefore</a:t>
            </a:r>
            <a:r>
              <a:rPr lang="en-US" dirty="0"/>
              <a:t>()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Node.replaceChild</a:t>
            </a:r>
            <a:r>
              <a:rPr lang="en-US" dirty="0"/>
              <a:t>(), </a:t>
            </a:r>
            <a:r>
              <a:rPr lang="en-US" dirty="0" err="1">
                <a:solidFill>
                  <a:schemeClr val="accent2"/>
                </a:solidFill>
              </a:rPr>
              <a:t>Node.removeChild</a:t>
            </a:r>
            <a:r>
              <a:rPr lang="en-US" dirty="0"/>
              <a:t>()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Node.cloneNode</a:t>
            </a:r>
            <a:r>
              <a:rPr lang="en-US" dirty="0"/>
              <a:t>()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Node.innerHTML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Node.outerHTML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 err="1">
                <a:solidFill>
                  <a:schemeClr val="accent2"/>
                </a:solidFill>
              </a:rPr>
              <a:t>Element.getAttribute</a:t>
            </a:r>
            <a:r>
              <a:rPr lang="en-US" dirty="0"/>
              <a:t>(), </a:t>
            </a:r>
            <a:r>
              <a:rPr lang="en-US" dirty="0" err="1">
                <a:solidFill>
                  <a:schemeClr val="accent2"/>
                </a:solidFill>
              </a:rPr>
              <a:t>Element.setAttribute</a:t>
            </a:r>
            <a:r>
              <a:rPr lang="en-US" dirty="0"/>
              <a:t>()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Element.removeAttribute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accent2"/>
                </a:solidFill>
              </a:rPr>
              <a:t>Document.createElement</a:t>
            </a:r>
            <a:r>
              <a:rPr lang="en-US" dirty="0"/>
              <a:t>()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Document.evaluate</a:t>
            </a:r>
            <a:r>
              <a:rPr lang="en-US" dirty="0"/>
              <a:t>(</a:t>
            </a:r>
            <a:r>
              <a:rPr lang="en-US" dirty="0" err="1"/>
              <a:t>xpath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F18FAA-6932-4B7C-8755-51C92CA1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Object Model</a:t>
            </a:r>
            <a:br>
              <a:rPr lang="en-US" dirty="0"/>
            </a:br>
            <a:r>
              <a:rPr lang="en-US" dirty="0"/>
              <a:t>Content Manipulation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E2CA0-33DC-47F9-AF45-7505D3FE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908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HTML manipulation</a:t>
            </a:r>
          </a:p>
        </p:txBody>
      </p:sp>
    </p:spTree>
    <p:extLst>
      <p:ext uri="{BB962C8B-B14F-4D97-AF65-F5344CB8AC3E}">
        <p14:creationId xmlns:p14="http://schemas.microsoft.com/office/powerpoint/2010/main" val="1168085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B7C624-65E0-418C-99D7-4C73503B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HTMLElement.style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Represent properties in style attribute</a:t>
            </a:r>
          </a:p>
          <a:p>
            <a:pPr lvl="1"/>
            <a:r>
              <a:rPr lang="en-US" dirty="0"/>
              <a:t>Properties are represented in CSS object model</a:t>
            </a:r>
          </a:p>
          <a:p>
            <a:pPr lvl="1"/>
            <a:r>
              <a:rPr lang="en-US" dirty="0"/>
              <a:t>Property names in model corresponds to names in CSS</a:t>
            </a:r>
          </a:p>
          <a:p>
            <a:pPr lvl="1"/>
            <a:r>
              <a:rPr lang="en-US" dirty="0"/>
              <a:t>Dashes are removed and following words are capitalized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err="1">
                <a:solidFill>
                  <a:schemeClr val="accent2"/>
                </a:solidFill>
              </a:rPr>
              <a:t>Element.className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Element.classList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err="1">
                <a:solidFill>
                  <a:schemeClr val="accent2"/>
                </a:solidFill>
              </a:rPr>
              <a:t>Document.styleSheets</a:t>
            </a:r>
            <a:r>
              <a:rPr lang="en-US" dirty="0"/>
              <a:t>[].</a:t>
            </a:r>
            <a:r>
              <a:rPr lang="en-US" dirty="0" err="1">
                <a:solidFill>
                  <a:schemeClr val="accent2"/>
                </a:solidFill>
              </a:rPr>
              <a:t>cssRules</a:t>
            </a:r>
            <a:r>
              <a:rPr lang="en-US" dirty="0"/>
              <a:t>[]</a:t>
            </a:r>
          </a:p>
          <a:p>
            <a:pPr lvl="1"/>
            <a:r>
              <a:rPr lang="en-US" b="1" dirty="0"/>
              <a:t>.</a:t>
            </a:r>
            <a:r>
              <a:rPr lang="en-US" dirty="0" err="1">
                <a:solidFill>
                  <a:schemeClr val="accent2"/>
                </a:solidFill>
              </a:rPr>
              <a:t>selectorText</a:t>
            </a:r>
            <a:r>
              <a:rPr lang="en-US" dirty="0"/>
              <a:t> 	– String with CSS selector</a:t>
            </a:r>
          </a:p>
          <a:p>
            <a:pPr lvl="1"/>
            <a:r>
              <a:rPr lang="en-US" b="1" dirty="0"/>
              <a:t>.</a:t>
            </a:r>
            <a:r>
              <a:rPr lang="en-US" dirty="0">
                <a:solidFill>
                  <a:schemeClr val="accent2"/>
                </a:solidFill>
              </a:rPr>
              <a:t>style</a:t>
            </a:r>
            <a:r>
              <a:rPr lang="en-US" dirty="0"/>
              <a:t> 		– Same as </a:t>
            </a:r>
            <a:r>
              <a:rPr lang="en-US" dirty="0" err="1">
                <a:solidFill>
                  <a:schemeClr val="accent2"/>
                </a:solidFill>
              </a:rPr>
              <a:t>Element.style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E19E16-65CB-474D-BE3B-C9FACEBC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Cascading Style Sheets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12157-3FBA-4BD1-9ED7-3C4EBCDD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21EAF3E-4747-4FE5-A22D-0AADE5A0BD0C}"/>
              </a:ext>
            </a:extLst>
          </p:cNvPr>
          <p:cNvSpPr/>
          <p:nvPr/>
        </p:nvSpPr>
        <p:spPr>
          <a:xfrm>
            <a:off x="839416" y="3710925"/>
            <a:ext cx="7776864" cy="798195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72000" rIns="180000" bIns="180000" rtlCol="0" anchor="t"/>
          <a:lstStyle/>
          <a:p>
            <a:r>
              <a:rPr lang="en-US" dirty="0"/>
              <a:t>let element = </a:t>
            </a:r>
            <a:r>
              <a:rPr lang="en-US" dirty="0" err="1"/>
              <a:t>document.getElementById</a:t>
            </a:r>
            <a:r>
              <a:rPr lang="en-US" dirty="0"/>
              <a:t>("headline");</a:t>
            </a:r>
          </a:p>
          <a:p>
            <a:r>
              <a:rPr lang="en-US" dirty="0" err="1"/>
              <a:t>element.style.backgroundColor</a:t>
            </a:r>
            <a:r>
              <a:rPr lang="en-US" dirty="0"/>
              <a:t> = '#</a:t>
            </a:r>
            <a:r>
              <a:rPr lang="en-US" dirty="0" err="1"/>
              <a:t>ffeecc</a:t>
            </a:r>
            <a:r>
              <a:rPr lang="en-US" dirty="0"/>
              <a:t>’; // background-color</a:t>
            </a:r>
          </a:p>
        </p:txBody>
      </p:sp>
    </p:spTree>
    <p:extLst>
      <p:ext uri="{BB962C8B-B14F-4D97-AF65-F5344CB8AC3E}">
        <p14:creationId xmlns:p14="http://schemas.microsoft.com/office/powerpoint/2010/main" val="850506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CSS manipulation</a:t>
            </a:r>
          </a:p>
        </p:txBody>
      </p:sp>
    </p:spTree>
    <p:extLst>
      <p:ext uri="{BB962C8B-B14F-4D97-AF65-F5344CB8AC3E}">
        <p14:creationId xmlns:p14="http://schemas.microsoft.com/office/powerpoint/2010/main" val="170271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6B7A81-13F6-4D67-8E19-D0062350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3"/>
            <a:ext cx="5856649" cy="50131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JavaScript</a:t>
            </a:r>
          </a:p>
          <a:p>
            <a:r>
              <a:rPr lang="en-US" dirty="0"/>
              <a:t>Dynamically typed, prototype based</a:t>
            </a:r>
          </a:p>
          <a:p>
            <a:r>
              <a:rPr lang="en-US" dirty="0"/>
              <a:t>Have functions</a:t>
            </a:r>
          </a:p>
          <a:p>
            <a:r>
              <a:rPr lang="en-US" dirty="0"/>
              <a:t>Support closures</a:t>
            </a:r>
          </a:p>
          <a:p>
            <a:r>
              <a:rPr lang="en-US" dirty="0"/>
              <a:t>Function and block scope</a:t>
            </a:r>
          </a:p>
          <a:p>
            <a:r>
              <a:rPr lang="en-US" dirty="0"/>
              <a:t>Implicit global scope</a:t>
            </a:r>
          </a:p>
          <a:p>
            <a:r>
              <a:rPr lang="en-US" b="1" dirty="0"/>
              <a:t>this</a:t>
            </a:r>
            <a:r>
              <a:rPr lang="en-US" dirty="0"/>
              <a:t> depends on the manner of function creation and invocation</a:t>
            </a:r>
          </a:p>
          <a:p>
            <a:r>
              <a:rPr lang="en-US" dirty="0"/>
              <a:t>Constructing functions</a:t>
            </a:r>
          </a:p>
          <a:p>
            <a:r>
              <a:rPr lang="en-US" dirty="0"/>
              <a:t>All functions are variadic</a:t>
            </a:r>
          </a:p>
          <a:p>
            <a:r>
              <a:rPr lang="en-US" dirty="0"/>
              <a:t>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AF8270-F49C-4720-AD74-E0FD4D1D1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0" y="416878"/>
            <a:ext cx="11713299" cy="1293028"/>
          </a:xfrm>
        </p:spPr>
        <p:txBody>
          <a:bodyPr/>
          <a:lstStyle/>
          <a:p>
            <a:r>
              <a:rPr lang="en-US" dirty="0"/>
              <a:t>JavaScript Name Debunking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D59D1-928F-4722-9521-D6ABB4BD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4138F1B4-A614-4B2E-9502-E1A007B2956F}"/>
              </a:ext>
            </a:extLst>
          </p:cNvPr>
          <p:cNvSpPr txBox="1">
            <a:spLocks/>
          </p:cNvSpPr>
          <p:nvPr/>
        </p:nvSpPr>
        <p:spPr>
          <a:xfrm>
            <a:off x="6095998" y="1844823"/>
            <a:ext cx="5856649" cy="50131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Java</a:t>
            </a:r>
          </a:p>
          <a:p>
            <a:r>
              <a:rPr lang="en-US" dirty="0"/>
              <a:t>Statically typed, class based</a:t>
            </a:r>
          </a:p>
          <a:p>
            <a:r>
              <a:rPr lang="en-US" dirty="0"/>
              <a:t>Have methods</a:t>
            </a:r>
          </a:p>
          <a:p>
            <a:r>
              <a:rPr lang="en-US" dirty="0"/>
              <a:t>Only anonymous classes</a:t>
            </a:r>
          </a:p>
          <a:p>
            <a:r>
              <a:rPr lang="en-US" dirty="0"/>
              <a:t>Block scope</a:t>
            </a:r>
          </a:p>
          <a:p>
            <a:r>
              <a:rPr lang="en-US" dirty="0"/>
              <a:t>Implicit class scope</a:t>
            </a:r>
          </a:p>
          <a:p>
            <a:r>
              <a:rPr lang="en-US" dirty="0"/>
              <a:t>Exact </a:t>
            </a:r>
            <a:r>
              <a:rPr lang="en-US" b="1" dirty="0"/>
              <a:t>this</a:t>
            </a:r>
            <a:r>
              <a:rPr lang="en-US" dirty="0"/>
              <a:t> keyword in all</a:t>
            </a:r>
            <a:br>
              <a:rPr lang="en-US" dirty="0"/>
            </a:br>
            <a:r>
              <a:rPr lang="en-US" dirty="0"/>
              <a:t>non-static methods</a:t>
            </a:r>
          </a:p>
          <a:p>
            <a:r>
              <a:rPr lang="en-US" dirty="0"/>
              <a:t>Constructor methods</a:t>
            </a:r>
          </a:p>
          <a:p>
            <a:r>
              <a:rPr lang="en-US" dirty="0"/>
              <a:t>Explicit variadic def.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65982-ABF9-0E10-EE73-6B8B7629DE82}"/>
              </a:ext>
            </a:extLst>
          </p:cNvPr>
          <p:cNvSpPr txBox="1"/>
          <p:nvPr/>
        </p:nvSpPr>
        <p:spPr>
          <a:xfrm>
            <a:off x="0" y="644404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Removed: 2023/2024</a:t>
            </a:r>
          </a:p>
        </p:txBody>
      </p:sp>
    </p:spTree>
    <p:extLst>
      <p:ext uri="{BB962C8B-B14F-4D97-AF65-F5344CB8AC3E}">
        <p14:creationId xmlns:p14="http://schemas.microsoft.com/office/powerpoint/2010/main" val="2061493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A2A81E-487E-431C-8D80-5D712AB1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8520945" cy="1293028"/>
          </a:xfrm>
        </p:spPr>
        <p:txBody>
          <a:bodyPr/>
          <a:lstStyle/>
          <a:p>
            <a:r>
              <a:rPr lang="en-US" dirty="0"/>
              <a:t>Top-level scripts are executed immediately, other code can be attached to various events.</a:t>
            </a:r>
          </a:p>
          <a:p>
            <a:r>
              <a:rPr lang="en-US" dirty="0"/>
              <a:t>There is ONE event loop processed in a single thread.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18D12C-70F8-4C1D-AF29-EC48443D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53EFD-6377-411D-BC8E-715418E4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30</a:t>
            </a:fld>
            <a:endParaRPr lang="cs-CZ"/>
          </a:p>
        </p:txBody>
      </p:sp>
      <p:grpSp>
        <p:nvGrpSpPr>
          <p:cNvPr id="5" name="Skupina 10">
            <a:extLst>
              <a:ext uri="{FF2B5EF4-FFF2-40B4-BE49-F238E27FC236}">
                <a16:creationId xmlns:a16="http://schemas.microsoft.com/office/drawing/2014/main" id="{59EEEAB6-65FC-4E96-8950-C85C71489DF7}"/>
              </a:ext>
            </a:extLst>
          </p:cNvPr>
          <p:cNvGrpSpPr/>
          <p:nvPr/>
        </p:nvGrpSpPr>
        <p:grpSpPr>
          <a:xfrm>
            <a:off x="6163928" y="4725144"/>
            <a:ext cx="1876288" cy="667817"/>
            <a:chOff x="3311860" y="4217803"/>
            <a:chExt cx="1876288" cy="667817"/>
          </a:xfrm>
        </p:grpSpPr>
        <p:grpSp>
          <p:nvGrpSpPr>
            <p:cNvPr id="6" name="Skupina 14">
              <a:extLst>
                <a:ext uri="{FF2B5EF4-FFF2-40B4-BE49-F238E27FC236}">
                  <a16:creationId xmlns:a16="http://schemas.microsoft.com/office/drawing/2014/main" id="{B70C5B24-6821-4462-B2D8-004BEE868A99}"/>
                </a:ext>
              </a:extLst>
            </p:cNvPr>
            <p:cNvGrpSpPr/>
            <p:nvPr/>
          </p:nvGrpSpPr>
          <p:grpSpPr>
            <a:xfrm>
              <a:off x="3311860" y="4525580"/>
              <a:ext cx="1876288" cy="360040"/>
              <a:chOff x="2915816" y="4547840"/>
              <a:chExt cx="1876288" cy="360040"/>
            </a:xfrm>
          </p:grpSpPr>
          <p:sp>
            <p:nvSpPr>
              <p:cNvPr id="8" name="Obdélník 6">
                <a:extLst>
                  <a:ext uri="{FF2B5EF4-FFF2-40B4-BE49-F238E27FC236}">
                    <a16:creationId xmlns:a16="http://schemas.microsoft.com/office/drawing/2014/main" id="{F2582664-53DD-41E2-97DF-64CBD595B911}"/>
                  </a:ext>
                </a:extLst>
              </p:cNvPr>
              <p:cNvSpPr/>
              <p:nvPr/>
            </p:nvSpPr>
            <p:spPr>
              <a:xfrm>
                <a:off x="3131840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" name="Obdélník 7">
                <a:extLst>
                  <a:ext uri="{FF2B5EF4-FFF2-40B4-BE49-F238E27FC236}">
                    <a16:creationId xmlns:a16="http://schemas.microsoft.com/office/drawing/2014/main" id="{B3AF92F5-8569-4A5C-8D24-419568830C00}"/>
                  </a:ext>
                </a:extLst>
              </p:cNvPr>
              <p:cNvSpPr/>
              <p:nvPr/>
            </p:nvSpPr>
            <p:spPr>
              <a:xfrm>
                <a:off x="347214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0" name="Obdélník 8">
                <a:extLst>
                  <a:ext uri="{FF2B5EF4-FFF2-40B4-BE49-F238E27FC236}">
                    <a16:creationId xmlns:a16="http://schemas.microsoft.com/office/drawing/2014/main" id="{2A805139-AF53-413D-AD3E-81DBA8AC76B5}"/>
                  </a:ext>
                </a:extLst>
              </p:cNvPr>
              <p:cNvSpPr/>
              <p:nvPr/>
            </p:nvSpPr>
            <p:spPr>
              <a:xfrm>
                <a:off x="383218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bdélník 9">
                <a:extLst>
                  <a:ext uri="{FF2B5EF4-FFF2-40B4-BE49-F238E27FC236}">
                    <a16:creationId xmlns:a16="http://schemas.microsoft.com/office/drawing/2014/main" id="{8A1B706F-E8BC-4A95-9098-8910B6FE3F50}"/>
                  </a:ext>
                </a:extLst>
              </p:cNvPr>
              <p:cNvSpPr/>
              <p:nvPr/>
            </p:nvSpPr>
            <p:spPr>
              <a:xfrm>
                <a:off x="4192228" y="4547840"/>
                <a:ext cx="360040" cy="360040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DD186DF2-A112-432C-BB6A-87F203DD82A6}"/>
                  </a:ext>
                </a:extLst>
              </p:cNvPr>
              <p:cNvCxnSpPr/>
              <p:nvPr/>
            </p:nvCxnSpPr>
            <p:spPr>
              <a:xfrm>
                <a:off x="2915816" y="4547840"/>
                <a:ext cx="1872208" cy="0"/>
              </a:xfrm>
              <a:prstGeom prst="line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</p:cxnSp>
          <p:cxnSp>
            <p:nvCxnSpPr>
              <p:cNvPr id="13" name="Přímá spojnice 13">
                <a:extLst>
                  <a:ext uri="{FF2B5EF4-FFF2-40B4-BE49-F238E27FC236}">
                    <a16:creationId xmlns:a16="http://schemas.microsoft.com/office/drawing/2014/main" id="{625F2C93-9553-40E9-A12E-74F9D275FE0A}"/>
                  </a:ext>
                </a:extLst>
              </p:cNvPr>
              <p:cNvCxnSpPr/>
              <p:nvPr/>
            </p:nvCxnSpPr>
            <p:spPr>
              <a:xfrm>
                <a:off x="2919896" y="4907880"/>
                <a:ext cx="1872208" cy="0"/>
              </a:xfrm>
              <a:prstGeom prst="line">
                <a:avLst/>
              </a:prstGeom>
              <a:ln w="9525" cap="flat" cmpd="sng" algn="ctr">
                <a:solidFill>
                  <a:schemeClr val="accent6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6"/>
              </a:fontRef>
            </p:style>
          </p:cxnSp>
        </p:grpSp>
        <p:sp>
          <p:nvSpPr>
            <p:cNvPr id="7" name="TextovéPole 15">
              <a:extLst>
                <a:ext uri="{FF2B5EF4-FFF2-40B4-BE49-F238E27FC236}">
                  <a16:creationId xmlns:a16="http://schemas.microsoft.com/office/drawing/2014/main" id="{8BE9A04A-2175-4CF8-AD80-F303327E1FB7}"/>
                </a:ext>
              </a:extLst>
            </p:cNvPr>
            <p:cNvSpPr txBox="1"/>
            <p:nvPr/>
          </p:nvSpPr>
          <p:spPr>
            <a:xfrm>
              <a:off x="3615491" y="4217803"/>
              <a:ext cx="1273105" cy="307777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/>
                <a:t>Event Queue</a:t>
              </a:r>
              <a:endParaRPr lang="cs-CZ" sz="1400" dirty="0"/>
            </a:p>
          </p:txBody>
        </p:sp>
      </p:grpSp>
      <p:sp>
        <p:nvSpPr>
          <p:cNvPr id="14" name="Zaoblený obdélník 16">
            <a:extLst>
              <a:ext uri="{FF2B5EF4-FFF2-40B4-BE49-F238E27FC236}">
                <a16:creationId xmlns:a16="http://schemas.microsoft.com/office/drawing/2014/main" id="{5DCF1C94-819B-4312-8D33-45B80021777F}"/>
              </a:ext>
            </a:extLst>
          </p:cNvPr>
          <p:cNvSpPr/>
          <p:nvPr/>
        </p:nvSpPr>
        <p:spPr>
          <a:xfrm>
            <a:off x="3611724" y="3966612"/>
            <a:ext cx="1656184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Mouse Moved</a:t>
            </a:r>
            <a:endParaRPr lang="cs-CZ" sz="1400" dirty="0"/>
          </a:p>
        </p:txBody>
      </p:sp>
      <p:sp>
        <p:nvSpPr>
          <p:cNvPr id="15" name="Zaoblený obdélník 17">
            <a:extLst>
              <a:ext uri="{FF2B5EF4-FFF2-40B4-BE49-F238E27FC236}">
                <a16:creationId xmlns:a16="http://schemas.microsoft.com/office/drawing/2014/main" id="{D8EC9850-CD46-4F37-9AB0-6B97F73C1986}"/>
              </a:ext>
            </a:extLst>
          </p:cNvPr>
          <p:cNvSpPr/>
          <p:nvPr/>
        </p:nvSpPr>
        <p:spPr>
          <a:xfrm>
            <a:off x="4135822" y="4627780"/>
            <a:ext cx="1656184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User Clicked</a:t>
            </a:r>
            <a:endParaRPr lang="cs-CZ" sz="1400" dirty="0"/>
          </a:p>
        </p:txBody>
      </p:sp>
      <p:sp>
        <p:nvSpPr>
          <p:cNvPr id="16" name="Zaoblený obdélník 18">
            <a:extLst>
              <a:ext uri="{FF2B5EF4-FFF2-40B4-BE49-F238E27FC236}">
                <a16:creationId xmlns:a16="http://schemas.microsoft.com/office/drawing/2014/main" id="{87898B9F-FA62-4080-8E32-3C774DF94CD6}"/>
              </a:ext>
            </a:extLst>
          </p:cNvPr>
          <p:cNvSpPr/>
          <p:nvPr/>
        </p:nvSpPr>
        <p:spPr>
          <a:xfrm>
            <a:off x="3683732" y="5243212"/>
            <a:ext cx="1800200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Loading Finished</a:t>
            </a:r>
            <a:endParaRPr lang="cs-CZ" sz="1400" dirty="0"/>
          </a:p>
        </p:txBody>
      </p:sp>
      <p:sp>
        <p:nvSpPr>
          <p:cNvPr id="17" name="Zaoblený obdélník 19">
            <a:extLst>
              <a:ext uri="{FF2B5EF4-FFF2-40B4-BE49-F238E27FC236}">
                <a16:creationId xmlns:a16="http://schemas.microsoft.com/office/drawing/2014/main" id="{475D1D1E-0133-45BB-A1F8-07400014BABF}"/>
              </a:ext>
            </a:extLst>
          </p:cNvPr>
          <p:cNvSpPr/>
          <p:nvPr/>
        </p:nvSpPr>
        <p:spPr>
          <a:xfrm>
            <a:off x="4511824" y="5949280"/>
            <a:ext cx="1800200" cy="43204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Window Resized</a:t>
            </a:r>
            <a:endParaRPr lang="cs-CZ" sz="1400" dirty="0"/>
          </a:p>
        </p:txBody>
      </p:sp>
      <p:cxnSp>
        <p:nvCxnSpPr>
          <p:cNvPr id="18" name="Přímá spojnice se šipkou 21">
            <a:extLst>
              <a:ext uri="{FF2B5EF4-FFF2-40B4-BE49-F238E27FC236}">
                <a16:creationId xmlns:a16="http://schemas.microsoft.com/office/drawing/2014/main" id="{396BBECE-3C5E-404B-B56F-0E759D14F900}"/>
              </a:ext>
            </a:extLst>
          </p:cNvPr>
          <p:cNvCxnSpPr/>
          <p:nvPr/>
        </p:nvCxnSpPr>
        <p:spPr>
          <a:xfrm>
            <a:off x="5267908" y="4182637"/>
            <a:ext cx="1044116" cy="72666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22">
            <a:extLst>
              <a:ext uri="{FF2B5EF4-FFF2-40B4-BE49-F238E27FC236}">
                <a16:creationId xmlns:a16="http://schemas.microsoft.com/office/drawing/2014/main" id="{72D01761-0A78-49E8-8DE3-980E32A16400}"/>
              </a:ext>
            </a:extLst>
          </p:cNvPr>
          <p:cNvCxnSpPr/>
          <p:nvPr/>
        </p:nvCxnSpPr>
        <p:spPr>
          <a:xfrm>
            <a:off x="5792007" y="4843804"/>
            <a:ext cx="468489" cy="27493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26">
            <a:extLst>
              <a:ext uri="{FF2B5EF4-FFF2-40B4-BE49-F238E27FC236}">
                <a16:creationId xmlns:a16="http://schemas.microsoft.com/office/drawing/2014/main" id="{832C46EA-F6F9-427C-9C03-AB3CE1A7DAF2}"/>
              </a:ext>
            </a:extLst>
          </p:cNvPr>
          <p:cNvCxnSpPr/>
          <p:nvPr/>
        </p:nvCxnSpPr>
        <p:spPr>
          <a:xfrm flipV="1">
            <a:off x="5483933" y="5243212"/>
            <a:ext cx="776563" cy="2195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31">
            <a:extLst>
              <a:ext uri="{FF2B5EF4-FFF2-40B4-BE49-F238E27FC236}">
                <a16:creationId xmlns:a16="http://schemas.microsoft.com/office/drawing/2014/main" id="{F39DCFBA-D2AC-4FBF-9C2C-8D3D62EA9948}"/>
              </a:ext>
            </a:extLst>
          </p:cNvPr>
          <p:cNvCxnSpPr/>
          <p:nvPr/>
        </p:nvCxnSpPr>
        <p:spPr>
          <a:xfrm flipV="1">
            <a:off x="5483932" y="5462792"/>
            <a:ext cx="828092" cy="4864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34">
            <a:extLst>
              <a:ext uri="{FF2B5EF4-FFF2-40B4-BE49-F238E27FC236}">
                <a16:creationId xmlns:a16="http://schemas.microsoft.com/office/drawing/2014/main" id="{3262DFB7-2FA1-4692-A63D-53F8422B8577}"/>
              </a:ext>
            </a:extLst>
          </p:cNvPr>
          <p:cNvSpPr/>
          <p:nvPr/>
        </p:nvSpPr>
        <p:spPr>
          <a:xfrm>
            <a:off x="8531304" y="4867423"/>
            <a:ext cx="1237104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Dispatcher</a:t>
            </a:r>
            <a:endParaRPr lang="cs-CZ" sz="1400" dirty="0"/>
          </a:p>
        </p:txBody>
      </p:sp>
      <p:cxnSp>
        <p:nvCxnSpPr>
          <p:cNvPr id="23" name="Přímá spojnice se šipkou 35">
            <a:extLst>
              <a:ext uri="{FF2B5EF4-FFF2-40B4-BE49-F238E27FC236}">
                <a16:creationId xmlns:a16="http://schemas.microsoft.com/office/drawing/2014/main" id="{35BB05B8-0EFE-4D7E-99AB-83C3F3B5ABAA}"/>
              </a:ext>
            </a:extLst>
          </p:cNvPr>
          <p:cNvCxnSpPr>
            <a:cxnSpLocks/>
          </p:cNvCxnSpPr>
          <p:nvPr/>
        </p:nvCxnSpPr>
        <p:spPr>
          <a:xfrm>
            <a:off x="7930808" y="5223652"/>
            <a:ext cx="613464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Skupina 48">
            <a:extLst>
              <a:ext uri="{FF2B5EF4-FFF2-40B4-BE49-F238E27FC236}">
                <a16:creationId xmlns:a16="http://schemas.microsoft.com/office/drawing/2014/main" id="{97304EC2-B8AC-4549-90A6-957488FA7BFC}"/>
              </a:ext>
            </a:extLst>
          </p:cNvPr>
          <p:cNvGrpSpPr/>
          <p:nvPr/>
        </p:nvGrpSpPr>
        <p:grpSpPr>
          <a:xfrm>
            <a:off x="9960041" y="3704354"/>
            <a:ext cx="1800200" cy="2820990"/>
            <a:chOff x="7092280" y="3200298"/>
            <a:chExt cx="1800200" cy="2820990"/>
          </a:xfrm>
        </p:grpSpPr>
        <p:sp>
          <p:nvSpPr>
            <p:cNvPr id="25" name="Rovnoramenný trojúhelník 38">
              <a:extLst>
                <a:ext uri="{FF2B5EF4-FFF2-40B4-BE49-F238E27FC236}">
                  <a16:creationId xmlns:a16="http://schemas.microsoft.com/office/drawing/2014/main" id="{2D450D95-BD3C-4A85-A640-75F411E3BC13}"/>
                </a:ext>
              </a:extLst>
            </p:cNvPr>
            <p:cNvSpPr/>
            <p:nvPr/>
          </p:nvSpPr>
          <p:spPr>
            <a:xfrm>
              <a:off x="7092280" y="3200298"/>
              <a:ext cx="1800200" cy="2486724"/>
            </a:xfrm>
            <a:prstGeom prst="triangle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39">
              <a:extLst>
                <a:ext uri="{FF2B5EF4-FFF2-40B4-BE49-F238E27FC236}">
                  <a16:creationId xmlns:a16="http://schemas.microsoft.com/office/drawing/2014/main" id="{31A4AEB1-AFC7-429F-A894-94A9D33F4D05}"/>
                </a:ext>
              </a:extLst>
            </p:cNvPr>
            <p:cNvSpPr txBox="1"/>
            <p:nvPr/>
          </p:nvSpPr>
          <p:spPr>
            <a:xfrm>
              <a:off x="7464831" y="5713511"/>
              <a:ext cx="1055097" cy="307777"/>
            </a:xfrm>
            <a:prstGeom prst="rect">
              <a:avLst/>
            </a:prstGeom>
            <a:solidFill>
              <a:schemeClr val="dk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/>
                <a:t>DOM Tree</a:t>
              </a:r>
              <a:endParaRPr lang="cs-CZ" sz="1400" dirty="0"/>
            </a:p>
          </p:txBody>
        </p:sp>
      </p:grpSp>
      <p:sp>
        <p:nvSpPr>
          <p:cNvPr id="27" name="Ovál 40">
            <a:extLst>
              <a:ext uri="{FF2B5EF4-FFF2-40B4-BE49-F238E27FC236}">
                <a16:creationId xmlns:a16="http://schemas.microsoft.com/office/drawing/2014/main" id="{EDC74A4B-97C6-4C4F-808F-C0BE35D4A51D}"/>
              </a:ext>
            </a:extLst>
          </p:cNvPr>
          <p:cNvSpPr/>
          <p:nvPr/>
        </p:nvSpPr>
        <p:spPr>
          <a:xfrm>
            <a:off x="10536105" y="5672480"/>
            <a:ext cx="144016" cy="13278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8" name="Přímá spojnice se šipkou 41">
            <a:extLst>
              <a:ext uri="{FF2B5EF4-FFF2-40B4-BE49-F238E27FC236}">
                <a16:creationId xmlns:a16="http://schemas.microsoft.com/office/drawing/2014/main" id="{9E20EC1D-2F5E-4D84-81D8-BB7AD1F91A7C}"/>
              </a:ext>
            </a:extLst>
          </p:cNvPr>
          <p:cNvCxnSpPr>
            <a:stCxn id="22" idx="3"/>
            <a:endCxn id="27" idx="1"/>
          </p:cNvCxnSpPr>
          <p:nvPr/>
        </p:nvCxnSpPr>
        <p:spPr>
          <a:xfrm>
            <a:off x="9768408" y="5227463"/>
            <a:ext cx="788788" cy="4644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43">
            <a:extLst>
              <a:ext uri="{FF2B5EF4-FFF2-40B4-BE49-F238E27FC236}">
                <a16:creationId xmlns:a16="http://schemas.microsoft.com/office/drawing/2014/main" id="{DE67D69A-F3B1-47EA-9725-AB12E420F505}"/>
              </a:ext>
            </a:extLst>
          </p:cNvPr>
          <p:cNvSpPr txBox="1"/>
          <p:nvPr/>
        </p:nvSpPr>
        <p:spPr>
          <a:xfrm>
            <a:off x="10662255" y="5607948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Target</a:t>
            </a:r>
            <a:endParaRPr lang="cs-CZ" sz="1400" dirty="0"/>
          </a:p>
        </p:txBody>
      </p:sp>
      <p:sp>
        <p:nvSpPr>
          <p:cNvPr id="30" name="Volný tvar 44">
            <a:extLst>
              <a:ext uri="{FF2B5EF4-FFF2-40B4-BE49-F238E27FC236}">
                <a16:creationId xmlns:a16="http://schemas.microsoft.com/office/drawing/2014/main" id="{E733A4F5-8B90-4993-8E61-D0705FED528F}"/>
              </a:ext>
            </a:extLst>
          </p:cNvPr>
          <p:cNvSpPr/>
          <p:nvPr/>
        </p:nvSpPr>
        <p:spPr>
          <a:xfrm>
            <a:off x="10538114" y="3933056"/>
            <a:ext cx="503583" cy="1729740"/>
          </a:xfrm>
          <a:custGeom>
            <a:avLst/>
            <a:gdLst>
              <a:gd name="connsiteX0" fmla="*/ 65582 w 497598"/>
              <a:gd name="connsiteY0" fmla="*/ 1935480 h 1935480"/>
              <a:gd name="connsiteX1" fmla="*/ 35102 w 497598"/>
              <a:gd name="connsiteY1" fmla="*/ 1554480 h 1935480"/>
              <a:gd name="connsiteX2" fmla="*/ 492302 w 497598"/>
              <a:gd name="connsiteY2" fmla="*/ 1257300 h 1935480"/>
              <a:gd name="connsiteX3" fmla="*/ 286562 w 497598"/>
              <a:gd name="connsiteY3" fmla="*/ 807720 h 1935480"/>
              <a:gd name="connsiteX4" fmla="*/ 324662 w 497598"/>
              <a:gd name="connsiteY4" fmla="*/ 0 h 1935480"/>
              <a:gd name="connsiteX0" fmla="*/ 56327 w 503583"/>
              <a:gd name="connsiteY0" fmla="*/ 1920240 h 1920240"/>
              <a:gd name="connsiteX1" fmla="*/ 41087 w 503583"/>
              <a:gd name="connsiteY1" fmla="*/ 1554480 h 1920240"/>
              <a:gd name="connsiteX2" fmla="*/ 498287 w 503583"/>
              <a:gd name="connsiteY2" fmla="*/ 1257300 h 1920240"/>
              <a:gd name="connsiteX3" fmla="*/ 292547 w 503583"/>
              <a:gd name="connsiteY3" fmla="*/ 807720 h 1920240"/>
              <a:gd name="connsiteX4" fmla="*/ 330647 w 503583"/>
              <a:gd name="connsiteY4" fmla="*/ 0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3583" h="1920240">
                <a:moveTo>
                  <a:pt x="56327" y="1920240"/>
                </a:moveTo>
                <a:cubicBezTo>
                  <a:pt x="5527" y="1786255"/>
                  <a:pt x="-32573" y="1664970"/>
                  <a:pt x="41087" y="1554480"/>
                </a:cubicBezTo>
                <a:cubicBezTo>
                  <a:pt x="114747" y="1443990"/>
                  <a:pt x="456377" y="1381760"/>
                  <a:pt x="498287" y="1257300"/>
                </a:cubicBezTo>
                <a:cubicBezTo>
                  <a:pt x="540197" y="1132840"/>
                  <a:pt x="320487" y="1017270"/>
                  <a:pt x="292547" y="807720"/>
                </a:cubicBezTo>
                <a:cubicBezTo>
                  <a:pt x="264607" y="598170"/>
                  <a:pt x="297627" y="299085"/>
                  <a:pt x="330647" y="0"/>
                </a:cubicBezTo>
              </a:path>
            </a:pathLst>
          </a:custGeom>
          <a:noFill/>
          <a:ln w="38100" cmpd="sng">
            <a:solidFill>
              <a:srgbClr val="E694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ový popisek 45">
            <a:extLst>
              <a:ext uri="{FF2B5EF4-FFF2-40B4-BE49-F238E27FC236}">
                <a16:creationId xmlns:a16="http://schemas.microsoft.com/office/drawing/2014/main" id="{99B8D0E0-EA5D-4761-8DD4-B0157095E5E7}"/>
              </a:ext>
            </a:extLst>
          </p:cNvPr>
          <p:cNvSpPr/>
          <p:nvPr/>
        </p:nvSpPr>
        <p:spPr>
          <a:xfrm>
            <a:off x="6665149" y="3664624"/>
            <a:ext cx="1816472" cy="660750"/>
          </a:xfrm>
          <a:prstGeom prst="wedgeRoundRectCallout">
            <a:avLst>
              <a:gd name="adj1" fmla="val 60953"/>
              <a:gd name="adj2" fmla="val 13823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Processes one event at a time</a:t>
            </a:r>
            <a:endParaRPr lang="cs-CZ" sz="1600" dirty="0"/>
          </a:p>
        </p:txBody>
      </p:sp>
      <p:sp>
        <p:nvSpPr>
          <p:cNvPr id="32" name="Zaoblený obdélníkový popisek 46">
            <a:extLst>
              <a:ext uri="{FF2B5EF4-FFF2-40B4-BE49-F238E27FC236}">
                <a16:creationId xmlns:a16="http://schemas.microsoft.com/office/drawing/2014/main" id="{F4C0C3F1-88FB-481B-A713-754E019411B8}"/>
              </a:ext>
            </a:extLst>
          </p:cNvPr>
          <p:cNvSpPr/>
          <p:nvPr/>
        </p:nvSpPr>
        <p:spPr>
          <a:xfrm>
            <a:off x="6631506" y="5860703"/>
            <a:ext cx="3265460" cy="660750"/>
          </a:xfrm>
          <a:prstGeom prst="wedgeRoundRectCallout">
            <a:avLst>
              <a:gd name="adj1" fmla="val 70190"/>
              <a:gd name="adj2" fmla="val -6349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Target element is found and the event handler is executed</a:t>
            </a:r>
            <a:endParaRPr lang="cs-CZ" sz="1600" dirty="0"/>
          </a:p>
        </p:txBody>
      </p:sp>
      <p:sp>
        <p:nvSpPr>
          <p:cNvPr id="33" name="Zaoblený obdélníkový popisek 47">
            <a:extLst>
              <a:ext uri="{FF2B5EF4-FFF2-40B4-BE49-F238E27FC236}">
                <a16:creationId xmlns:a16="http://schemas.microsoft.com/office/drawing/2014/main" id="{996F2EC8-03AB-45F9-AB9D-CA41002ED039}"/>
              </a:ext>
            </a:extLst>
          </p:cNvPr>
          <p:cNvSpPr/>
          <p:nvPr/>
        </p:nvSpPr>
        <p:spPr>
          <a:xfrm>
            <a:off x="8672016" y="3429000"/>
            <a:ext cx="1816472" cy="932720"/>
          </a:xfrm>
          <a:prstGeom prst="wedgeRoundRectCallout">
            <a:avLst>
              <a:gd name="adj1" fmla="val 66841"/>
              <a:gd name="adj2" fmla="val 4579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If the event is not stopped, it bubbles up</a:t>
            </a:r>
            <a:endParaRPr lang="cs-CZ" sz="16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AF7119C-4220-49BE-8A31-E9B42F6B039A}"/>
              </a:ext>
            </a:extLst>
          </p:cNvPr>
          <p:cNvGrpSpPr/>
          <p:nvPr/>
        </p:nvGrpSpPr>
        <p:grpSpPr>
          <a:xfrm>
            <a:off x="10789904" y="3431952"/>
            <a:ext cx="941504" cy="307777"/>
            <a:chOff x="7922143" y="2927895"/>
            <a:chExt cx="941504" cy="307777"/>
          </a:xfrm>
        </p:grpSpPr>
        <p:sp>
          <p:nvSpPr>
            <p:cNvPr id="35" name="Ovál 40">
              <a:extLst>
                <a:ext uri="{FF2B5EF4-FFF2-40B4-BE49-F238E27FC236}">
                  <a16:creationId xmlns:a16="http://schemas.microsoft.com/office/drawing/2014/main" id="{A8CD54DC-E34C-409D-9891-C3F592170ACC}"/>
                </a:ext>
              </a:extLst>
            </p:cNvPr>
            <p:cNvSpPr/>
            <p:nvPr/>
          </p:nvSpPr>
          <p:spPr>
            <a:xfrm>
              <a:off x="7922143" y="3012673"/>
              <a:ext cx="144016" cy="13278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TextovéPole 43">
              <a:extLst>
                <a:ext uri="{FF2B5EF4-FFF2-40B4-BE49-F238E27FC236}">
                  <a16:creationId xmlns:a16="http://schemas.microsoft.com/office/drawing/2014/main" id="{2A16C6CA-F40D-4A5C-A97A-CB76FE5F4C36}"/>
                </a:ext>
              </a:extLst>
            </p:cNvPr>
            <p:cNvSpPr txBox="1"/>
            <p:nvPr/>
          </p:nvSpPr>
          <p:spPr>
            <a:xfrm>
              <a:off x="8071442" y="2927895"/>
              <a:ext cx="7922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default</a:t>
              </a:r>
              <a:endParaRPr lang="cs-CZ" sz="1400" dirty="0"/>
            </a:p>
          </p:txBody>
        </p:sp>
      </p:grpSp>
      <p:sp>
        <p:nvSpPr>
          <p:cNvPr id="37" name="Zaoblený obdélníkový popisek 47">
            <a:extLst>
              <a:ext uri="{FF2B5EF4-FFF2-40B4-BE49-F238E27FC236}">
                <a16:creationId xmlns:a16="http://schemas.microsoft.com/office/drawing/2014/main" id="{0A94B403-CEDE-4189-82C0-7B5F3A671757}"/>
              </a:ext>
            </a:extLst>
          </p:cNvPr>
          <p:cNvSpPr/>
          <p:nvPr/>
        </p:nvSpPr>
        <p:spPr>
          <a:xfrm>
            <a:off x="9092619" y="2014720"/>
            <a:ext cx="2764021" cy="1122636"/>
          </a:xfrm>
          <a:prstGeom prst="wedgeRoundRectCallout">
            <a:avLst>
              <a:gd name="adj1" fmla="val 14116"/>
              <a:gd name="adj2" fmla="val 8142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Some events (e.g., clicking on a hyperlink) may have default actions</a:t>
            </a:r>
            <a:endParaRPr lang="cs-CZ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AF51A7-88E1-73C2-4251-B983F388B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49" y="3429000"/>
            <a:ext cx="2755967" cy="3122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4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2" grpId="0" animBg="1"/>
      <p:bldP spid="27" grpId="0" animBg="1"/>
      <p:bldP spid="29" grpId="0"/>
      <p:bldP spid="30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776840-EFF6-4AAA-BB23-293A34054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824536"/>
          </a:xfrm>
        </p:spPr>
        <p:txBody>
          <a:bodyPr/>
          <a:lstStyle/>
          <a:p>
            <a:r>
              <a:rPr lang="en-US" dirty="0"/>
              <a:t>Events may be handled by callback functions</a:t>
            </a:r>
          </a:p>
          <a:p>
            <a:r>
              <a:rPr lang="en-US" dirty="0"/>
              <a:t>Attached directly in HTML (only in special cases!)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By JavaScript code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endParaRPr lang="en-US" dirty="0"/>
          </a:p>
          <a:p>
            <a:r>
              <a:rPr lang="en-US" dirty="0"/>
              <a:t>Allows multiple handlers on one event</a:t>
            </a:r>
          </a:p>
          <a:p>
            <a:r>
              <a:rPr lang="en-US" dirty="0"/>
              <a:t>Works on any DOM element (not just visual elements)</a:t>
            </a:r>
          </a:p>
          <a:p>
            <a:r>
              <a:rPr lang="en-US" dirty="0"/>
              <a:t>Allows early event capturing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7C949E-DAA2-428A-A8B0-F20F932F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EB8D3-31D1-4ED4-902B-3B523F9F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F6D585C5-A859-4510-AB2E-AE450A0992D0}"/>
              </a:ext>
            </a:extLst>
          </p:cNvPr>
          <p:cNvSpPr/>
          <p:nvPr/>
        </p:nvSpPr>
        <p:spPr>
          <a:xfrm>
            <a:off x="504710" y="3672823"/>
            <a:ext cx="5835744" cy="476257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tIns="72000" rIns="180000" bIns="180000" rtlCol="0" anchor="t"/>
          <a:lstStyle/>
          <a:p>
            <a:r>
              <a:rPr lang="en-US" dirty="0" err="1"/>
              <a:t>myButton.onclick</a:t>
            </a:r>
            <a:r>
              <a:rPr lang="en-US" dirty="0"/>
              <a:t> = function(event) { ... }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D703C3FB-3C3F-4888-A9C6-0C67FC59CC1B}"/>
              </a:ext>
            </a:extLst>
          </p:cNvPr>
          <p:cNvSpPr/>
          <p:nvPr/>
        </p:nvSpPr>
        <p:spPr>
          <a:xfrm>
            <a:off x="479376" y="2697056"/>
            <a:ext cx="5835744" cy="476257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72000" rIns="180000" bIns="180000" rtlCol="0" anchor="t"/>
          <a:lstStyle/>
          <a:p>
            <a:r>
              <a:rPr lang="en-US" dirty="0"/>
              <a:t>&lt;button onclick="</a:t>
            </a:r>
            <a:r>
              <a:rPr lang="en-US" dirty="0" err="1"/>
              <a:t>js</a:t>
            </a:r>
            <a:r>
              <a:rPr lang="en-US" dirty="0"/>
              <a:t>-code-handling-the-event"&gt;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934F7EB0-14FB-36CE-8EF9-6F1E7D63CB53}"/>
              </a:ext>
            </a:extLst>
          </p:cNvPr>
          <p:cNvSpPr/>
          <p:nvPr/>
        </p:nvSpPr>
        <p:spPr>
          <a:xfrm>
            <a:off x="504710" y="4763183"/>
            <a:ext cx="6959443" cy="476257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0000" tIns="72000" rIns="180000" bIns="180000" rtlCol="0" anchor="t"/>
          <a:lstStyle/>
          <a:p>
            <a:r>
              <a:rPr lang="en-US" dirty="0" err="1"/>
              <a:t>myButton.addEventListener</a:t>
            </a:r>
            <a:r>
              <a:rPr lang="en-US" dirty="0"/>
              <a:t>('click’, function, capture);</a:t>
            </a:r>
          </a:p>
        </p:txBody>
      </p:sp>
    </p:spTree>
    <p:extLst>
      <p:ext uri="{BB962C8B-B14F-4D97-AF65-F5344CB8AC3E}">
        <p14:creationId xmlns:p14="http://schemas.microsoft.com/office/powerpoint/2010/main" val="3534259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85179EC-218D-45FA-AB97-8F119DCB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is represented by an object implementing </a:t>
            </a:r>
            <a:r>
              <a:rPr lang="en-US" dirty="0">
                <a:solidFill>
                  <a:schemeClr val="accent2"/>
                </a:solidFill>
              </a:rPr>
              <a:t>Event</a:t>
            </a:r>
            <a:r>
              <a:rPr lang="en-US" dirty="0"/>
              <a:t> interface</a:t>
            </a:r>
          </a:p>
          <a:p>
            <a:pPr lvl="1"/>
            <a:r>
              <a:rPr lang="en-US" dirty="0"/>
              <a:t>Special events may implement some other interface derived from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Event</a:t>
            </a:r>
            <a:r>
              <a:rPr lang="en-US" dirty="0"/>
              <a:t> (e.g., </a:t>
            </a:r>
            <a:r>
              <a:rPr lang="en-US" dirty="0" err="1">
                <a:solidFill>
                  <a:schemeClr val="accent2"/>
                </a:solidFill>
              </a:rPr>
              <a:t>MouseEvent</a:t>
            </a:r>
            <a:r>
              <a:rPr lang="en-US" dirty="0"/>
              <a:t>)</a:t>
            </a:r>
          </a:p>
          <a:p>
            <a:r>
              <a:rPr lang="en-US" dirty="0"/>
              <a:t>The object carries event information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Event.target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Event.currentTarget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Event.bubbles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Event.cancelable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Event specific information (e.g., mouse coordinates)</a:t>
            </a:r>
          </a:p>
          <a:p>
            <a:r>
              <a:rPr lang="en-US" dirty="0"/>
              <a:t>The event propagation may be disrupted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Event.preventDefault</a:t>
            </a:r>
            <a:r>
              <a:rPr lang="en-US" dirty="0"/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Event.stopPropagation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5FFA05-5C5D-43A3-B33C-A540B056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B4209A-D9FD-41EC-B4D8-E6D20466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592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DF4DD5-519C-48E6-8795-3D5E6735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A6A3E-6A74-4BFE-BFD7-A3E6B0C2C7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1D56B-301C-46D7-B28B-26DC05940E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1097652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73D0E-691C-41D1-AE90-EE3FC1C45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interaction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window.alert</a:t>
            </a:r>
            <a:r>
              <a:rPr lang="en-US" dirty="0"/>
              <a:t>(message), </a:t>
            </a:r>
            <a:r>
              <a:rPr lang="en-US" dirty="0" err="1">
                <a:solidFill>
                  <a:schemeClr val="accent2"/>
                </a:solidFill>
              </a:rPr>
              <a:t>window.confirm</a:t>
            </a:r>
            <a:r>
              <a:rPr lang="en-US" dirty="0"/>
              <a:t>(message)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window.prompt</a:t>
            </a:r>
            <a:r>
              <a:rPr lang="en-US" dirty="0"/>
              <a:t>(message, </a:t>
            </a:r>
            <a:r>
              <a:rPr lang="en-US" dirty="0" err="1"/>
              <a:t>defaultText</a:t>
            </a:r>
            <a:r>
              <a:rPr lang="en-US" dirty="0"/>
              <a:t>)</a:t>
            </a:r>
          </a:p>
          <a:p>
            <a:r>
              <a:rPr lang="en-US" dirty="0"/>
              <a:t>Important events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window.onload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window.onresize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window.onbeforeunload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window.onunload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Timers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window.setTimeout</a:t>
            </a:r>
            <a:r>
              <a:rPr lang="en-US" dirty="0"/>
              <a:t>(code,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window.setInterval</a:t>
            </a:r>
            <a:r>
              <a:rPr lang="en-US" dirty="0"/>
              <a:t>(code, </a:t>
            </a:r>
            <a:r>
              <a:rPr lang="en-US" dirty="0" err="1"/>
              <a:t>ms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window.clearTimeout</a:t>
            </a:r>
            <a:r>
              <a:rPr lang="en-US" dirty="0"/>
              <a:t>(), </a:t>
            </a:r>
            <a:r>
              <a:rPr lang="en-US" dirty="0" err="1">
                <a:solidFill>
                  <a:schemeClr val="accent2"/>
                </a:solidFill>
              </a:rPr>
              <a:t>window.clearInterval</a:t>
            </a:r>
            <a:r>
              <a:rPr lang="en-US" dirty="0"/>
              <a:t>()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EE7C1E-5983-46D6-BC32-41D97672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9514A-9928-4208-995B-10113033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449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2C189D-5AD1-4A8E-A174-81CB43B4A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Read/write value gets/sets URL in address bar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location.host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2"/>
                </a:solidFill>
              </a:rPr>
              <a:t>location.pathname</a:t>
            </a:r>
            <a:r>
              <a:rPr lang="en-US" dirty="0"/>
              <a:t>, …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location.assign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), </a:t>
            </a:r>
            <a:r>
              <a:rPr lang="en-US" dirty="0" err="1">
                <a:solidFill>
                  <a:schemeClr val="accent2"/>
                </a:solidFill>
              </a:rPr>
              <a:t>location.replace</a:t>
            </a:r>
            <a:r>
              <a:rPr lang="en-US" dirty="0"/>
              <a:t>(</a:t>
            </a:r>
            <a:r>
              <a:rPr lang="en-US" dirty="0" err="1"/>
              <a:t>url</a:t>
            </a:r>
            <a:r>
              <a:rPr lang="en-US" dirty="0"/>
              <a:t>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location.reload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History</a:t>
            </a:r>
          </a:p>
          <a:p>
            <a:pPr lvl="1"/>
            <a:r>
              <a:rPr lang="en-US" dirty="0"/>
              <a:t>Manipulate the browser history of navigation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history.length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– number of items in history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history.back</a:t>
            </a:r>
            <a:r>
              <a:rPr lang="en-US" dirty="0"/>
              <a:t>(), </a:t>
            </a:r>
            <a:r>
              <a:rPr lang="en-US" dirty="0" err="1">
                <a:solidFill>
                  <a:schemeClr val="accent2"/>
                </a:solidFill>
              </a:rPr>
              <a:t>history.forward</a:t>
            </a:r>
            <a:r>
              <a:rPr lang="en-US" dirty="0"/>
              <a:t>()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history.go</a:t>
            </a:r>
            <a:r>
              <a:rPr lang="en-US" dirty="0"/>
              <a:t>(offset) – move in history by offset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49D46-87D4-4DE5-A997-DD72B7058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A223E-780B-4493-8993-7847F19E8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470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8574-935F-4138-8425-82AAC905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407780"/>
            <a:ext cx="8610600" cy="1293028"/>
          </a:xfrm>
        </p:spPr>
        <p:txBody>
          <a:bodyPr/>
          <a:lstStyle/>
          <a:p>
            <a:r>
              <a:rPr lang="en-US" dirty="0"/>
              <a:t>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846006"/>
            <a:ext cx="11713299" cy="4596298"/>
          </a:xfrm>
        </p:spPr>
        <p:txBody>
          <a:bodyPr/>
          <a:lstStyle/>
          <a:p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API: window, document</a:t>
            </a:r>
          </a:p>
          <a:p>
            <a:r>
              <a:rPr lang="en-US" dirty="0"/>
              <a:t>Event model</a:t>
            </a:r>
            <a:endParaRPr lang="cs-CZ" dirty="0"/>
          </a:p>
          <a:p>
            <a:r>
              <a:rPr lang="en-US" dirty="0"/>
              <a:t>Content manipulation - HTML, CSS</a:t>
            </a:r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D6CF44-8D2C-4CFA-B008-BD79989E0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Appearance</a:t>
            </a:r>
          </a:p>
          <a:p>
            <a:pPr lvl="1"/>
            <a:r>
              <a:rPr lang="en-US" dirty="0"/>
              <a:t>Developed by Brendan </a:t>
            </a:r>
            <a:r>
              <a:rPr lang="en-US" dirty="0" err="1"/>
              <a:t>Eich</a:t>
            </a:r>
            <a:r>
              <a:rPr lang="en-US" dirty="0"/>
              <a:t> in Netscape as a scripting language for web browser (early 90’s)</a:t>
            </a:r>
          </a:p>
          <a:p>
            <a:pPr lvl="1"/>
            <a:r>
              <a:rPr lang="en-US" dirty="0"/>
              <a:t>Named after Java for marketing reasons</a:t>
            </a:r>
          </a:p>
          <a:p>
            <a:pPr lvl="1"/>
            <a:r>
              <a:rPr lang="en-US" dirty="0"/>
              <a:t>Adopted by Microsoft in MSIE 3.0 (1996)</a:t>
            </a:r>
          </a:p>
          <a:p>
            <a:endParaRPr lang="en-US" dirty="0"/>
          </a:p>
          <a:p>
            <a:r>
              <a:rPr lang="en-US" dirty="0"/>
              <a:t>Standardization</a:t>
            </a:r>
          </a:p>
          <a:p>
            <a:pPr lvl="1"/>
            <a:r>
              <a:rPr lang="en-US" dirty="0"/>
              <a:t>Language part standardized as ECMAScript (1997)</a:t>
            </a:r>
          </a:p>
          <a:p>
            <a:endParaRPr lang="en-US" dirty="0"/>
          </a:p>
          <a:p>
            <a:r>
              <a:rPr lang="en-US" dirty="0"/>
              <a:t>At Server Side</a:t>
            </a:r>
          </a:p>
          <a:p>
            <a:pPr lvl="1"/>
            <a:r>
              <a:rPr lang="en-US" dirty="0"/>
              <a:t>Netscape Enterprise Server (1994)</a:t>
            </a:r>
          </a:p>
          <a:p>
            <a:pPr lvl="1"/>
            <a:r>
              <a:rPr lang="en-US" dirty="0"/>
              <a:t>Node.js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74A3F5E-AEE9-4F1E-AB8F-07F46E9CA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History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62732-A241-4A80-9353-748304A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685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05C692-0CAD-4C4F-AD65-013B95A4F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Ecma</a:t>
            </a:r>
            <a:r>
              <a:rPr lang="en-US" dirty="0"/>
              <a:t> International - Non-profit standards organization</a:t>
            </a:r>
          </a:p>
          <a:p>
            <a:r>
              <a:rPr lang="en-US" dirty="0"/>
              <a:t>Standardizes only the language</a:t>
            </a:r>
          </a:p>
          <a:p>
            <a:r>
              <a:rPr lang="en-US" dirty="0"/>
              <a:t>We will cover mostly ES v5.1 (June 2011)</a:t>
            </a:r>
            <a:r>
              <a:rPr lang="cs-CZ" dirty="0"/>
              <a:t> and</a:t>
            </a:r>
            <a:r>
              <a:rPr lang="en-US" dirty="0"/>
              <a:t> v6.0 (June 2015)</a:t>
            </a:r>
          </a:p>
          <a:p>
            <a:r>
              <a:rPr lang="en-US" dirty="0"/>
              <a:t>Current ES v14 (June 2023)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Scripting Languages</a:t>
            </a:r>
          </a:p>
          <a:p>
            <a:pPr lvl="1"/>
            <a:r>
              <a:rPr lang="en-US" dirty="0"/>
              <a:t>JavaScript – ECMAScript adapted for web browser</a:t>
            </a:r>
          </a:p>
          <a:p>
            <a:pPr lvl="1"/>
            <a:r>
              <a:rPr lang="en-US" dirty="0"/>
              <a:t>JScript – Microsoft variation on the JavaScript theme</a:t>
            </a:r>
          </a:p>
          <a:p>
            <a:pPr lvl="1"/>
            <a:r>
              <a:rPr lang="en-US" dirty="0"/>
              <a:t>ActionScript – ECMAScript used in Adobe Flash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8054B0-62A5-4643-8730-3DB34D5B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ECMAScript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EB683-FD44-4AB1-8A02-824CD0E5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7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CAD53D-A192-4D87-800E-728C50C3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Syntax is C-like</a:t>
            </a:r>
          </a:p>
          <a:p>
            <a:r>
              <a:rPr lang="en-US" dirty="0"/>
              <a:t>Expressions</a:t>
            </a:r>
          </a:p>
          <a:p>
            <a:pPr lvl="1"/>
            <a:r>
              <a:rPr lang="en-US" dirty="0"/>
              <a:t>Arithmetic =, +, -, *, /, %, …</a:t>
            </a:r>
          </a:p>
          <a:p>
            <a:pPr lvl="1"/>
            <a:r>
              <a:rPr lang="en-US" dirty="0"/>
              <a:t>Comparisons &lt;, &gt;, ==, !=, ===, !==, &lt;=, &gt;=, …</a:t>
            </a:r>
          </a:p>
          <a:p>
            <a:pPr lvl="1"/>
            <a:r>
              <a:rPr lang="en-US" dirty="0"/>
              <a:t>Logical &amp;&amp;, ||, !, …</a:t>
            </a:r>
          </a:p>
          <a:p>
            <a:r>
              <a:rPr lang="en-US" dirty="0"/>
              <a:t>Statements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cond</a:t>
            </a:r>
            <a:r>
              <a:rPr lang="en-US" dirty="0"/>
              <a:t>) stm1; else stm2;</a:t>
            </a:r>
          </a:p>
          <a:p>
            <a:pPr lvl="1"/>
            <a:r>
              <a:rPr lang="en-US" dirty="0"/>
              <a:t>while (</a:t>
            </a:r>
            <a:r>
              <a:rPr lang="en-US" dirty="0" err="1"/>
              <a:t>cond</a:t>
            </a:r>
            <a:r>
              <a:rPr lang="en-US" dirty="0"/>
              <a:t>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 (</a:t>
            </a:r>
            <a:r>
              <a:rPr lang="en-US" dirty="0" err="1"/>
              <a:t>init</a:t>
            </a:r>
            <a:r>
              <a:rPr lang="en-US" dirty="0"/>
              <a:t>; </a:t>
            </a:r>
            <a:r>
              <a:rPr lang="en-US" dirty="0" err="1"/>
              <a:t>cond</a:t>
            </a:r>
            <a:r>
              <a:rPr lang="en-US" dirty="0"/>
              <a:t>; </a:t>
            </a:r>
            <a:r>
              <a:rPr lang="en-US" dirty="0" err="1"/>
              <a:t>inc</a:t>
            </a:r>
            <a:r>
              <a:rPr lang="en-US" dirty="0"/>
              <a:t>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for (variable in obj) </a:t>
            </a:r>
            <a:r>
              <a:rPr lang="en-US" dirty="0" err="1"/>
              <a:t>stm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switch (expr) { case </a:t>
            </a:r>
            <a:r>
              <a:rPr lang="en-US" dirty="0" err="1"/>
              <a:t>lbl</a:t>
            </a:r>
            <a:r>
              <a:rPr lang="en-US" dirty="0"/>
              <a:t>: ... }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693CEA-92D4-4BA5-9BB7-0FC392E0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Fundamentals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25E45-B411-48D2-AF01-521431CE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55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A9C6CC-1291-4475-891B-3998C4F1D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2736304"/>
          </a:xfrm>
        </p:spPr>
        <p:txBody>
          <a:bodyPr/>
          <a:lstStyle/>
          <a:p>
            <a:r>
              <a:rPr lang="en-US" dirty="0"/>
              <a:t>Any expression or literal produces a value</a:t>
            </a:r>
          </a:p>
          <a:p>
            <a:r>
              <a:rPr lang="en-US" dirty="0"/>
              <a:t>There are following value types: number, string, </a:t>
            </a:r>
            <a:r>
              <a:rPr lang="en-US" dirty="0" err="1"/>
              <a:t>boolean</a:t>
            </a:r>
            <a:r>
              <a:rPr lang="en-US" dirty="0"/>
              <a:t>, object, function, and undefined, …</a:t>
            </a:r>
          </a:p>
          <a:p>
            <a:r>
              <a:rPr lang="en-US" dirty="0"/>
              <a:t>Operator </a:t>
            </a:r>
            <a:r>
              <a:rPr lang="en-US" dirty="0" err="1">
                <a:solidFill>
                  <a:schemeClr val="accent2"/>
                </a:solidFill>
              </a:rPr>
              <a:t>typeof</a:t>
            </a:r>
            <a:r>
              <a:rPr lang="en-US" dirty="0"/>
              <a:t> returns the type of an expression</a:t>
            </a:r>
          </a:p>
          <a:p>
            <a:r>
              <a:rPr lang="en-US" dirty="0"/>
              <a:t>Values are automatically garbage-collected when no longer needed</a:t>
            </a:r>
          </a:p>
          <a:p>
            <a:r>
              <a:rPr lang="en-US" dirty="0"/>
              <a:t>Some type conversions are performed automatically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174EFD-9CCC-4DE6-8B0A-CBD4E452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C15C6-D09F-4689-B7E0-7E6440092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7701AA2-08CB-44CA-AA56-7F980DD91C9A}"/>
              </a:ext>
            </a:extLst>
          </p:cNvPr>
          <p:cNvSpPr/>
          <p:nvPr/>
        </p:nvSpPr>
        <p:spPr>
          <a:xfrm>
            <a:off x="443372" y="4716046"/>
            <a:ext cx="11305256" cy="1161226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"5" + 4  // is "54" (string)</a:t>
            </a:r>
          </a:p>
          <a:p>
            <a:r>
              <a:rPr lang="en-US" dirty="0"/>
              <a:t>"5" * 4  // is  20  (number)</a:t>
            </a:r>
          </a:p>
          <a:p>
            <a:r>
              <a:rPr lang="en-US" dirty="0"/>
              <a:t>console.log(</a:t>
            </a:r>
            <a:r>
              <a:rPr lang="en-US" dirty="0" err="1"/>
              <a:t>myObject</a:t>
            </a:r>
            <a:r>
              <a:rPr lang="en-US" dirty="0"/>
              <a:t>) // .</a:t>
            </a:r>
            <a:r>
              <a:rPr lang="en-US" dirty="0" err="1"/>
              <a:t>toString</a:t>
            </a:r>
            <a:r>
              <a:rPr lang="en-US" dirty="0"/>
              <a:t>() invoked</a:t>
            </a:r>
          </a:p>
          <a:p>
            <a:endParaRPr lang="en-US" dirty="0"/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08B4C1EB-8F0E-4390-AFA8-B38D84F74922}"/>
              </a:ext>
            </a:extLst>
          </p:cNvPr>
          <p:cNvSpPr/>
          <p:nvPr/>
        </p:nvSpPr>
        <p:spPr>
          <a:xfrm>
            <a:off x="5015880" y="6012190"/>
            <a:ext cx="2160240" cy="648072"/>
          </a:xfrm>
          <a:prstGeom prst="wedgeRoundRectCallout">
            <a:avLst>
              <a:gd name="adj1" fmla="val -37421"/>
              <a:gd name="adj2" fmla="val -7922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Beware of </a:t>
            </a:r>
            <a:r>
              <a:rPr lang="en-US" dirty="0" err="1"/>
              <a:t>NaNs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8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58DE83-08FD-45E8-90C3-CCE7D7FF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Mnemonic holders for values</a:t>
            </a:r>
          </a:p>
          <a:p>
            <a:pPr lvl="1"/>
            <a:r>
              <a:rPr lang="en-US" dirty="0"/>
              <a:t>Rather “attachments” to values than “memory boxes”</a:t>
            </a:r>
          </a:p>
          <a:p>
            <a:pPr lvl="1"/>
            <a:r>
              <a:rPr lang="en-US" dirty="0"/>
              <a:t>No type defined (type is carried by the value)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Declaration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declaration can be affected by the current scope</a:t>
            </a:r>
          </a:p>
          <a:p>
            <a:r>
              <a:rPr lang="en-US" dirty="0"/>
              <a:t>const/let use function and block scope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B02A4E-2D03-4D95-B916-6A9B7545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3DD44-4AB8-4615-BE7E-E0634B0F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EC16BFA-286C-4696-AE92-355A02262467}"/>
              </a:ext>
            </a:extLst>
          </p:cNvPr>
          <p:cNvSpPr/>
          <p:nvPr/>
        </p:nvSpPr>
        <p:spPr>
          <a:xfrm>
            <a:off x="551384" y="3850392"/>
            <a:ext cx="2304254" cy="6587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const count = 1;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F3137CE7-733D-7A51-7644-7D2577DB68EF}"/>
              </a:ext>
            </a:extLst>
          </p:cNvPr>
          <p:cNvSpPr/>
          <p:nvPr/>
        </p:nvSpPr>
        <p:spPr>
          <a:xfrm>
            <a:off x="3167671" y="3850392"/>
            <a:ext cx="2304254" cy="6587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let count = 1;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58579C47-62C4-3494-B5BF-7EEF3DAA66EA}"/>
              </a:ext>
            </a:extLst>
          </p:cNvPr>
          <p:cNvSpPr/>
          <p:nvPr/>
        </p:nvSpPr>
        <p:spPr>
          <a:xfrm>
            <a:off x="5783958" y="3850392"/>
            <a:ext cx="2304254" cy="6587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var count = 1;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7E6762F8-B757-A78A-42FA-E313D11047F1}"/>
              </a:ext>
            </a:extLst>
          </p:cNvPr>
          <p:cNvSpPr/>
          <p:nvPr/>
        </p:nvSpPr>
        <p:spPr>
          <a:xfrm>
            <a:off x="8403353" y="3850392"/>
            <a:ext cx="2304254" cy="65872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pPr algn="ctr"/>
            <a:r>
              <a:rPr lang="en-US" dirty="0"/>
              <a:t>count = 1;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9542F0-C18D-5C61-2561-A970922E6440}"/>
              </a:ext>
            </a:extLst>
          </p:cNvPr>
          <p:cNvSpPr txBox="1"/>
          <p:nvPr/>
        </p:nvSpPr>
        <p:spPr>
          <a:xfrm>
            <a:off x="6168008" y="342900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Do not use !</a:t>
            </a:r>
          </a:p>
        </p:txBody>
      </p:sp>
    </p:spTree>
    <p:extLst>
      <p:ext uri="{BB962C8B-B14F-4D97-AF65-F5344CB8AC3E}">
        <p14:creationId xmlns:p14="http://schemas.microsoft.com/office/powerpoint/2010/main" val="78985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58DE83-08FD-45E8-90C3-CCE7D7FF4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5856649" cy="576064"/>
          </a:xfrm>
        </p:spPr>
        <p:txBody>
          <a:bodyPr/>
          <a:lstStyle/>
          <a:p>
            <a:r>
              <a:rPr lang="en-US" dirty="0"/>
              <a:t>Function Scope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B02A4E-2D03-4D95-B916-6A9B7545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Scoping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D3DD44-4AB8-4615-BE7E-E0634B0F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EC16BFA-286C-4696-AE92-355A02262467}"/>
              </a:ext>
            </a:extLst>
          </p:cNvPr>
          <p:cNvSpPr/>
          <p:nvPr/>
        </p:nvSpPr>
        <p:spPr>
          <a:xfrm>
            <a:off x="371364" y="2397132"/>
            <a:ext cx="4500500" cy="319210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foo() {</a:t>
            </a:r>
          </a:p>
          <a:p>
            <a:r>
              <a:rPr lang="en-US" dirty="0"/>
              <a:t>  let x = 1;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function bar() {</a:t>
            </a:r>
          </a:p>
          <a:p>
            <a:r>
              <a:rPr lang="en-US" dirty="0"/>
              <a:t>    let y = 2;</a:t>
            </a:r>
          </a:p>
          <a:p>
            <a:r>
              <a:rPr lang="en-US" dirty="0"/>
              <a:t>    // x exists here</a:t>
            </a:r>
          </a:p>
          <a:p>
            <a:r>
              <a:rPr lang="en-US" dirty="0"/>
              <a:t>  }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// y does not exist here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8A92A20-7470-4A3C-AD20-940B73D18624}"/>
              </a:ext>
            </a:extLst>
          </p:cNvPr>
          <p:cNvSpPr txBox="1">
            <a:spLocks/>
          </p:cNvSpPr>
          <p:nvPr/>
        </p:nvSpPr>
        <p:spPr>
          <a:xfrm>
            <a:off x="6096000" y="1844824"/>
            <a:ext cx="5856649" cy="5760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Block Scope</a:t>
            </a: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BE977ED2-845C-4BFE-A942-8E9B7C21FA0F}"/>
              </a:ext>
            </a:extLst>
          </p:cNvPr>
          <p:cNvSpPr/>
          <p:nvPr/>
        </p:nvSpPr>
        <p:spPr>
          <a:xfrm>
            <a:off x="6276020" y="2397132"/>
            <a:ext cx="4500500" cy="3192108"/>
          </a:xfrm>
          <a:prstGeom prst="snip1Rect">
            <a:avLst>
              <a:gd name="adj" fmla="val 68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if (x &lt; 0) {</a:t>
            </a:r>
          </a:p>
          <a:p>
            <a:r>
              <a:rPr lang="en-US" dirty="0"/>
              <a:t>  let negative = true;</a:t>
            </a:r>
          </a:p>
          <a:p>
            <a:r>
              <a:rPr lang="en-US" dirty="0"/>
              <a:t>} else {</a:t>
            </a:r>
          </a:p>
          <a:p>
            <a:r>
              <a:rPr lang="en-US" dirty="0"/>
              <a:t>  let negative = false;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// negative does not exist here 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9B9B5C-C919-5C42-8908-903203152C93}"/>
              </a:ext>
            </a:extLst>
          </p:cNvPr>
          <p:cNvSpPr txBox="1"/>
          <p:nvPr/>
        </p:nvSpPr>
        <p:spPr>
          <a:xfrm>
            <a:off x="0" y="644404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Removed: 2023/2024</a:t>
            </a:r>
          </a:p>
        </p:txBody>
      </p:sp>
    </p:spTree>
    <p:extLst>
      <p:ext uri="{BB962C8B-B14F-4D97-AF65-F5344CB8AC3E}">
        <p14:creationId xmlns:p14="http://schemas.microsoft.com/office/powerpoint/2010/main" val="4507395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9788</TotalTime>
  <Words>2784</Words>
  <Application>Microsoft Office PowerPoint</Application>
  <PresentationFormat>Widescreen</PresentationFormat>
  <Paragraphs>488</Paragraphs>
  <Slides>36</Slides>
  <Notes>21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Century Gothic</vt:lpstr>
      <vt:lpstr>Courier New</vt:lpstr>
      <vt:lpstr>Vapor Trail</vt:lpstr>
      <vt:lpstr>NSWI142</vt:lpstr>
      <vt:lpstr> client-side scripting </vt:lpstr>
      <vt:lpstr>JavaScript Name Debunking</vt:lpstr>
      <vt:lpstr>JavaScript History</vt:lpstr>
      <vt:lpstr>ECMAScript</vt:lpstr>
      <vt:lpstr>Language Fundamentals</vt:lpstr>
      <vt:lpstr>Values</vt:lpstr>
      <vt:lpstr>Variables</vt:lpstr>
      <vt:lpstr>Variable Scoping</vt:lpstr>
      <vt:lpstr>Functions</vt:lpstr>
      <vt:lpstr>Objects</vt:lpstr>
      <vt:lpstr>Arrays</vt:lpstr>
      <vt:lpstr>Arrays methods</vt:lpstr>
      <vt:lpstr>Strings</vt:lpstr>
      <vt:lpstr>STRINGS methods</vt:lpstr>
      <vt:lpstr>PowerPoint Presentation</vt:lpstr>
      <vt:lpstr>Client-side Scripting</vt:lpstr>
      <vt:lpstr>Client-side Scripting</vt:lpstr>
      <vt:lpstr>Client-side Scripting</vt:lpstr>
      <vt:lpstr>JavaScript in HTML</vt:lpstr>
      <vt:lpstr>PowerPoint Presentation</vt:lpstr>
      <vt:lpstr>JavaScript in Web Browser</vt:lpstr>
      <vt:lpstr>Document Object Model </vt:lpstr>
      <vt:lpstr>Document Object Model Level</vt:lpstr>
      <vt:lpstr>Document Object Model Node Traversing</vt:lpstr>
      <vt:lpstr>Document Object Model Content Manipulation</vt:lpstr>
      <vt:lpstr>PowerPoint Presentation</vt:lpstr>
      <vt:lpstr>Cascading Style Sheets</vt:lpstr>
      <vt:lpstr>PowerPoint Presentation</vt:lpstr>
      <vt:lpstr>Event Model</vt:lpstr>
      <vt:lpstr>Event Handling</vt:lpstr>
      <vt:lpstr>Event Object</vt:lpstr>
      <vt:lpstr>PowerPoint Presentation</vt:lpstr>
      <vt:lpstr>Window Functions</vt:lpstr>
      <vt:lpstr>Window</vt:lpstr>
      <vt:lpstr>takeaway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322</cp:revision>
  <dcterms:created xsi:type="dcterms:W3CDTF">2011-06-05T13:18:40Z</dcterms:created>
  <dcterms:modified xsi:type="dcterms:W3CDTF">2023-11-20T18:26:23Z</dcterms:modified>
</cp:coreProperties>
</file>