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5"/>
  </p:notesMasterIdLst>
  <p:handoutMasterIdLst>
    <p:handoutMasterId r:id="rId56"/>
  </p:handoutMasterIdLst>
  <p:sldIdLst>
    <p:sldId id="337" r:id="rId2"/>
    <p:sldId id="519" r:id="rId3"/>
    <p:sldId id="521" r:id="rId4"/>
    <p:sldId id="520" r:id="rId5"/>
    <p:sldId id="522" r:id="rId6"/>
    <p:sldId id="523" r:id="rId7"/>
    <p:sldId id="526" r:id="rId8"/>
    <p:sldId id="525" r:id="rId9"/>
    <p:sldId id="524" r:id="rId10"/>
    <p:sldId id="527" r:id="rId11"/>
    <p:sldId id="528" r:id="rId12"/>
    <p:sldId id="529" r:id="rId13"/>
    <p:sldId id="530" r:id="rId14"/>
    <p:sldId id="531" r:id="rId15"/>
    <p:sldId id="532" r:id="rId16"/>
    <p:sldId id="533" r:id="rId17"/>
    <p:sldId id="534" r:id="rId18"/>
    <p:sldId id="536" r:id="rId19"/>
    <p:sldId id="535" r:id="rId20"/>
    <p:sldId id="537" r:id="rId21"/>
    <p:sldId id="538" r:id="rId22"/>
    <p:sldId id="539" r:id="rId23"/>
    <p:sldId id="541" r:id="rId24"/>
    <p:sldId id="540"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56" r:id="rId40"/>
    <p:sldId id="568" r:id="rId41"/>
    <p:sldId id="557" r:id="rId42"/>
    <p:sldId id="558" r:id="rId43"/>
    <p:sldId id="559" r:id="rId44"/>
    <p:sldId id="560" r:id="rId45"/>
    <p:sldId id="561" r:id="rId46"/>
    <p:sldId id="562" r:id="rId47"/>
    <p:sldId id="563" r:id="rId48"/>
    <p:sldId id="564" r:id="rId49"/>
    <p:sldId id="569" r:id="rId50"/>
    <p:sldId id="566" r:id="rId51"/>
    <p:sldId id="565" r:id="rId52"/>
    <p:sldId id="567" r:id="rId53"/>
    <p:sldId id="51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2852" autoAdjust="0"/>
  </p:normalViewPr>
  <p:slideViewPr>
    <p:cSldViewPr>
      <p:cViewPr varScale="1">
        <p:scale>
          <a:sx n="80" d="100"/>
          <a:sy n="80" d="100"/>
        </p:scale>
        <p:origin x="1800" y="96"/>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12/4/2024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04.12.2024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10767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Prototyping instead of Classes. We can see that the function read property from the object. This is all due to how “this” works, more on that later.</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413494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arial" panose="020B0604020202020204" pitchFamily="34" charset="0"/>
              </a:rPr>
              <a:t> Before ECMAScript 2015, there wasn't officially a way to access an object's </a:t>
            </a:r>
            <a:r>
              <a:rPr lang="en-US" dirty="0"/>
              <a:t>prototype</a:t>
            </a:r>
            <a:r>
              <a:rPr lang="en-US" b="0" i="0" dirty="0">
                <a:solidFill>
                  <a:srgbClr val="1B1B1B"/>
                </a:solidFill>
                <a:effectLst/>
                <a:latin typeface="arial" panose="020B0604020202020204" pitchFamily="34" charset="0"/>
              </a:rPr>
              <a:t> directly, so it was denoted as [[prototype]], now we have __proto__ (deprecated) and </a:t>
            </a:r>
            <a:r>
              <a:rPr lang="en-US" b="0" i="0" dirty="0" err="1">
                <a:solidFill>
                  <a:srgbClr val="1B1B1B"/>
                </a:solidFill>
                <a:effectLst/>
                <a:latin typeface="consolas" panose="020B0609020204030204" pitchFamily="49" charset="0"/>
              </a:rPr>
              <a:t>Object.getPrototypeOf</a:t>
            </a:r>
            <a:r>
              <a:rPr lang="en-US" b="0" i="0" dirty="0">
                <a:solidFill>
                  <a:srgbClr val="1B1B1B"/>
                </a:solidFill>
                <a:effectLst/>
                <a:latin typeface="consolas" panose="020B0609020204030204" pitchFamily="49" charset="0"/>
              </a:rPr>
              <a:t>(obj).</a:t>
            </a: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395626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03503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dirty="0">
                <a:solidFill>
                  <a:srgbClr val="0A0A23"/>
                </a:solidFill>
                <a:effectLst/>
                <a:latin typeface="inherit"/>
              </a:rPr>
              <a:t>“call” and “bind” takes additional arguments to pass the function.</a:t>
            </a:r>
          </a:p>
          <a:p>
            <a:pPr algn="l" fontAlgn="base">
              <a:buFont typeface="Arial" panose="020B0604020202020204" pitchFamily="34" charset="0"/>
              <a:buNone/>
            </a:pPr>
            <a:r>
              <a:rPr lang="en-US" b="0" i="0" dirty="0">
                <a:solidFill>
                  <a:srgbClr val="0A0A23"/>
                </a:solidFill>
                <a:effectLst/>
                <a:latin typeface="inherit"/>
              </a:rPr>
              <a:t>For apply the arguments are passed as second argument in form of an array.</a:t>
            </a:r>
          </a:p>
          <a:p>
            <a:pPr algn="l" fontAlgn="base">
              <a:buFont typeface="Arial" panose="020B0604020202020204" pitchFamily="34" charset="0"/>
              <a:buNone/>
            </a:pPr>
            <a:endParaRPr lang="en-US" dirty="0"/>
          </a:p>
          <a:p>
            <a:pPr algn="l" fontAlgn="base">
              <a:buFont typeface="Arial" panose="020B0604020202020204" pitchFamily="34" charset="0"/>
              <a:buNone/>
            </a:pPr>
            <a:r>
              <a:rPr lang="en-US" dirty="0"/>
              <a:t>Question: how would you implement call and bind functions?</a:t>
            </a:r>
          </a:p>
          <a:p>
            <a:pPr algn="l" fontAlgn="base">
              <a:buFont typeface="Arial" panose="020B0604020202020204" pitchFamily="34" charset="0"/>
              <a:buNone/>
            </a:pPr>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https://www.freecodecamp.org/news/the-complete-guide-to-this-in-javascript/</a:t>
            </a:r>
          </a:p>
          <a:p>
            <a:pPr marL="171450" indent="-171450">
              <a:buFont typeface="Arial" panose="020B0604020202020204" pitchFamily="34" charset="0"/>
              <a:buChar char="•"/>
            </a:pP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41806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Circle.prototype</a:t>
            </a:r>
            <a:r>
              <a:rPr lang="en-US" dirty="0"/>
              <a:t> is set as a prototype to the newly created object.</a:t>
            </a:r>
          </a:p>
          <a:p>
            <a:endParaRPr lang="en-US" dirty="0"/>
          </a:p>
          <a:p>
            <a:r>
              <a:rPr lang="en-US" dirty="0"/>
              <a:t>For more see https://developer.mozilla.org/en-US/docs/Web/JavaScript/Reference/Global_Objects/Object/constructor </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2473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Inter"/>
              </a:rPr>
              <a:t>Classes must be defined before they can be constructed.</a:t>
            </a:r>
          </a:p>
          <a:p>
            <a:endParaRPr lang="en-US" b="0" i="0" dirty="0">
              <a:solidFill>
                <a:srgbClr val="FFFFFF"/>
              </a:solidFill>
              <a:effectLst/>
              <a:latin typeface="Inter"/>
            </a:endParaRPr>
          </a:p>
          <a:p>
            <a:r>
              <a:rPr lang="en-US" b="0" i="0" dirty="0">
                <a:solidFill>
                  <a:srgbClr val="FFFFFF"/>
                </a:solidFill>
                <a:effectLst/>
                <a:latin typeface="Inter"/>
              </a:rPr>
              <a:t>Member variables (fields) can also be declared in constructor. Fields can be declared without initial value.</a:t>
            </a:r>
          </a:p>
          <a:p>
            <a:endParaRPr lang="en-US" b="0" i="0" dirty="0">
              <a:solidFill>
                <a:srgbClr val="FFFFFF"/>
              </a:solidFill>
              <a:effectLst/>
              <a:latin typeface="Inter"/>
            </a:endParaRPr>
          </a:p>
          <a:p>
            <a:r>
              <a:rPr lang="en-US" b="0" i="0" dirty="0">
                <a:solidFill>
                  <a:srgbClr val="FFFFFF"/>
                </a:solidFill>
                <a:effectLst/>
                <a:latin typeface="Inter"/>
              </a:rPr>
              <a:t>Class is also an expression we can store it to a variable or declare it without a name. Like a function.</a:t>
            </a:r>
          </a:p>
          <a:p>
            <a:endParaRPr lang="en-US" b="0" i="0" dirty="0">
              <a:solidFill>
                <a:srgbClr val="FFFFFF"/>
              </a:solidFill>
              <a:effectLst/>
              <a:latin typeface="Inter"/>
            </a:endParaRPr>
          </a:p>
          <a:p>
            <a:r>
              <a:rPr lang="en-US" b="0" i="0" dirty="0">
                <a:solidFill>
                  <a:srgbClr val="FFFFFF"/>
                </a:solidFill>
                <a:effectLst/>
                <a:latin typeface="Inter"/>
              </a:rPr>
              <a:t>We do not have to use them, more in summer semester.</a:t>
            </a:r>
          </a:p>
          <a:p>
            <a:endParaRPr lang="en-US" dirty="0"/>
          </a:p>
          <a:p>
            <a:r>
              <a:rPr lang="en-US" dirty="0"/>
              <a:t>Resources:</a:t>
            </a:r>
          </a:p>
          <a:p>
            <a:pPr marL="171450" indent="-171450">
              <a:buFont typeface="Arial" panose="020B0604020202020204" pitchFamily="34" charset="0"/>
              <a:buChar char="•"/>
            </a:pPr>
            <a:r>
              <a:rPr lang="en-US" dirty="0"/>
              <a:t>https://developer.mozilla.org/en-US/docs/Web/JavaScript/Reference/Classes</a:t>
            </a:r>
          </a:p>
          <a:p>
            <a:pPr marL="171450" indent="-171450">
              <a:buFont typeface="Arial" panose="020B0604020202020204" pitchFamily="34" charset="0"/>
              <a:buChar char="•"/>
            </a:pPr>
            <a:r>
              <a:rPr lang="en-US" dirty="0"/>
              <a:t>https://developer.mozilla.org/en-US/docs/Web/JavaScript/Reference/Functions/get</a:t>
            </a:r>
          </a:p>
          <a:p>
            <a:pPr marL="171450" indent="-171450">
              <a:buFont typeface="Arial" panose="020B0604020202020204" pitchFamily="34" charset="0"/>
              <a:buChar char="•"/>
            </a:pPr>
            <a:r>
              <a:rPr lang="en-US" dirty="0"/>
              <a:t>https://developer.mozilla.org/en-US/docs/Web/JavaScript/Reference/Functions/set</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196397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Do you know what JSON is?</a:t>
            </a:r>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82381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a:t>
            </a:r>
            <a:r>
              <a:rPr lang="en-US" baseline="0" dirty="0"/>
              <a:t> is used often than XML. However, the acronym AJAJ is not very popular, and most people talk about AJAX even when there is no XML involved.</a:t>
            </a:r>
            <a:endParaRPr lang="cs-CZ" dirty="0"/>
          </a:p>
          <a:p>
            <a:endParaRPr lang="cs-CZ" dirty="0"/>
          </a:p>
          <a:p>
            <a:r>
              <a:rPr lang="en-US" dirty="0"/>
              <a:t>JSON object was originally implemented in library and later added to ECMAScript 5 standard</a:t>
            </a:r>
            <a:r>
              <a:rPr lang="cs-CZ" dirty="0"/>
              <a:t>.</a:t>
            </a: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351428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used to be a science, abstract:</a:t>
            </a:r>
          </a:p>
          <a:p>
            <a:r>
              <a:rPr lang="en-US" dirty="0"/>
              <a:t>Early results of a project on compiling stylized recursion into </a:t>
            </a:r>
            <a:r>
              <a:rPr lang="en-US" dirty="0" err="1"/>
              <a:t>stackless</a:t>
            </a:r>
            <a:r>
              <a:rPr lang="en-US" dirty="0"/>
              <a:t> iterative code are reviewed as they apply to a target environment with multiprocessing. Parallelism is possible in executing the compiled image of argument evaluation (collateral argument evaluation of Algol 68), of data structure construction when suspensions are used, and of functional combinations. The last facility provides generally, concise expression for all operations performed in Lisp by mapping functions and in APL by typed operators; there are other uses as well.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Why do need a promise in the first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What are the alternatives?</a:t>
            </a:r>
            <a:endParaRPr lang="cs-CZ"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125233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51635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https://developer.mozilla.org/en-US/docs/Web/JavaScript/Guide/Grammar_and_types#declarations </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98611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https://javascript.info/promise-chaining</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373880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used jQuery since 2006 (release of version 1.0).</a:t>
            </a:r>
          </a:p>
          <a:p>
            <a:endParaRPr lang="en-US" baseline="0" dirty="0"/>
          </a:p>
          <a:p>
            <a:r>
              <a:rPr lang="en-US" baseline="0" dirty="0"/>
              <a:t>Resources:</a:t>
            </a:r>
          </a:p>
          <a:p>
            <a:pPr marL="171450" indent="-171450">
              <a:buFont typeface="Arial" panose="020B0604020202020204" pitchFamily="34" charset="0"/>
              <a:buChar char="•"/>
            </a:pPr>
            <a:r>
              <a:rPr lang="en-US" dirty="0"/>
              <a:t>https://developer.mozilla.org/en-US/docs/Web/API/XMLHttpRequest</a:t>
            </a:r>
          </a:p>
          <a:p>
            <a:pPr marL="171450" indent="-171450">
              <a:buFont typeface="Arial" panose="020B0604020202020204" pitchFamily="34" charset="0"/>
              <a:buChar char="•"/>
            </a:pPr>
            <a:r>
              <a:rPr lang="en-US" dirty="0"/>
              <a:t>https://api.jquery.com/jquery.getjson/</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261947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baseline="0" dirty="0"/>
              <a:t>https://developer.mozilla.org/en-US/docs/Web/API/Fetch_API/Using_Fetch</a:t>
            </a: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2473595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38</a:t>
            </a:fld>
            <a:endParaRPr lang="cs-CZ"/>
          </a:p>
        </p:txBody>
      </p:sp>
    </p:spTree>
    <p:extLst>
      <p:ext uri="{BB962C8B-B14F-4D97-AF65-F5344CB8AC3E}">
        <p14:creationId xmlns:p14="http://schemas.microsoft.com/office/powerpoint/2010/main" val="1930959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39</a:t>
            </a:fld>
            <a:endParaRPr lang="cs-CZ"/>
          </a:p>
        </p:txBody>
      </p:sp>
    </p:spTree>
    <p:extLst>
      <p:ext uri="{BB962C8B-B14F-4D97-AF65-F5344CB8AC3E}">
        <p14:creationId xmlns:p14="http://schemas.microsoft.com/office/powerpoint/2010/main" val="124182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JavaScript is leaning steadily towards functional programming paradigm.</a:t>
            </a:r>
          </a:p>
          <a:p>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44</a:t>
            </a:fld>
            <a:endParaRPr lang="cs-CZ"/>
          </a:p>
        </p:txBody>
      </p:sp>
    </p:spTree>
    <p:extLst>
      <p:ext uri="{BB962C8B-B14F-4D97-AF65-F5344CB8AC3E}">
        <p14:creationId xmlns:p14="http://schemas.microsoft.com/office/powerpoint/2010/main" val="1773166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Actually, this is the first half of your</a:t>
            </a:r>
            <a:r>
              <a:rPr lang="en-US" baseline="0" dirty="0"/>
              <a:t> PHP home assignment “Processing Structured Config”.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collects all objects recursively and uses duck typing to filter only objects with appropriate properties.</a:t>
            </a:r>
            <a:endParaRPr lang="en-US" dirty="0"/>
          </a:p>
          <a:p>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45</a:t>
            </a:fld>
            <a:endParaRPr lang="cs-CZ"/>
          </a:p>
        </p:txBody>
      </p:sp>
    </p:spTree>
    <p:extLst>
      <p:ext uri="{BB962C8B-B14F-4D97-AF65-F5344CB8AC3E}">
        <p14:creationId xmlns:p14="http://schemas.microsoft.com/office/powerpoint/2010/main" val="624142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46</a:t>
            </a:fld>
            <a:endParaRPr lang="cs-CZ"/>
          </a:p>
        </p:txBody>
      </p:sp>
    </p:spTree>
    <p:extLst>
      <p:ext uri="{BB962C8B-B14F-4D97-AF65-F5344CB8AC3E}">
        <p14:creationId xmlns:p14="http://schemas.microsoft.com/office/powerpoint/2010/main" val="1780832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72040-DC85-DD4B-B659-A5FB1552C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AA154-33CB-D2D2-1BC7-D1B15F917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4CB0E-4B75-F79B-CF5E-E1D76C02BF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Chaining can be used before array, object or function call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Nullish</a:t>
            </a:r>
            <a:r>
              <a:rPr lang="en-US" dirty="0"/>
              <a:t> Coalescing is fine for null</a:t>
            </a:r>
            <a:r>
              <a:rPr lang="en-US" b="0" i="0" dirty="0">
                <a:solidFill>
                  <a:srgbClr val="C9D1D9"/>
                </a:solidFill>
                <a:effectLst/>
                <a:latin typeface="-apple-system"/>
              </a:rPr>
              <a:t> and </a:t>
            </a:r>
            <a:r>
              <a:rPr lang="en-US" dirty="0"/>
              <a:t>undefined, but if the value is false/0/’’/… it fails.</a:t>
            </a:r>
          </a:p>
          <a:p>
            <a:endParaRPr lang="cs-CZ" dirty="0"/>
          </a:p>
        </p:txBody>
      </p:sp>
      <p:sp>
        <p:nvSpPr>
          <p:cNvPr id="4" name="Slide Number Placeholder 3">
            <a:extLst>
              <a:ext uri="{FF2B5EF4-FFF2-40B4-BE49-F238E27FC236}">
                <a16:creationId xmlns:a16="http://schemas.microsoft.com/office/drawing/2014/main" id="{FB06F132-A20C-F424-C086-57CDEE63FFA9}"/>
              </a:ext>
            </a:extLst>
          </p:cNvPr>
          <p:cNvSpPr>
            <a:spLocks noGrp="1"/>
          </p:cNvSpPr>
          <p:nvPr>
            <p:ph type="sldNum" sz="quarter" idx="5"/>
          </p:nvPr>
        </p:nvSpPr>
        <p:spPr/>
        <p:txBody>
          <a:bodyPr/>
          <a:lstStyle/>
          <a:p>
            <a:fld id="{FEC869DF-6110-41A2-A008-13AD35443CEC}" type="slidenum">
              <a:rPr lang="cs-CZ" smtClean="0"/>
              <a:t>47</a:t>
            </a:fld>
            <a:endParaRPr lang="cs-CZ"/>
          </a:p>
        </p:txBody>
      </p:sp>
    </p:spTree>
    <p:extLst>
      <p:ext uri="{BB962C8B-B14F-4D97-AF65-F5344CB8AC3E}">
        <p14:creationId xmlns:p14="http://schemas.microsoft.com/office/powerpoint/2010/main" val="236602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https://pawelgrzybek.com/whats-new-in-ecmascript-2023/</a:t>
            </a:r>
          </a:p>
          <a:p>
            <a:pPr marL="171450" indent="-171450">
              <a:buFont typeface="Arial" panose="020B0604020202020204" pitchFamily="34" charset="0"/>
              <a:buChar char="•"/>
            </a:pP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48</a:t>
            </a:fld>
            <a:endParaRPr lang="cs-CZ"/>
          </a:p>
        </p:txBody>
      </p:sp>
    </p:spTree>
    <p:extLst>
      <p:ext uri="{BB962C8B-B14F-4D97-AF65-F5344CB8AC3E}">
        <p14:creationId xmlns:p14="http://schemas.microsoft.com/office/powerpoint/2010/main" val="154181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https://developer.mozilla.org/en-US/docs/Web/JavaScript/Guide/Grammar_and_types#global_variables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652992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instead of JSON, it works with references as well. Not part of the </a:t>
            </a:r>
            <a:r>
              <a:rPr lang="en-US" dirty="0" err="1"/>
              <a:t>EcmaScript</a:t>
            </a:r>
            <a:r>
              <a:rPr lang="en-US" dirty="0"/>
              <a:t>, since there is no agreement on exact handling of all situations.</a:t>
            </a:r>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solidFill>
                  <a:srgbClr val="CCCCCC"/>
                </a:solidFill>
                <a:effectLst/>
                <a:latin typeface="Consolas" panose="020B0609020204030204" pitchFamily="49" charset="0"/>
              </a:rPr>
              <a:t>https://web.dev/structured-clone/</a:t>
            </a:r>
            <a:endParaRPr lang="en-US" b="0" dirty="0">
              <a:solidFill>
                <a:srgbClr val="CCCCCC"/>
              </a:solidFill>
              <a:effectLst/>
              <a:latin typeface="Consolas" panose="020B0609020204030204" pitchFamily="49" charset="0"/>
            </a:endParaRPr>
          </a:p>
          <a:p>
            <a:pPr marL="171450" indent="-171450">
              <a:buFont typeface="Arial" panose="020B0604020202020204" pitchFamily="34" charset="0"/>
              <a:buChar char="•"/>
            </a:pP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49</a:t>
            </a:fld>
            <a:endParaRPr lang="cs-CZ"/>
          </a:p>
        </p:txBody>
      </p:sp>
    </p:spTree>
    <p:extLst>
      <p:ext uri="{BB962C8B-B14F-4D97-AF65-F5344CB8AC3E}">
        <p14:creationId xmlns:p14="http://schemas.microsoft.com/office/powerpoint/2010/main" val="2575393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XSS attack and filters.</a:t>
            </a:r>
          </a:p>
          <a:p>
            <a:endParaRPr lang="en-US" dirty="0"/>
          </a:p>
          <a:p>
            <a:r>
              <a:rPr lang="en-US" dirty="0"/>
              <a:t>Resources:</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https://portswigger.net/research/javascript-without-parentheses-using-dommatrix</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https://portswigger.net/research/redefining-impossible-xss-without-arbitrary-javascript</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https://portswigger.net/research/the-seventh-way-to-call-a-javascript-function-without-parentheses</a:t>
            </a:r>
          </a:p>
          <a:p>
            <a:pPr marL="0" indent="0">
              <a:buFont typeface="Arial" panose="020B0604020202020204" pitchFamily="34" charset="0"/>
              <a:buNone/>
            </a:pPr>
            <a:endParaRPr lang="en-US" b="0" dirty="0">
              <a:solidFill>
                <a:srgbClr val="D4D4D4"/>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FEC869DF-6110-41A2-A008-13AD35443CEC}" type="slidenum">
              <a:rPr lang="cs-CZ" smtClean="0"/>
              <a:t>52</a:t>
            </a:fld>
            <a:endParaRPr lang="cs-CZ"/>
          </a:p>
        </p:txBody>
      </p:sp>
    </p:spTree>
    <p:extLst>
      <p:ext uri="{BB962C8B-B14F-4D97-AF65-F5344CB8AC3E}">
        <p14:creationId xmlns:p14="http://schemas.microsoft.com/office/powerpoint/2010/main" val="77895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Hoisting works for functions and variables. There are different types, see resources for more information.</a:t>
            </a:r>
          </a:p>
          <a:p>
            <a:endParaRPr lang="en-US" dirty="0"/>
          </a:p>
          <a:p>
            <a:r>
              <a:rPr lang="en-US" dirty="0"/>
              <a:t>TDZ is temporal, the time of execution is of essence. A callback can be declared before declaration, and it works if it is called after the declaration. This is more complicated; we can declare values of the same names using “lexical scoping”. </a:t>
            </a:r>
          </a:p>
          <a:p>
            <a:endParaRPr lang="en-US" dirty="0"/>
          </a:p>
          <a:p>
            <a:r>
              <a:rPr lang="en-US" dirty="0"/>
              <a:t>There are </a:t>
            </a:r>
            <a:r>
              <a:rPr lang="en-US" dirty="0" err="1"/>
              <a:t>StackOverflow</a:t>
            </a:r>
            <a:r>
              <a:rPr lang="en-US" dirty="0"/>
              <a:t> questions, see resources. Be careful when using materials from the internet, including results of language processing.</a:t>
            </a:r>
          </a:p>
          <a:p>
            <a:endParaRPr lang="en-US" dirty="0"/>
          </a:p>
          <a:p>
            <a:r>
              <a:rPr lang="en-US" dirty="0"/>
              <a:t>Resource:</a:t>
            </a:r>
          </a:p>
          <a:p>
            <a:pPr marL="171450" indent="-171450">
              <a:buFont typeface="Arial" panose="020B0604020202020204" pitchFamily="34" charset="0"/>
              <a:buChar char="•"/>
            </a:pPr>
            <a:r>
              <a:rPr lang="en-US" dirty="0"/>
              <a:t>https://developer.mozilla.org/en-US/docs/Web/JavaScript/Guide/Grammar_and_types#variable_hoisting</a:t>
            </a:r>
          </a:p>
          <a:p>
            <a:pPr marL="171450" indent="-171450">
              <a:buFont typeface="Arial" panose="020B0604020202020204" pitchFamily="34" charset="0"/>
              <a:buChar char="•"/>
            </a:pPr>
            <a:r>
              <a:rPr lang="en-US" dirty="0"/>
              <a:t>https://stackoverflow.com/questions/500431/what-is-the-scope-of-variables-in-javascript/500459#500459</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198040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27EF2-1CA2-8756-39EF-EE0B3970C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EC81E-116D-9F27-65DE-64C1D9A62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417E0-0EB9-2A01-F757-679311EA00BE}"/>
              </a:ext>
            </a:extLst>
          </p:cNvPr>
          <p:cNvSpPr>
            <a:spLocks noGrp="1"/>
          </p:cNvSpPr>
          <p:nvPr>
            <p:ph type="body" idx="1"/>
          </p:nvPr>
        </p:nvSpPr>
        <p:spPr/>
        <p:txBody>
          <a:bodyPr/>
          <a:lstStyle/>
          <a:p>
            <a:r>
              <a:rPr lang="en-US" dirty="0"/>
              <a:t>Question: We can save function to a variable. What happen to the variables?</a:t>
            </a:r>
            <a:endParaRPr lang="cs-CZ" dirty="0"/>
          </a:p>
        </p:txBody>
      </p:sp>
      <p:sp>
        <p:nvSpPr>
          <p:cNvPr id="4" name="Slide Number Placeholder 3">
            <a:extLst>
              <a:ext uri="{FF2B5EF4-FFF2-40B4-BE49-F238E27FC236}">
                <a16:creationId xmlns:a16="http://schemas.microsoft.com/office/drawing/2014/main" id="{A870D66A-D41E-CAF9-E21D-84611EB2DC96}"/>
              </a:ext>
            </a:extLst>
          </p:cNvPr>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155112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We can save function to a variable. What happen to the variables?</a:t>
            </a:r>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33078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IDEs can detect this (using unsafe reference) and report it.</a:t>
            </a:r>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232278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How classes work?</a:t>
            </a:r>
          </a:p>
          <a:p>
            <a:r>
              <a:rPr lang="en-US" dirty="0"/>
              <a:t>Question: What do we need to get class-like behavior?</a:t>
            </a:r>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229726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Classes were </a:t>
            </a:r>
            <a:r>
              <a:rPr lang="en-US" baseline="0" dirty="0"/>
              <a:t>presented in ECMAScript 6 version. Those are implemented using this mechanism.</a:t>
            </a:r>
          </a:p>
          <a:p>
            <a:endParaRPr lang="en-US" baseline="0" dirty="0"/>
          </a:p>
          <a:p>
            <a:r>
              <a:rPr lang="en-US" baseline="0" dirty="0"/>
              <a:t>This illustrates situation where </a:t>
            </a:r>
            <a:r>
              <a:rPr lang="en-US" baseline="0" dirty="0" err="1"/>
              <a:t>myObject</a:t>
            </a:r>
            <a:r>
              <a:rPr lang="en-US" baseline="0" dirty="0"/>
              <a:t> was created with prototype </a:t>
            </a:r>
            <a:r>
              <a:rPr lang="en-US" baseline="0" dirty="0" err="1"/>
              <a:t>NamedObject</a:t>
            </a:r>
            <a:r>
              <a:rPr lang="en-US" baseline="0" dirty="0"/>
              <a:t>. We can see similarity to the classes and inheritance.</a:t>
            </a:r>
          </a:p>
          <a:p>
            <a:endParaRPr lang="en-US" baseline="0" dirty="0"/>
          </a:p>
          <a:p>
            <a:r>
              <a:rPr lang="en-US" baseline="0" dirty="0"/>
              <a:t>Resources:</a:t>
            </a:r>
          </a:p>
          <a:p>
            <a:pPr marL="171450" indent="-171450">
              <a:buFont typeface="Arial" panose="020B0604020202020204" pitchFamily="34" charset="0"/>
              <a:buChar char="•"/>
            </a:pPr>
            <a:r>
              <a:rPr lang="en-US" baseline="0" dirty="0"/>
              <a:t>https://developer.mozilla.org/en-US/docs/Learn/JavaScript/Objects/Object_prototypes</a:t>
            </a:r>
          </a:p>
          <a:p>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1607810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024: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267051039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07904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24: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74813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024: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85146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024: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82270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423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m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2C029DF-361E-4AFB-ADC3-F7F0279F90A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2133600"/>
            <a:ext cx="7561263" cy="863352"/>
          </a:xfrm>
          <a:prstGeom prst="rect">
            <a:avLst/>
          </a:prstGeom>
        </p:spPr>
        <p:txBody>
          <a:bodyPr anchor="ctr"/>
          <a:lstStyle>
            <a:lvl1pPr marL="0" indent="0" algn="ctr">
              <a:buNone/>
              <a:defRPr sz="3600" cap="all"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167751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74859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2806387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1" r:id="rId7"/>
    <p:sldLayoutId id="2147483688" r:id="rId8"/>
    <p:sldLayoutId id="2147483729"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si.mff.c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kodapetr.github.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er.mozilla.org/en-US/docs/Web/JavaScript/Reference/Global_Objects/decodeURI" TargetMode="External"/><Relationship Id="rId2" Type="http://schemas.openxmlformats.org/officeDocument/2006/relationships/hyperlink" Target="https://developer.mozilla.org/en-US/docs/Web/JavaScript/Reference/Global_Objects/encodeURI" TargetMode="External"/><Relationship Id="rId1" Type="http://schemas.openxmlformats.org/officeDocument/2006/relationships/slideLayout" Target="../slideLayouts/slideLayout3.xml"/><Relationship Id="rId6" Type="http://schemas.openxmlformats.org/officeDocument/2006/relationships/hyperlink" Target="https://developer.mozilla.org/en-US/docs/Web/JavaScript/Reference/Global_Objects/parseFloat" TargetMode="External"/><Relationship Id="rId5" Type="http://schemas.openxmlformats.org/officeDocument/2006/relationships/hyperlink" Target="https://developer.mozilla.org/en-US/docs/Web/JavaScript/Reference/Global_Objects/parseInt" TargetMode="External"/><Relationship Id="rId4" Type="http://schemas.openxmlformats.org/officeDocument/2006/relationships/hyperlink" Target="https://developer.mozilla.org/en-US/docs/Web/JavaScript/Reference/Global_Objects/encodeURICompon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developer.mozilla.org/en-US/docs/Web/JavaScript/Reference/Global_Objects/Object/entries" TargetMode="External"/><Relationship Id="rId3" Type="http://schemas.openxmlformats.org/officeDocument/2006/relationships/hyperlink" Target="https://developer.mozilla.org/en-US/docs/Web/JavaScript/Reference/Global_Objects/Object/getOwnPropertyNames" TargetMode="External"/><Relationship Id="rId7" Type="http://schemas.openxmlformats.org/officeDocument/2006/relationships/hyperlink" Target="https://developer.mozilla.org/en-US/docs/Web/JavaScript/Reference/Global_Objects/Object/freeze" TargetMode="External"/><Relationship Id="rId2" Type="http://schemas.openxmlformats.org/officeDocument/2006/relationships/hyperlink" Target="https://developer.mozilla.org/en-US/docs/Web/JavaScript/Reference/Global_Objects/Object/create" TargetMode="External"/><Relationship Id="rId1" Type="http://schemas.openxmlformats.org/officeDocument/2006/relationships/slideLayout" Target="../slideLayouts/slideLayout3.xml"/><Relationship Id="rId6" Type="http://schemas.openxmlformats.org/officeDocument/2006/relationships/hyperlink" Target="https://developer.mozilla.org/en-US/docs/Web/JavaScript/Reference/Global_Objects/Object/seal" TargetMode="External"/><Relationship Id="rId5" Type="http://schemas.openxmlformats.org/officeDocument/2006/relationships/hyperlink" Target="https://developer.mozilla.org/en-US/docs/Web/JavaScript/Reference/Global_Objects/Object/preventExtensions" TargetMode="External"/><Relationship Id="rId4" Type="http://schemas.openxmlformats.org/officeDocument/2006/relationships/hyperlink" Target="https://developer.mozilla.org/en-US/docs/Web/JavaScript/Reference/Global_Objects/Object/getPrototypeOf" TargetMode="External"/><Relationship Id="rId9" Type="http://schemas.openxmlformats.org/officeDocument/2006/relationships/hyperlink" Target="https://developer.mozilla.org/en-US/docs/Web/JavaScript/Reference/Global_Objects/Object/valu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legacy.cs.indiana.edu/~dswise/aspects4parallelis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tc39.e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tc39.es/process-document/" TargetMode="External"/><Relationship Id="rId5" Type="http://schemas.openxmlformats.org/officeDocument/2006/relationships/hyperlink" Target="https://github.com/tc39/proposals" TargetMode="External"/><Relationship Id="rId4" Type="http://schemas.openxmlformats.org/officeDocument/2006/relationships/hyperlink" Target="https://github.com/tc3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mozilla.org/en-US/docs/Web/API/Windo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eveloper.mozilla.org/en-US/docs/Web/JavaScript/Reference/Global_Objects/globalThi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tc39/proposal-optional-chainin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github.com/tc39/proposal-nullish-coalescin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tc39/proposal-hashban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github.com/tc39/proposal-array-find-from-last" TargetMode="External"/><Relationship Id="rId4" Type="http://schemas.openxmlformats.org/officeDocument/2006/relationships/hyperlink" Target="Hashbang%20Gramma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eveloper.mozilla.org/en-US/docs/Web/API/structuredClon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github.com/dslomov/ecmascript-structured-clone" TargetMode="External"/><Relationship Id="rId4" Type="http://schemas.openxmlformats.org/officeDocument/2006/relationships/hyperlink" Target="https://html.spec.whatwg.org/multipage/structured-data.html#dom-structuredclon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mozilla.org/en-US/docs/Glossary/Hoist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developer.mozilla.org/en-US/docs/Web/JavaScript/Reference/Statements/let#temporal_dead_zone_tdz"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babeljs.io/repl/#?browsers=&amp;build=&amp;builtIns=false&amp;corejs=3.6&amp;spec=false&amp;loose=false&amp;code_lz=FBA&amp;debug=false&amp;forceAllTransforms=false&amp;shippedProposals=false&amp;circleciRepo=&amp;evaluate=false&amp;fileSize=false&amp;timeTravel=false&amp;sourceType=module&amp;lineWrap=true&amp;presets=env&amp;prettier=false&amp;targets=&amp;version=7.16.4&amp;externalPlugins=&amp;assumptions=%7B%7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5887-24DB-AA59-B38B-B1798CAE073E}"/>
              </a:ext>
            </a:extLst>
          </p:cNvPr>
          <p:cNvSpPr>
            <a:spLocks noGrp="1"/>
          </p:cNvSpPr>
          <p:nvPr>
            <p:ph type="ctrTitle"/>
          </p:nvPr>
        </p:nvSpPr>
        <p:spPr/>
        <p:txBody>
          <a:bodyPr/>
          <a:lstStyle/>
          <a:p>
            <a:r>
              <a:rPr lang="en-US" dirty="0">
                <a:solidFill>
                  <a:schemeClr val="tx1"/>
                </a:solidFill>
              </a:rPr>
              <a:t>JavaScript Language</a:t>
            </a:r>
          </a:p>
        </p:txBody>
      </p:sp>
      <p:sp>
        <p:nvSpPr>
          <p:cNvPr id="3" name="Subtitle 2">
            <a:extLst>
              <a:ext uri="{FF2B5EF4-FFF2-40B4-BE49-F238E27FC236}">
                <a16:creationId xmlns:a16="http://schemas.microsoft.com/office/drawing/2014/main" id="{42EFCE0B-459B-75C1-4CF2-A1736338F7D3}"/>
              </a:ext>
            </a:extLst>
          </p:cNvPr>
          <p:cNvSpPr>
            <a:spLocks noGrp="1"/>
          </p:cNvSpPr>
          <p:nvPr>
            <p:ph type="subTitle" idx="1"/>
          </p:nvPr>
        </p:nvSpPr>
        <p:spPr/>
        <p:txBody>
          <a:bodyPr/>
          <a:lstStyle/>
          <a:p>
            <a:r>
              <a:rPr lang="cs-CZ" dirty="0"/>
              <a:t>NSWI142</a:t>
            </a:r>
          </a:p>
        </p:txBody>
      </p:sp>
      <p:sp>
        <p:nvSpPr>
          <p:cNvPr id="4" name="Text Placeholder 3">
            <a:extLst>
              <a:ext uri="{FF2B5EF4-FFF2-40B4-BE49-F238E27FC236}">
                <a16:creationId xmlns:a16="http://schemas.microsoft.com/office/drawing/2014/main" id="{CABCEFED-43A3-D6AE-CA70-178FE2949C2F}"/>
              </a:ext>
            </a:extLst>
          </p:cNvPr>
          <p:cNvSpPr>
            <a:spLocks noGrp="1"/>
          </p:cNvSpPr>
          <p:nvPr>
            <p:ph type="body" sz="quarter" idx="12"/>
          </p:nvPr>
        </p:nvSpPr>
        <p:spPr/>
        <p:txBody>
          <a:bodyPr/>
          <a:lstStyle/>
          <a:p>
            <a:r>
              <a:rPr lang="en-US" dirty="0"/>
              <a:t>2024/2025</a:t>
            </a:r>
            <a:endParaRPr lang="cs-CZ" dirty="0"/>
          </a:p>
        </p:txBody>
      </p:sp>
      <p:sp>
        <p:nvSpPr>
          <p:cNvPr id="5" name="Text Placeholder 4">
            <a:extLst>
              <a:ext uri="{FF2B5EF4-FFF2-40B4-BE49-F238E27FC236}">
                <a16:creationId xmlns:a16="http://schemas.microsoft.com/office/drawing/2014/main" id="{5D608EA3-0C4C-DF4B-BEE9-FA560AD3F10C}"/>
              </a:ext>
            </a:extLst>
          </p:cNvPr>
          <p:cNvSpPr>
            <a:spLocks noGrp="1"/>
          </p:cNvSpPr>
          <p:nvPr>
            <p:ph type="body" sz="quarter" idx="13"/>
          </p:nvPr>
        </p:nvSpPr>
        <p:spPr/>
        <p:txBody>
          <a:bodyPr/>
          <a:lstStyle/>
          <a:p>
            <a:r>
              <a:rPr lang="cs-CZ" dirty="0"/>
              <a:t>Škoda Petr</a:t>
            </a:r>
          </a:p>
        </p:txBody>
      </p:sp>
      <p:sp>
        <p:nvSpPr>
          <p:cNvPr id="6" name="Text Placeholder 5">
            <a:extLst>
              <a:ext uri="{FF2B5EF4-FFF2-40B4-BE49-F238E27FC236}">
                <a16:creationId xmlns:a16="http://schemas.microsoft.com/office/drawing/2014/main" id="{A8E92FBF-DAEE-E57B-BE52-80B347120909}"/>
              </a:ext>
            </a:extLst>
          </p:cNvPr>
          <p:cNvSpPr>
            <a:spLocks noGrp="1"/>
          </p:cNvSpPr>
          <p:nvPr>
            <p:ph type="body" sz="quarter" idx="14"/>
          </p:nvPr>
        </p:nvSpPr>
        <p:spPr/>
        <p:txBody>
          <a:bodyPr/>
          <a:lstStyle/>
          <a:p>
            <a:r>
              <a:rPr lang="cs-CZ" dirty="0">
                <a:hlinkClick r:id="rId3"/>
              </a:rPr>
              <a:t>https://www.ksi.mff.cuni.cz/</a:t>
            </a:r>
            <a:endParaRPr lang="en-US" dirty="0"/>
          </a:p>
          <a:p>
            <a:r>
              <a:rPr lang="cs-CZ" dirty="0">
                <a:hlinkClick r:id="rId4"/>
              </a:rPr>
              <a:t>https://skodapetr.github.io/</a:t>
            </a:r>
            <a:r>
              <a:rPr lang="en-US" dirty="0"/>
              <a:t> </a:t>
            </a:r>
            <a:endParaRPr lang="cs-CZ" dirty="0"/>
          </a:p>
        </p:txBody>
      </p:sp>
    </p:spTree>
    <p:extLst>
      <p:ext uri="{BB962C8B-B14F-4D97-AF65-F5344CB8AC3E}">
        <p14:creationId xmlns:p14="http://schemas.microsoft.com/office/powerpoint/2010/main" val="104634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DC62-012F-24B9-0726-FFB064D749E3}"/>
              </a:ext>
            </a:extLst>
          </p:cNvPr>
          <p:cNvSpPr>
            <a:spLocks noGrp="1"/>
          </p:cNvSpPr>
          <p:nvPr>
            <p:ph type="title"/>
          </p:nvPr>
        </p:nvSpPr>
        <p:spPr/>
        <p:txBody>
          <a:bodyPr/>
          <a:lstStyle/>
          <a:p>
            <a:r>
              <a:rPr lang="en-US" dirty="0"/>
              <a:t>Closure &amp; var</a:t>
            </a:r>
            <a:endParaRPr lang="cs-CZ" dirty="0"/>
          </a:p>
        </p:txBody>
      </p:sp>
      <p:sp>
        <p:nvSpPr>
          <p:cNvPr id="4" name="Slide Number Placeholder 3">
            <a:extLst>
              <a:ext uri="{FF2B5EF4-FFF2-40B4-BE49-F238E27FC236}">
                <a16:creationId xmlns:a16="http://schemas.microsoft.com/office/drawing/2014/main" id="{AD0B6841-C820-C3AA-E6AB-9F2FD3408459}"/>
              </a:ext>
            </a:extLst>
          </p:cNvPr>
          <p:cNvSpPr>
            <a:spLocks noGrp="1"/>
          </p:cNvSpPr>
          <p:nvPr>
            <p:ph type="sldNum" sz="quarter" idx="12"/>
          </p:nvPr>
        </p:nvSpPr>
        <p:spPr/>
        <p:txBody>
          <a:bodyPr/>
          <a:lstStyle/>
          <a:p>
            <a:fld id="{452BA717-4DED-4A38-BDE4-30D0F0A142DB}" type="slidenum">
              <a:rPr lang="cs-CZ" smtClean="0"/>
              <a:pPr/>
              <a:t>10</a:t>
            </a:fld>
            <a:endParaRPr lang="cs-CZ"/>
          </a:p>
        </p:txBody>
      </p:sp>
      <p:pic>
        <p:nvPicPr>
          <p:cNvPr id="1026" name="Picture 2" descr="Star Wars: Return of the Jedi - It's a Trap !!!">
            <a:extLst>
              <a:ext uri="{FF2B5EF4-FFF2-40B4-BE49-F238E27FC236}">
                <a16:creationId xmlns:a16="http://schemas.microsoft.com/office/drawing/2014/main" id="{4139F7DA-CB38-98A7-6CDE-3EEBFDC50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885" y="1340768"/>
            <a:ext cx="5006662" cy="37549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D2CBE7-459F-2B7E-6178-32A360E2F611}"/>
              </a:ext>
            </a:extLst>
          </p:cNvPr>
          <p:cNvSpPr/>
          <p:nvPr/>
        </p:nvSpPr>
        <p:spPr>
          <a:xfrm>
            <a:off x="335360" y="1340768"/>
            <a:ext cx="6192688" cy="158417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adders = [];</a:t>
            </a:r>
          </a:p>
          <a:p>
            <a:r>
              <a:rPr lang="en-US" b="1" dirty="0">
                <a:solidFill>
                  <a:schemeClr val="accent1"/>
                </a:solidFill>
                <a:latin typeface="Courier New" panose="02070309020205020404" pitchFamily="49" charset="0"/>
                <a:cs typeface="Courier New" panose="02070309020205020404" pitchFamily="49" charset="0"/>
              </a:rPr>
              <a:t>for</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0;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&lt; 10;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adders.push</a:t>
            </a:r>
            <a:r>
              <a:rPr lang="en-US" b="1" dirty="0">
                <a:solidFill>
                  <a:schemeClr val="tx1"/>
                </a:solidFill>
                <a:latin typeface="Courier New" panose="02070309020205020404" pitchFamily="49" charset="0"/>
                <a:cs typeface="Courier New" panose="02070309020205020404" pitchFamily="49" charset="0"/>
              </a:rPr>
              <a:t>(</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(x) { return x +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console.log(adders[0](1)); </a:t>
            </a:r>
            <a:r>
              <a:rPr lang="en-US" b="1" dirty="0">
                <a:solidFill>
                  <a:schemeClr val="accent6"/>
                </a:solidFill>
                <a:latin typeface="Courier New" panose="02070309020205020404" pitchFamily="49" charset="0"/>
                <a:cs typeface="Courier New" panose="02070309020205020404" pitchFamily="49" charset="0"/>
              </a:rPr>
              <a:t>// ?</a:t>
            </a:r>
          </a:p>
        </p:txBody>
      </p:sp>
      <p:sp>
        <p:nvSpPr>
          <p:cNvPr id="6" name="Zaoblený obdélníkový popisek 7">
            <a:extLst>
              <a:ext uri="{FF2B5EF4-FFF2-40B4-BE49-F238E27FC236}">
                <a16:creationId xmlns:a16="http://schemas.microsoft.com/office/drawing/2014/main" id="{A3567900-5EB0-21B3-9D0F-033E32D1A186}"/>
              </a:ext>
            </a:extLst>
          </p:cNvPr>
          <p:cNvSpPr/>
          <p:nvPr/>
        </p:nvSpPr>
        <p:spPr>
          <a:xfrm>
            <a:off x="5159895" y="2348880"/>
            <a:ext cx="1512169" cy="432048"/>
          </a:xfrm>
          <a:prstGeom prst="wedgeRoundRectCallout">
            <a:avLst>
              <a:gd name="adj1" fmla="val -82622"/>
              <a:gd name="adj2" fmla="val 15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Outputs 11</a:t>
            </a:r>
            <a:endParaRPr lang="cs-CZ" dirty="0"/>
          </a:p>
        </p:txBody>
      </p:sp>
      <p:sp>
        <p:nvSpPr>
          <p:cNvPr id="7" name="Rectangle 6">
            <a:extLst>
              <a:ext uri="{FF2B5EF4-FFF2-40B4-BE49-F238E27FC236}">
                <a16:creationId xmlns:a16="http://schemas.microsoft.com/office/drawing/2014/main" id="{5AC3F58F-DB65-44A8-F881-EF62189530A1}"/>
              </a:ext>
            </a:extLst>
          </p:cNvPr>
          <p:cNvSpPr/>
          <p:nvPr/>
        </p:nvSpPr>
        <p:spPr>
          <a:xfrm>
            <a:off x="335360" y="2996952"/>
            <a:ext cx="6192688" cy="158417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adders = [];</a:t>
            </a:r>
          </a:p>
          <a:p>
            <a:r>
              <a:rPr lang="en-US" b="1" dirty="0">
                <a:solidFill>
                  <a:schemeClr val="accent1"/>
                </a:solidFill>
                <a:latin typeface="Courier New" panose="02070309020205020404" pitchFamily="49" charset="0"/>
                <a:cs typeface="Courier New" panose="02070309020205020404" pitchFamily="49" charset="0"/>
              </a:rPr>
              <a:t>for</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0;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&lt; 10;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adders.push</a:t>
            </a:r>
            <a:r>
              <a:rPr lang="en-US" b="1" dirty="0">
                <a:solidFill>
                  <a:schemeClr val="tx1"/>
                </a:solidFill>
                <a:latin typeface="Courier New" panose="02070309020205020404" pitchFamily="49" charset="0"/>
                <a:cs typeface="Courier New" panose="02070309020205020404" pitchFamily="49" charset="0"/>
              </a:rPr>
              <a:t>(</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(x) { return x +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console.log(adders[0](1));</a:t>
            </a:r>
            <a:r>
              <a:rPr lang="en-US" b="1" dirty="0">
                <a:solidFill>
                  <a:schemeClr val="accent6"/>
                </a:solidFill>
                <a:latin typeface="Courier New" panose="02070309020205020404" pitchFamily="49" charset="0"/>
                <a:cs typeface="Courier New" panose="02070309020205020404" pitchFamily="49" charset="0"/>
              </a:rPr>
              <a:t> // ?</a:t>
            </a:r>
          </a:p>
        </p:txBody>
      </p:sp>
      <p:sp>
        <p:nvSpPr>
          <p:cNvPr id="8" name="Zaoblený obdélníkový popisek 7">
            <a:extLst>
              <a:ext uri="{FF2B5EF4-FFF2-40B4-BE49-F238E27FC236}">
                <a16:creationId xmlns:a16="http://schemas.microsoft.com/office/drawing/2014/main" id="{6C1A9FD6-C593-A600-80FE-8DE4E03F82C7}"/>
              </a:ext>
            </a:extLst>
          </p:cNvPr>
          <p:cNvSpPr/>
          <p:nvPr/>
        </p:nvSpPr>
        <p:spPr>
          <a:xfrm>
            <a:off x="5135255" y="4005064"/>
            <a:ext cx="1512169" cy="432048"/>
          </a:xfrm>
          <a:prstGeom prst="wedgeRoundRectCallout">
            <a:avLst>
              <a:gd name="adj1" fmla="val -82622"/>
              <a:gd name="adj2" fmla="val 15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Outputs 1</a:t>
            </a:r>
            <a:endParaRPr lang="cs-CZ" dirty="0"/>
          </a:p>
        </p:txBody>
      </p:sp>
      <p:sp>
        <p:nvSpPr>
          <p:cNvPr id="9" name="Rectangle 8">
            <a:extLst>
              <a:ext uri="{FF2B5EF4-FFF2-40B4-BE49-F238E27FC236}">
                <a16:creationId xmlns:a16="http://schemas.microsoft.com/office/drawing/2014/main" id="{DBAFA09B-DC47-C134-0CA4-DAD771853672}"/>
              </a:ext>
            </a:extLst>
          </p:cNvPr>
          <p:cNvSpPr/>
          <p:nvPr/>
        </p:nvSpPr>
        <p:spPr>
          <a:xfrm>
            <a:off x="332833" y="4653136"/>
            <a:ext cx="6192688" cy="180020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adders = [];</a:t>
            </a:r>
          </a:p>
          <a:p>
            <a:r>
              <a:rPr lang="en-US" b="1" dirty="0">
                <a:solidFill>
                  <a:schemeClr val="accent1"/>
                </a:solidFill>
                <a:latin typeface="Courier New" panose="02070309020205020404" pitchFamily="49" charset="0"/>
                <a:cs typeface="Courier New" panose="02070309020205020404" pitchFamily="49" charset="0"/>
              </a:rPr>
              <a:t>for</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ver</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0;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&lt; 10;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adders.push</a:t>
            </a:r>
            <a:r>
              <a:rPr lang="en-US" b="1" dirty="0">
                <a:solidFill>
                  <a:schemeClr val="tx1"/>
                </a:solidFill>
                <a:latin typeface="Courier New" panose="02070309020205020404" pitchFamily="49" charset="0"/>
                <a:cs typeface="Courier New" panose="02070309020205020404" pitchFamily="49" charset="0"/>
              </a:rPr>
              <a:t>(</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(x) { return x +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41;</a:t>
            </a:r>
          </a:p>
          <a:p>
            <a:r>
              <a:rPr lang="en-US" b="1" dirty="0">
                <a:solidFill>
                  <a:schemeClr val="tx1"/>
                </a:solidFill>
                <a:latin typeface="Courier New" panose="02070309020205020404" pitchFamily="49" charset="0"/>
                <a:cs typeface="Courier New" panose="02070309020205020404" pitchFamily="49" charset="0"/>
              </a:rPr>
              <a:t>console.log(adders[0](1)); </a:t>
            </a:r>
            <a:r>
              <a:rPr lang="en-US" b="1" dirty="0">
                <a:solidFill>
                  <a:schemeClr val="accent6"/>
                </a:solidFill>
                <a:latin typeface="Courier New" panose="02070309020205020404" pitchFamily="49" charset="0"/>
                <a:cs typeface="Courier New" panose="02070309020205020404" pitchFamily="49" charset="0"/>
              </a:rPr>
              <a:t>// ?</a:t>
            </a:r>
            <a:endParaRPr lang="en-US" b="1" dirty="0">
              <a:solidFill>
                <a:schemeClr val="tx1"/>
              </a:solidFill>
              <a:latin typeface="Courier New" panose="02070309020205020404" pitchFamily="49" charset="0"/>
              <a:cs typeface="Courier New" panose="02070309020205020404" pitchFamily="49" charset="0"/>
            </a:endParaRPr>
          </a:p>
        </p:txBody>
      </p:sp>
      <p:sp>
        <p:nvSpPr>
          <p:cNvPr id="10" name="Zaoblený obdélníkový popisek 7">
            <a:extLst>
              <a:ext uri="{FF2B5EF4-FFF2-40B4-BE49-F238E27FC236}">
                <a16:creationId xmlns:a16="http://schemas.microsoft.com/office/drawing/2014/main" id="{47531E84-7F12-EFFC-391C-42FF8A34AFED}"/>
              </a:ext>
            </a:extLst>
          </p:cNvPr>
          <p:cNvSpPr/>
          <p:nvPr/>
        </p:nvSpPr>
        <p:spPr>
          <a:xfrm>
            <a:off x="5159895" y="5949280"/>
            <a:ext cx="1512169" cy="432048"/>
          </a:xfrm>
          <a:prstGeom prst="wedgeRoundRectCallout">
            <a:avLst>
              <a:gd name="adj1" fmla="val -82622"/>
              <a:gd name="adj2" fmla="val 15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Outputs 42</a:t>
            </a:r>
            <a:endParaRPr lang="cs-CZ" dirty="0"/>
          </a:p>
        </p:txBody>
      </p:sp>
    </p:spTree>
    <p:extLst>
      <p:ext uri="{BB962C8B-B14F-4D97-AF65-F5344CB8AC3E}">
        <p14:creationId xmlns:p14="http://schemas.microsoft.com/office/powerpoint/2010/main" val="6443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7720-FC56-7593-43AB-479216D10611}"/>
              </a:ext>
            </a:extLst>
          </p:cNvPr>
          <p:cNvSpPr>
            <a:spLocks noGrp="1"/>
          </p:cNvSpPr>
          <p:nvPr>
            <p:ph type="title"/>
          </p:nvPr>
        </p:nvSpPr>
        <p:spPr/>
        <p:txBody>
          <a:bodyPr/>
          <a:lstStyle/>
          <a:p>
            <a:r>
              <a:rPr lang="en-US" dirty="0"/>
              <a:t>Closure &amp; objects</a:t>
            </a:r>
            <a:endParaRPr lang="cs-CZ" dirty="0"/>
          </a:p>
        </p:txBody>
      </p:sp>
      <p:sp>
        <p:nvSpPr>
          <p:cNvPr id="3" name="Content Placeholder 2">
            <a:extLst>
              <a:ext uri="{FF2B5EF4-FFF2-40B4-BE49-F238E27FC236}">
                <a16:creationId xmlns:a16="http://schemas.microsoft.com/office/drawing/2014/main" id="{9ABCE68A-E6F3-A7E1-365E-F012EEB3BE01}"/>
              </a:ext>
            </a:extLst>
          </p:cNvPr>
          <p:cNvSpPr>
            <a:spLocks noGrp="1"/>
          </p:cNvSpPr>
          <p:nvPr>
            <p:ph idx="1"/>
          </p:nvPr>
        </p:nvSpPr>
        <p:spPr>
          <a:xfrm>
            <a:off x="335360" y="1268760"/>
            <a:ext cx="11449272" cy="360040"/>
          </a:xfrm>
        </p:spPr>
        <p:txBody>
          <a:bodyPr/>
          <a:lstStyle/>
          <a:p>
            <a:pPr marL="0" indent="0">
              <a:buNone/>
            </a:pPr>
            <a:r>
              <a:rPr lang="en-US" dirty="0"/>
              <a:t>Objects are passed by a reference.</a:t>
            </a:r>
            <a:endParaRPr lang="cs-CZ" dirty="0"/>
          </a:p>
        </p:txBody>
      </p:sp>
      <p:sp>
        <p:nvSpPr>
          <p:cNvPr id="4" name="Slide Number Placeholder 3">
            <a:extLst>
              <a:ext uri="{FF2B5EF4-FFF2-40B4-BE49-F238E27FC236}">
                <a16:creationId xmlns:a16="http://schemas.microsoft.com/office/drawing/2014/main" id="{F6005C9D-2346-8940-36C8-2FE612EBB550}"/>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Rectangle 4">
            <a:extLst>
              <a:ext uri="{FF2B5EF4-FFF2-40B4-BE49-F238E27FC236}">
                <a16:creationId xmlns:a16="http://schemas.microsoft.com/office/drawing/2014/main" id="{ED83B2BC-6994-DECD-E613-C3E7DD63B857}"/>
              </a:ext>
            </a:extLst>
          </p:cNvPr>
          <p:cNvSpPr/>
          <p:nvPr/>
        </p:nvSpPr>
        <p:spPr>
          <a:xfrm>
            <a:off x="335360" y="1772816"/>
            <a:ext cx="6912768" cy="410445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createMultiplyAndAdd</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cfg</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(x)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cfg.mul</a:t>
            </a:r>
            <a:r>
              <a:rPr lang="en-US" b="1" dirty="0">
                <a:solidFill>
                  <a:schemeClr val="tx1"/>
                </a:solidFill>
                <a:latin typeface="Courier New" panose="02070309020205020404" pitchFamily="49" charset="0"/>
                <a:cs typeface="Courier New" panose="02070309020205020404" pitchFamily="49" charset="0"/>
              </a:rPr>
              <a:t> * x + </a:t>
            </a:r>
            <a:r>
              <a:rPr lang="en-US" b="1" dirty="0" err="1">
                <a:solidFill>
                  <a:schemeClr val="tx1"/>
                </a:solidFill>
                <a:latin typeface="Courier New" panose="02070309020205020404" pitchFamily="49" charset="0"/>
                <a:cs typeface="Courier New" panose="02070309020205020404" pitchFamily="49" charset="0"/>
              </a:rPr>
              <a:t>cfg.add</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config = { </a:t>
            </a:r>
            <a:r>
              <a:rPr lang="en-US" b="1" dirty="0" err="1">
                <a:solidFill>
                  <a:schemeClr val="tx1"/>
                </a:solidFill>
                <a:latin typeface="Courier New" panose="02070309020205020404" pitchFamily="49" charset="0"/>
                <a:cs typeface="Courier New" panose="02070309020205020404" pitchFamily="49" charset="0"/>
              </a:rPr>
              <a:t>mul</a:t>
            </a:r>
            <a:r>
              <a:rPr lang="en-US" b="1" dirty="0">
                <a:solidFill>
                  <a:schemeClr val="tx1"/>
                </a:solidFill>
                <a:latin typeface="Courier New" panose="02070309020205020404" pitchFamily="49" charset="0"/>
                <a:cs typeface="Courier New" panose="02070309020205020404" pitchFamily="49" charset="0"/>
              </a:rPr>
              <a:t>: 2, add: 3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operator = </a:t>
            </a:r>
            <a:r>
              <a:rPr lang="en-US" b="1" dirty="0" err="1">
                <a:solidFill>
                  <a:schemeClr val="tx1"/>
                </a:solidFill>
                <a:latin typeface="Courier New" panose="02070309020205020404" pitchFamily="49" charset="0"/>
                <a:cs typeface="Courier New" panose="02070309020205020404" pitchFamily="49" charset="0"/>
              </a:rPr>
              <a:t>createMultiplyAndAdd</a:t>
            </a:r>
            <a:r>
              <a:rPr lang="en-US" b="1" dirty="0">
                <a:solidFill>
                  <a:schemeClr val="tx1"/>
                </a:solidFill>
                <a:latin typeface="Courier New" panose="02070309020205020404" pitchFamily="49" charset="0"/>
                <a:cs typeface="Courier New" panose="02070309020205020404" pitchFamily="49" charset="0"/>
              </a:rPr>
              <a:t>(config);</a:t>
            </a:r>
          </a:p>
          <a:p>
            <a:r>
              <a:rPr lang="en-US" b="1" dirty="0">
                <a:solidFill>
                  <a:schemeClr val="tx1"/>
                </a:solidFill>
                <a:latin typeface="Courier New" panose="02070309020205020404" pitchFamily="49" charset="0"/>
                <a:cs typeface="Courier New" panose="02070309020205020404" pitchFamily="49" charset="0"/>
              </a:rPr>
              <a:t>operator(42); </a:t>
            </a:r>
            <a:r>
              <a:rPr lang="en-US" b="1" dirty="0">
                <a:solidFill>
                  <a:schemeClr val="accent6"/>
                </a:solidFill>
                <a:latin typeface="Courier New" panose="02070309020205020404" pitchFamily="49" charset="0"/>
                <a:cs typeface="Courier New" panose="02070309020205020404" pitchFamily="49" charset="0"/>
              </a:rPr>
              <a:t>// is 87</a:t>
            </a:r>
          </a:p>
          <a:p>
            <a:endParaRPr lang="en-US" b="1" dirty="0">
              <a:solidFill>
                <a:schemeClr val="tx1"/>
              </a:solidFill>
              <a:latin typeface="Courier New" panose="02070309020205020404" pitchFamily="49" charset="0"/>
              <a:cs typeface="Courier New" panose="02070309020205020404" pitchFamily="49" charset="0"/>
            </a:endParaRPr>
          </a:p>
          <a:p>
            <a:r>
              <a:rPr lang="en-US" b="1" dirty="0" err="1">
                <a:solidFill>
                  <a:schemeClr val="tx1"/>
                </a:solidFill>
                <a:latin typeface="Courier New" panose="02070309020205020404" pitchFamily="49" charset="0"/>
                <a:cs typeface="Courier New" panose="02070309020205020404" pitchFamily="49" charset="0"/>
              </a:rPr>
              <a:t>config.mul</a:t>
            </a:r>
            <a:r>
              <a:rPr lang="en-US" b="1" dirty="0">
                <a:solidFill>
                  <a:schemeClr val="tx1"/>
                </a:solidFill>
                <a:latin typeface="Courier New" panose="02070309020205020404" pitchFamily="49" charset="0"/>
                <a:cs typeface="Courier New" panose="02070309020205020404" pitchFamily="49" charset="0"/>
              </a:rPr>
              <a:t> = 3;</a:t>
            </a:r>
          </a:p>
          <a:p>
            <a:r>
              <a:rPr lang="en-US" b="1" dirty="0">
                <a:solidFill>
                  <a:schemeClr val="tx1"/>
                </a:solidFill>
                <a:latin typeface="Courier New" panose="02070309020205020404" pitchFamily="49" charset="0"/>
                <a:cs typeface="Courier New" panose="02070309020205020404" pitchFamily="49" charset="0"/>
              </a:rPr>
              <a:t>operator(42); </a:t>
            </a:r>
            <a:r>
              <a:rPr lang="en-US" b="1" dirty="0">
                <a:solidFill>
                  <a:schemeClr val="accent6"/>
                </a:solidFill>
                <a:latin typeface="Courier New" panose="02070309020205020404" pitchFamily="49" charset="0"/>
                <a:cs typeface="Courier New" panose="02070309020205020404" pitchFamily="49" charset="0"/>
              </a:rPr>
              <a:t>// is 129</a:t>
            </a:r>
          </a:p>
        </p:txBody>
      </p:sp>
      <p:sp>
        <p:nvSpPr>
          <p:cNvPr id="6" name="Zaoblený obdélníkový popisek 6">
            <a:extLst>
              <a:ext uri="{FF2B5EF4-FFF2-40B4-BE49-F238E27FC236}">
                <a16:creationId xmlns:a16="http://schemas.microsoft.com/office/drawing/2014/main" id="{6C4C3AE7-09CE-5CF2-BCC6-97C84FBA17F6}"/>
              </a:ext>
            </a:extLst>
          </p:cNvPr>
          <p:cNvSpPr/>
          <p:nvPr/>
        </p:nvSpPr>
        <p:spPr>
          <a:xfrm>
            <a:off x="3647728" y="4797152"/>
            <a:ext cx="4320480" cy="504056"/>
          </a:xfrm>
          <a:prstGeom prst="wedgeRoundRectCallout">
            <a:avLst>
              <a:gd name="adj1" fmla="val -73534"/>
              <a:gd name="adj2" fmla="val 5021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Object modification is visible in closure.</a:t>
            </a:r>
            <a:endParaRPr lang="cs-CZ" dirty="0"/>
          </a:p>
        </p:txBody>
      </p:sp>
    </p:spTree>
    <p:extLst>
      <p:ext uri="{BB962C8B-B14F-4D97-AF65-F5344CB8AC3E}">
        <p14:creationId xmlns:p14="http://schemas.microsoft.com/office/powerpoint/2010/main" val="254871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ED5F9-38A9-A2A2-39C3-CBCB6C79F997}"/>
              </a:ext>
            </a:extLst>
          </p:cNvPr>
          <p:cNvSpPr>
            <a:spLocks noGrp="1"/>
          </p:cNvSpPr>
          <p:nvPr>
            <p:ph type="body" sz="quarter" idx="13"/>
          </p:nvPr>
        </p:nvSpPr>
        <p:spPr/>
        <p:txBody>
          <a:bodyPr/>
          <a:lstStyle/>
          <a:p>
            <a:endParaRPr lang="cs-CZ"/>
          </a:p>
        </p:txBody>
      </p:sp>
      <p:sp>
        <p:nvSpPr>
          <p:cNvPr id="3" name="Text Placeholder 2">
            <a:extLst>
              <a:ext uri="{FF2B5EF4-FFF2-40B4-BE49-F238E27FC236}">
                <a16:creationId xmlns:a16="http://schemas.microsoft.com/office/drawing/2014/main" id="{879D1D0D-B018-EC65-FA55-E9726ABF0CD4}"/>
              </a:ext>
            </a:extLst>
          </p:cNvPr>
          <p:cNvSpPr>
            <a:spLocks noGrp="1"/>
          </p:cNvSpPr>
          <p:nvPr>
            <p:ph type="body" sz="quarter" idx="14"/>
          </p:nvPr>
        </p:nvSpPr>
        <p:spPr/>
        <p:txBody>
          <a:bodyPr/>
          <a:lstStyle/>
          <a:p>
            <a:r>
              <a:rPr lang="en-US" dirty="0"/>
              <a:t>Object prototype</a:t>
            </a:r>
            <a:endParaRPr lang="cs-CZ" dirty="0"/>
          </a:p>
        </p:txBody>
      </p:sp>
    </p:spTree>
    <p:extLst>
      <p:ext uri="{BB962C8B-B14F-4D97-AF65-F5344CB8AC3E}">
        <p14:creationId xmlns:p14="http://schemas.microsoft.com/office/powerpoint/2010/main" val="378165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62B-E0FB-31B3-C2CC-B7B02225B66B}"/>
              </a:ext>
            </a:extLst>
          </p:cNvPr>
          <p:cNvSpPr>
            <a:spLocks noGrp="1"/>
          </p:cNvSpPr>
          <p:nvPr>
            <p:ph type="title"/>
          </p:nvPr>
        </p:nvSpPr>
        <p:spPr/>
        <p:txBody>
          <a:bodyPr/>
          <a:lstStyle/>
          <a:p>
            <a:r>
              <a:rPr lang="en-US" dirty="0"/>
              <a:t>Object revision</a:t>
            </a:r>
            <a:endParaRPr lang="cs-CZ" dirty="0"/>
          </a:p>
        </p:txBody>
      </p:sp>
      <p:sp>
        <p:nvSpPr>
          <p:cNvPr id="3" name="Content Placeholder 2">
            <a:extLst>
              <a:ext uri="{FF2B5EF4-FFF2-40B4-BE49-F238E27FC236}">
                <a16:creationId xmlns:a16="http://schemas.microsoft.com/office/drawing/2014/main" id="{B223A0DC-3750-6554-5B32-6B09144DFBB8}"/>
              </a:ext>
            </a:extLst>
          </p:cNvPr>
          <p:cNvSpPr>
            <a:spLocks noGrp="1"/>
          </p:cNvSpPr>
          <p:nvPr>
            <p:ph idx="1"/>
          </p:nvPr>
        </p:nvSpPr>
        <p:spPr>
          <a:xfrm>
            <a:off x="335360" y="1268760"/>
            <a:ext cx="11449272" cy="1008112"/>
          </a:xfrm>
        </p:spPr>
        <p:txBody>
          <a:bodyPr/>
          <a:lstStyle/>
          <a:p>
            <a:pPr marL="0" indent="0">
              <a:buNone/>
            </a:pPr>
            <a:r>
              <a:rPr lang="en-US" dirty="0"/>
              <a:t>Objects are unordered key-value collections, where members are public. New entries can be added dynamically. As functions are first-class citizens, we can add functions as members, mimicking classes.</a:t>
            </a:r>
          </a:p>
          <a:p>
            <a:endParaRPr lang="en-US" dirty="0"/>
          </a:p>
          <a:p>
            <a:endParaRPr lang="cs-CZ" dirty="0"/>
          </a:p>
        </p:txBody>
      </p:sp>
      <p:sp>
        <p:nvSpPr>
          <p:cNvPr id="4" name="Slide Number Placeholder 3">
            <a:extLst>
              <a:ext uri="{FF2B5EF4-FFF2-40B4-BE49-F238E27FC236}">
                <a16:creationId xmlns:a16="http://schemas.microsoft.com/office/drawing/2014/main" id="{D7F42633-4F01-1479-589B-3AEBCF387DCF}"/>
              </a:ext>
            </a:extLst>
          </p:cNvPr>
          <p:cNvSpPr>
            <a:spLocks noGrp="1"/>
          </p:cNvSpPr>
          <p:nvPr>
            <p:ph type="sldNum" sz="quarter" idx="12"/>
          </p:nvPr>
        </p:nvSpPr>
        <p:spPr/>
        <p:txBody>
          <a:bodyPr/>
          <a:lstStyle/>
          <a:p>
            <a:fld id="{452BA717-4DED-4A38-BDE4-30D0F0A142DB}" type="slidenum">
              <a:rPr lang="cs-CZ" smtClean="0"/>
              <a:pPr/>
              <a:t>13</a:t>
            </a:fld>
            <a:endParaRPr lang="cs-CZ"/>
          </a:p>
        </p:txBody>
      </p:sp>
      <p:sp>
        <p:nvSpPr>
          <p:cNvPr id="5" name="Rectangle 4">
            <a:extLst>
              <a:ext uri="{FF2B5EF4-FFF2-40B4-BE49-F238E27FC236}">
                <a16:creationId xmlns:a16="http://schemas.microsoft.com/office/drawing/2014/main" id="{C3E0257E-B2DA-A28D-5483-595A242B88CA}"/>
              </a:ext>
            </a:extLst>
          </p:cNvPr>
          <p:cNvSpPr/>
          <p:nvPr/>
        </p:nvSpPr>
        <p:spPr>
          <a:xfrm>
            <a:off x="335360" y="2492896"/>
            <a:ext cx="6912768" cy="1747995"/>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student =</a:t>
            </a:r>
            <a:r>
              <a:rPr lang="en-US" b="1" dirty="0">
                <a:solidFill>
                  <a:schemeClr val="accent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name: "</a:t>
            </a:r>
            <a:r>
              <a:rPr lang="en-US" b="1" dirty="0" err="1">
                <a:solidFill>
                  <a:schemeClr val="tx1"/>
                </a:solidFill>
                <a:latin typeface="Courier New" panose="02070309020205020404" pitchFamily="49" charset="0"/>
                <a:cs typeface="Courier New" panose="02070309020205020404" pitchFamily="49" charset="0"/>
              </a:rPr>
              <a:t>Ailish</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sayHi</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console.log(`Hi I'm ${</a:t>
            </a:r>
            <a:r>
              <a:rPr lang="en-US" b="1" dirty="0">
                <a:solidFill>
                  <a:schemeClr val="accent1"/>
                </a:solidFill>
                <a:latin typeface="Courier New" panose="02070309020205020404" pitchFamily="49" charset="0"/>
                <a:cs typeface="Courier New" panose="02070309020205020404" pitchFamily="49" charset="0"/>
              </a:rPr>
              <a:t>this</a:t>
            </a:r>
            <a:r>
              <a:rPr lang="en-US" b="1" dirty="0">
                <a:solidFill>
                  <a:schemeClr val="tx1"/>
                </a:solidFill>
                <a:latin typeface="Courier New" panose="02070309020205020404" pitchFamily="49" charset="0"/>
                <a:cs typeface="Courier New" panose="02070309020205020404" pitchFamily="49" charset="0"/>
              </a:rPr>
              <a:t>.name}.`);</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5195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D4C7-6684-FD04-CCA8-690F9F992950}"/>
              </a:ext>
            </a:extLst>
          </p:cNvPr>
          <p:cNvSpPr>
            <a:spLocks noGrp="1"/>
          </p:cNvSpPr>
          <p:nvPr>
            <p:ph type="title"/>
          </p:nvPr>
        </p:nvSpPr>
        <p:spPr/>
        <p:txBody>
          <a:bodyPr>
            <a:normAutofit/>
          </a:bodyPr>
          <a:lstStyle/>
          <a:p>
            <a:r>
              <a:rPr lang="en-US" dirty="0"/>
              <a:t>Object prototype</a:t>
            </a:r>
            <a:endParaRPr lang="cs-CZ" dirty="0"/>
          </a:p>
        </p:txBody>
      </p:sp>
      <p:sp>
        <p:nvSpPr>
          <p:cNvPr id="3" name="Content Placeholder 2">
            <a:extLst>
              <a:ext uri="{FF2B5EF4-FFF2-40B4-BE49-F238E27FC236}">
                <a16:creationId xmlns:a16="http://schemas.microsoft.com/office/drawing/2014/main" id="{9B3EB058-C185-0F9C-8631-88FF9503B874}"/>
              </a:ext>
            </a:extLst>
          </p:cNvPr>
          <p:cNvSpPr>
            <a:spLocks noGrp="1"/>
          </p:cNvSpPr>
          <p:nvPr>
            <p:ph idx="1"/>
          </p:nvPr>
        </p:nvSpPr>
        <p:spPr>
          <a:xfrm>
            <a:off x="335360" y="1268760"/>
            <a:ext cx="11449272" cy="432048"/>
          </a:xfrm>
        </p:spPr>
        <p:txBody>
          <a:bodyPr/>
          <a:lstStyle/>
          <a:p>
            <a:pPr marL="0" indent="0">
              <a:buNone/>
            </a:pPr>
            <a:r>
              <a:rPr lang="en-US" dirty="0"/>
              <a:t>There are classes since in ES5. There are implemented using prototypes.</a:t>
            </a:r>
            <a:endParaRPr lang="cs-CZ" dirty="0"/>
          </a:p>
        </p:txBody>
      </p:sp>
      <p:sp>
        <p:nvSpPr>
          <p:cNvPr id="4" name="Slide Number Placeholder 3">
            <a:extLst>
              <a:ext uri="{FF2B5EF4-FFF2-40B4-BE49-F238E27FC236}">
                <a16:creationId xmlns:a16="http://schemas.microsoft.com/office/drawing/2014/main" id="{14836DAC-2C94-0626-97F7-5FE85C9D69F4}"/>
              </a:ext>
            </a:extLst>
          </p:cNvPr>
          <p:cNvSpPr>
            <a:spLocks noGrp="1"/>
          </p:cNvSpPr>
          <p:nvPr>
            <p:ph type="sldNum" sz="quarter" idx="12"/>
          </p:nvPr>
        </p:nvSpPr>
        <p:spPr/>
        <p:txBody>
          <a:bodyPr/>
          <a:lstStyle/>
          <a:p>
            <a:fld id="{452BA717-4DED-4A38-BDE4-30D0F0A142DB}" type="slidenum">
              <a:rPr lang="cs-CZ" smtClean="0"/>
              <a:pPr/>
              <a:t>14</a:t>
            </a:fld>
            <a:endParaRPr lang="cs-CZ"/>
          </a:p>
        </p:txBody>
      </p:sp>
      <p:sp>
        <p:nvSpPr>
          <p:cNvPr id="5" name="Rectangle 4">
            <a:extLst>
              <a:ext uri="{FF2B5EF4-FFF2-40B4-BE49-F238E27FC236}">
                <a16:creationId xmlns:a16="http://schemas.microsoft.com/office/drawing/2014/main" id="{3250BF65-D210-8985-89E1-61F4FE7740AB}"/>
              </a:ext>
            </a:extLst>
          </p:cNvPr>
          <p:cNvSpPr/>
          <p:nvPr/>
        </p:nvSpPr>
        <p:spPr>
          <a:xfrm>
            <a:off x="335360" y="1726705"/>
            <a:ext cx="3384376" cy="62217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nn-NO" b="1" dirty="0">
                <a:solidFill>
                  <a:schemeClr val="tx1"/>
                </a:solidFill>
                <a:latin typeface="Courier New" panose="02070309020205020404" pitchFamily="49" charset="0"/>
                <a:cs typeface="Courier New" panose="02070309020205020404" pitchFamily="49" charset="0"/>
              </a:rPr>
              <a:t>tile.area();</a:t>
            </a:r>
          </a:p>
          <a:p>
            <a:r>
              <a:rPr lang="nn-NO" b="1" dirty="0">
                <a:solidFill>
                  <a:schemeClr val="tx1"/>
                </a:solidFill>
                <a:latin typeface="Courier New" panose="02070309020205020404" pitchFamily="49" charset="0"/>
                <a:cs typeface="Courier New" panose="02070309020205020404" pitchFamily="49" charset="0"/>
              </a:rPr>
              <a:t>tile.spam = 42;</a:t>
            </a:r>
          </a:p>
          <a:p>
            <a:endParaRPr lang="nn-NO" b="1" dirty="0">
              <a:solidFill>
                <a:schemeClr val="tx1"/>
              </a:solidFill>
              <a:latin typeface="Courier New" panose="02070309020205020404" pitchFamily="49" charset="0"/>
              <a:cs typeface="Courier New" panose="02070309020205020404" pitchFamily="49" charset="0"/>
            </a:endParaRPr>
          </a:p>
        </p:txBody>
      </p:sp>
      <p:sp>
        <p:nvSpPr>
          <p:cNvPr id="6" name="Zaoblený obdélníkový popisek 21">
            <a:extLst>
              <a:ext uri="{FF2B5EF4-FFF2-40B4-BE49-F238E27FC236}">
                <a16:creationId xmlns:a16="http://schemas.microsoft.com/office/drawing/2014/main" id="{84230F2F-6708-AF3F-7F9E-13392C930E59}"/>
              </a:ext>
            </a:extLst>
          </p:cNvPr>
          <p:cNvSpPr/>
          <p:nvPr/>
        </p:nvSpPr>
        <p:spPr>
          <a:xfrm>
            <a:off x="4079777" y="1726705"/>
            <a:ext cx="6696744" cy="432048"/>
          </a:xfrm>
          <a:prstGeom prst="wedgeRoundRectCallout">
            <a:avLst>
              <a:gd name="adj1" fmla="val -72349"/>
              <a:gd name="adj2" fmla="val -69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Searches up the prototype chain, looks for the first </a:t>
            </a:r>
            <a:r>
              <a:rPr lang="en-US" b="1" dirty="0">
                <a:latin typeface="Courier New" pitchFamily="49" charset="0"/>
                <a:cs typeface="Courier New" pitchFamily="49" charset="0"/>
              </a:rPr>
              <a:t>area</a:t>
            </a:r>
            <a:r>
              <a:rPr lang="en-US" dirty="0"/>
              <a:t> property</a:t>
            </a:r>
            <a:endParaRPr lang="cs-CZ" dirty="0"/>
          </a:p>
        </p:txBody>
      </p:sp>
      <p:sp>
        <p:nvSpPr>
          <p:cNvPr id="7" name="Zaoblený obdélníkový popisek 21">
            <a:extLst>
              <a:ext uri="{FF2B5EF4-FFF2-40B4-BE49-F238E27FC236}">
                <a16:creationId xmlns:a16="http://schemas.microsoft.com/office/drawing/2014/main" id="{2A5C9738-9647-D8C5-4997-5469C1E4876E}"/>
              </a:ext>
            </a:extLst>
          </p:cNvPr>
          <p:cNvSpPr/>
          <p:nvPr/>
        </p:nvSpPr>
        <p:spPr>
          <a:xfrm>
            <a:off x="4057528" y="2304895"/>
            <a:ext cx="6696743" cy="432048"/>
          </a:xfrm>
          <a:prstGeom prst="wedgeRoundRectCallout">
            <a:avLst>
              <a:gd name="adj1" fmla="val -69055"/>
              <a:gd name="adj2" fmla="val -6031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Creates new property in </a:t>
            </a:r>
            <a:r>
              <a:rPr lang="en-US" b="1" dirty="0">
                <a:latin typeface="Courier New" panose="02070309020205020404" pitchFamily="49" charset="0"/>
                <a:cs typeface="Courier New" panose="02070309020205020404" pitchFamily="49" charset="0"/>
              </a:rPr>
              <a:t>tile</a:t>
            </a:r>
            <a:r>
              <a:rPr lang="en-US" dirty="0"/>
              <a:t> (no prototype chain traversing)</a:t>
            </a:r>
            <a:endParaRPr lang="cs-CZ" dirty="0"/>
          </a:p>
        </p:txBody>
      </p:sp>
      <p:sp>
        <p:nvSpPr>
          <p:cNvPr id="8" name="Rectangle: Rounded Corners 7">
            <a:extLst>
              <a:ext uri="{FF2B5EF4-FFF2-40B4-BE49-F238E27FC236}">
                <a16:creationId xmlns:a16="http://schemas.microsoft.com/office/drawing/2014/main" id="{63BA1A67-99FC-6341-CFBF-B39CF0D92C53}"/>
              </a:ext>
            </a:extLst>
          </p:cNvPr>
          <p:cNvSpPr/>
          <p:nvPr/>
        </p:nvSpPr>
        <p:spPr>
          <a:xfrm>
            <a:off x="239351" y="4797152"/>
            <a:ext cx="2328257" cy="13681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[[Prototype]]</a:t>
            </a:r>
          </a:p>
          <a:p>
            <a:r>
              <a:rPr lang="en-US" dirty="0"/>
              <a:t>side</a:t>
            </a:r>
          </a:p>
          <a:p>
            <a:r>
              <a:rPr lang="en-US" dirty="0"/>
              <a:t>color</a:t>
            </a:r>
          </a:p>
        </p:txBody>
      </p:sp>
      <p:sp>
        <p:nvSpPr>
          <p:cNvPr id="9" name="Rectangle: Rounded Corners 8">
            <a:extLst>
              <a:ext uri="{FF2B5EF4-FFF2-40B4-BE49-F238E27FC236}">
                <a16:creationId xmlns:a16="http://schemas.microsoft.com/office/drawing/2014/main" id="{44F25597-4E24-54DA-F4C0-B42051D70E6C}"/>
              </a:ext>
            </a:extLst>
          </p:cNvPr>
          <p:cNvSpPr/>
          <p:nvPr/>
        </p:nvSpPr>
        <p:spPr>
          <a:xfrm>
            <a:off x="4583832" y="4797152"/>
            <a:ext cx="2328257" cy="13681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[[Prototype]]</a:t>
            </a:r>
          </a:p>
          <a:p>
            <a:r>
              <a:rPr lang="en-US" dirty="0"/>
              <a:t>name</a:t>
            </a:r>
          </a:p>
          <a:p>
            <a:r>
              <a:rPr lang="en-US" dirty="0"/>
              <a:t>area()</a:t>
            </a:r>
          </a:p>
        </p:txBody>
      </p:sp>
      <p:sp>
        <p:nvSpPr>
          <p:cNvPr id="10" name="TextBox 9">
            <a:extLst>
              <a:ext uri="{FF2B5EF4-FFF2-40B4-BE49-F238E27FC236}">
                <a16:creationId xmlns:a16="http://schemas.microsoft.com/office/drawing/2014/main" id="{ABF4666A-7D12-0238-A9A7-99B4C3F389BA}"/>
              </a:ext>
            </a:extLst>
          </p:cNvPr>
          <p:cNvSpPr txBox="1"/>
          <p:nvPr/>
        </p:nvSpPr>
        <p:spPr>
          <a:xfrm>
            <a:off x="407368" y="4247329"/>
            <a:ext cx="2160240" cy="369332"/>
          </a:xfrm>
          <a:prstGeom prst="rect">
            <a:avLst/>
          </a:prstGeom>
          <a:noFill/>
        </p:spPr>
        <p:txBody>
          <a:bodyPr wrap="square" rtlCol="0">
            <a:spAutoFit/>
          </a:bodyPr>
          <a:lstStyle/>
          <a:p>
            <a:r>
              <a:rPr lang="en-US" dirty="0"/>
              <a:t>tile</a:t>
            </a:r>
          </a:p>
        </p:txBody>
      </p:sp>
      <p:sp>
        <p:nvSpPr>
          <p:cNvPr id="11" name="TextBox 10">
            <a:extLst>
              <a:ext uri="{FF2B5EF4-FFF2-40B4-BE49-F238E27FC236}">
                <a16:creationId xmlns:a16="http://schemas.microsoft.com/office/drawing/2014/main" id="{2C743AD4-3E6C-9504-58DC-D9BAAC8689D1}"/>
              </a:ext>
            </a:extLst>
          </p:cNvPr>
          <p:cNvSpPr txBox="1"/>
          <p:nvPr/>
        </p:nvSpPr>
        <p:spPr>
          <a:xfrm>
            <a:off x="4751849" y="4267745"/>
            <a:ext cx="2160240" cy="369332"/>
          </a:xfrm>
          <a:prstGeom prst="rect">
            <a:avLst/>
          </a:prstGeom>
          <a:noFill/>
        </p:spPr>
        <p:txBody>
          <a:bodyPr wrap="square" rtlCol="0">
            <a:spAutoFit/>
          </a:bodyPr>
          <a:lstStyle/>
          <a:p>
            <a:r>
              <a:rPr lang="en-US" dirty="0"/>
              <a:t>Square</a:t>
            </a:r>
          </a:p>
        </p:txBody>
      </p:sp>
      <p:sp>
        <p:nvSpPr>
          <p:cNvPr id="12" name="TextBox 11">
            <a:extLst>
              <a:ext uri="{FF2B5EF4-FFF2-40B4-BE49-F238E27FC236}">
                <a16:creationId xmlns:a16="http://schemas.microsoft.com/office/drawing/2014/main" id="{27B7AD3A-7DA6-8F1E-4787-C742E340BDE8}"/>
              </a:ext>
            </a:extLst>
          </p:cNvPr>
          <p:cNvSpPr txBox="1"/>
          <p:nvPr/>
        </p:nvSpPr>
        <p:spPr>
          <a:xfrm>
            <a:off x="8911994" y="5044534"/>
            <a:ext cx="2465042" cy="369332"/>
          </a:xfrm>
          <a:prstGeom prst="rect">
            <a:avLst/>
          </a:prstGeom>
          <a:noFill/>
        </p:spPr>
        <p:txBody>
          <a:bodyPr wrap="square" rtlCol="0">
            <a:spAutoFit/>
          </a:bodyPr>
          <a:lstStyle/>
          <a:p>
            <a:r>
              <a:rPr lang="en-US" dirty="0" err="1"/>
              <a:t>Object.prototype</a:t>
            </a:r>
            <a:endParaRPr lang="en-US" dirty="0"/>
          </a:p>
        </p:txBody>
      </p:sp>
      <p:cxnSp>
        <p:nvCxnSpPr>
          <p:cNvPr id="13" name="Straight Arrow Connector 12">
            <a:extLst>
              <a:ext uri="{FF2B5EF4-FFF2-40B4-BE49-F238E27FC236}">
                <a16:creationId xmlns:a16="http://schemas.microsoft.com/office/drawing/2014/main" id="{AEA7CBC7-1909-3F96-A80F-78F82B704D36}"/>
              </a:ext>
            </a:extLst>
          </p:cNvPr>
          <p:cNvCxnSpPr/>
          <p:nvPr/>
        </p:nvCxnSpPr>
        <p:spPr>
          <a:xfrm>
            <a:off x="1919536" y="5229200"/>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534728D-0F5F-5C6E-20AE-B3C5C3E82DDB}"/>
              </a:ext>
            </a:extLst>
          </p:cNvPr>
          <p:cNvCxnSpPr/>
          <p:nvPr/>
        </p:nvCxnSpPr>
        <p:spPr>
          <a:xfrm>
            <a:off x="6305768" y="5229200"/>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747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5B81-0FFB-246D-9BBA-731E11199456}"/>
              </a:ext>
            </a:extLst>
          </p:cNvPr>
          <p:cNvSpPr>
            <a:spLocks noGrp="1"/>
          </p:cNvSpPr>
          <p:nvPr>
            <p:ph type="title"/>
          </p:nvPr>
        </p:nvSpPr>
        <p:spPr/>
        <p:txBody>
          <a:bodyPr/>
          <a:lstStyle/>
          <a:p>
            <a:r>
              <a:rPr lang="en-US" dirty="0"/>
              <a:t>Prototyping</a:t>
            </a:r>
          </a:p>
        </p:txBody>
      </p:sp>
      <p:sp>
        <p:nvSpPr>
          <p:cNvPr id="3" name="Slide Number Placeholder 2">
            <a:extLst>
              <a:ext uri="{FF2B5EF4-FFF2-40B4-BE49-F238E27FC236}">
                <a16:creationId xmlns:a16="http://schemas.microsoft.com/office/drawing/2014/main" id="{B0E57322-4F15-5D3D-7BD0-DB86A5A28B4E}"/>
              </a:ext>
            </a:extLst>
          </p:cNvPr>
          <p:cNvSpPr>
            <a:spLocks noGrp="1"/>
          </p:cNvSpPr>
          <p:nvPr>
            <p:ph type="sldNum" sz="quarter" idx="12"/>
          </p:nvPr>
        </p:nvSpPr>
        <p:spPr/>
        <p:txBody>
          <a:bodyPr/>
          <a:lstStyle/>
          <a:p>
            <a:fld id="{651B8B48-CD68-422A-981A-F7D1D2E08DD1}" type="slidenum">
              <a:rPr lang="en-US" smtClean="0"/>
              <a:t>15</a:t>
            </a:fld>
            <a:endParaRPr lang="en-US"/>
          </a:p>
        </p:txBody>
      </p:sp>
      <p:sp>
        <p:nvSpPr>
          <p:cNvPr id="4" name="Rectangle 3">
            <a:extLst>
              <a:ext uri="{FF2B5EF4-FFF2-40B4-BE49-F238E27FC236}">
                <a16:creationId xmlns:a16="http://schemas.microsoft.com/office/drawing/2014/main" id="{51822672-36B9-19CE-0D41-7C7AD6FA0D9E}"/>
              </a:ext>
            </a:extLst>
          </p:cNvPr>
          <p:cNvSpPr/>
          <p:nvPr/>
        </p:nvSpPr>
        <p:spPr>
          <a:xfrm>
            <a:off x="335360" y="1340768"/>
            <a:ext cx="8496944" cy="489654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Square = {</a:t>
            </a:r>
          </a:p>
          <a:p>
            <a:r>
              <a:rPr lang="en-US" b="1" dirty="0">
                <a:solidFill>
                  <a:schemeClr val="tx1"/>
                </a:solidFill>
                <a:latin typeface="Courier New" panose="02070309020205020404" pitchFamily="49" charset="0"/>
                <a:cs typeface="Courier New" panose="02070309020205020404" pitchFamily="49" charset="0"/>
              </a:rPr>
              <a:t>  "side": 0,</a:t>
            </a:r>
          </a:p>
          <a:p>
            <a:r>
              <a:rPr lang="en-US" b="1" dirty="0">
                <a:solidFill>
                  <a:schemeClr val="tx1"/>
                </a:solidFill>
                <a:latin typeface="Courier New" panose="02070309020205020404" pitchFamily="49" charset="0"/>
                <a:cs typeface="Courier New" panose="02070309020205020404" pitchFamily="49" charset="0"/>
              </a:rPr>
              <a:t>  "perimeter":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return 4 *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solidFill>
                  <a:schemeClr val="tx1"/>
                </a:solidFill>
                <a:latin typeface="Courier New" panose="02070309020205020404" pitchFamily="49" charset="0"/>
                <a:cs typeface="Courier New" panose="02070309020205020404" pitchFamily="49" charset="0"/>
              </a:rPr>
              <a:t>.side</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accent6"/>
                </a:solidFill>
                <a:latin typeface="Courier New" panose="02070309020205020404" pitchFamily="49" charset="0"/>
                <a:cs typeface="Courier New" panose="02070309020205020404" pitchFamily="49" charset="0"/>
              </a:rPr>
              <a:t>// Create as empty object with prototype Square.</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tile = </a:t>
            </a:r>
            <a:r>
              <a:rPr lang="en-US" b="1" dirty="0" err="1">
                <a:solidFill>
                  <a:schemeClr val="tx1"/>
                </a:solidFill>
                <a:latin typeface="Courier New" panose="02070309020205020404" pitchFamily="49" charset="0"/>
                <a:cs typeface="Courier New" panose="02070309020205020404" pitchFamily="49" charset="0"/>
              </a:rPr>
              <a:t>Object.create</a:t>
            </a:r>
            <a:r>
              <a:rPr lang="en-US" b="1" dirty="0">
                <a:solidFill>
                  <a:schemeClr val="tx1"/>
                </a:solidFill>
                <a:latin typeface="Courier New" panose="02070309020205020404" pitchFamily="49" charset="0"/>
                <a:cs typeface="Courier New" panose="02070309020205020404" pitchFamily="49" charset="0"/>
              </a:rPr>
              <a:t>(Square);</a:t>
            </a:r>
          </a:p>
          <a:p>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accent6"/>
                </a:solidFill>
                <a:latin typeface="Courier New" panose="02070309020205020404" pitchFamily="49" charset="0"/>
                <a:cs typeface="Courier New" panose="02070309020205020404" pitchFamily="49" charset="0"/>
              </a:rPr>
              <a:t>// Declare new member on title.</a:t>
            </a:r>
          </a:p>
          <a:p>
            <a:r>
              <a:rPr lang="en-US" b="1" dirty="0" err="1">
                <a:solidFill>
                  <a:schemeClr val="tx1"/>
                </a:solidFill>
                <a:latin typeface="Courier New" panose="02070309020205020404" pitchFamily="49" charset="0"/>
                <a:cs typeface="Courier New" panose="02070309020205020404" pitchFamily="49" charset="0"/>
              </a:rPr>
              <a:t>tile.side</a:t>
            </a:r>
            <a:r>
              <a:rPr lang="en-US" b="1" dirty="0">
                <a:solidFill>
                  <a:schemeClr val="tx1"/>
                </a:solidFill>
                <a:latin typeface="Courier New" panose="02070309020205020404" pitchFamily="49" charset="0"/>
                <a:cs typeface="Courier New" panose="02070309020205020404" pitchFamily="49" charset="0"/>
              </a:rPr>
              <a:t> = 42;</a:t>
            </a:r>
          </a:p>
          <a:p>
            <a:r>
              <a:rPr lang="en-US" b="1" dirty="0">
                <a:solidFill>
                  <a:schemeClr val="tx1"/>
                </a:solidFill>
                <a:latin typeface="Courier New" panose="02070309020205020404" pitchFamily="49" charset="0"/>
                <a:cs typeface="Courier New" panose="02070309020205020404" pitchFamily="49" charset="0"/>
              </a:rPr>
              <a:t>console.log(</a:t>
            </a:r>
            <a:r>
              <a:rPr lang="en-US" b="1" dirty="0" err="1">
                <a:solidFill>
                  <a:schemeClr val="tx1"/>
                </a:solidFill>
                <a:latin typeface="Courier New" panose="02070309020205020404" pitchFamily="49" charset="0"/>
                <a:cs typeface="Courier New" panose="02070309020205020404" pitchFamily="49" charset="0"/>
              </a:rPr>
              <a:t>tile.perimeter</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Missing "area" function ?</a:t>
            </a:r>
          </a:p>
          <a:p>
            <a:r>
              <a:rPr lang="en-US" b="1" dirty="0" err="1">
                <a:solidFill>
                  <a:schemeClr val="tx1"/>
                </a:solidFill>
                <a:latin typeface="Courier New" panose="02070309020205020404" pitchFamily="49" charset="0"/>
                <a:cs typeface="Courier New" panose="02070309020205020404" pitchFamily="49" charset="0"/>
              </a:rPr>
              <a:t>Square.area</a:t>
            </a:r>
            <a:r>
              <a:rPr lang="en-US" b="1" dirty="0">
                <a:solidFill>
                  <a:schemeClr val="tx1"/>
                </a:solidFill>
                <a:latin typeface="Courier New" panose="02070309020205020404" pitchFamily="49" charset="0"/>
                <a:cs typeface="Courier New" panose="02070309020205020404" pitchFamily="49" charset="0"/>
              </a:rPr>
              <a:t> =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 return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solidFill>
                  <a:schemeClr val="tx1"/>
                </a:solidFill>
                <a:latin typeface="Courier New" panose="02070309020205020404" pitchFamily="49" charset="0"/>
                <a:cs typeface="Courier New" panose="02070309020205020404" pitchFamily="49" charset="0"/>
              </a:rPr>
              <a:t>.side</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solidFill>
                  <a:schemeClr val="tx1"/>
                </a:solidFill>
                <a:latin typeface="Courier New" panose="02070309020205020404" pitchFamily="49" charset="0"/>
                <a:cs typeface="Courier New" panose="02070309020205020404" pitchFamily="49" charset="0"/>
              </a:rPr>
              <a:t>.side</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console.log(</a:t>
            </a:r>
            <a:r>
              <a:rPr lang="en-US" b="1" dirty="0" err="1">
                <a:solidFill>
                  <a:schemeClr val="tx1"/>
                </a:solidFill>
                <a:latin typeface="Courier New" panose="02070309020205020404" pitchFamily="49" charset="0"/>
                <a:cs typeface="Courier New" panose="02070309020205020404" pitchFamily="49" charset="0"/>
              </a:rPr>
              <a:t>tile.area</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5" name="Zaoblený obdélníkový popisek 21">
            <a:extLst>
              <a:ext uri="{FF2B5EF4-FFF2-40B4-BE49-F238E27FC236}">
                <a16:creationId xmlns:a16="http://schemas.microsoft.com/office/drawing/2014/main" id="{7237E4CF-10A4-8625-7F4E-972E70C4F83D}"/>
              </a:ext>
            </a:extLst>
          </p:cNvPr>
          <p:cNvSpPr/>
          <p:nvPr/>
        </p:nvSpPr>
        <p:spPr>
          <a:xfrm>
            <a:off x="3719736" y="1268760"/>
            <a:ext cx="4176463" cy="504056"/>
          </a:xfrm>
          <a:prstGeom prst="wedgeRoundRectCallout">
            <a:avLst>
              <a:gd name="adj1" fmla="val -70618"/>
              <a:gd name="adj2" fmla="val -1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Prototype object takes the role of a class.</a:t>
            </a:r>
          </a:p>
        </p:txBody>
      </p:sp>
    </p:spTree>
    <p:extLst>
      <p:ext uri="{BB962C8B-B14F-4D97-AF65-F5344CB8AC3E}">
        <p14:creationId xmlns:p14="http://schemas.microsoft.com/office/powerpoint/2010/main" val="95803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6062-16B6-274E-F9AC-2EA089964D66}"/>
              </a:ext>
            </a:extLst>
          </p:cNvPr>
          <p:cNvSpPr>
            <a:spLocks noGrp="1"/>
          </p:cNvSpPr>
          <p:nvPr>
            <p:ph type="title"/>
          </p:nvPr>
        </p:nvSpPr>
        <p:spPr/>
        <p:txBody>
          <a:bodyPr>
            <a:normAutofit/>
          </a:bodyPr>
          <a:lstStyle/>
          <a:p>
            <a:r>
              <a:rPr lang="en-US" dirty="0"/>
              <a:t>Classes vs Prototypes</a:t>
            </a:r>
          </a:p>
        </p:txBody>
      </p:sp>
      <p:sp>
        <p:nvSpPr>
          <p:cNvPr id="3" name="Slide Number Placeholder 2">
            <a:extLst>
              <a:ext uri="{FF2B5EF4-FFF2-40B4-BE49-F238E27FC236}">
                <a16:creationId xmlns:a16="http://schemas.microsoft.com/office/drawing/2014/main" id="{3B8563C2-04C1-46FE-7AC9-3068AFB93232}"/>
              </a:ext>
            </a:extLst>
          </p:cNvPr>
          <p:cNvSpPr>
            <a:spLocks noGrp="1"/>
          </p:cNvSpPr>
          <p:nvPr>
            <p:ph type="sldNum" sz="quarter" idx="12"/>
          </p:nvPr>
        </p:nvSpPr>
        <p:spPr/>
        <p:txBody>
          <a:bodyPr/>
          <a:lstStyle/>
          <a:p>
            <a:fld id="{651B8B48-CD68-422A-981A-F7D1D2E08DD1}" type="slidenum">
              <a:rPr lang="en-US" smtClean="0"/>
              <a:t>16</a:t>
            </a:fld>
            <a:endParaRPr lang="en-US"/>
          </a:p>
        </p:txBody>
      </p:sp>
      <p:grpSp>
        <p:nvGrpSpPr>
          <p:cNvPr id="4" name="Group 3">
            <a:extLst>
              <a:ext uri="{FF2B5EF4-FFF2-40B4-BE49-F238E27FC236}">
                <a16:creationId xmlns:a16="http://schemas.microsoft.com/office/drawing/2014/main" id="{1A987363-D3F6-EFF4-E5AD-C4AEFA3E812C}"/>
              </a:ext>
            </a:extLst>
          </p:cNvPr>
          <p:cNvGrpSpPr/>
          <p:nvPr/>
        </p:nvGrpSpPr>
        <p:grpSpPr>
          <a:xfrm>
            <a:off x="7766296" y="4252068"/>
            <a:ext cx="1951214" cy="1082163"/>
            <a:chOff x="6072177" y="4562882"/>
            <a:chExt cx="1951214" cy="1082163"/>
          </a:xfrm>
        </p:grpSpPr>
        <p:sp>
          <p:nvSpPr>
            <p:cNvPr id="5" name="Zaoblený obdélník 17">
              <a:extLst>
                <a:ext uri="{FF2B5EF4-FFF2-40B4-BE49-F238E27FC236}">
                  <a16:creationId xmlns:a16="http://schemas.microsoft.com/office/drawing/2014/main" id="{7BA610B4-955C-989E-84D7-DE38B0BC49C5}"/>
                </a:ext>
              </a:extLst>
            </p:cNvPr>
            <p:cNvSpPr/>
            <p:nvPr/>
          </p:nvSpPr>
          <p:spPr>
            <a:xfrm>
              <a:off x="6072177" y="4996973"/>
              <a:ext cx="195121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Courier New" panose="02070309020205020404" pitchFamily="49" charset="0"/>
                  <a:cs typeface="Courier New" panose="02070309020205020404" pitchFamily="49" charset="0"/>
                </a:rPr>
                <a:t>[[Prototype]]</a:t>
              </a:r>
            </a:p>
            <a:p>
              <a:pPr algn="ctr"/>
              <a:r>
                <a:rPr lang="en-US" sz="1400" i="1" dirty="0" err="1">
                  <a:latin typeface="Courier New" panose="02070309020205020404" pitchFamily="49" charset="0"/>
                  <a:cs typeface="Courier New" panose="02070309020205020404" pitchFamily="49" charset="0"/>
                </a:rPr>
                <a:t>obj</a:t>
              </a:r>
              <a:r>
                <a:rPr lang="en-US" sz="1400" i="1" dirty="0">
                  <a:latin typeface="Courier New" panose="02070309020205020404" pitchFamily="49" charset="0"/>
                  <a:cs typeface="Courier New" panose="02070309020205020404" pitchFamily="49" charset="0"/>
                </a:rPr>
                <a:t> properties</a:t>
              </a:r>
              <a:endParaRPr lang="cs-CZ" sz="1400" i="1" dirty="0">
                <a:latin typeface="Courier New" panose="02070309020205020404" pitchFamily="49" charset="0"/>
                <a:cs typeface="Courier New" panose="02070309020205020404" pitchFamily="49" charset="0"/>
              </a:endParaRPr>
            </a:p>
          </p:txBody>
        </p:sp>
        <p:cxnSp>
          <p:nvCxnSpPr>
            <p:cNvPr id="6" name="Přímá spojnice se šipkou 39">
              <a:extLst>
                <a:ext uri="{FF2B5EF4-FFF2-40B4-BE49-F238E27FC236}">
                  <a16:creationId xmlns:a16="http://schemas.microsoft.com/office/drawing/2014/main" id="{8FF7762E-A5E2-C5EC-AC48-82FE9866ED1E}"/>
                </a:ext>
              </a:extLst>
            </p:cNvPr>
            <p:cNvCxnSpPr/>
            <p:nvPr/>
          </p:nvCxnSpPr>
          <p:spPr>
            <a:xfrm flipV="1">
              <a:off x="7872376" y="4562882"/>
              <a:ext cx="1" cy="594310"/>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AF870B6-F1E4-2463-D656-9460AFC870D4}"/>
              </a:ext>
            </a:extLst>
          </p:cNvPr>
          <p:cNvGrpSpPr/>
          <p:nvPr/>
        </p:nvGrpSpPr>
        <p:grpSpPr>
          <a:xfrm>
            <a:off x="7766296" y="3146014"/>
            <a:ext cx="1951214" cy="1080120"/>
            <a:chOff x="6072177" y="3457464"/>
            <a:chExt cx="1951214" cy="1080120"/>
          </a:xfrm>
        </p:grpSpPr>
        <p:sp>
          <p:nvSpPr>
            <p:cNvPr id="8" name="Zaoblený obdélník 22">
              <a:extLst>
                <a:ext uri="{FF2B5EF4-FFF2-40B4-BE49-F238E27FC236}">
                  <a16:creationId xmlns:a16="http://schemas.microsoft.com/office/drawing/2014/main" id="{757575E3-E74F-3C63-7DCF-EA387835E978}"/>
                </a:ext>
              </a:extLst>
            </p:cNvPr>
            <p:cNvSpPr/>
            <p:nvPr/>
          </p:nvSpPr>
          <p:spPr>
            <a:xfrm>
              <a:off x="6072177" y="3889512"/>
              <a:ext cx="195121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Courier New" panose="02070309020205020404" pitchFamily="49" charset="0"/>
                  <a:cs typeface="Courier New" panose="02070309020205020404" pitchFamily="49" charset="0"/>
                </a:rPr>
                <a:t>[[Prototype]]</a:t>
              </a:r>
            </a:p>
            <a:p>
              <a:pPr algn="ctr"/>
              <a:r>
                <a:rPr lang="en-US" sz="1400" b="1" dirty="0">
                  <a:latin typeface="Courier New" panose="02070309020205020404" pitchFamily="49" charset="0"/>
                  <a:cs typeface="Courier New" panose="02070309020205020404" pitchFamily="49" charset="0"/>
                </a:rPr>
                <a:t>bar</a:t>
              </a:r>
              <a:endParaRPr lang="cs-CZ" sz="1400" b="1" dirty="0">
                <a:latin typeface="Courier New" panose="02070309020205020404" pitchFamily="49" charset="0"/>
                <a:cs typeface="Courier New" panose="02070309020205020404" pitchFamily="49" charset="0"/>
              </a:endParaRPr>
            </a:p>
          </p:txBody>
        </p:sp>
        <p:cxnSp>
          <p:nvCxnSpPr>
            <p:cNvPr id="9" name="Přímá spojnice se šipkou 42">
              <a:extLst>
                <a:ext uri="{FF2B5EF4-FFF2-40B4-BE49-F238E27FC236}">
                  <a16:creationId xmlns:a16="http://schemas.microsoft.com/office/drawing/2014/main" id="{BBA754A8-C99E-C283-C190-96258A1A2C8C}"/>
                </a:ext>
              </a:extLst>
            </p:cNvPr>
            <p:cNvCxnSpPr/>
            <p:nvPr/>
          </p:nvCxnSpPr>
          <p:spPr>
            <a:xfrm flipV="1">
              <a:off x="7872376" y="3457464"/>
              <a:ext cx="1" cy="620730"/>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0EE8A9F-ABAC-F7D5-0DE2-B381E9903D61}"/>
              </a:ext>
            </a:extLst>
          </p:cNvPr>
          <p:cNvGrpSpPr/>
          <p:nvPr/>
        </p:nvGrpSpPr>
        <p:grpSpPr>
          <a:xfrm>
            <a:off x="7766296" y="1772816"/>
            <a:ext cx="2636326" cy="1373198"/>
            <a:chOff x="6072177" y="2084266"/>
            <a:chExt cx="2636326" cy="1373198"/>
          </a:xfrm>
        </p:grpSpPr>
        <p:sp>
          <p:nvSpPr>
            <p:cNvPr id="11" name="Zaoblený obdélník 21">
              <a:extLst>
                <a:ext uri="{FF2B5EF4-FFF2-40B4-BE49-F238E27FC236}">
                  <a16:creationId xmlns:a16="http://schemas.microsoft.com/office/drawing/2014/main" id="{D7B97150-59AE-0B95-CA74-751E2FC7BF6A}"/>
                </a:ext>
              </a:extLst>
            </p:cNvPr>
            <p:cNvSpPr/>
            <p:nvPr/>
          </p:nvSpPr>
          <p:spPr>
            <a:xfrm>
              <a:off x="6072177" y="2809392"/>
              <a:ext cx="195121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Courier New" panose="02070309020205020404" pitchFamily="49" charset="0"/>
                  <a:cs typeface="Courier New" panose="02070309020205020404" pitchFamily="49" charset="0"/>
                </a:rPr>
                <a:t>[[Prototype]]</a:t>
              </a:r>
            </a:p>
            <a:p>
              <a:pPr algn="ctr"/>
              <a:r>
                <a:rPr lang="en-US" sz="1400" b="1" dirty="0">
                  <a:latin typeface="Courier New" panose="02070309020205020404" pitchFamily="49" charset="0"/>
                  <a:cs typeface="Courier New" panose="02070309020205020404" pitchFamily="49" charset="0"/>
                </a:rPr>
                <a:t>foo</a:t>
              </a:r>
              <a:endParaRPr lang="cs-CZ" sz="1400" b="1" dirty="0">
                <a:latin typeface="Courier New" panose="02070309020205020404" pitchFamily="49" charset="0"/>
                <a:cs typeface="Courier New" panose="02070309020205020404" pitchFamily="49" charset="0"/>
              </a:endParaRPr>
            </a:p>
          </p:txBody>
        </p:sp>
        <p:cxnSp>
          <p:nvCxnSpPr>
            <p:cNvPr id="12" name="Přímá spojnice se šipkou 47">
              <a:extLst>
                <a:ext uri="{FF2B5EF4-FFF2-40B4-BE49-F238E27FC236}">
                  <a16:creationId xmlns:a16="http://schemas.microsoft.com/office/drawing/2014/main" id="{AE9F925D-71B3-5400-4EED-9195F8C1E87D}"/>
                </a:ext>
              </a:extLst>
            </p:cNvPr>
            <p:cNvCxnSpPr/>
            <p:nvPr/>
          </p:nvCxnSpPr>
          <p:spPr>
            <a:xfrm flipV="1">
              <a:off x="7872376" y="2361265"/>
              <a:ext cx="1" cy="636322"/>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3" name="TextovéPole 48">
              <a:extLst>
                <a:ext uri="{FF2B5EF4-FFF2-40B4-BE49-F238E27FC236}">
                  <a16:creationId xmlns:a16="http://schemas.microsoft.com/office/drawing/2014/main" id="{D0EF90A8-DD03-574F-B53A-32911E6634E0}"/>
                </a:ext>
              </a:extLst>
            </p:cNvPr>
            <p:cNvSpPr txBox="1"/>
            <p:nvPr/>
          </p:nvSpPr>
          <p:spPr>
            <a:xfrm>
              <a:off x="7036250" y="2084266"/>
              <a:ext cx="1672253" cy="276999"/>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Object.prototype</a:t>
              </a:r>
              <a:endParaRPr lang="cs-CZ" sz="1200" b="1" dirty="0">
                <a:latin typeface="Courier New" panose="02070309020205020404" pitchFamily="49" charset="0"/>
                <a:cs typeface="Courier New" panose="02070309020205020404" pitchFamily="49" charset="0"/>
              </a:endParaRPr>
            </a:p>
          </p:txBody>
        </p:sp>
      </p:grpSp>
      <p:sp>
        <p:nvSpPr>
          <p:cNvPr id="14" name="TextovéPole 51">
            <a:extLst>
              <a:ext uri="{FF2B5EF4-FFF2-40B4-BE49-F238E27FC236}">
                <a16:creationId xmlns:a16="http://schemas.microsoft.com/office/drawing/2014/main" id="{61AE627F-99E2-A504-ACF7-4C24880B66F2}"/>
              </a:ext>
            </a:extLst>
          </p:cNvPr>
          <p:cNvSpPr txBox="1"/>
          <p:nvPr/>
        </p:nvSpPr>
        <p:spPr>
          <a:xfrm>
            <a:off x="5985581" y="1990745"/>
            <a:ext cx="1271502" cy="369332"/>
          </a:xfrm>
          <a:prstGeom prst="rect">
            <a:avLst/>
          </a:prstGeom>
          <a:noFill/>
        </p:spPr>
        <p:txBody>
          <a:bodyPr wrap="none" rtlCol="0">
            <a:spAutoFit/>
          </a:bodyPr>
          <a:lstStyle/>
          <a:p>
            <a:r>
              <a:rPr lang="en-US" dirty="0"/>
              <a:t>JavaScript</a:t>
            </a:r>
            <a:endParaRPr lang="cs-CZ" dirty="0"/>
          </a:p>
        </p:txBody>
      </p:sp>
      <p:sp>
        <p:nvSpPr>
          <p:cNvPr id="15" name="Zaoblený obdélník 7">
            <a:extLst>
              <a:ext uri="{FF2B5EF4-FFF2-40B4-BE49-F238E27FC236}">
                <a16:creationId xmlns:a16="http://schemas.microsoft.com/office/drawing/2014/main" id="{3E8BABA0-8BAA-ADC5-D8AB-77BB382E5EAE}"/>
              </a:ext>
            </a:extLst>
          </p:cNvPr>
          <p:cNvSpPr/>
          <p:nvPr/>
        </p:nvSpPr>
        <p:spPr>
          <a:xfrm>
            <a:off x="1445529" y="4668481"/>
            <a:ext cx="165618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latin typeface="Courier New" panose="02070309020205020404" pitchFamily="49" charset="0"/>
                <a:cs typeface="Courier New" panose="02070309020205020404" pitchFamily="49" charset="0"/>
              </a:rPr>
              <a:t>myInstance</a:t>
            </a:r>
            <a:endParaRPr lang="cs-CZ" sz="1600" b="1" dirty="0">
              <a:latin typeface="Courier New" panose="02070309020205020404" pitchFamily="49" charset="0"/>
              <a:cs typeface="Courier New" panose="02070309020205020404" pitchFamily="49" charset="0"/>
            </a:endParaRPr>
          </a:p>
        </p:txBody>
      </p:sp>
      <p:sp>
        <p:nvSpPr>
          <p:cNvPr id="16" name="Obdélník s odříznutým jedním rohem 8">
            <a:extLst>
              <a:ext uri="{FF2B5EF4-FFF2-40B4-BE49-F238E27FC236}">
                <a16:creationId xmlns:a16="http://schemas.microsoft.com/office/drawing/2014/main" id="{37DF3D20-313A-BC4D-862F-E2B0A58EC050}"/>
              </a:ext>
            </a:extLst>
          </p:cNvPr>
          <p:cNvSpPr/>
          <p:nvPr/>
        </p:nvSpPr>
        <p:spPr>
          <a:xfrm>
            <a:off x="1445529" y="3561020"/>
            <a:ext cx="1656184" cy="64807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latin typeface="Courier New" panose="02070309020205020404" pitchFamily="49" charset="0"/>
                <a:cs typeface="Courier New" panose="02070309020205020404" pitchFamily="49" charset="0"/>
              </a:rPr>
              <a:t>MySubclass</a:t>
            </a:r>
            <a:endParaRPr lang="cs-CZ" sz="1600" b="1" dirty="0">
              <a:latin typeface="Courier New" panose="02070309020205020404" pitchFamily="49" charset="0"/>
              <a:cs typeface="Courier New" panose="02070309020205020404" pitchFamily="49" charset="0"/>
            </a:endParaRPr>
          </a:p>
        </p:txBody>
      </p:sp>
      <p:sp>
        <p:nvSpPr>
          <p:cNvPr id="17" name="Obdélník s odříznutým jedním rohem 9">
            <a:extLst>
              <a:ext uri="{FF2B5EF4-FFF2-40B4-BE49-F238E27FC236}">
                <a16:creationId xmlns:a16="http://schemas.microsoft.com/office/drawing/2014/main" id="{29EE3298-96BB-CC62-F963-A65E1C077DDE}"/>
              </a:ext>
            </a:extLst>
          </p:cNvPr>
          <p:cNvSpPr/>
          <p:nvPr/>
        </p:nvSpPr>
        <p:spPr>
          <a:xfrm>
            <a:off x="1445529" y="2480900"/>
            <a:ext cx="1656184" cy="64807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err="1">
                <a:latin typeface="Courier New" panose="02070309020205020404" pitchFamily="49" charset="0"/>
                <a:cs typeface="Courier New" panose="02070309020205020404" pitchFamily="49" charset="0"/>
              </a:rPr>
              <a:t>MyClass</a:t>
            </a:r>
            <a:endParaRPr lang="cs-CZ" sz="1600" b="1" dirty="0">
              <a:latin typeface="Courier New" panose="02070309020205020404" pitchFamily="49" charset="0"/>
              <a:cs typeface="Courier New" panose="02070309020205020404" pitchFamily="49" charset="0"/>
            </a:endParaRPr>
          </a:p>
        </p:txBody>
      </p:sp>
      <p:cxnSp>
        <p:nvCxnSpPr>
          <p:cNvPr id="18" name="Přímá spojnice se šipkou 11">
            <a:extLst>
              <a:ext uri="{FF2B5EF4-FFF2-40B4-BE49-F238E27FC236}">
                <a16:creationId xmlns:a16="http://schemas.microsoft.com/office/drawing/2014/main" id="{6155C8D4-9D47-BCB4-C039-5AAAAFDBDA45}"/>
              </a:ext>
            </a:extLst>
          </p:cNvPr>
          <p:cNvCxnSpPr>
            <a:stCxn id="16" idx="3"/>
            <a:endCxn id="17" idx="1"/>
          </p:cNvCxnSpPr>
          <p:nvPr/>
        </p:nvCxnSpPr>
        <p:spPr>
          <a:xfrm flipV="1">
            <a:off x="2273621" y="3128972"/>
            <a:ext cx="0" cy="432048"/>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2">
            <a:extLst>
              <a:ext uri="{FF2B5EF4-FFF2-40B4-BE49-F238E27FC236}">
                <a16:creationId xmlns:a16="http://schemas.microsoft.com/office/drawing/2014/main" id="{947AFF47-48FE-A28D-427C-801BA1C3A2EE}"/>
              </a:ext>
            </a:extLst>
          </p:cNvPr>
          <p:cNvCxnSpPr>
            <a:stCxn id="15" idx="0"/>
            <a:endCxn id="16" idx="1"/>
          </p:cNvCxnSpPr>
          <p:nvPr/>
        </p:nvCxnSpPr>
        <p:spPr>
          <a:xfrm flipV="1">
            <a:off x="2273621" y="4209092"/>
            <a:ext cx="0" cy="459389"/>
          </a:xfrm>
          <a:prstGeom prst="straightConnector1">
            <a:avLst/>
          </a:prstGeom>
          <a:ln w="31750">
            <a:solidFill>
              <a:schemeClr val="tx1">
                <a:lumMod val="65000"/>
                <a:lumOff val="3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TextovéPole 50">
            <a:extLst>
              <a:ext uri="{FF2B5EF4-FFF2-40B4-BE49-F238E27FC236}">
                <a16:creationId xmlns:a16="http://schemas.microsoft.com/office/drawing/2014/main" id="{10F81004-2C4D-9DF5-5B57-BDD3CC0BEE97}"/>
              </a:ext>
            </a:extLst>
          </p:cNvPr>
          <p:cNvSpPr txBox="1"/>
          <p:nvPr/>
        </p:nvSpPr>
        <p:spPr>
          <a:xfrm>
            <a:off x="1487188" y="1834569"/>
            <a:ext cx="1572866" cy="646331"/>
          </a:xfrm>
          <a:prstGeom prst="rect">
            <a:avLst/>
          </a:prstGeom>
          <a:noFill/>
        </p:spPr>
        <p:txBody>
          <a:bodyPr wrap="none" rtlCol="0">
            <a:spAutoFit/>
          </a:bodyPr>
          <a:lstStyle/>
          <a:p>
            <a:pPr algn="ctr"/>
            <a:r>
              <a:rPr lang="en-US" dirty="0"/>
              <a:t>Class-based</a:t>
            </a:r>
            <a:br>
              <a:rPr lang="en-US" dirty="0"/>
            </a:br>
            <a:r>
              <a:rPr lang="en-US" dirty="0"/>
              <a:t>Language</a:t>
            </a:r>
            <a:endParaRPr lang="cs-CZ" dirty="0"/>
          </a:p>
        </p:txBody>
      </p:sp>
      <p:cxnSp>
        <p:nvCxnSpPr>
          <p:cNvPr id="21" name="Přímá spojnice 53">
            <a:extLst>
              <a:ext uri="{FF2B5EF4-FFF2-40B4-BE49-F238E27FC236}">
                <a16:creationId xmlns:a16="http://schemas.microsoft.com/office/drawing/2014/main" id="{430932A9-F0C6-6E61-6E2C-6ADED7BB810F}"/>
              </a:ext>
            </a:extLst>
          </p:cNvPr>
          <p:cNvCxnSpPr/>
          <p:nvPr/>
        </p:nvCxnSpPr>
        <p:spPr>
          <a:xfrm>
            <a:off x="4223792" y="1864421"/>
            <a:ext cx="0" cy="3709588"/>
          </a:xfrm>
          <a:prstGeom prst="line">
            <a:avLst/>
          </a:prstGeom>
          <a:ln w="381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ounded Rectangle 10">
            <a:extLst>
              <a:ext uri="{FF2B5EF4-FFF2-40B4-BE49-F238E27FC236}">
                <a16:creationId xmlns:a16="http://schemas.microsoft.com/office/drawing/2014/main" id="{29247E40-E269-6CF2-FE1B-7B292E9D76DE}"/>
              </a:ext>
            </a:extLst>
          </p:cNvPr>
          <p:cNvSpPr/>
          <p:nvPr/>
        </p:nvSpPr>
        <p:spPr>
          <a:xfrm>
            <a:off x="2653268" y="2912948"/>
            <a:ext cx="936104" cy="4125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a:latin typeface="Courier New" panose="02070309020205020404" pitchFamily="49" charset="0"/>
                <a:cs typeface="Courier New" panose="02070309020205020404" pitchFamily="49" charset="0"/>
              </a:rPr>
              <a:t>foo()</a:t>
            </a:r>
            <a:endParaRPr lang="cs-CZ" sz="1600" b="1" dirty="0">
              <a:latin typeface="Courier New" panose="02070309020205020404" pitchFamily="49" charset="0"/>
              <a:cs typeface="Courier New" panose="02070309020205020404" pitchFamily="49" charset="0"/>
            </a:endParaRPr>
          </a:p>
        </p:txBody>
      </p:sp>
      <p:sp>
        <p:nvSpPr>
          <p:cNvPr id="23" name="Rounded Rectangle 40">
            <a:extLst>
              <a:ext uri="{FF2B5EF4-FFF2-40B4-BE49-F238E27FC236}">
                <a16:creationId xmlns:a16="http://schemas.microsoft.com/office/drawing/2014/main" id="{257ABFC1-0D08-C22C-C0E0-76870AF4FC90}"/>
              </a:ext>
            </a:extLst>
          </p:cNvPr>
          <p:cNvSpPr/>
          <p:nvPr/>
        </p:nvSpPr>
        <p:spPr>
          <a:xfrm>
            <a:off x="2653268" y="3996883"/>
            <a:ext cx="936104" cy="4125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a:latin typeface="Courier New" panose="02070309020205020404" pitchFamily="49" charset="0"/>
                <a:cs typeface="Courier New" panose="02070309020205020404" pitchFamily="49" charset="0"/>
              </a:rPr>
              <a:t>bar()</a:t>
            </a:r>
            <a:endParaRPr lang="cs-CZ" sz="1600" b="1" dirty="0">
              <a:latin typeface="Courier New" panose="02070309020205020404" pitchFamily="49" charset="0"/>
              <a:cs typeface="Courier New" panose="02070309020205020404" pitchFamily="49" charset="0"/>
            </a:endParaRPr>
          </a:p>
        </p:txBody>
      </p:sp>
      <p:sp>
        <p:nvSpPr>
          <p:cNvPr id="24" name="Rounded Rectangle 41">
            <a:extLst>
              <a:ext uri="{FF2B5EF4-FFF2-40B4-BE49-F238E27FC236}">
                <a16:creationId xmlns:a16="http://schemas.microsoft.com/office/drawing/2014/main" id="{E84C3393-E5F2-8447-75C9-71213F2F5E20}"/>
              </a:ext>
            </a:extLst>
          </p:cNvPr>
          <p:cNvSpPr/>
          <p:nvPr/>
        </p:nvSpPr>
        <p:spPr>
          <a:xfrm>
            <a:off x="10128448" y="2615711"/>
            <a:ext cx="936104" cy="4125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a:latin typeface="Courier New" panose="02070309020205020404" pitchFamily="49" charset="0"/>
                <a:cs typeface="Courier New" panose="02070309020205020404" pitchFamily="49" charset="0"/>
              </a:rPr>
              <a:t>foo()</a:t>
            </a:r>
            <a:endParaRPr lang="cs-CZ" sz="1600" b="1" dirty="0">
              <a:latin typeface="Courier New" panose="02070309020205020404" pitchFamily="49" charset="0"/>
              <a:cs typeface="Courier New" panose="02070309020205020404" pitchFamily="49" charset="0"/>
            </a:endParaRPr>
          </a:p>
        </p:txBody>
      </p:sp>
      <p:sp>
        <p:nvSpPr>
          <p:cNvPr id="25" name="Rounded Rectangle 43">
            <a:extLst>
              <a:ext uri="{FF2B5EF4-FFF2-40B4-BE49-F238E27FC236}">
                <a16:creationId xmlns:a16="http://schemas.microsoft.com/office/drawing/2014/main" id="{95193C90-E696-EBD9-4752-32F118A39F45}"/>
              </a:ext>
            </a:extLst>
          </p:cNvPr>
          <p:cNvSpPr/>
          <p:nvPr/>
        </p:nvSpPr>
        <p:spPr>
          <a:xfrm>
            <a:off x="10096349" y="3698703"/>
            <a:ext cx="936104" cy="4125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a:latin typeface="Courier New" panose="02070309020205020404" pitchFamily="49" charset="0"/>
                <a:cs typeface="Courier New" panose="02070309020205020404" pitchFamily="49" charset="0"/>
              </a:rPr>
              <a:t>bar()</a:t>
            </a:r>
            <a:endParaRPr lang="cs-CZ" sz="1600" b="1" dirty="0">
              <a:latin typeface="Courier New" panose="02070309020205020404" pitchFamily="49" charset="0"/>
              <a:cs typeface="Courier New" panose="02070309020205020404" pitchFamily="49" charset="0"/>
            </a:endParaRPr>
          </a:p>
        </p:txBody>
      </p:sp>
      <p:cxnSp>
        <p:nvCxnSpPr>
          <p:cNvPr id="26" name="Přímá spojnice se šipkou 47">
            <a:extLst>
              <a:ext uri="{FF2B5EF4-FFF2-40B4-BE49-F238E27FC236}">
                <a16:creationId xmlns:a16="http://schemas.microsoft.com/office/drawing/2014/main" id="{A9D945B9-E954-990E-372D-7D1F3F0F2A55}"/>
              </a:ext>
            </a:extLst>
          </p:cNvPr>
          <p:cNvCxnSpPr/>
          <p:nvPr/>
        </p:nvCxnSpPr>
        <p:spPr>
          <a:xfrm>
            <a:off x="9055749" y="2929012"/>
            <a:ext cx="1040600" cy="0"/>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47">
            <a:extLst>
              <a:ext uri="{FF2B5EF4-FFF2-40B4-BE49-F238E27FC236}">
                <a16:creationId xmlns:a16="http://schemas.microsoft.com/office/drawing/2014/main" id="{40F9C706-4B48-1576-29F6-21D1AD6A597D}"/>
              </a:ext>
            </a:extLst>
          </p:cNvPr>
          <p:cNvCxnSpPr/>
          <p:nvPr/>
        </p:nvCxnSpPr>
        <p:spPr>
          <a:xfrm>
            <a:off x="9055749" y="4014560"/>
            <a:ext cx="1040600" cy="0"/>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F02DA8B-8D7A-C263-B623-4F45B477DEE4}"/>
              </a:ext>
            </a:extLst>
          </p:cNvPr>
          <p:cNvSpPr txBox="1"/>
          <p:nvPr/>
        </p:nvSpPr>
        <p:spPr>
          <a:xfrm>
            <a:off x="5303912" y="2637311"/>
            <a:ext cx="1976823" cy="369332"/>
          </a:xfrm>
          <a:prstGeom prst="rect">
            <a:avLst/>
          </a:prstGeom>
          <a:noFill/>
        </p:spPr>
        <p:txBody>
          <a:bodyPr wrap="none" rtlCol="0">
            <a:spAutoFit/>
          </a:bodyPr>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rgbClr val="0070C0"/>
                </a:solidFill>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MyClass</a:t>
            </a:r>
            <a:endParaRPr lang="cs-CZ"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3FA04494-A1A1-C7FC-A5EC-494158C33092}"/>
              </a:ext>
            </a:extLst>
          </p:cNvPr>
          <p:cNvSpPr txBox="1"/>
          <p:nvPr/>
        </p:nvSpPr>
        <p:spPr>
          <a:xfrm>
            <a:off x="5303912" y="3719215"/>
            <a:ext cx="2390398" cy="369332"/>
          </a:xfrm>
          <a:prstGeom prst="rect">
            <a:avLst/>
          </a:prstGeom>
          <a:noFill/>
        </p:spPr>
        <p:txBody>
          <a:bodyPr wrap="none" rtlCol="0">
            <a:spAutoFit/>
          </a:bodyPr>
          <a:lstStyle/>
          <a:p>
            <a:r>
              <a:rPr lang="en-US" b="1" dirty="0">
                <a:solidFill>
                  <a:srgbClr val="0070C0"/>
                </a:solidFill>
                <a:latin typeface="Courier New" panose="02070309020205020404" pitchFamily="49" charset="0"/>
                <a:cs typeface="Courier New" panose="02070309020205020404" pitchFamily="49" charset="0"/>
              </a:rPr>
              <a:t>const </a:t>
            </a:r>
            <a:r>
              <a:rPr lang="en-US" b="1" dirty="0" err="1">
                <a:latin typeface="Courier New" panose="02070309020205020404" pitchFamily="49" charset="0"/>
                <a:cs typeface="Courier New" panose="02070309020205020404" pitchFamily="49" charset="0"/>
              </a:rPr>
              <a:t>MySubclass</a:t>
            </a:r>
            <a:endParaRPr lang="cs-CZ" b="1" dirty="0">
              <a:latin typeface="Courier New" panose="02070309020205020404" pitchFamily="49" charset="0"/>
              <a:cs typeface="Courier New" panose="02070309020205020404" pitchFamily="49" charset="0"/>
            </a:endParaRPr>
          </a:p>
        </p:txBody>
      </p:sp>
      <p:cxnSp>
        <p:nvCxnSpPr>
          <p:cNvPr id="30" name="Přímá spojnice se šipkou 47">
            <a:extLst>
              <a:ext uri="{FF2B5EF4-FFF2-40B4-BE49-F238E27FC236}">
                <a16:creationId xmlns:a16="http://schemas.microsoft.com/office/drawing/2014/main" id="{2231F256-209D-8DFE-6E62-1B7C85AB556D}"/>
              </a:ext>
            </a:extLst>
          </p:cNvPr>
          <p:cNvCxnSpPr/>
          <p:nvPr/>
        </p:nvCxnSpPr>
        <p:spPr>
          <a:xfrm>
            <a:off x="6760264" y="3004349"/>
            <a:ext cx="1003592" cy="2295"/>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47">
            <a:extLst>
              <a:ext uri="{FF2B5EF4-FFF2-40B4-BE49-F238E27FC236}">
                <a16:creationId xmlns:a16="http://schemas.microsoft.com/office/drawing/2014/main" id="{2AA4D8A6-D0E2-298E-2050-DDD03AA74863}"/>
              </a:ext>
            </a:extLst>
          </p:cNvPr>
          <p:cNvCxnSpPr/>
          <p:nvPr/>
        </p:nvCxnSpPr>
        <p:spPr>
          <a:xfrm>
            <a:off x="6760264" y="4083998"/>
            <a:ext cx="1003592" cy="2295"/>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FA7EEE3-A89B-A57F-9550-CB39778E23B1}"/>
              </a:ext>
            </a:extLst>
          </p:cNvPr>
          <p:cNvSpPr txBox="1"/>
          <p:nvPr/>
        </p:nvSpPr>
        <p:spPr>
          <a:xfrm>
            <a:off x="5303912" y="4840478"/>
            <a:ext cx="2390398" cy="369332"/>
          </a:xfrm>
          <a:prstGeom prst="rect">
            <a:avLst/>
          </a:prstGeom>
          <a:noFill/>
        </p:spPr>
        <p:txBody>
          <a:bodyPr wrap="none" rtlCol="0">
            <a:spAutoFit/>
          </a:bodyPr>
          <a:lstStyle/>
          <a:p>
            <a:r>
              <a:rPr lang="en-US" b="1" dirty="0">
                <a:solidFill>
                  <a:srgbClr val="0070C0"/>
                </a:solidFill>
                <a:latin typeface="Courier New" panose="02070309020205020404" pitchFamily="49" charset="0"/>
                <a:cs typeface="Courier New" panose="02070309020205020404" pitchFamily="49" charset="0"/>
              </a:rPr>
              <a:t>const </a:t>
            </a:r>
            <a:r>
              <a:rPr lang="en-US" b="1" dirty="0" err="1">
                <a:latin typeface="Courier New" panose="02070309020205020404" pitchFamily="49" charset="0"/>
                <a:cs typeface="Courier New" panose="02070309020205020404" pitchFamily="49" charset="0"/>
              </a:rPr>
              <a:t>myInstance</a:t>
            </a:r>
            <a:endParaRPr lang="cs-CZ" b="1" dirty="0">
              <a:latin typeface="Courier New" panose="02070309020205020404" pitchFamily="49" charset="0"/>
              <a:cs typeface="Courier New" panose="02070309020205020404" pitchFamily="49" charset="0"/>
            </a:endParaRPr>
          </a:p>
        </p:txBody>
      </p:sp>
      <p:cxnSp>
        <p:nvCxnSpPr>
          <p:cNvPr id="33" name="Přímá spojnice se šipkou 47">
            <a:extLst>
              <a:ext uri="{FF2B5EF4-FFF2-40B4-BE49-F238E27FC236}">
                <a16:creationId xmlns:a16="http://schemas.microsoft.com/office/drawing/2014/main" id="{8390549D-D0F7-D309-CB16-69ABBAB36A93}"/>
              </a:ext>
            </a:extLst>
          </p:cNvPr>
          <p:cNvCxnSpPr/>
          <p:nvPr/>
        </p:nvCxnSpPr>
        <p:spPr>
          <a:xfrm>
            <a:off x="6755287" y="5215276"/>
            <a:ext cx="1003592" cy="2295"/>
          </a:xfrm>
          <a:prstGeom prst="straightConnector1">
            <a:avLst/>
          </a:prstGeom>
          <a:ln w="31750">
            <a:solidFill>
              <a:schemeClr val="tx1">
                <a:lumMod val="65000"/>
                <a:lumOff val="35000"/>
              </a:schemeClr>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35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A1634-A41B-AE5E-E2F5-0F77D78D51A1}"/>
              </a:ext>
            </a:extLst>
          </p:cNvPr>
          <p:cNvSpPr>
            <a:spLocks noGrp="1"/>
          </p:cNvSpPr>
          <p:nvPr>
            <p:ph type="body" sz="quarter" idx="13"/>
          </p:nvPr>
        </p:nvSpPr>
        <p:spPr/>
        <p:txBody>
          <a:bodyPr/>
          <a:lstStyle/>
          <a:p>
            <a:r>
              <a:rPr lang="en-US" dirty="0"/>
              <a:t>Demo</a:t>
            </a:r>
            <a:endParaRPr lang="cs-CZ" dirty="0"/>
          </a:p>
        </p:txBody>
      </p:sp>
      <p:sp>
        <p:nvSpPr>
          <p:cNvPr id="3" name="Text Placeholder 2">
            <a:extLst>
              <a:ext uri="{FF2B5EF4-FFF2-40B4-BE49-F238E27FC236}">
                <a16:creationId xmlns:a16="http://schemas.microsoft.com/office/drawing/2014/main" id="{2C077D2A-A4C1-5615-67E3-FF2DA7633452}"/>
              </a:ext>
            </a:extLst>
          </p:cNvPr>
          <p:cNvSpPr>
            <a:spLocks noGrp="1"/>
          </p:cNvSpPr>
          <p:nvPr>
            <p:ph type="body" sz="quarter" idx="14"/>
          </p:nvPr>
        </p:nvSpPr>
        <p:spPr/>
        <p:txBody>
          <a:bodyPr/>
          <a:lstStyle/>
          <a:p>
            <a:r>
              <a:rPr lang="en-US" dirty="0" err="1"/>
              <a:t>Object.create</a:t>
            </a:r>
            <a:endParaRPr lang="cs-CZ" dirty="0"/>
          </a:p>
        </p:txBody>
      </p:sp>
    </p:spTree>
    <p:extLst>
      <p:ext uri="{BB962C8B-B14F-4D97-AF65-F5344CB8AC3E}">
        <p14:creationId xmlns:p14="http://schemas.microsoft.com/office/powerpoint/2010/main" val="125098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9AF119-F960-A9F3-94A2-71EEF01BDCC9}"/>
              </a:ext>
            </a:extLst>
          </p:cNvPr>
          <p:cNvPicPr>
            <a:picLocks noChangeAspect="1"/>
          </p:cNvPicPr>
          <p:nvPr/>
        </p:nvPicPr>
        <p:blipFill>
          <a:blip r:embed="rId2"/>
          <a:stretch>
            <a:fillRect/>
          </a:stretch>
        </p:blipFill>
        <p:spPr>
          <a:xfrm>
            <a:off x="2209463" y="511811"/>
            <a:ext cx="7773074" cy="5834378"/>
          </a:xfrm>
          <a:prstGeom prst="rect">
            <a:avLst/>
          </a:prstGeom>
        </p:spPr>
      </p:pic>
    </p:spTree>
    <p:extLst>
      <p:ext uri="{BB962C8B-B14F-4D97-AF65-F5344CB8AC3E}">
        <p14:creationId xmlns:p14="http://schemas.microsoft.com/office/powerpoint/2010/main" val="54890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3976-0121-6E40-BB99-1D0F5169ECF4}"/>
              </a:ext>
            </a:extLst>
          </p:cNvPr>
          <p:cNvSpPr>
            <a:spLocks noGrp="1"/>
          </p:cNvSpPr>
          <p:nvPr>
            <p:ph type="title"/>
          </p:nvPr>
        </p:nvSpPr>
        <p:spPr/>
        <p:txBody>
          <a:bodyPr/>
          <a:lstStyle/>
          <a:p>
            <a:r>
              <a:rPr lang="en-US" dirty="0"/>
              <a:t>What is "this"?</a:t>
            </a:r>
            <a:endParaRPr lang="cs-CZ" dirty="0"/>
          </a:p>
        </p:txBody>
      </p:sp>
      <p:sp>
        <p:nvSpPr>
          <p:cNvPr id="3" name="Content Placeholder 2">
            <a:extLst>
              <a:ext uri="{FF2B5EF4-FFF2-40B4-BE49-F238E27FC236}">
                <a16:creationId xmlns:a16="http://schemas.microsoft.com/office/drawing/2014/main" id="{F3C4C896-A91C-FA12-3FE2-D0A6C8BFD217}"/>
              </a:ext>
            </a:extLst>
          </p:cNvPr>
          <p:cNvSpPr>
            <a:spLocks noGrp="1"/>
          </p:cNvSpPr>
          <p:nvPr>
            <p:ph idx="1"/>
          </p:nvPr>
        </p:nvSpPr>
        <p:spPr>
          <a:xfrm>
            <a:off x="335360" y="1268760"/>
            <a:ext cx="11449272" cy="1800200"/>
          </a:xfrm>
        </p:spPr>
        <p:txBody>
          <a:bodyPr/>
          <a:lstStyle/>
          <a:p>
            <a:pPr marL="0" indent="0">
              <a:buNone/>
            </a:pPr>
            <a:r>
              <a:rPr lang="en-US" dirty="0"/>
              <a:t>"this" is  a keyword. It is an implicitly declared variable which has different values in different contexts.</a:t>
            </a:r>
            <a:br>
              <a:rPr lang="en-US" dirty="0"/>
            </a:br>
            <a:br>
              <a:rPr lang="en-US" dirty="0"/>
            </a:br>
            <a:r>
              <a:rPr lang="en-US" dirty="0"/>
              <a:t>In global context, outside of a function,  "this" refers to the script environment, e.g., window.</a:t>
            </a:r>
          </a:p>
          <a:p>
            <a:pPr marL="0" indent="0">
              <a:buNone/>
            </a:pPr>
            <a:r>
              <a:rPr lang="en-US" dirty="0"/>
              <a:t>In function context, "this" value depends on how the function was called.</a:t>
            </a:r>
          </a:p>
          <a:p>
            <a:endParaRPr lang="en-US" dirty="0"/>
          </a:p>
          <a:p>
            <a:endParaRPr lang="cs-CZ" dirty="0"/>
          </a:p>
        </p:txBody>
      </p:sp>
      <p:sp>
        <p:nvSpPr>
          <p:cNvPr id="4" name="Rectangle 3">
            <a:extLst>
              <a:ext uri="{FF2B5EF4-FFF2-40B4-BE49-F238E27FC236}">
                <a16:creationId xmlns:a16="http://schemas.microsoft.com/office/drawing/2014/main" id="{FD861881-8E58-5DD5-31C3-4039AB9CC6E2}"/>
              </a:ext>
            </a:extLst>
          </p:cNvPr>
          <p:cNvSpPr/>
          <p:nvPr/>
        </p:nvSpPr>
        <p:spPr>
          <a:xfrm>
            <a:off x="335360" y="3501008"/>
            <a:ext cx="3384376" cy="244827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err="1">
                <a:solidFill>
                  <a:schemeClr val="tx1"/>
                </a:solidFill>
                <a:latin typeface="Courier New" panose="02070309020205020404" pitchFamily="49" charset="0"/>
                <a:cs typeface="Courier New" panose="02070309020205020404" pitchFamily="49" charset="0"/>
              </a:rPr>
              <a:t>holder.foo</a:t>
            </a:r>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br>
              <a:rPr lang="en-US" b="1" dirty="0">
                <a:solidFill>
                  <a:schemeClr val="tx1"/>
                </a:solidFill>
                <a:latin typeface="Courier New" panose="02070309020205020404" pitchFamily="49" charset="0"/>
                <a:cs typeface="Courier New" panose="02070309020205020404" pitchFamily="49" charset="0"/>
              </a:rPr>
            </a:b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foo = </a:t>
            </a:r>
            <a:r>
              <a:rPr lang="en-US" b="1" dirty="0" err="1">
                <a:solidFill>
                  <a:schemeClr val="tx1"/>
                </a:solidFill>
                <a:latin typeface="Courier New" panose="02070309020205020404" pitchFamily="49" charset="0"/>
                <a:cs typeface="Courier New" panose="02070309020205020404" pitchFamily="49" charset="0"/>
              </a:rPr>
              <a:t>holder.foo</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foo();</a:t>
            </a:r>
          </a:p>
          <a:p>
            <a:br>
              <a:rPr lang="en-US" b="1" dirty="0">
                <a:solidFill>
                  <a:schemeClr val="tx1"/>
                </a:solidFill>
                <a:latin typeface="Courier New" panose="02070309020205020404" pitchFamily="49" charset="0"/>
                <a:cs typeface="Courier New" panose="02070309020205020404" pitchFamily="49" charset="0"/>
              </a:rPr>
            </a:br>
            <a:endParaRPr lang="en-US" b="1" dirty="0">
              <a:solidFill>
                <a:schemeClr val="tx1"/>
              </a:solidFill>
              <a:latin typeface="Courier New" panose="02070309020205020404" pitchFamily="49" charset="0"/>
              <a:cs typeface="Courier New" panose="02070309020205020404" pitchFamily="49" charset="0"/>
            </a:endParaRPr>
          </a:p>
          <a:p>
            <a:r>
              <a:rPr lang="en-US" b="1" dirty="0" err="1">
                <a:solidFill>
                  <a:schemeClr val="tx1"/>
                </a:solidFill>
                <a:latin typeface="Courier New" panose="02070309020205020404" pitchFamily="49" charset="0"/>
                <a:cs typeface="Courier New" panose="02070309020205020404" pitchFamily="49" charset="0"/>
              </a:rPr>
              <a:t>foo.call</a:t>
            </a:r>
            <a:r>
              <a:rPr lang="en-US" b="1" dirty="0">
                <a:solidFill>
                  <a:schemeClr val="tx1"/>
                </a:solidFill>
                <a:latin typeface="Courier New" panose="02070309020205020404" pitchFamily="49" charset="0"/>
                <a:cs typeface="Courier New" panose="02070309020205020404" pitchFamily="49" charset="0"/>
              </a:rPr>
              <a:t>(obj);</a:t>
            </a:r>
          </a:p>
        </p:txBody>
      </p:sp>
      <p:sp>
        <p:nvSpPr>
          <p:cNvPr id="5" name="Zaoblený obdélníkový popisek 6">
            <a:extLst>
              <a:ext uri="{FF2B5EF4-FFF2-40B4-BE49-F238E27FC236}">
                <a16:creationId xmlns:a16="http://schemas.microsoft.com/office/drawing/2014/main" id="{45F37923-FBD4-FB8F-6A07-6062FDB4191E}"/>
              </a:ext>
            </a:extLst>
          </p:cNvPr>
          <p:cNvSpPr/>
          <p:nvPr/>
        </p:nvSpPr>
        <p:spPr>
          <a:xfrm>
            <a:off x="2963652" y="4702023"/>
            <a:ext cx="3564396" cy="576064"/>
          </a:xfrm>
          <a:prstGeom prst="wedgeRoundRectCallout">
            <a:avLst>
              <a:gd name="adj1" fmla="val -92263"/>
              <a:gd name="adj2" fmla="val -226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ourier New" panose="02070309020205020404" pitchFamily="49" charset="0"/>
                <a:cs typeface="Courier New" panose="02070309020205020404" pitchFamily="49" charset="0"/>
              </a:rPr>
              <a:t>this</a:t>
            </a:r>
            <a:r>
              <a:rPr lang="en-US" dirty="0"/>
              <a:t> refers to global environment</a:t>
            </a:r>
            <a:endParaRPr lang="cs-CZ" dirty="0"/>
          </a:p>
        </p:txBody>
      </p:sp>
      <p:sp>
        <p:nvSpPr>
          <p:cNvPr id="6" name="Zaoblený obdélníkový popisek 6">
            <a:extLst>
              <a:ext uri="{FF2B5EF4-FFF2-40B4-BE49-F238E27FC236}">
                <a16:creationId xmlns:a16="http://schemas.microsoft.com/office/drawing/2014/main" id="{6774F5C7-A393-58D9-EFB1-986FDD6D2928}"/>
              </a:ext>
            </a:extLst>
          </p:cNvPr>
          <p:cNvSpPr/>
          <p:nvPr/>
        </p:nvSpPr>
        <p:spPr>
          <a:xfrm>
            <a:off x="3576925" y="3262037"/>
            <a:ext cx="2520280" cy="477942"/>
          </a:xfrm>
          <a:prstGeom prst="wedgeRoundRectCallout">
            <a:avLst>
              <a:gd name="adj1" fmla="val -103674"/>
              <a:gd name="adj2" fmla="val 462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ourier New" panose="02070309020205020404" pitchFamily="49" charset="0"/>
                <a:cs typeface="Courier New" panose="02070309020205020404" pitchFamily="49" charset="0"/>
              </a:rPr>
              <a:t>this</a:t>
            </a:r>
            <a:r>
              <a:rPr lang="en-US" dirty="0"/>
              <a:t> refers to </a:t>
            </a:r>
            <a:r>
              <a:rPr lang="en-US" b="1" dirty="0">
                <a:latin typeface="Courier New" panose="02070309020205020404" pitchFamily="49" charset="0"/>
                <a:cs typeface="Courier New" panose="02070309020205020404" pitchFamily="49" charset="0"/>
              </a:rPr>
              <a:t>holder</a:t>
            </a:r>
            <a:endParaRPr lang="cs-CZ" b="1" dirty="0">
              <a:latin typeface="Courier New" panose="02070309020205020404" pitchFamily="49" charset="0"/>
              <a:cs typeface="Courier New" panose="02070309020205020404" pitchFamily="49" charset="0"/>
            </a:endParaRPr>
          </a:p>
        </p:txBody>
      </p:sp>
      <p:sp>
        <p:nvSpPr>
          <p:cNvPr id="7" name="Zaoblený obdélníkový popisek 6">
            <a:extLst>
              <a:ext uri="{FF2B5EF4-FFF2-40B4-BE49-F238E27FC236}">
                <a16:creationId xmlns:a16="http://schemas.microsoft.com/office/drawing/2014/main" id="{2C3C5778-8D60-A125-48FB-A85860CFEC62}"/>
              </a:ext>
            </a:extLst>
          </p:cNvPr>
          <p:cNvSpPr/>
          <p:nvPr/>
        </p:nvSpPr>
        <p:spPr>
          <a:xfrm>
            <a:off x="3287688" y="5710135"/>
            <a:ext cx="2259561" cy="576064"/>
          </a:xfrm>
          <a:prstGeom prst="wedgeRoundRectCallout">
            <a:avLst>
              <a:gd name="adj1" fmla="val -90267"/>
              <a:gd name="adj2" fmla="val -392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ourier New" panose="02070309020205020404" pitchFamily="49" charset="0"/>
                <a:cs typeface="Courier New" panose="02070309020205020404" pitchFamily="49" charset="0"/>
              </a:rPr>
              <a:t>this</a:t>
            </a:r>
            <a:r>
              <a:rPr lang="en-US" dirty="0"/>
              <a:t> refers to </a:t>
            </a:r>
            <a:r>
              <a:rPr lang="en-US" b="1" dirty="0" err="1">
                <a:latin typeface="Courier New" panose="02070309020205020404" pitchFamily="49" charset="0"/>
                <a:cs typeface="Courier New" panose="02070309020205020404" pitchFamily="49" charset="0"/>
              </a:rPr>
              <a:t>obj</a:t>
            </a:r>
            <a:endParaRPr lang="cs-CZ" b="1"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7F40B743-59D7-3D12-EBFA-9A55124312C7}"/>
              </a:ext>
            </a:extLst>
          </p:cNvPr>
          <p:cNvSpPr/>
          <p:nvPr/>
        </p:nvSpPr>
        <p:spPr>
          <a:xfrm>
            <a:off x="7099766" y="3214298"/>
            <a:ext cx="4473187" cy="671193"/>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foo = </a:t>
            </a:r>
            <a:r>
              <a:rPr lang="en-US" b="1" dirty="0" err="1">
                <a:solidFill>
                  <a:schemeClr val="tx1"/>
                </a:solidFill>
                <a:latin typeface="Courier New" panose="02070309020205020404" pitchFamily="49" charset="0"/>
                <a:cs typeface="Courier New" panose="02070309020205020404" pitchFamily="49" charset="0"/>
              </a:rPr>
              <a:t>holder.foo.bind</a:t>
            </a:r>
            <a:r>
              <a:rPr lang="en-US" b="1" dirty="0">
                <a:solidFill>
                  <a:schemeClr val="tx1"/>
                </a:solidFill>
                <a:latin typeface="Courier New" panose="02070309020205020404" pitchFamily="49" charset="0"/>
                <a:cs typeface="Courier New" panose="02070309020205020404" pitchFamily="49" charset="0"/>
              </a:rPr>
              <a:t>(obj);</a:t>
            </a:r>
          </a:p>
          <a:p>
            <a:r>
              <a:rPr lang="en-US" b="1" dirty="0">
                <a:solidFill>
                  <a:schemeClr val="tx1"/>
                </a:solidFill>
                <a:latin typeface="Courier New" panose="02070309020205020404" pitchFamily="49" charset="0"/>
                <a:cs typeface="Courier New" panose="02070309020205020404" pitchFamily="49" charset="0"/>
              </a:rPr>
              <a:t>foo();</a:t>
            </a:r>
          </a:p>
        </p:txBody>
      </p:sp>
      <p:sp>
        <p:nvSpPr>
          <p:cNvPr id="9" name="Zaoblený obdélníkový popisek 6">
            <a:extLst>
              <a:ext uri="{FF2B5EF4-FFF2-40B4-BE49-F238E27FC236}">
                <a16:creationId xmlns:a16="http://schemas.microsoft.com/office/drawing/2014/main" id="{AFCD7B75-F7AD-BBD3-AB36-767A26B6880D}"/>
              </a:ext>
            </a:extLst>
          </p:cNvPr>
          <p:cNvSpPr/>
          <p:nvPr/>
        </p:nvSpPr>
        <p:spPr>
          <a:xfrm>
            <a:off x="8496828" y="3791022"/>
            <a:ext cx="2520280" cy="479613"/>
          </a:xfrm>
          <a:prstGeom prst="wedgeRoundRectCallout">
            <a:avLst>
              <a:gd name="adj1" fmla="val -63809"/>
              <a:gd name="adj2" fmla="val -791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ourier New" panose="02070309020205020404" pitchFamily="49" charset="0"/>
                <a:cs typeface="Courier New" panose="02070309020205020404" pitchFamily="49" charset="0"/>
              </a:rPr>
              <a:t>this</a:t>
            </a:r>
            <a:r>
              <a:rPr lang="en-US" dirty="0"/>
              <a:t> refers to </a:t>
            </a:r>
            <a:r>
              <a:rPr lang="en-US" b="1" dirty="0">
                <a:latin typeface="Courier New" panose="02070309020205020404" pitchFamily="49" charset="0"/>
                <a:cs typeface="Courier New" panose="02070309020205020404" pitchFamily="49" charset="0"/>
              </a:rPr>
              <a:t>obj</a:t>
            </a:r>
            <a:endParaRPr lang="cs-CZ" b="1"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E4DF7D2C-F904-9F86-C3C1-0C36EE864D3F}"/>
              </a:ext>
            </a:extLst>
          </p:cNvPr>
          <p:cNvSpPr/>
          <p:nvPr/>
        </p:nvSpPr>
        <p:spPr>
          <a:xfrm>
            <a:off x="7099766" y="4700075"/>
            <a:ext cx="4473187" cy="385109"/>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err="1">
                <a:solidFill>
                  <a:schemeClr val="tx1"/>
                </a:solidFill>
                <a:latin typeface="Courier New" panose="02070309020205020404" pitchFamily="49" charset="0"/>
                <a:cs typeface="Courier New" panose="02070309020205020404" pitchFamily="49" charset="0"/>
              </a:rPr>
              <a:t>foo.apply</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thisObject</a:t>
            </a:r>
            <a:r>
              <a:rPr lang="en-US" b="1" dirty="0">
                <a:solidFill>
                  <a:schemeClr val="tx1"/>
                </a:solidFill>
                <a:latin typeface="Courier New" panose="02070309020205020404" pitchFamily="49" charset="0"/>
                <a:cs typeface="Courier New" panose="02070309020205020404" pitchFamily="49" charset="0"/>
              </a:rPr>
              <a:t>);</a:t>
            </a:r>
          </a:p>
        </p:txBody>
      </p:sp>
      <p:sp>
        <p:nvSpPr>
          <p:cNvPr id="11" name="Zaoblený obdélníkový popisek 6">
            <a:extLst>
              <a:ext uri="{FF2B5EF4-FFF2-40B4-BE49-F238E27FC236}">
                <a16:creationId xmlns:a16="http://schemas.microsoft.com/office/drawing/2014/main" id="{0377D981-60D8-21C2-B2EF-A979A39D75AA}"/>
              </a:ext>
            </a:extLst>
          </p:cNvPr>
          <p:cNvSpPr/>
          <p:nvPr/>
        </p:nvSpPr>
        <p:spPr>
          <a:xfrm>
            <a:off x="8497277" y="5226592"/>
            <a:ext cx="3168352" cy="385109"/>
          </a:xfrm>
          <a:prstGeom prst="wedgeRoundRectCallout">
            <a:avLst>
              <a:gd name="adj1" fmla="val -42183"/>
              <a:gd name="adj2" fmla="val -7838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ourier New" panose="02070309020205020404" pitchFamily="49" charset="0"/>
                <a:cs typeface="Courier New" panose="02070309020205020404" pitchFamily="49" charset="0"/>
              </a:rPr>
              <a:t>this</a:t>
            </a:r>
            <a:r>
              <a:rPr lang="en-US" dirty="0"/>
              <a:t> refers to </a:t>
            </a:r>
            <a:r>
              <a:rPr lang="en-US" b="1" dirty="0" err="1">
                <a:latin typeface="Courier New" panose="02070309020205020404" pitchFamily="49" charset="0"/>
                <a:cs typeface="Courier New" panose="02070309020205020404" pitchFamily="49" charset="0"/>
              </a:rPr>
              <a:t>thisObject</a:t>
            </a:r>
            <a:endParaRPr lang="cs-CZ"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844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11759-F3EF-8491-0BBA-65AA17E7B4A2}"/>
              </a:ext>
            </a:extLst>
          </p:cNvPr>
          <p:cNvSpPr>
            <a:spLocks noGrp="1"/>
          </p:cNvSpPr>
          <p:nvPr>
            <p:ph type="body" sz="quarter" idx="13"/>
          </p:nvPr>
        </p:nvSpPr>
        <p:spPr/>
        <p:txBody>
          <a:bodyPr/>
          <a:lstStyle/>
          <a:p>
            <a:r>
              <a:rPr lang="en-US" dirty="0"/>
              <a:t>DISCLAIMER</a:t>
            </a:r>
            <a:endParaRPr lang="cs-CZ" dirty="0"/>
          </a:p>
        </p:txBody>
      </p:sp>
      <p:sp>
        <p:nvSpPr>
          <p:cNvPr id="3" name="Text Placeholder 2">
            <a:extLst>
              <a:ext uri="{FF2B5EF4-FFF2-40B4-BE49-F238E27FC236}">
                <a16:creationId xmlns:a16="http://schemas.microsoft.com/office/drawing/2014/main" id="{9142BF5E-34AC-BA2D-DE8C-4D502D269C9B}"/>
              </a:ext>
            </a:extLst>
          </p:cNvPr>
          <p:cNvSpPr>
            <a:spLocks noGrp="1"/>
          </p:cNvSpPr>
          <p:nvPr>
            <p:ph type="body" sz="quarter" idx="14"/>
          </p:nvPr>
        </p:nvSpPr>
        <p:spPr/>
        <p:txBody>
          <a:bodyPr/>
          <a:lstStyle/>
          <a:p>
            <a:r>
              <a:rPr lang="en-US" b="1" dirty="0"/>
              <a:t>Boring</a:t>
            </a:r>
            <a:r>
              <a:rPr lang="en-US" dirty="0"/>
              <a:t> is </a:t>
            </a:r>
            <a:r>
              <a:rPr lang="en-US" b="1" dirty="0">
                <a:solidFill>
                  <a:schemeClr val="accent2"/>
                </a:solidFill>
              </a:rPr>
              <a:t>good</a:t>
            </a:r>
            <a:r>
              <a:rPr lang="en-US" dirty="0"/>
              <a:t> </a:t>
            </a:r>
            <a:br>
              <a:rPr lang="en-US" dirty="0"/>
            </a:br>
            <a:r>
              <a:rPr lang="en-US" b="1" dirty="0"/>
              <a:t>Boring</a:t>
            </a:r>
            <a:r>
              <a:rPr lang="en-US" dirty="0"/>
              <a:t> means your </a:t>
            </a:r>
            <a:r>
              <a:rPr lang="en-US" b="1" dirty="0">
                <a:solidFill>
                  <a:schemeClr val="accent2"/>
                </a:solidFill>
              </a:rPr>
              <a:t>safe</a:t>
            </a:r>
            <a:r>
              <a:rPr lang="en-US" dirty="0"/>
              <a:t>.</a:t>
            </a:r>
          </a:p>
          <a:p>
            <a:endParaRPr lang="cs-CZ" dirty="0"/>
          </a:p>
        </p:txBody>
      </p:sp>
    </p:spTree>
    <p:extLst>
      <p:ext uri="{BB962C8B-B14F-4D97-AF65-F5344CB8AC3E}">
        <p14:creationId xmlns:p14="http://schemas.microsoft.com/office/powerpoint/2010/main" val="396133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CDC5-39AB-3A38-CB42-A58ABB300597}"/>
              </a:ext>
            </a:extLst>
          </p:cNvPr>
          <p:cNvSpPr>
            <a:spLocks noGrp="1"/>
          </p:cNvSpPr>
          <p:nvPr>
            <p:ph type="title"/>
          </p:nvPr>
        </p:nvSpPr>
        <p:spPr/>
        <p:txBody>
          <a:bodyPr/>
          <a:lstStyle/>
          <a:p>
            <a:r>
              <a:rPr lang="en-US" dirty="0"/>
              <a:t>Constructor Functions</a:t>
            </a:r>
            <a:endParaRPr lang="cs-CZ" dirty="0"/>
          </a:p>
        </p:txBody>
      </p:sp>
      <p:sp>
        <p:nvSpPr>
          <p:cNvPr id="4" name="Slide Number Placeholder 3">
            <a:extLst>
              <a:ext uri="{FF2B5EF4-FFF2-40B4-BE49-F238E27FC236}">
                <a16:creationId xmlns:a16="http://schemas.microsoft.com/office/drawing/2014/main" id="{AC39904E-1311-C6F8-F997-555EDE15D859}"/>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5" name="Rectangle 4">
            <a:extLst>
              <a:ext uri="{FF2B5EF4-FFF2-40B4-BE49-F238E27FC236}">
                <a16:creationId xmlns:a16="http://schemas.microsoft.com/office/drawing/2014/main" id="{82BE98C6-BCB4-44D6-0DC6-DFCE108D089C}"/>
              </a:ext>
            </a:extLst>
          </p:cNvPr>
          <p:cNvSpPr/>
          <p:nvPr/>
        </p:nvSpPr>
        <p:spPr>
          <a:xfrm>
            <a:off x="335360" y="1489386"/>
            <a:ext cx="4104456" cy="10383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Circle =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(r)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solidFill>
                  <a:schemeClr val="tx1"/>
                </a:solidFill>
                <a:latin typeface="Courier New" panose="02070309020205020404" pitchFamily="49" charset="0"/>
                <a:cs typeface="Courier New" panose="02070309020205020404" pitchFamily="49" charset="0"/>
              </a:rPr>
              <a:t>.radius</a:t>
            </a:r>
            <a:r>
              <a:rPr lang="en-US" b="1" dirty="0">
                <a:solidFill>
                  <a:schemeClr val="tx1"/>
                </a:solidFill>
                <a:latin typeface="Courier New" panose="02070309020205020404" pitchFamily="49" charset="0"/>
                <a:cs typeface="Courier New" panose="02070309020205020404" pitchFamily="49" charset="0"/>
              </a:rPr>
              <a:t> = r;</a:t>
            </a:r>
          </a:p>
          <a:p>
            <a:r>
              <a:rPr lang="en-US" b="1" dirty="0">
                <a:solidFill>
                  <a:schemeClr val="tx1"/>
                </a:solidFill>
                <a:latin typeface="Courier New" panose="02070309020205020404" pitchFamily="49" charset="0"/>
                <a:cs typeface="Courier New" panose="02070309020205020404" pitchFamily="49" charset="0"/>
              </a:rPr>
              <a:t>};</a:t>
            </a:r>
          </a:p>
        </p:txBody>
      </p:sp>
      <p:sp>
        <p:nvSpPr>
          <p:cNvPr id="10" name="Rectangle 9">
            <a:extLst>
              <a:ext uri="{FF2B5EF4-FFF2-40B4-BE49-F238E27FC236}">
                <a16:creationId xmlns:a16="http://schemas.microsoft.com/office/drawing/2014/main" id="{6657AF33-2067-48F7-A070-0ECDF9C4D8BF}"/>
              </a:ext>
            </a:extLst>
          </p:cNvPr>
          <p:cNvSpPr/>
          <p:nvPr/>
        </p:nvSpPr>
        <p:spPr>
          <a:xfrm>
            <a:off x="335360" y="3465005"/>
            <a:ext cx="4608512" cy="370453"/>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myCircle</a:t>
            </a:r>
            <a:r>
              <a:rPr lang="en-US" b="1" dirty="0">
                <a:solidFill>
                  <a:schemeClr val="tx1"/>
                </a:solidFill>
                <a:latin typeface="Courier New" panose="02070309020205020404" pitchFamily="49" charset="0"/>
                <a:cs typeface="Courier New" panose="02070309020205020404" pitchFamily="49" charset="0"/>
              </a:rPr>
              <a:t>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Circle(42);</a:t>
            </a:r>
          </a:p>
        </p:txBody>
      </p:sp>
      <p:sp>
        <p:nvSpPr>
          <p:cNvPr id="11" name="Zaoblený obdélníkový popisek 10">
            <a:extLst>
              <a:ext uri="{FF2B5EF4-FFF2-40B4-BE49-F238E27FC236}">
                <a16:creationId xmlns:a16="http://schemas.microsoft.com/office/drawing/2014/main" id="{9404E4DD-AD3C-22BC-1EA4-A522EADD794B}"/>
              </a:ext>
            </a:extLst>
          </p:cNvPr>
          <p:cNvSpPr/>
          <p:nvPr/>
        </p:nvSpPr>
        <p:spPr>
          <a:xfrm>
            <a:off x="5303912" y="3068960"/>
            <a:ext cx="6120680" cy="792088"/>
          </a:xfrm>
          <a:prstGeom prst="wedgeRoundRectCallout">
            <a:avLst>
              <a:gd name="adj1" fmla="val -54050"/>
              <a:gd name="adj2" fmla="val 243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Creates new object and copies </a:t>
            </a:r>
            <a:r>
              <a:rPr lang="en-US" b="1" dirty="0" err="1">
                <a:latin typeface="Courier New" pitchFamily="49" charset="0"/>
                <a:cs typeface="Courier New" pitchFamily="49" charset="0"/>
              </a:rPr>
              <a:t>Circle.prototype</a:t>
            </a:r>
            <a:r>
              <a:rPr lang="en-US" dirty="0"/>
              <a:t> to internal </a:t>
            </a:r>
            <a:r>
              <a:rPr lang="en-US" b="1" dirty="0">
                <a:latin typeface="Courier New" pitchFamily="49" charset="0"/>
                <a:cs typeface="Courier New" pitchFamily="49" charset="0"/>
              </a:rPr>
              <a:t>[[Prototype]]</a:t>
            </a:r>
            <a:r>
              <a:rPr lang="en-US" dirty="0"/>
              <a:t> of the new object</a:t>
            </a:r>
            <a:endParaRPr lang="cs-CZ" dirty="0"/>
          </a:p>
        </p:txBody>
      </p:sp>
      <p:sp>
        <p:nvSpPr>
          <p:cNvPr id="12" name="Zaoblený obdélníkový popisek 6">
            <a:extLst>
              <a:ext uri="{FF2B5EF4-FFF2-40B4-BE49-F238E27FC236}">
                <a16:creationId xmlns:a16="http://schemas.microsoft.com/office/drawing/2014/main" id="{0A83C0F6-89A6-2A5E-D0B7-FED2578E694B}"/>
              </a:ext>
            </a:extLst>
          </p:cNvPr>
          <p:cNvSpPr/>
          <p:nvPr/>
        </p:nvSpPr>
        <p:spPr>
          <a:xfrm>
            <a:off x="4910997" y="1290931"/>
            <a:ext cx="5173768" cy="370453"/>
          </a:xfrm>
          <a:prstGeom prst="wedgeRoundRectCallout">
            <a:avLst>
              <a:gd name="adj1" fmla="val -61104"/>
              <a:gd name="adj2" fmla="val 576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Constructor looks / is like an ordinary function.</a:t>
            </a:r>
            <a:endParaRPr lang="cs-CZ" dirty="0"/>
          </a:p>
        </p:txBody>
      </p:sp>
      <p:sp>
        <p:nvSpPr>
          <p:cNvPr id="13" name="Zaoblený obdélníkový popisek 7">
            <a:extLst>
              <a:ext uri="{FF2B5EF4-FFF2-40B4-BE49-F238E27FC236}">
                <a16:creationId xmlns:a16="http://schemas.microsoft.com/office/drawing/2014/main" id="{C772FB21-EE3B-2BCA-6F90-4E00FBE2909D}"/>
              </a:ext>
            </a:extLst>
          </p:cNvPr>
          <p:cNvSpPr/>
          <p:nvPr/>
        </p:nvSpPr>
        <p:spPr>
          <a:xfrm>
            <a:off x="1487488" y="2252834"/>
            <a:ext cx="6624736" cy="399488"/>
          </a:xfrm>
          <a:prstGeom prst="wedgeRoundRectCallout">
            <a:avLst>
              <a:gd name="adj1" fmla="val -54453"/>
              <a:gd name="adj2" fmla="val -845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Courier New" pitchFamily="49" charset="0"/>
                <a:cs typeface="Courier New" pitchFamily="49" charset="0"/>
              </a:rPr>
              <a:t>this</a:t>
            </a:r>
            <a:r>
              <a:rPr lang="en-US" dirty="0"/>
              <a:t> refers to the newly created object (so it can be initialized).</a:t>
            </a:r>
            <a:endParaRPr lang="cs-CZ" dirty="0"/>
          </a:p>
        </p:txBody>
      </p:sp>
      <p:sp>
        <p:nvSpPr>
          <p:cNvPr id="14" name="Rectangle 13">
            <a:extLst>
              <a:ext uri="{FF2B5EF4-FFF2-40B4-BE49-F238E27FC236}">
                <a16:creationId xmlns:a16="http://schemas.microsoft.com/office/drawing/2014/main" id="{6F249A3C-6D4A-4FDC-F03C-2F74EEDA1B76}"/>
              </a:ext>
            </a:extLst>
          </p:cNvPr>
          <p:cNvSpPr/>
          <p:nvPr/>
        </p:nvSpPr>
        <p:spPr>
          <a:xfrm>
            <a:off x="335360" y="5250710"/>
            <a:ext cx="5591984" cy="3994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err="1">
                <a:solidFill>
                  <a:schemeClr val="tx1"/>
                </a:solidFill>
                <a:latin typeface="Courier New" panose="02070309020205020404" pitchFamily="49" charset="0"/>
                <a:cs typeface="Courier New" panose="02070309020205020404" pitchFamily="49" charset="0"/>
              </a:rPr>
              <a:t>Circle.prototype.foo</a:t>
            </a:r>
            <a:r>
              <a:rPr lang="en-US" b="1" dirty="0">
                <a:solidFill>
                  <a:schemeClr val="tx1"/>
                </a:solidFill>
                <a:latin typeface="Courier New" panose="02070309020205020404" pitchFamily="49" charset="0"/>
                <a:cs typeface="Courier New" panose="02070309020205020404" pitchFamily="49" charset="0"/>
              </a:rPr>
              <a:t> =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 … }</a:t>
            </a:r>
          </a:p>
        </p:txBody>
      </p:sp>
      <p:sp>
        <p:nvSpPr>
          <p:cNvPr id="15" name="Zaoblený obdélníkový popisek 8">
            <a:extLst>
              <a:ext uri="{FF2B5EF4-FFF2-40B4-BE49-F238E27FC236}">
                <a16:creationId xmlns:a16="http://schemas.microsoft.com/office/drawing/2014/main" id="{DE67F3E4-35CE-448D-29AB-CB7CAE69D847}"/>
              </a:ext>
            </a:extLst>
          </p:cNvPr>
          <p:cNvSpPr/>
          <p:nvPr/>
        </p:nvSpPr>
        <p:spPr>
          <a:xfrm>
            <a:off x="434159" y="4612227"/>
            <a:ext cx="6228692" cy="434697"/>
          </a:xfrm>
          <a:prstGeom prst="wedgeRoundRectCallout">
            <a:avLst>
              <a:gd name="adj1" fmla="val -23495"/>
              <a:gd name="adj2" fmla="val 885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a:t>
            </a:r>
            <a:r>
              <a:rPr lang="en-US" b="1" dirty="0">
                <a:latin typeface="Courier New" pitchFamily="49" charset="0"/>
                <a:cs typeface="Courier New" pitchFamily="49" charset="0"/>
              </a:rPr>
              <a:t>prototype</a:t>
            </a:r>
            <a:r>
              <a:rPr lang="en-US" dirty="0"/>
              <a:t> attribute is set to an empty object</a:t>
            </a:r>
            <a:endParaRPr lang="cs-CZ" dirty="0"/>
          </a:p>
        </p:txBody>
      </p:sp>
      <p:sp>
        <p:nvSpPr>
          <p:cNvPr id="16" name="Zaoblený obdélníkový popisek 9">
            <a:extLst>
              <a:ext uri="{FF2B5EF4-FFF2-40B4-BE49-F238E27FC236}">
                <a16:creationId xmlns:a16="http://schemas.microsoft.com/office/drawing/2014/main" id="{55134F47-603B-B113-FA09-05FA522F6CCF}"/>
              </a:ext>
            </a:extLst>
          </p:cNvPr>
          <p:cNvSpPr/>
          <p:nvPr/>
        </p:nvSpPr>
        <p:spPr>
          <a:xfrm>
            <a:off x="1920213" y="5861620"/>
            <a:ext cx="4176464" cy="375692"/>
          </a:xfrm>
          <a:prstGeom prst="wedgeRoundRectCallout">
            <a:avLst>
              <a:gd name="adj1" fmla="val -26634"/>
              <a:gd name="adj2" fmla="val -1207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 it can be easily augmented</a:t>
            </a:r>
            <a:endParaRPr lang="cs-CZ" dirty="0"/>
          </a:p>
        </p:txBody>
      </p:sp>
    </p:spTree>
    <p:extLst>
      <p:ext uri="{BB962C8B-B14F-4D97-AF65-F5344CB8AC3E}">
        <p14:creationId xmlns:p14="http://schemas.microsoft.com/office/powerpoint/2010/main" val="14343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6757-4DB4-78C6-28BB-C7CB7B82FB52}"/>
              </a:ext>
            </a:extLst>
          </p:cNvPr>
          <p:cNvSpPr>
            <a:spLocks noGrp="1"/>
          </p:cNvSpPr>
          <p:nvPr>
            <p:ph type="title"/>
          </p:nvPr>
        </p:nvSpPr>
        <p:spPr/>
        <p:txBody>
          <a:bodyPr/>
          <a:lstStyle/>
          <a:p>
            <a:r>
              <a:rPr lang="en-US" dirty="0"/>
              <a:t>Class</a:t>
            </a:r>
            <a:endParaRPr lang="cs-CZ" dirty="0"/>
          </a:p>
        </p:txBody>
      </p:sp>
      <p:sp>
        <p:nvSpPr>
          <p:cNvPr id="3" name="Content Placeholder 2">
            <a:extLst>
              <a:ext uri="{FF2B5EF4-FFF2-40B4-BE49-F238E27FC236}">
                <a16:creationId xmlns:a16="http://schemas.microsoft.com/office/drawing/2014/main" id="{2932937B-B9CC-5C98-A11A-469263B0AC56}"/>
              </a:ext>
            </a:extLst>
          </p:cNvPr>
          <p:cNvSpPr>
            <a:spLocks noGrp="1"/>
          </p:cNvSpPr>
          <p:nvPr>
            <p:ph idx="1"/>
          </p:nvPr>
        </p:nvSpPr>
        <p:spPr>
          <a:xfrm>
            <a:off x="335360" y="1268760"/>
            <a:ext cx="2376264" cy="3456384"/>
          </a:xfrm>
        </p:spPr>
        <p:txBody>
          <a:bodyPr/>
          <a:lstStyle/>
          <a:p>
            <a:pPr marL="0" indent="0">
              <a:buNone/>
            </a:pPr>
            <a:r>
              <a:rPr lang="en-US" dirty="0"/>
              <a:t>Classes:</a:t>
            </a:r>
          </a:p>
          <a:p>
            <a:r>
              <a:rPr lang="en-US" dirty="0"/>
              <a:t>class expressions</a:t>
            </a:r>
          </a:p>
          <a:p>
            <a:r>
              <a:rPr lang="en-US" dirty="0"/>
              <a:t>getters / </a:t>
            </a:r>
            <a:r>
              <a:rPr lang="en-US" dirty="0" err="1"/>
              <a:t>settters</a:t>
            </a:r>
            <a:endParaRPr lang="en-US" dirty="0"/>
          </a:p>
          <a:p>
            <a:r>
              <a:rPr lang="en-US" dirty="0"/>
              <a:t>static</a:t>
            </a:r>
          </a:p>
          <a:p>
            <a:r>
              <a:rPr lang="en-US" dirty="0"/>
              <a:t>private fields #</a:t>
            </a:r>
          </a:p>
          <a:p>
            <a:r>
              <a:rPr lang="en-US" dirty="0"/>
              <a:t>extends</a:t>
            </a:r>
          </a:p>
          <a:p>
            <a:r>
              <a:rPr lang="en-US" dirty="0"/>
              <a:t>…</a:t>
            </a:r>
          </a:p>
          <a:p>
            <a:endParaRPr lang="en-US" dirty="0"/>
          </a:p>
          <a:p>
            <a:endParaRPr lang="cs-CZ" dirty="0"/>
          </a:p>
        </p:txBody>
      </p:sp>
      <p:sp>
        <p:nvSpPr>
          <p:cNvPr id="4" name="Slide Number Placeholder 3">
            <a:extLst>
              <a:ext uri="{FF2B5EF4-FFF2-40B4-BE49-F238E27FC236}">
                <a16:creationId xmlns:a16="http://schemas.microsoft.com/office/drawing/2014/main" id="{1C3989A6-72BA-1586-045D-EFBC144DC611}"/>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TextBox 4">
            <a:extLst>
              <a:ext uri="{FF2B5EF4-FFF2-40B4-BE49-F238E27FC236}">
                <a16:creationId xmlns:a16="http://schemas.microsoft.com/office/drawing/2014/main" id="{6758709F-F72D-13D8-D1A9-2D053EC86DE6}"/>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
        <p:nvSpPr>
          <p:cNvPr id="6" name="Rectangle 5">
            <a:extLst>
              <a:ext uri="{FF2B5EF4-FFF2-40B4-BE49-F238E27FC236}">
                <a16:creationId xmlns:a16="http://schemas.microsoft.com/office/drawing/2014/main" id="{3A4B25CF-861E-E830-FE22-7434E4D5DF15}"/>
              </a:ext>
            </a:extLst>
          </p:cNvPr>
          <p:cNvSpPr/>
          <p:nvPr/>
        </p:nvSpPr>
        <p:spPr>
          <a:xfrm>
            <a:off x="3647728" y="1412776"/>
            <a:ext cx="4896544" cy="424847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There are no classes!?</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Square {</a:t>
            </a:r>
          </a:p>
          <a:p>
            <a:r>
              <a:rPr lang="en-US" b="1" dirty="0">
                <a:solidFill>
                  <a:schemeClr val="tx1"/>
                </a:solidFill>
                <a:latin typeface="Courier New" panose="02070309020205020404" pitchFamily="49" charset="0"/>
                <a:cs typeface="Courier New" panose="02070309020205020404" pitchFamily="49" charset="0"/>
              </a:rPr>
              <a:t>  side = 0;</a:t>
            </a:r>
            <a:br>
              <a:rPr lang="en-US" b="1" dirty="0">
                <a:solidFill>
                  <a:schemeClr val="tx1"/>
                </a:solidFill>
                <a:latin typeface="Courier New" panose="02070309020205020404" pitchFamily="49" charset="0"/>
                <a:cs typeface="Courier New" panose="02070309020205020404" pitchFamily="49" charset="0"/>
              </a:rPr>
            </a:b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constructor</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br>
              <a:rPr lang="en-US" b="1" dirty="0">
                <a:solidFill>
                  <a:schemeClr val="tx1"/>
                </a:solidFill>
                <a:latin typeface="Courier New" panose="02070309020205020404" pitchFamily="49" charset="0"/>
                <a:cs typeface="Courier New" panose="02070309020205020404" pitchFamily="49" charset="0"/>
              </a:rPr>
            </a:b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area() {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4 * </a:t>
            </a:r>
            <a:r>
              <a:rPr lang="en-US" b="1" dirty="0" err="1">
                <a:solidFill>
                  <a:schemeClr val="accent1"/>
                </a:solidFill>
                <a:latin typeface="Courier New" panose="02070309020205020404" pitchFamily="49" charset="0"/>
                <a:cs typeface="Courier New" panose="02070309020205020404" pitchFamily="49" charset="0"/>
              </a:rPr>
              <a:t>this</a:t>
            </a:r>
            <a:r>
              <a:rPr lang="en-US" b="1" dirty="0" err="1">
                <a:solidFill>
                  <a:schemeClr val="tx1"/>
                </a:solidFill>
                <a:latin typeface="Courier New" panose="02070309020205020404" pitchFamily="49" charset="0"/>
                <a:cs typeface="Courier New" panose="02070309020205020404" pitchFamily="49" charset="0"/>
              </a:rPr>
              <a:t>.side</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square = new Square();</a:t>
            </a:r>
          </a:p>
          <a:p>
            <a:r>
              <a:rPr lang="en-US" b="1" dirty="0" err="1">
                <a:solidFill>
                  <a:schemeClr val="tx1"/>
                </a:solidFill>
                <a:latin typeface="Courier New" panose="02070309020205020404" pitchFamily="49" charset="0"/>
                <a:cs typeface="Courier New" panose="02070309020205020404" pitchFamily="49" charset="0"/>
              </a:rPr>
              <a:t>square.side</a:t>
            </a:r>
            <a:r>
              <a:rPr lang="en-US" b="1" dirty="0">
                <a:solidFill>
                  <a:schemeClr val="tx1"/>
                </a:solidFill>
                <a:latin typeface="Courier New" panose="02070309020205020404" pitchFamily="49" charset="0"/>
                <a:cs typeface="Courier New" panose="02070309020205020404" pitchFamily="49" charset="0"/>
              </a:rPr>
              <a:t> = 42;</a:t>
            </a:r>
          </a:p>
          <a:p>
            <a:r>
              <a:rPr lang="en-US" b="1" dirty="0">
                <a:solidFill>
                  <a:schemeClr val="tx1"/>
                </a:solidFill>
                <a:latin typeface="Courier New" panose="02070309020205020404" pitchFamily="49" charset="0"/>
                <a:cs typeface="Courier New" panose="02070309020205020404" pitchFamily="49" charset="0"/>
              </a:rPr>
              <a:t>console.log(</a:t>
            </a:r>
            <a:r>
              <a:rPr lang="en-US" b="1" dirty="0" err="1">
                <a:solidFill>
                  <a:schemeClr val="tx1"/>
                </a:solidFill>
                <a:latin typeface="Courier New" panose="02070309020205020404" pitchFamily="49" charset="0"/>
                <a:cs typeface="Courier New" panose="02070309020205020404" pitchFamily="49" charset="0"/>
              </a:rPr>
              <a:t>circle.area</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278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F364A-64F8-C8EC-6491-B3DFE96E03F4}"/>
              </a:ext>
            </a:extLst>
          </p:cNvPr>
          <p:cNvSpPr>
            <a:spLocks noGrp="1"/>
          </p:cNvSpPr>
          <p:nvPr>
            <p:ph type="body" sz="quarter" idx="13"/>
          </p:nvPr>
        </p:nvSpPr>
        <p:spPr/>
        <p:txBody>
          <a:bodyPr/>
          <a:lstStyle/>
          <a:p>
            <a:endParaRPr lang="cs-CZ"/>
          </a:p>
        </p:txBody>
      </p:sp>
      <p:sp>
        <p:nvSpPr>
          <p:cNvPr id="3" name="Text Placeholder 2">
            <a:extLst>
              <a:ext uri="{FF2B5EF4-FFF2-40B4-BE49-F238E27FC236}">
                <a16:creationId xmlns:a16="http://schemas.microsoft.com/office/drawing/2014/main" id="{FE95A552-2E00-F0BB-102A-B206512BDBF6}"/>
              </a:ext>
            </a:extLst>
          </p:cNvPr>
          <p:cNvSpPr>
            <a:spLocks noGrp="1"/>
          </p:cNvSpPr>
          <p:nvPr>
            <p:ph type="body" sz="quarter" idx="14"/>
          </p:nvPr>
        </p:nvSpPr>
        <p:spPr/>
        <p:txBody>
          <a:bodyPr/>
          <a:lstStyle/>
          <a:p>
            <a:r>
              <a:rPr lang="en-US" dirty="0"/>
              <a:t>Built-ins</a:t>
            </a:r>
          </a:p>
        </p:txBody>
      </p:sp>
    </p:spTree>
    <p:extLst>
      <p:ext uri="{BB962C8B-B14F-4D97-AF65-F5344CB8AC3E}">
        <p14:creationId xmlns:p14="http://schemas.microsoft.com/office/powerpoint/2010/main" val="364631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FF77-77B6-2A7F-99EC-B01249C7466D}"/>
              </a:ext>
            </a:extLst>
          </p:cNvPr>
          <p:cNvSpPr>
            <a:spLocks noGrp="1"/>
          </p:cNvSpPr>
          <p:nvPr>
            <p:ph type="title"/>
          </p:nvPr>
        </p:nvSpPr>
        <p:spPr/>
        <p:txBody>
          <a:bodyPr/>
          <a:lstStyle/>
          <a:p>
            <a:r>
              <a:rPr lang="en-US" dirty="0"/>
              <a:t>Selected functions</a:t>
            </a:r>
            <a:endParaRPr lang="cs-CZ" dirty="0"/>
          </a:p>
        </p:txBody>
      </p:sp>
      <p:sp>
        <p:nvSpPr>
          <p:cNvPr id="3" name="Content Placeholder 2">
            <a:extLst>
              <a:ext uri="{FF2B5EF4-FFF2-40B4-BE49-F238E27FC236}">
                <a16:creationId xmlns:a16="http://schemas.microsoft.com/office/drawing/2014/main" id="{689A9A99-2EAB-48C3-9695-9F2B8A4BBD25}"/>
              </a:ext>
            </a:extLst>
          </p:cNvPr>
          <p:cNvSpPr>
            <a:spLocks noGrp="1"/>
          </p:cNvSpPr>
          <p:nvPr>
            <p:ph idx="1"/>
          </p:nvPr>
        </p:nvSpPr>
        <p:spPr/>
        <p:txBody>
          <a:bodyPr/>
          <a:lstStyle/>
          <a:p>
            <a:r>
              <a:rPr lang="en-US" dirty="0" err="1">
                <a:solidFill>
                  <a:schemeClr val="accent2"/>
                </a:solidFill>
                <a:hlinkClick r:id="rId2"/>
              </a:rPr>
              <a:t>encodeURI</a:t>
            </a:r>
            <a:r>
              <a:rPr lang="en-US" dirty="0"/>
              <a:t>(str) - encode string for URI</a:t>
            </a:r>
          </a:p>
          <a:p>
            <a:r>
              <a:rPr lang="en-US" dirty="0" err="1">
                <a:solidFill>
                  <a:schemeClr val="accent2"/>
                </a:solidFill>
                <a:hlinkClick r:id="rId3"/>
              </a:rPr>
              <a:t>decodeURI</a:t>
            </a:r>
            <a:r>
              <a:rPr lang="en-US" dirty="0"/>
              <a:t>(str) - decode URI to normal string</a:t>
            </a:r>
          </a:p>
          <a:p>
            <a:r>
              <a:rPr lang="en-US" dirty="0" err="1">
                <a:hlinkClick r:id="rId4"/>
              </a:rPr>
              <a:t>encodeURIComponent</a:t>
            </a:r>
            <a:r>
              <a:rPr lang="en-US" dirty="0"/>
              <a:t>(str) - encode string for URL query part</a:t>
            </a:r>
          </a:p>
          <a:p>
            <a:r>
              <a:rPr lang="en-US" dirty="0" err="1">
                <a:solidFill>
                  <a:schemeClr val="accent2"/>
                </a:solidFill>
                <a:hlinkClick r:id="rId5"/>
              </a:rPr>
              <a:t>parseInt</a:t>
            </a:r>
            <a:r>
              <a:rPr lang="en-US" dirty="0"/>
              <a:t>(str, base) - parse textual representation of an integer of given radix</a:t>
            </a:r>
          </a:p>
          <a:p>
            <a:r>
              <a:rPr lang="en-US" dirty="0" err="1">
                <a:solidFill>
                  <a:schemeClr val="accent2"/>
                </a:solidFill>
                <a:hlinkClick r:id="rId6"/>
              </a:rPr>
              <a:t>parseFloat</a:t>
            </a:r>
            <a:r>
              <a:rPr lang="en-US" dirty="0"/>
              <a:t>(str) - parse textual representation of a floating-point number</a:t>
            </a:r>
            <a:br>
              <a:rPr lang="en-US" dirty="0"/>
            </a:br>
            <a:endParaRPr lang="en-US" dirty="0"/>
          </a:p>
          <a:p>
            <a:endParaRPr lang="cs-CZ" dirty="0"/>
          </a:p>
        </p:txBody>
      </p:sp>
      <p:sp>
        <p:nvSpPr>
          <p:cNvPr id="4" name="Slide Number Placeholder 3">
            <a:extLst>
              <a:ext uri="{FF2B5EF4-FFF2-40B4-BE49-F238E27FC236}">
                <a16:creationId xmlns:a16="http://schemas.microsoft.com/office/drawing/2014/main" id="{ED9179CE-5862-458A-1508-01F4B4365637}"/>
              </a:ext>
            </a:extLst>
          </p:cNvPr>
          <p:cNvSpPr>
            <a:spLocks noGrp="1"/>
          </p:cNvSpPr>
          <p:nvPr>
            <p:ph type="sldNum" sz="quarter" idx="12"/>
          </p:nvPr>
        </p:nvSpPr>
        <p:spPr/>
        <p:txBody>
          <a:bodyPr/>
          <a:lstStyle/>
          <a:p>
            <a:fld id="{452BA717-4DED-4A38-BDE4-30D0F0A142DB}" type="slidenum">
              <a:rPr lang="cs-CZ" smtClean="0"/>
              <a:pPr/>
              <a:t>23</a:t>
            </a:fld>
            <a:endParaRPr lang="cs-CZ"/>
          </a:p>
        </p:txBody>
      </p:sp>
    </p:spTree>
    <p:extLst>
      <p:ext uri="{BB962C8B-B14F-4D97-AF65-F5344CB8AC3E}">
        <p14:creationId xmlns:p14="http://schemas.microsoft.com/office/powerpoint/2010/main" val="356228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1BCF-69B7-7E08-9B4B-BC979146075C}"/>
              </a:ext>
            </a:extLst>
          </p:cNvPr>
          <p:cNvSpPr>
            <a:spLocks noGrp="1"/>
          </p:cNvSpPr>
          <p:nvPr>
            <p:ph type="title"/>
          </p:nvPr>
        </p:nvSpPr>
        <p:spPr/>
        <p:txBody>
          <a:bodyPr/>
          <a:lstStyle/>
          <a:p>
            <a:r>
              <a:rPr lang="en-US" dirty="0"/>
              <a:t>General-purpose Constructors</a:t>
            </a:r>
          </a:p>
        </p:txBody>
      </p:sp>
      <p:sp>
        <p:nvSpPr>
          <p:cNvPr id="3" name="Content Placeholder 2">
            <a:extLst>
              <a:ext uri="{FF2B5EF4-FFF2-40B4-BE49-F238E27FC236}">
                <a16:creationId xmlns:a16="http://schemas.microsoft.com/office/drawing/2014/main" id="{3383A7E1-4DEA-DBCF-5D6E-D68996AB1911}"/>
              </a:ext>
            </a:extLst>
          </p:cNvPr>
          <p:cNvSpPr>
            <a:spLocks noGrp="1"/>
          </p:cNvSpPr>
          <p:nvPr>
            <p:ph idx="1"/>
          </p:nvPr>
        </p:nvSpPr>
        <p:spPr/>
        <p:txBody>
          <a:bodyPr/>
          <a:lstStyle/>
          <a:p>
            <a:pPr marL="0" indent="0">
              <a:buNone/>
            </a:pPr>
            <a:r>
              <a:rPr lang="en-US" dirty="0"/>
              <a:t>There are wrappers for basic types: Number, String, Boolean, Object, Function. Basic primitives, string, </a:t>
            </a:r>
            <a:r>
              <a:rPr lang="en-US" dirty="0" err="1"/>
              <a:t>boolean</a:t>
            </a:r>
            <a:r>
              <a:rPr lang="en-US" dirty="0"/>
              <a:t>, and number, are automatically converted to their respective wrappers, e.g. when a method is invoked upon them.</a:t>
            </a:r>
          </a:p>
          <a:p>
            <a:pPr marL="0" indent="0">
              <a:buNone/>
            </a:pPr>
            <a:endParaRPr lang="en-US" dirty="0"/>
          </a:p>
          <a:p>
            <a:pPr marL="0" indent="0">
              <a:buNone/>
            </a:pPr>
            <a:r>
              <a:rPr lang="en-US" dirty="0"/>
              <a:t>Wrappers provide additional functionality:</a:t>
            </a:r>
          </a:p>
          <a:p>
            <a:r>
              <a:rPr lang="en-US" dirty="0"/>
              <a:t>Object - manipulation with objects</a:t>
            </a:r>
          </a:p>
          <a:p>
            <a:r>
              <a:rPr lang="en-US" dirty="0"/>
              <a:t>Array - object wrapper for "traditional" arrays</a:t>
            </a:r>
          </a:p>
          <a:p>
            <a:r>
              <a:rPr lang="en-US" dirty="0"/>
              <a:t>Date - time and date information</a:t>
            </a:r>
          </a:p>
          <a:p>
            <a:r>
              <a:rPr lang="en-US" dirty="0"/>
              <a:t>Iterator - implements iterator pattern</a:t>
            </a:r>
          </a:p>
          <a:p>
            <a:r>
              <a:rPr lang="en-US" dirty="0" err="1"/>
              <a:t>RegExp</a:t>
            </a:r>
            <a:r>
              <a:rPr lang="en-US" dirty="0"/>
              <a:t> - regular expression</a:t>
            </a:r>
          </a:p>
          <a:p>
            <a:r>
              <a:rPr lang="en-US" dirty="0"/>
              <a:t>...</a:t>
            </a:r>
          </a:p>
          <a:p>
            <a:pPr marL="0" indent="0">
              <a:buNone/>
            </a:pPr>
            <a:endParaRPr lang="en-US" dirty="0"/>
          </a:p>
          <a:p>
            <a:endParaRPr lang="cs-CZ" dirty="0"/>
          </a:p>
        </p:txBody>
      </p:sp>
      <p:sp>
        <p:nvSpPr>
          <p:cNvPr id="4" name="Slide Number Placeholder 3">
            <a:extLst>
              <a:ext uri="{FF2B5EF4-FFF2-40B4-BE49-F238E27FC236}">
                <a16:creationId xmlns:a16="http://schemas.microsoft.com/office/drawing/2014/main" id="{A805AB7C-AE9E-7222-1963-5C62E410AB44}"/>
              </a:ext>
            </a:extLst>
          </p:cNvPr>
          <p:cNvSpPr>
            <a:spLocks noGrp="1"/>
          </p:cNvSpPr>
          <p:nvPr>
            <p:ph type="sldNum" sz="quarter" idx="12"/>
          </p:nvPr>
        </p:nvSpPr>
        <p:spPr/>
        <p:txBody>
          <a:bodyPr/>
          <a:lstStyle/>
          <a:p>
            <a:fld id="{452BA717-4DED-4A38-BDE4-30D0F0A142DB}" type="slidenum">
              <a:rPr lang="cs-CZ" smtClean="0"/>
              <a:pPr/>
              <a:t>24</a:t>
            </a:fld>
            <a:endParaRPr lang="cs-CZ"/>
          </a:p>
        </p:txBody>
      </p:sp>
    </p:spTree>
    <p:extLst>
      <p:ext uri="{BB962C8B-B14F-4D97-AF65-F5344CB8AC3E}">
        <p14:creationId xmlns:p14="http://schemas.microsoft.com/office/powerpoint/2010/main" val="95721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8EAC-4D97-F814-99A6-66F894EEA405}"/>
              </a:ext>
            </a:extLst>
          </p:cNvPr>
          <p:cNvSpPr>
            <a:spLocks noGrp="1"/>
          </p:cNvSpPr>
          <p:nvPr>
            <p:ph type="title"/>
          </p:nvPr>
        </p:nvSpPr>
        <p:spPr/>
        <p:txBody>
          <a:bodyPr/>
          <a:lstStyle/>
          <a:p>
            <a:r>
              <a:rPr lang="en-US" dirty="0"/>
              <a:t>Object</a:t>
            </a:r>
            <a:endParaRPr lang="cs-CZ" dirty="0"/>
          </a:p>
        </p:txBody>
      </p:sp>
      <p:sp>
        <p:nvSpPr>
          <p:cNvPr id="3" name="Content Placeholder 2">
            <a:extLst>
              <a:ext uri="{FF2B5EF4-FFF2-40B4-BE49-F238E27FC236}">
                <a16:creationId xmlns:a16="http://schemas.microsoft.com/office/drawing/2014/main" id="{CF3A9F26-437E-D54B-3ABF-F035B2A286CD}"/>
              </a:ext>
            </a:extLst>
          </p:cNvPr>
          <p:cNvSpPr>
            <a:spLocks noGrp="1"/>
          </p:cNvSpPr>
          <p:nvPr>
            <p:ph idx="1"/>
          </p:nvPr>
        </p:nvSpPr>
        <p:spPr>
          <a:xfrm>
            <a:off x="335360" y="1268760"/>
            <a:ext cx="11449272" cy="4680520"/>
          </a:xfrm>
        </p:spPr>
        <p:txBody>
          <a:bodyPr/>
          <a:lstStyle/>
          <a:p>
            <a:pPr marL="0" indent="0">
              <a:buNone/>
            </a:pPr>
            <a:r>
              <a:rPr lang="en-US" dirty="0"/>
              <a:t>Selected Object functions:</a:t>
            </a:r>
          </a:p>
          <a:p>
            <a:r>
              <a:rPr lang="en-US" dirty="0">
                <a:solidFill>
                  <a:schemeClr val="accent1"/>
                </a:solidFill>
                <a:hlinkClick r:id="rId2">
                  <a:extLst>
                    <a:ext uri="{A12FA001-AC4F-418D-AE19-62706E023703}">
                      <ahyp:hlinkClr xmlns:ahyp="http://schemas.microsoft.com/office/drawing/2018/hyperlinkcolor" val="tx"/>
                    </a:ext>
                  </a:extLst>
                </a:hlinkClick>
              </a:rPr>
              <a:t>create</a:t>
            </a:r>
            <a:r>
              <a:rPr lang="en-US" dirty="0">
                <a:solidFill>
                  <a:schemeClr val="tx1"/>
                </a:solidFill>
              </a:rPr>
              <a:t>(proto, [prop descriptors])  create a new object</a:t>
            </a:r>
          </a:p>
          <a:p>
            <a:r>
              <a:rPr lang="en-US" dirty="0" err="1">
                <a:solidFill>
                  <a:schemeClr val="tx1">
                    <a:lumMod val="50000"/>
                    <a:lumOff val="50000"/>
                  </a:schemeClr>
                </a:solidFill>
                <a:hlinkClick r:id="rId3">
                  <a:extLst>
                    <a:ext uri="{A12FA001-AC4F-418D-AE19-62706E023703}">
                      <ahyp:hlinkClr xmlns:ahyp="http://schemas.microsoft.com/office/drawing/2018/hyperlinkcolor" val="tx"/>
                    </a:ext>
                  </a:extLst>
                </a:hlinkClick>
              </a:rPr>
              <a:t>getOwnPropertyNames</a:t>
            </a:r>
            <a:r>
              <a:rPr lang="en-US" dirty="0">
                <a:solidFill>
                  <a:schemeClr val="tx1">
                    <a:lumMod val="50000"/>
                    <a:lumOff val="50000"/>
                  </a:schemeClr>
                </a:solidFill>
              </a:rPr>
              <a:t>(obj) - return an array of property names that are native to obj</a:t>
            </a:r>
          </a:p>
          <a:p>
            <a:r>
              <a:rPr lang="en-US" dirty="0" err="1">
                <a:solidFill>
                  <a:schemeClr val="tx1">
                    <a:lumMod val="50000"/>
                    <a:lumOff val="50000"/>
                  </a:schemeClr>
                </a:solidFill>
                <a:hlinkClick r:id="rId4">
                  <a:extLst>
                    <a:ext uri="{A12FA001-AC4F-418D-AE19-62706E023703}">
                      <ahyp:hlinkClr xmlns:ahyp="http://schemas.microsoft.com/office/drawing/2018/hyperlinkcolor" val="tx"/>
                    </a:ext>
                  </a:extLst>
                </a:hlinkClick>
              </a:rPr>
              <a:t>getPrototypeOf</a:t>
            </a:r>
            <a:r>
              <a:rPr lang="en-US" dirty="0">
                <a:solidFill>
                  <a:schemeClr val="tx1">
                    <a:lumMod val="50000"/>
                    <a:lumOff val="50000"/>
                  </a:schemeClr>
                </a:solidFill>
              </a:rPr>
              <a:t>(obj) - get prototype object of obj</a:t>
            </a:r>
          </a:p>
          <a:p>
            <a:r>
              <a:rPr lang="en-US" dirty="0" err="1">
                <a:solidFill>
                  <a:schemeClr val="tx1">
                    <a:lumMod val="50000"/>
                    <a:lumOff val="50000"/>
                  </a:schemeClr>
                </a:solidFill>
                <a:hlinkClick r:id="rId5">
                  <a:extLst>
                    <a:ext uri="{A12FA001-AC4F-418D-AE19-62706E023703}">
                      <ahyp:hlinkClr xmlns:ahyp="http://schemas.microsoft.com/office/drawing/2018/hyperlinkcolor" val="tx"/>
                    </a:ext>
                  </a:extLst>
                </a:hlinkClick>
              </a:rPr>
              <a:t>preventExtensions</a:t>
            </a:r>
            <a:r>
              <a:rPr lang="en-US" dirty="0">
                <a:solidFill>
                  <a:schemeClr val="tx1">
                    <a:lumMod val="50000"/>
                    <a:lumOff val="50000"/>
                  </a:schemeClr>
                </a:solidFill>
              </a:rPr>
              <a:t>(obj) - "marks an object as no longer extensible"</a:t>
            </a:r>
          </a:p>
          <a:p>
            <a:r>
              <a:rPr lang="en-US" dirty="0">
                <a:solidFill>
                  <a:schemeClr val="tx1">
                    <a:lumMod val="50000"/>
                    <a:lumOff val="50000"/>
                  </a:schemeClr>
                </a:solidFill>
                <a:hlinkClick r:id="rId6">
                  <a:extLst>
                    <a:ext uri="{A12FA001-AC4F-418D-AE19-62706E023703}">
                      <ahyp:hlinkClr xmlns:ahyp="http://schemas.microsoft.com/office/drawing/2018/hyperlinkcolor" val="tx"/>
                    </a:ext>
                  </a:extLst>
                </a:hlinkClick>
              </a:rPr>
              <a:t>seal</a:t>
            </a:r>
            <a:r>
              <a:rPr lang="en-US" dirty="0">
                <a:solidFill>
                  <a:schemeClr val="tx1">
                    <a:lumMod val="50000"/>
                    <a:lumOff val="50000"/>
                  </a:schemeClr>
                </a:solidFill>
              </a:rPr>
              <a:t>(obj) - "prevent adding/removing of properties"</a:t>
            </a:r>
          </a:p>
          <a:p>
            <a:r>
              <a:rPr lang="en-US" dirty="0">
                <a:solidFill>
                  <a:schemeClr val="tx1">
                    <a:lumMod val="50000"/>
                    <a:lumOff val="50000"/>
                  </a:schemeClr>
                </a:solidFill>
                <a:hlinkClick r:id="rId7">
                  <a:extLst>
                    <a:ext uri="{A12FA001-AC4F-418D-AE19-62706E023703}">
                      <ahyp:hlinkClr xmlns:ahyp="http://schemas.microsoft.com/office/drawing/2018/hyperlinkcolor" val="tx"/>
                    </a:ext>
                  </a:extLst>
                </a:hlinkClick>
              </a:rPr>
              <a:t>freeze</a:t>
            </a:r>
            <a:r>
              <a:rPr lang="en-US" dirty="0">
                <a:solidFill>
                  <a:schemeClr val="tx1">
                    <a:lumMod val="50000"/>
                    <a:lumOff val="50000"/>
                  </a:schemeClr>
                </a:solidFill>
              </a:rPr>
              <a:t>(obj) - "prevent adding/removing/modification of properties"</a:t>
            </a:r>
          </a:p>
          <a:p>
            <a:r>
              <a:rPr lang="en-US" dirty="0">
                <a:hlinkClick r:id="rId8"/>
              </a:rPr>
              <a:t>entries</a:t>
            </a:r>
            <a:r>
              <a:rPr lang="en-US" dirty="0"/>
              <a:t>() - "returns an array of own enumerable string-keyed property pairs"</a:t>
            </a:r>
          </a:p>
          <a:p>
            <a:r>
              <a:rPr lang="en-US" dirty="0">
                <a:hlinkClick r:id="rId9"/>
              </a:rPr>
              <a:t>values</a:t>
            </a:r>
            <a:r>
              <a:rPr lang="en-US" dirty="0"/>
              <a:t>() - "returns an array of a given object's own enumerable string-keyed property values"</a:t>
            </a:r>
            <a:endParaRPr lang="cs-CZ" dirty="0"/>
          </a:p>
        </p:txBody>
      </p:sp>
      <p:sp>
        <p:nvSpPr>
          <p:cNvPr id="4" name="Slide Number Placeholder 3">
            <a:extLst>
              <a:ext uri="{FF2B5EF4-FFF2-40B4-BE49-F238E27FC236}">
                <a16:creationId xmlns:a16="http://schemas.microsoft.com/office/drawing/2014/main" id="{875D300E-F8D4-E60D-CBEB-50F4A288F6E0}"/>
              </a:ext>
            </a:extLst>
          </p:cNvPr>
          <p:cNvSpPr>
            <a:spLocks noGrp="1"/>
          </p:cNvSpPr>
          <p:nvPr>
            <p:ph type="sldNum" sz="quarter" idx="12"/>
          </p:nvPr>
        </p:nvSpPr>
        <p:spPr/>
        <p:txBody>
          <a:bodyPr/>
          <a:lstStyle/>
          <a:p>
            <a:fld id="{452BA717-4DED-4A38-BDE4-30D0F0A142DB}" type="slidenum">
              <a:rPr lang="cs-CZ" smtClean="0"/>
              <a:pPr/>
              <a:t>25</a:t>
            </a:fld>
            <a:endParaRPr lang="cs-CZ"/>
          </a:p>
        </p:txBody>
      </p:sp>
      <p:sp>
        <p:nvSpPr>
          <p:cNvPr id="5" name="TextBox 4">
            <a:extLst>
              <a:ext uri="{FF2B5EF4-FFF2-40B4-BE49-F238E27FC236}">
                <a16:creationId xmlns:a16="http://schemas.microsoft.com/office/drawing/2014/main" id="{A783E267-8F6F-E092-E1E0-47E301771F26}"/>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245543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94184-27C2-A9A7-EEB5-2B423039A2E9}"/>
              </a:ext>
            </a:extLst>
          </p:cNvPr>
          <p:cNvSpPr>
            <a:spLocks noGrp="1"/>
          </p:cNvSpPr>
          <p:nvPr>
            <p:ph type="body" sz="quarter" idx="13"/>
          </p:nvPr>
        </p:nvSpPr>
        <p:spPr/>
        <p:txBody>
          <a:bodyPr/>
          <a:lstStyle/>
          <a:p>
            <a:endParaRPr lang="cs-CZ"/>
          </a:p>
        </p:txBody>
      </p:sp>
      <p:sp>
        <p:nvSpPr>
          <p:cNvPr id="3" name="Text Placeholder 2">
            <a:extLst>
              <a:ext uri="{FF2B5EF4-FFF2-40B4-BE49-F238E27FC236}">
                <a16:creationId xmlns:a16="http://schemas.microsoft.com/office/drawing/2014/main" id="{E08ED22F-1735-A542-4E71-873D8F8CFCAB}"/>
              </a:ext>
            </a:extLst>
          </p:cNvPr>
          <p:cNvSpPr>
            <a:spLocks noGrp="1"/>
          </p:cNvSpPr>
          <p:nvPr>
            <p:ph type="body" sz="quarter" idx="14"/>
          </p:nvPr>
        </p:nvSpPr>
        <p:spPr/>
        <p:txBody>
          <a:bodyPr/>
          <a:lstStyle/>
          <a:p>
            <a:r>
              <a:rPr lang="en-US" dirty="0"/>
              <a:t>JavaScript Object Notation (JSON)</a:t>
            </a:r>
            <a:endParaRPr lang="cs-CZ" dirty="0"/>
          </a:p>
        </p:txBody>
      </p:sp>
    </p:spTree>
    <p:extLst>
      <p:ext uri="{BB962C8B-B14F-4D97-AF65-F5344CB8AC3E}">
        <p14:creationId xmlns:p14="http://schemas.microsoft.com/office/powerpoint/2010/main" val="64761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F2B8-E13E-A2AD-C907-E4BD840D89F6}"/>
              </a:ext>
            </a:extLst>
          </p:cNvPr>
          <p:cNvSpPr>
            <a:spLocks noGrp="1"/>
          </p:cNvSpPr>
          <p:nvPr>
            <p:ph type="title"/>
          </p:nvPr>
        </p:nvSpPr>
        <p:spPr/>
        <p:txBody>
          <a:bodyPr/>
          <a:lstStyle/>
          <a:p>
            <a:r>
              <a:rPr lang="en-US" dirty="0"/>
              <a:t>JSON</a:t>
            </a:r>
            <a:endParaRPr lang="cs-CZ" dirty="0"/>
          </a:p>
        </p:txBody>
      </p:sp>
      <p:sp>
        <p:nvSpPr>
          <p:cNvPr id="3" name="Content Placeholder 2">
            <a:extLst>
              <a:ext uri="{FF2B5EF4-FFF2-40B4-BE49-F238E27FC236}">
                <a16:creationId xmlns:a16="http://schemas.microsoft.com/office/drawing/2014/main" id="{E82D94D6-26EA-1A2A-25A3-F3CDB0C10A5F}"/>
              </a:ext>
            </a:extLst>
          </p:cNvPr>
          <p:cNvSpPr>
            <a:spLocks noGrp="1"/>
          </p:cNvSpPr>
          <p:nvPr>
            <p:ph idx="1"/>
          </p:nvPr>
        </p:nvSpPr>
        <p:spPr/>
        <p:txBody>
          <a:bodyPr/>
          <a:lstStyle/>
          <a:p>
            <a:pPr marL="0" indent="0">
              <a:buNone/>
            </a:pPr>
            <a:r>
              <a:rPr lang="en-US" dirty="0"/>
              <a:t>JSON is a lightweight interchange format for structured data. It is based on subset of JavaScript language. As a format it is language independent. There are parsers and serializers for many languages. JSON was intended for replacing XML in simple scenarios - now most of the web applications.</a:t>
            </a:r>
          </a:p>
          <a:p>
            <a:pPr marL="0" indent="0">
              <a:buNone/>
            </a:pPr>
            <a:endParaRPr lang="en-US" dirty="0"/>
          </a:p>
          <a:p>
            <a:pPr marL="0" indent="0">
              <a:buNone/>
            </a:pPr>
            <a:r>
              <a:rPr lang="en-US" dirty="0"/>
              <a:t>Basic syntax:</a:t>
            </a:r>
          </a:p>
          <a:p>
            <a:r>
              <a:rPr lang="en-US" dirty="0"/>
              <a:t>Two basic structures: collections and lists</a:t>
            </a:r>
          </a:p>
          <a:p>
            <a:r>
              <a:rPr lang="en-US" dirty="0"/>
              <a:t>Supports strings, numbers, bools, and null type</a:t>
            </a:r>
          </a:p>
          <a:p>
            <a:r>
              <a:rPr lang="en-US" dirty="0"/>
              <a:t>Unicode safe</a:t>
            </a:r>
          </a:p>
          <a:p>
            <a:endParaRPr lang="en-US" dirty="0"/>
          </a:p>
          <a:p>
            <a:endParaRPr lang="en-US" dirty="0"/>
          </a:p>
        </p:txBody>
      </p:sp>
      <p:sp>
        <p:nvSpPr>
          <p:cNvPr id="4" name="Slide Number Placeholder 3">
            <a:extLst>
              <a:ext uri="{FF2B5EF4-FFF2-40B4-BE49-F238E27FC236}">
                <a16:creationId xmlns:a16="http://schemas.microsoft.com/office/drawing/2014/main" id="{57F6D419-1DEC-F9B2-46F6-BD385A1C8414}"/>
              </a:ext>
            </a:extLst>
          </p:cNvPr>
          <p:cNvSpPr>
            <a:spLocks noGrp="1"/>
          </p:cNvSpPr>
          <p:nvPr>
            <p:ph type="sldNum" sz="quarter" idx="12"/>
          </p:nvPr>
        </p:nvSpPr>
        <p:spPr/>
        <p:txBody>
          <a:bodyPr/>
          <a:lstStyle/>
          <a:p>
            <a:fld id="{452BA717-4DED-4A38-BDE4-30D0F0A142DB}" type="slidenum">
              <a:rPr lang="cs-CZ" smtClean="0"/>
              <a:pPr/>
              <a:t>27</a:t>
            </a:fld>
            <a:endParaRPr lang="cs-CZ"/>
          </a:p>
        </p:txBody>
      </p:sp>
      <p:sp>
        <p:nvSpPr>
          <p:cNvPr id="5" name="TextBox 4">
            <a:extLst>
              <a:ext uri="{FF2B5EF4-FFF2-40B4-BE49-F238E27FC236}">
                <a16:creationId xmlns:a16="http://schemas.microsoft.com/office/drawing/2014/main" id="{85CFEA45-5D47-CE2E-F8D9-635EA68DACA4}"/>
              </a:ext>
            </a:extLst>
          </p:cNvPr>
          <p:cNvSpPr txBox="1"/>
          <p:nvPr/>
        </p:nvSpPr>
        <p:spPr>
          <a:xfrm>
            <a:off x="0" y="6516052"/>
            <a:ext cx="12192000" cy="369332"/>
          </a:xfrm>
          <a:prstGeom prst="rect">
            <a:avLst/>
          </a:prstGeom>
          <a:noFill/>
        </p:spPr>
        <p:txBody>
          <a:bodyPr wrap="square" rtlCol="0">
            <a:spAutoFit/>
          </a:bodyPr>
          <a:lstStyle/>
          <a:p>
            <a:r>
              <a:rPr lang="en-US" dirty="0">
                <a:solidFill>
                  <a:schemeClr val="bg1"/>
                </a:solidFill>
              </a:rPr>
              <a:t>Removed: 2022/2023</a:t>
            </a:r>
          </a:p>
        </p:txBody>
      </p:sp>
      <p:sp>
        <p:nvSpPr>
          <p:cNvPr id="6" name="Rectangle 5">
            <a:extLst>
              <a:ext uri="{FF2B5EF4-FFF2-40B4-BE49-F238E27FC236}">
                <a16:creationId xmlns:a16="http://schemas.microsoft.com/office/drawing/2014/main" id="{303F100C-57CA-A82A-5E99-8F76C1592983}"/>
              </a:ext>
            </a:extLst>
          </p:cNvPr>
          <p:cNvSpPr/>
          <p:nvPr/>
        </p:nvSpPr>
        <p:spPr>
          <a:xfrm>
            <a:off x="7104112" y="3429000"/>
            <a:ext cx="4536504" cy="288032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StudentId</a:t>
            </a:r>
            <a:r>
              <a:rPr lang="en-US" b="1" dirty="0">
                <a:solidFill>
                  <a:schemeClr val="tx1"/>
                </a:solidFill>
                <a:latin typeface="Courier New" panose="02070309020205020404" pitchFamily="49" charset="0"/>
                <a:cs typeface="Courier New" panose="02070309020205020404" pitchFamily="49" charset="0"/>
              </a:rPr>
              <a:t>": 42,</a:t>
            </a:r>
          </a:p>
          <a:p>
            <a:r>
              <a:rPr lang="en-US" b="1" dirty="0">
                <a:solidFill>
                  <a:schemeClr val="tx1"/>
                </a:solidFill>
                <a:latin typeface="Courier New" panose="02070309020205020404" pitchFamily="49" charset="0"/>
                <a:cs typeface="Courier New" panose="02070309020205020404" pitchFamily="49" charset="0"/>
              </a:rPr>
              <a:t>    "Name": "John Smith"</a:t>
            </a:r>
          </a:p>
          <a:p>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StudentId</a:t>
            </a:r>
            <a:r>
              <a:rPr lang="en-US" b="1" dirty="0">
                <a:solidFill>
                  <a:schemeClr val="tx1"/>
                </a:solidFill>
                <a:latin typeface="Courier New" panose="02070309020205020404" pitchFamily="49" charset="0"/>
                <a:cs typeface="Courier New" panose="02070309020205020404" pitchFamily="49" charset="0"/>
              </a:rPr>
              <a:t>": 54,</a:t>
            </a:r>
          </a:p>
          <a:p>
            <a:r>
              <a:rPr lang="en-US" b="1" dirty="0">
                <a:solidFill>
                  <a:schemeClr val="tx1"/>
                </a:solidFill>
                <a:latin typeface="Courier New" panose="02070309020205020404" pitchFamily="49" charset="0"/>
                <a:cs typeface="Courier New" panose="02070309020205020404" pitchFamily="49" charset="0"/>
              </a:rPr>
              <a:t>    "Name": "Jane Johnson",</a:t>
            </a:r>
          </a:p>
          <a:p>
            <a:r>
              <a:rPr lang="en-US" b="1" dirty="0">
                <a:solidFill>
                  <a:schemeClr val="tx1"/>
                </a:solidFill>
                <a:latin typeface="Courier New" panose="02070309020205020404" pitchFamily="49" charset="0"/>
                <a:cs typeface="Courier New" panose="02070309020205020404" pitchFamily="49" charset="0"/>
              </a:rPr>
              <a:t>    "Graduated": true</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2F76A10A-7455-7AE3-ADA1-0400ED1B4FB7}"/>
              </a:ext>
            </a:extLst>
          </p:cNvPr>
          <p:cNvSpPr/>
          <p:nvPr/>
        </p:nvSpPr>
        <p:spPr>
          <a:xfrm>
            <a:off x="191344" y="5157192"/>
            <a:ext cx="6422622" cy="115212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Create object from JSON.</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res = </a:t>
            </a:r>
            <a:r>
              <a:rPr lang="en-US" b="1" dirty="0" err="1">
                <a:solidFill>
                  <a:schemeClr val="tx1"/>
                </a:solidFill>
                <a:latin typeface="Courier New" panose="02070309020205020404" pitchFamily="49" charset="0"/>
                <a:cs typeface="Courier New" panose="02070309020205020404" pitchFamily="49" charset="0"/>
              </a:rPr>
              <a:t>JSON.parse</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jsonString</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accent6"/>
                </a:solidFill>
                <a:latin typeface="Courier New" panose="02070309020205020404" pitchFamily="49" charset="0"/>
                <a:cs typeface="Courier New" panose="02070309020205020404" pitchFamily="49" charset="0"/>
              </a:rPr>
              <a:t>// Save object to JSON </a:t>
            </a:r>
            <a:r>
              <a:rPr lang="en-US" b="1" dirty="0" err="1">
                <a:solidFill>
                  <a:schemeClr val="accent6"/>
                </a:solidFill>
                <a:latin typeface="Courier New" panose="02070309020205020404" pitchFamily="49" charset="0"/>
                <a:cs typeface="Courier New" panose="02070309020205020404" pitchFamily="49" charset="0"/>
              </a:rPr>
              <a:t>sring</a:t>
            </a:r>
            <a:r>
              <a:rPr lang="en-US" b="1" dirty="0">
                <a:solidFill>
                  <a:schemeClr val="accent6"/>
                </a:solidFill>
                <a:latin typeface="Courier New" panose="02070309020205020404" pitchFamily="49" charset="0"/>
                <a:cs typeface="Courier New" panose="02070309020205020404" pitchFamily="49" charset="0"/>
              </a:rPr>
              <a:t>.</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jsonString</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tx1"/>
                </a:solidFill>
                <a:latin typeface="Courier New" panose="02070309020205020404" pitchFamily="49" charset="0"/>
                <a:cs typeface="Courier New" panose="02070309020205020404" pitchFamily="49" charset="0"/>
              </a:rPr>
              <a:t>JSON.stringify</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jsObject</a:t>
            </a:r>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447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25D3D-8B39-3DF4-2A47-95AFE499C6A5}"/>
              </a:ext>
            </a:extLst>
          </p:cNvPr>
          <p:cNvSpPr>
            <a:spLocks noGrp="1"/>
          </p:cNvSpPr>
          <p:nvPr>
            <p:ph type="body" sz="quarter" idx="13"/>
          </p:nvPr>
        </p:nvSpPr>
        <p:spPr/>
        <p:txBody>
          <a:bodyPr/>
          <a:lstStyle/>
          <a:p>
            <a:endParaRPr lang="cs-CZ"/>
          </a:p>
        </p:txBody>
      </p:sp>
      <p:sp>
        <p:nvSpPr>
          <p:cNvPr id="3" name="Text Placeholder 2">
            <a:extLst>
              <a:ext uri="{FF2B5EF4-FFF2-40B4-BE49-F238E27FC236}">
                <a16:creationId xmlns:a16="http://schemas.microsoft.com/office/drawing/2014/main" id="{E006FCD3-6724-DA00-5B6C-4A6C5A0179EA}"/>
              </a:ext>
            </a:extLst>
          </p:cNvPr>
          <p:cNvSpPr>
            <a:spLocks noGrp="1"/>
          </p:cNvSpPr>
          <p:nvPr>
            <p:ph type="body" sz="quarter" idx="14"/>
          </p:nvPr>
        </p:nvSpPr>
        <p:spPr>
          <a:xfrm>
            <a:off x="1415480" y="3140968"/>
            <a:ext cx="9217023" cy="576064"/>
          </a:xfrm>
        </p:spPr>
        <p:txBody>
          <a:bodyPr/>
          <a:lstStyle/>
          <a:p>
            <a:r>
              <a:rPr lang="en-US" dirty="0"/>
              <a:t>Promise</a:t>
            </a:r>
            <a:endParaRPr lang="cs-CZ" dirty="0"/>
          </a:p>
        </p:txBody>
      </p:sp>
      <p:sp>
        <p:nvSpPr>
          <p:cNvPr id="4" name="TextBox 3">
            <a:extLst>
              <a:ext uri="{FF2B5EF4-FFF2-40B4-BE49-F238E27FC236}">
                <a16:creationId xmlns:a16="http://schemas.microsoft.com/office/drawing/2014/main" id="{C057881E-6BB7-FB03-1939-6ADB70E1C623}"/>
              </a:ext>
            </a:extLst>
          </p:cNvPr>
          <p:cNvSpPr txBox="1"/>
          <p:nvPr/>
        </p:nvSpPr>
        <p:spPr>
          <a:xfrm>
            <a:off x="191344" y="5157192"/>
            <a:ext cx="7560840" cy="1200329"/>
          </a:xfrm>
          <a:prstGeom prst="rect">
            <a:avLst/>
          </a:prstGeom>
          <a:noFill/>
        </p:spPr>
        <p:txBody>
          <a:bodyPr wrap="square" rtlCol="0">
            <a:spAutoFit/>
          </a:bodyPr>
          <a:lstStyle/>
          <a:p>
            <a:r>
              <a:rPr lang="en-US" dirty="0"/>
              <a:t>Daniel P. Friedman and David Wise</a:t>
            </a:r>
          </a:p>
          <a:p>
            <a:r>
              <a:rPr lang="en-US" dirty="0"/>
              <a:t>The Impact of Applicative Programming on Multiprocessing.</a:t>
            </a:r>
          </a:p>
          <a:p>
            <a:r>
              <a:rPr lang="en-US" dirty="0"/>
              <a:t>International Conference on Parallel Processing. pp. 263–272, 1976</a:t>
            </a:r>
            <a:br>
              <a:rPr lang="en-US" dirty="0"/>
            </a:br>
            <a:r>
              <a:rPr lang="en-US" dirty="0">
                <a:hlinkClick r:id="rId3"/>
              </a:rPr>
              <a:t>Available online</a:t>
            </a:r>
            <a:endParaRPr lang="en-US" dirty="0"/>
          </a:p>
        </p:txBody>
      </p:sp>
    </p:spTree>
    <p:extLst>
      <p:ext uri="{BB962C8B-B14F-4D97-AF65-F5344CB8AC3E}">
        <p14:creationId xmlns:p14="http://schemas.microsoft.com/office/powerpoint/2010/main" val="147159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B4ED-9EF9-48B1-2411-7F5471C83DE8}"/>
              </a:ext>
            </a:extLst>
          </p:cNvPr>
          <p:cNvSpPr>
            <a:spLocks noGrp="1"/>
          </p:cNvSpPr>
          <p:nvPr>
            <p:ph type="title"/>
          </p:nvPr>
        </p:nvSpPr>
        <p:spPr/>
        <p:txBody>
          <a:bodyPr/>
          <a:lstStyle/>
          <a:p>
            <a:r>
              <a:rPr lang="en-US" dirty="0"/>
              <a:t>Promise</a:t>
            </a:r>
            <a:endParaRPr lang="cs-CZ" dirty="0"/>
          </a:p>
        </p:txBody>
      </p:sp>
      <p:sp>
        <p:nvSpPr>
          <p:cNvPr id="3" name="Content Placeholder 2">
            <a:extLst>
              <a:ext uri="{FF2B5EF4-FFF2-40B4-BE49-F238E27FC236}">
                <a16:creationId xmlns:a16="http://schemas.microsoft.com/office/drawing/2014/main" id="{FA9A6002-9C57-EA9A-25FE-0A0BA97AEDAC}"/>
              </a:ext>
            </a:extLst>
          </p:cNvPr>
          <p:cNvSpPr>
            <a:spLocks noGrp="1"/>
          </p:cNvSpPr>
          <p:nvPr>
            <p:ph idx="1"/>
          </p:nvPr>
        </p:nvSpPr>
        <p:spPr/>
        <p:txBody>
          <a:bodyPr/>
          <a:lstStyle/>
          <a:p>
            <a:pPr marL="0" indent="0">
              <a:buNone/>
            </a:pPr>
            <a:r>
              <a:rPr lang="en-US" dirty="0"/>
              <a:t>Describe the idea of the promise?</a:t>
            </a:r>
            <a:endParaRPr lang="cs-CZ" dirty="0"/>
          </a:p>
        </p:txBody>
      </p:sp>
      <p:sp>
        <p:nvSpPr>
          <p:cNvPr id="4" name="Slide Number Placeholder 3">
            <a:extLst>
              <a:ext uri="{FF2B5EF4-FFF2-40B4-BE49-F238E27FC236}">
                <a16:creationId xmlns:a16="http://schemas.microsoft.com/office/drawing/2014/main" id="{CEA4B3C4-E03D-E95F-AE3C-2A4705199C27}"/>
              </a:ext>
            </a:extLst>
          </p:cNvPr>
          <p:cNvSpPr>
            <a:spLocks noGrp="1"/>
          </p:cNvSpPr>
          <p:nvPr>
            <p:ph type="sldNum" sz="quarter" idx="12"/>
          </p:nvPr>
        </p:nvSpPr>
        <p:spPr/>
        <p:txBody>
          <a:bodyPr/>
          <a:lstStyle/>
          <a:p>
            <a:fld id="{452BA717-4DED-4A38-BDE4-30D0F0A142DB}" type="slidenum">
              <a:rPr lang="cs-CZ" smtClean="0"/>
              <a:pPr/>
              <a:t>29</a:t>
            </a:fld>
            <a:endParaRPr lang="cs-CZ"/>
          </a:p>
        </p:txBody>
      </p:sp>
      <p:sp>
        <p:nvSpPr>
          <p:cNvPr id="5" name="TextBox 4">
            <a:extLst>
              <a:ext uri="{FF2B5EF4-FFF2-40B4-BE49-F238E27FC236}">
                <a16:creationId xmlns:a16="http://schemas.microsoft.com/office/drawing/2014/main" id="{11D3D02F-962F-43A1-9067-02F062AA98B7}"/>
              </a:ext>
            </a:extLst>
          </p:cNvPr>
          <p:cNvSpPr txBox="1"/>
          <p:nvPr/>
        </p:nvSpPr>
        <p:spPr>
          <a:xfrm>
            <a:off x="0" y="6516052"/>
            <a:ext cx="12192000" cy="369332"/>
          </a:xfrm>
          <a:prstGeom prst="rect">
            <a:avLst/>
          </a:prstGeom>
          <a:noFill/>
        </p:spPr>
        <p:txBody>
          <a:bodyPr wrap="square" rtlCol="0">
            <a:spAutoFit/>
          </a:bodyPr>
          <a:lstStyle/>
          <a:p>
            <a:r>
              <a:rPr lang="en-US" dirty="0">
                <a:solidFill>
                  <a:schemeClr val="bg1"/>
                </a:solidFill>
              </a:rPr>
              <a:t>Proposal: 2022/2023</a:t>
            </a:r>
          </a:p>
        </p:txBody>
      </p:sp>
    </p:spTree>
    <p:extLst>
      <p:ext uri="{BB962C8B-B14F-4D97-AF65-F5344CB8AC3E}">
        <p14:creationId xmlns:p14="http://schemas.microsoft.com/office/powerpoint/2010/main" val="29920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1DB4AA-FCF1-29C5-1706-A94262DF7396}"/>
              </a:ext>
            </a:extLst>
          </p:cNvPr>
          <p:cNvSpPr>
            <a:spLocks noGrp="1"/>
          </p:cNvSpPr>
          <p:nvPr>
            <p:ph type="body" sz="quarter" idx="13"/>
          </p:nvPr>
        </p:nvSpPr>
        <p:spPr/>
        <p:txBody>
          <a:bodyPr/>
          <a:lstStyle/>
          <a:p>
            <a:endParaRPr lang="cs-CZ" dirty="0"/>
          </a:p>
        </p:txBody>
      </p:sp>
      <p:sp>
        <p:nvSpPr>
          <p:cNvPr id="3" name="Text Placeholder 2">
            <a:extLst>
              <a:ext uri="{FF2B5EF4-FFF2-40B4-BE49-F238E27FC236}">
                <a16:creationId xmlns:a16="http://schemas.microsoft.com/office/drawing/2014/main" id="{619445A7-3826-F46C-665E-8B4B161D82ED}"/>
              </a:ext>
            </a:extLst>
          </p:cNvPr>
          <p:cNvSpPr>
            <a:spLocks noGrp="1"/>
          </p:cNvSpPr>
          <p:nvPr>
            <p:ph type="body" sz="quarter" idx="14"/>
          </p:nvPr>
        </p:nvSpPr>
        <p:spPr/>
        <p:txBody>
          <a:bodyPr/>
          <a:lstStyle/>
          <a:p>
            <a:r>
              <a:rPr lang="en-US" dirty="0"/>
              <a:t>Declarations</a:t>
            </a:r>
          </a:p>
        </p:txBody>
      </p:sp>
    </p:spTree>
    <p:extLst>
      <p:ext uri="{BB962C8B-B14F-4D97-AF65-F5344CB8AC3E}">
        <p14:creationId xmlns:p14="http://schemas.microsoft.com/office/powerpoint/2010/main" val="1565875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0B0B-C974-205D-6D2B-4A2CDFA124B9}"/>
              </a:ext>
            </a:extLst>
          </p:cNvPr>
          <p:cNvSpPr>
            <a:spLocks noGrp="1"/>
          </p:cNvSpPr>
          <p:nvPr>
            <p:ph type="title"/>
          </p:nvPr>
        </p:nvSpPr>
        <p:spPr/>
        <p:txBody>
          <a:bodyPr/>
          <a:lstStyle/>
          <a:p>
            <a:r>
              <a:rPr lang="en-US" dirty="0"/>
              <a:t>Promise and JavaScript</a:t>
            </a:r>
            <a:endParaRPr lang="cs-CZ" dirty="0"/>
          </a:p>
        </p:txBody>
      </p:sp>
      <p:sp>
        <p:nvSpPr>
          <p:cNvPr id="3" name="Content Placeholder 2">
            <a:extLst>
              <a:ext uri="{FF2B5EF4-FFF2-40B4-BE49-F238E27FC236}">
                <a16:creationId xmlns:a16="http://schemas.microsoft.com/office/drawing/2014/main" id="{7E1D45E8-0C7F-5EA3-A8D0-49C853F50E2B}"/>
              </a:ext>
            </a:extLst>
          </p:cNvPr>
          <p:cNvSpPr>
            <a:spLocks noGrp="1"/>
          </p:cNvSpPr>
          <p:nvPr>
            <p:ph idx="1"/>
          </p:nvPr>
        </p:nvSpPr>
        <p:spPr/>
        <p:txBody>
          <a:bodyPr/>
          <a:lstStyle/>
          <a:p>
            <a:pPr marL="0" indent="0">
              <a:buNone/>
            </a:pPr>
            <a:r>
              <a:rPr lang="en-US" dirty="0"/>
              <a:t>A promise represents eventual completion/failure of async. operation, e.g., AJAX request.</a:t>
            </a:r>
          </a:p>
          <a:p>
            <a:pPr marL="0" indent="0">
              <a:buNone/>
            </a:pPr>
            <a:br>
              <a:rPr lang="en-US" dirty="0"/>
            </a:br>
            <a:r>
              <a:rPr lang="en-US" dirty="0"/>
              <a:t>Promises can be easily chained:</a:t>
            </a:r>
          </a:p>
          <a:p>
            <a:r>
              <a:rPr lang="en-US" dirty="0"/>
              <a:t>.</a:t>
            </a:r>
            <a:r>
              <a:rPr lang="en-US" dirty="0">
                <a:solidFill>
                  <a:schemeClr val="accent2"/>
                </a:solidFill>
              </a:rPr>
              <a:t>then</a:t>
            </a:r>
            <a:r>
              <a:rPr lang="en-US" dirty="0"/>
              <a:t>(function) – function called on success</a:t>
            </a:r>
          </a:p>
          <a:p>
            <a:r>
              <a:rPr lang="en-US" dirty="0"/>
              <a:t>.</a:t>
            </a:r>
            <a:r>
              <a:rPr lang="en-US" dirty="0">
                <a:solidFill>
                  <a:schemeClr val="accent2"/>
                </a:solidFill>
              </a:rPr>
              <a:t>catch</a:t>
            </a:r>
            <a:r>
              <a:rPr lang="en-US" dirty="0"/>
              <a:t>(function) – function called on error</a:t>
            </a:r>
          </a:p>
          <a:p>
            <a:r>
              <a:rPr lang="en-US" dirty="0"/>
              <a:t>.</a:t>
            </a:r>
            <a:r>
              <a:rPr lang="en-US" dirty="0">
                <a:solidFill>
                  <a:schemeClr val="accent2"/>
                </a:solidFill>
              </a:rPr>
              <a:t>finally</a:t>
            </a:r>
            <a:r>
              <a:rPr lang="en-US" dirty="0"/>
              <a:t>(function) – called on completion (success or error)</a:t>
            </a:r>
          </a:p>
          <a:p>
            <a:endParaRPr lang="en-US" dirty="0"/>
          </a:p>
          <a:p>
            <a:pPr marL="0" indent="0">
              <a:buNone/>
            </a:pPr>
            <a:endParaRPr lang="en-US" dirty="0"/>
          </a:p>
          <a:p>
            <a:pPr marL="0" indent="0">
              <a:buNone/>
            </a:pPr>
            <a:r>
              <a:rPr lang="en-US" dirty="0"/>
              <a:t>Aggregation:</a:t>
            </a:r>
          </a:p>
          <a:p>
            <a:r>
              <a:rPr lang="en-US" dirty="0" err="1">
                <a:solidFill>
                  <a:schemeClr val="accent2"/>
                </a:solidFill>
              </a:rPr>
              <a:t>Promise.all</a:t>
            </a:r>
            <a:r>
              <a:rPr lang="en-US" dirty="0"/>
              <a:t>([ promise1, promise2, … ])</a:t>
            </a:r>
          </a:p>
          <a:p>
            <a:r>
              <a:rPr lang="en-US" dirty="0" err="1">
                <a:solidFill>
                  <a:schemeClr val="accent2"/>
                </a:solidFill>
              </a:rPr>
              <a:t>Promise.race</a:t>
            </a:r>
            <a:r>
              <a:rPr lang="en-US" dirty="0"/>
              <a:t>([ promise1, promise2, … ])</a:t>
            </a:r>
          </a:p>
          <a:p>
            <a:endParaRPr lang="en-US" dirty="0"/>
          </a:p>
          <a:p>
            <a:endParaRPr lang="en-US" dirty="0"/>
          </a:p>
        </p:txBody>
      </p:sp>
      <p:sp>
        <p:nvSpPr>
          <p:cNvPr id="4" name="Slide Number Placeholder 3">
            <a:extLst>
              <a:ext uri="{FF2B5EF4-FFF2-40B4-BE49-F238E27FC236}">
                <a16:creationId xmlns:a16="http://schemas.microsoft.com/office/drawing/2014/main" id="{71BDB021-89A7-5F56-B73E-3EC9A3E3A563}"/>
              </a:ext>
            </a:extLst>
          </p:cNvPr>
          <p:cNvSpPr>
            <a:spLocks noGrp="1"/>
          </p:cNvSpPr>
          <p:nvPr>
            <p:ph type="sldNum" sz="quarter" idx="12"/>
          </p:nvPr>
        </p:nvSpPr>
        <p:spPr/>
        <p:txBody>
          <a:bodyPr/>
          <a:lstStyle/>
          <a:p>
            <a:fld id="{452BA717-4DED-4A38-BDE4-30D0F0A142DB}" type="slidenum">
              <a:rPr lang="cs-CZ" smtClean="0"/>
              <a:pPr/>
              <a:t>30</a:t>
            </a:fld>
            <a:endParaRPr lang="cs-CZ"/>
          </a:p>
        </p:txBody>
      </p:sp>
      <p:sp>
        <p:nvSpPr>
          <p:cNvPr id="5" name="Rectangle 4">
            <a:extLst>
              <a:ext uri="{FF2B5EF4-FFF2-40B4-BE49-F238E27FC236}">
                <a16:creationId xmlns:a16="http://schemas.microsoft.com/office/drawing/2014/main" id="{95C9F875-B4E9-CC3D-0BD7-3AE97A19FE7E}"/>
              </a:ext>
            </a:extLst>
          </p:cNvPr>
          <p:cNvSpPr/>
          <p:nvPr/>
        </p:nvSpPr>
        <p:spPr>
          <a:xfrm>
            <a:off x="335360" y="4005064"/>
            <a:ext cx="4536504" cy="3600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fetch(</a:t>
            </a:r>
            <a:r>
              <a:rPr lang="en-US" b="1" dirty="0" err="1">
                <a:solidFill>
                  <a:schemeClr val="tx1"/>
                </a:solidFill>
                <a:latin typeface="Courier New" panose="02070309020205020404" pitchFamily="49" charset="0"/>
                <a:cs typeface="Courier New" panose="02070309020205020404" pitchFamily="49" charset="0"/>
              </a:rPr>
              <a:t>url</a:t>
            </a:r>
            <a:r>
              <a:rPr lang="en-US" b="1" dirty="0">
                <a:solidFill>
                  <a:schemeClr val="tx1"/>
                </a:solidFill>
                <a:latin typeface="Courier New" panose="02070309020205020404" pitchFamily="49" charset="0"/>
                <a:cs typeface="Courier New" panose="02070309020205020404" pitchFamily="49" charset="0"/>
              </a:rPr>
              <a:t>).then(response =&gt; …)</a:t>
            </a:r>
          </a:p>
        </p:txBody>
      </p:sp>
    </p:spTree>
    <p:extLst>
      <p:ext uri="{BB962C8B-B14F-4D97-AF65-F5344CB8AC3E}">
        <p14:creationId xmlns:p14="http://schemas.microsoft.com/office/powerpoint/2010/main" val="246127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0CDC-ED63-CE21-8E82-639C6782EC93}"/>
              </a:ext>
            </a:extLst>
          </p:cNvPr>
          <p:cNvSpPr>
            <a:spLocks noGrp="1"/>
          </p:cNvSpPr>
          <p:nvPr>
            <p:ph type="title"/>
          </p:nvPr>
        </p:nvSpPr>
        <p:spPr/>
        <p:txBody>
          <a:bodyPr/>
          <a:lstStyle/>
          <a:p>
            <a:r>
              <a:rPr lang="en-US" dirty="0"/>
              <a:t>Promises</a:t>
            </a:r>
            <a:endParaRPr lang="cs-CZ" dirty="0"/>
          </a:p>
        </p:txBody>
      </p:sp>
      <p:sp>
        <p:nvSpPr>
          <p:cNvPr id="3" name="Content Placeholder 2">
            <a:extLst>
              <a:ext uri="{FF2B5EF4-FFF2-40B4-BE49-F238E27FC236}">
                <a16:creationId xmlns:a16="http://schemas.microsoft.com/office/drawing/2014/main" id="{B76CDAA0-F7A7-A2EB-043D-916ECC7032CC}"/>
              </a:ext>
            </a:extLst>
          </p:cNvPr>
          <p:cNvSpPr>
            <a:spLocks noGrp="1"/>
          </p:cNvSpPr>
          <p:nvPr>
            <p:ph idx="1"/>
          </p:nvPr>
        </p:nvSpPr>
        <p:spPr>
          <a:xfrm>
            <a:off x="335360" y="1268760"/>
            <a:ext cx="11449272" cy="360040"/>
          </a:xfrm>
        </p:spPr>
        <p:txBody>
          <a:bodyPr/>
          <a:lstStyle/>
          <a:p>
            <a:pPr marL="0" indent="0">
              <a:buNone/>
            </a:pPr>
            <a:r>
              <a:rPr lang="en-US" dirty="0"/>
              <a:t>Promises can be easily chained ... that is  a good thing, right?</a:t>
            </a:r>
            <a:endParaRPr lang="cs-CZ" dirty="0"/>
          </a:p>
        </p:txBody>
      </p:sp>
      <p:sp>
        <p:nvSpPr>
          <p:cNvPr id="4" name="Slide Number Placeholder 3">
            <a:extLst>
              <a:ext uri="{FF2B5EF4-FFF2-40B4-BE49-F238E27FC236}">
                <a16:creationId xmlns:a16="http://schemas.microsoft.com/office/drawing/2014/main" id="{718341D6-826D-8A70-3080-AC9EAC79E1A3}"/>
              </a:ext>
            </a:extLst>
          </p:cNvPr>
          <p:cNvSpPr>
            <a:spLocks noGrp="1"/>
          </p:cNvSpPr>
          <p:nvPr>
            <p:ph type="sldNum" sz="quarter" idx="12"/>
          </p:nvPr>
        </p:nvSpPr>
        <p:spPr/>
        <p:txBody>
          <a:bodyPr/>
          <a:lstStyle/>
          <a:p>
            <a:fld id="{452BA717-4DED-4A38-BDE4-30D0F0A142DB}" type="slidenum">
              <a:rPr lang="cs-CZ" smtClean="0"/>
              <a:pPr/>
              <a:t>31</a:t>
            </a:fld>
            <a:endParaRPr lang="cs-CZ"/>
          </a:p>
        </p:txBody>
      </p:sp>
      <p:sp>
        <p:nvSpPr>
          <p:cNvPr id="5" name="Rectangle 4">
            <a:extLst>
              <a:ext uri="{FF2B5EF4-FFF2-40B4-BE49-F238E27FC236}">
                <a16:creationId xmlns:a16="http://schemas.microsoft.com/office/drawing/2014/main" id="{097FAD38-485C-1E0D-9D41-8DA561424181}"/>
              </a:ext>
            </a:extLst>
          </p:cNvPr>
          <p:cNvSpPr/>
          <p:nvPr/>
        </p:nvSpPr>
        <p:spPr>
          <a:xfrm>
            <a:off x="360000" y="1771408"/>
            <a:ext cx="5736000" cy="201763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asynchAction().then(</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(one)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anotherAsync</a:t>
            </a:r>
            <a:r>
              <a:rPr lang="en-US" b="1" dirty="0">
                <a:solidFill>
                  <a:schemeClr val="tx1"/>
                </a:solidFill>
                <a:latin typeface="Courier New" panose="02070309020205020404" pitchFamily="49" charset="0"/>
                <a:cs typeface="Courier New" panose="02070309020205020404" pitchFamily="49" charset="0"/>
              </a:rPr>
              <a:t>().then(</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(two)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thirdAsynch</a:t>
            </a:r>
            <a:r>
              <a:rPr lang="en-US" b="1" dirty="0">
                <a:solidFill>
                  <a:schemeClr val="tx1"/>
                </a:solidFill>
                <a:latin typeface="Courier New" panose="02070309020205020404" pitchFamily="49" charset="0"/>
                <a:cs typeface="Courier New" panose="02070309020205020404" pitchFamily="49" charset="0"/>
              </a:rPr>
              <a:t>().then(</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(three)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Code here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Rectangle 5">
            <a:extLst>
              <a:ext uri="{FF2B5EF4-FFF2-40B4-BE49-F238E27FC236}">
                <a16:creationId xmlns:a16="http://schemas.microsoft.com/office/drawing/2014/main" id="{717276CC-D770-73FB-70DC-DA6EFCD49D03}"/>
              </a:ext>
            </a:extLst>
          </p:cNvPr>
          <p:cNvSpPr/>
          <p:nvPr/>
        </p:nvSpPr>
        <p:spPr>
          <a:xfrm>
            <a:off x="6312024" y="1771408"/>
            <a:ext cx="5519976" cy="201763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Promise(</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(resolve, reject) {</a:t>
            </a:r>
          </a:p>
          <a:p>
            <a:r>
              <a:rPr lang="en-US" b="1" dirty="0">
                <a:solidFill>
                  <a:schemeClr val="accent6"/>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.then(</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(result) {</a:t>
            </a:r>
            <a:r>
              <a:rPr lang="en-US" b="1" dirty="0">
                <a:solidFill>
                  <a:schemeClr val="accent6"/>
                </a:solidFill>
                <a:latin typeface="Courier New" panose="02070309020205020404" pitchFamily="49" charset="0"/>
                <a:cs typeface="Courier New" panose="02070309020205020404" pitchFamily="49" charset="0"/>
              </a:rPr>
              <a:t>/* .. */</a:t>
            </a:r>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.then(</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(result) {</a:t>
            </a:r>
            <a:r>
              <a:rPr lang="en-US" b="1" dirty="0">
                <a:solidFill>
                  <a:schemeClr val="accent6"/>
                </a:solidFill>
                <a:latin typeface="Courier New" panose="02070309020205020404" pitchFamily="49" charset="0"/>
                <a:cs typeface="Courier New" panose="02070309020205020404" pitchFamily="49" charset="0"/>
              </a:rPr>
              <a:t>/* .. */</a:t>
            </a:r>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.catch(</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(result) {</a:t>
            </a:r>
            <a:r>
              <a:rPr lang="en-US" b="1" dirty="0">
                <a:solidFill>
                  <a:schemeClr val="accent6"/>
                </a:solidFill>
                <a:latin typeface="Courier New" panose="02070309020205020404" pitchFamily="49" charset="0"/>
                <a:cs typeface="Courier New" panose="02070309020205020404" pitchFamily="49" charset="0"/>
              </a:rPr>
              <a:t>/* .. */</a:t>
            </a:r>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.then(</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(result) {</a:t>
            </a:r>
            <a:r>
              <a:rPr lang="en-US" b="1" dirty="0">
                <a:solidFill>
                  <a:schemeClr val="accent6"/>
                </a:solidFill>
                <a:latin typeface="Courier New" panose="02070309020205020404" pitchFamily="49" charset="0"/>
                <a:cs typeface="Courier New" panose="02070309020205020404" pitchFamily="49" charset="0"/>
              </a:rPr>
              <a:t> /* .. */ </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7" name="Content Placeholder 1">
            <a:extLst>
              <a:ext uri="{FF2B5EF4-FFF2-40B4-BE49-F238E27FC236}">
                <a16:creationId xmlns:a16="http://schemas.microsoft.com/office/drawing/2014/main" id="{9C860A9F-31CE-C068-B250-A8678D49F24F}"/>
              </a:ext>
            </a:extLst>
          </p:cNvPr>
          <p:cNvSpPr txBox="1">
            <a:spLocks/>
          </p:cNvSpPr>
          <p:nvPr/>
        </p:nvSpPr>
        <p:spPr>
          <a:xfrm>
            <a:off x="335361" y="4076368"/>
            <a:ext cx="4752528" cy="20176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ES 2017 comes to the rescue:</a:t>
            </a:r>
          </a:p>
          <a:p>
            <a:r>
              <a:rPr lang="en-US" dirty="0">
                <a:solidFill>
                  <a:schemeClr val="accent2"/>
                </a:solidFill>
              </a:rPr>
              <a:t>async</a:t>
            </a:r>
            <a:r>
              <a:rPr lang="en-US" dirty="0"/>
              <a:t> - function return promise</a:t>
            </a:r>
          </a:p>
          <a:p>
            <a:r>
              <a:rPr lang="en-US" dirty="0">
                <a:solidFill>
                  <a:schemeClr val="accent2"/>
                </a:solidFill>
              </a:rPr>
              <a:t>await</a:t>
            </a:r>
            <a:r>
              <a:rPr lang="en-US" dirty="0"/>
              <a:t> - wait for promise to be solved</a:t>
            </a:r>
          </a:p>
          <a:p>
            <a:r>
              <a:rPr lang="en-US" dirty="0"/>
              <a:t>catch replaced with try/catch block</a:t>
            </a:r>
          </a:p>
        </p:txBody>
      </p:sp>
      <p:sp>
        <p:nvSpPr>
          <p:cNvPr id="8" name="Rectangle 7">
            <a:extLst>
              <a:ext uri="{FF2B5EF4-FFF2-40B4-BE49-F238E27FC236}">
                <a16:creationId xmlns:a16="http://schemas.microsoft.com/office/drawing/2014/main" id="{9AB7CEA8-10A8-0039-C6A3-04DC0A5520BC}"/>
              </a:ext>
            </a:extLst>
          </p:cNvPr>
          <p:cNvSpPr/>
          <p:nvPr/>
        </p:nvSpPr>
        <p:spPr>
          <a:xfrm>
            <a:off x="5211913" y="4171402"/>
            <a:ext cx="6596289" cy="182756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async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one = </a:t>
            </a:r>
            <a:r>
              <a:rPr lang="en-US" b="1" dirty="0">
                <a:solidFill>
                  <a:schemeClr val="accent1"/>
                </a:solidFill>
                <a:latin typeface="Courier New" panose="02070309020205020404" pitchFamily="49" charset="0"/>
                <a:cs typeface="Courier New" panose="02070309020205020404" pitchFamily="49" charset="0"/>
              </a:rPr>
              <a:t>await</a:t>
            </a:r>
            <a:r>
              <a:rPr lang="en-US" b="1" dirty="0">
                <a:solidFill>
                  <a:schemeClr val="tx1"/>
                </a:solidFill>
                <a:latin typeface="Courier New" panose="02070309020205020404" pitchFamily="49" charset="0"/>
                <a:cs typeface="Courier New" panose="02070309020205020404" pitchFamily="49" charset="0"/>
              </a:rPr>
              <a:t> asynchAction();</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two = </a:t>
            </a:r>
            <a:r>
              <a:rPr lang="en-US" b="1" dirty="0">
                <a:solidFill>
                  <a:schemeClr val="accent1"/>
                </a:solidFill>
                <a:latin typeface="Courier New" panose="02070309020205020404" pitchFamily="49" charset="0"/>
                <a:cs typeface="Courier New" panose="02070309020205020404" pitchFamily="49" charset="0"/>
              </a:rPr>
              <a:t>await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anotherAsync</a:t>
            </a:r>
            <a:r>
              <a:rPr lang="en-US" b="1" dirty="0">
                <a:solidFill>
                  <a:schemeClr val="tx1"/>
                </a:solidFill>
                <a:latin typeface="Courier New" panose="02070309020205020404" pitchFamily="49" charset="0"/>
                <a:cs typeface="Courier New" panose="02070309020205020404" pitchFamily="49" charset="0"/>
              </a:rPr>
              <a:t>(one);</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three = </a:t>
            </a:r>
            <a:r>
              <a:rPr lang="en-US" b="1" dirty="0">
                <a:solidFill>
                  <a:schemeClr val="accent1"/>
                </a:solidFill>
                <a:latin typeface="Courier New" panose="02070309020205020404" pitchFamily="49" charset="0"/>
                <a:cs typeface="Courier New" panose="02070309020205020404" pitchFamily="49" charset="0"/>
              </a:rPr>
              <a:t>await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thirdAsynch</a:t>
            </a:r>
            <a:r>
              <a:rPr lang="en-US" b="1" dirty="0">
                <a:solidFill>
                  <a:schemeClr val="tx1"/>
                </a:solidFill>
                <a:latin typeface="Courier New" panose="02070309020205020404" pitchFamily="49" charset="0"/>
                <a:cs typeface="Courier New" panose="02070309020205020404" pitchFamily="49" charset="0"/>
              </a:rPr>
              <a:t>(two);</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Code here …</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99227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0E19A-F473-7194-DD87-0D9679F92BAE}"/>
              </a:ext>
            </a:extLst>
          </p:cNvPr>
          <p:cNvSpPr>
            <a:spLocks noGrp="1"/>
          </p:cNvSpPr>
          <p:nvPr>
            <p:ph type="body" sz="quarter" idx="13"/>
          </p:nvPr>
        </p:nvSpPr>
        <p:spPr/>
        <p:txBody>
          <a:bodyPr/>
          <a:lstStyle/>
          <a:p>
            <a:endParaRPr lang="cs-CZ" dirty="0"/>
          </a:p>
        </p:txBody>
      </p:sp>
      <p:sp>
        <p:nvSpPr>
          <p:cNvPr id="3" name="Text Placeholder 2">
            <a:extLst>
              <a:ext uri="{FF2B5EF4-FFF2-40B4-BE49-F238E27FC236}">
                <a16:creationId xmlns:a16="http://schemas.microsoft.com/office/drawing/2014/main" id="{BB340C8F-3AB9-8772-0CB2-BE5601C73350}"/>
              </a:ext>
            </a:extLst>
          </p:cNvPr>
          <p:cNvSpPr>
            <a:spLocks noGrp="1"/>
          </p:cNvSpPr>
          <p:nvPr>
            <p:ph type="body" sz="quarter" idx="14"/>
          </p:nvPr>
        </p:nvSpPr>
        <p:spPr/>
        <p:txBody>
          <a:bodyPr/>
          <a:lstStyle/>
          <a:p>
            <a:r>
              <a:rPr lang="en-US" dirty="0"/>
              <a:t>Asynchronous JavaScript and XML</a:t>
            </a:r>
            <a:br>
              <a:rPr lang="en-US" dirty="0"/>
            </a:br>
            <a:r>
              <a:rPr lang="en-US" dirty="0"/>
              <a:t>(AJAX)</a:t>
            </a:r>
          </a:p>
        </p:txBody>
      </p:sp>
    </p:spTree>
    <p:extLst>
      <p:ext uri="{BB962C8B-B14F-4D97-AF65-F5344CB8AC3E}">
        <p14:creationId xmlns:p14="http://schemas.microsoft.com/office/powerpoint/2010/main" val="955279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B410-C8A1-E74C-91E8-5AA1AA2AD27B}"/>
              </a:ext>
            </a:extLst>
          </p:cNvPr>
          <p:cNvSpPr>
            <a:spLocks noGrp="1"/>
          </p:cNvSpPr>
          <p:nvPr>
            <p:ph type="title"/>
          </p:nvPr>
        </p:nvSpPr>
        <p:spPr/>
        <p:txBody>
          <a:bodyPr/>
          <a:lstStyle/>
          <a:p>
            <a:r>
              <a:rPr lang="en-US" dirty="0"/>
              <a:t>AJAX</a:t>
            </a:r>
            <a:endParaRPr lang="cs-CZ" dirty="0"/>
          </a:p>
        </p:txBody>
      </p:sp>
      <p:sp>
        <p:nvSpPr>
          <p:cNvPr id="3" name="Content Placeholder 2">
            <a:extLst>
              <a:ext uri="{FF2B5EF4-FFF2-40B4-BE49-F238E27FC236}">
                <a16:creationId xmlns:a16="http://schemas.microsoft.com/office/drawing/2014/main" id="{5B701435-7672-D8D0-00B3-EA7AFF10067B}"/>
              </a:ext>
            </a:extLst>
          </p:cNvPr>
          <p:cNvSpPr>
            <a:spLocks noGrp="1"/>
          </p:cNvSpPr>
          <p:nvPr>
            <p:ph idx="1"/>
          </p:nvPr>
        </p:nvSpPr>
        <p:spPr/>
        <p:txBody>
          <a:bodyPr/>
          <a:lstStyle/>
          <a:p>
            <a:pPr marL="0" indent="0">
              <a:buNone/>
            </a:pPr>
            <a:r>
              <a:rPr lang="en-US" dirty="0"/>
              <a:t>A technique that combines three technologies:</a:t>
            </a:r>
          </a:p>
          <a:p>
            <a:r>
              <a:rPr lang="en-US" dirty="0"/>
              <a:t>JavaScript</a:t>
            </a:r>
          </a:p>
          <a:p>
            <a:r>
              <a:rPr lang="en-US" dirty="0"/>
              <a:t>Asynchronous HTTP client API integrated in browser</a:t>
            </a:r>
          </a:p>
          <a:p>
            <a:r>
              <a:rPr lang="en-US" dirty="0"/>
              <a:t>XML or other semi-structured data format</a:t>
            </a:r>
          </a:p>
          <a:p>
            <a:pPr marL="0" indent="0">
              <a:buNone/>
            </a:pPr>
            <a:endParaRPr lang="en-US" dirty="0"/>
          </a:p>
          <a:p>
            <a:pPr marL="0" indent="0">
              <a:buNone/>
            </a:pPr>
            <a:r>
              <a:rPr lang="en-US" dirty="0"/>
              <a:t>Script invokes HTTP transfer by providing URL, method, callbacks, … The callback is invoked asynchronously at the conclusion of the HTTP transfer. </a:t>
            </a:r>
          </a:p>
          <a:p>
            <a:endParaRPr lang="en-US" dirty="0"/>
          </a:p>
          <a:p>
            <a:endParaRPr lang="en-US" dirty="0"/>
          </a:p>
          <a:p>
            <a:endParaRPr lang="cs-CZ" dirty="0"/>
          </a:p>
        </p:txBody>
      </p:sp>
      <p:sp>
        <p:nvSpPr>
          <p:cNvPr id="4" name="Slide Number Placeholder 3">
            <a:extLst>
              <a:ext uri="{FF2B5EF4-FFF2-40B4-BE49-F238E27FC236}">
                <a16:creationId xmlns:a16="http://schemas.microsoft.com/office/drawing/2014/main" id="{109AFA70-D6C9-C8DC-6914-703588B97F8C}"/>
              </a:ext>
            </a:extLst>
          </p:cNvPr>
          <p:cNvSpPr>
            <a:spLocks noGrp="1"/>
          </p:cNvSpPr>
          <p:nvPr>
            <p:ph type="sldNum" sz="quarter" idx="12"/>
          </p:nvPr>
        </p:nvSpPr>
        <p:spPr/>
        <p:txBody>
          <a:bodyPr/>
          <a:lstStyle/>
          <a:p>
            <a:fld id="{452BA717-4DED-4A38-BDE4-30D0F0A142DB}" type="slidenum">
              <a:rPr lang="cs-CZ" smtClean="0"/>
              <a:pPr/>
              <a:t>33</a:t>
            </a:fld>
            <a:endParaRPr lang="cs-CZ"/>
          </a:p>
        </p:txBody>
      </p:sp>
    </p:spTree>
    <p:extLst>
      <p:ext uri="{BB962C8B-B14F-4D97-AF65-F5344CB8AC3E}">
        <p14:creationId xmlns:p14="http://schemas.microsoft.com/office/powerpoint/2010/main" val="2654133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528B-A4FD-CB8C-13B7-68FA96066B3C}"/>
              </a:ext>
            </a:extLst>
          </p:cNvPr>
          <p:cNvSpPr>
            <a:spLocks noGrp="1"/>
          </p:cNvSpPr>
          <p:nvPr>
            <p:ph type="title"/>
          </p:nvPr>
        </p:nvSpPr>
        <p:spPr/>
        <p:txBody>
          <a:bodyPr/>
          <a:lstStyle/>
          <a:p>
            <a:r>
              <a:rPr lang="en-US" dirty="0"/>
              <a:t>History</a:t>
            </a:r>
            <a:endParaRPr lang="cs-CZ" dirty="0"/>
          </a:p>
        </p:txBody>
      </p:sp>
      <p:sp>
        <p:nvSpPr>
          <p:cNvPr id="4" name="Slide Number Placeholder 3">
            <a:extLst>
              <a:ext uri="{FF2B5EF4-FFF2-40B4-BE49-F238E27FC236}">
                <a16:creationId xmlns:a16="http://schemas.microsoft.com/office/drawing/2014/main" id="{DF02F07A-C23A-255A-3F2F-FF1490B410BE}"/>
              </a:ext>
            </a:extLst>
          </p:cNvPr>
          <p:cNvSpPr>
            <a:spLocks noGrp="1"/>
          </p:cNvSpPr>
          <p:nvPr>
            <p:ph type="sldNum" sz="quarter" idx="12"/>
          </p:nvPr>
        </p:nvSpPr>
        <p:spPr/>
        <p:txBody>
          <a:bodyPr/>
          <a:lstStyle/>
          <a:p>
            <a:fld id="{452BA717-4DED-4A38-BDE4-30D0F0A142DB}" type="slidenum">
              <a:rPr lang="cs-CZ" smtClean="0"/>
              <a:pPr/>
              <a:t>34</a:t>
            </a:fld>
            <a:endParaRPr lang="cs-CZ"/>
          </a:p>
        </p:txBody>
      </p:sp>
      <p:sp>
        <p:nvSpPr>
          <p:cNvPr id="5" name="Rectangle 4">
            <a:extLst>
              <a:ext uri="{FF2B5EF4-FFF2-40B4-BE49-F238E27FC236}">
                <a16:creationId xmlns:a16="http://schemas.microsoft.com/office/drawing/2014/main" id="{7E226B8E-EC99-FCC6-7985-7CA5A06EE315}"/>
              </a:ext>
            </a:extLst>
          </p:cNvPr>
          <p:cNvSpPr/>
          <p:nvPr/>
        </p:nvSpPr>
        <p:spPr>
          <a:xfrm>
            <a:off x="360000" y="1268760"/>
            <a:ext cx="6744112" cy="381642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httpReq</a:t>
            </a:r>
            <a:r>
              <a:rPr lang="en-US" b="1" dirty="0">
                <a:solidFill>
                  <a:schemeClr val="tx1"/>
                </a:solidFill>
                <a:latin typeface="Courier New" panose="02070309020205020404" pitchFamily="49" charset="0"/>
                <a:cs typeface="Courier New" panose="02070309020205020404" pitchFamily="49" charset="0"/>
              </a:rPr>
              <a:t> = new </a:t>
            </a:r>
            <a:r>
              <a:rPr lang="en-US" b="1" dirty="0" err="1">
                <a:solidFill>
                  <a:schemeClr val="tx1"/>
                </a:solidFill>
                <a:latin typeface="Courier New" panose="02070309020205020404" pitchFamily="49" charset="0"/>
                <a:cs typeface="Courier New" panose="02070309020205020404" pitchFamily="49" charset="0"/>
              </a:rPr>
              <a:t>XMLHttpRequest</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err="1">
                <a:solidFill>
                  <a:schemeClr val="tx1"/>
                </a:solidFill>
                <a:latin typeface="Courier New" panose="02070309020205020404" pitchFamily="49" charset="0"/>
                <a:cs typeface="Courier New" panose="02070309020205020404" pitchFamily="49" charset="0"/>
              </a:rPr>
              <a:t>httpReq.open</a:t>
            </a:r>
            <a:r>
              <a:rPr lang="en-US" b="1" dirty="0">
                <a:solidFill>
                  <a:schemeClr val="tx1"/>
                </a:solidFill>
                <a:latin typeface="Courier New" panose="02070309020205020404" pitchFamily="49" charset="0"/>
                <a:cs typeface="Courier New" panose="02070309020205020404" pitchFamily="49" charset="0"/>
              </a:rPr>
              <a:t>("GET", "</a:t>
            </a:r>
            <a:r>
              <a:rPr lang="en-US" b="1" dirty="0" err="1">
                <a:solidFill>
                  <a:schemeClr val="tx1"/>
                </a:solidFill>
                <a:latin typeface="Courier New" panose="02070309020205020404" pitchFamily="49" charset="0"/>
                <a:cs typeface="Courier New" panose="02070309020205020404" pitchFamily="49" charset="0"/>
              </a:rPr>
              <a:t>index.php?ajax</a:t>
            </a:r>
            <a:r>
              <a:rPr lang="en-US" b="1" dirty="0">
                <a:solidFill>
                  <a:schemeClr val="tx1"/>
                </a:solidFill>
                <a:latin typeface="Courier New" panose="02070309020205020404" pitchFamily="49" charset="0"/>
                <a:cs typeface="Courier New" panose="02070309020205020404" pitchFamily="49" charset="0"/>
              </a:rPr>
              <a:t>=1", true);</a:t>
            </a:r>
          </a:p>
          <a:p>
            <a:endParaRPr lang="en-US" b="1" dirty="0">
              <a:solidFill>
                <a:schemeClr val="tx1"/>
              </a:solidFill>
              <a:latin typeface="Courier New" panose="02070309020205020404" pitchFamily="49" charset="0"/>
              <a:cs typeface="Courier New" panose="02070309020205020404" pitchFamily="49" charset="0"/>
            </a:endParaRPr>
          </a:p>
          <a:p>
            <a:r>
              <a:rPr lang="en-US" b="1" dirty="0" err="1">
                <a:solidFill>
                  <a:schemeClr val="tx1"/>
                </a:solidFill>
                <a:latin typeface="Courier New" panose="02070309020205020404" pitchFamily="49" charset="0"/>
                <a:cs typeface="Courier New" panose="02070309020205020404" pitchFamily="49" charset="0"/>
              </a:rPr>
              <a:t>httpReq.onreadystatechange</a:t>
            </a:r>
            <a:r>
              <a:rPr lang="en-US" b="1" dirty="0">
                <a:solidFill>
                  <a:schemeClr val="tx1"/>
                </a:solidFill>
                <a:latin typeface="Courier New" panose="02070309020205020404" pitchFamily="49" charset="0"/>
                <a:cs typeface="Courier New" panose="02070309020205020404" pitchFamily="49" charset="0"/>
              </a:rPr>
              <a:t> =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httpReq.readyState</a:t>
            </a:r>
            <a:r>
              <a:rPr lang="en-US" b="1" dirty="0">
                <a:solidFill>
                  <a:schemeClr val="tx1"/>
                </a:solidFill>
                <a:latin typeface="Courier New" panose="02070309020205020404" pitchFamily="49" charset="0"/>
                <a:cs typeface="Courier New" panose="02070309020205020404" pitchFamily="49" charset="0"/>
              </a:rPr>
              <a:t> != 4)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httpReq.status</a:t>
            </a:r>
            <a:r>
              <a:rPr lang="en-US" b="1" dirty="0">
                <a:solidFill>
                  <a:schemeClr val="tx1"/>
                </a:solidFill>
                <a:latin typeface="Courier New" panose="02070309020205020404" pitchFamily="49" charset="0"/>
                <a:cs typeface="Courier New" panose="02070309020205020404" pitchFamily="49" charset="0"/>
              </a:rPr>
              <a:t> === 200)</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processResponse</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httpReq.responseText</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else</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handleError</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httpReq.status</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err="1">
                <a:solidFill>
                  <a:schemeClr val="tx1"/>
                </a:solidFill>
                <a:latin typeface="Courier New" panose="02070309020205020404" pitchFamily="49" charset="0"/>
                <a:cs typeface="Courier New" panose="02070309020205020404" pitchFamily="49" charset="0"/>
              </a:rPr>
              <a:t>httpReq.send</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9C9F373D-3F99-10C9-D718-1E1AE204ABDC}"/>
              </a:ext>
            </a:extLst>
          </p:cNvPr>
          <p:cNvSpPr txBox="1"/>
          <p:nvPr/>
        </p:nvSpPr>
        <p:spPr>
          <a:xfrm>
            <a:off x="360000" y="5296852"/>
            <a:ext cx="6744112" cy="584775"/>
          </a:xfrm>
          <a:prstGeom prst="rect">
            <a:avLst/>
          </a:prstGeom>
          <a:noFill/>
        </p:spPr>
        <p:txBody>
          <a:bodyPr wrap="square">
            <a:spAutoFit/>
          </a:bodyPr>
          <a:lstStyle/>
          <a:p>
            <a:pPr algn="ctr"/>
            <a:r>
              <a:rPr lang="en-US" sz="3200" b="1" dirty="0">
                <a:solidFill>
                  <a:schemeClr val="accent1"/>
                </a:solidFill>
              </a:rPr>
              <a:t>1998 … 2015</a:t>
            </a:r>
          </a:p>
        </p:txBody>
      </p:sp>
      <p:sp>
        <p:nvSpPr>
          <p:cNvPr id="7" name="Zaoblený obdélníkový popisek 9">
            <a:extLst>
              <a:ext uri="{FF2B5EF4-FFF2-40B4-BE49-F238E27FC236}">
                <a16:creationId xmlns:a16="http://schemas.microsoft.com/office/drawing/2014/main" id="{3DA267EE-0050-CD86-C003-46BD1972EBBD}"/>
              </a:ext>
            </a:extLst>
          </p:cNvPr>
          <p:cNvSpPr/>
          <p:nvPr/>
        </p:nvSpPr>
        <p:spPr>
          <a:xfrm>
            <a:off x="7034271" y="2575528"/>
            <a:ext cx="4176464" cy="1539788"/>
          </a:xfrm>
          <a:prstGeom prst="wedgeRoundRectCallout">
            <a:avLst>
              <a:gd name="adj1" fmla="val -100993"/>
              <a:gd name="adj2" fmla="val -2176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indent="0">
              <a:buFontTx/>
              <a:buNone/>
            </a:pPr>
            <a:r>
              <a:rPr lang="en-US" baseline="0" dirty="0"/>
              <a:t>0 = not initialized, </a:t>
            </a:r>
            <a:br>
              <a:rPr lang="en-US" baseline="0" dirty="0"/>
            </a:br>
            <a:r>
              <a:rPr lang="en-US" baseline="0" dirty="0"/>
              <a:t>1 = connection established</a:t>
            </a:r>
          </a:p>
          <a:p>
            <a:pPr marL="0" indent="0">
              <a:buFontTx/>
              <a:buNone/>
            </a:pPr>
            <a:r>
              <a:rPr lang="en-US" baseline="0" dirty="0"/>
              <a:t>2 = headers received</a:t>
            </a:r>
          </a:p>
          <a:p>
            <a:pPr marL="0" indent="0">
              <a:buFontTx/>
              <a:buNone/>
            </a:pPr>
            <a:r>
              <a:rPr lang="en-US" baseline="0" dirty="0"/>
              <a:t>3 = downloading response</a:t>
            </a:r>
          </a:p>
          <a:p>
            <a:pPr marL="0" indent="0">
              <a:buFontTx/>
              <a:buNone/>
            </a:pPr>
            <a:r>
              <a:rPr lang="en-US" baseline="0" dirty="0"/>
              <a:t>4 = operation completed</a:t>
            </a:r>
          </a:p>
        </p:txBody>
      </p:sp>
      <p:sp>
        <p:nvSpPr>
          <p:cNvPr id="8" name="Zaoblený obdélníkový popisek 9">
            <a:extLst>
              <a:ext uri="{FF2B5EF4-FFF2-40B4-BE49-F238E27FC236}">
                <a16:creationId xmlns:a16="http://schemas.microsoft.com/office/drawing/2014/main" id="{88D0EF3E-A5EE-1D59-D2D3-00FC2CE91DC4}"/>
              </a:ext>
            </a:extLst>
          </p:cNvPr>
          <p:cNvSpPr/>
          <p:nvPr/>
        </p:nvSpPr>
        <p:spPr>
          <a:xfrm>
            <a:off x="7104112" y="1275030"/>
            <a:ext cx="4703888" cy="497786"/>
          </a:xfrm>
          <a:prstGeom prst="wedgeRoundRectCallout">
            <a:avLst>
              <a:gd name="adj1" fmla="val -68514"/>
              <a:gd name="adj2" fmla="val 465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indent="0">
              <a:buFontTx/>
              <a:buNone/>
            </a:pPr>
            <a:r>
              <a:rPr lang="en-US" baseline="0" dirty="0"/>
              <a:t>If false, the send() call will block (very unwise).</a:t>
            </a:r>
          </a:p>
        </p:txBody>
      </p:sp>
      <p:sp>
        <p:nvSpPr>
          <p:cNvPr id="9" name="Rectangle: Rounded Corners 8">
            <a:extLst>
              <a:ext uri="{FF2B5EF4-FFF2-40B4-BE49-F238E27FC236}">
                <a16:creationId xmlns:a16="http://schemas.microsoft.com/office/drawing/2014/main" id="{616FE3F9-6B71-267C-B489-4640178B95F2}"/>
              </a:ext>
            </a:extLst>
          </p:cNvPr>
          <p:cNvSpPr/>
          <p:nvPr/>
        </p:nvSpPr>
        <p:spPr>
          <a:xfrm>
            <a:off x="5346370" y="4465147"/>
            <a:ext cx="4109686" cy="9569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err="1"/>
              <a:t>XMLHttpRequest</a:t>
            </a:r>
            <a:r>
              <a:rPr lang="en-US" dirty="0"/>
              <a:t> also has </a:t>
            </a:r>
            <a:r>
              <a:rPr lang="en-US" dirty="0" err="1"/>
              <a:t>responseXML</a:t>
            </a:r>
            <a:r>
              <a:rPr lang="en-US" baseline="0" dirty="0"/>
              <a:t> property, where the XML DOM is stored.</a:t>
            </a:r>
          </a:p>
        </p:txBody>
      </p:sp>
    </p:spTree>
    <p:extLst>
      <p:ext uri="{BB962C8B-B14F-4D97-AF65-F5344CB8AC3E}">
        <p14:creationId xmlns:p14="http://schemas.microsoft.com/office/powerpoint/2010/main" val="95514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C539-456F-4095-E049-474909BB9459}"/>
              </a:ext>
            </a:extLst>
          </p:cNvPr>
          <p:cNvSpPr>
            <a:spLocks noGrp="1"/>
          </p:cNvSpPr>
          <p:nvPr>
            <p:ph type="title"/>
          </p:nvPr>
        </p:nvSpPr>
        <p:spPr/>
        <p:txBody>
          <a:bodyPr/>
          <a:lstStyle/>
          <a:p>
            <a:r>
              <a:rPr lang="en-US" dirty="0"/>
              <a:t>Fetch API</a:t>
            </a:r>
            <a:endParaRPr lang="cs-CZ" dirty="0"/>
          </a:p>
        </p:txBody>
      </p:sp>
      <p:sp>
        <p:nvSpPr>
          <p:cNvPr id="3" name="Content Placeholder 2">
            <a:extLst>
              <a:ext uri="{FF2B5EF4-FFF2-40B4-BE49-F238E27FC236}">
                <a16:creationId xmlns:a16="http://schemas.microsoft.com/office/drawing/2014/main" id="{2E9CF5ED-F500-F242-3F1C-4531866F4903}"/>
              </a:ext>
            </a:extLst>
          </p:cNvPr>
          <p:cNvSpPr>
            <a:spLocks noGrp="1"/>
          </p:cNvSpPr>
          <p:nvPr>
            <p:ph idx="1"/>
          </p:nvPr>
        </p:nvSpPr>
        <p:spPr/>
        <p:txBody>
          <a:bodyPr/>
          <a:lstStyle/>
          <a:p>
            <a:pPr marL="0" indent="0">
              <a:buNone/>
            </a:pPr>
            <a:r>
              <a:rPr lang="en-US" dirty="0"/>
              <a:t>New API for AJAX.</a:t>
            </a:r>
            <a:br>
              <a:rPr lang="en-US" dirty="0"/>
            </a:br>
            <a:br>
              <a:rPr lang="en-US" dirty="0"/>
            </a:br>
            <a:br>
              <a:rPr lang="en-US" dirty="0"/>
            </a:br>
            <a:r>
              <a:rPr lang="en-US" dirty="0"/>
              <a:t>Arguments:</a:t>
            </a:r>
          </a:p>
          <a:p>
            <a:r>
              <a:rPr lang="en-US" dirty="0"/>
              <a:t>input - URL or Request object</a:t>
            </a:r>
          </a:p>
          <a:p>
            <a:r>
              <a:rPr lang="en-US" dirty="0" err="1"/>
              <a:t>init</a:t>
            </a:r>
            <a:r>
              <a:rPr lang="en-US" dirty="0"/>
              <a:t> - object with initialization parameters</a:t>
            </a:r>
          </a:p>
          <a:p>
            <a:pPr lvl="1"/>
            <a:r>
              <a:rPr lang="en-US" dirty="0"/>
              <a:t>method - HTTP method to be used</a:t>
            </a:r>
          </a:p>
          <a:p>
            <a:pPr lvl="1"/>
            <a:r>
              <a:rPr lang="en-US" dirty="0"/>
              <a:t>headers - request headers</a:t>
            </a:r>
          </a:p>
          <a:p>
            <a:pPr lvl="1"/>
            <a:r>
              <a:rPr lang="en-US" dirty="0"/>
              <a:t>body - request body</a:t>
            </a:r>
          </a:p>
          <a:p>
            <a:pPr lvl="1"/>
            <a:r>
              <a:rPr lang="en-US" dirty="0"/>
              <a:t>…</a:t>
            </a:r>
          </a:p>
          <a:p>
            <a:pPr marL="0" indent="0">
              <a:buNone/>
            </a:pPr>
            <a:br>
              <a:rPr lang="en-US" dirty="0"/>
            </a:br>
            <a:r>
              <a:rPr lang="en-US" dirty="0"/>
              <a:t>Instead of a callback fetch utilize promise.</a:t>
            </a:r>
            <a:endParaRPr lang="cs-CZ" dirty="0"/>
          </a:p>
        </p:txBody>
      </p:sp>
      <p:sp>
        <p:nvSpPr>
          <p:cNvPr id="4" name="Slide Number Placeholder 3">
            <a:extLst>
              <a:ext uri="{FF2B5EF4-FFF2-40B4-BE49-F238E27FC236}">
                <a16:creationId xmlns:a16="http://schemas.microsoft.com/office/drawing/2014/main" id="{287C737D-18DE-DA2D-599B-CA618C71FD4E}"/>
              </a:ext>
            </a:extLst>
          </p:cNvPr>
          <p:cNvSpPr>
            <a:spLocks noGrp="1"/>
          </p:cNvSpPr>
          <p:nvPr>
            <p:ph type="sldNum" sz="quarter" idx="12"/>
          </p:nvPr>
        </p:nvSpPr>
        <p:spPr/>
        <p:txBody>
          <a:bodyPr/>
          <a:lstStyle/>
          <a:p>
            <a:fld id="{452BA717-4DED-4A38-BDE4-30D0F0A142DB}" type="slidenum">
              <a:rPr lang="cs-CZ" smtClean="0"/>
              <a:pPr/>
              <a:t>35</a:t>
            </a:fld>
            <a:endParaRPr lang="cs-CZ"/>
          </a:p>
        </p:txBody>
      </p:sp>
      <p:sp>
        <p:nvSpPr>
          <p:cNvPr id="5" name="Rectangle 4">
            <a:extLst>
              <a:ext uri="{FF2B5EF4-FFF2-40B4-BE49-F238E27FC236}">
                <a16:creationId xmlns:a16="http://schemas.microsoft.com/office/drawing/2014/main" id="{82E8D512-146D-8D1A-DD37-B016D77CACFA}"/>
              </a:ext>
            </a:extLst>
          </p:cNvPr>
          <p:cNvSpPr/>
          <p:nvPr/>
        </p:nvSpPr>
        <p:spPr>
          <a:xfrm>
            <a:off x="366471" y="1700808"/>
            <a:ext cx="5736000" cy="3600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fetch( input [, </a:t>
            </a:r>
            <a:r>
              <a:rPr lang="en-US" b="1" dirty="0" err="1">
                <a:solidFill>
                  <a:schemeClr val="tx1"/>
                </a:solidFill>
                <a:latin typeface="Courier New" panose="02070309020205020404" pitchFamily="49" charset="0"/>
                <a:cs typeface="Courier New" panose="02070309020205020404" pitchFamily="49" charset="0"/>
              </a:rPr>
              <a:t>init</a:t>
            </a:r>
            <a:r>
              <a:rPr lang="en-US" b="1" dirty="0">
                <a:solidFill>
                  <a:schemeClr val="tx1"/>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3309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B6B6F-CBA4-5657-DFB5-010538AE72E6}"/>
              </a:ext>
            </a:extLst>
          </p:cNvPr>
          <p:cNvSpPr>
            <a:spLocks noGrp="1"/>
          </p:cNvSpPr>
          <p:nvPr>
            <p:ph type="body" sz="quarter" idx="13"/>
          </p:nvPr>
        </p:nvSpPr>
        <p:spPr/>
        <p:txBody>
          <a:bodyPr/>
          <a:lstStyle/>
          <a:p>
            <a:r>
              <a:rPr lang="en-US" dirty="0"/>
              <a:t>Demo</a:t>
            </a:r>
            <a:endParaRPr lang="cs-CZ" dirty="0"/>
          </a:p>
        </p:txBody>
      </p:sp>
      <p:sp>
        <p:nvSpPr>
          <p:cNvPr id="3" name="Text Placeholder 2">
            <a:extLst>
              <a:ext uri="{FF2B5EF4-FFF2-40B4-BE49-F238E27FC236}">
                <a16:creationId xmlns:a16="http://schemas.microsoft.com/office/drawing/2014/main" id="{16265884-398C-5426-7D63-83B12D9DCB6C}"/>
              </a:ext>
            </a:extLst>
          </p:cNvPr>
          <p:cNvSpPr>
            <a:spLocks noGrp="1"/>
          </p:cNvSpPr>
          <p:nvPr>
            <p:ph type="body" sz="quarter" idx="14"/>
          </p:nvPr>
        </p:nvSpPr>
        <p:spPr/>
        <p:txBody>
          <a:bodyPr/>
          <a:lstStyle/>
          <a:p>
            <a:r>
              <a:rPr lang="en-US" dirty="0"/>
              <a:t>Fetch API</a:t>
            </a:r>
            <a:endParaRPr lang="cs-CZ" dirty="0"/>
          </a:p>
        </p:txBody>
      </p:sp>
    </p:spTree>
    <p:extLst>
      <p:ext uri="{BB962C8B-B14F-4D97-AF65-F5344CB8AC3E}">
        <p14:creationId xmlns:p14="http://schemas.microsoft.com/office/powerpoint/2010/main" val="379112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AA5B8-D649-9E27-94E8-84DC5A375E02}"/>
              </a:ext>
            </a:extLst>
          </p:cNvPr>
          <p:cNvSpPr>
            <a:spLocks noGrp="1"/>
          </p:cNvSpPr>
          <p:nvPr>
            <p:ph type="body" sz="quarter" idx="13"/>
          </p:nvPr>
        </p:nvSpPr>
        <p:spPr/>
        <p:txBody>
          <a:bodyPr/>
          <a:lstStyle/>
          <a:p>
            <a:endParaRPr lang="cs-CZ"/>
          </a:p>
        </p:txBody>
      </p:sp>
      <p:sp>
        <p:nvSpPr>
          <p:cNvPr id="3" name="Text Placeholder 2">
            <a:extLst>
              <a:ext uri="{FF2B5EF4-FFF2-40B4-BE49-F238E27FC236}">
                <a16:creationId xmlns:a16="http://schemas.microsoft.com/office/drawing/2014/main" id="{077DD1E4-C088-D67B-F411-44CFAD01EBB0}"/>
              </a:ext>
            </a:extLst>
          </p:cNvPr>
          <p:cNvSpPr>
            <a:spLocks noGrp="1"/>
          </p:cNvSpPr>
          <p:nvPr>
            <p:ph type="body" sz="quarter" idx="14"/>
          </p:nvPr>
        </p:nvSpPr>
        <p:spPr>
          <a:xfrm>
            <a:off x="1415480" y="3140968"/>
            <a:ext cx="9217023" cy="720080"/>
          </a:xfrm>
        </p:spPr>
        <p:txBody>
          <a:bodyPr/>
          <a:lstStyle/>
          <a:p>
            <a:r>
              <a:rPr lang="cs-CZ" dirty="0"/>
              <a:t>ECMA Script …</a:t>
            </a:r>
          </a:p>
        </p:txBody>
      </p:sp>
      <p:sp>
        <p:nvSpPr>
          <p:cNvPr id="4" name="TextBox 3">
            <a:extLst>
              <a:ext uri="{FF2B5EF4-FFF2-40B4-BE49-F238E27FC236}">
                <a16:creationId xmlns:a16="http://schemas.microsoft.com/office/drawing/2014/main" id="{8D5A55D4-2BE8-ABA7-187C-71FA18D33E7F}"/>
              </a:ext>
            </a:extLst>
          </p:cNvPr>
          <p:cNvSpPr txBox="1"/>
          <p:nvPr/>
        </p:nvSpPr>
        <p:spPr>
          <a:xfrm>
            <a:off x="7248128" y="4433536"/>
            <a:ext cx="4680520" cy="1631216"/>
          </a:xfrm>
          <a:custGeom>
            <a:avLst/>
            <a:gdLst>
              <a:gd name="connsiteX0" fmla="*/ 0 w 4680520"/>
              <a:gd name="connsiteY0" fmla="*/ 0 h 1631216"/>
              <a:gd name="connsiteX1" fmla="*/ 762256 w 4680520"/>
              <a:gd name="connsiteY1" fmla="*/ 0 h 1631216"/>
              <a:gd name="connsiteX2" fmla="*/ 1337291 w 4680520"/>
              <a:gd name="connsiteY2" fmla="*/ 0 h 1631216"/>
              <a:gd name="connsiteX3" fmla="*/ 1912327 w 4680520"/>
              <a:gd name="connsiteY3" fmla="*/ 0 h 1631216"/>
              <a:gd name="connsiteX4" fmla="*/ 2440557 w 4680520"/>
              <a:gd name="connsiteY4" fmla="*/ 0 h 1631216"/>
              <a:gd name="connsiteX5" fmla="*/ 3202813 w 4680520"/>
              <a:gd name="connsiteY5" fmla="*/ 0 h 1631216"/>
              <a:gd name="connsiteX6" fmla="*/ 3824653 w 4680520"/>
              <a:gd name="connsiteY6" fmla="*/ 0 h 1631216"/>
              <a:gd name="connsiteX7" fmla="*/ 4680520 w 4680520"/>
              <a:gd name="connsiteY7" fmla="*/ 0 h 1631216"/>
              <a:gd name="connsiteX8" fmla="*/ 4680520 w 4680520"/>
              <a:gd name="connsiteY8" fmla="*/ 511114 h 1631216"/>
              <a:gd name="connsiteX9" fmla="*/ 4680520 w 4680520"/>
              <a:gd name="connsiteY9" fmla="*/ 1087477 h 1631216"/>
              <a:gd name="connsiteX10" fmla="*/ 4680520 w 4680520"/>
              <a:gd name="connsiteY10" fmla="*/ 1631216 h 1631216"/>
              <a:gd name="connsiteX11" fmla="*/ 3965069 w 4680520"/>
              <a:gd name="connsiteY11" fmla="*/ 1631216 h 1631216"/>
              <a:gd name="connsiteX12" fmla="*/ 3249618 w 4680520"/>
              <a:gd name="connsiteY12" fmla="*/ 1631216 h 1631216"/>
              <a:gd name="connsiteX13" fmla="*/ 2674583 w 4680520"/>
              <a:gd name="connsiteY13" fmla="*/ 1631216 h 1631216"/>
              <a:gd name="connsiteX14" fmla="*/ 1912327 w 4680520"/>
              <a:gd name="connsiteY14" fmla="*/ 1631216 h 1631216"/>
              <a:gd name="connsiteX15" fmla="*/ 1290486 w 4680520"/>
              <a:gd name="connsiteY15" fmla="*/ 1631216 h 1631216"/>
              <a:gd name="connsiteX16" fmla="*/ 621841 w 4680520"/>
              <a:gd name="connsiteY16" fmla="*/ 1631216 h 1631216"/>
              <a:gd name="connsiteX17" fmla="*/ 0 w 4680520"/>
              <a:gd name="connsiteY17" fmla="*/ 1631216 h 1631216"/>
              <a:gd name="connsiteX18" fmla="*/ 0 w 4680520"/>
              <a:gd name="connsiteY18" fmla="*/ 1120102 h 1631216"/>
              <a:gd name="connsiteX19" fmla="*/ 0 w 4680520"/>
              <a:gd name="connsiteY19" fmla="*/ 576363 h 1631216"/>
              <a:gd name="connsiteX20" fmla="*/ 0 w 4680520"/>
              <a:gd name="connsiteY20"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0520" h="1631216" extrusionOk="0">
                <a:moveTo>
                  <a:pt x="0" y="0"/>
                </a:moveTo>
                <a:cubicBezTo>
                  <a:pt x="159545" y="2027"/>
                  <a:pt x="459699" y="-24940"/>
                  <a:pt x="762256" y="0"/>
                </a:cubicBezTo>
                <a:cubicBezTo>
                  <a:pt x="1064813" y="24940"/>
                  <a:pt x="1058603" y="-4322"/>
                  <a:pt x="1337291" y="0"/>
                </a:cubicBezTo>
                <a:cubicBezTo>
                  <a:pt x="1615980" y="4322"/>
                  <a:pt x="1632978" y="12111"/>
                  <a:pt x="1912327" y="0"/>
                </a:cubicBezTo>
                <a:cubicBezTo>
                  <a:pt x="2191676" y="-12111"/>
                  <a:pt x="2260584" y="-17427"/>
                  <a:pt x="2440557" y="0"/>
                </a:cubicBezTo>
                <a:cubicBezTo>
                  <a:pt x="2620530" y="17427"/>
                  <a:pt x="2968172" y="-738"/>
                  <a:pt x="3202813" y="0"/>
                </a:cubicBezTo>
                <a:cubicBezTo>
                  <a:pt x="3437454" y="738"/>
                  <a:pt x="3567589" y="29372"/>
                  <a:pt x="3824653" y="0"/>
                </a:cubicBezTo>
                <a:cubicBezTo>
                  <a:pt x="4081717" y="-29372"/>
                  <a:pt x="4463834" y="26828"/>
                  <a:pt x="4680520" y="0"/>
                </a:cubicBezTo>
                <a:cubicBezTo>
                  <a:pt x="4694653" y="254743"/>
                  <a:pt x="4680202" y="330536"/>
                  <a:pt x="4680520" y="511114"/>
                </a:cubicBezTo>
                <a:cubicBezTo>
                  <a:pt x="4680838" y="691692"/>
                  <a:pt x="4669091" y="902144"/>
                  <a:pt x="4680520" y="1087477"/>
                </a:cubicBezTo>
                <a:cubicBezTo>
                  <a:pt x="4691949" y="1272810"/>
                  <a:pt x="4684793" y="1510615"/>
                  <a:pt x="4680520" y="1631216"/>
                </a:cubicBezTo>
                <a:cubicBezTo>
                  <a:pt x="4336618" y="1617562"/>
                  <a:pt x="4119470" y="1609948"/>
                  <a:pt x="3965069" y="1631216"/>
                </a:cubicBezTo>
                <a:cubicBezTo>
                  <a:pt x="3810668" y="1652484"/>
                  <a:pt x="3404857" y="1608749"/>
                  <a:pt x="3249618" y="1631216"/>
                </a:cubicBezTo>
                <a:cubicBezTo>
                  <a:pt x="3094379" y="1653683"/>
                  <a:pt x="2847375" y="1647744"/>
                  <a:pt x="2674583" y="1631216"/>
                </a:cubicBezTo>
                <a:cubicBezTo>
                  <a:pt x="2501791" y="1614688"/>
                  <a:pt x="2067576" y="1636042"/>
                  <a:pt x="1912327" y="1631216"/>
                </a:cubicBezTo>
                <a:cubicBezTo>
                  <a:pt x="1757078" y="1626390"/>
                  <a:pt x="1598828" y="1613284"/>
                  <a:pt x="1290486" y="1631216"/>
                </a:cubicBezTo>
                <a:cubicBezTo>
                  <a:pt x="982144" y="1649148"/>
                  <a:pt x="883625" y="1639343"/>
                  <a:pt x="621841" y="1631216"/>
                </a:cubicBezTo>
                <a:cubicBezTo>
                  <a:pt x="360058" y="1623089"/>
                  <a:pt x="304837" y="1623737"/>
                  <a:pt x="0" y="1631216"/>
                </a:cubicBezTo>
                <a:cubicBezTo>
                  <a:pt x="-14320" y="1474563"/>
                  <a:pt x="-16309" y="1345048"/>
                  <a:pt x="0" y="1120102"/>
                </a:cubicBezTo>
                <a:cubicBezTo>
                  <a:pt x="16309" y="895156"/>
                  <a:pt x="8512" y="768082"/>
                  <a:pt x="0" y="576363"/>
                </a:cubicBezTo>
                <a:cubicBezTo>
                  <a:pt x="-8512" y="384644"/>
                  <a:pt x="-15072" y="165801"/>
                  <a:pt x="0" y="0"/>
                </a:cubicBezTo>
                <a:close/>
              </a:path>
            </a:pathLst>
          </a:custGeom>
          <a:noFill/>
          <a:ln w="28575">
            <a:extLst>
              <a:ext uri="{C807C97D-BFC1-408E-A445-0C87EB9F89A2}">
                <ask:lineSketchStyleProps xmlns:ask="http://schemas.microsoft.com/office/drawing/2018/sketchyshapes" sd="247170710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WARNING</a:t>
            </a:r>
            <a:br>
              <a:rPr lang="en-US" sz="2000" dirty="0">
                <a:solidFill>
                  <a:schemeClr val="tx1"/>
                </a:solidFill>
              </a:rPr>
            </a:br>
            <a:r>
              <a:rPr lang="en-US" sz="2000" dirty="0">
                <a:solidFill>
                  <a:schemeClr val="tx1"/>
                </a:solidFill>
              </a:rPr>
              <a:t>Following examples contain </a:t>
            </a:r>
            <a:r>
              <a:rPr lang="en-US" sz="2000" b="1" dirty="0">
                <a:solidFill>
                  <a:schemeClr val="tx1"/>
                </a:solidFill>
              </a:rPr>
              <a:t>var</a:t>
            </a:r>
            <a:r>
              <a:rPr lang="en-US" sz="2000" dirty="0">
                <a:solidFill>
                  <a:schemeClr val="tx1"/>
                </a:solidFill>
              </a:rPr>
              <a:t> keyword. The only reason is that it is used in documentation/examples. Still, you should avoid using it as much as possible.</a:t>
            </a:r>
          </a:p>
        </p:txBody>
      </p:sp>
    </p:spTree>
    <p:extLst>
      <p:ext uri="{BB962C8B-B14F-4D97-AF65-F5344CB8AC3E}">
        <p14:creationId xmlns:p14="http://schemas.microsoft.com/office/powerpoint/2010/main" val="4036358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AE55-FD95-4C97-CF39-DAC9B15C8C0D}"/>
              </a:ext>
            </a:extLst>
          </p:cNvPr>
          <p:cNvSpPr>
            <a:spLocks noGrp="1"/>
          </p:cNvSpPr>
          <p:nvPr>
            <p:ph type="title"/>
          </p:nvPr>
        </p:nvSpPr>
        <p:spPr/>
        <p:txBody>
          <a:bodyPr/>
          <a:lstStyle/>
          <a:p>
            <a:r>
              <a:rPr lang="en-US" dirty="0"/>
              <a:t>ECMAScript Editions</a:t>
            </a:r>
          </a:p>
        </p:txBody>
      </p:sp>
      <p:sp>
        <p:nvSpPr>
          <p:cNvPr id="3" name="Content Placeholder 2">
            <a:extLst>
              <a:ext uri="{FF2B5EF4-FFF2-40B4-BE49-F238E27FC236}">
                <a16:creationId xmlns:a16="http://schemas.microsoft.com/office/drawing/2014/main" id="{338FB4B5-905C-1F2E-0965-B45C4DE100B9}"/>
              </a:ext>
            </a:extLst>
          </p:cNvPr>
          <p:cNvSpPr>
            <a:spLocks noGrp="1"/>
          </p:cNvSpPr>
          <p:nvPr>
            <p:ph idx="1"/>
          </p:nvPr>
        </p:nvSpPr>
        <p:spPr/>
        <p:txBody>
          <a:bodyPr/>
          <a:lstStyle/>
          <a:p>
            <a:pPr marL="0" indent="0">
              <a:buNone/>
            </a:pPr>
            <a:r>
              <a:rPr lang="en-US" dirty="0"/>
              <a:t>We get a new version every year:</a:t>
            </a:r>
            <a:endParaRPr lang="cs-CZ" dirty="0"/>
          </a:p>
          <a:p>
            <a:r>
              <a:rPr lang="cs-CZ" dirty="0"/>
              <a:t>ES5	</a:t>
            </a:r>
            <a:r>
              <a:rPr lang="cs-CZ" dirty="0" err="1"/>
              <a:t>ECMAScript</a:t>
            </a:r>
            <a:r>
              <a:rPr lang="cs-CZ" dirty="0"/>
              <a:t> 5 (2009)</a:t>
            </a:r>
          </a:p>
          <a:p>
            <a:r>
              <a:rPr lang="cs-CZ" dirty="0"/>
              <a:t>ES6	</a:t>
            </a:r>
            <a:r>
              <a:rPr lang="cs-CZ" dirty="0" err="1"/>
              <a:t>ECMAScript</a:t>
            </a:r>
            <a:r>
              <a:rPr lang="cs-CZ" dirty="0"/>
              <a:t> 2015</a:t>
            </a:r>
          </a:p>
          <a:p>
            <a:r>
              <a:rPr lang="cs-CZ" dirty="0"/>
              <a:t> 	</a:t>
            </a:r>
            <a:r>
              <a:rPr lang="cs-CZ" dirty="0" err="1"/>
              <a:t>ECMAScript</a:t>
            </a:r>
            <a:r>
              <a:rPr lang="cs-CZ" dirty="0"/>
              <a:t> 2016</a:t>
            </a:r>
          </a:p>
          <a:p>
            <a:r>
              <a:rPr lang="cs-CZ" dirty="0"/>
              <a:t> 	</a:t>
            </a:r>
            <a:r>
              <a:rPr lang="cs-CZ" dirty="0" err="1"/>
              <a:t>ECMAScript</a:t>
            </a:r>
            <a:r>
              <a:rPr lang="cs-CZ" dirty="0"/>
              <a:t> 2017</a:t>
            </a:r>
          </a:p>
          <a:p>
            <a:r>
              <a:rPr lang="cs-CZ" dirty="0"/>
              <a:t> 	</a:t>
            </a:r>
            <a:r>
              <a:rPr lang="cs-CZ" dirty="0" err="1"/>
              <a:t>ECMAScript</a:t>
            </a:r>
            <a:r>
              <a:rPr lang="cs-CZ" dirty="0"/>
              <a:t> 2018</a:t>
            </a:r>
          </a:p>
          <a:p>
            <a:r>
              <a:rPr lang="cs-CZ" dirty="0"/>
              <a:t>….</a:t>
            </a:r>
            <a:endParaRPr lang="en-US" dirty="0"/>
          </a:p>
          <a:p>
            <a:r>
              <a:rPr lang="cs-CZ" dirty="0"/>
              <a:t> 	</a:t>
            </a:r>
            <a:r>
              <a:rPr lang="cs-CZ" dirty="0" err="1"/>
              <a:t>ECMAScript</a:t>
            </a:r>
            <a:r>
              <a:rPr lang="cs-CZ" dirty="0"/>
              <a:t> 20</a:t>
            </a:r>
            <a:r>
              <a:rPr lang="en-US" dirty="0"/>
              <a:t>24 (July)</a:t>
            </a:r>
            <a:endParaRPr lang="cs-CZ" dirty="0"/>
          </a:p>
          <a:p>
            <a:pPr marL="0" indent="0">
              <a:buNone/>
            </a:pPr>
            <a:r>
              <a:rPr lang="en-US" dirty="0"/>
              <a:t>The standardization process is public:</a:t>
            </a:r>
          </a:p>
          <a:p>
            <a:pPr marL="0" indent="0">
              <a:buNone/>
            </a:pPr>
            <a:r>
              <a:rPr lang="cs-CZ" dirty="0"/>
              <a:t>https://github.com/tc39/proposals/blob/master/finished-proposals.md </a:t>
            </a:r>
          </a:p>
          <a:p>
            <a:endParaRPr lang="cs-CZ" dirty="0"/>
          </a:p>
        </p:txBody>
      </p:sp>
      <p:sp>
        <p:nvSpPr>
          <p:cNvPr id="4" name="Slide Number Placeholder 3">
            <a:extLst>
              <a:ext uri="{FF2B5EF4-FFF2-40B4-BE49-F238E27FC236}">
                <a16:creationId xmlns:a16="http://schemas.microsoft.com/office/drawing/2014/main" id="{832DC22D-81E6-AC08-EFF4-B1300CA2C9F8}"/>
              </a:ext>
            </a:extLst>
          </p:cNvPr>
          <p:cNvSpPr>
            <a:spLocks noGrp="1"/>
          </p:cNvSpPr>
          <p:nvPr>
            <p:ph type="sldNum" sz="quarter" idx="12"/>
          </p:nvPr>
        </p:nvSpPr>
        <p:spPr/>
        <p:txBody>
          <a:bodyPr/>
          <a:lstStyle/>
          <a:p>
            <a:fld id="{452BA717-4DED-4A38-BDE4-30D0F0A142DB}" type="slidenum">
              <a:rPr lang="cs-CZ" smtClean="0"/>
              <a:pPr/>
              <a:t>38</a:t>
            </a:fld>
            <a:endParaRPr lang="cs-CZ"/>
          </a:p>
        </p:txBody>
      </p:sp>
    </p:spTree>
    <p:extLst>
      <p:ext uri="{BB962C8B-B14F-4D97-AF65-F5344CB8AC3E}">
        <p14:creationId xmlns:p14="http://schemas.microsoft.com/office/powerpoint/2010/main" val="14423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A967-D70C-DEDF-0F08-20DD57EBC6DA}"/>
              </a:ext>
            </a:extLst>
          </p:cNvPr>
          <p:cNvSpPr>
            <a:spLocks noGrp="1"/>
          </p:cNvSpPr>
          <p:nvPr>
            <p:ph type="title"/>
          </p:nvPr>
        </p:nvSpPr>
        <p:spPr/>
        <p:txBody>
          <a:bodyPr/>
          <a:lstStyle/>
          <a:p>
            <a:r>
              <a:rPr lang="cs-CZ" dirty="0" err="1"/>
              <a:t>Ecma</a:t>
            </a:r>
            <a:r>
              <a:rPr lang="cs-CZ" dirty="0"/>
              <a:t> TC39</a:t>
            </a:r>
          </a:p>
        </p:txBody>
      </p:sp>
      <p:sp>
        <p:nvSpPr>
          <p:cNvPr id="3" name="Content Placeholder 2">
            <a:extLst>
              <a:ext uri="{FF2B5EF4-FFF2-40B4-BE49-F238E27FC236}">
                <a16:creationId xmlns:a16="http://schemas.microsoft.com/office/drawing/2014/main" id="{5E9AC27A-BA9B-D640-93FE-C37093BED605}"/>
              </a:ext>
            </a:extLst>
          </p:cNvPr>
          <p:cNvSpPr>
            <a:spLocks noGrp="1"/>
          </p:cNvSpPr>
          <p:nvPr>
            <p:ph idx="1"/>
          </p:nvPr>
        </p:nvSpPr>
        <p:spPr/>
        <p:txBody>
          <a:bodyPr/>
          <a:lstStyle/>
          <a:p>
            <a:pPr marL="0" indent="0">
              <a:buNone/>
            </a:pPr>
            <a:r>
              <a:rPr lang="en-US" dirty="0" err="1"/>
              <a:t>Ecma</a:t>
            </a:r>
            <a:r>
              <a:rPr lang="en-US" dirty="0"/>
              <a:t> International, Technical Committee 39 - ECMAScript (</a:t>
            </a:r>
            <a:r>
              <a:rPr lang="en-US" dirty="0">
                <a:hlinkClick r:id="rId3"/>
              </a:rPr>
              <a:t>Web</a:t>
            </a:r>
            <a:r>
              <a:rPr lang="en-US" dirty="0"/>
              <a:t>, </a:t>
            </a:r>
            <a:r>
              <a:rPr lang="en-US" dirty="0">
                <a:hlinkClick r:id="rId4"/>
              </a:rPr>
              <a:t>GitHub</a:t>
            </a:r>
            <a:r>
              <a:rPr lang="en-US" dirty="0"/>
              <a:t>)</a:t>
            </a:r>
            <a:br>
              <a:rPr lang="en-US" dirty="0"/>
            </a:br>
            <a:endParaRPr lang="en-US" dirty="0"/>
          </a:p>
          <a:p>
            <a:pPr marL="0" indent="0">
              <a:buNone/>
            </a:pPr>
            <a:r>
              <a:rPr lang="en-US" dirty="0"/>
              <a:t>Standardization process is public, you see it on </a:t>
            </a:r>
            <a:r>
              <a:rPr lang="en-US" dirty="0">
                <a:hlinkClick r:id="rId5"/>
              </a:rPr>
              <a:t>GitHub</a:t>
            </a:r>
            <a:r>
              <a:rPr lang="en-US" dirty="0"/>
              <a:t>. Each proposal is a repository. Each proposal start in stage 0 and aim for Stage 4. Some proposal are implemented before they reach Stage 4.</a:t>
            </a:r>
          </a:p>
          <a:p>
            <a:pPr marL="0" indent="0">
              <a:buNone/>
            </a:pPr>
            <a:r>
              <a:rPr lang="en-US" dirty="0">
                <a:hlinkClick r:id="rId6"/>
              </a:rPr>
              <a:t>Stages</a:t>
            </a:r>
            <a:r>
              <a:rPr lang="en-US" dirty="0"/>
              <a:t>:</a:t>
            </a:r>
          </a:p>
          <a:p>
            <a:r>
              <a:rPr lang="en-US" dirty="0"/>
              <a:t>Stage 0 - new</a:t>
            </a:r>
          </a:p>
          <a:p>
            <a:r>
              <a:rPr lang="en-US" dirty="0"/>
              <a:t>Stage 1 - proposal, what, how, why change</a:t>
            </a:r>
          </a:p>
          <a:p>
            <a:r>
              <a:rPr lang="en-US" dirty="0"/>
              <a:t>Stage 2 - described using formal specification language</a:t>
            </a:r>
          </a:p>
          <a:p>
            <a:r>
              <a:rPr lang="en-US" dirty="0"/>
              <a:t>Stage 2.7 - testing and feedback</a:t>
            </a:r>
          </a:p>
          <a:p>
            <a:r>
              <a:rPr lang="en-US" dirty="0"/>
              <a:t>Stage 3 - ready to be accepted</a:t>
            </a:r>
          </a:p>
          <a:p>
            <a:r>
              <a:rPr lang="en-US" dirty="0"/>
              <a:t>Stage 4 - ready to be part of specification</a:t>
            </a:r>
          </a:p>
        </p:txBody>
      </p:sp>
      <p:sp>
        <p:nvSpPr>
          <p:cNvPr id="4" name="Slide Number Placeholder 3">
            <a:extLst>
              <a:ext uri="{FF2B5EF4-FFF2-40B4-BE49-F238E27FC236}">
                <a16:creationId xmlns:a16="http://schemas.microsoft.com/office/drawing/2014/main" id="{941DF0A3-09FA-C17C-1786-844A5BDE6518}"/>
              </a:ext>
            </a:extLst>
          </p:cNvPr>
          <p:cNvSpPr>
            <a:spLocks noGrp="1"/>
          </p:cNvSpPr>
          <p:nvPr>
            <p:ph type="sldNum" sz="quarter" idx="12"/>
          </p:nvPr>
        </p:nvSpPr>
        <p:spPr/>
        <p:txBody>
          <a:bodyPr/>
          <a:lstStyle/>
          <a:p>
            <a:fld id="{452BA717-4DED-4A38-BDE4-30D0F0A142DB}" type="slidenum">
              <a:rPr lang="cs-CZ" smtClean="0"/>
              <a:pPr/>
              <a:t>39</a:t>
            </a:fld>
            <a:endParaRPr lang="cs-CZ"/>
          </a:p>
        </p:txBody>
      </p:sp>
      <p:sp>
        <p:nvSpPr>
          <p:cNvPr id="5" name="Zaoblený obdélníkový popisek 9">
            <a:extLst>
              <a:ext uri="{FF2B5EF4-FFF2-40B4-BE49-F238E27FC236}">
                <a16:creationId xmlns:a16="http://schemas.microsoft.com/office/drawing/2014/main" id="{5A70506B-9ABD-09E2-BB15-77C07CECB656}"/>
              </a:ext>
            </a:extLst>
          </p:cNvPr>
          <p:cNvSpPr/>
          <p:nvPr/>
        </p:nvSpPr>
        <p:spPr>
          <a:xfrm>
            <a:off x="1991544" y="2780928"/>
            <a:ext cx="2232248" cy="497786"/>
          </a:xfrm>
          <a:prstGeom prst="wedgeRoundRectCallout">
            <a:avLst>
              <a:gd name="adj1" fmla="val -82880"/>
              <a:gd name="adj2" fmla="val -11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indent="0">
              <a:buFontTx/>
              <a:buNone/>
            </a:pPr>
            <a:r>
              <a:rPr lang="en-US" baseline="0" dirty="0"/>
              <a:t>See for more details.</a:t>
            </a:r>
          </a:p>
        </p:txBody>
      </p:sp>
    </p:spTree>
    <p:extLst>
      <p:ext uri="{BB962C8B-B14F-4D97-AF65-F5344CB8AC3E}">
        <p14:creationId xmlns:p14="http://schemas.microsoft.com/office/powerpoint/2010/main" val="407929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48CB-5636-47B4-79AB-88D5B60B247A}"/>
              </a:ext>
            </a:extLst>
          </p:cNvPr>
          <p:cNvSpPr>
            <a:spLocks noGrp="1"/>
          </p:cNvSpPr>
          <p:nvPr>
            <p:ph type="title"/>
          </p:nvPr>
        </p:nvSpPr>
        <p:spPr/>
        <p:txBody>
          <a:bodyPr/>
          <a:lstStyle/>
          <a:p>
            <a:r>
              <a:rPr lang="en-US" dirty="0"/>
              <a:t>Global variables</a:t>
            </a:r>
          </a:p>
        </p:txBody>
      </p:sp>
      <p:sp>
        <p:nvSpPr>
          <p:cNvPr id="3" name="Content Placeholder 2">
            <a:extLst>
              <a:ext uri="{FF2B5EF4-FFF2-40B4-BE49-F238E27FC236}">
                <a16:creationId xmlns:a16="http://schemas.microsoft.com/office/drawing/2014/main" id="{A3C9A7A8-B621-A7C7-4868-EF6042005E35}"/>
              </a:ext>
            </a:extLst>
          </p:cNvPr>
          <p:cNvSpPr>
            <a:spLocks noGrp="1"/>
          </p:cNvSpPr>
          <p:nvPr>
            <p:ph idx="1"/>
          </p:nvPr>
        </p:nvSpPr>
        <p:spPr>
          <a:xfrm>
            <a:off x="335360" y="1268760"/>
            <a:ext cx="11449272" cy="766132"/>
          </a:xfrm>
        </p:spPr>
        <p:txBody>
          <a:bodyPr/>
          <a:lstStyle/>
          <a:p>
            <a:pPr marL="0" indent="0">
              <a:buNone/>
            </a:pPr>
            <a:r>
              <a:rPr lang="en-US" dirty="0"/>
              <a:t>Global variables are properties of the global object ( </a:t>
            </a:r>
            <a:r>
              <a:rPr lang="en-US" dirty="0">
                <a:hlinkClick r:id="rId3"/>
              </a:rPr>
              <a:t>window</a:t>
            </a:r>
            <a:r>
              <a:rPr lang="en-US" dirty="0"/>
              <a:t> / </a:t>
            </a:r>
            <a:r>
              <a:rPr lang="en-US" dirty="0" err="1">
                <a:hlinkClick r:id="rId4"/>
              </a:rPr>
              <a:t>globalThis</a:t>
            </a:r>
            <a:r>
              <a:rPr lang="en-US" dirty="0"/>
              <a:t> ). Variables can be removed using delete operation.</a:t>
            </a:r>
          </a:p>
          <a:p>
            <a:pPr marL="0" indent="0">
              <a:buNone/>
            </a:pPr>
            <a:endParaRPr lang="en-US" dirty="0"/>
          </a:p>
          <a:p>
            <a:endParaRPr lang="cs-CZ" dirty="0"/>
          </a:p>
        </p:txBody>
      </p:sp>
      <p:sp>
        <p:nvSpPr>
          <p:cNvPr id="4" name="Slide Number Placeholder 3">
            <a:extLst>
              <a:ext uri="{FF2B5EF4-FFF2-40B4-BE49-F238E27FC236}">
                <a16:creationId xmlns:a16="http://schemas.microsoft.com/office/drawing/2014/main" id="{155F1F0D-3EF1-4E5C-381D-F44114A9E4A1}"/>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5" name="Rectangle 4">
            <a:extLst>
              <a:ext uri="{FF2B5EF4-FFF2-40B4-BE49-F238E27FC236}">
                <a16:creationId xmlns:a16="http://schemas.microsoft.com/office/drawing/2014/main" id="{B26F2689-E5C3-B009-6313-0A1CEA8DB271}"/>
              </a:ext>
            </a:extLst>
          </p:cNvPr>
          <p:cNvSpPr/>
          <p:nvPr/>
        </p:nvSpPr>
        <p:spPr>
          <a:xfrm>
            <a:off x="335360" y="2180316"/>
            <a:ext cx="5341912" cy="124868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Following are "equal".</a:t>
            </a:r>
          </a:p>
          <a:p>
            <a:r>
              <a:rPr lang="en-US" b="1" dirty="0">
                <a:solidFill>
                  <a:schemeClr val="tx1"/>
                </a:solidFill>
                <a:latin typeface="Courier New" panose="02070309020205020404" pitchFamily="49" charset="0"/>
                <a:cs typeface="Courier New" panose="02070309020205020404" pitchFamily="49" charset="0"/>
              </a:rPr>
              <a:t>a = 123;</a:t>
            </a:r>
          </a:p>
          <a:p>
            <a:r>
              <a:rPr lang="en-US" b="1" dirty="0" err="1">
                <a:solidFill>
                  <a:schemeClr val="tx1"/>
                </a:solidFill>
                <a:latin typeface="Courier New" panose="02070309020205020404" pitchFamily="49" charset="0"/>
                <a:cs typeface="Courier New" panose="02070309020205020404" pitchFamily="49" charset="0"/>
              </a:rPr>
              <a:t>window.a</a:t>
            </a:r>
            <a:r>
              <a:rPr lang="en-US" b="1" dirty="0">
                <a:solidFill>
                  <a:schemeClr val="tx1"/>
                </a:solidFill>
                <a:latin typeface="Courier New" panose="02070309020205020404" pitchFamily="49" charset="0"/>
                <a:cs typeface="Courier New" panose="02070309020205020404" pitchFamily="49" charset="0"/>
              </a:rPr>
              <a:t> = 123;</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a = 123;</a:t>
            </a:r>
          </a:p>
        </p:txBody>
      </p:sp>
      <p:sp>
        <p:nvSpPr>
          <p:cNvPr id="8" name="Rectangle 7">
            <a:extLst>
              <a:ext uri="{FF2B5EF4-FFF2-40B4-BE49-F238E27FC236}">
                <a16:creationId xmlns:a16="http://schemas.microsoft.com/office/drawing/2014/main" id="{C96B82C5-27BB-A05C-AE0E-8A23C6E826D3}"/>
              </a:ext>
            </a:extLst>
          </p:cNvPr>
          <p:cNvSpPr/>
          <p:nvPr/>
        </p:nvSpPr>
        <p:spPr>
          <a:xfrm>
            <a:off x="6312024" y="2180316"/>
            <a:ext cx="5341912" cy="96065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This also impact the scope.</a:t>
            </a:r>
          </a:p>
          <a:p>
            <a:r>
              <a:rPr lang="en-US" b="1" dirty="0">
                <a:solidFill>
                  <a:schemeClr val="accent1"/>
                </a:solidFill>
                <a:latin typeface="Courier New" panose="02070309020205020404" pitchFamily="49" charset="0"/>
                <a:cs typeface="Courier New" panose="02070309020205020404" pitchFamily="49" charset="0"/>
              </a:rPr>
              <a:t>for</a:t>
            </a:r>
            <a:r>
              <a:rPr lang="en-US" b="1" dirty="0">
                <a:solidFill>
                  <a:schemeClr val="tx1"/>
                </a:solidFill>
                <a:latin typeface="Courier New" panose="02070309020205020404" pitchFamily="49" charset="0"/>
                <a:cs typeface="Courier New" panose="02070309020205020404" pitchFamily="49" charset="0"/>
              </a:rPr>
              <a:t> (index of [1,2]) {};</a:t>
            </a:r>
          </a:p>
          <a:p>
            <a:r>
              <a:rPr lang="en-US" b="1" dirty="0">
                <a:solidFill>
                  <a:schemeClr val="tx1"/>
                </a:solidFill>
                <a:latin typeface="Courier New" panose="02070309020205020404" pitchFamily="49" charset="0"/>
                <a:cs typeface="Courier New" panose="02070309020205020404" pitchFamily="49" charset="0"/>
              </a:rPr>
              <a:t>console.log(index);</a:t>
            </a:r>
          </a:p>
        </p:txBody>
      </p:sp>
      <p:sp>
        <p:nvSpPr>
          <p:cNvPr id="9" name="Rectangle 8">
            <a:extLst>
              <a:ext uri="{FF2B5EF4-FFF2-40B4-BE49-F238E27FC236}">
                <a16:creationId xmlns:a16="http://schemas.microsoft.com/office/drawing/2014/main" id="{6B6F3F50-4A67-4619-C7E7-42369FBE1455}"/>
              </a:ext>
            </a:extLst>
          </p:cNvPr>
          <p:cNvSpPr/>
          <p:nvPr/>
        </p:nvSpPr>
        <p:spPr>
          <a:xfrm>
            <a:off x="6312024" y="3429000"/>
            <a:ext cx="5341912" cy="21847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The scope is in fact global!</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funFunction</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if (2 &gt; 4)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variable = 1;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console.log(variable);</a:t>
            </a:r>
          </a:p>
          <a:p>
            <a:r>
              <a:rPr lang="en-US" b="1" dirty="0">
                <a:solidFill>
                  <a:schemeClr val="tx1"/>
                </a:solidFill>
                <a:latin typeface="Courier New" panose="02070309020205020404" pitchFamily="49" charset="0"/>
                <a:cs typeface="Courier New" panose="02070309020205020404" pitchFamily="49" charset="0"/>
              </a:rPr>
              <a:t>}</a:t>
            </a:r>
          </a:p>
        </p:txBody>
      </p:sp>
      <p:sp>
        <p:nvSpPr>
          <p:cNvPr id="10" name="Rectangle 9">
            <a:extLst>
              <a:ext uri="{FF2B5EF4-FFF2-40B4-BE49-F238E27FC236}">
                <a16:creationId xmlns:a16="http://schemas.microsoft.com/office/drawing/2014/main" id="{BCB5B9FF-7133-0EA1-F521-7E45913EA350}"/>
              </a:ext>
            </a:extLst>
          </p:cNvPr>
          <p:cNvSpPr/>
          <p:nvPr/>
        </p:nvSpPr>
        <p:spPr>
          <a:xfrm>
            <a:off x="330052" y="3730715"/>
            <a:ext cx="5341912" cy="634389"/>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Remove "a" from global scope.</a:t>
            </a:r>
          </a:p>
          <a:p>
            <a:r>
              <a:rPr lang="en-US" b="1" dirty="0">
                <a:solidFill>
                  <a:schemeClr val="accent1"/>
                </a:solidFill>
                <a:latin typeface="Courier New" panose="02070309020205020404" pitchFamily="49" charset="0"/>
                <a:cs typeface="Courier New" panose="02070309020205020404" pitchFamily="49" charset="0"/>
              </a:rPr>
              <a:t>delete</a:t>
            </a:r>
            <a:r>
              <a:rPr lang="en-US" b="1" dirty="0">
                <a:solidFill>
                  <a:schemeClr val="tx1"/>
                </a:solidFill>
                <a:latin typeface="Courier New" panose="02070309020205020404" pitchFamily="49" charset="0"/>
                <a:cs typeface="Courier New" panose="02070309020205020404" pitchFamily="49" charset="0"/>
              </a:rPr>
              <a:t> a;</a:t>
            </a:r>
          </a:p>
        </p:txBody>
      </p:sp>
      <p:sp>
        <p:nvSpPr>
          <p:cNvPr id="11" name="Zaoblený obdélníkový popisek 7">
            <a:extLst>
              <a:ext uri="{FF2B5EF4-FFF2-40B4-BE49-F238E27FC236}">
                <a16:creationId xmlns:a16="http://schemas.microsoft.com/office/drawing/2014/main" id="{EC7574A8-7C5C-F2A6-F6F5-889F434B9E9A}"/>
              </a:ext>
            </a:extLst>
          </p:cNvPr>
          <p:cNvSpPr/>
          <p:nvPr/>
        </p:nvSpPr>
        <p:spPr>
          <a:xfrm>
            <a:off x="9887058" y="2760164"/>
            <a:ext cx="1584176" cy="504056"/>
          </a:xfrm>
          <a:prstGeom prst="wedgeRoundRectCallout">
            <a:avLst>
              <a:gd name="adj1" fmla="val -75738"/>
              <a:gd name="adj2" fmla="val 100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Prints "2"</a:t>
            </a:r>
            <a:endParaRPr lang="cs-CZ" dirty="0"/>
          </a:p>
        </p:txBody>
      </p:sp>
    </p:spTree>
    <p:extLst>
      <p:ext uri="{BB962C8B-B14F-4D97-AF65-F5344CB8AC3E}">
        <p14:creationId xmlns:p14="http://schemas.microsoft.com/office/powerpoint/2010/main" val="412928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1169-4B60-C7C7-D985-A5E7E1216DE3}"/>
              </a:ext>
            </a:extLst>
          </p:cNvPr>
          <p:cNvSpPr>
            <a:spLocks noGrp="1"/>
          </p:cNvSpPr>
          <p:nvPr>
            <p:ph type="title"/>
          </p:nvPr>
        </p:nvSpPr>
        <p:spPr/>
        <p:txBody>
          <a:bodyPr/>
          <a:lstStyle/>
          <a:p>
            <a:r>
              <a:rPr lang="en-US" dirty="0"/>
              <a:t>ES features overview</a:t>
            </a:r>
            <a:endParaRPr lang="cs-CZ" dirty="0"/>
          </a:p>
        </p:txBody>
      </p:sp>
      <p:sp>
        <p:nvSpPr>
          <p:cNvPr id="3" name="Content Placeholder 2">
            <a:extLst>
              <a:ext uri="{FF2B5EF4-FFF2-40B4-BE49-F238E27FC236}">
                <a16:creationId xmlns:a16="http://schemas.microsoft.com/office/drawing/2014/main" id="{E8330CF5-1945-98B6-E03F-5BF1CFC52E7F}"/>
              </a:ext>
            </a:extLst>
          </p:cNvPr>
          <p:cNvSpPr>
            <a:spLocks noGrp="1"/>
          </p:cNvSpPr>
          <p:nvPr>
            <p:ph idx="1"/>
          </p:nvPr>
        </p:nvSpPr>
        <p:spPr/>
        <p:txBody>
          <a:bodyPr/>
          <a:lstStyle/>
          <a:p>
            <a:r>
              <a:rPr lang="en-US" dirty="0"/>
              <a:t>Overview of selected JS features:</a:t>
            </a:r>
            <a:br>
              <a:rPr lang="en-US" dirty="0"/>
            </a:br>
            <a:r>
              <a:rPr lang="en-US" dirty="0"/>
              <a:t>https://deliciousinsights.github.io/nordicjs-es2025/#/mainTitle</a:t>
            </a:r>
          </a:p>
          <a:p>
            <a:endParaRPr lang="en-US" dirty="0"/>
          </a:p>
          <a:p>
            <a:endParaRPr lang="cs-CZ" dirty="0"/>
          </a:p>
        </p:txBody>
      </p:sp>
      <p:sp>
        <p:nvSpPr>
          <p:cNvPr id="4" name="Slide Number Placeholder 3">
            <a:extLst>
              <a:ext uri="{FF2B5EF4-FFF2-40B4-BE49-F238E27FC236}">
                <a16:creationId xmlns:a16="http://schemas.microsoft.com/office/drawing/2014/main" id="{6D968232-6803-A082-B666-194D5AD9AB8B}"/>
              </a:ext>
            </a:extLst>
          </p:cNvPr>
          <p:cNvSpPr>
            <a:spLocks noGrp="1"/>
          </p:cNvSpPr>
          <p:nvPr>
            <p:ph type="sldNum" sz="quarter" idx="12"/>
          </p:nvPr>
        </p:nvSpPr>
        <p:spPr/>
        <p:txBody>
          <a:bodyPr/>
          <a:lstStyle/>
          <a:p>
            <a:fld id="{452BA717-4DED-4A38-BDE4-30D0F0A142DB}" type="slidenum">
              <a:rPr lang="cs-CZ" smtClean="0"/>
              <a:pPr/>
              <a:t>40</a:t>
            </a:fld>
            <a:endParaRPr lang="cs-CZ"/>
          </a:p>
        </p:txBody>
      </p:sp>
      <p:sp>
        <p:nvSpPr>
          <p:cNvPr id="5" name="TextBox 4">
            <a:extLst>
              <a:ext uri="{FF2B5EF4-FFF2-40B4-BE49-F238E27FC236}">
                <a16:creationId xmlns:a16="http://schemas.microsoft.com/office/drawing/2014/main" id="{694E4B4F-EC7E-BB1B-3D7E-4BCDDFB74DAB}"/>
              </a:ext>
            </a:extLst>
          </p:cNvPr>
          <p:cNvSpPr txBox="1"/>
          <p:nvPr/>
        </p:nvSpPr>
        <p:spPr>
          <a:xfrm>
            <a:off x="0" y="6516052"/>
            <a:ext cx="12192000" cy="369332"/>
          </a:xfrm>
          <a:prstGeom prst="rect">
            <a:avLst/>
          </a:prstGeom>
          <a:noFill/>
        </p:spPr>
        <p:txBody>
          <a:bodyPr wrap="square" rtlCol="0">
            <a:spAutoFit/>
          </a:bodyPr>
          <a:lstStyle/>
          <a:p>
            <a:r>
              <a:rPr lang="en-US" dirty="0">
                <a:solidFill>
                  <a:schemeClr val="bg1"/>
                </a:solidFill>
              </a:rPr>
              <a:t>Proposal: 2022/2023</a:t>
            </a:r>
          </a:p>
        </p:txBody>
      </p:sp>
    </p:spTree>
    <p:extLst>
      <p:ext uri="{BB962C8B-B14F-4D97-AF65-F5344CB8AC3E}">
        <p14:creationId xmlns:p14="http://schemas.microsoft.com/office/powerpoint/2010/main" val="806176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6A29-E9A7-95FA-EA6E-D8B5002EF25A}"/>
              </a:ext>
            </a:extLst>
          </p:cNvPr>
          <p:cNvSpPr>
            <a:spLocks noGrp="1"/>
          </p:cNvSpPr>
          <p:nvPr>
            <p:ph type="title"/>
          </p:nvPr>
        </p:nvSpPr>
        <p:spPr/>
        <p:txBody>
          <a:bodyPr/>
          <a:lstStyle/>
          <a:p>
            <a:r>
              <a:rPr lang="en-US" dirty="0"/>
              <a:t>ES6: Arrow Functions</a:t>
            </a:r>
            <a:endParaRPr lang="cs-CZ" dirty="0"/>
          </a:p>
        </p:txBody>
      </p:sp>
      <p:sp>
        <p:nvSpPr>
          <p:cNvPr id="6" name="Content Placeholder 5">
            <a:extLst>
              <a:ext uri="{FF2B5EF4-FFF2-40B4-BE49-F238E27FC236}">
                <a16:creationId xmlns:a16="http://schemas.microsoft.com/office/drawing/2014/main" id="{D77121A5-3C6F-7415-06FC-0B2A29874C28}"/>
              </a:ext>
            </a:extLst>
          </p:cNvPr>
          <p:cNvSpPr>
            <a:spLocks noGrp="1"/>
          </p:cNvSpPr>
          <p:nvPr>
            <p:ph idx="1"/>
          </p:nvPr>
        </p:nvSpPr>
        <p:spPr>
          <a:xfrm>
            <a:off x="335360" y="1268760"/>
            <a:ext cx="3528392" cy="5040560"/>
          </a:xfrm>
        </p:spPr>
        <p:txBody>
          <a:bodyPr/>
          <a:lstStyle/>
          <a:p>
            <a:pPr marL="0" indent="0">
              <a:buNone/>
            </a:pPr>
            <a:r>
              <a:rPr lang="en-US" dirty="0"/>
              <a:t>This is not just a shorthand syntax. Arrow functions are more lightweight, and they </a:t>
            </a:r>
            <a:r>
              <a:rPr lang="en-US" b="1" dirty="0"/>
              <a:t>bind this at the moment </a:t>
            </a:r>
            <a:r>
              <a:rPr lang="en-US" dirty="0"/>
              <a:t>of creation.</a:t>
            </a:r>
          </a:p>
          <a:p>
            <a:pPr marL="0" indent="0">
              <a:buNone/>
            </a:pPr>
            <a:br>
              <a:rPr lang="en-US" dirty="0"/>
            </a:br>
            <a:r>
              <a:rPr lang="en-US" dirty="0"/>
              <a:t>Such behavior is important when passing “methods” as callbacks. As a result, arrow function are go-to functions for event handlers.</a:t>
            </a:r>
          </a:p>
          <a:p>
            <a:pPr marL="0" indent="0">
              <a:buNone/>
            </a:pPr>
            <a:endParaRPr lang="cs-CZ" dirty="0"/>
          </a:p>
        </p:txBody>
      </p:sp>
      <p:sp>
        <p:nvSpPr>
          <p:cNvPr id="4" name="Slide Number Placeholder 3">
            <a:extLst>
              <a:ext uri="{FF2B5EF4-FFF2-40B4-BE49-F238E27FC236}">
                <a16:creationId xmlns:a16="http://schemas.microsoft.com/office/drawing/2014/main" id="{F6BE78C4-D7BB-0440-A08A-A2A8820F1B7C}"/>
              </a:ext>
            </a:extLst>
          </p:cNvPr>
          <p:cNvSpPr>
            <a:spLocks noGrp="1"/>
          </p:cNvSpPr>
          <p:nvPr>
            <p:ph type="sldNum" sz="quarter" idx="12"/>
          </p:nvPr>
        </p:nvSpPr>
        <p:spPr/>
        <p:txBody>
          <a:bodyPr/>
          <a:lstStyle/>
          <a:p>
            <a:fld id="{452BA717-4DED-4A38-BDE4-30D0F0A142DB}" type="slidenum">
              <a:rPr lang="cs-CZ" smtClean="0"/>
              <a:pPr/>
              <a:t>41</a:t>
            </a:fld>
            <a:endParaRPr lang="cs-CZ"/>
          </a:p>
        </p:txBody>
      </p:sp>
      <p:sp>
        <p:nvSpPr>
          <p:cNvPr id="5" name="Rectangle 4">
            <a:extLst>
              <a:ext uri="{FF2B5EF4-FFF2-40B4-BE49-F238E27FC236}">
                <a16:creationId xmlns:a16="http://schemas.microsoft.com/office/drawing/2014/main" id="{C3C6FA7B-D704-892B-DDFF-7224F82DFA89}"/>
              </a:ext>
            </a:extLst>
          </p:cNvPr>
          <p:cNvSpPr/>
          <p:nvPr/>
        </p:nvSpPr>
        <p:spPr>
          <a:xfrm>
            <a:off x="4367808" y="1268760"/>
            <a:ext cx="7441464" cy="295232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foo(x) { return x*x;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Arrow function</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foo1 = (x) =&gt; {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x * x;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We can omit the return.</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foo2 = (x) =&gt; x * x;</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We can omit arg. braces.</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foo3 = x =&gt; x * x;</a:t>
            </a:r>
          </a:p>
        </p:txBody>
      </p:sp>
    </p:spTree>
    <p:extLst>
      <p:ext uri="{BB962C8B-B14F-4D97-AF65-F5344CB8AC3E}">
        <p14:creationId xmlns:p14="http://schemas.microsoft.com/office/powerpoint/2010/main" val="740869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35E7-FDD0-D62E-F159-31F5A8330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5982D-7369-4E8C-468E-E1BAEC1B6706}"/>
              </a:ext>
            </a:extLst>
          </p:cNvPr>
          <p:cNvSpPr>
            <a:spLocks noGrp="1"/>
          </p:cNvSpPr>
          <p:nvPr>
            <p:ph type="title"/>
          </p:nvPr>
        </p:nvSpPr>
        <p:spPr/>
        <p:txBody>
          <a:bodyPr/>
          <a:lstStyle/>
          <a:p>
            <a:r>
              <a:rPr lang="en-US" dirty="0"/>
              <a:t>ES6: Arguments</a:t>
            </a:r>
            <a:endParaRPr lang="cs-CZ" dirty="0"/>
          </a:p>
        </p:txBody>
      </p:sp>
      <p:sp>
        <p:nvSpPr>
          <p:cNvPr id="6" name="Content Placeholder 5">
            <a:extLst>
              <a:ext uri="{FF2B5EF4-FFF2-40B4-BE49-F238E27FC236}">
                <a16:creationId xmlns:a16="http://schemas.microsoft.com/office/drawing/2014/main" id="{92A22194-0ADA-DFB8-80CF-6AF875D06976}"/>
              </a:ext>
            </a:extLst>
          </p:cNvPr>
          <p:cNvSpPr>
            <a:spLocks noGrp="1"/>
          </p:cNvSpPr>
          <p:nvPr>
            <p:ph idx="1"/>
          </p:nvPr>
        </p:nvSpPr>
        <p:spPr>
          <a:xfrm>
            <a:off x="335360" y="1268760"/>
            <a:ext cx="3816424" cy="5040560"/>
          </a:xfrm>
        </p:spPr>
        <p:txBody>
          <a:bodyPr/>
          <a:lstStyle/>
          <a:p>
            <a:pPr marL="0" indent="0">
              <a:buNone/>
            </a:pPr>
            <a:endParaRPr lang="cs-CZ" dirty="0"/>
          </a:p>
        </p:txBody>
      </p:sp>
      <p:sp>
        <p:nvSpPr>
          <p:cNvPr id="4" name="Slide Number Placeholder 3">
            <a:extLst>
              <a:ext uri="{FF2B5EF4-FFF2-40B4-BE49-F238E27FC236}">
                <a16:creationId xmlns:a16="http://schemas.microsoft.com/office/drawing/2014/main" id="{16414511-EAF9-913C-14C1-AAE7414A5A89}"/>
              </a:ext>
            </a:extLst>
          </p:cNvPr>
          <p:cNvSpPr>
            <a:spLocks noGrp="1"/>
          </p:cNvSpPr>
          <p:nvPr>
            <p:ph type="sldNum" sz="quarter" idx="12"/>
          </p:nvPr>
        </p:nvSpPr>
        <p:spPr/>
        <p:txBody>
          <a:bodyPr/>
          <a:lstStyle/>
          <a:p>
            <a:fld id="{452BA717-4DED-4A38-BDE4-30D0F0A142DB}" type="slidenum">
              <a:rPr lang="cs-CZ" smtClean="0"/>
              <a:pPr/>
              <a:t>42</a:t>
            </a:fld>
            <a:endParaRPr lang="cs-CZ"/>
          </a:p>
        </p:txBody>
      </p:sp>
      <p:sp>
        <p:nvSpPr>
          <p:cNvPr id="5" name="Rectangle 4">
            <a:extLst>
              <a:ext uri="{FF2B5EF4-FFF2-40B4-BE49-F238E27FC236}">
                <a16:creationId xmlns:a16="http://schemas.microsoft.com/office/drawing/2014/main" id="{BEEF70E8-848E-95FC-C341-A5241EC37F19}"/>
              </a:ext>
            </a:extLst>
          </p:cNvPr>
          <p:cNvSpPr/>
          <p:nvPr/>
        </p:nvSpPr>
        <p:spPr>
          <a:xfrm>
            <a:off x="4367808" y="1268760"/>
            <a:ext cx="7441464" cy="43924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Default argument values.</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inc</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val</a:t>
            </a:r>
            <a:r>
              <a:rPr lang="en-US" b="1" dirty="0">
                <a:solidFill>
                  <a:schemeClr val="tx1"/>
                </a:solidFill>
                <a:latin typeface="Courier New" panose="02070309020205020404" pitchFamily="49" charset="0"/>
                <a:cs typeface="Courier New" panose="02070309020205020404" pitchFamily="49" charset="0"/>
              </a:rPr>
              <a:t>, by = 1) { return </a:t>
            </a:r>
            <a:r>
              <a:rPr lang="en-US" b="1" dirty="0" err="1">
                <a:solidFill>
                  <a:schemeClr val="tx1"/>
                </a:solidFill>
                <a:latin typeface="Courier New" panose="02070309020205020404" pitchFamily="49" charset="0"/>
                <a:cs typeface="Courier New" panose="02070309020205020404" pitchFamily="49" charset="0"/>
              </a:rPr>
              <a:t>val</a:t>
            </a:r>
            <a:r>
              <a:rPr lang="en-US" b="1" dirty="0">
                <a:solidFill>
                  <a:schemeClr val="tx1"/>
                </a:solidFill>
                <a:latin typeface="Courier New" panose="02070309020205020404" pitchFamily="49" charset="0"/>
                <a:cs typeface="Courier New" panose="02070309020205020404" pitchFamily="49" charset="0"/>
              </a:rPr>
              <a:t> + by;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Aggregation of remaining arguments.</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merge(al, a2, ...</a:t>
            </a:r>
            <a:r>
              <a:rPr lang="en-US" b="1" dirty="0" err="1">
                <a:solidFill>
                  <a:schemeClr val="tx1"/>
                </a:solidFill>
                <a:latin typeface="Courier New" panose="02070309020205020404" pitchFamily="49" charset="0"/>
                <a:cs typeface="Courier New" panose="02070309020205020404" pitchFamily="49" charset="0"/>
              </a:rPr>
              <a:t>restArrays</a:t>
            </a:r>
            <a:r>
              <a:rPr lang="en-US" b="1" dirty="0">
                <a:solidFill>
                  <a:schemeClr val="tx1"/>
                </a:solidFill>
                <a:latin typeface="Courier New" panose="02070309020205020404" pitchFamily="49" charset="0"/>
                <a:cs typeface="Courier New" panose="02070309020205020404" pitchFamily="49" charset="0"/>
              </a:rPr>
              <a:t>)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Spread collection elements as arguments.</a:t>
            </a:r>
          </a:p>
          <a:p>
            <a:br>
              <a:rPr lang="en-US" b="1" dirty="0">
                <a:solidFill>
                  <a:schemeClr val="accent1"/>
                </a:solidFill>
                <a:latin typeface="Courier New" panose="02070309020205020404" pitchFamily="49" charset="0"/>
                <a:cs typeface="Courier New" panose="02070309020205020404" pitchFamily="49" charset="0"/>
              </a:rPr>
            </a:br>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coords = [ 1, 2 ,3 ];</a:t>
            </a:r>
          </a:p>
          <a:p>
            <a:r>
              <a:rPr lang="en-US" b="1" dirty="0">
                <a:solidFill>
                  <a:schemeClr val="accent6"/>
                </a:solidFill>
                <a:latin typeface="Courier New" panose="02070309020205020404" pitchFamily="49" charset="0"/>
                <a:cs typeface="Courier New" panose="02070309020205020404" pitchFamily="49" charset="0"/>
              </a:rPr>
              <a:t>// </a:t>
            </a:r>
            <a:r>
              <a:rPr lang="en-US" b="1" dirty="0" err="1">
                <a:solidFill>
                  <a:schemeClr val="accent6"/>
                </a:solidFill>
                <a:latin typeface="Courier New" panose="02070309020205020404" pitchFamily="49" charset="0"/>
                <a:cs typeface="Courier New" panose="02070309020205020404" pitchFamily="49" charset="0"/>
              </a:rPr>
              <a:t>moveBy</a:t>
            </a:r>
            <a:r>
              <a:rPr lang="en-US" b="1" dirty="0">
                <a:solidFill>
                  <a:schemeClr val="accent6"/>
                </a:solidFill>
                <a:latin typeface="Courier New" panose="02070309020205020404" pitchFamily="49" charset="0"/>
                <a:cs typeface="Courier New" panose="02070309020205020404" pitchFamily="49" charset="0"/>
              </a:rPr>
              <a:t>(1, 2, 3);</a:t>
            </a:r>
          </a:p>
          <a:p>
            <a:r>
              <a:rPr lang="en-US" b="1" dirty="0" err="1">
                <a:solidFill>
                  <a:schemeClr val="tx1"/>
                </a:solidFill>
                <a:latin typeface="Courier New" panose="02070309020205020404" pitchFamily="49" charset="0"/>
                <a:cs typeface="Courier New" panose="02070309020205020404" pitchFamily="49" charset="0"/>
              </a:rPr>
              <a:t>point.moveBy</a:t>
            </a:r>
            <a:r>
              <a:rPr lang="en-US" b="1" dirty="0">
                <a:solidFill>
                  <a:schemeClr val="tx1"/>
                </a:solidFill>
                <a:latin typeface="Courier New" panose="02070309020205020404" pitchFamily="49" charset="0"/>
                <a:cs typeface="Courier New" panose="02070309020205020404" pitchFamily="49" charset="0"/>
              </a:rPr>
              <a:t>(...coords);</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str = "bar";</a:t>
            </a:r>
          </a:p>
          <a:p>
            <a:r>
              <a:rPr lang="en-US" b="1" dirty="0">
                <a:solidFill>
                  <a:schemeClr val="accent6"/>
                </a:solidFill>
                <a:latin typeface="Courier New" panose="02070309020205020404" pitchFamily="49" charset="0"/>
                <a:cs typeface="Courier New" panose="02070309020205020404" pitchFamily="49" charset="0"/>
              </a:rPr>
              <a:t>// </a:t>
            </a:r>
            <a:r>
              <a:rPr lang="pt-BR" b="1" dirty="0">
                <a:solidFill>
                  <a:schemeClr val="accent6"/>
                </a:solidFill>
                <a:latin typeface="Courier New" panose="02070309020205020404" pitchFamily="49" charset="0"/>
                <a:cs typeface="Courier New" panose="02070309020205020404" pitchFamily="49" charset="0"/>
              </a:rPr>
              <a:t>[ 'f', 'o', 'o', 'b', 'a', 'r' ]</a:t>
            </a:r>
            <a:endParaRPr lang="en-US" b="1" dirty="0">
              <a:solidFill>
                <a:schemeClr val="accent6"/>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chars = [ "f", "o", "o", ...str ];</a:t>
            </a:r>
          </a:p>
        </p:txBody>
      </p:sp>
    </p:spTree>
    <p:extLst>
      <p:ext uri="{BB962C8B-B14F-4D97-AF65-F5344CB8AC3E}">
        <p14:creationId xmlns:p14="http://schemas.microsoft.com/office/powerpoint/2010/main" val="3904405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F486-DDBD-6CAC-27C7-EF5E4E59F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0132D-1E75-BDEF-1064-D7797026528B}"/>
              </a:ext>
            </a:extLst>
          </p:cNvPr>
          <p:cNvSpPr>
            <a:spLocks noGrp="1"/>
          </p:cNvSpPr>
          <p:nvPr>
            <p:ph type="title"/>
          </p:nvPr>
        </p:nvSpPr>
        <p:spPr/>
        <p:txBody>
          <a:bodyPr/>
          <a:lstStyle/>
          <a:p>
            <a:r>
              <a:rPr lang="en-US" dirty="0"/>
              <a:t>ES6: Matching</a:t>
            </a:r>
            <a:endParaRPr lang="cs-CZ" dirty="0"/>
          </a:p>
        </p:txBody>
      </p:sp>
      <p:sp>
        <p:nvSpPr>
          <p:cNvPr id="6" name="Content Placeholder 5">
            <a:extLst>
              <a:ext uri="{FF2B5EF4-FFF2-40B4-BE49-F238E27FC236}">
                <a16:creationId xmlns:a16="http://schemas.microsoft.com/office/drawing/2014/main" id="{013E8635-F87D-1FA4-5765-22FCD58D14C1}"/>
              </a:ext>
            </a:extLst>
          </p:cNvPr>
          <p:cNvSpPr>
            <a:spLocks noGrp="1"/>
          </p:cNvSpPr>
          <p:nvPr>
            <p:ph idx="1"/>
          </p:nvPr>
        </p:nvSpPr>
        <p:spPr>
          <a:xfrm>
            <a:off x="335360" y="1268760"/>
            <a:ext cx="3816424" cy="5040560"/>
          </a:xfrm>
        </p:spPr>
        <p:txBody>
          <a:bodyPr/>
          <a:lstStyle/>
          <a:p>
            <a:pPr marL="0" indent="0">
              <a:buNone/>
            </a:pPr>
            <a:endParaRPr lang="cs-CZ" dirty="0"/>
          </a:p>
        </p:txBody>
      </p:sp>
      <p:sp>
        <p:nvSpPr>
          <p:cNvPr id="4" name="Slide Number Placeholder 3">
            <a:extLst>
              <a:ext uri="{FF2B5EF4-FFF2-40B4-BE49-F238E27FC236}">
                <a16:creationId xmlns:a16="http://schemas.microsoft.com/office/drawing/2014/main" id="{D772B7A9-5420-9DBC-DBD0-2CD3B8DFE4AF}"/>
              </a:ext>
            </a:extLst>
          </p:cNvPr>
          <p:cNvSpPr>
            <a:spLocks noGrp="1"/>
          </p:cNvSpPr>
          <p:nvPr>
            <p:ph type="sldNum" sz="quarter" idx="12"/>
          </p:nvPr>
        </p:nvSpPr>
        <p:spPr/>
        <p:txBody>
          <a:bodyPr/>
          <a:lstStyle/>
          <a:p>
            <a:fld id="{452BA717-4DED-4A38-BDE4-30D0F0A142DB}" type="slidenum">
              <a:rPr lang="cs-CZ" smtClean="0"/>
              <a:pPr/>
              <a:t>43</a:t>
            </a:fld>
            <a:endParaRPr lang="cs-CZ"/>
          </a:p>
        </p:txBody>
      </p:sp>
      <p:sp>
        <p:nvSpPr>
          <p:cNvPr id="5" name="Rectangle 4">
            <a:extLst>
              <a:ext uri="{FF2B5EF4-FFF2-40B4-BE49-F238E27FC236}">
                <a16:creationId xmlns:a16="http://schemas.microsoft.com/office/drawing/2014/main" id="{45A0B6C5-48A9-17C4-38EE-77C9E714381D}"/>
              </a:ext>
            </a:extLst>
          </p:cNvPr>
          <p:cNvSpPr/>
          <p:nvPr/>
        </p:nvSpPr>
        <p:spPr>
          <a:xfrm>
            <a:off x="4367808" y="1268760"/>
            <a:ext cx="7441464" cy="43924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Array matching</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list = [ 1, 2, 3 ];</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 x, y, z ] = list; </a:t>
            </a:r>
            <a:r>
              <a:rPr lang="en-US" b="1" dirty="0">
                <a:solidFill>
                  <a:schemeClr val="accent6"/>
                </a:solidFill>
                <a:latin typeface="Courier New" panose="02070309020205020404" pitchFamily="49" charset="0"/>
                <a:cs typeface="Courier New" panose="02070309020205020404" pitchFamily="49" charset="0"/>
              </a:rPr>
              <a:t>// var x=1, y=2, z=3</a:t>
            </a:r>
          </a:p>
          <a:p>
            <a:r>
              <a:rPr lang="en-US" b="1" dirty="0">
                <a:solidFill>
                  <a:schemeClr val="tx1"/>
                </a:solidFill>
                <a:latin typeface="Courier New" panose="02070309020205020404" pitchFamily="49" charset="0"/>
                <a:cs typeface="Courier New" panose="02070309020205020404" pitchFamily="49" charset="0"/>
              </a:rPr>
              <a:t>[ z, x, y ] = [ x, y, z ]; </a:t>
            </a:r>
            <a:r>
              <a:rPr lang="en-US" b="1" dirty="0">
                <a:solidFill>
                  <a:schemeClr val="accent6"/>
                </a:solidFill>
                <a:latin typeface="Courier New" panose="02070309020205020404" pitchFamily="49" charset="0"/>
                <a:cs typeface="Courier New" panose="02070309020205020404" pitchFamily="49" charset="0"/>
              </a:rPr>
              <a:t>// rotate values </a:t>
            </a:r>
            <a:r>
              <a:rPr lang="en-US" b="1" dirty="0" err="1">
                <a:solidFill>
                  <a:schemeClr val="accent6"/>
                </a:solidFill>
                <a:latin typeface="Courier New" panose="02070309020205020404" pitchFamily="49" charset="0"/>
                <a:cs typeface="Courier New" panose="02070309020205020404" pitchFamily="49" charset="0"/>
              </a:rPr>
              <a:t>x,y,z</a:t>
            </a:r>
            <a:endParaRPr lang="en-US" b="1" dirty="0">
              <a:solidFill>
                <a:schemeClr val="accent6"/>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 head, ...rest ] = list; </a:t>
            </a:r>
            <a:r>
              <a:rPr lang="en-US" b="1" dirty="0">
                <a:solidFill>
                  <a:schemeClr val="accent6"/>
                </a:solidFill>
                <a:latin typeface="Courier New" panose="02070309020205020404" pitchFamily="49" charset="0"/>
                <a:cs typeface="Courier New" panose="02070309020205020404" pitchFamily="49" charset="0"/>
              </a:rPr>
              <a:t>// decapitation</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a = [ ...arr1, ...arr2 ]; </a:t>
            </a:r>
            <a:r>
              <a:rPr lang="en-US" b="1" dirty="0">
                <a:solidFill>
                  <a:schemeClr val="accent6"/>
                </a:solidFill>
                <a:latin typeface="Courier New" panose="02070309020205020404" pitchFamily="49" charset="0"/>
                <a:cs typeface="Courier New" panose="02070309020205020404" pitchFamily="49" charset="0"/>
              </a:rPr>
              <a:t>// array concatenation</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Object matching</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 x, y, z } = get3Dpoint();</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 x: y, y: x, </a:t>
            </a:r>
            <a:r>
              <a:rPr lang="en-US" b="1" dirty="0" err="1">
                <a:solidFill>
                  <a:schemeClr val="tx1"/>
                </a:solidFill>
                <a:latin typeface="Courier New" panose="02070309020205020404" pitchFamily="49" charset="0"/>
                <a:cs typeface="Courier New" panose="02070309020205020404" pitchFamily="49" charset="0"/>
              </a:rPr>
              <a:t>attrs</a:t>
            </a:r>
            <a:r>
              <a:rPr lang="en-US" b="1" dirty="0">
                <a:solidFill>
                  <a:schemeClr val="tx1"/>
                </a:solidFill>
                <a:latin typeface="Courier New" panose="02070309020205020404" pitchFamily="49" charset="0"/>
                <a:cs typeface="Courier New" panose="02070309020205020404" pitchFamily="49" charset="0"/>
              </a:rPr>
              <a:t>: { depth: z } } = get2Dpoint();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Context argument matching</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avgFirst2([a, b]) { return (a + b) / 2; }</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distanceTo</a:t>
            </a:r>
            <a:r>
              <a:rPr lang="en-US" b="1" dirty="0">
                <a:solidFill>
                  <a:schemeClr val="tx1"/>
                </a:solidFill>
                <a:latin typeface="Courier New" panose="02070309020205020404" pitchFamily="49" charset="0"/>
                <a:cs typeface="Courier New" panose="02070309020205020404" pitchFamily="49" charset="0"/>
              </a:rPr>
              <a:t>({x, y, z = 1}) { … }</a:t>
            </a:r>
          </a:p>
        </p:txBody>
      </p:sp>
    </p:spTree>
    <p:extLst>
      <p:ext uri="{BB962C8B-B14F-4D97-AF65-F5344CB8AC3E}">
        <p14:creationId xmlns:p14="http://schemas.microsoft.com/office/powerpoint/2010/main" val="1196692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CEEA5-0929-29FA-EF12-B56E05E83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058D9-52A1-57AD-87D6-C1F5505908BF}"/>
              </a:ext>
            </a:extLst>
          </p:cNvPr>
          <p:cNvSpPr>
            <a:spLocks noGrp="1"/>
          </p:cNvSpPr>
          <p:nvPr>
            <p:ph type="title"/>
          </p:nvPr>
        </p:nvSpPr>
        <p:spPr/>
        <p:txBody>
          <a:bodyPr/>
          <a:lstStyle/>
          <a:p>
            <a:r>
              <a:rPr lang="en-US" dirty="0"/>
              <a:t>ES6: Functional approach</a:t>
            </a:r>
            <a:endParaRPr lang="cs-CZ" dirty="0"/>
          </a:p>
        </p:txBody>
      </p:sp>
      <p:sp>
        <p:nvSpPr>
          <p:cNvPr id="6" name="Content Placeholder 5">
            <a:extLst>
              <a:ext uri="{FF2B5EF4-FFF2-40B4-BE49-F238E27FC236}">
                <a16:creationId xmlns:a16="http://schemas.microsoft.com/office/drawing/2014/main" id="{0B216ADA-FF37-DAF9-686D-3E0A0C1E1762}"/>
              </a:ext>
            </a:extLst>
          </p:cNvPr>
          <p:cNvSpPr>
            <a:spLocks noGrp="1"/>
          </p:cNvSpPr>
          <p:nvPr>
            <p:ph idx="1"/>
          </p:nvPr>
        </p:nvSpPr>
        <p:spPr>
          <a:xfrm>
            <a:off x="335360" y="1268760"/>
            <a:ext cx="3816424" cy="5040560"/>
          </a:xfrm>
        </p:spPr>
        <p:txBody>
          <a:bodyPr/>
          <a:lstStyle/>
          <a:p>
            <a:pPr marL="0" indent="0">
              <a:buNone/>
            </a:pPr>
            <a:endParaRPr lang="cs-CZ" dirty="0"/>
          </a:p>
        </p:txBody>
      </p:sp>
      <p:sp>
        <p:nvSpPr>
          <p:cNvPr id="4" name="Slide Number Placeholder 3">
            <a:extLst>
              <a:ext uri="{FF2B5EF4-FFF2-40B4-BE49-F238E27FC236}">
                <a16:creationId xmlns:a16="http://schemas.microsoft.com/office/drawing/2014/main" id="{ED3511F4-B32E-1B64-6D57-308A34AE368E}"/>
              </a:ext>
            </a:extLst>
          </p:cNvPr>
          <p:cNvSpPr>
            <a:spLocks noGrp="1"/>
          </p:cNvSpPr>
          <p:nvPr>
            <p:ph type="sldNum" sz="quarter" idx="12"/>
          </p:nvPr>
        </p:nvSpPr>
        <p:spPr/>
        <p:txBody>
          <a:bodyPr/>
          <a:lstStyle/>
          <a:p>
            <a:fld id="{452BA717-4DED-4A38-BDE4-30D0F0A142DB}" type="slidenum">
              <a:rPr lang="cs-CZ" smtClean="0"/>
              <a:pPr/>
              <a:t>44</a:t>
            </a:fld>
            <a:endParaRPr lang="cs-CZ"/>
          </a:p>
        </p:txBody>
      </p:sp>
      <p:sp>
        <p:nvSpPr>
          <p:cNvPr id="5" name="Rectangle 4">
            <a:extLst>
              <a:ext uri="{FF2B5EF4-FFF2-40B4-BE49-F238E27FC236}">
                <a16:creationId xmlns:a16="http://schemas.microsoft.com/office/drawing/2014/main" id="{2C43E22C-00DA-117C-3FAD-E5EF01D7449E}"/>
              </a:ext>
            </a:extLst>
          </p:cNvPr>
          <p:cNvSpPr/>
          <p:nvPr/>
        </p:nvSpPr>
        <p:spPr>
          <a:xfrm>
            <a:off x="4367808" y="1268760"/>
            <a:ext cx="7441464" cy="180020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nn-NO" b="1" dirty="0">
                <a:solidFill>
                  <a:schemeClr val="accent1"/>
                </a:solidFill>
                <a:latin typeface="Courier New" panose="02070309020205020404" pitchFamily="49" charset="0"/>
                <a:cs typeface="Courier New" panose="02070309020205020404" pitchFamily="49" charset="0"/>
              </a:rPr>
              <a:t>const</a:t>
            </a:r>
            <a:r>
              <a:rPr lang="nn-NO" b="1" dirty="0">
                <a:solidFill>
                  <a:schemeClr val="tx1"/>
                </a:solidFill>
                <a:latin typeface="Courier New" panose="02070309020205020404" pitchFamily="49" charset="0"/>
                <a:cs typeface="Courier New" panose="02070309020205020404" pitchFamily="49" charset="0"/>
              </a:rPr>
              <a:t> data = [ 1, 2, 3, 4, 5, 6 ];</a:t>
            </a:r>
          </a:p>
          <a:p>
            <a:r>
              <a:rPr lang="nn-NO" b="1" dirty="0">
                <a:solidFill>
                  <a:schemeClr val="accent1"/>
                </a:solidFill>
                <a:latin typeface="Courier New" panose="02070309020205020404" pitchFamily="49" charset="0"/>
                <a:cs typeface="Courier New" panose="02070309020205020404" pitchFamily="49" charset="0"/>
              </a:rPr>
              <a:t>for</a:t>
            </a:r>
            <a:r>
              <a:rPr lang="nn-NO" b="1" dirty="0">
                <a:solidFill>
                  <a:schemeClr val="tx1"/>
                </a:solidFill>
                <a:latin typeface="Courier New" panose="02070309020205020404" pitchFamily="49" charset="0"/>
                <a:cs typeface="Courier New" panose="02070309020205020404" pitchFamily="49" charset="0"/>
              </a:rPr>
              <a:t> (</a:t>
            </a:r>
            <a:r>
              <a:rPr lang="nn-NO" b="1" dirty="0">
                <a:solidFill>
                  <a:schemeClr val="accent1"/>
                </a:solidFill>
                <a:latin typeface="Courier New" panose="02070309020205020404" pitchFamily="49" charset="0"/>
                <a:cs typeface="Courier New" panose="02070309020205020404" pitchFamily="49" charset="0"/>
              </a:rPr>
              <a:t>let</a:t>
            </a:r>
            <a:r>
              <a:rPr lang="nn-NO" b="1" dirty="0">
                <a:solidFill>
                  <a:schemeClr val="tx1"/>
                </a:solidFill>
                <a:latin typeface="Courier New" panose="02070309020205020404" pitchFamily="49" charset="0"/>
                <a:cs typeface="Courier New" panose="02070309020205020404" pitchFamily="49" charset="0"/>
              </a:rPr>
              <a:t> i = 0; i &lt; data.length; ++i) {</a:t>
            </a:r>
          </a:p>
          <a:p>
            <a:r>
              <a:rPr lang="nn-NO" b="1" dirty="0">
                <a:solidFill>
                  <a:schemeClr val="tx1"/>
                </a:solidFill>
                <a:latin typeface="Courier New" panose="02070309020205020404" pitchFamily="49" charset="0"/>
                <a:cs typeface="Courier New" panose="02070309020205020404" pitchFamily="49" charset="0"/>
              </a:rPr>
              <a:t>    </a:t>
            </a:r>
            <a:r>
              <a:rPr lang="nn-NO" b="1" dirty="0">
                <a:solidFill>
                  <a:schemeClr val="accent1"/>
                </a:solidFill>
                <a:latin typeface="Courier New" panose="02070309020205020404" pitchFamily="49" charset="0"/>
                <a:cs typeface="Courier New" panose="02070309020205020404" pitchFamily="49" charset="0"/>
              </a:rPr>
              <a:t>if</a:t>
            </a:r>
            <a:r>
              <a:rPr lang="nn-NO" b="1" dirty="0">
                <a:solidFill>
                  <a:schemeClr val="tx1"/>
                </a:solidFill>
                <a:latin typeface="Courier New" panose="02070309020205020404" pitchFamily="49" charset="0"/>
                <a:cs typeface="Courier New" panose="02070309020205020404" pitchFamily="49" charset="0"/>
              </a:rPr>
              <a:t> (data[i] % 2 !== 0) continue;</a:t>
            </a:r>
          </a:p>
          <a:p>
            <a:r>
              <a:rPr lang="nn-NO" b="1" dirty="0">
                <a:solidFill>
                  <a:schemeClr val="tx1"/>
                </a:solidFill>
                <a:latin typeface="Courier New" panose="02070309020205020404" pitchFamily="49" charset="0"/>
                <a:cs typeface="Courier New" panose="02070309020205020404" pitchFamily="49" charset="0"/>
              </a:rPr>
              <a:t>    </a:t>
            </a:r>
            <a:r>
              <a:rPr lang="nn-NO" b="1" dirty="0">
                <a:solidFill>
                  <a:schemeClr val="accent1"/>
                </a:solidFill>
                <a:latin typeface="Courier New" panose="02070309020205020404" pitchFamily="49" charset="0"/>
                <a:cs typeface="Courier New" panose="02070309020205020404" pitchFamily="49" charset="0"/>
              </a:rPr>
              <a:t>let</a:t>
            </a:r>
            <a:r>
              <a:rPr lang="nn-NO" b="1" dirty="0">
                <a:solidFill>
                  <a:schemeClr val="tx1"/>
                </a:solidFill>
                <a:latin typeface="Courier New" panose="02070309020205020404" pitchFamily="49" charset="0"/>
                <a:cs typeface="Courier New" panose="02070309020205020404" pitchFamily="49" charset="0"/>
              </a:rPr>
              <a:t> x = data[i] * data[i];</a:t>
            </a:r>
          </a:p>
          <a:p>
            <a:r>
              <a:rPr lang="nn-NO" b="1" dirty="0">
                <a:solidFill>
                  <a:schemeClr val="tx1"/>
                </a:solidFill>
                <a:latin typeface="Courier New" panose="02070309020205020404" pitchFamily="49" charset="0"/>
                <a:cs typeface="Courier New" panose="02070309020205020404" pitchFamily="49" charset="0"/>
              </a:rPr>
              <a:t>    console.log(x);</a:t>
            </a:r>
          </a:p>
          <a:p>
            <a:r>
              <a:rPr lang="nn-NO" b="1" dirty="0">
                <a:solidFill>
                  <a:schemeClr val="tx1"/>
                </a:solidFill>
                <a:latin typeface="Courier New" panose="02070309020205020404" pitchFamily="49" charset="0"/>
                <a:cs typeface="Courier New" panose="02070309020205020404" pitchFamily="49" charset="0"/>
              </a:rPr>
              <a:t>}</a:t>
            </a:r>
          </a:p>
        </p:txBody>
      </p:sp>
      <p:sp>
        <p:nvSpPr>
          <p:cNvPr id="3" name="Rectangle 2">
            <a:extLst>
              <a:ext uri="{FF2B5EF4-FFF2-40B4-BE49-F238E27FC236}">
                <a16:creationId xmlns:a16="http://schemas.microsoft.com/office/drawing/2014/main" id="{DA98433C-3A35-B86B-7A8A-7C3F7BFB330F}"/>
              </a:ext>
            </a:extLst>
          </p:cNvPr>
          <p:cNvSpPr/>
          <p:nvPr/>
        </p:nvSpPr>
        <p:spPr>
          <a:xfrm>
            <a:off x="4367808" y="4653136"/>
            <a:ext cx="7441464" cy="165618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nn-NO" b="1" dirty="0">
                <a:solidFill>
                  <a:schemeClr val="accent1"/>
                </a:solidFill>
                <a:latin typeface="Courier New" panose="02070309020205020404" pitchFamily="49" charset="0"/>
                <a:cs typeface="Courier New" panose="02070309020205020404" pitchFamily="49" charset="0"/>
              </a:rPr>
              <a:t>const</a:t>
            </a:r>
            <a:r>
              <a:rPr lang="nn-NO" b="1" dirty="0">
                <a:solidFill>
                  <a:schemeClr val="tx1"/>
                </a:solidFill>
                <a:latin typeface="Courier New" panose="02070309020205020404" pitchFamily="49" charset="0"/>
                <a:cs typeface="Courier New" panose="02070309020205020404" pitchFamily="49" charset="0"/>
              </a:rPr>
              <a:t> data = [ 1, 2, 3, 4, 5, 6 ];</a:t>
            </a:r>
          </a:p>
          <a:p>
            <a:r>
              <a:rPr lang="nn-NO" b="1" dirty="0">
                <a:solidFill>
                  <a:schemeClr val="tx1"/>
                </a:solidFill>
                <a:latin typeface="Courier New" panose="02070309020205020404" pitchFamily="49" charset="0"/>
                <a:cs typeface="Courier New" panose="02070309020205020404" pitchFamily="49" charset="0"/>
              </a:rPr>
              <a:t>data.filter(x =&gt; x % 2 === 0)</a:t>
            </a:r>
          </a:p>
          <a:p>
            <a:r>
              <a:rPr lang="nn-NO" b="1" dirty="0">
                <a:solidFill>
                  <a:schemeClr val="tx1"/>
                </a:solidFill>
                <a:latin typeface="Courier New" panose="02070309020205020404" pitchFamily="49" charset="0"/>
                <a:cs typeface="Courier New" panose="02070309020205020404" pitchFamily="49" charset="0"/>
              </a:rPr>
              <a:t>        .map(x =&gt; x * x)</a:t>
            </a:r>
          </a:p>
          <a:p>
            <a:r>
              <a:rPr lang="nn-NO" b="1" dirty="0">
                <a:solidFill>
                  <a:schemeClr val="tx1"/>
                </a:solidFill>
                <a:latin typeface="Courier New" panose="02070309020205020404" pitchFamily="49" charset="0"/>
                <a:cs typeface="Courier New" panose="02070309020205020404" pitchFamily="49" charset="0"/>
              </a:rPr>
              <a:t>        .forEach(x =&gt; console.log(x));</a:t>
            </a:r>
          </a:p>
          <a:p>
            <a:endParaRPr lang="nn-NO" b="1" dirty="0">
              <a:solidFill>
                <a:schemeClr val="tx1"/>
              </a:solidFill>
              <a:latin typeface="Courier New" panose="02070309020205020404" pitchFamily="49" charset="0"/>
              <a:cs typeface="Courier New" panose="02070309020205020404" pitchFamily="49" charset="0"/>
            </a:endParaRPr>
          </a:p>
        </p:txBody>
      </p:sp>
      <p:sp>
        <p:nvSpPr>
          <p:cNvPr id="7" name="Arrow: Curved Left 6">
            <a:extLst>
              <a:ext uri="{FF2B5EF4-FFF2-40B4-BE49-F238E27FC236}">
                <a16:creationId xmlns:a16="http://schemas.microsoft.com/office/drawing/2014/main" id="{5771E7F0-0048-DEF9-830A-BAA735A9EF28}"/>
              </a:ext>
            </a:extLst>
          </p:cNvPr>
          <p:cNvSpPr/>
          <p:nvPr/>
        </p:nvSpPr>
        <p:spPr>
          <a:xfrm flipH="1">
            <a:off x="3467708" y="2348881"/>
            <a:ext cx="792088" cy="288032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EFD64DA-7CAA-ECA8-C606-7F40E3BFEA12}"/>
              </a:ext>
            </a:extLst>
          </p:cNvPr>
          <p:cNvSpPr txBox="1"/>
          <p:nvPr/>
        </p:nvSpPr>
        <p:spPr>
          <a:xfrm>
            <a:off x="4367808" y="3554898"/>
            <a:ext cx="3312368" cy="369332"/>
          </a:xfrm>
          <a:prstGeom prst="rect">
            <a:avLst/>
          </a:prstGeom>
          <a:noFill/>
        </p:spPr>
        <p:txBody>
          <a:bodyPr wrap="square" rtlCol="0">
            <a:spAutoFit/>
          </a:bodyPr>
          <a:lstStyle/>
          <a:p>
            <a:pPr algn="ctr"/>
            <a:r>
              <a:rPr lang="en-US" dirty="0"/>
              <a:t>Shift in Paradigm</a:t>
            </a:r>
          </a:p>
        </p:txBody>
      </p:sp>
    </p:spTree>
    <p:extLst>
      <p:ext uri="{BB962C8B-B14F-4D97-AF65-F5344CB8AC3E}">
        <p14:creationId xmlns:p14="http://schemas.microsoft.com/office/powerpoint/2010/main" val="2462156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3575-8EDE-0789-4B2E-B8C682AB3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D3A69-6F35-C27A-24CB-D86057200F5B}"/>
              </a:ext>
            </a:extLst>
          </p:cNvPr>
          <p:cNvSpPr>
            <a:spLocks noGrp="1"/>
          </p:cNvSpPr>
          <p:nvPr>
            <p:ph type="title"/>
          </p:nvPr>
        </p:nvSpPr>
        <p:spPr/>
        <p:txBody>
          <a:bodyPr/>
          <a:lstStyle/>
          <a:p>
            <a:r>
              <a:rPr lang="en-US" dirty="0"/>
              <a:t>ES6: Functional approach</a:t>
            </a:r>
            <a:endParaRPr lang="cs-CZ" dirty="0"/>
          </a:p>
        </p:txBody>
      </p:sp>
      <p:sp>
        <p:nvSpPr>
          <p:cNvPr id="4" name="Slide Number Placeholder 3">
            <a:extLst>
              <a:ext uri="{FF2B5EF4-FFF2-40B4-BE49-F238E27FC236}">
                <a16:creationId xmlns:a16="http://schemas.microsoft.com/office/drawing/2014/main" id="{AEB6142C-6F3F-BD01-0E13-8CD134ED20D4}"/>
              </a:ext>
            </a:extLst>
          </p:cNvPr>
          <p:cNvSpPr>
            <a:spLocks noGrp="1"/>
          </p:cNvSpPr>
          <p:nvPr>
            <p:ph type="sldNum" sz="quarter" idx="12"/>
          </p:nvPr>
        </p:nvSpPr>
        <p:spPr/>
        <p:txBody>
          <a:bodyPr/>
          <a:lstStyle/>
          <a:p>
            <a:fld id="{452BA717-4DED-4A38-BDE4-30D0F0A142DB}" type="slidenum">
              <a:rPr lang="cs-CZ" smtClean="0"/>
              <a:pPr/>
              <a:t>45</a:t>
            </a:fld>
            <a:endParaRPr lang="cs-CZ"/>
          </a:p>
        </p:txBody>
      </p:sp>
      <p:sp>
        <p:nvSpPr>
          <p:cNvPr id="5" name="Rectangle 4">
            <a:extLst>
              <a:ext uri="{FF2B5EF4-FFF2-40B4-BE49-F238E27FC236}">
                <a16:creationId xmlns:a16="http://schemas.microsoft.com/office/drawing/2014/main" id="{3CA60C94-0AD9-968B-7A31-F65144C0D66D}"/>
              </a:ext>
            </a:extLst>
          </p:cNvPr>
          <p:cNvSpPr/>
          <p:nvPr/>
        </p:nvSpPr>
        <p:spPr>
          <a:xfrm>
            <a:off x="360000" y="1268760"/>
            <a:ext cx="11449272" cy="295232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nn-NO" b="1" dirty="0">
                <a:solidFill>
                  <a:schemeClr val="accent1"/>
                </a:solidFill>
                <a:latin typeface="Courier New" panose="02070309020205020404" pitchFamily="49" charset="0"/>
                <a:cs typeface="Courier New" panose="02070309020205020404" pitchFamily="49" charset="0"/>
              </a:rPr>
              <a:t>const</a:t>
            </a:r>
            <a:r>
              <a:rPr lang="nn-NO" b="1" dirty="0">
                <a:solidFill>
                  <a:schemeClr val="tx1"/>
                </a:solidFill>
                <a:latin typeface="Courier New" panose="02070309020205020404" pitchFamily="49" charset="0"/>
                <a:cs typeface="Courier New" panose="02070309020205020404" pitchFamily="49" charset="0"/>
              </a:rPr>
              <a:t> traverse = node =&gt;</a:t>
            </a:r>
          </a:p>
          <a:p>
            <a:r>
              <a:rPr lang="nn-NO" b="1" dirty="0">
                <a:solidFill>
                  <a:schemeClr val="tx1"/>
                </a:solidFill>
                <a:latin typeface="Courier New" panose="02070309020205020404" pitchFamily="49" charset="0"/>
                <a:cs typeface="Courier New" panose="02070309020205020404" pitchFamily="49" charset="0"/>
              </a:rPr>
              <a:t>  (typeof(node) === 'object’ ? </a:t>
            </a:r>
          </a:p>
          <a:p>
            <a:r>
              <a:rPr lang="nn-NO" b="1" dirty="0">
                <a:solidFill>
                  <a:schemeClr val="tx1"/>
                </a:solidFill>
                <a:latin typeface="Courier New" panose="02070309020205020404" pitchFamily="49" charset="0"/>
                <a:cs typeface="Courier New" panose="02070309020205020404" pitchFamily="49" charset="0"/>
              </a:rPr>
              <a:t>       Array.isArray(node) ?</a:t>
            </a:r>
          </a:p>
          <a:p>
            <a:r>
              <a:rPr lang="nn-NO" b="1" dirty="0">
                <a:solidFill>
                  <a:schemeClr val="tx1"/>
                </a:solidFill>
                <a:latin typeface="Courier New" panose="02070309020205020404" pitchFamily="49" charset="0"/>
                <a:cs typeface="Courier New" panose="02070309020205020404" pitchFamily="49" charset="0"/>
              </a:rPr>
              <a:t>          node.reduce((acc, val) =&gt;[...acc, ...traverse(val)], [])</a:t>
            </a:r>
          </a:p>
          <a:p>
            <a:r>
              <a:rPr lang="nn-NO" b="1" dirty="0">
                <a:solidFill>
                  <a:schemeClr val="tx1"/>
                </a:solidFill>
                <a:latin typeface="Courier New" panose="02070309020205020404" pitchFamily="49" charset="0"/>
                <a:cs typeface="Courier New" panose="02070309020205020404" pitchFamily="49" charset="0"/>
              </a:rPr>
              <a:t>          : [node, ...traverse(Object.values(node))]</a:t>
            </a:r>
          </a:p>
          <a:p>
            <a:r>
              <a:rPr lang="nn-NO" b="1" dirty="0">
                <a:solidFill>
                  <a:schemeClr val="tx1"/>
                </a:solidFill>
                <a:latin typeface="Courier New" panose="02070309020205020404" pitchFamily="49" charset="0"/>
                <a:cs typeface="Courier New" panose="02070309020205020404" pitchFamily="49" charset="0"/>
              </a:rPr>
              <a:t>      : [])</a:t>
            </a:r>
          </a:p>
          <a:p>
            <a:r>
              <a:rPr lang="nn-NO" b="1" dirty="0">
                <a:solidFill>
                  <a:schemeClr val="tx1"/>
                </a:solidFill>
                <a:latin typeface="Courier New" panose="02070309020205020404" pitchFamily="49" charset="0"/>
                <a:cs typeface="Courier New" panose="02070309020205020404" pitchFamily="49" charset="0"/>
              </a:rPr>
              <a:t>  .filter(({id, command, priority, dependencies}) =&gt;</a:t>
            </a:r>
          </a:p>
          <a:p>
            <a:r>
              <a:rPr lang="nn-NO" b="1" dirty="0">
                <a:solidFill>
                  <a:schemeClr val="tx1"/>
                </a:solidFill>
                <a:latin typeface="Courier New" panose="02070309020205020404" pitchFamily="49" charset="0"/>
                <a:cs typeface="Courier New" panose="02070309020205020404" pitchFamily="49" charset="0"/>
              </a:rPr>
              <a:t>       id &amp;&amp; command </a:t>
            </a:r>
            <a:br>
              <a:rPr lang="nn-NO" b="1" dirty="0">
                <a:solidFill>
                  <a:schemeClr val="tx1"/>
                </a:solidFill>
                <a:latin typeface="Courier New" panose="02070309020205020404" pitchFamily="49" charset="0"/>
                <a:cs typeface="Courier New" panose="02070309020205020404" pitchFamily="49" charset="0"/>
              </a:rPr>
            </a:br>
            <a:r>
              <a:rPr lang="nn-NO" b="1" dirty="0">
                <a:solidFill>
                  <a:schemeClr val="tx1"/>
                </a:solidFill>
                <a:latin typeface="Courier New" panose="02070309020205020404" pitchFamily="49" charset="0"/>
                <a:cs typeface="Courier New" panose="02070309020205020404" pitchFamily="49" charset="0"/>
              </a:rPr>
              <a:t>           &amp;&amp; priority !== undefined</a:t>
            </a:r>
          </a:p>
          <a:p>
            <a:r>
              <a:rPr lang="nn-NO" b="1" dirty="0">
                <a:solidFill>
                  <a:schemeClr val="tx1"/>
                </a:solidFill>
                <a:latin typeface="Courier New" panose="02070309020205020404" pitchFamily="49" charset="0"/>
                <a:cs typeface="Courier New" panose="02070309020205020404" pitchFamily="49" charset="0"/>
              </a:rPr>
              <a:t>           &amp;&amp; dependencies);</a:t>
            </a:r>
          </a:p>
        </p:txBody>
      </p:sp>
      <p:sp>
        <p:nvSpPr>
          <p:cNvPr id="9" name="TextBox 8">
            <a:extLst>
              <a:ext uri="{FF2B5EF4-FFF2-40B4-BE49-F238E27FC236}">
                <a16:creationId xmlns:a16="http://schemas.microsoft.com/office/drawing/2014/main" id="{DC0CAF64-694B-669B-631C-64B56EC70E16}"/>
              </a:ext>
            </a:extLst>
          </p:cNvPr>
          <p:cNvSpPr txBox="1"/>
          <p:nvPr/>
        </p:nvSpPr>
        <p:spPr>
          <a:xfrm>
            <a:off x="360000" y="4359050"/>
            <a:ext cx="3312368" cy="369332"/>
          </a:xfrm>
          <a:prstGeom prst="rect">
            <a:avLst/>
          </a:prstGeom>
          <a:noFill/>
        </p:spPr>
        <p:txBody>
          <a:bodyPr wrap="square" rtlCol="0">
            <a:spAutoFit/>
          </a:bodyPr>
          <a:lstStyle/>
          <a:p>
            <a:r>
              <a:rPr lang="cs-CZ" dirty="0"/>
              <a:t>By Martin Kruliš</a:t>
            </a:r>
            <a:endParaRPr lang="en-US" dirty="0"/>
          </a:p>
        </p:txBody>
      </p:sp>
    </p:spTree>
    <p:extLst>
      <p:ext uri="{BB962C8B-B14F-4D97-AF65-F5344CB8AC3E}">
        <p14:creationId xmlns:p14="http://schemas.microsoft.com/office/powerpoint/2010/main" val="1294512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398D6-B5CE-5D01-C751-5E7CB288B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C892F-5D20-613B-F408-0F5282B91E9D}"/>
              </a:ext>
            </a:extLst>
          </p:cNvPr>
          <p:cNvSpPr>
            <a:spLocks noGrp="1"/>
          </p:cNvSpPr>
          <p:nvPr>
            <p:ph type="title"/>
          </p:nvPr>
        </p:nvSpPr>
        <p:spPr/>
        <p:txBody>
          <a:bodyPr/>
          <a:lstStyle/>
          <a:p>
            <a:r>
              <a:rPr lang="en-US" dirty="0"/>
              <a:t>ES6: Exceptions</a:t>
            </a:r>
          </a:p>
        </p:txBody>
      </p:sp>
      <p:sp>
        <p:nvSpPr>
          <p:cNvPr id="6" name="Content Placeholder 5">
            <a:extLst>
              <a:ext uri="{FF2B5EF4-FFF2-40B4-BE49-F238E27FC236}">
                <a16:creationId xmlns:a16="http://schemas.microsoft.com/office/drawing/2014/main" id="{431159D9-DBD6-0B08-6B56-3F6B870C385A}"/>
              </a:ext>
            </a:extLst>
          </p:cNvPr>
          <p:cNvSpPr>
            <a:spLocks noGrp="1"/>
          </p:cNvSpPr>
          <p:nvPr>
            <p:ph idx="1"/>
          </p:nvPr>
        </p:nvSpPr>
        <p:spPr>
          <a:xfrm>
            <a:off x="335360" y="1268760"/>
            <a:ext cx="3816424" cy="5040560"/>
          </a:xfrm>
        </p:spPr>
        <p:txBody>
          <a:bodyPr/>
          <a:lstStyle/>
          <a:p>
            <a:pPr marL="0" indent="0">
              <a:buNone/>
            </a:pPr>
            <a:r>
              <a:rPr lang="en-US" dirty="0"/>
              <a:t>JavaScript is very error-prone language. Yet, errors usually stops current JavaScript code. Error handling is similar to exception catching from other languages.</a:t>
            </a:r>
          </a:p>
          <a:p>
            <a:pPr marL="0" indent="0">
              <a:buNone/>
            </a:pPr>
            <a:endParaRPr lang="en-US" dirty="0"/>
          </a:p>
          <a:p>
            <a:pPr marL="0" indent="0">
              <a:buNone/>
            </a:pPr>
            <a:r>
              <a:rPr lang="en-US" dirty="0"/>
              <a:t>Regular errors are created by Error constructor. Parameter message with human-readable description.</a:t>
            </a:r>
          </a:p>
        </p:txBody>
      </p:sp>
      <p:sp>
        <p:nvSpPr>
          <p:cNvPr id="4" name="Slide Number Placeholder 3">
            <a:extLst>
              <a:ext uri="{FF2B5EF4-FFF2-40B4-BE49-F238E27FC236}">
                <a16:creationId xmlns:a16="http://schemas.microsoft.com/office/drawing/2014/main" id="{E77CFD3B-DA4F-7BE4-CDBE-80F7C5306B7B}"/>
              </a:ext>
            </a:extLst>
          </p:cNvPr>
          <p:cNvSpPr>
            <a:spLocks noGrp="1"/>
          </p:cNvSpPr>
          <p:nvPr>
            <p:ph type="sldNum" sz="quarter" idx="12"/>
          </p:nvPr>
        </p:nvSpPr>
        <p:spPr/>
        <p:txBody>
          <a:bodyPr/>
          <a:lstStyle/>
          <a:p>
            <a:fld id="{452BA717-4DED-4A38-BDE4-30D0F0A142DB}" type="slidenum">
              <a:rPr lang="cs-CZ" smtClean="0"/>
              <a:pPr/>
              <a:t>46</a:t>
            </a:fld>
            <a:endParaRPr lang="cs-CZ"/>
          </a:p>
        </p:txBody>
      </p:sp>
      <p:sp>
        <p:nvSpPr>
          <p:cNvPr id="5" name="Rectangle 4">
            <a:extLst>
              <a:ext uri="{FF2B5EF4-FFF2-40B4-BE49-F238E27FC236}">
                <a16:creationId xmlns:a16="http://schemas.microsoft.com/office/drawing/2014/main" id="{8A2E82F8-2C0F-88A4-A01E-C5D53D6C8B76}"/>
              </a:ext>
            </a:extLst>
          </p:cNvPr>
          <p:cNvSpPr/>
          <p:nvPr/>
        </p:nvSpPr>
        <p:spPr>
          <a:xfrm>
            <a:off x="4367808" y="1268760"/>
            <a:ext cx="7441464" cy="43924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 Handling errors</a:t>
            </a:r>
          </a:p>
          <a:p>
            <a:r>
              <a:rPr lang="en-US" b="1" dirty="0">
                <a:solidFill>
                  <a:schemeClr val="accent1"/>
                </a:solidFill>
                <a:latin typeface="Courier New" panose="02070309020205020404" pitchFamily="49" charset="0"/>
                <a:cs typeface="Courier New" panose="02070309020205020404" pitchFamily="49" charset="0"/>
              </a:rPr>
              <a:t>try</a:t>
            </a:r>
            <a:r>
              <a:rPr lang="en-US" b="1" dirty="0">
                <a:solidFill>
                  <a:schemeClr val="tx1"/>
                </a:solidFill>
                <a:latin typeface="Courier New" panose="02070309020205020404" pitchFamily="49" charset="0"/>
                <a:cs typeface="Courier New" panose="02070309020205020404" pitchFamily="49" charset="0"/>
              </a:rPr>
              <a:t> { ... secured code ... }</a:t>
            </a:r>
          </a:p>
          <a:p>
            <a:r>
              <a:rPr lang="en-US" b="1" dirty="0">
                <a:solidFill>
                  <a:schemeClr val="accent1"/>
                </a:solidFill>
                <a:latin typeface="Courier New" panose="02070309020205020404" pitchFamily="49" charset="0"/>
                <a:cs typeface="Courier New" panose="02070309020205020404" pitchFamily="49" charset="0"/>
              </a:rPr>
              <a:t>catch</a:t>
            </a:r>
            <a:r>
              <a:rPr lang="en-US" b="1" dirty="0">
                <a:solidFill>
                  <a:schemeClr val="tx1"/>
                </a:solidFill>
                <a:latin typeface="Courier New" panose="02070309020205020404" pitchFamily="49" charset="0"/>
                <a:cs typeface="Courier New" panose="02070309020205020404" pitchFamily="49" charset="0"/>
              </a:rPr>
              <a:t>(err) { ... error handling ... }</a:t>
            </a:r>
          </a:p>
          <a:p>
            <a:r>
              <a:rPr lang="en-US" b="1" dirty="0">
                <a:solidFill>
                  <a:schemeClr val="accent1"/>
                </a:solidFill>
                <a:latin typeface="Courier New" panose="02070309020205020404" pitchFamily="49" charset="0"/>
                <a:cs typeface="Courier New" panose="02070309020205020404" pitchFamily="49" charset="0"/>
              </a:rPr>
              <a:t>finally</a:t>
            </a:r>
            <a:r>
              <a:rPr lang="en-US" b="1" dirty="0">
                <a:solidFill>
                  <a:schemeClr val="tx1"/>
                </a:solidFill>
                <a:latin typeface="Courier New" panose="02070309020205020404" pitchFamily="49" charset="0"/>
                <a:cs typeface="Courier New" panose="02070309020205020404" pitchFamily="49" charset="0"/>
              </a:rPr>
              <a:t> { ... finalization code ...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Throw / create error.</a:t>
            </a:r>
          </a:p>
          <a:p>
            <a:r>
              <a:rPr lang="en-US" b="1" dirty="0">
                <a:solidFill>
                  <a:schemeClr val="accent1"/>
                </a:solidFill>
                <a:latin typeface="Courier New" panose="02070309020205020404" pitchFamily="49" charset="0"/>
                <a:cs typeface="Courier New" panose="02070309020205020404" pitchFamily="49" charset="0"/>
              </a:rPr>
              <a:t>throw</a:t>
            </a:r>
            <a:r>
              <a:rPr lang="en-US" b="1" dirty="0">
                <a:solidFill>
                  <a:schemeClr val="tx1"/>
                </a:solidFill>
                <a:latin typeface="Courier New" panose="02070309020205020404" pitchFamily="49" charset="0"/>
                <a:cs typeface="Courier New" panose="02070309020205020404" pitchFamily="49" charset="0"/>
              </a:rPr>
              <a:t> something;</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We can have multiple catch blocks.</a:t>
            </a:r>
          </a:p>
          <a:p>
            <a:r>
              <a:rPr lang="en-US" b="1" dirty="0">
                <a:solidFill>
                  <a:schemeClr val="accent1"/>
                </a:solidFill>
                <a:latin typeface="Courier New" panose="02070309020205020404" pitchFamily="49" charset="0"/>
                <a:cs typeface="Courier New" panose="02070309020205020404" pitchFamily="49" charset="0"/>
              </a:rPr>
              <a:t>try</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accent1"/>
                </a:solidFill>
                <a:latin typeface="Courier New" panose="02070309020205020404" pitchFamily="49" charset="0"/>
                <a:cs typeface="Courier New" panose="02070309020205020404" pitchFamily="49" charset="0"/>
              </a:rPr>
              <a:t>catch</a:t>
            </a:r>
            <a:r>
              <a:rPr lang="en-US" b="1" dirty="0">
                <a:solidFill>
                  <a:schemeClr val="tx1"/>
                </a:solidFill>
                <a:latin typeface="Courier New" panose="02070309020205020404" pitchFamily="49" charset="0"/>
                <a:cs typeface="Courier New" panose="02070309020205020404" pitchFamily="49" charset="0"/>
              </a:rPr>
              <a:t>(err </a:t>
            </a:r>
            <a:r>
              <a:rPr lang="en-US" b="1" dirty="0">
                <a:solidFill>
                  <a:schemeClr val="accent1"/>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condition) { … first handling … }</a:t>
            </a:r>
          </a:p>
          <a:p>
            <a:r>
              <a:rPr lang="en-US" b="1" dirty="0">
                <a:solidFill>
                  <a:schemeClr val="accent1"/>
                </a:solidFill>
                <a:latin typeface="Courier New" panose="02070309020205020404" pitchFamily="49" charset="0"/>
                <a:cs typeface="Courier New" panose="02070309020205020404" pitchFamily="49" charset="0"/>
              </a:rPr>
              <a:t>catch</a:t>
            </a:r>
            <a:r>
              <a:rPr lang="en-US" b="1" dirty="0">
                <a:solidFill>
                  <a:schemeClr val="tx1"/>
                </a:solidFill>
                <a:latin typeface="Courier New" panose="02070309020205020404" pitchFamily="49" charset="0"/>
                <a:cs typeface="Courier New" panose="02070309020205020404" pitchFamily="49" charset="0"/>
              </a:rPr>
              <a:t>(err) { ... default... }</a:t>
            </a:r>
          </a:p>
          <a:p>
            <a:endParaRPr lang="en-US" b="1" dirty="0">
              <a:solidFill>
                <a:schemeClr val="tx1"/>
              </a:solidFill>
              <a:latin typeface="Courier New" panose="02070309020205020404" pitchFamily="49" charset="0"/>
              <a:cs typeface="Courier New" panose="02070309020205020404" pitchFamily="49" charset="0"/>
            </a:endParaRPr>
          </a:p>
          <a:p>
            <a:endParaRPr lang="en-US" b="1" dirty="0">
              <a:solidFill>
                <a:schemeClr val="tx1"/>
              </a:solidFill>
              <a:latin typeface="Courier New" panose="02070309020205020404" pitchFamily="49" charset="0"/>
              <a:cs typeface="Courier New" panose="02070309020205020404" pitchFamily="49" charset="0"/>
            </a:endParaRPr>
          </a:p>
          <a:p>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48616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EE3B0-AC92-776F-11FB-923893744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E77BC-D03A-B247-D45F-1AF21F1A3A60}"/>
              </a:ext>
            </a:extLst>
          </p:cNvPr>
          <p:cNvSpPr>
            <a:spLocks noGrp="1"/>
          </p:cNvSpPr>
          <p:nvPr>
            <p:ph type="title"/>
          </p:nvPr>
        </p:nvSpPr>
        <p:spPr/>
        <p:txBody>
          <a:bodyPr/>
          <a:lstStyle/>
          <a:p>
            <a:r>
              <a:rPr lang="en-US" dirty="0"/>
              <a:t>ES2020: ...</a:t>
            </a:r>
          </a:p>
        </p:txBody>
      </p:sp>
      <p:sp>
        <p:nvSpPr>
          <p:cNvPr id="6" name="Content Placeholder 5">
            <a:extLst>
              <a:ext uri="{FF2B5EF4-FFF2-40B4-BE49-F238E27FC236}">
                <a16:creationId xmlns:a16="http://schemas.microsoft.com/office/drawing/2014/main" id="{CFAC12B0-C1C7-338D-8B64-B8E88B19CB53}"/>
              </a:ext>
            </a:extLst>
          </p:cNvPr>
          <p:cNvSpPr>
            <a:spLocks noGrp="1"/>
          </p:cNvSpPr>
          <p:nvPr>
            <p:ph idx="1"/>
          </p:nvPr>
        </p:nvSpPr>
        <p:spPr>
          <a:xfrm>
            <a:off x="335360" y="1268760"/>
            <a:ext cx="8784976" cy="4536504"/>
          </a:xfrm>
        </p:spPr>
        <p:txBody>
          <a:bodyPr/>
          <a:lstStyle/>
          <a:p>
            <a:pPr marL="0" indent="0">
              <a:buNone/>
            </a:pPr>
            <a:r>
              <a:rPr lang="en-US" dirty="0">
                <a:hlinkClick r:id="rId3"/>
              </a:rPr>
              <a:t>Optional Chaining</a:t>
            </a:r>
            <a:r>
              <a:rPr lang="en-US" dirty="0"/>
              <a:t> to make save function easy.</a:t>
            </a:r>
          </a:p>
          <a:p>
            <a:pPr marL="0" indent="0">
              <a:buNone/>
            </a:pPr>
            <a:endParaRPr lang="en-US" dirty="0"/>
          </a:p>
          <a:p>
            <a:pPr marL="0" indent="0">
              <a:buNone/>
            </a:pPr>
            <a:endParaRPr lang="en-US" dirty="0"/>
          </a:p>
          <a:p>
            <a:pPr marL="0" indent="0">
              <a:buNone/>
            </a:pPr>
            <a:br>
              <a:rPr lang="en-US" dirty="0">
                <a:hlinkClick r:id="rId4"/>
              </a:rPr>
            </a:br>
            <a:endParaRPr lang="en-US" dirty="0">
              <a:hlinkClick r:id="rId4"/>
            </a:endParaRPr>
          </a:p>
          <a:p>
            <a:pPr marL="0" indent="0">
              <a:buNone/>
            </a:pPr>
            <a:br>
              <a:rPr lang="en-US" dirty="0">
                <a:hlinkClick r:id="rId4"/>
              </a:rPr>
            </a:br>
            <a:r>
              <a:rPr lang="en-US" dirty="0" err="1">
                <a:hlinkClick r:id="rId4"/>
              </a:rPr>
              <a:t>Nullish</a:t>
            </a:r>
            <a:r>
              <a:rPr lang="en-US" dirty="0">
                <a:hlinkClick r:id="rId4"/>
              </a:rPr>
              <a:t> Coalescing</a:t>
            </a:r>
            <a:r>
              <a:rPr lang="en-US" dirty="0"/>
              <a:t> to provide save default.</a:t>
            </a:r>
          </a:p>
          <a:p>
            <a:pPr marL="0" indent="0">
              <a:buNone/>
            </a:pPr>
            <a:endParaRPr lang="en-US" dirty="0"/>
          </a:p>
        </p:txBody>
      </p:sp>
      <p:sp>
        <p:nvSpPr>
          <p:cNvPr id="4" name="Slide Number Placeholder 3">
            <a:extLst>
              <a:ext uri="{FF2B5EF4-FFF2-40B4-BE49-F238E27FC236}">
                <a16:creationId xmlns:a16="http://schemas.microsoft.com/office/drawing/2014/main" id="{12FC219D-33DA-EB40-CFF3-C8313ABC2F51}"/>
              </a:ext>
            </a:extLst>
          </p:cNvPr>
          <p:cNvSpPr>
            <a:spLocks noGrp="1"/>
          </p:cNvSpPr>
          <p:nvPr>
            <p:ph type="sldNum" sz="quarter" idx="12"/>
          </p:nvPr>
        </p:nvSpPr>
        <p:spPr/>
        <p:txBody>
          <a:bodyPr/>
          <a:lstStyle/>
          <a:p>
            <a:fld id="{452BA717-4DED-4A38-BDE4-30D0F0A142DB}" type="slidenum">
              <a:rPr lang="cs-CZ" smtClean="0"/>
              <a:pPr/>
              <a:t>47</a:t>
            </a:fld>
            <a:endParaRPr lang="cs-CZ"/>
          </a:p>
        </p:txBody>
      </p:sp>
      <p:sp>
        <p:nvSpPr>
          <p:cNvPr id="5" name="Rectangle 4">
            <a:extLst>
              <a:ext uri="{FF2B5EF4-FFF2-40B4-BE49-F238E27FC236}">
                <a16:creationId xmlns:a16="http://schemas.microsoft.com/office/drawing/2014/main" id="{129F63C4-311D-D694-6A9E-D65E1CC3ED3E}"/>
              </a:ext>
            </a:extLst>
          </p:cNvPr>
          <p:cNvSpPr/>
          <p:nvPr/>
        </p:nvSpPr>
        <p:spPr>
          <a:xfrm>
            <a:off x="361188" y="1772816"/>
            <a:ext cx="8760336" cy="3600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fooValue</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tx1"/>
                </a:solidFill>
                <a:latin typeface="Courier New" panose="02070309020205020404" pitchFamily="49" charset="0"/>
                <a:cs typeface="Courier New" panose="02070309020205020404" pitchFamily="49" charset="0"/>
              </a:rPr>
              <a:t>fooInput</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tx1"/>
                </a:solidFill>
                <a:latin typeface="Courier New" panose="02070309020205020404" pitchFamily="49" charset="0"/>
                <a:cs typeface="Courier New" panose="02070309020205020404" pitchFamily="49" charset="0"/>
              </a:rPr>
              <a:t>fooInput.value</a:t>
            </a:r>
            <a:r>
              <a:rPr lang="en-US" b="1" dirty="0">
                <a:solidFill>
                  <a:schemeClr val="tx1"/>
                </a:solidFill>
                <a:latin typeface="Courier New" panose="02070309020205020404" pitchFamily="49" charset="0"/>
                <a:cs typeface="Courier New" panose="02070309020205020404" pitchFamily="49" charset="0"/>
              </a:rPr>
              <a:t> : undefined;</a:t>
            </a:r>
          </a:p>
        </p:txBody>
      </p:sp>
      <p:sp>
        <p:nvSpPr>
          <p:cNvPr id="3" name="Rectangle 2">
            <a:extLst>
              <a:ext uri="{FF2B5EF4-FFF2-40B4-BE49-F238E27FC236}">
                <a16:creationId xmlns:a16="http://schemas.microsoft.com/office/drawing/2014/main" id="{27CDF0F2-D3B0-24D0-3B6C-B3F7B701A24F}"/>
              </a:ext>
            </a:extLst>
          </p:cNvPr>
          <p:cNvSpPr/>
          <p:nvPr/>
        </p:nvSpPr>
        <p:spPr>
          <a:xfrm>
            <a:off x="362376" y="2492896"/>
            <a:ext cx="8760336" cy="3600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fooValue</a:t>
            </a:r>
            <a:r>
              <a:rPr lang="en-US" b="1" dirty="0">
                <a:solidFill>
                  <a:schemeClr val="tx1"/>
                </a:solidFill>
                <a:latin typeface="Courier New" panose="02070309020205020404" pitchFamily="49" charset="0"/>
                <a:cs typeface="Courier New" panose="02070309020205020404" pitchFamily="49" charset="0"/>
              </a:rPr>
              <a:t> = </a:t>
            </a:r>
            <a:r>
              <a:rPr lang="en-US" b="1" dirty="0" err="1">
                <a:solidFill>
                  <a:schemeClr val="tx1"/>
                </a:solidFill>
                <a:latin typeface="Courier New" panose="02070309020205020404" pitchFamily="49" charset="0"/>
                <a:cs typeface="Courier New" panose="02070309020205020404" pitchFamily="49" charset="0"/>
              </a:rPr>
              <a:t>fooInput</a:t>
            </a:r>
            <a:r>
              <a:rPr lang="en-US" b="1" dirty="0">
                <a:solidFill>
                  <a:schemeClr val="tx1"/>
                </a:solidFill>
                <a:latin typeface="Courier New" panose="02070309020205020404" pitchFamily="49" charset="0"/>
                <a:cs typeface="Courier New" panose="02070309020205020404" pitchFamily="49" charset="0"/>
              </a:rPr>
              <a:t>?.value;</a:t>
            </a:r>
          </a:p>
        </p:txBody>
      </p:sp>
      <p:sp>
        <p:nvSpPr>
          <p:cNvPr id="7" name="Rectangle 6">
            <a:extLst>
              <a:ext uri="{FF2B5EF4-FFF2-40B4-BE49-F238E27FC236}">
                <a16:creationId xmlns:a16="http://schemas.microsoft.com/office/drawing/2014/main" id="{EB776835-367A-C07E-7AF6-46F5354D64E5}"/>
              </a:ext>
            </a:extLst>
          </p:cNvPr>
          <p:cNvSpPr/>
          <p:nvPr/>
        </p:nvSpPr>
        <p:spPr>
          <a:xfrm>
            <a:off x="360000" y="4293096"/>
            <a:ext cx="8760336" cy="3600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text = </a:t>
            </a:r>
            <a:r>
              <a:rPr lang="en-US" b="1" dirty="0" err="1">
                <a:solidFill>
                  <a:schemeClr val="tx1"/>
                </a:solidFill>
                <a:latin typeface="Courier New" panose="02070309020205020404" pitchFamily="49" charset="0"/>
                <a:cs typeface="Courier New" panose="02070309020205020404" pitchFamily="49" charset="0"/>
              </a:rPr>
              <a:t>value.headerText</a:t>
            </a:r>
            <a:r>
              <a:rPr lang="en-US" b="1" dirty="0">
                <a:solidFill>
                  <a:schemeClr val="tx1"/>
                </a:solidFill>
                <a:latin typeface="Courier New" panose="02070309020205020404" pitchFamily="49" charset="0"/>
                <a:cs typeface="Courier New" panose="02070309020205020404" pitchFamily="49" charset="0"/>
              </a:rPr>
              <a:t> || 'Hello, world!'; </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DC622B4F-C9D1-7D97-C9B8-046482656257}"/>
              </a:ext>
            </a:extLst>
          </p:cNvPr>
          <p:cNvSpPr/>
          <p:nvPr/>
        </p:nvSpPr>
        <p:spPr>
          <a:xfrm>
            <a:off x="361188" y="5013176"/>
            <a:ext cx="8760336" cy="3600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text = </a:t>
            </a:r>
            <a:r>
              <a:rPr lang="en-US" b="1" dirty="0" err="1">
                <a:solidFill>
                  <a:schemeClr val="tx1"/>
                </a:solidFill>
                <a:latin typeface="Courier New" panose="02070309020205020404" pitchFamily="49" charset="0"/>
                <a:cs typeface="Courier New" panose="02070309020205020404" pitchFamily="49" charset="0"/>
              </a:rPr>
              <a:t>value.headerText</a:t>
            </a:r>
            <a:r>
              <a:rPr lang="en-US" b="1" dirty="0">
                <a:solidFill>
                  <a:schemeClr val="tx1"/>
                </a:solidFill>
                <a:latin typeface="Courier New" panose="02070309020205020404" pitchFamily="49" charset="0"/>
                <a:cs typeface="Courier New" panose="02070309020205020404" pitchFamily="49" charset="0"/>
              </a:rPr>
              <a:t> ?? 'Hello, world!'; </a:t>
            </a:r>
          </a:p>
        </p:txBody>
      </p:sp>
      <p:sp>
        <p:nvSpPr>
          <p:cNvPr id="9" name="Arrow: Curved Left 8">
            <a:extLst>
              <a:ext uri="{FF2B5EF4-FFF2-40B4-BE49-F238E27FC236}">
                <a16:creationId xmlns:a16="http://schemas.microsoft.com/office/drawing/2014/main" id="{3890A94B-18D0-E7D3-FC5A-11A9BE5E64FF}"/>
              </a:ext>
            </a:extLst>
          </p:cNvPr>
          <p:cNvSpPr/>
          <p:nvPr/>
        </p:nvSpPr>
        <p:spPr>
          <a:xfrm>
            <a:off x="9264352" y="1861532"/>
            <a:ext cx="504056" cy="919397"/>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5B298264-AF61-78AF-B2EF-71CDB5B138E1}"/>
              </a:ext>
            </a:extLst>
          </p:cNvPr>
          <p:cNvSpPr/>
          <p:nvPr/>
        </p:nvSpPr>
        <p:spPr>
          <a:xfrm>
            <a:off x="9267871" y="4381811"/>
            <a:ext cx="504056" cy="919397"/>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1659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ACA5-374B-0EEB-F281-B6520A4ED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EBCEE-4184-EC0C-BC71-D1BE753719C9}"/>
              </a:ext>
            </a:extLst>
          </p:cNvPr>
          <p:cNvSpPr>
            <a:spLocks noGrp="1"/>
          </p:cNvSpPr>
          <p:nvPr>
            <p:ph type="title"/>
          </p:nvPr>
        </p:nvSpPr>
        <p:spPr/>
        <p:txBody>
          <a:bodyPr/>
          <a:lstStyle/>
          <a:p>
            <a:r>
              <a:rPr lang="en-US" dirty="0"/>
              <a:t>ES2024: ...</a:t>
            </a:r>
            <a:endParaRPr lang="cs-CZ" dirty="0"/>
          </a:p>
        </p:txBody>
      </p:sp>
      <p:sp>
        <p:nvSpPr>
          <p:cNvPr id="6" name="Content Placeholder 5">
            <a:extLst>
              <a:ext uri="{FF2B5EF4-FFF2-40B4-BE49-F238E27FC236}">
                <a16:creationId xmlns:a16="http://schemas.microsoft.com/office/drawing/2014/main" id="{FA25C02A-846D-0250-D6F2-DE19B866BF3F}"/>
              </a:ext>
            </a:extLst>
          </p:cNvPr>
          <p:cNvSpPr>
            <a:spLocks noGrp="1"/>
          </p:cNvSpPr>
          <p:nvPr>
            <p:ph idx="1"/>
          </p:nvPr>
        </p:nvSpPr>
        <p:spPr>
          <a:xfrm>
            <a:off x="335360" y="1268760"/>
            <a:ext cx="5112568" cy="5040560"/>
          </a:xfrm>
        </p:spPr>
        <p:txBody>
          <a:bodyPr/>
          <a:lstStyle/>
          <a:p>
            <a:r>
              <a:rPr lang="en-US" dirty="0" err="1">
                <a:hlinkClick r:id="rId3"/>
              </a:rPr>
              <a:t>Hashbang</a:t>
            </a:r>
            <a:r>
              <a:rPr lang="en-US" dirty="0">
                <a:hlinkClick r:id="rId3"/>
              </a:rPr>
              <a:t> Grammar</a:t>
            </a:r>
            <a:br>
              <a:rPr lang="en-US" dirty="0"/>
            </a:br>
            <a:r>
              <a:rPr lang="en-US" dirty="0"/>
              <a:t>For CLI JS hosts. </a:t>
            </a:r>
          </a:p>
          <a:p>
            <a:pPr marL="0" indent="0">
              <a:buNone/>
            </a:pPr>
            <a:endParaRPr lang="en-US" dirty="0">
              <a:hlinkClick r:id="rId4" action="ppaction://hlinkfile"/>
            </a:endParaRPr>
          </a:p>
          <a:p>
            <a:r>
              <a:rPr lang="en-US" dirty="0">
                <a:hlinkClick r:id="rId4" action="ppaction://hlinkfile"/>
              </a:rPr>
              <a:t>Change Array by copy</a:t>
            </a:r>
            <a:br>
              <a:rPr lang="en-US" dirty="0"/>
            </a:br>
            <a:r>
              <a:rPr lang="en-US" dirty="0"/>
              <a:t>Create new array with modification: </a:t>
            </a:r>
            <a:r>
              <a:rPr lang="en-US" dirty="0" err="1"/>
              <a:t>toSorted</a:t>
            </a:r>
            <a:r>
              <a:rPr lang="en-US" dirty="0"/>
              <a:t>, </a:t>
            </a:r>
            <a:r>
              <a:rPr lang="en-US" dirty="0" err="1"/>
              <a:t>toReversed</a:t>
            </a:r>
            <a:r>
              <a:rPr lang="en-US" dirty="0"/>
              <a:t>, </a:t>
            </a:r>
            <a:r>
              <a:rPr lang="en-US" dirty="0" err="1"/>
              <a:t>toSpliced</a:t>
            </a:r>
            <a:r>
              <a:rPr lang="en-US" dirty="0"/>
              <a:t>, with, …</a:t>
            </a:r>
            <a:br>
              <a:rPr lang="en-US" dirty="0"/>
            </a:br>
            <a:r>
              <a:rPr lang="en-US" dirty="0"/>
              <a:t>Support for immutability.</a:t>
            </a:r>
            <a:br>
              <a:rPr lang="en-US" dirty="0"/>
            </a:br>
            <a:br>
              <a:rPr lang="en-US" dirty="0"/>
            </a:br>
            <a:endParaRPr lang="en-US" dirty="0"/>
          </a:p>
          <a:p>
            <a:r>
              <a:rPr lang="en-US" dirty="0">
                <a:hlinkClick r:id="rId5"/>
              </a:rPr>
              <a:t>Array find from last</a:t>
            </a:r>
            <a:endParaRPr lang="en-US" dirty="0"/>
          </a:p>
          <a:p>
            <a:endParaRPr lang="en-US" dirty="0"/>
          </a:p>
          <a:p>
            <a:pPr marL="0" indent="0">
              <a:buNone/>
            </a:pPr>
            <a:endParaRPr lang="cs-CZ" dirty="0"/>
          </a:p>
        </p:txBody>
      </p:sp>
      <p:sp>
        <p:nvSpPr>
          <p:cNvPr id="4" name="Slide Number Placeholder 3">
            <a:extLst>
              <a:ext uri="{FF2B5EF4-FFF2-40B4-BE49-F238E27FC236}">
                <a16:creationId xmlns:a16="http://schemas.microsoft.com/office/drawing/2014/main" id="{A903E4AD-7BD0-34F4-B4AF-FD39DAAEB6EA}"/>
              </a:ext>
            </a:extLst>
          </p:cNvPr>
          <p:cNvSpPr>
            <a:spLocks noGrp="1"/>
          </p:cNvSpPr>
          <p:nvPr>
            <p:ph type="sldNum" sz="quarter" idx="12"/>
          </p:nvPr>
        </p:nvSpPr>
        <p:spPr/>
        <p:txBody>
          <a:bodyPr/>
          <a:lstStyle/>
          <a:p>
            <a:fld id="{452BA717-4DED-4A38-BDE4-30D0F0A142DB}" type="slidenum">
              <a:rPr lang="cs-CZ" smtClean="0"/>
              <a:pPr/>
              <a:t>48</a:t>
            </a:fld>
            <a:endParaRPr lang="cs-CZ"/>
          </a:p>
        </p:txBody>
      </p:sp>
      <p:sp>
        <p:nvSpPr>
          <p:cNvPr id="5" name="Rectangle 4">
            <a:extLst>
              <a:ext uri="{FF2B5EF4-FFF2-40B4-BE49-F238E27FC236}">
                <a16:creationId xmlns:a16="http://schemas.microsoft.com/office/drawing/2014/main" id="{B33EFC0D-ADBA-F5B5-8D9C-CBB6676A1774}"/>
              </a:ext>
            </a:extLst>
          </p:cNvPr>
          <p:cNvSpPr/>
          <p:nvPr/>
        </p:nvSpPr>
        <p:spPr>
          <a:xfrm>
            <a:off x="5519936" y="4123680"/>
            <a:ext cx="6289336" cy="21602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isEven</a:t>
            </a:r>
            <a:r>
              <a:rPr lang="en-US" b="1" dirty="0">
                <a:solidFill>
                  <a:schemeClr val="tx1"/>
                </a:solidFill>
                <a:latin typeface="Courier New" panose="02070309020205020404" pitchFamily="49" charset="0"/>
                <a:cs typeface="Courier New" panose="02070309020205020404" pitchFamily="49" charset="0"/>
              </a:rPr>
              <a:t> = (number) =&gt; number % 2 === 0;</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items = [1, 2, 3, 4];</a:t>
            </a:r>
          </a:p>
          <a:p>
            <a:endParaRPr lang="en-US" b="1" dirty="0">
              <a:solidFill>
                <a:schemeClr val="tx1"/>
              </a:solidFill>
              <a:latin typeface="Courier New" panose="02070309020205020404" pitchFamily="49" charset="0"/>
              <a:cs typeface="Courier New" panose="02070309020205020404" pitchFamily="49" charset="0"/>
            </a:endParaRPr>
          </a:p>
          <a:p>
            <a:r>
              <a:rPr lang="en-US" b="1" dirty="0" err="1">
                <a:solidFill>
                  <a:schemeClr val="tx1"/>
                </a:solidFill>
                <a:latin typeface="Courier New" panose="02070309020205020404" pitchFamily="49" charset="0"/>
                <a:cs typeface="Courier New" panose="02070309020205020404" pitchFamily="49" charset="0"/>
              </a:rPr>
              <a:t>items.find</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isEven</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2</a:t>
            </a:r>
          </a:p>
          <a:p>
            <a:r>
              <a:rPr lang="en-US" b="1" dirty="0" err="1">
                <a:solidFill>
                  <a:schemeClr val="tx1"/>
                </a:solidFill>
                <a:latin typeface="Courier New" panose="02070309020205020404" pitchFamily="49" charset="0"/>
                <a:cs typeface="Courier New" panose="02070309020205020404" pitchFamily="49" charset="0"/>
              </a:rPr>
              <a:t>items.findIndex</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isEven</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1</a:t>
            </a:r>
          </a:p>
          <a:p>
            <a:r>
              <a:rPr lang="en-US" b="1" dirty="0" err="1">
                <a:solidFill>
                  <a:schemeClr val="tx1"/>
                </a:solidFill>
                <a:latin typeface="Courier New" panose="02070309020205020404" pitchFamily="49" charset="0"/>
                <a:cs typeface="Courier New" panose="02070309020205020404" pitchFamily="49" charset="0"/>
              </a:rPr>
              <a:t>items.findLast</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isEvent</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4</a:t>
            </a:r>
          </a:p>
          <a:p>
            <a:r>
              <a:rPr lang="en-US" b="1" dirty="0" err="1">
                <a:solidFill>
                  <a:schemeClr val="tx1"/>
                </a:solidFill>
                <a:latin typeface="Courier New" panose="02070309020205020404" pitchFamily="49" charset="0"/>
                <a:cs typeface="Courier New" panose="02070309020205020404" pitchFamily="49" charset="0"/>
              </a:rPr>
              <a:t>items.findLastIndex</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isEvent</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//3</a:t>
            </a:r>
          </a:p>
          <a:p>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77983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FBAB-5700-9FD8-F538-222F98D25A08}"/>
              </a:ext>
            </a:extLst>
          </p:cNvPr>
          <p:cNvSpPr>
            <a:spLocks noGrp="1"/>
          </p:cNvSpPr>
          <p:nvPr>
            <p:ph type="title"/>
          </p:nvPr>
        </p:nvSpPr>
        <p:spPr/>
        <p:txBody>
          <a:bodyPr/>
          <a:lstStyle/>
          <a:p>
            <a:r>
              <a:rPr lang="cs-CZ" dirty="0"/>
              <a:t>HTML - </a:t>
            </a:r>
            <a:r>
              <a:rPr lang="cs-CZ" dirty="0" err="1"/>
              <a:t>Living</a:t>
            </a:r>
            <a:r>
              <a:rPr lang="cs-CZ" dirty="0"/>
              <a:t> Standard</a:t>
            </a:r>
          </a:p>
        </p:txBody>
      </p:sp>
      <p:sp>
        <p:nvSpPr>
          <p:cNvPr id="3" name="Content Placeholder 2">
            <a:extLst>
              <a:ext uri="{FF2B5EF4-FFF2-40B4-BE49-F238E27FC236}">
                <a16:creationId xmlns:a16="http://schemas.microsoft.com/office/drawing/2014/main" id="{E4F141E6-D53F-9CE3-3768-67030809558F}"/>
              </a:ext>
            </a:extLst>
          </p:cNvPr>
          <p:cNvSpPr>
            <a:spLocks noGrp="1"/>
          </p:cNvSpPr>
          <p:nvPr>
            <p:ph idx="1"/>
          </p:nvPr>
        </p:nvSpPr>
        <p:spPr>
          <a:xfrm>
            <a:off x="335360" y="1268760"/>
            <a:ext cx="11449272" cy="2567443"/>
          </a:xfrm>
        </p:spPr>
        <p:txBody>
          <a:bodyPr/>
          <a:lstStyle/>
          <a:p>
            <a:pPr marL="0" indent="0">
              <a:buNone/>
            </a:pPr>
            <a:r>
              <a:rPr lang="en-US" dirty="0"/>
              <a:t>Function </a:t>
            </a:r>
            <a:r>
              <a:rPr lang="en-US" dirty="0" err="1">
                <a:hlinkClick r:id="rId3"/>
              </a:rPr>
              <a:t>structuredClone</a:t>
            </a:r>
            <a:r>
              <a:rPr lang="en-US" dirty="0"/>
              <a:t> [</a:t>
            </a:r>
            <a:r>
              <a:rPr lang="en-US" dirty="0">
                <a:hlinkClick r:id="rId4"/>
              </a:rPr>
              <a:t>*</a:t>
            </a:r>
            <a:r>
              <a:rPr lang="en-US" dirty="0"/>
              <a:t>] creates deep copy. </a:t>
            </a:r>
            <a:br>
              <a:rPr lang="en-US" dirty="0"/>
            </a:br>
            <a:br>
              <a:rPr lang="en-US" dirty="0"/>
            </a:br>
            <a:br>
              <a:rPr lang="en-US" dirty="0"/>
            </a:br>
            <a:br>
              <a:rPr lang="en-US" dirty="0"/>
            </a:br>
            <a:br>
              <a:rPr lang="en-US" dirty="0"/>
            </a:br>
            <a:br>
              <a:rPr lang="en-US" dirty="0"/>
            </a:br>
            <a:r>
              <a:rPr lang="en-US" dirty="0">
                <a:hlinkClick r:id="rId5"/>
              </a:rPr>
              <a:t>Stage 0 Proposal</a:t>
            </a:r>
            <a:r>
              <a:rPr lang="en-US" dirty="0"/>
              <a:t> for tc39</a:t>
            </a:r>
          </a:p>
          <a:p>
            <a:endParaRPr lang="cs-CZ" dirty="0"/>
          </a:p>
        </p:txBody>
      </p:sp>
      <p:sp>
        <p:nvSpPr>
          <p:cNvPr id="4" name="Slide Number Placeholder 3">
            <a:extLst>
              <a:ext uri="{FF2B5EF4-FFF2-40B4-BE49-F238E27FC236}">
                <a16:creationId xmlns:a16="http://schemas.microsoft.com/office/drawing/2014/main" id="{333757F4-0F49-BB37-0598-B66F522D3B5E}"/>
              </a:ext>
            </a:extLst>
          </p:cNvPr>
          <p:cNvSpPr>
            <a:spLocks noGrp="1"/>
          </p:cNvSpPr>
          <p:nvPr>
            <p:ph type="sldNum" sz="quarter" idx="12"/>
          </p:nvPr>
        </p:nvSpPr>
        <p:spPr/>
        <p:txBody>
          <a:bodyPr/>
          <a:lstStyle/>
          <a:p>
            <a:fld id="{452BA717-4DED-4A38-BDE4-30D0F0A142DB}" type="slidenum">
              <a:rPr lang="cs-CZ" smtClean="0"/>
              <a:pPr/>
              <a:t>49</a:t>
            </a:fld>
            <a:endParaRPr lang="cs-CZ"/>
          </a:p>
        </p:txBody>
      </p:sp>
      <p:sp>
        <p:nvSpPr>
          <p:cNvPr id="5" name="Rectangle 4">
            <a:extLst>
              <a:ext uri="{FF2B5EF4-FFF2-40B4-BE49-F238E27FC236}">
                <a16:creationId xmlns:a16="http://schemas.microsoft.com/office/drawing/2014/main" id="{A76A1EE0-0D4B-1AC9-7AA0-65F46CAC0C0D}"/>
              </a:ext>
            </a:extLst>
          </p:cNvPr>
          <p:cNvSpPr/>
          <p:nvPr/>
        </p:nvSpPr>
        <p:spPr>
          <a:xfrm>
            <a:off x="323197" y="1822373"/>
            <a:ext cx="6289336" cy="98271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object = { foo: false }</a:t>
            </a:r>
          </a:p>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clone = </a:t>
            </a:r>
            <a:r>
              <a:rPr lang="en-US" b="1" dirty="0" err="1">
                <a:solidFill>
                  <a:schemeClr val="tx1"/>
                </a:solidFill>
                <a:latin typeface="Courier New" panose="02070309020205020404" pitchFamily="49" charset="0"/>
                <a:cs typeface="Courier New" panose="02070309020205020404" pitchFamily="49" charset="0"/>
              </a:rPr>
              <a:t>structuredClone</a:t>
            </a:r>
            <a:r>
              <a:rPr lang="en-US" b="1" dirty="0">
                <a:solidFill>
                  <a:schemeClr val="tx1"/>
                </a:solidFill>
                <a:latin typeface="Courier New" panose="02070309020205020404" pitchFamily="49" charset="0"/>
                <a:cs typeface="Courier New" panose="02070309020205020404" pitchFamily="49" charset="0"/>
              </a:rPr>
              <a:t>(object);</a:t>
            </a:r>
          </a:p>
          <a:p>
            <a:r>
              <a:rPr lang="en-US" b="1" dirty="0" err="1">
                <a:solidFill>
                  <a:schemeClr val="tx1"/>
                </a:solidFill>
                <a:latin typeface="Courier New" panose="02070309020205020404" pitchFamily="49" charset="0"/>
                <a:cs typeface="Courier New" panose="02070309020205020404" pitchFamily="49" charset="0"/>
              </a:rPr>
              <a:t>console.assert</a:t>
            </a:r>
            <a:r>
              <a:rPr lang="en-US" b="1" dirty="0">
                <a:solidFill>
                  <a:schemeClr val="tx1"/>
                </a:solidFill>
                <a:latin typeface="Courier New" panose="02070309020205020404" pitchFamily="49" charset="0"/>
                <a:cs typeface="Courier New" panose="02070309020205020404" pitchFamily="49" charset="0"/>
              </a:rPr>
              <a:t>(clone !== original);</a:t>
            </a:r>
          </a:p>
        </p:txBody>
      </p:sp>
    </p:spTree>
    <p:extLst>
      <p:ext uri="{BB962C8B-B14F-4D97-AF65-F5344CB8AC3E}">
        <p14:creationId xmlns:p14="http://schemas.microsoft.com/office/powerpoint/2010/main" val="423049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892A-E8E1-9CB6-D86B-F08C2D3329C5}"/>
              </a:ext>
            </a:extLst>
          </p:cNvPr>
          <p:cNvSpPr>
            <a:spLocks noGrp="1"/>
          </p:cNvSpPr>
          <p:nvPr>
            <p:ph type="title"/>
          </p:nvPr>
        </p:nvSpPr>
        <p:spPr/>
        <p:txBody>
          <a:bodyPr/>
          <a:lstStyle/>
          <a:p>
            <a:r>
              <a:rPr lang="en-US" dirty="0"/>
              <a:t>"var" keyword</a:t>
            </a:r>
            <a:endParaRPr lang="cs-CZ" dirty="0"/>
          </a:p>
        </p:txBody>
      </p:sp>
      <p:sp>
        <p:nvSpPr>
          <p:cNvPr id="3" name="Content Placeholder 2">
            <a:extLst>
              <a:ext uri="{FF2B5EF4-FFF2-40B4-BE49-F238E27FC236}">
                <a16:creationId xmlns:a16="http://schemas.microsoft.com/office/drawing/2014/main" id="{6F280EE5-6A67-E4A7-7685-6D2B9928D1FB}"/>
              </a:ext>
            </a:extLst>
          </p:cNvPr>
          <p:cNvSpPr>
            <a:spLocks noGrp="1"/>
          </p:cNvSpPr>
          <p:nvPr>
            <p:ph idx="1"/>
          </p:nvPr>
        </p:nvSpPr>
        <p:spPr>
          <a:xfrm>
            <a:off x="335360" y="1268760"/>
            <a:ext cx="11449272" cy="3744416"/>
          </a:xfrm>
        </p:spPr>
        <p:txBody>
          <a:bodyPr/>
          <a:lstStyle/>
          <a:p>
            <a:pPr marL="0" indent="0">
              <a:buNone/>
            </a:pPr>
            <a:r>
              <a:rPr lang="en-US" dirty="0"/>
              <a:t>var-declared variables are </a:t>
            </a:r>
            <a:r>
              <a:rPr lang="en-US" dirty="0">
                <a:hlinkClick r:id="rId3"/>
              </a:rPr>
              <a:t>hoisted</a:t>
            </a:r>
            <a:r>
              <a:rPr lang="en-US" dirty="0"/>
              <a:t> (“lifted” to the top of its function/global scope).</a:t>
            </a:r>
          </a:p>
          <a:p>
            <a:pPr marL="0" indent="0">
              <a:buNone/>
            </a:pPr>
            <a:endParaRPr lang="en-US" dirty="0"/>
          </a:p>
          <a:p>
            <a:pPr marL="0" indent="0">
              <a:buNone/>
            </a:pPr>
            <a:endParaRPr lang="en-US" dirty="0"/>
          </a:p>
          <a:p>
            <a:pPr marL="0" indent="0">
              <a:buNone/>
            </a:pPr>
            <a:br>
              <a:rPr lang="en-US" dirty="0"/>
            </a:br>
            <a:br>
              <a:rPr lang="en-US" dirty="0"/>
            </a:br>
            <a:r>
              <a:rPr lang="en-US" dirty="0"/>
              <a:t>Variables declared with var are visible in the entire body of function where they were declared. Variables declared outside functions with var are global.</a:t>
            </a:r>
            <a:br>
              <a:rPr lang="en-US" dirty="0"/>
            </a:br>
            <a:br>
              <a:rPr lang="en-US" dirty="0"/>
            </a:br>
            <a:r>
              <a:rPr lang="en-US" dirty="0"/>
              <a:t>Does not work with const/let ( </a:t>
            </a:r>
            <a:r>
              <a:rPr lang="en-US" dirty="0">
                <a:hlinkClick r:id="rId4"/>
              </a:rPr>
              <a:t>Temporal dead zone (TDZ)</a:t>
            </a:r>
            <a:r>
              <a:rPr lang="en-US" dirty="0"/>
              <a:t> ).</a:t>
            </a:r>
          </a:p>
          <a:p>
            <a:pPr marL="0" indent="0">
              <a:buNone/>
            </a:pPr>
            <a:endParaRPr lang="en-US" dirty="0"/>
          </a:p>
          <a:p>
            <a:pPr marL="0" indent="0">
              <a:buNone/>
            </a:pPr>
            <a:endParaRPr lang="cs-CZ" dirty="0"/>
          </a:p>
        </p:txBody>
      </p:sp>
      <p:sp>
        <p:nvSpPr>
          <p:cNvPr id="4" name="Slide Number Placeholder 3">
            <a:extLst>
              <a:ext uri="{FF2B5EF4-FFF2-40B4-BE49-F238E27FC236}">
                <a16:creationId xmlns:a16="http://schemas.microsoft.com/office/drawing/2014/main" id="{B7DE879B-AC66-52AD-8EB5-067FCB073517}"/>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5" name="Rectangle 4">
            <a:extLst>
              <a:ext uri="{FF2B5EF4-FFF2-40B4-BE49-F238E27FC236}">
                <a16:creationId xmlns:a16="http://schemas.microsoft.com/office/drawing/2014/main" id="{71F8762F-E150-D669-47D6-D52E106B82E0}"/>
              </a:ext>
            </a:extLst>
          </p:cNvPr>
          <p:cNvSpPr/>
          <p:nvPr/>
        </p:nvSpPr>
        <p:spPr>
          <a:xfrm>
            <a:off x="335360" y="1700808"/>
            <a:ext cx="5341912" cy="634389"/>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console.log(x === undefined); </a:t>
            </a:r>
            <a:r>
              <a:rPr lang="en-US" b="1" dirty="0">
                <a:solidFill>
                  <a:schemeClr val="accent6"/>
                </a:solidFill>
                <a:latin typeface="Courier New" panose="02070309020205020404" pitchFamily="49" charset="0"/>
                <a:cs typeface="Courier New" panose="02070309020205020404" pitchFamily="49" charset="0"/>
              </a:rPr>
              <a:t>// true</a:t>
            </a:r>
          </a:p>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x = 3;</a:t>
            </a:r>
          </a:p>
        </p:txBody>
      </p:sp>
      <p:sp>
        <p:nvSpPr>
          <p:cNvPr id="6" name="Rectangle 5">
            <a:extLst>
              <a:ext uri="{FF2B5EF4-FFF2-40B4-BE49-F238E27FC236}">
                <a16:creationId xmlns:a16="http://schemas.microsoft.com/office/drawing/2014/main" id="{38FB4FDF-F539-758D-7CBF-615D705E2375}"/>
              </a:ext>
            </a:extLst>
          </p:cNvPr>
          <p:cNvSpPr/>
          <p:nvPr/>
        </p:nvSpPr>
        <p:spPr>
          <a:xfrm>
            <a:off x="6407436" y="1700808"/>
            <a:ext cx="5341912" cy="90694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x;</a:t>
            </a:r>
          </a:p>
          <a:p>
            <a:r>
              <a:rPr lang="en-US" b="1" dirty="0">
                <a:solidFill>
                  <a:schemeClr val="tx1"/>
                </a:solidFill>
                <a:latin typeface="Courier New" panose="02070309020205020404" pitchFamily="49" charset="0"/>
                <a:cs typeface="Courier New" panose="02070309020205020404" pitchFamily="49" charset="0"/>
              </a:rPr>
              <a:t>console.log(x === undefined); </a:t>
            </a:r>
            <a:r>
              <a:rPr lang="en-US" b="1" dirty="0">
                <a:solidFill>
                  <a:schemeClr val="accent6"/>
                </a:solidFill>
                <a:latin typeface="Courier New" panose="02070309020205020404" pitchFamily="49" charset="0"/>
                <a:cs typeface="Courier New" panose="02070309020205020404" pitchFamily="49" charset="0"/>
              </a:rPr>
              <a:t>// true</a:t>
            </a:r>
          </a:p>
          <a:p>
            <a:r>
              <a:rPr lang="en-US" b="1" dirty="0">
                <a:solidFill>
                  <a:schemeClr val="tx1"/>
                </a:solidFill>
                <a:latin typeface="Courier New" panose="02070309020205020404" pitchFamily="49" charset="0"/>
                <a:cs typeface="Courier New" panose="02070309020205020404" pitchFamily="49" charset="0"/>
              </a:rPr>
              <a:t>x = 3;</a:t>
            </a:r>
          </a:p>
        </p:txBody>
      </p:sp>
      <p:sp>
        <p:nvSpPr>
          <p:cNvPr id="8" name="Zaoblený obdélníkový popisek 7">
            <a:extLst>
              <a:ext uri="{FF2B5EF4-FFF2-40B4-BE49-F238E27FC236}">
                <a16:creationId xmlns:a16="http://schemas.microsoft.com/office/drawing/2014/main" id="{E1AB5C42-7D1A-5205-C3EE-4C48262D45A0}"/>
              </a:ext>
            </a:extLst>
          </p:cNvPr>
          <p:cNvSpPr/>
          <p:nvPr/>
        </p:nvSpPr>
        <p:spPr>
          <a:xfrm>
            <a:off x="2207568" y="2555162"/>
            <a:ext cx="4146281" cy="395352"/>
          </a:xfrm>
          <a:prstGeom prst="wedgeRoundRectCallout">
            <a:avLst>
              <a:gd name="adj1" fmla="val 48702"/>
              <a:gd name="adj2" fmla="val -2121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Declaration without value assignment.</a:t>
            </a:r>
            <a:endParaRPr lang="cs-CZ" dirty="0"/>
          </a:p>
        </p:txBody>
      </p:sp>
      <p:sp>
        <p:nvSpPr>
          <p:cNvPr id="10" name="Rectangle 9">
            <a:extLst>
              <a:ext uri="{FF2B5EF4-FFF2-40B4-BE49-F238E27FC236}">
                <a16:creationId xmlns:a16="http://schemas.microsoft.com/office/drawing/2014/main" id="{E442B7BF-DAAC-7081-8A1E-F47768C9BD0C}"/>
              </a:ext>
            </a:extLst>
          </p:cNvPr>
          <p:cNvSpPr/>
          <p:nvPr/>
        </p:nvSpPr>
        <p:spPr>
          <a:xfrm>
            <a:off x="335360" y="4761733"/>
            <a:ext cx="5341912" cy="634389"/>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console.log(x === undefined); </a:t>
            </a:r>
          </a:p>
          <a:p>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x = 3;</a:t>
            </a:r>
          </a:p>
        </p:txBody>
      </p:sp>
      <p:sp>
        <p:nvSpPr>
          <p:cNvPr id="11" name="Zaoblený obdélníkový popisek 7">
            <a:extLst>
              <a:ext uri="{FF2B5EF4-FFF2-40B4-BE49-F238E27FC236}">
                <a16:creationId xmlns:a16="http://schemas.microsoft.com/office/drawing/2014/main" id="{5AD281C8-FC99-8602-7C25-218487096085}"/>
              </a:ext>
            </a:extLst>
          </p:cNvPr>
          <p:cNvSpPr/>
          <p:nvPr/>
        </p:nvSpPr>
        <p:spPr>
          <a:xfrm>
            <a:off x="5951984" y="4856375"/>
            <a:ext cx="4464496" cy="479429"/>
          </a:xfrm>
          <a:prstGeom prst="wedgeRoundRectCallout">
            <a:avLst>
              <a:gd name="adj1" fmla="val -80487"/>
              <a:gd name="adj2" fmla="val -323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Uncaught </a:t>
            </a:r>
            <a:r>
              <a:rPr lang="en-US" dirty="0" err="1"/>
              <a:t>ReferenceError</a:t>
            </a:r>
            <a:r>
              <a:rPr lang="en-US" dirty="0"/>
              <a:t>: x is not defined</a:t>
            </a:r>
            <a:endParaRPr lang="cs-CZ" dirty="0"/>
          </a:p>
        </p:txBody>
      </p:sp>
    </p:spTree>
    <p:extLst>
      <p:ext uri="{BB962C8B-B14F-4D97-AF65-F5344CB8AC3E}">
        <p14:creationId xmlns:p14="http://schemas.microsoft.com/office/powerpoint/2010/main" val="563186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1111-C3FA-88EA-D1A9-30E55A356383}"/>
              </a:ext>
            </a:extLst>
          </p:cNvPr>
          <p:cNvSpPr>
            <a:spLocks noGrp="1"/>
          </p:cNvSpPr>
          <p:nvPr>
            <p:ph type="title"/>
          </p:nvPr>
        </p:nvSpPr>
        <p:spPr/>
        <p:txBody>
          <a:bodyPr/>
          <a:lstStyle/>
          <a:p>
            <a:r>
              <a:rPr lang="en-US" dirty="0"/>
              <a:t>Toolchain</a:t>
            </a:r>
            <a:endParaRPr lang="cs-CZ" dirty="0"/>
          </a:p>
        </p:txBody>
      </p:sp>
      <p:sp>
        <p:nvSpPr>
          <p:cNvPr id="3" name="Content Placeholder 2">
            <a:extLst>
              <a:ext uri="{FF2B5EF4-FFF2-40B4-BE49-F238E27FC236}">
                <a16:creationId xmlns:a16="http://schemas.microsoft.com/office/drawing/2014/main" id="{B96F9AAC-DDE0-E397-29A3-88656EFDBCEF}"/>
              </a:ext>
            </a:extLst>
          </p:cNvPr>
          <p:cNvSpPr>
            <a:spLocks noGrp="1"/>
          </p:cNvSpPr>
          <p:nvPr>
            <p:ph idx="1"/>
          </p:nvPr>
        </p:nvSpPr>
        <p:spPr/>
        <p:txBody>
          <a:bodyPr/>
          <a:lstStyle/>
          <a:p>
            <a:r>
              <a:rPr lang="en-US" dirty="0"/>
              <a:t>None : )</a:t>
            </a:r>
            <a:br>
              <a:rPr lang="en-US" dirty="0"/>
            </a:br>
            <a:endParaRPr lang="en-US" dirty="0"/>
          </a:p>
          <a:p>
            <a:r>
              <a:rPr lang="en-US" dirty="0"/>
              <a:t>Bundlers</a:t>
            </a:r>
            <a:br>
              <a:rPr lang="en-US" dirty="0"/>
            </a:br>
            <a:r>
              <a:rPr lang="en-US" dirty="0"/>
              <a:t>Apply transformations and optimizations to JavaScript code (Webpack, Parcel, …).</a:t>
            </a:r>
            <a:br>
              <a:rPr lang="en-US" dirty="0"/>
            </a:br>
            <a:endParaRPr lang="en-US" dirty="0"/>
          </a:p>
          <a:p>
            <a:r>
              <a:rPr lang="en-US" dirty="0" err="1"/>
              <a:t>Transpilers</a:t>
            </a:r>
            <a:br>
              <a:rPr lang="en-US" dirty="0"/>
            </a:br>
            <a:r>
              <a:rPr lang="en-US" dirty="0"/>
              <a:t>Transform new JavaScript to older versions (Babel, … ).</a:t>
            </a:r>
          </a:p>
          <a:p>
            <a:endParaRPr lang="en-US" dirty="0"/>
          </a:p>
        </p:txBody>
      </p:sp>
      <p:sp>
        <p:nvSpPr>
          <p:cNvPr id="4" name="Slide Number Placeholder 3">
            <a:extLst>
              <a:ext uri="{FF2B5EF4-FFF2-40B4-BE49-F238E27FC236}">
                <a16:creationId xmlns:a16="http://schemas.microsoft.com/office/drawing/2014/main" id="{30B8C941-BCF2-353E-C2A6-8D7C6EE23A7C}"/>
              </a:ext>
            </a:extLst>
          </p:cNvPr>
          <p:cNvSpPr>
            <a:spLocks noGrp="1"/>
          </p:cNvSpPr>
          <p:nvPr>
            <p:ph type="sldNum" sz="quarter" idx="12"/>
          </p:nvPr>
        </p:nvSpPr>
        <p:spPr/>
        <p:txBody>
          <a:bodyPr/>
          <a:lstStyle/>
          <a:p>
            <a:fld id="{452BA717-4DED-4A38-BDE4-30D0F0A142DB}" type="slidenum">
              <a:rPr lang="cs-CZ" smtClean="0"/>
              <a:pPr/>
              <a:t>50</a:t>
            </a:fld>
            <a:endParaRPr lang="cs-CZ"/>
          </a:p>
        </p:txBody>
      </p:sp>
      <p:sp>
        <p:nvSpPr>
          <p:cNvPr id="5" name="TextBox 4">
            <a:extLst>
              <a:ext uri="{FF2B5EF4-FFF2-40B4-BE49-F238E27FC236}">
                <a16:creationId xmlns:a16="http://schemas.microsoft.com/office/drawing/2014/main" id="{F166FE44-5DA1-57BB-E857-0CB1B391A33C}"/>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173788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28B2C-CF87-4821-8870-C5B317B53171}"/>
              </a:ext>
            </a:extLst>
          </p:cNvPr>
          <p:cNvSpPr>
            <a:spLocks noGrp="1"/>
          </p:cNvSpPr>
          <p:nvPr>
            <p:ph type="body" sz="quarter" idx="13"/>
          </p:nvPr>
        </p:nvSpPr>
        <p:spPr/>
        <p:txBody>
          <a:bodyPr/>
          <a:lstStyle/>
          <a:p>
            <a:r>
              <a:rPr lang="en-US" dirty="0"/>
              <a:t>Demo</a:t>
            </a:r>
            <a:endParaRPr lang="cs-CZ" dirty="0"/>
          </a:p>
        </p:txBody>
      </p:sp>
      <p:sp>
        <p:nvSpPr>
          <p:cNvPr id="3" name="Text Placeholder 2">
            <a:extLst>
              <a:ext uri="{FF2B5EF4-FFF2-40B4-BE49-F238E27FC236}">
                <a16:creationId xmlns:a16="http://schemas.microsoft.com/office/drawing/2014/main" id="{116A7416-717E-442D-E4E9-2112B65FAF42}"/>
              </a:ext>
            </a:extLst>
          </p:cNvPr>
          <p:cNvSpPr>
            <a:spLocks noGrp="1"/>
          </p:cNvSpPr>
          <p:nvPr>
            <p:ph type="body" sz="quarter" idx="14"/>
          </p:nvPr>
        </p:nvSpPr>
        <p:spPr/>
        <p:txBody>
          <a:bodyPr/>
          <a:lstStyle/>
          <a:p>
            <a:r>
              <a:rPr lang="en-US" dirty="0"/>
              <a:t>Babel.js – </a:t>
            </a:r>
            <a:r>
              <a:rPr lang="en-US" dirty="0">
                <a:hlinkClick r:id="rId2"/>
              </a:rPr>
              <a:t>Try it out</a:t>
            </a:r>
            <a:endParaRPr lang="cs-CZ" dirty="0"/>
          </a:p>
        </p:txBody>
      </p:sp>
    </p:spTree>
    <p:extLst>
      <p:ext uri="{BB962C8B-B14F-4D97-AF65-F5344CB8AC3E}">
        <p14:creationId xmlns:p14="http://schemas.microsoft.com/office/powerpoint/2010/main" val="288521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3D6D-1CD4-390F-B761-4D711A912344}"/>
              </a:ext>
            </a:extLst>
          </p:cNvPr>
          <p:cNvSpPr>
            <a:spLocks noGrp="1"/>
          </p:cNvSpPr>
          <p:nvPr>
            <p:ph type="title"/>
          </p:nvPr>
        </p:nvSpPr>
        <p:spPr/>
        <p:txBody>
          <a:bodyPr>
            <a:normAutofit/>
          </a:bodyPr>
          <a:lstStyle/>
          <a:p>
            <a:r>
              <a:rPr lang="en-US" dirty="0"/>
              <a:t>Cross-site scripting (XSS)</a:t>
            </a:r>
          </a:p>
        </p:txBody>
      </p:sp>
      <p:sp>
        <p:nvSpPr>
          <p:cNvPr id="3" name="Content Placeholder 2">
            <a:extLst>
              <a:ext uri="{FF2B5EF4-FFF2-40B4-BE49-F238E27FC236}">
                <a16:creationId xmlns:a16="http://schemas.microsoft.com/office/drawing/2014/main" id="{F5CA5D2B-7528-22D3-548F-2A3BAE8668C5}"/>
              </a:ext>
            </a:extLst>
          </p:cNvPr>
          <p:cNvSpPr>
            <a:spLocks noGrp="1"/>
          </p:cNvSpPr>
          <p:nvPr>
            <p:ph idx="1"/>
          </p:nvPr>
        </p:nvSpPr>
        <p:spPr/>
        <p:txBody>
          <a:bodyPr/>
          <a:lstStyle/>
          <a:p>
            <a:pPr marL="0" indent="0">
              <a:buNone/>
            </a:pPr>
            <a:r>
              <a:rPr lang="en-US" dirty="0"/>
              <a:t>Calling function in JavaScript in limited Charset (a-z A-Z';+.:=) - without parenthesis.</a:t>
            </a:r>
          </a:p>
          <a:p>
            <a:endParaRPr lang="cs-CZ" dirty="0"/>
          </a:p>
        </p:txBody>
      </p:sp>
      <p:sp>
        <p:nvSpPr>
          <p:cNvPr id="4" name="Slide Number Placeholder 3">
            <a:extLst>
              <a:ext uri="{FF2B5EF4-FFF2-40B4-BE49-F238E27FC236}">
                <a16:creationId xmlns:a16="http://schemas.microsoft.com/office/drawing/2014/main" id="{F54FBD24-9762-199C-CDA3-B8B9382491D8}"/>
              </a:ext>
            </a:extLst>
          </p:cNvPr>
          <p:cNvSpPr>
            <a:spLocks noGrp="1"/>
          </p:cNvSpPr>
          <p:nvPr>
            <p:ph type="sldNum" sz="quarter" idx="12"/>
          </p:nvPr>
        </p:nvSpPr>
        <p:spPr/>
        <p:txBody>
          <a:bodyPr/>
          <a:lstStyle/>
          <a:p>
            <a:fld id="{452BA717-4DED-4A38-BDE4-30D0F0A142DB}" type="slidenum">
              <a:rPr lang="cs-CZ" smtClean="0"/>
              <a:pPr/>
              <a:t>52</a:t>
            </a:fld>
            <a:endParaRPr lang="cs-CZ"/>
          </a:p>
        </p:txBody>
      </p:sp>
      <p:sp>
        <p:nvSpPr>
          <p:cNvPr id="5" name="TextBox 4">
            <a:extLst>
              <a:ext uri="{FF2B5EF4-FFF2-40B4-BE49-F238E27FC236}">
                <a16:creationId xmlns:a16="http://schemas.microsoft.com/office/drawing/2014/main" id="{34718841-4B3B-1808-9137-EC78036E7112}"/>
              </a:ext>
            </a:extLst>
          </p:cNvPr>
          <p:cNvSpPr txBox="1"/>
          <p:nvPr/>
        </p:nvSpPr>
        <p:spPr>
          <a:xfrm>
            <a:off x="0" y="6516052"/>
            <a:ext cx="12192000" cy="369332"/>
          </a:xfrm>
          <a:prstGeom prst="rect">
            <a:avLst/>
          </a:prstGeom>
          <a:noFill/>
        </p:spPr>
        <p:txBody>
          <a:bodyPr wrap="square" rtlCol="0">
            <a:spAutoFit/>
          </a:bodyPr>
          <a:lstStyle/>
          <a:p>
            <a:r>
              <a:rPr lang="en-US" dirty="0">
                <a:solidFill>
                  <a:schemeClr val="bg1"/>
                </a:solidFill>
              </a:rPr>
              <a:t>Proposal: 2022/2023</a:t>
            </a:r>
          </a:p>
        </p:txBody>
      </p:sp>
    </p:spTree>
    <p:extLst>
      <p:ext uri="{BB962C8B-B14F-4D97-AF65-F5344CB8AC3E}">
        <p14:creationId xmlns:p14="http://schemas.microsoft.com/office/powerpoint/2010/main" val="320940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35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FC5A9A-E86E-D0BE-E274-9127C68CA87D}"/>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3" name="Text Placeholder 2">
            <a:extLst>
              <a:ext uri="{FF2B5EF4-FFF2-40B4-BE49-F238E27FC236}">
                <a16:creationId xmlns:a16="http://schemas.microsoft.com/office/drawing/2014/main" id="{18D135D0-8CA6-F176-7ABD-1C841850BB43}"/>
              </a:ext>
            </a:extLst>
          </p:cNvPr>
          <p:cNvSpPr>
            <a:spLocks noGrp="1"/>
          </p:cNvSpPr>
          <p:nvPr>
            <p:ph type="body" sz="quarter" idx="13"/>
          </p:nvPr>
        </p:nvSpPr>
        <p:spPr/>
        <p:txBody>
          <a:bodyPr/>
          <a:lstStyle/>
          <a:p>
            <a:endParaRPr lang="cs-CZ"/>
          </a:p>
        </p:txBody>
      </p:sp>
      <p:sp>
        <p:nvSpPr>
          <p:cNvPr id="4" name="Text Placeholder 3">
            <a:extLst>
              <a:ext uri="{FF2B5EF4-FFF2-40B4-BE49-F238E27FC236}">
                <a16:creationId xmlns:a16="http://schemas.microsoft.com/office/drawing/2014/main" id="{20B15D6F-F6EC-1A64-94BF-DC512C649BB1}"/>
              </a:ext>
            </a:extLst>
          </p:cNvPr>
          <p:cNvSpPr>
            <a:spLocks noGrp="1"/>
          </p:cNvSpPr>
          <p:nvPr>
            <p:ph type="body" sz="quarter" idx="14"/>
          </p:nvPr>
        </p:nvSpPr>
        <p:spPr/>
        <p:txBody>
          <a:bodyPr/>
          <a:lstStyle/>
          <a:p>
            <a:r>
              <a:rPr lang="en-US" dirty="0"/>
              <a:t>Closure</a:t>
            </a:r>
          </a:p>
        </p:txBody>
      </p:sp>
      <p:sp>
        <p:nvSpPr>
          <p:cNvPr id="5" name="Zaoblený obdélníkový popisek 7">
            <a:extLst>
              <a:ext uri="{FF2B5EF4-FFF2-40B4-BE49-F238E27FC236}">
                <a16:creationId xmlns:a16="http://schemas.microsoft.com/office/drawing/2014/main" id="{7AC6955E-51BD-C1A1-DFCC-D83924FF4BD0}"/>
              </a:ext>
            </a:extLst>
          </p:cNvPr>
          <p:cNvSpPr/>
          <p:nvPr/>
        </p:nvSpPr>
        <p:spPr>
          <a:xfrm>
            <a:off x="1579005" y="4370072"/>
            <a:ext cx="4877035" cy="787120"/>
          </a:xfrm>
          <a:prstGeom prst="wedgeRoundRectCallout">
            <a:avLst>
              <a:gd name="adj1" fmla="val 39212"/>
              <a:gd name="adj2" fmla="val -1432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Wiki: A closure is a record storing a function together with an environment.</a:t>
            </a:r>
          </a:p>
        </p:txBody>
      </p:sp>
    </p:spTree>
    <p:extLst>
      <p:ext uri="{BB962C8B-B14F-4D97-AF65-F5344CB8AC3E}">
        <p14:creationId xmlns:p14="http://schemas.microsoft.com/office/powerpoint/2010/main" val="118088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8A7B-1F23-F1D9-0D00-0E487D325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8470D-EFF6-FA9E-4279-69296D6EB61A}"/>
              </a:ext>
            </a:extLst>
          </p:cNvPr>
          <p:cNvSpPr>
            <a:spLocks noGrp="1"/>
          </p:cNvSpPr>
          <p:nvPr>
            <p:ph type="title"/>
          </p:nvPr>
        </p:nvSpPr>
        <p:spPr/>
        <p:txBody>
          <a:bodyPr>
            <a:normAutofit/>
          </a:bodyPr>
          <a:lstStyle/>
          <a:p>
            <a:r>
              <a:rPr lang="en-US" dirty="0"/>
              <a:t>Scope of variables and functions</a:t>
            </a:r>
          </a:p>
        </p:txBody>
      </p:sp>
      <p:sp>
        <p:nvSpPr>
          <p:cNvPr id="4" name="Slide Number Placeholder 3">
            <a:extLst>
              <a:ext uri="{FF2B5EF4-FFF2-40B4-BE49-F238E27FC236}">
                <a16:creationId xmlns:a16="http://schemas.microsoft.com/office/drawing/2014/main" id="{1D1A8BE2-1A65-BAB8-2B05-E9CF47EC3812}"/>
              </a:ext>
            </a:extLst>
          </p:cNvPr>
          <p:cNvSpPr>
            <a:spLocks noGrp="1"/>
          </p:cNvSpPr>
          <p:nvPr>
            <p:ph type="sldNum" sz="quarter" idx="12"/>
          </p:nvPr>
        </p:nvSpPr>
        <p:spPr/>
        <p:txBody>
          <a:bodyPr/>
          <a:lstStyle/>
          <a:p>
            <a:fld id="{452BA717-4DED-4A38-BDE4-30D0F0A142DB}" type="slidenum">
              <a:rPr lang="cs-CZ" smtClean="0"/>
              <a:pPr/>
              <a:t>7</a:t>
            </a:fld>
            <a:endParaRPr lang="cs-CZ"/>
          </a:p>
        </p:txBody>
      </p:sp>
      <p:sp>
        <p:nvSpPr>
          <p:cNvPr id="5" name="Rectangle 4">
            <a:extLst>
              <a:ext uri="{FF2B5EF4-FFF2-40B4-BE49-F238E27FC236}">
                <a16:creationId xmlns:a16="http://schemas.microsoft.com/office/drawing/2014/main" id="{8D57CCB7-42DC-06AD-45C9-0B4B01D486A1}"/>
              </a:ext>
            </a:extLst>
          </p:cNvPr>
          <p:cNvSpPr/>
          <p:nvPr/>
        </p:nvSpPr>
        <p:spPr>
          <a:xfrm>
            <a:off x="335360" y="1340768"/>
            <a:ext cx="8280920" cy="403244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var</a:t>
            </a:r>
            <a:r>
              <a:rPr lang="en-US" b="1" dirty="0">
                <a:solidFill>
                  <a:schemeClr val="tx1"/>
                </a:solidFill>
                <a:latin typeface="Courier New" panose="02070309020205020404" pitchFamily="49" charset="0"/>
                <a:cs typeface="Courier New" panose="02070309020205020404" pitchFamily="49" charset="0"/>
              </a:rPr>
              <a:t> a1; </a:t>
            </a:r>
            <a:r>
              <a:rPr lang="en-US" b="1" dirty="0">
                <a:solidFill>
                  <a:schemeClr val="accent6"/>
                </a:solidFill>
                <a:latin typeface="Courier New" panose="02070309020205020404" pitchFamily="49" charset="0"/>
                <a:cs typeface="Courier New" panose="02070309020205020404" pitchFamily="49" charset="0"/>
              </a:rPr>
              <a:t>// global scope (obj. window in browser)</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foo() {</a:t>
            </a:r>
          </a:p>
          <a:p>
            <a:r>
              <a:rPr lang="en-US" b="1" dirty="0">
                <a:solidFill>
                  <a:schemeClr val="accent1"/>
                </a:solidFill>
                <a:latin typeface="Courier New" panose="02070309020205020404" pitchFamily="49" charset="0"/>
                <a:cs typeface="Courier New" panose="02070309020205020404" pitchFamily="49" charset="0"/>
              </a:rPr>
              <a:t>  let</a:t>
            </a:r>
            <a:r>
              <a:rPr lang="en-US" b="1" dirty="0">
                <a:solidFill>
                  <a:schemeClr val="tx1"/>
                </a:solidFill>
                <a:latin typeface="Courier New" panose="02070309020205020404" pitchFamily="49" charset="0"/>
                <a:cs typeface="Courier New" panose="02070309020205020404" pitchFamily="49" charset="0"/>
              </a:rPr>
              <a:t> a2; </a:t>
            </a:r>
            <a:r>
              <a:rPr lang="en-US" b="1" dirty="0">
                <a:solidFill>
                  <a:schemeClr val="accent6"/>
                </a:solidFill>
                <a:latin typeface="Courier New" panose="02070309020205020404" pitchFamily="49" charset="0"/>
                <a:cs typeface="Courier New" panose="02070309020205020404" pitchFamily="49" charset="0"/>
              </a:rPr>
              <a:t>// local scope of foo()</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innerFoo</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let</a:t>
            </a:r>
            <a:r>
              <a:rPr lang="en-US" b="1" dirty="0">
                <a:solidFill>
                  <a:schemeClr val="tx1"/>
                </a:solidFill>
                <a:latin typeface="Courier New" panose="02070309020205020404" pitchFamily="49" charset="0"/>
                <a:cs typeface="Courier New" panose="02070309020205020404" pitchFamily="49" charset="0"/>
              </a:rPr>
              <a:t> a3; </a:t>
            </a:r>
            <a:r>
              <a:rPr lang="en-US" b="1" dirty="0">
                <a:solidFill>
                  <a:schemeClr val="accent6"/>
                </a:solidFill>
                <a:latin typeface="Courier New" panose="02070309020205020404" pitchFamily="49" charset="0"/>
                <a:cs typeface="Courier New" panose="02070309020205020404" pitchFamily="49" charset="0"/>
              </a:rPr>
              <a:t>// local scope of </a:t>
            </a:r>
            <a:r>
              <a:rPr lang="en-US" b="1" dirty="0" err="1">
                <a:solidFill>
                  <a:schemeClr val="accent6"/>
                </a:solidFill>
                <a:latin typeface="Courier New" panose="02070309020205020404" pitchFamily="49" charset="0"/>
                <a:cs typeface="Courier New" panose="02070309020205020404" pitchFamily="49" charset="0"/>
              </a:rPr>
              <a:t>innerFoo</a:t>
            </a:r>
            <a:r>
              <a:rPr lang="en-US" b="1" dirty="0">
                <a:solidFill>
                  <a:schemeClr val="accent6"/>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innerInnerFoo</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I can see and use a1, a2, and a3 from here …</a:t>
            </a:r>
          </a:p>
          <a:p>
            <a:r>
              <a:rPr lang="en-US" b="1" dirty="0">
                <a:solidFill>
                  <a:schemeClr val="tx1"/>
                </a:solidFill>
                <a:latin typeface="Courier New" panose="02070309020205020404" pitchFamily="49" charset="0"/>
                <a:cs typeface="Courier New" panose="02070309020205020404" pitchFamily="49" charset="0"/>
              </a:rPr>
              <a:t>      a1 = a2;</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7" name="Zaoblený obdélníkový popisek 7">
            <a:extLst>
              <a:ext uri="{FF2B5EF4-FFF2-40B4-BE49-F238E27FC236}">
                <a16:creationId xmlns:a16="http://schemas.microsoft.com/office/drawing/2014/main" id="{4E8580CA-BD02-D833-3351-755641977502}"/>
              </a:ext>
            </a:extLst>
          </p:cNvPr>
          <p:cNvSpPr/>
          <p:nvPr/>
        </p:nvSpPr>
        <p:spPr>
          <a:xfrm>
            <a:off x="2995630" y="4365104"/>
            <a:ext cx="7560840" cy="504056"/>
          </a:xfrm>
          <a:prstGeom prst="wedgeRoundRectCallout">
            <a:avLst>
              <a:gd name="adj1" fmla="val -58306"/>
              <a:gd name="adj2" fmla="val -3893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 follow the scope chain upwards and find the first variable of given name.</a:t>
            </a:r>
            <a:endParaRPr lang="cs-CZ" dirty="0"/>
          </a:p>
        </p:txBody>
      </p:sp>
    </p:spTree>
    <p:extLst>
      <p:ext uri="{BB962C8B-B14F-4D97-AF65-F5344CB8AC3E}">
        <p14:creationId xmlns:p14="http://schemas.microsoft.com/office/powerpoint/2010/main" val="276176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82268-A83C-3E84-29B0-09046AE4C774}"/>
              </a:ext>
            </a:extLst>
          </p:cNvPr>
          <p:cNvSpPr>
            <a:spLocks noGrp="1"/>
          </p:cNvSpPr>
          <p:nvPr>
            <p:ph type="body" sz="quarter" idx="13"/>
          </p:nvPr>
        </p:nvSpPr>
        <p:spPr/>
        <p:txBody>
          <a:bodyPr/>
          <a:lstStyle/>
          <a:p>
            <a:r>
              <a:rPr lang="en-US" dirty="0"/>
              <a:t>Demo</a:t>
            </a:r>
            <a:endParaRPr lang="cs-CZ" dirty="0"/>
          </a:p>
        </p:txBody>
      </p:sp>
      <p:sp>
        <p:nvSpPr>
          <p:cNvPr id="3" name="Text Placeholder 2">
            <a:extLst>
              <a:ext uri="{FF2B5EF4-FFF2-40B4-BE49-F238E27FC236}">
                <a16:creationId xmlns:a16="http://schemas.microsoft.com/office/drawing/2014/main" id="{B924536E-6F81-EE11-7D03-6DEFFE950082}"/>
              </a:ext>
            </a:extLst>
          </p:cNvPr>
          <p:cNvSpPr>
            <a:spLocks noGrp="1"/>
          </p:cNvSpPr>
          <p:nvPr>
            <p:ph type="body" sz="quarter" idx="14"/>
          </p:nvPr>
        </p:nvSpPr>
        <p:spPr/>
        <p:txBody>
          <a:bodyPr/>
          <a:lstStyle/>
          <a:p>
            <a:r>
              <a:rPr lang="en-US" dirty="0"/>
              <a:t>Closure</a:t>
            </a:r>
            <a:endParaRPr lang="cs-CZ" dirty="0"/>
          </a:p>
        </p:txBody>
      </p:sp>
    </p:spTree>
    <p:extLst>
      <p:ext uri="{BB962C8B-B14F-4D97-AF65-F5344CB8AC3E}">
        <p14:creationId xmlns:p14="http://schemas.microsoft.com/office/powerpoint/2010/main" val="247485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CD9A-7D77-F521-9A1E-372D72D42ED9}"/>
              </a:ext>
            </a:extLst>
          </p:cNvPr>
          <p:cNvSpPr>
            <a:spLocks noGrp="1"/>
          </p:cNvSpPr>
          <p:nvPr>
            <p:ph type="title"/>
          </p:nvPr>
        </p:nvSpPr>
        <p:spPr/>
        <p:txBody>
          <a:bodyPr>
            <a:normAutofit/>
          </a:bodyPr>
          <a:lstStyle/>
          <a:p>
            <a:r>
              <a:rPr lang="en-US" dirty="0"/>
              <a:t>Closure</a:t>
            </a:r>
          </a:p>
        </p:txBody>
      </p:sp>
      <p:sp>
        <p:nvSpPr>
          <p:cNvPr id="4" name="Slide Number Placeholder 3">
            <a:extLst>
              <a:ext uri="{FF2B5EF4-FFF2-40B4-BE49-F238E27FC236}">
                <a16:creationId xmlns:a16="http://schemas.microsoft.com/office/drawing/2014/main" id="{241717D4-3E52-916D-5E4E-2EB20D1D0411}"/>
              </a:ext>
            </a:extLst>
          </p:cNvPr>
          <p:cNvSpPr>
            <a:spLocks noGrp="1"/>
          </p:cNvSpPr>
          <p:nvPr>
            <p:ph type="sldNum" sz="quarter" idx="12"/>
          </p:nvPr>
        </p:nvSpPr>
        <p:spPr/>
        <p:txBody>
          <a:bodyPr/>
          <a:lstStyle/>
          <a:p>
            <a:fld id="{452BA717-4DED-4A38-BDE4-30D0F0A142DB}" type="slidenum">
              <a:rPr lang="cs-CZ" smtClean="0"/>
              <a:pPr/>
              <a:t>9</a:t>
            </a:fld>
            <a:endParaRPr lang="cs-CZ"/>
          </a:p>
        </p:txBody>
      </p:sp>
      <p:sp>
        <p:nvSpPr>
          <p:cNvPr id="5" name="Rectangle 4">
            <a:extLst>
              <a:ext uri="{FF2B5EF4-FFF2-40B4-BE49-F238E27FC236}">
                <a16:creationId xmlns:a16="http://schemas.microsoft.com/office/drawing/2014/main" id="{1061C970-5A63-DAAB-BBDA-9B89BAF21761}"/>
              </a:ext>
            </a:extLst>
          </p:cNvPr>
          <p:cNvSpPr/>
          <p:nvPr/>
        </p:nvSpPr>
        <p:spPr>
          <a:xfrm>
            <a:off x="335360" y="1340768"/>
            <a:ext cx="4536504" cy="482453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createAdder</a:t>
            </a:r>
            <a:r>
              <a:rPr lang="en-US" b="1" dirty="0">
                <a:solidFill>
                  <a:schemeClr val="tx1"/>
                </a:solidFill>
                <a:latin typeface="Courier New" panose="02070309020205020404" pitchFamily="49" charset="0"/>
                <a:cs typeface="Courier New" panose="02070309020205020404" pitchFamily="49" charset="0"/>
              </a:rPr>
              <a:t>(x)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(y)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x + y;</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br>
              <a:rPr lang="en-US" b="1" dirty="0">
                <a:solidFill>
                  <a:schemeClr val="tx1"/>
                </a:solidFill>
                <a:latin typeface="Courier New" panose="02070309020205020404" pitchFamily="49" charset="0"/>
                <a:cs typeface="Courier New" panose="02070309020205020404" pitchFamily="49" charset="0"/>
              </a:rPr>
            </a:br>
            <a:br>
              <a:rPr lang="en-US" b="1" dirty="0">
                <a:solidFill>
                  <a:schemeClr val="tx1"/>
                </a:solidFill>
                <a:latin typeface="Courier New" panose="02070309020205020404" pitchFamily="49" charset="0"/>
                <a:cs typeface="Courier New" panose="02070309020205020404" pitchFamily="49" charset="0"/>
              </a:rPr>
            </a:br>
            <a:br>
              <a:rPr lang="en-US" b="1" dirty="0">
                <a:solidFill>
                  <a:schemeClr val="tx1"/>
                </a:solidFill>
                <a:latin typeface="Courier New" panose="02070309020205020404" pitchFamily="49" charset="0"/>
                <a:cs typeface="Courier New" panose="02070309020205020404" pitchFamily="49" charset="0"/>
              </a:rPr>
            </a:b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add3 = </a:t>
            </a:r>
            <a:r>
              <a:rPr lang="en-US" b="1" dirty="0" err="1">
                <a:solidFill>
                  <a:schemeClr val="tx1"/>
                </a:solidFill>
                <a:latin typeface="Courier New" panose="02070309020205020404" pitchFamily="49" charset="0"/>
                <a:cs typeface="Courier New" panose="02070309020205020404" pitchFamily="49" charset="0"/>
              </a:rPr>
              <a:t>createAdder</a:t>
            </a:r>
            <a:r>
              <a:rPr lang="en-US" b="1" dirty="0">
                <a:solidFill>
                  <a:schemeClr val="tx1"/>
                </a:solidFill>
                <a:latin typeface="Courier New" panose="02070309020205020404" pitchFamily="49" charset="0"/>
                <a:cs typeface="Courier New" panose="02070309020205020404" pitchFamily="49" charset="0"/>
              </a:rPr>
              <a:t>(3);</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add7 = </a:t>
            </a:r>
            <a:r>
              <a:rPr lang="en-US" b="1" dirty="0" err="1">
                <a:solidFill>
                  <a:schemeClr val="tx1"/>
                </a:solidFill>
                <a:latin typeface="Courier New" panose="02070309020205020404" pitchFamily="49" charset="0"/>
                <a:cs typeface="Courier New" panose="02070309020205020404" pitchFamily="49" charset="0"/>
              </a:rPr>
              <a:t>createAdder</a:t>
            </a:r>
            <a:r>
              <a:rPr lang="en-US" b="1" dirty="0">
                <a:solidFill>
                  <a:schemeClr val="tx1"/>
                </a:solidFill>
                <a:latin typeface="Courier New" panose="02070309020205020404" pitchFamily="49" charset="0"/>
                <a:cs typeface="Courier New" panose="02070309020205020404" pitchFamily="49" charset="0"/>
              </a:rPr>
              <a:t>(7);</a:t>
            </a:r>
          </a:p>
          <a:p>
            <a:br>
              <a:rPr lang="en-US" b="1" dirty="0">
                <a:solidFill>
                  <a:schemeClr val="tx1"/>
                </a:solidFill>
                <a:latin typeface="Courier New" panose="02070309020205020404" pitchFamily="49" charset="0"/>
                <a:cs typeface="Courier New" panose="02070309020205020404" pitchFamily="49" charset="0"/>
              </a:rPr>
            </a:br>
            <a:br>
              <a:rPr lang="en-US" b="1" dirty="0">
                <a:solidFill>
                  <a:schemeClr val="tx1"/>
                </a:solidFill>
                <a:latin typeface="Courier New" panose="02070309020205020404" pitchFamily="49" charset="0"/>
                <a:cs typeface="Courier New" panose="02070309020205020404" pitchFamily="49" charset="0"/>
              </a:rPr>
            </a:br>
            <a:br>
              <a:rPr lang="en-US" b="1" dirty="0">
                <a:solidFill>
                  <a:schemeClr val="tx1"/>
                </a:solidFill>
                <a:latin typeface="Courier New" panose="02070309020205020404" pitchFamily="49" charset="0"/>
                <a:cs typeface="Courier New" panose="02070309020205020404" pitchFamily="49" charset="0"/>
              </a:rPr>
            </a:b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add3(10); </a:t>
            </a:r>
            <a:r>
              <a:rPr lang="en-US" b="1" dirty="0">
                <a:solidFill>
                  <a:schemeClr val="accent6"/>
                </a:solidFill>
                <a:latin typeface="Courier New" panose="02070309020205020404" pitchFamily="49" charset="0"/>
                <a:cs typeface="Courier New" panose="02070309020205020404" pitchFamily="49" charset="0"/>
              </a:rPr>
              <a:t>// is 13</a:t>
            </a:r>
          </a:p>
          <a:p>
            <a:r>
              <a:rPr lang="en-US" b="1" dirty="0">
                <a:solidFill>
                  <a:schemeClr val="tx1"/>
                </a:solidFill>
                <a:latin typeface="Courier New" panose="02070309020205020404" pitchFamily="49" charset="0"/>
                <a:cs typeface="Courier New" panose="02070309020205020404" pitchFamily="49" charset="0"/>
              </a:rPr>
              <a:t>add7(10); </a:t>
            </a:r>
            <a:r>
              <a:rPr lang="en-US" b="1" dirty="0">
                <a:solidFill>
                  <a:schemeClr val="accent6"/>
                </a:solidFill>
                <a:latin typeface="Courier New" panose="02070309020205020404" pitchFamily="49" charset="0"/>
                <a:cs typeface="Courier New" panose="02070309020205020404" pitchFamily="49" charset="0"/>
              </a:rPr>
              <a:t>// is 17</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8" name="Zaoblený obdélníkový popisek 8">
            <a:extLst>
              <a:ext uri="{FF2B5EF4-FFF2-40B4-BE49-F238E27FC236}">
                <a16:creationId xmlns:a16="http://schemas.microsoft.com/office/drawing/2014/main" id="{43FF714B-9E39-2806-C367-BEC8995A333D}"/>
              </a:ext>
            </a:extLst>
          </p:cNvPr>
          <p:cNvSpPr/>
          <p:nvPr/>
        </p:nvSpPr>
        <p:spPr>
          <a:xfrm>
            <a:off x="4007768" y="1450015"/>
            <a:ext cx="2412268" cy="898865"/>
          </a:xfrm>
          <a:prstGeom prst="wedgeRoundRectCallout">
            <a:avLst>
              <a:gd name="adj1" fmla="val -79015"/>
              <a:gd name="adj2" fmla="val 230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Inner function can see variable </a:t>
            </a:r>
            <a:r>
              <a:rPr lang="en-US" b="1" dirty="0">
                <a:latin typeface="Courier New" pitchFamily="49" charset="0"/>
                <a:cs typeface="Courier New" pitchFamily="49" charset="0"/>
              </a:rPr>
              <a:t>x</a:t>
            </a:r>
            <a:r>
              <a:rPr lang="en-US" dirty="0"/>
              <a:t> due to scoping rules</a:t>
            </a:r>
            <a:endParaRPr lang="cs-CZ" dirty="0"/>
          </a:p>
        </p:txBody>
      </p:sp>
      <p:sp>
        <p:nvSpPr>
          <p:cNvPr id="9" name="Zaoblený obdélníkový popisek 7">
            <a:extLst>
              <a:ext uri="{FF2B5EF4-FFF2-40B4-BE49-F238E27FC236}">
                <a16:creationId xmlns:a16="http://schemas.microsoft.com/office/drawing/2014/main" id="{AF91246A-C1C2-D902-7359-3FB7EF3E3DBF}"/>
              </a:ext>
            </a:extLst>
          </p:cNvPr>
          <p:cNvSpPr/>
          <p:nvPr/>
        </p:nvSpPr>
        <p:spPr>
          <a:xfrm>
            <a:off x="624596" y="4628044"/>
            <a:ext cx="3384376" cy="754551"/>
          </a:xfrm>
          <a:prstGeom prst="wedgeRoundRectCallout">
            <a:avLst>
              <a:gd name="adj1" fmla="val 16538"/>
              <a:gd name="adj2" fmla="val -741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New function have a new closure where </a:t>
            </a:r>
            <a:r>
              <a:rPr lang="en-US" b="1" dirty="0">
                <a:latin typeface="Courier New" pitchFamily="49" charset="0"/>
                <a:cs typeface="Courier New" pitchFamily="49" charset="0"/>
              </a:rPr>
              <a:t>x == 7</a:t>
            </a:r>
            <a:endParaRPr lang="cs-CZ" dirty="0">
              <a:latin typeface="Courier New" pitchFamily="49" charset="0"/>
              <a:cs typeface="Courier New" pitchFamily="49" charset="0"/>
            </a:endParaRPr>
          </a:p>
        </p:txBody>
      </p:sp>
      <p:sp>
        <p:nvSpPr>
          <p:cNvPr id="10" name="Zaoblený obdélníkový popisek 6">
            <a:extLst>
              <a:ext uri="{FF2B5EF4-FFF2-40B4-BE49-F238E27FC236}">
                <a16:creationId xmlns:a16="http://schemas.microsoft.com/office/drawing/2014/main" id="{D7A1C45A-A080-ED9D-F5C1-71E33FE473C6}"/>
              </a:ext>
            </a:extLst>
          </p:cNvPr>
          <p:cNvSpPr/>
          <p:nvPr/>
        </p:nvSpPr>
        <p:spPr>
          <a:xfrm>
            <a:off x="623392" y="2669124"/>
            <a:ext cx="3240360" cy="1042583"/>
          </a:xfrm>
          <a:prstGeom prst="wedgeRoundRectCallout">
            <a:avLst>
              <a:gd name="adj1" fmla="val 16816"/>
              <a:gd name="adj2" fmla="val 611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When the inner function is created, the closure captures value of </a:t>
            </a:r>
            <a:r>
              <a:rPr lang="en-US" b="1" dirty="0">
                <a:latin typeface="Courier New" pitchFamily="49" charset="0"/>
                <a:cs typeface="Courier New" pitchFamily="49" charset="0"/>
              </a:rPr>
              <a:t>x == 3</a:t>
            </a:r>
            <a:endParaRPr lang="cs-CZ" dirty="0">
              <a:latin typeface="Courier New" pitchFamily="49" charset="0"/>
              <a:cs typeface="Courier New" pitchFamily="49" charset="0"/>
            </a:endParaRPr>
          </a:p>
        </p:txBody>
      </p:sp>
      <p:sp>
        <p:nvSpPr>
          <p:cNvPr id="11" name="TextBox 10">
            <a:extLst>
              <a:ext uri="{FF2B5EF4-FFF2-40B4-BE49-F238E27FC236}">
                <a16:creationId xmlns:a16="http://schemas.microsoft.com/office/drawing/2014/main" id="{2C797009-ED03-FCB4-D39C-78F392641D25}"/>
              </a:ext>
            </a:extLst>
          </p:cNvPr>
          <p:cNvSpPr txBox="1"/>
          <p:nvPr/>
        </p:nvSpPr>
        <p:spPr>
          <a:xfrm>
            <a:off x="0" y="6516052"/>
            <a:ext cx="12192000" cy="369332"/>
          </a:xfrm>
          <a:prstGeom prst="rect">
            <a:avLst/>
          </a:prstGeom>
          <a:noFill/>
        </p:spPr>
        <p:txBody>
          <a:bodyPr wrap="square" rtlCol="0">
            <a:spAutoFit/>
          </a:bodyPr>
          <a:lstStyle/>
          <a:p>
            <a:r>
              <a:rPr lang="en-US" dirty="0">
                <a:solidFill>
                  <a:schemeClr val="bg1"/>
                </a:solidFill>
              </a:rPr>
              <a:t>2025/2026 Example</a:t>
            </a:r>
          </a:p>
        </p:txBody>
      </p:sp>
      <p:sp>
        <p:nvSpPr>
          <p:cNvPr id="12" name="Rectangle 11">
            <a:extLst>
              <a:ext uri="{FF2B5EF4-FFF2-40B4-BE49-F238E27FC236}">
                <a16:creationId xmlns:a16="http://schemas.microsoft.com/office/drawing/2014/main" id="{40DA2424-9150-2A34-6D7E-CF378F92699D}"/>
              </a:ext>
            </a:extLst>
          </p:cNvPr>
          <p:cNvSpPr/>
          <p:nvPr/>
        </p:nvSpPr>
        <p:spPr>
          <a:xfrm>
            <a:off x="6600056" y="1318824"/>
            <a:ext cx="5207944" cy="482453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endParaRPr lang="en-US" b="1" dirty="0">
              <a:solidFill>
                <a:schemeClr val="accent1"/>
              </a:solidFill>
              <a:latin typeface="Courier New" panose="02070309020205020404" pitchFamily="49" charset="0"/>
              <a:cs typeface="Courier New" panose="02070309020205020404" pitchFamily="49" charset="0"/>
            </a:endParaRPr>
          </a:p>
          <a:p>
            <a:endParaRPr lang="en-US" b="1" dirty="0">
              <a:solidFill>
                <a:schemeClr val="accent1"/>
              </a:solidFill>
              <a:latin typeface="Courier New" panose="02070309020205020404" pitchFamily="49" charset="0"/>
              <a:cs typeface="Courier New" panose="02070309020205020404" pitchFamily="49" charset="0"/>
            </a:endParaRPr>
          </a:p>
          <a:p>
            <a:endParaRPr lang="en-US" b="1" dirty="0">
              <a:solidFill>
                <a:schemeClr val="accent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bindFirst</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fnc</a:t>
            </a:r>
            <a:r>
              <a:rPr lang="en-US" b="1" dirty="0">
                <a:solidFill>
                  <a:schemeClr val="tx1"/>
                </a:solidFill>
                <a:latin typeface="Courier New" panose="02070309020205020404" pitchFamily="49" charset="0"/>
                <a:cs typeface="Courier New" panose="02070309020205020404" pitchFamily="49" charset="0"/>
              </a:rPr>
              <a:t>, x)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(y)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fnc</a:t>
            </a:r>
            <a:r>
              <a:rPr lang="en-US" b="1" dirty="0">
                <a:solidFill>
                  <a:schemeClr val="tx1"/>
                </a:solidFill>
                <a:latin typeface="Courier New" panose="02070309020205020404" pitchFamily="49" charset="0"/>
                <a:cs typeface="Courier New" panose="02070309020205020404" pitchFamily="49" charset="0"/>
              </a:rPr>
              <a:t>(x, y);</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add(x, y) { return x + y; }</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mul</a:t>
            </a:r>
            <a:r>
              <a:rPr lang="en-US" b="1" dirty="0">
                <a:solidFill>
                  <a:schemeClr val="tx1"/>
                </a:solidFill>
                <a:latin typeface="Courier New" panose="02070309020205020404" pitchFamily="49" charset="0"/>
                <a:cs typeface="Courier New" panose="02070309020205020404" pitchFamily="49" charset="0"/>
              </a:rPr>
              <a:t>(x, y) { return x * y;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add3 = </a:t>
            </a:r>
            <a:r>
              <a:rPr lang="en-US" b="1" dirty="0" err="1">
                <a:solidFill>
                  <a:schemeClr val="tx1"/>
                </a:solidFill>
                <a:latin typeface="Courier New" panose="02070309020205020404" pitchFamily="49" charset="0"/>
                <a:cs typeface="Courier New" panose="02070309020205020404" pitchFamily="49" charset="0"/>
              </a:rPr>
              <a:t>bindFirst</a:t>
            </a:r>
            <a:r>
              <a:rPr lang="en-US" b="1" dirty="0">
                <a:solidFill>
                  <a:schemeClr val="tx1"/>
                </a:solidFill>
                <a:latin typeface="Courier New" panose="02070309020205020404" pitchFamily="49" charset="0"/>
                <a:cs typeface="Courier New" panose="02070309020205020404" pitchFamily="49" charset="0"/>
              </a:rPr>
              <a:t>(add, 3);</a:t>
            </a:r>
          </a:p>
          <a:p>
            <a:r>
              <a:rPr lang="en-US" b="1" dirty="0">
                <a:solidFill>
                  <a:schemeClr val="accent1"/>
                </a:solidFill>
                <a:latin typeface="Courier New" panose="02070309020205020404" pitchFamily="49" charset="0"/>
                <a:cs typeface="Courier New" panose="02070309020205020404" pitchFamily="49" charset="0"/>
              </a:rPr>
              <a:t>const</a:t>
            </a:r>
            <a:r>
              <a:rPr lang="en-US" b="1" dirty="0">
                <a:solidFill>
                  <a:schemeClr val="tx1"/>
                </a:solidFill>
                <a:latin typeface="Courier New" panose="02070309020205020404" pitchFamily="49" charset="0"/>
                <a:cs typeface="Courier New" panose="02070309020205020404" pitchFamily="49" charset="0"/>
              </a:rPr>
              <a:t> mul3 = </a:t>
            </a:r>
            <a:r>
              <a:rPr lang="en-US" b="1" dirty="0" err="1">
                <a:solidFill>
                  <a:schemeClr val="tx1"/>
                </a:solidFill>
                <a:latin typeface="Courier New" panose="02070309020205020404" pitchFamily="49" charset="0"/>
                <a:cs typeface="Courier New" panose="02070309020205020404" pitchFamily="49" charset="0"/>
              </a:rPr>
              <a:t>bindFirst</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mul</a:t>
            </a:r>
            <a:r>
              <a:rPr lang="en-US" b="1" dirty="0">
                <a:solidFill>
                  <a:schemeClr val="tx1"/>
                </a:solidFill>
                <a:latin typeface="Courier New" panose="02070309020205020404" pitchFamily="49" charset="0"/>
                <a:cs typeface="Courier New" panose="02070309020205020404" pitchFamily="49" charset="0"/>
              </a:rPr>
              <a:t>, 3);</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add3(14); </a:t>
            </a:r>
            <a:r>
              <a:rPr lang="en-US" b="1" dirty="0">
                <a:solidFill>
                  <a:schemeClr val="accent6"/>
                </a:solidFill>
                <a:latin typeface="Courier New" panose="02070309020205020404" pitchFamily="49" charset="0"/>
                <a:cs typeface="Courier New" panose="02070309020205020404" pitchFamily="49" charset="0"/>
              </a:rPr>
              <a:t>// is 17</a:t>
            </a:r>
          </a:p>
          <a:p>
            <a:r>
              <a:rPr lang="en-US" b="1" dirty="0">
                <a:solidFill>
                  <a:schemeClr val="tx1"/>
                </a:solidFill>
                <a:latin typeface="Courier New" panose="02070309020205020404" pitchFamily="49" charset="0"/>
                <a:cs typeface="Courier New" panose="02070309020205020404" pitchFamily="49" charset="0"/>
              </a:rPr>
              <a:t>mul3(14); </a:t>
            </a:r>
            <a:r>
              <a:rPr lang="en-US" b="1" dirty="0">
                <a:solidFill>
                  <a:schemeClr val="accent6"/>
                </a:solidFill>
                <a:latin typeface="Courier New" panose="02070309020205020404" pitchFamily="49" charset="0"/>
                <a:cs typeface="Courier New" panose="02070309020205020404" pitchFamily="49" charset="0"/>
              </a:rPr>
              <a:t>// is 42</a:t>
            </a:r>
          </a:p>
        </p:txBody>
      </p:sp>
      <p:sp>
        <p:nvSpPr>
          <p:cNvPr id="13" name="Zaoblený obdélníkový popisek 8">
            <a:extLst>
              <a:ext uri="{FF2B5EF4-FFF2-40B4-BE49-F238E27FC236}">
                <a16:creationId xmlns:a16="http://schemas.microsoft.com/office/drawing/2014/main" id="{4D7C5F76-D0F2-BB9C-D385-22011A56BA91}"/>
              </a:ext>
            </a:extLst>
          </p:cNvPr>
          <p:cNvSpPr/>
          <p:nvPr/>
        </p:nvSpPr>
        <p:spPr>
          <a:xfrm>
            <a:off x="7896200" y="1258350"/>
            <a:ext cx="3570064" cy="720080"/>
          </a:xfrm>
          <a:prstGeom prst="wedgeRoundRectCallout">
            <a:avLst>
              <a:gd name="adj1" fmla="val -28334"/>
              <a:gd name="adj2" fmla="val 823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"Universal" binding function</a:t>
            </a:r>
            <a:endParaRPr lang="cs-CZ" dirty="0"/>
          </a:p>
        </p:txBody>
      </p:sp>
    </p:spTree>
    <p:extLst>
      <p:ext uri="{BB962C8B-B14F-4D97-AF65-F5344CB8AC3E}">
        <p14:creationId xmlns:p14="http://schemas.microsoft.com/office/powerpoint/2010/main" val="703754021"/>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B11F140C-9B55-4BCA-BFF9-CABB9E915944}" vid="{395D06B6-9D47-4D1E-9828-FD1B18F4067F}"/>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14669</TotalTime>
  <Words>4682</Words>
  <Application>Microsoft Office PowerPoint</Application>
  <PresentationFormat>Widescreen</PresentationFormat>
  <Paragraphs>687</Paragraphs>
  <Slides>53</Slides>
  <Notes>31</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-apple-system</vt:lpstr>
      <vt:lpstr>Arial</vt:lpstr>
      <vt:lpstr>Arial</vt:lpstr>
      <vt:lpstr>Calibri</vt:lpstr>
      <vt:lpstr>Calibri Light</vt:lpstr>
      <vt:lpstr>consolas</vt:lpstr>
      <vt:lpstr>consolas</vt:lpstr>
      <vt:lpstr>Courier New</vt:lpstr>
      <vt:lpstr>inherit</vt:lpstr>
      <vt:lpstr>Inter</vt:lpstr>
      <vt:lpstr>2024 presentation theme</vt:lpstr>
      <vt:lpstr>JavaScript Language</vt:lpstr>
      <vt:lpstr>PowerPoint Presentation</vt:lpstr>
      <vt:lpstr>PowerPoint Presentation</vt:lpstr>
      <vt:lpstr>Global variables</vt:lpstr>
      <vt:lpstr>"var" keyword</vt:lpstr>
      <vt:lpstr>PowerPoint Presentation</vt:lpstr>
      <vt:lpstr>Scope of variables and functions</vt:lpstr>
      <vt:lpstr>PowerPoint Presentation</vt:lpstr>
      <vt:lpstr>Closure</vt:lpstr>
      <vt:lpstr>Closure &amp; var</vt:lpstr>
      <vt:lpstr>Closure &amp; objects</vt:lpstr>
      <vt:lpstr>PowerPoint Presentation</vt:lpstr>
      <vt:lpstr>Object revision</vt:lpstr>
      <vt:lpstr>Object prototype</vt:lpstr>
      <vt:lpstr>Prototyping</vt:lpstr>
      <vt:lpstr>Classes vs Prototypes</vt:lpstr>
      <vt:lpstr>PowerPoint Presentation</vt:lpstr>
      <vt:lpstr>PowerPoint Presentation</vt:lpstr>
      <vt:lpstr>What is "this"?</vt:lpstr>
      <vt:lpstr>Constructor Functions</vt:lpstr>
      <vt:lpstr>Class</vt:lpstr>
      <vt:lpstr>PowerPoint Presentation</vt:lpstr>
      <vt:lpstr>Selected functions</vt:lpstr>
      <vt:lpstr>General-purpose Constructors</vt:lpstr>
      <vt:lpstr>Object</vt:lpstr>
      <vt:lpstr>PowerPoint Presentation</vt:lpstr>
      <vt:lpstr>JSON</vt:lpstr>
      <vt:lpstr>PowerPoint Presentation</vt:lpstr>
      <vt:lpstr>Promise</vt:lpstr>
      <vt:lpstr>Promise and JavaScript</vt:lpstr>
      <vt:lpstr>Promises</vt:lpstr>
      <vt:lpstr>PowerPoint Presentation</vt:lpstr>
      <vt:lpstr>AJAX</vt:lpstr>
      <vt:lpstr>History</vt:lpstr>
      <vt:lpstr>Fetch API</vt:lpstr>
      <vt:lpstr>PowerPoint Presentation</vt:lpstr>
      <vt:lpstr>PowerPoint Presentation</vt:lpstr>
      <vt:lpstr>ECMAScript Editions</vt:lpstr>
      <vt:lpstr>Ecma TC39</vt:lpstr>
      <vt:lpstr>ES features overview</vt:lpstr>
      <vt:lpstr>ES6: Arrow Functions</vt:lpstr>
      <vt:lpstr>ES6: Arguments</vt:lpstr>
      <vt:lpstr>ES6: Matching</vt:lpstr>
      <vt:lpstr>ES6: Functional approach</vt:lpstr>
      <vt:lpstr>ES6: Functional approach</vt:lpstr>
      <vt:lpstr>ES6: Exceptions</vt:lpstr>
      <vt:lpstr>ES2020: ...</vt:lpstr>
      <vt:lpstr>ES2024: ...</vt:lpstr>
      <vt:lpstr>HTML - Living Standard</vt:lpstr>
      <vt:lpstr>Toolchain</vt:lpstr>
      <vt:lpstr>PowerPoint Presentation</vt:lpstr>
      <vt:lpstr>Cross-site scripting (XSS)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346</cp:revision>
  <dcterms:created xsi:type="dcterms:W3CDTF">2011-06-05T13:18:40Z</dcterms:created>
  <dcterms:modified xsi:type="dcterms:W3CDTF">2024-12-04T20:52:06Z</dcterms:modified>
</cp:coreProperties>
</file>