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49"/>
  </p:notesMasterIdLst>
  <p:handoutMasterIdLst>
    <p:handoutMasterId r:id="rId50"/>
  </p:handoutMasterIdLst>
  <p:sldIdLst>
    <p:sldId id="265" r:id="rId2"/>
    <p:sldId id="494" r:id="rId3"/>
    <p:sldId id="456" r:id="rId4"/>
    <p:sldId id="457" r:id="rId5"/>
    <p:sldId id="458" r:id="rId6"/>
    <p:sldId id="459" r:id="rId7"/>
    <p:sldId id="461" r:id="rId8"/>
    <p:sldId id="463" r:id="rId9"/>
    <p:sldId id="464" r:id="rId10"/>
    <p:sldId id="460" r:id="rId11"/>
    <p:sldId id="462" r:id="rId12"/>
    <p:sldId id="496" r:id="rId13"/>
    <p:sldId id="465" r:id="rId14"/>
    <p:sldId id="502" r:id="rId15"/>
    <p:sldId id="466" r:id="rId16"/>
    <p:sldId id="467" r:id="rId17"/>
    <p:sldId id="490" r:id="rId18"/>
    <p:sldId id="468" r:id="rId19"/>
    <p:sldId id="495" r:id="rId20"/>
    <p:sldId id="491" r:id="rId21"/>
    <p:sldId id="482" r:id="rId22"/>
    <p:sldId id="485" r:id="rId23"/>
    <p:sldId id="503" r:id="rId24"/>
    <p:sldId id="488" r:id="rId25"/>
    <p:sldId id="470" r:id="rId26"/>
    <p:sldId id="492" r:id="rId27"/>
    <p:sldId id="493" r:id="rId28"/>
    <p:sldId id="489" r:id="rId29"/>
    <p:sldId id="486" r:id="rId30"/>
    <p:sldId id="498" r:id="rId31"/>
    <p:sldId id="499" r:id="rId32"/>
    <p:sldId id="500" r:id="rId33"/>
    <p:sldId id="479" r:id="rId34"/>
    <p:sldId id="487" r:id="rId35"/>
    <p:sldId id="497" r:id="rId36"/>
    <p:sldId id="471" r:id="rId37"/>
    <p:sldId id="473" r:id="rId38"/>
    <p:sldId id="504" r:id="rId39"/>
    <p:sldId id="472" r:id="rId40"/>
    <p:sldId id="474" r:id="rId41"/>
    <p:sldId id="480" r:id="rId42"/>
    <p:sldId id="501" r:id="rId43"/>
    <p:sldId id="475" r:id="rId44"/>
    <p:sldId id="476" r:id="rId45"/>
    <p:sldId id="477" r:id="rId46"/>
    <p:sldId id="478" r:id="rId47"/>
    <p:sldId id="270"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B832"/>
    <a:srgbClr val="83C937"/>
    <a:srgbClr val="E69400"/>
    <a:srgbClr val="934757"/>
    <a:srgbClr val="823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74213" autoAdjust="0"/>
  </p:normalViewPr>
  <p:slideViewPr>
    <p:cSldViewPr>
      <p:cViewPr varScale="1">
        <p:scale>
          <a:sx n="82" d="100"/>
          <a:sy n="82" d="100"/>
        </p:scale>
        <p:origin x="1722" y="84"/>
      </p:cViewPr>
      <p:guideLst>
        <p:guide orient="horz" pos="2160"/>
        <p:guide pos="3840"/>
      </p:guideLst>
    </p:cSldViewPr>
  </p:slideViewPr>
  <p:notesTextViewPr>
    <p:cViewPr>
      <p:scale>
        <a:sx n="1" d="1"/>
        <a:sy n="1" d="1"/>
      </p:scale>
      <p:origin x="0" y="0"/>
    </p:cViewPr>
  </p:notesText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D51BE-CF1C-4F11-AAD2-453C1B638B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787A43-62AF-46D8-B926-E9D562EE48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16FAD5-DDCA-4654-93B6-DBD29433097C}" type="datetimeFigureOut">
              <a:rPr lang="en-US" smtClean="0"/>
              <a:t>1/8/2024</a:t>
            </a:fld>
            <a:endParaRPr lang="en-US"/>
          </a:p>
        </p:txBody>
      </p:sp>
      <p:sp>
        <p:nvSpPr>
          <p:cNvPr id="4" name="Footer Placeholder 3">
            <a:extLst>
              <a:ext uri="{FF2B5EF4-FFF2-40B4-BE49-F238E27FC236}">
                <a16:creationId xmlns:a16="http://schemas.microsoft.com/office/drawing/2014/main" id="{353DF6F5-1C99-4B6A-AC45-DDD6F7377C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6ECF2A-32D0-4276-8956-589BA28243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295301-4204-4F3F-ACA4-B38DAA633788}" type="slidenum">
              <a:rPr lang="en-US" smtClean="0"/>
              <a:t>‹#›</a:t>
            </a:fld>
            <a:endParaRPr lang="en-US"/>
          </a:p>
        </p:txBody>
      </p:sp>
    </p:spTree>
    <p:extLst>
      <p:ext uri="{BB962C8B-B14F-4D97-AF65-F5344CB8AC3E}">
        <p14:creationId xmlns:p14="http://schemas.microsoft.com/office/powerpoint/2010/main" val="885065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A62FB9-24EC-482A-A27C-5C03C0816037}" type="datetimeFigureOut">
              <a:rPr lang="cs-CZ" smtClean="0"/>
              <a:t>08.01.2024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C869DF-6110-41A2-A008-13AD35443CEC}" type="slidenum">
              <a:rPr lang="cs-CZ" smtClean="0"/>
              <a:t>‹#›</a:t>
            </a:fld>
            <a:endParaRPr lang="cs-CZ"/>
          </a:p>
        </p:txBody>
      </p:sp>
    </p:spTree>
    <p:extLst>
      <p:ext uri="{BB962C8B-B14F-4D97-AF65-F5344CB8AC3E}">
        <p14:creationId xmlns:p14="http://schemas.microsoft.com/office/powerpoint/2010/main" val="27034657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oesmysiteneedhttps.co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ebik.ms.mff.cuni.cz/~skoda/bonus-points.php"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a:t>
            </a:fld>
            <a:endParaRPr lang="cs-CZ"/>
          </a:p>
        </p:txBody>
      </p:sp>
    </p:spTree>
    <p:extLst>
      <p:ext uri="{BB962C8B-B14F-4D97-AF65-F5344CB8AC3E}">
        <p14:creationId xmlns:p14="http://schemas.microsoft.com/office/powerpoint/2010/main" val="2402277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dirty="0"/>
              <a:t>http://xkcd.com/1354/</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11</a:t>
            </a:fld>
            <a:endParaRPr lang="cs-CZ"/>
          </a:p>
        </p:txBody>
      </p:sp>
    </p:spTree>
    <p:extLst>
      <p:ext uri="{BB962C8B-B14F-4D97-AF65-F5344CB8AC3E}">
        <p14:creationId xmlns:p14="http://schemas.microsoft.com/office/powerpoint/2010/main" val="1659783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12</a:t>
            </a:fld>
            <a:endParaRPr lang="cs-CZ"/>
          </a:p>
        </p:txBody>
      </p:sp>
    </p:spTree>
    <p:extLst>
      <p:ext uri="{BB962C8B-B14F-4D97-AF65-F5344CB8AC3E}">
        <p14:creationId xmlns:p14="http://schemas.microsoft.com/office/powerpoint/2010/main" val="2440194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is described on following slides.</a:t>
            </a:r>
          </a:p>
          <a:p>
            <a:endParaRPr lang="en-US" dirty="0"/>
          </a:p>
          <a:p>
            <a:r>
              <a:rPr lang="en-US" dirty="0"/>
              <a:t>Resources:</a:t>
            </a:r>
          </a:p>
          <a:p>
            <a:pPr marL="171450" indent="-171450">
              <a:buFont typeface="Arial" panose="020B0604020202020204" pitchFamily="34" charset="0"/>
              <a:buChar char="•"/>
            </a:pPr>
            <a:r>
              <a:rPr lang="en-US" dirty="0"/>
              <a:t>https://www.ssllabs.com/ssltest/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13</a:t>
            </a:fld>
            <a:endParaRPr lang="cs-CZ"/>
          </a:p>
        </p:txBody>
      </p:sp>
    </p:spTree>
    <p:extLst>
      <p:ext uri="{BB962C8B-B14F-4D97-AF65-F5344CB8AC3E}">
        <p14:creationId xmlns:p14="http://schemas.microsoft.com/office/powerpoint/2010/main" val="4274509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14</a:t>
            </a:fld>
            <a:endParaRPr lang="cs-CZ"/>
          </a:p>
        </p:txBody>
      </p:sp>
    </p:spTree>
    <p:extLst>
      <p:ext uri="{BB962C8B-B14F-4D97-AF65-F5344CB8AC3E}">
        <p14:creationId xmlns:p14="http://schemas.microsoft.com/office/powerpoint/2010/main" val="1656582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of reasons why you should use HTTPS.</a:t>
            </a:r>
          </a:p>
          <a:p>
            <a:endParaRPr lang="en-US" dirty="0"/>
          </a:p>
          <a:p>
            <a:r>
              <a:rPr lang="en-US" dirty="0"/>
              <a:t>Including requests for unimportant things like styles or images.</a:t>
            </a:r>
          </a:p>
          <a:p>
            <a:r>
              <a:rPr lang="en-US" dirty="0"/>
              <a:t>Susceptible to common mistakes (especially when dealing with absolute URLs)</a:t>
            </a:r>
          </a:p>
          <a:p>
            <a:endParaRPr lang="en-US" dirty="0"/>
          </a:p>
          <a:p>
            <a:r>
              <a:rPr lang="en-US" dirty="0">
                <a:hlinkClick r:id="rId3"/>
              </a:rPr>
              <a:t>https://doesmysiteneedhttps.com/</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17</a:t>
            </a:fld>
            <a:endParaRPr lang="cs-CZ"/>
          </a:p>
        </p:txBody>
      </p:sp>
    </p:spTree>
    <p:extLst>
      <p:ext uri="{BB962C8B-B14F-4D97-AF65-F5344CB8AC3E}">
        <p14:creationId xmlns:p14="http://schemas.microsoft.com/office/powerpoint/2010/main" val="55369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18</a:t>
            </a:fld>
            <a:endParaRPr lang="cs-CZ"/>
          </a:p>
        </p:txBody>
      </p:sp>
    </p:spTree>
    <p:extLst>
      <p:ext uri="{BB962C8B-B14F-4D97-AF65-F5344CB8AC3E}">
        <p14:creationId xmlns:p14="http://schemas.microsoft.com/office/powerpoint/2010/main" val="832903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quick break, how could you get to the list?</a:t>
            </a:r>
          </a:p>
          <a:p>
            <a:endParaRPr lang="en-US" dirty="0"/>
          </a:p>
          <a:p>
            <a:r>
              <a:rPr lang="en-US" dirty="0"/>
              <a:t>Session hijacking – SID can be stored in URL, Hidden form or Cookie. Attack: Brute Force, XSS, Session fixation (</a:t>
            </a:r>
            <a:r>
              <a:rPr lang="cs-CZ" dirty="0"/>
              <a:t>login </a:t>
            </a:r>
            <a:r>
              <a:rPr lang="cs-CZ" dirty="0" err="1"/>
              <a:t>using</a:t>
            </a:r>
            <a:r>
              <a:rPr lang="cs-CZ" dirty="0"/>
              <a:t> </a:t>
            </a:r>
            <a:r>
              <a:rPr lang="cs-CZ" dirty="0" err="1"/>
              <a:t>fake</a:t>
            </a:r>
            <a:r>
              <a:rPr lang="cs-CZ" dirty="0"/>
              <a:t> </a:t>
            </a:r>
            <a:r>
              <a:rPr lang="cs-CZ" dirty="0" err="1"/>
              <a:t>website</a:t>
            </a:r>
            <a:r>
              <a:rPr lang="en-US" dirty="0"/>
              <a:t>), read from communication for missing HTTPS, </a:t>
            </a:r>
          </a:p>
          <a:p>
            <a:endParaRPr lang="en-US" dirty="0"/>
          </a:p>
          <a:p>
            <a:r>
              <a:rPr lang="en-US" dirty="0">
                <a:hlinkClick r:id="rId3"/>
              </a:rPr>
              <a:t>https://webik.ms.mff.cuni.cz/~skoda/bonus-points.php</a:t>
            </a: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20</a:t>
            </a:fld>
            <a:endParaRPr lang="cs-CZ"/>
          </a:p>
        </p:txBody>
      </p:sp>
    </p:spTree>
    <p:extLst>
      <p:ext uri="{BB962C8B-B14F-4D97-AF65-F5344CB8AC3E}">
        <p14:creationId xmlns:p14="http://schemas.microsoft.com/office/powerpoint/2010/main" val="1525346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Risks:</a:t>
            </a:r>
          </a:p>
          <a:p>
            <a:pPr marL="171450" indent="-171450">
              <a:buFont typeface="Arial" panose="020B0604020202020204" pitchFamily="34" charset="0"/>
              <a:buChar char="•"/>
            </a:pPr>
            <a:r>
              <a:rPr lang="en-US" dirty="0"/>
              <a:t>Documents</a:t>
            </a:r>
          </a:p>
          <a:p>
            <a:pPr marL="171450" indent="-171450">
              <a:buFont typeface="Arial" panose="020B0604020202020204" pitchFamily="34" charset="0"/>
              <a:buChar char="•"/>
            </a:pPr>
            <a:r>
              <a:rPr lang="en-US" dirty="0"/>
              <a:t>Un-locked computer</a:t>
            </a:r>
          </a:p>
          <a:p>
            <a:pPr marL="171450" indent="-171450">
              <a:buFont typeface="Arial" panose="020B0604020202020204" pitchFamily="34" charset="0"/>
              <a:buChar char="•"/>
            </a:pPr>
            <a:r>
              <a:rPr lang="en-US" dirty="0"/>
              <a:t>Any external devices</a:t>
            </a:r>
          </a:p>
          <a:p>
            <a:pPr marL="171450" indent="-171450">
              <a:buFont typeface="Arial" panose="020B0604020202020204" pitchFamily="34" charset="0"/>
              <a:buChar char="•"/>
            </a:pPr>
            <a:r>
              <a:rPr lang="en-US" dirty="0"/>
              <a:t>Network</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Security is not only about your application!!!</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21</a:t>
            </a:fld>
            <a:endParaRPr lang="cs-CZ"/>
          </a:p>
        </p:txBody>
      </p:sp>
    </p:spTree>
    <p:extLst>
      <p:ext uri="{BB962C8B-B14F-4D97-AF65-F5344CB8AC3E}">
        <p14:creationId xmlns:p14="http://schemas.microsoft.com/office/powerpoint/2010/main" val="3078519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a complete list by any means, just to start a discussion.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Trust - Do we trust the request coming from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22</a:t>
            </a:fld>
            <a:endParaRPr lang="cs-CZ"/>
          </a:p>
        </p:txBody>
      </p:sp>
    </p:spTree>
    <p:extLst>
      <p:ext uri="{BB962C8B-B14F-4D97-AF65-F5344CB8AC3E}">
        <p14:creationId xmlns:p14="http://schemas.microsoft.com/office/powerpoint/2010/main" val="1121358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Principles are defined in the document, information here is an interpretation and does not match the definitions.</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23</a:t>
            </a:fld>
            <a:endParaRPr lang="cs-CZ"/>
          </a:p>
        </p:txBody>
      </p:sp>
    </p:spTree>
    <p:extLst>
      <p:ext uri="{BB962C8B-B14F-4D97-AF65-F5344CB8AC3E}">
        <p14:creationId xmlns:p14="http://schemas.microsoft.com/office/powerpoint/2010/main" val="1057604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this especially for web applications.</a:t>
            </a:r>
          </a:p>
          <a:p>
            <a:endParaRPr lang="en-US" dirty="0"/>
          </a:p>
          <a:p>
            <a:r>
              <a:rPr lang="en-US" dirty="0"/>
              <a:t>Resources:</a:t>
            </a:r>
          </a:p>
          <a:p>
            <a:pPr marL="171450" indent="-171450">
              <a:buFont typeface="Arial" panose="020B0604020202020204" pitchFamily="34" charset="0"/>
              <a:buChar char="•"/>
            </a:pPr>
            <a:r>
              <a:rPr lang="en-US" dirty="0"/>
              <a:t>https://www.youtube.com/watch?v=NuyzuNBFWxQ</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a:t>
            </a:fld>
            <a:endParaRPr lang="cs-CZ"/>
          </a:p>
        </p:txBody>
      </p:sp>
    </p:spTree>
    <p:extLst>
      <p:ext uri="{BB962C8B-B14F-4D97-AF65-F5344CB8AC3E}">
        <p14:creationId xmlns:p14="http://schemas.microsoft.com/office/powerpoint/2010/main" val="3290541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think about security? STRIDE is a model design to guide us when thinking about various security threads.</a:t>
            </a:r>
          </a:p>
          <a:p>
            <a:r>
              <a:rPr lang="en-US" dirty="0"/>
              <a:t>Overall security is complex and should enterprise-wide concern to address. Common issue is that security is hard to quantify and measure.</a:t>
            </a:r>
          </a:p>
          <a:p>
            <a:endParaRPr lang="en-US" dirty="0"/>
          </a:p>
          <a:p>
            <a:r>
              <a:rPr lang="en-US" b="0" dirty="0">
                <a:solidFill>
                  <a:srgbClr val="6796E6"/>
                </a:solidFill>
                <a:effectLst/>
                <a:latin typeface="Consolas" panose="020B0609020204030204" pitchFamily="49" charset="0"/>
              </a:rPr>
              <a:t>-</a:t>
            </a:r>
            <a:r>
              <a:rPr lang="en-US" b="0" dirty="0">
                <a:solidFill>
                  <a:srgbClr val="CCCCCC"/>
                </a:solidFill>
                <a:effectLst/>
                <a:latin typeface="Consolas" panose="020B0609020204030204" pitchFamily="49" charset="0"/>
              </a:rPr>
              <a:t> Spoofing is also using another user’s credentials (username, password).</a:t>
            </a:r>
          </a:p>
          <a:p>
            <a:r>
              <a:rPr lang="en-US" b="0" dirty="0">
                <a:solidFill>
                  <a:srgbClr val="6796E6"/>
                </a:solidFill>
                <a:effectLst/>
                <a:latin typeface="Consolas" panose="020B0609020204030204" pitchFamily="49" charset="0"/>
              </a:rPr>
              <a:t>-</a:t>
            </a:r>
            <a:r>
              <a:rPr lang="en-US" b="0" dirty="0">
                <a:solidFill>
                  <a:srgbClr val="CCCCCC"/>
                </a:solidFill>
                <a:effectLst/>
                <a:latin typeface="Consolas" panose="020B0609020204030204" pitchFamily="49" charset="0"/>
              </a:rPr>
              <a:t> DNS cache poisoning</a:t>
            </a:r>
          </a:p>
          <a:p>
            <a:r>
              <a:rPr lang="en-US" b="0" dirty="0">
                <a:solidFill>
                  <a:srgbClr val="CCCCCC"/>
                </a:solidFill>
                <a:effectLst/>
                <a:latin typeface="Consolas" panose="020B0609020204030204" pitchFamily="49" charset="0"/>
              </a:rPr>
              <a:t>  A corrupt Domain Name System data is introduced into the DNS resolver's cache, causing the name server to return an incorrect result record. This allow to redirect traffic to attacker’s computer.</a:t>
            </a:r>
          </a:p>
          <a:p>
            <a:r>
              <a:rPr lang="en-US" b="0" dirty="0">
                <a:solidFill>
                  <a:srgbClr val="6796E6"/>
                </a:solidFill>
                <a:effectLst/>
                <a:latin typeface="Consolas" panose="020B0609020204030204" pitchFamily="49" charset="0"/>
              </a:rPr>
              <a:t>-</a:t>
            </a:r>
            <a:r>
              <a:rPr lang="en-US" b="0" dirty="0">
                <a:solidFill>
                  <a:srgbClr val="CCCCCC"/>
                </a:solidFill>
                <a:effectLst/>
                <a:latin typeface="Consolas" panose="020B0609020204030204" pitchFamily="49" charset="0"/>
              </a:rPr>
              <a:t> Tempering aim at integrity. For example, change in database or data traveling over network. It can also include webpages.</a:t>
            </a:r>
          </a:p>
          <a:p>
            <a:r>
              <a:rPr lang="en-US" b="0" dirty="0">
                <a:solidFill>
                  <a:srgbClr val="6796E6"/>
                </a:solidFill>
                <a:effectLst/>
                <a:latin typeface="Consolas" panose="020B0609020204030204" pitchFamily="49" charset="0"/>
              </a:rPr>
              <a:t>-</a:t>
            </a:r>
            <a:r>
              <a:rPr lang="en-US" b="0" dirty="0">
                <a:solidFill>
                  <a:srgbClr val="CCCCCC"/>
                </a:solidFill>
                <a:effectLst/>
                <a:latin typeface="Consolas" panose="020B0609020204030204" pitchFamily="49" charset="0"/>
              </a:rPr>
              <a:t> Repudiation – user may perform illegal operation that system fails to prevent, like developer delete data in database table. Better example is interaction with third party, to make sure that they perform certain action, or received certain data. </a:t>
            </a:r>
          </a:p>
          <a:p>
            <a:r>
              <a:rPr lang="en-US" b="0" dirty="0">
                <a:solidFill>
                  <a:srgbClr val="6796E6"/>
                </a:solidFill>
                <a:effectLst/>
                <a:latin typeface="Consolas" panose="020B0609020204030204" pitchFamily="49" charset="0"/>
              </a:rPr>
              <a:t>-</a:t>
            </a:r>
            <a:r>
              <a:rPr lang="en-US" b="0" dirty="0">
                <a:solidFill>
                  <a:srgbClr val="CCCCCC"/>
                </a:solidFill>
                <a:effectLst/>
                <a:latin typeface="Consolas" panose="020B0609020204030204" pitchFamily="49" charset="0"/>
              </a:rPr>
              <a:t> Data leak includes any unauthorized activity with the data. May not be personal or structured data (documents, sensitive information}.</a:t>
            </a:r>
          </a:p>
          <a:p>
            <a:r>
              <a:rPr lang="en-US" b="0" dirty="0">
                <a:solidFill>
                  <a:srgbClr val="6796E6"/>
                </a:solidFill>
                <a:effectLst/>
                <a:latin typeface="Consolas" panose="020B0609020204030204" pitchFamily="49" charset="0"/>
              </a:rPr>
              <a:t>-</a:t>
            </a:r>
            <a:r>
              <a:rPr lang="en-US" b="0" dirty="0">
                <a:solidFill>
                  <a:srgbClr val="CCCCCC"/>
                </a:solidFill>
                <a:effectLst/>
                <a:latin typeface="Consolas" panose="020B0609020204030204" pitchFamily="49" charset="0"/>
              </a:rPr>
              <a:t> DoS may include internal network, like flooding database server with TCP/IP packets.</a:t>
            </a:r>
          </a:p>
          <a:p>
            <a:r>
              <a:rPr lang="en-US" b="0" dirty="0">
                <a:solidFill>
                  <a:srgbClr val="6796E6"/>
                </a:solidFill>
                <a:effectLst/>
                <a:latin typeface="Consolas" panose="020B0609020204030204" pitchFamily="49" charset="0"/>
              </a:rPr>
              <a:t>-</a:t>
            </a:r>
            <a:r>
              <a:rPr lang="en-US" b="0" dirty="0">
                <a:solidFill>
                  <a:srgbClr val="CCCCCC"/>
                </a:solidFill>
                <a:effectLst/>
                <a:latin typeface="Consolas" panose="020B0609020204030204" pitchFamily="49" charset="0"/>
              </a:rPr>
              <a:t> [NOT VERIFIED] With Yo-yo we force the host to scale-up resources to handle the demand, then scale down and up … draining financial resources. Requires less resources compare to DoS attack.</a:t>
            </a:r>
          </a:p>
          <a:p>
            <a:r>
              <a:rPr lang="en-US" b="0" dirty="0">
                <a:solidFill>
                  <a:srgbClr val="6796E6"/>
                </a:solidFill>
                <a:effectLst/>
                <a:latin typeface="Consolas" panose="020B0609020204030204" pitchFamily="49" charset="0"/>
              </a:rPr>
              <a:t>-</a:t>
            </a:r>
            <a:r>
              <a:rPr lang="en-US" b="0" dirty="0">
                <a:solidFill>
                  <a:srgbClr val="CCCCCC"/>
                </a:solidFill>
                <a:effectLst/>
                <a:latin typeface="Consolas" panose="020B0609020204030204" pitchFamily="49" charset="0"/>
              </a:rPr>
              <a:t> Elevation of Privilege</a:t>
            </a:r>
          </a:p>
          <a:p>
            <a:r>
              <a:rPr lang="en-US" b="0" dirty="0">
                <a:solidFill>
                  <a:srgbClr val="CCCCCC"/>
                </a:solidFill>
                <a:effectLst/>
                <a:latin typeface="Consolas" panose="020B0609020204030204" pitchFamily="49" charset="0"/>
              </a:rPr>
              <a:t>  </a:t>
            </a:r>
            <a:r>
              <a:rPr lang="en-US" b="0" dirty="0">
                <a:solidFill>
                  <a:srgbClr val="6796E6"/>
                </a:solidFill>
                <a:effectLst/>
                <a:latin typeface="Consolas" panose="020B0609020204030204" pitchFamily="49" charset="0"/>
              </a:rPr>
              <a:t>-</a:t>
            </a:r>
            <a:r>
              <a:rPr lang="en-US" b="0" dirty="0">
                <a:solidFill>
                  <a:srgbClr val="CCCCCC"/>
                </a:solidFill>
                <a:effectLst/>
                <a:latin typeface="Consolas" panose="020B0609020204030204" pitchFamily="49" charset="0"/>
              </a:rPr>
              <a:t> Vertical is user to admin.</a:t>
            </a:r>
          </a:p>
          <a:p>
            <a:r>
              <a:rPr lang="en-US" b="0" dirty="0">
                <a:solidFill>
                  <a:srgbClr val="CCCCCC"/>
                </a:solidFill>
                <a:effectLst/>
                <a:latin typeface="Consolas" panose="020B0609020204030204" pitchFamily="49" charset="0"/>
              </a:rPr>
              <a:t>  </a:t>
            </a:r>
            <a:r>
              <a:rPr lang="en-US" b="0" dirty="0">
                <a:solidFill>
                  <a:srgbClr val="6796E6"/>
                </a:solidFill>
                <a:effectLst/>
                <a:latin typeface="Consolas" panose="020B0609020204030204" pitchFamily="49" charset="0"/>
              </a:rPr>
              <a:t>-</a:t>
            </a:r>
            <a:r>
              <a:rPr lang="en-US" b="0" dirty="0">
                <a:solidFill>
                  <a:srgbClr val="CCCCCC"/>
                </a:solidFill>
                <a:effectLst/>
                <a:latin typeface="Consolas" panose="020B0609020204030204" pitchFamily="49" charset="0"/>
              </a:rPr>
              <a:t> Horizontal is accessing resources/functionality of another user. Nice example is banking application.</a:t>
            </a:r>
          </a:p>
          <a:p>
            <a:endParaRPr lang="en-US" dirty="0"/>
          </a:p>
          <a:p>
            <a:r>
              <a:rPr lang="en-US" dirty="0"/>
              <a:t>Resource:</a:t>
            </a:r>
          </a:p>
          <a:p>
            <a:pPr marL="171450" indent="-171450">
              <a:buFont typeface="Arial" panose="020B0604020202020204" pitchFamily="34" charset="0"/>
              <a:buChar char="•"/>
            </a:pPr>
            <a:r>
              <a:rPr lang="en-US" dirty="0"/>
              <a:t>https://learn.microsoft.com/en-us/previous-versions/commerce-server/ee823878(v=cs.20)</a:t>
            </a:r>
          </a:p>
          <a:p>
            <a:pPr marL="171450" indent="-171450">
              <a:buFont typeface="Arial" panose="020B0604020202020204" pitchFamily="34" charset="0"/>
              <a:buChar char="•"/>
            </a:pPr>
            <a:r>
              <a:rPr lang="en-US" dirty="0"/>
              <a:t>https://en.wikipedia.org/wiki/STRIDE_(security)</a:t>
            </a:r>
          </a:p>
          <a:p>
            <a:pPr marL="171450" indent="-171450">
              <a:buFont typeface="Arial" panose="020B0604020202020204" pitchFamily="34" charset="0"/>
              <a:buChar char="•"/>
            </a:pPr>
            <a:r>
              <a:rPr lang="en-US" dirty="0"/>
              <a:t>https://en.wikipedia.org/wiki/DNS_spoofing</a:t>
            </a:r>
          </a:p>
          <a:p>
            <a:pPr marL="171450" indent="-171450">
              <a:buFont typeface="Arial" panose="020B0604020202020204" pitchFamily="34" charset="0"/>
              <a:buChar char="•"/>
            </a:pPr>
            <a:r>
              <a:rPr lang="en-US" dirty="0"/>
              <a:t>en.wikipedia.org/wiki/</a:t>
            </a:r>
            <a:r>
              <a:rPr lang="en-US" dirty="0" err="1"/>
              <a:t>Information_privacy</a:t>
            </a:r>
            <a:endParaRPr lang="en-US" dirty="0"/>
          </a:p>
          <a:p>
            <a:pPr marL="171450" indent="-171450">
              <a:buFont typeface="Arial" panose="020B0604020202020204" pitchFamily="34" charset="0"/>
              <a:buChar char="•"/>
            </a:pPr>
            <a:r>
              <a:rPr lang="en-US" dirty="0"/>
              <a:t>https://www.tripwire.com/state-of-security/key-ot-cybersecurity-challenges-availability-integrity-confidentiality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24</a:t>
            </a:fld>
            <a:endParaRPr lang="cs-CZ"/>
          </a:p>
        </p:txBody>
      </p:sp>
    </p:spTree>
    <p:extLst>
      <p:ext uri="{BB962C8B-B14F-4D97-AF65-F5344CB8AC3E}">
        <p14:creationId xmlns:p14="http://schemas.microsoft.com/office/powerpoint/2010/main" val="3850197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Hardware may also include USB and other devices. Like replacing keyboard with key logger.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Meltdown and Specter</a:t>
            </a:r>
          </a:p>
          <a:p>
            <a:endParaRPr lang="en-US" dirty="0"/>
          </a:p>
          <a:p>
            <a:r>
              <a:rPr lang="en-US" dirty="0"/>
              <a:t>Resources:</a:t>
            </a:r>
          </a:p>
          <a:p>
            <a:pPr marL="171450" indent="-171450">
              <a:buFont typeface="Arial" panose="020B0604020202020204" pitchFamily="34" charset="0"/>
              <a:buChar char="•"/>
            </a:pPr>
            <a:r>
              <a:rPr lang="en-US" dirty="0"/>
              <a:t>https://meltdownattack.com/</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25</a:t>
            </a:fld>
            <a:endParaRPr lang="cs-CZ"/>
          </a:p>
        </p:txBody>
      </p:sp>
    </p:spTree>
    <p:extLst>
      <p:ext uri="{BB962C8B-B14F-4D97-AF65-F5344CB8AC3E}">
        <p14:creationId xmlns:p14="http://schemas.microsoft.com/office/powerpoint/2010/main" val="4159161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feedback on invalid data can be used by a malicious user. Special care must be exercised when error message contain user provided values. With attempt to sanitize input we get more room to attacker. Validation is a form of enforcing a contract with the user.</a:t>
            </a:r>
          </a:p>
          <a:p>
            <a:endParaRPr lang="en-US" dirty="0"/>
          </a:p>
          <a:p>
            <a:r>
              <a:rPr lang="en-US" dirty="0"/>
              <a:t>The reservation system use client only validation. As a result, the imposed age-based restriction could be easily bypassed.</a:t>
            </a:r>
          </a:p>
          <a:p>
            <a:endParaRPr lang="en-US" dirty="0"/>
          </a:p>
          <a:p>
            <a:r>
              <a:rPr lang="en-US" dirty="0"/>
              <a:t>All valid phone numbers based on </a:t>
            </a:r>
            <a:r>
              <a:rPr lang="en-US" b="0" i="0" dirty="0">
                <a:solidFill>
                  <a:srgbClr val="E7E9EA"/>
                </a:solidFill>
                <a:effectLst/>
                <a:latin typeface="TwitterChirp"/>
              </a:rPr>
              <a:t>RFC-3966. </a:t>
            </a:r>
            <a:endParaRPr lang="en-US" dirty="0"/>
          </a:p>
          <a:p>
            <a:endParaRPr lang="en-US" dirty="0"/>
          </a:p>
          <a:p>
            <a:r>
              <a:rPr lang="en-US" dirty="0"/>
              <a:t>In the right example we have Prototype Poisoning - </a:t>
            </a:r>
            <a:r>
              <a:rPr lang="en-US" dirty="0" err="1"/>
              <a:t>req.body</a:t>
            </a:r>
            <a:r>
              <a:rPr lang="en-US" dirty="0"/>
              <a:t> can contain __proto__ : { </a:t>
            </a:r>
            <a:r>
              <a:rPr lang="en-US" dirty="0" err="1"/>
              <a:t>isAdmin</a:t>
            </a:r>
            <a:r>
              <a:rPr lang="en-US" dirty="0"/>
              <a:t>: true }. In combination with </a:t>
            </a:r>
            <a:r>
              <a:rPr lang="en-US" dirty="0" err="1"/>
              <a:t>JSON.parse</a:t>
            </a:r>
            <a:r>
              <a:rPr lang="en-US" dirty="0"/>
              <a:t> and </a:t>
            </a:r>
            <a:r>
              <a:rPr lang="en-US" dirty="0" err="1"/>
              <a:t>Object.assign</a:t>
            </a:r>
            <a:r>
              <a:rPr lang="en-US" dirty="0"/>
              <a:t>, the if is evaluated to false and in else an admin is created. </a:t>
            </a:r>
          </a:p>
          <a:p>
            <a:r>
              <a:rPr lang="en-US" dirty="0"/>
              <a:t>This is like Mass assignment, more prevalent with PHP where we take user input from form and just put pairs of key/value into database using a framework. For both the solution is to manually enumerate and validate the values.</a:t>
            </a:r>
          </a:p>
          <a:p>
            <a:endParaRPr lang="en-US" dirty="0"/>
          </a:p>
          <a:p>
            <a:r>
              <a:rPr lang="en-US" dirty="0"/>
              <a:t>Resources:</a:t>
            </a:r>
          </a:p>
          <a:p>
            <a:pPr marL="171450" indent="-171450">
              <a:buFont typeface="Arial" panose="020B0604020202020204" pitchFamily="34" charset="0"/>
              <a:buChar char="•"/>
            </a:pPr>
            <a:r>
              <a:rPr lang="en-US" dirty="0"/>
              <a:t>https://shiflett.org/blog/2006/addslashes-versus-mysql-real-escape-string</a:t>
            </a:r>
          </a:p>
          <a:p>
            <a:pPr marL="171450" indent="-171450">
              <a:buFont typeface="Arial" panose="020B0604020202020204" pitchFamily="34" charset="0"/>
              <a:buChar char="•"/>
            </a:pPr>
            <a:r>
              <a:rPr lang="en-US" dirty="0"/>
              <a:t>https://stackoverflow.com/questions/5741187/sql-injection-that-gets-around-mysql-real-escape-string/12118602#12118602</a:t>
            </a:r>
          </a:p>
          <a:p>
            <a:pPr marL="171450" indent="-171450">
              <a:buFont typeface="Arial" panose="020B0604020202020204" pitchFamily="34" charset="0"/>
              <a:buChar char="•"/>
            </a:pPr>
            <a:r>
              <a:rPr lang="en-US" dirty="0"/>
              <a:t>https://www.linkedin.com/pulse/zaj%C3%ADm%C3%A1-v%C3%A1s-jak-ud%C4%9Blat-rezerva%C4%8Dn%C3%AD-syst%C3%A9m-kter%C3%BD-v-prvn%C3%AD-tom%C3%A1%C5%A1-herceg/?originalSubdomain=cz</a:t>
            </a:r>
          </a:p>
          <a:p>
            <a:pPr marL="171450" indent="-171450">
              <a:buFont typeface="Arial" panose="020B0604020202020204" pitchFamily="34" charset="0"/>
              <a:buChar char="•"/>
            </a:pPr>
            <a:r>
              <a:rPr lang="en-US" dirty="0"/>
              <a:t>https://twitter.com/intigriti</a:t>
            </a:r>
          </a:p>
          <a:p>
            <a:pPr marL="171450" indent="-171450">
              <a:buFont typeface="Arial" panose="020B0604020202020204" pitchFamily="34" charset="0"/>
              <a:buChar char="•"/>
            </a:pPr>
            <a:r>
              <a:rPr lang="en-US" b="0" i="0" dirty="0">
                <a:solidFill>
                  <a:srgbClr val="000000"/>
                </a:solidFill>
                <a:effectLst/>
                <a:latin typeface="Times New Roman" panose="02020603050405020304" pitchFamily="18" charset="0"/>
              </a:rPr>
              <a:t>https://twitter.com/intigriti/status/1579799435772858369?s=20&amp;t=yW3pdNtk3dBzNmIs6YC50g</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26</a:t>
            </a:fld>
            <a:endParaRPr lang="cs-CZ"/>
          </a:p>
        </p:txBody>
      </p:sp>
    </p:spTree>
    <p:extLst>
      <p:ext uri="{BB962C8B-B14F-4D97-AF65-F5344CB8AC3E}">
        <p14:creationId xmlns:p14="http://schemas.microsoft.com/office/powerpoint/2010/main" val="203823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true for every database not just SQL, even for NoSQL. In general, we should not build any query using string concatenation.</a:t>
            </a:r>
          </a:p>
          <a:p>
            <a:endParaRPr lang="en-US" dirty="0"/>
          </a:p>
          <a:p>
            <a:r>
              <a:rPr lang="en-US" dirty="0"/>
              <a:t>We also have GPT-3 injections.</a:t>
            </a:r>
          </a:p>
          <a:p>
            <a:endParaRPr lang="en-US" dirty="0"/>
          </a:p>
          <a:p>
            <a:r>
              <a:rPr lang="en-US" dirty="0"/>
              <a:t>Resources:</a:t>
            </a:r>
          </a:p>
          <a:p>
            <a:pPr marL="171450" indent="-171450">
              <a:buFont typeface="Arial" panose="020B0604020202020204" pitchFamily="34" charset="0"/>
              <a:buChar char="•"/>
            </a:pPr>
            <a:r>
              <a:rPr lang="en-US" dirty="0"/>
              <a:t>https://www.troyhunt.com/stored-procedures-and-orms-wont-save/</a:t>
            </a:r>
          </a:p>
          <a:p>
            <a:pPr marL="171450" indent="-171450">
              <a:buFont typeface="Arial" panose="020B0604020202020204" pitchFamily="34" charset="0"/>
              <a:buChar char="•"/>
            </a:pPr>
            <a:r>
              <a:rPr lang="en-US" dirty="0"/>
              <a:t>https://simonwillison.net/2022/Sep/12/prompt-injection/</a:t>
            </a:r>
          </a:p>
        </p:txBody>
      </p:sp>
      <p:sp>
        <p:nvSpPr>
          <p:cNvPr id="4" name="Slide Number Placeholder 3"/>
          <p:cNvSpPr>
            <a:spLocks noGrp="1"/>
          </p:cNvSpPr>
          <p:nvPr>
            <p:ph type="sldNum" sz="quarter" idx="5"/>
          </p:nvPr>
        </p:nvSpPr>
        <p:spPr/>
        <p:txBody>
          <a:bodyPr/>
          <a:lstStyle/>
          <a:p>
            <a:fld id="{FEC869DF-6110-41A2-A008-13AD35443CEC}" type="slidenum">
              <a:rPr lang="cs-CZ" smtClean="0"/>
              <a:t>27</a:t>
            </a:fld>
            <a:endParaRPr lang="cs-CZ"/>
          </a:p>
        </p:txBody>
      </p:sp>
    </p:spTree>
    <p:extLst>
      <p:ext uri="{BB962C8B-B14F-4D97-AF65-F5344CB8AC3E}">
        <p14:creationId xmlns:p14="http://schemas.microsoft.com/office/powerpoint/2010/main" val="2005225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Due to nature of HTML, it is easy to inject code into it. Browsers do their best to render the page even if it is not valid.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 can even end the command in the string and execute JS code. Similar to SQL injection.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Resources:</a:t>
            </a:r>
          </a:p>
          <a:p>
            <a:pPr marL="171450" indent="-171450">
              <a:buFont typeface="Arial" panose="020B0604020202020204" pitchFamily="34" charset="0"/>
              <a:buChar char="•"/>
            </a:pPr>
            <a:r>
              <a:rPr lang="en-US" dirty="0"/>
              <a:t>https://martinfowler.com/articles/web-security-basics.html</a:t>
            </a:r>
          </a:p>
        </p:txBody>
      </p:sp>
      <p:sp>
        <p:nvSpPr>
          <p:cNvPr id="4" name="Slide Number Placeholder 3"/>
          <p:cNvSpPr>
            <a:spLocks noGrp="1"/>
          </p:cNvSpPr>
          <p:nvPr>
            <p:ph type="sldNum" sz="quarter" idx="5"/>
          </p:nvPr>
        </p:nvSpPr>
        <p:spPr/>
        <p:txBody>
          <a:bodyPr/>
          <a:lstStyle/>
          <a:p>
            <a:fld id="{FEC869DF-6110-41A2-A008-13AD35443CEC}" type="slidenum">
              <a:rPr lang="cs-CZ" smtClean="0"/>
              <a:t>28</a:t>
            </a:fld>
            <a:endParaRPr lang="cs-CZ"/>
          </a:p>
        </p:txBody>
      </p:sp>
    </p:spTree>
    <p:extLst>
      <p:ext uri="{BB962C8B-B14F-4D97-AF65-F5344CB8AC3E}">
        <p14:creationId xmlns:p14="http://schemas.microsoft.com/office/powerpoint/2010/main" val="3751765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example the scrip may get executed in other user view, like admin.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Stealing session identifier: Modern websites store data on </a:t>
            </a:r>
            <a:r>
              <a:rPr lang="en-US" dirty="0" err="1"/>
              <a:t>LocalStorage</a:t>
            </a:r>
            <a:r>
              <a:rPr lang="en-US" dirty="0"/>
              <a:t> and </a:t>
            </a:r>
            <a:r>
              <a:rPr lang="en-US" dirty="0" err="1"/>
              <a:t>sSssionStorage</a:t>
            </a:r>
            <a:r>
              <a:rPr lang="en-US" dirty="0"/>
              <a:t>, that is easy to read from JavaScript. Unlike </a:t>
            </a:r>
            <a:r>
              <a:rPr lang="en-US" dirty="0" err="1"/>
              <a:t>HttpOnly</a:t>
            </a:r>
            <a:r>
              <a:rPr lang="en-US" dirty="0"/>
              <a:t> cookies.</a:t>
            </a:r>
          </a:p>
          <a:p>
            <a:endParaRPr lang="en-US" dirty="0"/>
          </a:p>
          <a:p>
            <a:r>
              <a:rPr lang="en-US" dirty="0"/>
              <a:t>We can also use this on client site, for example by injecting code into search query argument and sending link to another user. Similar can be executed using server rendering, like PHP.</a:t>
            </a:r>
          </a:p>
          <a:p>
            <a:endParaRPr lang="en-US" dirty="0"/>
          </a:p>
          <a:p>
            <a:r>
              <a:rPr lang="en-US" dirty="0"/>
              <a:t>Resources:</a:t>
            </a:r>
          </a:p>
          <a:p>
            <a:pPr marL="171450" indent="-171450">
              <a:buFont typeface="Arial" panose="020B0604020202020204" pitchFamily="34" charset="0"/>
              <a:buChar char="•"/>
            </a:pPr>
            <a:r>
              <a:rPr lang="en-US" dirty="0"/>
              <a:t>https://cheatsheetseries.owasp.org/cheatsheets/XSS_Filter_Evasion_Cheat_Sheet.html</a:t>
            </a:r>
          </a:p>
          <a:p>
            <a:pPr marL="171450" indent="-171450">
              <a:buFont typeface="Arial" panose="020B0604020202020204" pitchFamily="34" charset="0"/>
              <a:buChar char="•"/>
            </a:pPr>
            <a:r>
              <a:rPr lang="en-US" dirty="0"/>
              <a:t>https://portswigger.net/web-security/cross-site-scripting/cheat-sheet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29</a:t>
            </a:fld>
            <a:endParaRPr lang="cs-CZ"/>
          </a:p>
        </p:txBody>
      </p:sp>
    </p:spTree>
    <p:extLst>
      <p:ext uri="{BB962C8B-B14F-4D97-AF65-F5344CB8AC3E}">
        <p14:creationId xmlns:p14="http://schemas.microsoft.com/office/powerpoint/2010/main" val="1367878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https://dl.acm.org/doi/10.1145/2976749.2978363</a:t>
            </a:r>
          </a:p>
        </p:txBody>
      </p:sp>
      <p:sp>
        <p:nvSpPr>
          <p:cNvPr id="4" name="Slide Number Placeholder 3"/>
          <p:cNvSpPr>
            <a:spLocks noGrp="1"/>
          </p:cNvSpPr>
          <p:nvPr>
            <p:ph type="sldNum" sz="quarter" idx="5"/>
          </p:nvPr>
        </p:nvSpPr>
        <p:spPr/>
        <p:txBody>
          <a:bodyPr/>
          <a:lstStyle/>
          <a:p>
            <a:fld id="{FEC869DF-6110-41A2-A008-13AD35443CEC}" type="slidenum">
              <a:rPr lang="cs-CZ" smtClean="0"/>
              <a:t>30</a:t>
            </a:fld>
            <a:endParaRPr lang="cs-CZ"/>
          </a:p>
        </p:txBody>
      </p:sp>
    </p:spTree>
    <p:extLst>
      <p:ext uri="{BB962C8B-B14F-4D97-AF65-F5344CB8AC3E}">
        <p14:creationId xmlns:p14="http://schemas.microsoft.com/office/powerpoint/2010/main" val="2529591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Resource:</a:t>
            </a:r>
          </a:p>
          <a:p>
            <a:pPr marL="171450" indent="-171450">
              <a:buFont typeface="Arial" panose="020B0604020202020204" pitchFamily="34" charset="0"/>
              <a:buChar char="•"/>
            </a:pPr>
            <a:r>
              <a:rPr lang="en-US" dirty="0"/>
              <a:t>https://en.wikipedia.org/wiki/JSONP</a:t>
            </a:r>
          </a:p>
        </p:txBody>
      </p:sp>
      <p:sp>
        <p:nvSpPr>
          <p:cNvPr id="4" name="Slide Number Placeholder 3"/>
          <p:cNvSpPr>
            <a:spLocks noGrp="1"/>
          </p:cNvSpPr>
          <p:nvPr>
            <p:ph type="sldNum" sz="quarter" idx="5"/>
          </p:nvPr>
        </p:nvSpPr>
        <p:spPr/>
        <p:txBody>
          <a:bodyPr/>
          <a:lstStyle/>
          <a:p>
            <a:fld id="{FEC869DF-6110-41A2-A008-13AD35443CEC}" type="slidenum">
              <a:rPr lang="cs-CZ" smtClean="0"/>
              <a:t>31</a:t>
            </a:fld>
            <a:endParaRPr lang="cs-CZ"/>
          </a:p>
        </p:txBody>
      </p:sp>
    </p:spTree>
    <p:extLst>
      <p:ext uri="{BB962C8B-B14F-4D97-AF65-F5344CB8AC3E}">
        <p14:creationId xmlns:p14="http://schemas.microsoft.com/office/powerpoint/2010/main" val="1399440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http://www.benhayak.com/2015/06/same-origin-method-execution-some.html</a:t>
            </a:r>
          </a:p>
        </p:txBody>
      </p:sp>
      <p:sp>
        <p:nvSpPr>
          <p:cNvPr id="4" name="Slide Number Placeholder 3"/>
          <p:cNvSpPr>
            <a:spLocks noGrp="1"/>
          </p:cNvSpPr>
          <p:nvPr>
            <p:ph type="sldNum" sz="quarter" idx="5"/>
          </p:nvPr>
        </p:nvSpPr>
        <p:spPr/>
        <p:txBody>
          <a:bodyPr/>
          <a:lstStyle/>
          <a:p>
            <a:fld id="{FEC869DF-6110-41A2-A008-13AD35443CEC}" type="slidenum">
              <a:rPr lang="cs-CZ" smtClean="0"/>
              <a:t>32</a:t>
            </a:fld>
            <a:endParaRPr lang="cs-CZ"/>
          </a:p>
        </p:txBody>
      </p:sp>
    </p:spTree>
    <p:extLst>
      <p:ext uri="{BB962C8B-B14F-4D97-AF65-F5344CB8AC3E}">
        <p14:creationId xmlns:p14="http://schemas.microsoft.com/office/powerpoint/2010/main" val="2708892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Security breaches may include invalid login attempts (not passwords). Also security incidents as required by law for the audit.</a:t>
            </a:r>
          </a:p>
          <a:p>
            <a:endParaRPr lang="en-US" dirty="0"/>
          </a:p>
          <a:p>
            <a:r>
              <a:rPr lang="en-US" dirty="0"/>
              <a:t>Delayed Operations : Soft-deletes , Queued operations</a:t>
            </a:r>
          </a:p>
          <a:p>
            <a:endParaRPr lang="en-US" dirty="0"/>
          </a:p>
          <a:p>
            <a:r>
              <a:rPr lang="en-US" dirty="0"/>
              <a:t>Enable fast response to current threads. We need to know that is happening. It is too late when we go the bill from the Cloud, and somebody was mining crypto for a month on our infrastructure.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Attack detection, blacklisting (users, IPs), …</a:t>
            </a:r>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33</a:t>
            </a:fld>
            <a:endParaRPr lang="cs-CZ"/>
          </a:p>
        </p:txBody>
      </p:sp>
    </p:spTree>
    <p:extLst>
      <p:ext uri="{BB962C8B-B14F-4D97-AF65-F5344CB8AC3E}">
        <p14:creationId xmlns:p14="http://schemas.microsoft.com/office/powerpoint/2010/main" val="740469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eavesdropper - a person who listens to someone's private conversation without them knowing.</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a:t>
            </a:fld>
            <a:endParaRPr lang="cs-CZ"/>
          </a:p>
        </p:txBody>
      </p:sp>
    </p:spTree>
    <p:extLst>
      <p:ext uri="{BB962C8B-B14F-4D97-AF65-F5344CB8AC3E}">
        <p14:creationId xmlns:p14="http://schemas.microsoft.com/office/powerpoint/2010/main" val="8415880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Library: execution of a third-party code on your computer.</a:t>
            </a:r>
          </a:p>
          <a:p>
            <a:endParaRPr lang="en-US" dirty="0"/>
          </a:p>
          <a:p>
            <a:r>
              <a:rPr lang="en-US" dirty="0"/>
              <a:t>Library left-pad was unpublished after forced remove of another NPM package (Kik) for brand </a:t>
            </a:r>
            <a:r>
              <a:rPr lang="en-US" b="0" i="0" dirty="0">
                <a:solidFill>
                  <a:srgbClr val="000000"/>
                </a:solidFill>
                <a:effectLst/>
                <a:latin typeface="Arimo"/>
              </a:rPr>
              <a:t>infringement. Leaving thousands of projects (Node, Babel) broken.</a:t>
            </a:r>
            <a:endParaRPr lang="en-US" dirty="0"/>
          </a:p>
          <a:p>
            <a:endParaRPr lang="en-US" dirty="0"/>
          </a:p>
          <a:p>
            <a:r>
              <a:rPr lang="en-US" dirty="0"/>
              <a:t>Resources:</a:t>
            </a:r>
          </a:p>
          <a:p>
            <a:pPr marL="171450" indent="-171450">
              <a:buFont typeface="Arial" panose="020B0604020202020204" pitchFamily="34" charset="0"/>
              <a:buChar char="•"/>
            </a:pPr>
            <a:r>
              <a:rPr lang="en-US" dirty="0"/>
              <a:t>theregister.com/2018/07/12/</a:t>
            </a:r>
            <a:r>
              <a:rPr lang="en-US" dirty="0" err="1"/>
              <a:t>npm_eslint</a:t>
            </a:r>
            <a:r>
              <a:rPr lang="en-US" dirty="0"/>
              <a:t>/</a:t>
            </a:r>
          </a:p>
          <a:p>
            <a:pPr marL="171450" indent="-171450">
              <a:buFont typeface="Arial" panose="020B0604020202020204" pitchFamily="34" charset="0"/>
              <a:buChar char="•"/>
            </a:pPr>
            <a:r>
              <a:rPr lang="en-US" dirty="0"/>
              <a:t>https://twitter.com/o_cee/status/892306836199800836</a:t>
            </a:r>
          </a:p>
          <a:p>
            <a:pPr marL="171450" indent="-171450">
              <a:buFont typeface="Arial" panose="020B0604020202020204" pitchFamily="34" charset="0"/>
              <a:buChar char="•"/>
            </a:pPr>
            <a:r>
              <a:rPr lang="en-US" dirty="0"/>
              <a:t>https://www.mend.io/resources/blog/npm-package-javascript-library-compromised-via-account-takeover/</a:t>
            </a:r>
          </a:p>
          <a:p>
            <a:pPr marL="171450" indent="-171450">
              <a:buFont typeface="Arial" panose="020B0604020202020204" pitchFamily="34" charset="0"/>
              <a:buChar char="•"/>
            </a:pPr>
            <a:r>
              <a:rPr lang="en-US" dirty="0"/>
              <a:t>https://www.theregister.com/2016/03/23/npm_left_pad_chaos/</a:t>
            </a:r>
          </a:p>
          <a:p>
            <a:pPr marL="171450" indent="-171450">
              <a:buFont typeface="Arial" panose="020B0604020202020204" pitchFamily="34" charset="0"/>
              <a:buChar char="•"/>
            </a:pPr>
            <a:r>
              <a:rPr lang="en-US" dirty="0"/>
              <a:t>https://snyk.io/</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34</a:t>
            </a:fld>
            <a:endParaRPr lang="cs-CZ"/>
          </a:p>
        </p:txBody>
      </p:sp>
    </p:spTree>
    <p:extLst>
      <p:ext uri="{BB962C8B-B14F-4D97-AF65-F5344CB8AC3E}">
        <p14:creationId xmlns:p14="http://schemas.microsoft.com/office/powerpoint/2010/main" val="1181690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storing passwords as plain text allow insiders to impersonate users.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Session identifiers must be unique and random. Not just counter and current time. There are recommendations from OWASP. When using cookies, we should use their options to make them secure (</a:t>
            </a:r>
            <a:r>
              <a:rPr lang="en-US" dirty="0" err="1"/>
              <a:t>HttpOnly</a:t>
            </a:r>
            <a:r>
              <a:rPr lang="en-US" dirty="0"/>
              <a:t>, Domain, secure, path). Set them as strict as possible. Sessions are not limited to PHP.</a:t>
            </a:r>
          </a:p>
          <a:p>
            <a:endParaRPr lang="en-US" dirty="0"/>
          </a:p>
          <a:p>
            <a:r>
              <a:rPr lang="en-US" dirty="0"/>
              <a:t>With Two-Factor Authentication (2FA) we may require something you know and something you have. This may include external applications like Google Authenticator. This is replacement of SMS due to presenting various risks. </a:t>
            </a:r>
          </a:p>
          <a:p>
            <a:endParaRPr lang="en-US" dirty="0"/>
          </a:p>
          <a:p>
            <a:r>
              <a:rPr lang="en-US" dirty="0"/>
              <a:t>For example, in back application user may be required to provide PIN to authorize an operation. PIN can be different to password for logging into the application. </a:t>
            </a:r>
          </a:p>
          <a:p>
            <a:endParaRPr lang="en-US" dirty="0"/>
          </a:p>
          <a:p>
            <a:r>
              <a:rPr lang="en-US" dirty="0"/>
              <a:t>When communicating invalid username and password, we can make live easier for attacker by “</a:t>
            </a:r>
            <a:r>
              <a:rPr lang="en-US" b="0" i="1" dirty="0">
                <a:solidFill>
                  <a:srgbClr val="303633"/>
                </a:solidFill>
                <a:effectLst/>
                <a:latin typeface="Lora" pitchFamily="2" charset="0"/>
              </a:rPr>
              <a:t>The user ID is unknown</a:t>
            </a:r>
            <a:r>
              <a:rPr lang="en-US" b="0" i="0" dirty="0">
                <a:solidFill>
                  <a:srgbClr val="303633"/>
                </a:solidFill>
                <a:effectLst/>
                <a:latin typeface="Lora" pitchFamily="2" charset="0"/>
              </a:rPr>
              <a:t>” message for user and another for wrong password. There are other ways to enumerate users, like resetting passwords. That is why your email is very valuable.</a:t>
            </a:r>
          </a:p>
          <a:p>
            <a:endParaRPr lang="en-US" b="0" i="0" dirty="0">
              <a:solidFill>
                <a:srgbClr val="303633"/>
              </a:solidFill>
              <a:effectLst/>
              <a:latin typeface="Lora" pitchFamily="2" charset="0"/>
            </a:endParaRPr>
          </a:p>
          <a:p>
            <a:r>
              <a:rPr lang="en-US" b="0" i="0" dirty="0">
                <a:solidFill>
                  <a:srgbClr val="303633"/>
                </a:solidFill>
                <a:effectLst/>
                <a:latin typeface="Lora" pitchFamily="2" charset="0"/>
              </a:rPr>
              <a:t>Resources:</a:t>
            </a:r>
          </a:p>
          <a:p>
            <a:pPr marL="171450" indent="-171450">
              <a:buFont typeface="Arial" panose="020B0604020202020204" pitchFamily="34" charset="0"/>
              <a:buChar char="•"/>
            </a:pPr>
            <a:r>
              <a:rPr lang="en-US" b="0" i="0" dirty="0">
                <a:solidFill>
                  <a:srgbClr val="303633"/>
                </a:solidFill>
                <a:effectLst/>
                <a:latin typeface="Lora" pitchFamily="2" charset="0"/>
              </a:rPr>
              <a:t>https://cheatsheetseries.owasp.org/cheatsheets/Session_Management_Cheat_Sheet.html</a:t>
            </a:r>
          </a:p>
          <a:p>
            <a:pPr marL="171450" indent="-171450">
              <a:buFont typeface="Arial" panose="020B0604020202020204" pitchFamily="34" charset="0"/>
              <a:buChar char="•"/>
            </a:pPr>
            <a:endParaRPr lang="en-US" b="0" i="0" dirty="0">
              <a:solidFill>
                <a:srgbClr val="303633"/>
              </a:solidFill>
              <a:effectLst/>
              <a:latin typeface="Lora" pitchFamily="2" charset="0"/>
            </a:endParaRPr>
          </a:p>
          <a:p>
            <a:endParaRPr lang="en-US" i="0" dirty="0"/>
          </a:p>
        </p:txBody>
      </p:sp>
      <p:sp>
        <p:nvSpPr>
          <p:cNvPr id="4" name="Slide Number Placeholder 3"/>
          <p:cNvSpPr>
            <a:spLocks noGrp="1"/>
          </p:cNvSpPr>
          <p:nvPr>
            <p:ph type="sldNum" sz="quarter" idx="5"/>
          </p:nvPr>
        </p:nvSpPr>
        <p:spPr/>
        <p:txBody>
          <a:bodyPr/>
          <a:lstStyle/>
          <a:p>
            <a:fld id="{FEC869DF-6110-41A2-A008-13AD35443CEC}" type="slidenum">
              <a:rPr lang="cs-CZ" smtClean="0"/>
              <a:t>36</a:t>
            </a:fld>
            <a:endParaRPr lang="cs-CZ"/>
          </a:p>
        </p:txBody>
      </p:sp>
    </p:spTree>
    <p:extLst>
      <p:ext uri="{BB962C8B-B14F-4D97-AF65-F5344CB8AC3E}">
        <p14:creationId xmlns:p14="http://schemas.microsoft.com/office/powerpoint/2010/main" val="22782231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may limit password length to 100-160 to prevent DoS attack resulting from extremely long passwords. </a:t>
            </a:r>
          </a:p>
          <a:p>
            <a:endParaRPr lang="en-US" dirty="0"/>
          </a:p>
          <a:p>
            <a:r>
              <a:rPr lang="en-US" dirty="0"/>
              <a:t>What about initial passwords - like admin? We can see this mostly for IoT devices, routers and other devices. Do NOT hardcore credentials into an application even for debugging and testing.</a:t>
            </a:r>
          </a:p>
          <a:p>
            <a:endParaRPr lang="en-US" dirty="0"/>
          </a:p>
          <a:p>
            <a:r>
              <a:rPr lang="en-US" dirty="0"/>
              <a:t>There are services that would lookup tables to crack password hashes.</a:t>
            </a:r>
          </a:p>
          <a:p>
            <a:endParaRPr lang="en-US" dirty="0"/>
          </a:p>
          <a:p>
            <a:r>
              <a:rPr lang="en-US" dirty="0"/>
              <a:t>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dirty="0"/>
              <a:t>http://xkcd.com/936/</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dirty="0"/>
              <a:t>https://crackstation.net/</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dirty="0"/>
              <a:t>https://www.md5online.org/md5-decrypt.html?</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37</a:t>
            </a:fld>
            <a:endParaRPr lang="cs-CZ"/>
          </a:p>
        </p:txBody>
      </p:sp>
    </p:spTree>
    <p:extLst>
      <p:ext uri="{BB962C8B-B14F-4D97-AF65-F5344CB8AC3E}">
        <p14:creationId xmlns:p14="http://schemas.microsoft.com/office/powerpoint/2010/main" val="20465602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sng" dirty="0">
                <a:solidFill>
                  <a:srgbClr val="CCCCCC"/>
                </a:solidFill>
                <a:effectLst/>
                <a:latin typeface="Consolas" panose="020B0609020204030204" pitchFamily="49" charset="0"/>
              </a:rPr>
              <a:t>https://neal.fun/password-game/</a:t>
            </a:r>
            <a:endParaRPr lang="en-US" b="0" dirty="0">
              <a:solidFill>
                <a:srgbClr val="CCCCCC"/>
              </a:solidFill>
              <a:effectLst/>
              <a:latin typeface="Consolas" panose="020B0609020204030204" pitchFamily="49"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38</a:t>
            </a:fld>
            <a:endParaRPr lang="cs-CZ"/>
          </a:p>
        </p:txBody>
      </p:sp>
    </p:spTree>
    <p:extLst>
      <p:ext uri="{BB962C8B-B14F-4D97-AF65-F5344CB8AC3E}">
        <p14:creationId xmlns:p14="http://schemas.microsoft.com/office/powerpoint/2010/main" val="38528863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may need to prevent brute-force attacks. This can be done using show lockouts 10 – 60 seconds, or </a:t>
            </a:r>
            <a:r>
              <a:rPr lang="en-US" b="0" i="0" dirty="0">
                <a:solidFill>
                  <a:srgbClr val="303633"/>
                </a:solidFill>
                <a:effectLst/>
                <a:latin typeface="Lora" pitchFamily="2" charset="0"/>
              </a:rPr>
              <a:t>CAPTCHAs (decreasing effectiveness). </a:t>
            </a:r>
          </a:p>
          <a:p>
            <a:endParaRPr lang="en-US" b="0" i="0" dirty="0">
              <a:solidFill>
                <a:srgbClr val="303633"/>
              </a:solidFill>
              <a:effectLst/>
              <a:latin typeface="Lor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even comparing strings</a:t>
            </a:r>
            <a:r>
              <a:rPr lang="en-US" baseline="0" dirty="0"/>
              <a:t> with password hashes must be done in a secure way (it must take a constant time, or a random time delay has to be issued). Otherwise, a timing attack can be conducted.</a:t>
            </a:r>
            <a:endParaRPr lang="cs-CZ" dirty="0"/>
          </a:p>
          <a:p>
            <a:endParaRPr lang="en-US" b="0" i="0" dirty="0">
              <a:solidFill>
                <a:srgbClr val="303633"/>
              </a:solidFill>
              <a:effectLst/>
              <a:latin typeface="Lora" pitchFamily="2" charset="0"/>
            </a:endParaRP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39</a:t>
            </a:fld>
            <a:endParaRPr lang="cs-CZ"/>
          </a:p>
        </p:txBody>
      </p:sp>
    </p:spTree>
    <p:extLst>
      <p:ext uri="{BB962C8B-B14F-4D97-AF65-F5344CB8AC3E}">
        <p14:creationId xmlns:p14="http://schemas.microsoft.com/office/powerpoint/2010/main" val="13547290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tokens we may need to hold database of </a:t>
            </a:r>
            <a:r>
              <a:rPr lang="en-US"/>
              <a:t>invalidated tokens.</a:t>
            </a:r>
          </a:p>
          <a:p>
            <a:endParaRPr lang="en-US" dirty="0"/>
          </a:p>
          <a:p>
            <a:r>
              <a:rPr lang="en-US" dirty="0"/>
              <a:t>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https://jwt.io/</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41</a:t>
            </a:fld>
            <a:endParaRPr lang="cs-CZ"/>
          </a:p>
        </p:txBody>
      </p:sp>
    </p:spTree>
    <p:extLst>
      <p:ext uri="{BB962C8B-B14F-4D97-AF65-F5344CB8AC3E}">
        <p14:creationId xmlns:p14="http://schemas.microsoft.com/office/powerpoint/2010/main" val="16596191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https://www.youtube.com/watch?v=RFKbHrqMiv8</a:t>
            </a:r>
          </a:p>
        </p:txBody>
      </p:sp>
      <p:sp>
        <p:nvSpPr>
          <p:cNvPr id="4" name="Slide Number Placeholder 3"/>
          <p:cNvSpPr>
            <a:spLocks noGrp="1"/>
          </p:cNvSpPr>
          <p:nvPr>
            <p:ph type="sldNum" sz="quarter" idx="5"/>
          </p:nvPr>
        </p:nvSpPr>
        <p:spPr/>
        <p:txBody>
          <a:bodyPr/>
          <a:lstStyle/>
          <a:p>
            <a:fld id="{FEC869DF-6110-41A2-A008-13AD35443CEC}" type="slidenum">
              <a:rPr lang="cs-CZ" smtClean="0"/>
              <a:t>42</a:t>
            </a:fld>
            <a:endParaRPr lang="cs-CZ"/>
          </a:p>
        </p:txBody>
      </p:sp>
    </p:spTree>
    <p:extLst>
      <p:ext uri="{BB962C8B-B14F-4D97-AF65-F5344CB8AC3E}">
        <p14:creationId xmlns:p14="http://schemas.microsoft.com/office/powerpoint/2010/main" val="39518419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security model function can consume different data, for example RBAC vs ABAC.</a:t>
            </a:r>
          </a:p>
          <a:p>
            <a:endParaRPr lang="en-US" dirty="0"/>
          </a:p>
          <a:p>
            <a:r>
              <a:rPr lang="en-US" dirty="0"/>
              <a:t>Role-based access control (RBAC) - Decide based on user role. Spring Security, </a:t>
            </a:r>
            <a:r>
              <a:rPr lang="en-US" dirty="0" err="1"/>
              <a:t>CanCanCan</a:t>
            </a:r>
            <a:r>
              <a:rPr lang="en-US" dirty="0"/>
              <a:t>. Better for static permissions.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Attribute-based access control (ABAC) - Any user attribute not only role, but it can also use global attributes. E.g., We can restrict access based on time. Can be expressed using </a:t>
            </a:r>
            <a:r>
              <a:rPr lang="en-US" b="0" i="0" dirty="0">
                <a:solidFill>
                  <a:srgbClr val="303633"/>
                </a:solidFill>
                <a:effectLst/>
                <a:latin typeface="Lora" pitchFamily="2" charset="0"/>
              </a:rPr>
              <a:t>XACML, an XML-based format from Oasis. Alternatively, DSL can be employed. Consider in dynamic environment.</a:t>
            </a:r>
            <a:endParaRPr lang="en-US" dirty="0"/>
          </a:p>
          <a:p>
            <a:endParaRPr lang="en-US" dirty="0"/>
          </a:p>
          <a:p>
            <a:endParaRPr lang="en-US" dirty="0"/>
          </a:p>
          <a:p>
            <a:r>
              <a:rPr lang="en-US" dirty="0"/>
              <a:t>Resources:</a:t>
            </a:r>
          </a:p>
          <a:p>
            <a:pPr marL="171450" indent="-171450">
              <a:buFont typeface="Arial" panose="020B0604020202020204" pitchFamily="34" charset="0"/>
              <a:buChar char="•"/>
            </a:pPr>
            <a:r>
              <a:rPr lang="en-US" dirty="0"/>
              <a:t>https://spring.io/projects/spring-security/</a:t>
            </a:r>
          </a:p>
          <a:p>
            <a:pPr marL="171450" indent="-171450">
              <a:buFont typeface="Arial" panose="020B0604020202020204" pitchFamily="34" charset="0"/>
              <a:buChar char="•"/>
            </a:pPr>
            <a:r>
              <a:rPr lang="en-US" dirty="0"/>
              <a:t>https://github.com/CanCanCommunity/cancancan</a:t>
            </a:r>
          </a:p>
          <a:p>
            <a:pPr marL="171450" indent="-171450">
              <a:buFont typeface="Arial" panose="020B0604020202020204" pitchFamily="34" charset="0"/>
              <a:buChar char="•"/>
            </a:pPr>
            <a:r>
              <a:rPr lang="en-US" dirty="0"/>
              <a:t>https://github.com/danielsomerfield/authorization-js</a:t>
            </a:r>
          </a:p>
          <a:p>
            <a:pPr marL="171450" indent="-171450">
              <a:buFont typeface="Arial" panose="020B0604020202020204" pitchFamily="34" charset="0"/>
              <a:buChar char="•"/>
            </a:pPr>
            <a:r>
              <a:rPr lang="en-US" dirty="0"/>
              <a:t>https://martinfowler.com/articles/web-security-basics.html</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43</a:t>
            </a:fld>
            <a:endParaRPr lang="cs-CZ"/>
          </a:p>
        </p:txBody>
      </p:sp>
    </p:spTree>
    <p:extLst>
      <p:ext uri="{BB962C8B-B14F-4D97-AF65-F5344CB8AC3E}">
        <p14:creationId xmlns:p14="http://schemas.microsoft.com/office/powerpoint/2010/main" val="28843209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mentioned models all employ conservative approach </a:t>
            </a:r>
            <a:r>
              <a:rPr lang="en-US" baseline="0" dirty="0"/>
              <a:t>– permissions are explicit, denials are implicit (everything that is not allowed is denied).</a:t>
            </a:r>
            <a:endParaRPr lang="cs-CZ" dirty="0"/>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44</a:t>
            </a:fld>
            <a:endParaRPr lang="cs-CZ"/>
          </a:p>
        </p:txBody>
      </p:sp>
    </p:spTree>
    <p:extLst>
      <p:ext uri="{BB962C8B-B14F-4D97-AF65-F5344CB8AC3E}">
        <p14:creationId xmlns:p14="http://schemas.microsoft.com/office/powerpoint/2010/main" val="25465414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example is in Neon syntax (similar to YAML), which is often used for configurations.</a:t>
            </a:r>
            <a:endParaRPr lang="cs-CZ"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45</a:t>
            </a:fld>
            <a:endParaRPr lang="cs-CZ"/>
          </a:p>
        </p:txBody>
      </p:sp>
    </p:spTree>
    <p:extLst>
      <p:ext uri="{BB962C8B-B14F-4D97-AF65-F5344CB8AC3E}">
        <p14:creationId xmlns:p14="http://schemas.microsoft.com/office/powerpoint/2010/main" val="2148062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Small key (~256bits), fast.</a:t>
            </a:r>
          </a:p>
          <a:p>
            <a:br>
              <a:rPr lang="en-US" dirty="0"/>
            </a:br>
            <a:r>
              <a:rPr lang="en-US" dirty="0"/>
              <a:t>AES: Probably the most popular cipher of the day. Can use any sequence of bytes as key. Keys are expanded into 128, 192, or 256bit blocks.</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a:t>
            </a:fld>
            <a:endParaRPr lang="cs-CZ"/>
          </a:p>
        </p:txBody>
      </p:sp>
    </p:spTree>
    <p:extLst>
      <p:ext uri="{BB962C8B-B14F-4D97-AF65-F5344CB8AC3E}">
        <p14:creationId xmlns:p14="http://schemas.microsoft.com/office/powerpoint/2010/main" val="39407328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questions cannot</a:t>
            </a:r>
            <a:r>
              <a:rPr lang="en-US" baseline="0" dirty="0"/>
              <a:t> be easily answered in general, but you have to ask them again when designing security (authorization model) for your application.</a:t>
            </a:r>
            <a:endParaRPr lang="en-US" dirty="0"/>
          </a:p>
          <a:p>
            <a:endParaRPr lang="en-US" dirty="0"/>
          </a:p>
          <a:p>
            <a:r>
              <a:rPr lang="en-US" dirty="0"/>
              <a:t>The last one can be interesting when we remove user from system or remove some permissions. As the person no longer work for organization, account was compromised, </a:t>
            </a:r>
            <a:r>
              <a:rPr lang="en-US" dirty="0" err="1"/>
              <a:t>etc</a:t>
            </a:r>
            <a:r>
              <a:rPr lang="en-US" dirty="0"/>
              <a:t> …</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46</a:t>
            </a:fld>
            <a:endParaRPr lang="cs-CZ"/>
          </a:p>
        </p:txBody>
      </p:sp>
    </p:spTree>
    <p:extLst>
      <p:ext uri="{BB962C8B-B14F-4D97-AF65-F5344CB8AC3E}">
        <p14:creationId xmlns:p14="http://schemas.microsoft.com/office/powerpoint/2010/main" val="14309186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47</a:t>
            </a:fld>
            <a:endParaRPr lang="cs-CZ"/>
          </a:p>
        </p:txBody>
      </p:sp>
    </p:spTree>
    <p:extLst>
      <p:ext uri="{BB962C8B-B14F-4D97-AF65-F5344CB8AC3E}">
        <p14:creationId xmlns:p14="http://schemas.microsoft.com/office/powerpoint/2010/main" val="880330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https://en.wikipedia.org/wiki/Advanced_Encryption_Standard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5</a:t>
            </a:fld>
            <a:endParaRPr lang="cs-CZ"/>
          </a:p>
        </p:txBody>
      </p:sp>
    </p:spTree>
    <p:extLst>
      <p:ext uri="{BB962C8B-B14F-4D97-AF65-F5344CB8AC3E}">
        <p14:creationId xmlns:p14="http://schemas.microsoft.com/office/powerpoint/2010/main" val="3027198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Public/private key (~2048 bits), slow. </a:t>
                </a:r>
              </a:p>
              <a:p>
                <a:r>
                  <a:rPr lang="en-US" dirty="0"/>
                  <a:t>Work only in one way.</a:t>
                </a:r>
              </a:p>
              <a:p>
                <a:endParaRPr lang="en-US" dirty="0"/>
              </a:p>
              <a:p>
                <a:r>
                  <a:rPr lang="en-US" dirty="0"/>
                  <a:t>RSA: Based on factorization principle.</a:t>
                </a:r>
              </a:p>
              <a:p>
                <a:pPr marL="171450" indent="-171450">
                  <a:buFont typeface="Arial" panose="020B0604020202020204" pitchFamily="34" charset="0"/>
                  <a:buChar char="•"/>
                </a:pPr>
                <a:r>
                  <a:rPr lang="en-US" dirty="0"/>
                  <a:t>Preparing the keys – public (𝑛,𝑒) and private (𝑛,𝑑)</a:t>
                </a:r>
              </a:p>
              <a:p>
                <a:pPr marL="171450" indent="-171450">
                  <a:buFont typeface="Arial" panose="020B0604020202020204" pitchFamily="34" charset="0"/>
                  <a:buChar char="•"/>
                </a:pPr>
                <a:r>
                  <a:rPr lang="en-US" dirty="0"/>
                  <a:t>…</a:t>
                </a:r>
              </a:p>
              <a:p>
                <a:pPr marL="171450" indent="-171450">
                  <a:buFont typeface="Arial" panose="020B0604020202020204" pitchFamily="34" charset="0"/>
                  <a:buChar char="•"/>
                </a:pPr>
                <a:r>
                  <a:rPr lang="en-US" dirty="0"/>
                  <a:t>Encryption 𝑐=</a:t>
                </a:r>
                <a:r>
                  <a:rPr lang="cs-CZ" dirty="0"/>
                  <a:t> </a:t>
                </a:r>
                <a14:m>
                  <m:oMath xmlns:m="http://schemas.openxmlformats.org/officeDocument/2006/math">
                    <m:sSup>
                      <m:sSupPr>
                        <m:ctrlPr>
                          <a:rPr lang="cs-CZ" i="1" dirty="0">
                            <a:latin typeface="Cambria Math" panose="02040503050406030204" pitchFamily="18" charset="0"/>
                          </a:rPr>
                        </m:ctrlPr>
                      </m:sSupPr>
                      <m:e>
                        <m:r>
                          <a:rPr lang="cs-CZ" i="1" dirty="0">
                            <a:latin typeface="Cambria Math" panose="02040503050406030204" pitchFamily="18" charset="0"/>
                          </a:rPr>
                          <m:t>𝑚</m:t>
                        </m:r>
                      </m:e>
                      <m:sup>
                        <m:r>
                          <a:rPr lang="cs-CZ" i="1" dirty="0">
                            <a:latin typeface="Cambria Math" panose="02040503050406030204" pitchFamily="18" charset="0"/>
                          </a:rPr>
                          <m:t>𝑒</m:t>
                        </m:r>
                      </m:sup>
                    </m:sSup>
                  </m:oMath>
                </a14:m>
                <a:r>
                  <a:rPr lang="en-US" dirty="0"/>
                  <a:t>  mod 𝑛 (where 𝑚 is the message)</a:t>
                </a:r>
              </a:p>
              <a:p>
                <a:pPr marL="171450" indent="-171450">
                  <a:buFont typeface="Arial" panose="020B0604020202020204" pitchFamily="34" charset="0"/>
                  <a:buChar char="•"/>
                </a:pPr>
                <a:r>
                  <a:rPr lang="en-US" dirty="0"/>
                  <a:t>Decryption 𝑚=</a:t>
                </a:r>
                <a:r>
                  <a:rPr lang="cs-CZ" dirty="0"/>
                  <a:t> </a:t>
                </a:r>
                <a14:m>
                  <m:oMath xmlns:m="http://schemas.openxmlformats.org/officeDocument/2006/math">
                    <m:sSup>
                      <m:sSupPr>
                        <m:ctrlPr>
                          <a:rPr lang="cs-CZ" i="1" dirty="0">
                            <a:latin typeface="Cambria Math" panose="02040503050406030204" pitchFamily="18" charset="0"/>
                          </a:rPr>
                        </m:ctrlPr>
                      </m:sSupPr>
                      <m:e>
                        <m:r>
                          <a:rPr lang="cs-CZ" i="1" dirty="0">
                            <a:latin typeface="Cambria Math" panose="02040503050406030204" pitchFamily="18" charset="0"/>
                          </a:rPr>
                          <m:t>𝑐</m:t>
                        </m:r>
                      </m:e>
                      <m:sup>
                        <m:r>
                          <a:rPr lang="cs-CZ" i="1" dirty="0">
                            <a:latin typeface="Cambria Math" panose="02040503050406030204" pitchFamily="18" charset="0"/>
                          </a:rPr>
                          <m:t>𝑑</m:t>
                        </m:r>
                      </m:sup>
                    </m:sSup>
                  </m:oMath>
                </a14:m>
                <a:r>
                  <a:rPr lang="en-US" dirty="0"/>
                  <a:t> mod 𝑛</a:t>
                </a:r>
              </a:p>
              <a:p>
                <a:endParaRPr lang="en-US" dirty="0"/>
              </a:p>
            </p:txBody>
          </p:sp>
        </mc:Choice>
        <mc:Fallback xmlns="">
          <p:sp>
            <p:nvSpPr>
              <p:cNvPr id="3" name="Notes Placeholder 2"/>
              <p:cNvSpPr>
                <a:spLocks noGrp="1"/>
              </p:cNvSpPr>
              <p:nvPr>
                <p:ph type="body" idx="1"/>
              </p:nvPr>
            </p:nvSpPr>
            <p:spPr/>
            <p:txBody>
              <a:bodyPr/>
              <a:lstStyle/>
              <a:p>
                <a:r>
                  <a:rPr lang="en-US" dirty="0"/>
                  <a:t>Public/private key (~2048 bits), slow. </a:t>
                </a:r>
              </a:p>
              <a:p>
                <a:r>
                  <a:rPr lang="en-US" dirty="0"/>
                  <a:t>Work only in one way.</a:t>
                </a:r>
              </a:p>
              <a:p>
                <a:endParaRPr lang="en-US" dirty="0"/>
              </a:p>
              <a:p>
                <a:r>
                  <a:rPr lang="en-US" dirty="0"/>
                  <a:t>RSA: Based on factorization principle.</a:t>
                </a:r>
              </a:p>
              <a:p>
                <a:pPr marL="171450" indent="-171450">
                  <a:buFont typeface="Arial" panose="020B0604020202020204" pitchFamily="34" charset="0"/>
                  <a:buChar char="•"/>
                </a:pPr>
                <a:r>
                  <a:rPr lang="en-US" dirty="0"/>
                  <a:t>Preparing the keys – public (𝑛,𝑒) and private (𝑛,𝑑)</a:t>
                </a:r>
              </a:p>
              <a:p>
                <a:pPr marL="171450" indent="-171450">
                  <a:buFont typeface="Arial" panose="020B0604020202020204" pitchFamily="34" charset="0"/>
                  <a:buChar char="•"/>
                </a:pPr>
                <a:r>
                  <a:rPr lang="en-US" dirty="0"/>
                  <a:t>…</a:t>
                </a:r>
              </a:p>
              <a:p>
                <a:pPr marL="171450" indent="-171450">
                  <a:buFont typeface="Arial" panose="020B0604020202020204" pitchFamily="34" charset="0"/>
                  <a:buChar char="•"/>
                </a:pPr>
                <a:r>
                  <a:rPr lang="en-US" dirty="0"/>
                  <a:t>Encryption 𝑐=</a:t>
                </a:r>
                <a:r>
                  <a:rPr lang="cs-CZ" dirty="0"/>
                  <a:t> </a:t>
                </a:r>
                <a:r>
                  <a:rPr lang="cs-CZ" i="0" dirty="0">
                    <a:latin typeface="Cambria Math" panose="02040503050406030204" pitchFamily="18" charset="0"/>
                  </a:rPr>
                  <a:t>𝑚^𝑒</a:t>
                </a:r>
                <a:r>
                  <a:rPr lang="en-US" dirty="0"/>
                  <a:t>  mod 𝑛 (where 𝑚 is the message)</a:t>
                </a:r>
              </a:p>
              <a:p>
                <a:pPr marL="171450" indent="-171450">
                  <a:buFont typeface="Arial" panose="020B0604020202020204" pitchFamily="34" charset="0"/>
                  <a:buChar char="•"/>
                </a:pPr>
                <a:r>
                  <a:rPr lang="en-US" dirty="0"/>
                  <a:t>Decryption 𝑚=</a:t>
                </a:r>
                <a:r>
                  <a:rPr lang="cs-CZ" dirty="0"/>
                  <a:t> </a:t>
                </a:r>
                <a:r>
                  <a:rPr lang="cs-CZ" i="0" dirty="0">
                    <a:latin typeface="Cambria Math" panose="02040503050406030204" pitchFamily="18" charset="0"/>
                  </a:rPr>
                  <a:t>𝑐^𝑑</a:t>
                </a:r>
                <a:r>
                  <a:rPr lang="en-US" dirty="0"/>
                  <a:t> mod 𝑛</a:t>
                </a:r>
              </a:p>
              <a:p>
                <a:endParaRPr lang="en-US" dirty="0"/>
              </a:p>
            </p:txBody>
          </p:sp>
        </mc:Fallback>
      </mc:AlternateContent>
      <p:sp>
        <p:nvSpPr>
          <p:cNvPr id="4" name="Slide Number Placeholder 3"/>
          <p:cNvSpPr>
            <a:spLocks noGrp="1"/>
          </p:cNvSpPr>
          <p:nvPr>
            <p:ph type="sldNum" sz="quarter" idx="5"/>
          </p:nvPr>
        </p:nvSpPr>
        <p:spPr/>
        <p:txBody>
          <a:bodyPr/>
          <a:lstStyle/>
          <a:p>
            <a:fld id="{FEC869DF-6110-41A2-A008-13AD35443CEC}" type="slidenum">
              <a:rPr lang="cs-CZ" smtClean="0"/>
              <a:t>6</a:t>
            </a:fld>
            <a:endParaRPr lang="cs-CZ"/>
          </a:p>
        </p:txBody>
      </p:sp>
    </p:spTree>
    <p:extLst>
      <p:ext uri="{BB962C8B-B14F-4D97-AF65-F5344CB8AC3E}">
        <p14:creationId xmlns:p14="http://schemas.microsoft.com/office/powerpoint/2010/main" val="327739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8</a:t>
            </a:fld>
            <a:endParaRPr lang="cs-CZ"/>
          </a:p>
        </p:txBody>
      </p:sp>
    </p:spTree>
    <p:extLst>
      <p:ext uri="{BB962C8B-B14F-4D97-AF65-F5344CB8AC3E}">
        <p14:creationId xmlns:p14="http://schemas.microsoft.com/office/powerpoint/2010/main" val="337876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Argon2 won in 2015, it has not been widely adopted, yet … here represent a new approach.</a:t>
            </a:r>
          </a:p>
          <a:p>
            <a:endParaRPr lang="en-US" dirty="0"/>
          </a:p>
          <a:p>
            <a:r>
              <a:rPr lang="en-US" dirty="0"/>
              <a:t>Resources:</a:t>
            </a:r>
          </a:p>
          <a:p>
            <a:pPr marL="171450" indent="-171450">
              <a:buFont typeface="Arial" panose="020B0604020202020204" pitchFamily="34" charset="0"/>
              <a:buChar char="•"/>
            </a:pPr>
            <a:r>
              <a:rPr lang="en-US" dirty="0"/>
              <a:t>https://github.com/p-h-c/phc-winner-argon2</a:t>
            </a:r>
          </a:p>
        </p:txBody>
      </p:sp>
      <p:sp>
        <p:nvSpPr>
          <p:cNvPr id="4" name="Slide Number Placeholder 3"/>
          <p:cNvSpPr>
            <a:spLocks noGrp="1"/>
          </p:cNvSpPr>
          <p:nvPr>
            <p:ph type="sldNum" sz="quarter" idx="5"/>
          </p:nvPr>
        </p:nvSpPr>
        <p:spPr/>
        <p:txBody>
          <a:bodyPr/>
          <a:lstStyle/>
          <a:p>
            <a:fld id="{FEC869DF-6110-41A2-A008-13AD35443CEC}" type="slidenum">
              <a:rPr lang="cs-CZ" smtClean="0"/>
              <a:t>9</a:t>
            </a:fld>
            <a:endParaRPr lang="cs-CZ"/>
          </a:p>
        </p:txBody>
      </p:sp>
    </p:spTree>
    <p:extLst>
      <p:ext uri="{BB962C8B-B14F-4D97-AF65-F5344CB8AC3E}">
        <p14:creationId xmlns:p14="http://schemas.microsoft.com/office/powerpoint/2010/main" val="3943563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10</a:t>
            </a:fld>
            <a:endParaRPr lang="cs-CZ"/>
          </a:p>
        </p:txBody>
      </p:sp>
    </p:spTree>
    <p:extLst>
      <p:ext uri="{BB962C8B-B14F-4D97-AF65-F5344CB8AC3E}">
        <p14:creationId xmlns:p14="http://schemas.microsoft.com/office/powerpoint/2010/main" val="4018061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esentation Titl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263352" y="1159182"/>
            <a:ext cx="11521280" cy="1825096"/>
          </a:xfrm>
          <a:prstGeom prst="rect">
            <a:avLst/>
          </a:prstGeom>
        </p:spPr>
        <p:txBody>
          <a:bodyPr anchor="t">
            <a:noAutofit/>
          </a:bodyPr>
          <a:lstStyle>
            <a:lvl1pPr algn="l">
              <a:defRPr sz="5400"/>
            </a:lvl1pPr>
          </a:lstStyle>
          <a:p>
            <a:r>
              <a:rPr lang="en-US" dirty="0"/>
              <a:t>Click to edit Master title style</a:t>
            </a:r>
          </a:p>
        </p:txBody>
      </p:sp>
      <p:sp>
        <p:nvSpPr>
          <p:cNvPr id="3" name="Subtitle 2"/>
          <p:cNvSpPr>
            <a:spLocks noGrp="1"/>
          </p:cNvSpPr>
          <p:nvPr>
            <p:ph type="subTitle" idx="1"/>
          </p:nvPr>
        </p:nvSpPr>
        <p:spPr>
          <a:xfrm>
            <a:off x="1371600" y="3172070"/>
            <a:ext cx="9448800" cy="685800"/>
          </a:xfrm>
          <a:prstGeom prst="rect">
            <a:avLst/>
          </a:prstGeom>
        </p:spPr>
        <p:txBody>
          <a:bodyPr>
            <a:no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7909561" y="4314328"/>
            <a:ext cx="2910840" cy="374642"/>
          </a:xfrm>
          <a:prstGeom prst="rect">
            <a:avLst/>
          </a:prstGeom>
        </p:spPr>
        <p:txBody>
          <a:bodyPr/>
          <a:lstStyle>
            <a:lvl1pPr algn="r">
              <a:defRPr/>
            </a:lvl1pPr>
          </a:lstStyle>
          <a:p>
            <a:fld id="{AACF2F9B-24EE-49CD-8927-DCF5303F77EB}" type="datetime1">
              <a:rPr lang="cs-CZ" smtClean="0"/>
              <a:pPr/>
              <a:t>08.01.2024</a:t>
            </a:fld>
            <a:endParaRPr lang="cs-CZ" dirty="0"/>
          </a:p>
        </p:txBody>
      </p:sp>
      <p:sp>
        <p:nvSpPr>
          <p:cNvPr id="5" name="Footer Placeholder 4"/>
          <p:cNvSpPr>
            <a:spLocks noGrp="1"/>
          </p:cNvSpPr>
          <p:nvPr>
            <p:ph type="ftr" sz="quarter" idx="11"/>
          </p:nvPr>
        </p:nvSpPr>
        <p:spPr>
          <a:xfrm>
            <a:off x="1371600" y="4323845"/>
            <a:ext cx="6400800" cy="365125"/>
          </a:xfrm>
          <a:prstGeom prst="rect">
            <a:avLst/>
          </a:prstGeom>
        </p:spPr>
        <p:txBody>
          <a:bodyPr/>
          <a:lstStyle/>
          <a:p>
            <a:r>
              <a:rPr lang="cs-CZ"/>
              <a:t>by Škoda Petr (v1.0)</a:t>
            </a:r>
            <a:endParaRPr lang="cs-CZ" dirty="0"/>
          </a:p>
        </p:txBody>
      </p:sp>
      <p:pic>
        <p:nvPicPr>
          <p:cNvPr id="8" name="Picture 7" descr="C0-HD-TOP.png">
            <a:extLst>
              <a:ext uri="{FF2B5EF4-FFF2-40B4-BE49-F238E27FC236}">
                <a16:creationId xmlns:a16="http://schemas.microsoft.com/office/drawing/2014/main" id="{3B485478-7769-44A4-A391-52F617AC1A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081088"/>
          </a:xfrm>
          <a:prstGeom prst="rect">
            <a:avLst/>
          </a:prstGeom>
        </p:spPr>
      </p:pic>
      <p:sp>
        <p:nvSpPr>
          <p:cNvPr id="9" name="TextBox 8">
            <a:extLst>
              <a:ext uri="{FF2B5EF4-FFF2-40B4-BE49-F238E27FC236}">
                <a16:creationId xmlns:a16="http://schemas.microsoft.com/office/drawing/2014/main" id="{1846823F-F779-42B6-8699-C94A374E678D}"/>
              </a:ext>
            </a:extLst>
          </p:cNvPr>
          <p:cNvSpPr txBox="1"/>
          <p:nvPr userDrawn="1"/>
        </p:nvSpPr>
        <p:spPr>
          <a:xfrm>
            <a:off x="2207568" y="4776651"/>
            <a:ext cx="4416491" cy="369332"/>
          </a:xfrm>
          <a:prstGeom prst="rect">
            <a:avLst/>
          </a:prstGeom>
          <a:noFill/>
        </p:spPr>
        <p:txBody>
          <a:bodyPr wrap="square">
            <a:noAutofit/>
          </a:bodyPr>
          <a:lstStyle/>
          <a:p>
            <a:r>
              <a:rPr lang="en-US" sz="1800" dirty="0">
                <a:ln>
                  <a:noFill/>
                </a:ln>
                <a:solidFill>
                  <a:schemeClr val="accent5"/>
                </a:solidFill>
              </a:rPr>
              <a:t>https://www.ksi.mff.cuni.cz/</a:t>
            </a:r>
          </a:p>
        </p:txBody>
      </p:sp>
    </p:spTree>
    <p:extLst>
      <p:ext uri="{BB962C8B-B14F-4D97-AF65-F5344CB8AC3E}">
        <p14:creationId xmlns:p14="http://schemas.microsoft.com/office/powerpoint/2010/main" val="4064533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263352" y="1159182"/>
            <a:ext cx="11521280" cy="1825096"/>
          </a:xfrm>
          <a:prstGeom prst="rect">
            <a:avLst/>
          </a:prstGeom>
        </p:spPr>
        <p:txBody>
          <a:bodyPr anchor="t">
            <a:noAutofit/>
          </a:bodyPr>
          <a:lstStyle>
            <a:lvl1pPr algn="l">
              <a:defRPr sz="5400"/>
            </a:lvl1pPr>
          </a:lstStyle>
          <a:p>
            <a:r>
              <a:rPr lang="en-US" dirty="0"/>
              <a:t>Click to edit Master title style</a:t>
            </a:r>
          </a:p>
        </p:txBody>
      </p:sp>
      <p:pic>
        <p:nvPicPr>
          <p:cNvPr id="8" name="Picture 7" descr="C0-HD-TOP.png">
            <a:extLst>
              <a:ext uri="{FF2B5EF4-FFF2-40B4-BE49-F238E27FC236}">
                <a16:creationId xmlns:a16="http://schemas.microsoft.com/office/drawing/2014/main" id="{3B485478-7769-44A4-A391-52F617AC1A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081088"/>
          </a:xfrm>
          <a:prstGeom prst="rect">
            <a:avLst/>
          </a:prstGeom>
        </p:spPr>
      </p:pic>
    </p:spTree>
    <p:extLst>
      <p:ext uri="{BB962C8B-B14F-4D97-AF65-F5344CB8AC3E}">
        <p14:creationId xmlns:p14="http://schemas.microsoft.com/office/powerpoint/2010/main" val="2298448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351" y="1844824"/>
            <a:ext cx="11713299" cy="4596298"/>
          </a:xfrm>
          <a:prstGeom prst="rect">
            <a:avLst/>
          </a:prstGeom>
        </p:spPr>
        <p:txBody>
          <a:bodyPr/>
          <a:lstStyle>
            <a:lvl1pPr>
              <a:buClr>
                <a:schemeClr val="tx1"/>
              </a:buClr>
              <a:defRPr sz="2200"/>
            </a:lvl1pPr>
            <a:lvl2pPr>
              <a:buClr>
                <a:schemeClr val="tx1"/>
              </a:buClr>
              <a:defRPr sz="2200"/>
            </a:lvl2pPr>
            <a:lvl3pPr>
              <a:buClr>
                <a:schemeClr val="tx1"/>
              </a:buClr>
              <a:defRPr sz="2200"/>
            </a:lvl3pPr>
            <a:lvl4pPr>
              <a:buClr>
                <a:schemeClr val="tx1"/>
              </a:buClr>
              <a:defRPr sz="2200"/>
            </a:lvl4pPr>
            <a:lvl5pPr>
              <a:buClr>
                <a:schemeClr val="tx1"/>
              </a:buCl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9CA125F0-E602-409F-8C54-EE50939CDED9}"/>
              </a:ext>
            </a:extLst>
          </p:cNvPr>
          <p:cNvSpPr>
            <a:spLocks noGrp="1"/>
          </p:cNvSpPr>
          <p:nvPr>
            <p:ph type="title"/>
          </p:nvPr>
        </p:nvSpPr>
        <p:spPr>
          <a:xfrm>
            <a:off x="239352" y="416878"/>
            <a:ext cx="11713299" cy="1293028"/>
          </a:xfrm>
          <a:prstGeom prst="rect">
            <a:avLst/>
          </a:prstGeom>
        </p:spPr>
        <p:txBody>
          <a:bodyPr/>
          <a:lstStyle/>
          <a:p>
            <a:r>
              <a:rPr lang="en-US" dirty="0"/>
              <a:t>Click to edit Master title style</a:t>
            </a:r>
          </a:p>
        </p:txBody>
      </p:sp>
      <p:sp>
        <p:nvSpPr>
          <p:cNvPr id="8" name="Slide Number Placeholder 5">
            <a:extLst>
              <a:ext uri="{FF2B5EF4-FFF2-40B4-BE49-F238E27FC236}">
                <a16:creationId xmlns:a16="http://schemas.microsoft.com/office/drawing/2014/main" id="{F0CE1F92-6668-4B91-8D94-7368CA2031A9}"/>
              </a:ext>
            </a:extLst>
          </p:cNvPr>
          <p:cNvSpPr>
            <a:spLocks noGrp="1"/>
          </p:cNvSpPr>
          <p:nvPr>
            <p:ph type="sldNum" sz="quarter" idx="12"/>
          </p:nvPr>
        </p:nvSpPr>
        <p:spPr>
          <a:xfrm>
            <a:off x="9555480" y="3"/>
            <a:ext cx="2636520" cy="365125"/>
          </a:xfrm>
          <a:prstGeom prst="rect">
            <a:avLst/>
          </a:prstGeom>
        </p:spPr>
        <p:txBody>
          <a:bodyPr/>
          <a:lstStyle>
            <a:lvl1pPr algn="r">
              <a:defRPr/>
            </a:lvl1pPr>
          </a:lstStyle>
          <a:p>
            <a:fld id="{452BA717-4DED-4A38-BDE4-30D0F0A142DB}" type="slidenum">
              <a:rPr lang="cs-CZ" smtClean="0"/>
              <a:pPr/>
              <a:t>‹#›</a:t>
            </a:fld>
            <a:endParaRPr lang="cs-CZ"/>
          </a:p>
        </p:txBody>
      </p:sp>
    </p:spTree>
    <p:extLst>
      <p:ext uri="{BB962C8B-B14F-4D97-AF65-F5344CB8AC3E}">
        <p14:creationId xmlns:p14="http://schemas.microsoft.com/office/powerpoint/2010/main" val="2608757589"/>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lum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39352" y="1844824"/>
            <a:ext cx="5763187" cy="4596298"/>
          </a:xfrm>
          <a:prstGeom prst="rect">
            <a:avLst/>
          </a:prstGeom>
        </p:spPr>
        <p:txBody>
          <a:bodyPr/>
          <a:lstStyle>
            <a:lvl1pPr>
              <a:buClr>
                <a:schemeClr val="tx1"/>
              </a:buClr>
              <a:defRPr sz="2200"/>
            </a:lvl1pPr>
            <a:lvl2pPr>
              <a:buClr>
                <a:schemeClr val="tx1"/>
              </a:buClr>
              <a:defRPr sz="2200"/>
            </a:lvl2pPr>
            <a:lvl3pPr>
              <a:buClr>
                <a:schemeClr val="tx1"/>
              </a:buClr>
              <a:defRPr sz="2200"/>
            </a:lvl3pPr>
            <a:lvl4pPr>
              <a:buClr>
                <a:schemeClr val="tx1"/>
              </a:buClr>
              <a:defRPr sz="2200"/>
            </a:lvl4pPr>
            <a:lvl5pPr>
              <a:buClr>
                <a:schemeClr val="tx1"/>
              </a:buCl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9467" y="1844824"/>
            <a:ext cx="5763183" cy="4596298"/>
          </a:xfrm>
          <a:prstGeom prst="rect">
            <a:avLst/>
          </a:prstGeom>
        </p:spPr>
        <p:txBody>
          <a:bodyPr/>
          <a:lstStyle>
            <a:lvl1pPr>
              <a:buClr>
                <a:schemeClr val="tx1"/>
              </a:buClr>
              <a:defRPr sz="2200"/>
            </a:lvl1pPr>
            <a:lvl2pPr>
              <a:buClr>
                <a:schemeClr val="tx1"/>
              </a:buClr>
              <a:defRPr sz="2200"/>
            </a:lvl2pPr>
            <a:lvl3pPr>
              <a:buClr>
                <a:schemeClr val="tx1"/>
              </a:buClr>
              <a:defRPr sz="2200"/>
            </a:lvl3pPr>
            <a:lvl4pPr>
              <a:buClr>
                <a:schemeClr val="tx1"/>
              </a:buClr>
              <a:defRPr sz="2200"/>
            </a:lvl4pPr>
            <a:lvl5pPr>
              <a:buClr>
                <a:schemeClr val="tx1"/>
              </a:buCl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1E9948CD-A3DC-404F-921B-D94627D21B2B}"/>
              </a:ext>
            </a:extLst>
          </p:cNvPr>
          <p:cNvSpPr>
            <a:spLocks noGrp="1"/>
          </p:cNvSpPr>
          <p:nvPr>
            <p:ph type="title"/>
          </p:nvPr>
        </p:nvSpPr>
        <p:spPr>
          <a:xfrm>
            <a:off x="239352" y="416878"/>
            <a:ext cx="11713299" cy="1293028"/>
          </a:xfrm>
          <a:prstGeom prst="rect">
            <a:avLst/>
          </a:prstGeom>
        </p:spPr>
        <p:txBody>
          <a:bodyPr/>
          <a:lstStyle/>
          <a:p>
            <a:r>
              <a:rPr lang="en-US" dirty="0"/>
              <a:t>Click to edit Master title style</a:t>
            </a:r>
          </a:p>
        </p:txBody>
      </p:sp>
      <p:sp>
        <p:nvSpPr>
          <p:cNvPr id="9" name="Slide Number Placeholder 5">
            <a:extLst>
              <a:ext uri="{FF2B5EF4-FFF2-40B4-BE49-F238E27FC236}">
                <a16:creationId xmlns:a16="http://schemas.microsoft.com/office/drawing/2014/main" id="{71E69095-5CD4-4F20-BC94-B15489715E92}"/>
              </a:ext>
            </a:extLst>
          </p:cNvPr>
          <p:cNvSpPr>
            <a:spLocks noGrp="1"/>
          </p:cNvSpPr>
          <p:nvPr>
            <p:ph type="sldNum" sz="quarter" idx="12"/>
          </p:nvPr>
        </p:nvSpPr>
        <p:spPr>
          <a:xfrm>
            <a:off x="9555480" y="3"/>
            <a:ext cx="2636520" cy="365125"/>
          </a:xfrm>
          <a:prstGeom prst="rect">
            <a:avLst/>
          </a:prstGeom>
        </p:spPr>
        <p:txBody>
          <a:bodyPr/>
          <a:lstStyle>
            <a:lvl1pPr algn="r">
              <a:defRPr/>
            </a:lvl1pPr>
          </a:lstStyle>
          <a:p>
            <a:fld id="{452BA717-4DED-4A38-BDE4-30D0F0A142DB}" type="slidenum">
              <a:rPr lang="cs-CZ" smtClean="0"/>
              <a:pPr/>
              <a:t>‹#›</a:t>
            </a:fld>
            <a:endParaRPr lang="cs-CZ"/>
          </a:p>
        </p:txBody>
      </p:sp>
    </p:spTree>
    <p:extLst>
      <p:ext uri="{BB962C8B-B14F-4D97-AF65-F5344CB8AC3E}">
        <p14:creationId xmlns:p14="http://schemas.microsoft.com/office/powerpoint/2010/main" val="1748599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C0B12E-FDCA-4F98-8B47-5C783F99B882}"/>
              </a:ext>
            </a:extLst>
          </p:cNvPr>
          <p:cNvSpPr>
            <a:spLocks noGrp="1"/>
          </p:cNvSpPr>
          <p:nvPr>
            <p:ph type="title"/>
          </p:nvPr>
        </p:nvSpPr>
        <p:spPr>
          <a:xfrm>
            <a:off x="239352" y="416878"/>
            <a:ext cx="11713299" cy="1293028"/>
          </a:xfrm>
          <a:prstGeom prst="rect">
            <a:avLst/>
          </a:prstGeom>
        </p:spPr>
        <p:txBody>
          <a:bodyPr/>
          <a:lstStyle/>
          <a:p>
            <a:r>
              <a:rPr lang="en-US" dirty="0"/>
              <a:t>Click to edit Master title style</a:t>
            </a:r>
          </a:p>
        </p:txBody>
      </p:sp>
      <p:sp>
        <p:nvSpPr>
          <p:cNvPr id="3" name="Slide Number Placeholder 5">
            <a:extLst>
              <a:ext uri="{FF2B5EF4-FFF2-40B4-BE49-F238E27FC236}">
                <a16:creationId xmlns:a16="http://schemas.microsoft.com/office/drawing/2014/main" id="{281A53B8-589A-48E4-A9D3-A151BE7BDFFB}"/>
              </a:ext>
            </a:extLst>
          </p:cNvPr>
          <p:cNvSpPr>
            <a:spLocks noGrp="1"/>
          </p:cNvSpPr>
          <p:nvPr>
            <p:ph type="sldNum" sz="quarter" idx="12"/>
          </p:nvPr>
        </p:nvSpPr>
        <p:spPr>
          <a:xfrm>
            <a:off x="9555480" y="3"/>
            <a:ext cx="2636520" cy="365125"/>
          </a:xfrm>
          <a:prstGeom prst="rect">
            <a:avLst/>
          </a:prstGeom>
        </p:spPr>
        <p:txBody>
          <a:bodyPr/>
          <a:lstStyle>
            <a:lvl1pPr algn="r">
              <a:defRPr/>
            </a:lvl1pPr>
          </a:lstStyle>
          <a:p>
            <a:fld id="{452BA717-4DED-4A38-BDE4-30D0F0A142DB}" type="slidenum">
              <a:rPr lang="cs-CZ" smtClean="0"/>
              <a:pPr/>
              <a:t>‹#›</a:t>
            </a:fld>
            <a:endParaRPr lang="cs-CZ"/>
          </a:p>
        </p:txBody>
      </p:sp>
    </p:spTree>
    <p:extLst>
      <p:ext uri="{BB962C8B-B14F-4D97-AF65-F5344CB8AC3E}">
        <p14:creationId xmlns:p14="http://schemas.microsoft.com/office/powerpoint/2010/main" val="2983157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mo">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62C029DF-361E-4AFB-ADC3-F7F0279F90AB}"/>
              </a:ext>
            </a:extLst>
          </p:cNvPr>
          <p:cNvSpPr>
            <a:spLocks noGrp="1"/>
          </p:cNvSpPr>
          <p:nvPr>
            <p:ph type="sldNum" sz="quarter" idx="12"/>
          </p:nvPr>
        </p:nvSpPr>
        <p:spPr>
          <a:xfrm>
            <a:off x="9555480" y="3"/>
            <a:ext cx="2636520" cy="365125"/>
          </a:xfrm>
          <a:prstGeom prst="rect">
            <a:avLst/>
          </a:prstGeom>
        </p:spPr>
        <p:txBody>
          <a:bodyPr/>
          <a:lstStyle>
            <a:lvl1pPr algn="r">
              <a:defRPr/>
            </a:lvl1pPr>
          </a:lstStyle>
          <a:p>
            <a:fld id="{452BA717-4DED-4A38-BDE4-30D0F0A142DB}" type="slidenum">
              <a:rPr lang="cs-CZ" smtClean="0"/>
              <a:pPr/>
              <a:t>‹#›</a:t>
            </a:fld>
            <a:endParaRPr lang="cs-CZ"/>
          </a:p>
        </p:txBody>
      </p:sp>
      <p:sp>
        <p:nvSpPr>
          <p:cNvPr id="10" name="Text Placeholder 9">
            <a:extLst>
              <a:ext uri="{FF2B5EF4-FFF2-40B4-BE49-F238E27FC236}">
                <a16:creationId xmlns:a16="http://schemas.microsoft.com/office/drawing/2014/main" id="{99535DF1-3CEE-4FC7-9E2D-6DF64CF0951A}"/>
              </a:ext>
            </a:extLst>
          </p:cNvPr>
          <p:cNvSpPr>
            <a:spLocks noGrp="1"/>
          </p:cNvSpPr>
          <p:nvPr>
            <p:ph type="body" sz="quarter" idx="13" hasCustomPrompt="1"/>
          </p:nvPr>
        </p:nvSpPr>
        <p:spPr>
          <a:xfrm>
            <a:off x="2279650" y="2133600"/>
            <a:ext cx="7561263" cy="863352"/>
          </a:xfrm>
          <a:prstGeom prst="rect">
            <a:avLst/>
          </a:prstGeom>
        </p:spPr>
        <p:txBody>
          <a:bodyPr anchor="ctr"/>
          <a:lstStyle>
            <a:lvl1pPr marL="0" indent="0" algn="ctr">
              <a:buNone/>
              <a:defRPr sz="3600" cap="all" baseline="0">
                <a:latin typeface="+mj-lt"/>
              </a:defRPr>
            </a:lvl1pPr>
          </a:lstStyle>
          <a:p>
            <a:pPr lvl="0"/>
            <a:r>
              <a:rPr lang="en-US" dirty="0"/>
              <a:t>Click to edit heading</a:t>
            </a:r>
          </a:p>
        </p:txBody>
      </p:sp>
      <p:sp>
        <p:nvSpPr>
          <p:cNvPr id="11" name="Text Placeholder 9">
            <a:extLst>
              <a:ext uri="{FF2B5EF4-FFF2-40B4-BE49-F238E27FC236}">
                <a16:creationId xmlns:a16="http://schemas.microsoft.com/office/drawing/2014/main" id="{5999B4DE-4528-497E-83DE-B439F1DB28BA}"/>
              </a:ext>
            </a:extLst>
          </p:cNvPr>
          <p:cNvSpPr>
            <a:spLocks noGrp="1"/>
          </p:cNvSpPr>
          <p:nvPr>
            <p:ph type="body" sz="quarter" idx="14" hasCustomPrompt="1"/>
          </p:nvPr>
        </p:nvSpPr>
        <p:spPr>
          <a:xfrm>
            <a:off x="1415480" y="3140968"/>
            <a:ext cx="9217023" cy="1872208"/>
          </a:xfrm>
          <a:prstGeom prst="rect">
            <a:avLst/>
          </a:prstGeom>
        </p:spPr>
        <p:txBody>
          <a:bodyPr anchor="t"/>
          <a:lstStyle>
            <a:lvl1pPr marL="0" indent="0" algn="ctr">
              <a:buNone/>
              <a:defRPr sz="3600">
                <a:latin typeface="+mj-lt"/>
              </a:defRPr>
            </a:lvl1pPr>
          </a:lstStyle>
          <a:p>
            <a:pPr lvl="0"/>
            <a:r>
              <a:rPr lang="en-US" dirty="0"/>
              <a:t>Click to edit sub heading</a:t>
            </a:r>
          </a:p>
        </p:txBody>
      </p:sp>
    </p:spTree>
    <p:extLst>
      <p:ext uri="{BB962C8B-B14F-4D97-AF65-F5344CB8AC3E}">
        <p14:creationId xmlns:p14="http://schemas.microsoft.com/office/powerpoint/2010/main" val="733979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434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228638"/>
      </p:ext>
    </p:extLst>
  </p:cSld>
  <p:clrMap bg1="dk1" tx1="lt1" bg2="dk2" tx2="lt2" accent1="accent1" accent2="accent2" accent3="accent3" accent4="accent4" accent5="accent5" accent6="accent6" hlink="hlink" folHlink="folHlink"/>
  <p:sldLayoutIdLst>
    <p:sldLayoutId id="2147483727" r:id="rId1"/>
    <p:sldLayoutId id="2147483730" r:id="rId2"/>
    <p:sldLayoutId id="2147483728" r:id="rId3"/>
    <p:sldLayoutId id="2147483688" r:id="rId4"/>
    <p:sldLayoutId id="2147483689" r:id="rId5"/>
    <p:sldLayoutId id="2147483731" r:id="rId6"/>
    <p:sldLayoutId id="2147483729" r:id="rId7"/>
  </p:sldLayoutIdLst>
  <p:hf hdr="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wmf"/><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ebik.ms.mff.cuni.cz/~skoda/bonus-points.php"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afcea.cz/"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www.afcea.org/"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9BF0C-FB22-4A1B-AC3A-523B899CB8D2}"/>
              </a:ext>
            </a:extLst>
          </p:cNvPr>
          <p:cNvSpPr>
            <a:spLocks noGrp="1"/>
          </p:cNvSpPr>
          <p:nvPr>
            <p:ph type="ctrTitle"/>
          </p:nvPr>
        </p:nvSpPr>
        <p:spPr/>
        <p:txBody>
          <a:bodyPr>
            <a:normAutofit/>
          </a:bodyPr>
          <a:lstStyle/>
          <a:p>
            <a:pPr algn="r"/>
            <a:r>
              <a:rPr lang="en-US" sz="5400" dirty="0"/>
              <a:t>NSWI142</a:t>
            </a:r>
          </a:p>
        </p:txBody>
      </p:sp>
      <p:sp>
        <p:nvSpPr>
          <p:cNvPr id="3" name="Subtitle 2">
            <a:extLst>
              <a:ext uri="{FF2B5EF4-FFF2-40B4-BE49-F238E27FC236}">
                <a16:creationId xmlns:a16="http://schemas.microsoft.com/office/drawing/2014/main" id="{14B4FC05-8409-4069-A177-C4DE126B2345}"/>
              </a:ext>
            </a:extLst>
          </p:cNvPr>
          <p:cNvSpPr>
            <a:spLocks noGrp="1"/>
          </p:cNvSpPr>
          <p:nvPr>
            <p:ph type="subTitle" idx="1"/>
          </p:nvPr>
        </p:nvSpPr>
        <p:spPr/>
        <p:txBody>
          <a:bodyPr/>
          <a:lstStyle/>
          <a:p>
            <a:r>
              <a:rPr lang="en-US" dirty="0"/>
              <a:t>Security in Web Applications</a:t>
            </a:r>
          </a:p>
        </p:txBody>
      </p:sp>
      <p:sp>
        <p:nvSpPr>
          <p:cNvPr id="4" name="Date Placeholder 3">
            <a:extLst>
              <a:ext uri="{FF2B5EF4-FFF2-40B4-BE49-F238E27FC236}">
                <a16:creationId xmlns:a16="http://schemas.microsoft.com/office/drawing/2014/main" id="{6A4D27CE-CCCA-473C-AEB6-7B30BA5DAB02}"/>
              </a:ext>
            </a:extLst>
          </p:cNvPr>
          <p:cNvSpPr>
            <a:spLocks noGrp="1"/>
          </p:cNvSpPr>
          <p:nvPr>
            <p:ph type="dt" sz="half" idx="10"/>
          </p:nvPr>
        </p:nvSpPr>
        <p:spPr/>
        <p:txBody>
          <a:bodyPr/>
          <a:lstStyle/>
          <a:p>
            <a:r>
              <a:rPr lang="en-US" dirty="0"/>
              <a:t>2023/2024</a:t>
            </a:r>
            <a:endParaRPr lang="cs-CZ" dirty="0"/>
          </a:p>
        </p:txBody>
      </p:sp>
      <p:sp>
        <p:nvSpPr>
          <p:cNvPr id="5" name="Footer Placeholder 4">
            <a:extLst>
              <a:ext uri="{FF2B5EF4-FFF2-40B4-BE49-F238E27FC236}">
                <a16:creationId xmlns:a16="http://schemas.microsoft.com/office/drawing/2014/main" id="{62FC9182-70D7-4EF1-B78E-EB0BFC3CBC46}"/>
              </a:ext>
            </a:extLst>
          </p:cNvPr>
          <p:cNvSpPr>
            <a:spLocks noGrp="1"/>
          </p:cNvSpPr>
          <p:nvPr>
            <p:ph type="ftr" sz="quarter" idx="11"/>
          </p:nvPr>
        </p:nvSpPr>
        <p:spPr/>
        <p:txBody>
          <a:bodyPr/>
          <a:lstStyle/>
          <a:p>
            <a:r>
              <a:rPr lang="cs-CZ" dirty="0"/>
              <a:t>by Škoda Petr</a:t>
            </a:r>
          </a:p>
        </p:txBody>
      </p:sp>
      <p:sp>
        <p:nvSpPr>
          <p:cNvPr id="6" name="Zástupný symbol pro datum 2">
            <a:extLst>
              <a:ext uri="{FF2B5EF4-FFF2-40B4-BE49-F238E27FC236}">
                <a16:creationId xmlns:a16="http://schemas.microsoft.com/office/drawing/2014/main" id="{BF8992C4-F6F2-4A47-B943-5A40C0F43498}"/>
              </a:ext>
            </a:extLst>
          </p:cNvPr>
          <p:cNvSpPr txBox="1">
            <a:spLocks/>
          </p:cNvSpPr>
          <p:nvPr/>
        </p:nvSpPr>
        <p:spPr>
          <a:xfrm>
            <a:off x="8040216" y="6381328"/>
            <a:ext cx="3477304" cy="365125"/>
          </a:xfrm>
          <a:prstGeom prst="rect">
            <a:avLst/>
          </a:prstGeom>
        </p:spPr>
        <p:txBody>
          <a:bodyPr/>
          <a:lstStyle>
            <a:defPPr>
              <a:defRPr lang="en-US"/>
            </a:defPPr>
            <a:lvl1pPr marL="0" algn="r"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special thanks to</a:t>
            </a:r>
            <a:r>
              <a:rPr lang="cs-CZ" dirty="0"/>
              <a:t> Martin Kruliš </a:t>
            </a:r>
          </a:p>
        </p:txBody>
      </p:sp>
    </p:spTree>
    <p:extLst>
      <p:ext uri="{BB962C8B-B14F-4D97-AF65-F5344CB8AC3E}">
        <p14:creationId xmlns:p14="http://schemas.microsoft.com/office/powerpoint/2010/main" val="1240343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45F6C4-FF12-48C0-B211-05AFFE6655B3}"/>
              </a:ext>
            </a:extLst>
          </p:cNvPr>
          <p:cNvSpPr>
            <a:spLocks noGrp="1"/>
          </p:cNvSpPr>
          <p:nvPr>
            <p:ph idx="1"/>
          </p:nvPr>
        </p:nvSpPr>
        <p:spPr/>
        <p:txBody>
          <a:bodyPr/>
          <a:lstStyle/>
          <a:p>
            <a:r>
              <a:rPr lang="en-US" dirty="0"/>
              <a:t>Reversed application of public-key cipher</a:t>
            </a:r>
            <a:br>
              <a:rPr lang="en-US" dirty="0"/>
            </a:br>
            <a:r>
              <a:rPr lang="en-US" dirty="0"/>
              <a:t>Assumes the decryption/encryption procedures may be swapped</a:t>
            </a:r>
          </a:p>
          <a:p>
            <a:r>
              <a:rPr lang="en-US" dirty="0"/>
              <a:t>Sender transforms the message using decryption algorithm</a:t>
            </a:r>
            <a:br>
              <a:rPr lang="en-US" dirty="0"/>
            </a:br>
            <a:r>
              <a:rPr lang="en-US" dirty="0"/>
              <a:t>(and private key)</a:t>
            </a:r>
          </a:p>
          <a:p>
            <a:r>
              <a:rPr lang="en-US" dirty="0"/>
              <a:t>Anyone can transform it back to original using encryption (and public key)</a:t>
            </a:r>
          </a:p>
          <a:p>
            <a:r>
              <a:rPr lang="en-US" dirty="0"/>
              <a:t>And everyone will know that only the person with the corresponding private key could have created the message</a:t>
            </a:r>
          </a:p>
          <a:p>
            <a:endParaRPr lang="en-US" dirty="0"/>
          </a:p>
        </p:txBody>
      </p:sp>
      <p:sp>
        <p:nvSpPr>
          <p:cNvPr id="3" name="Title 2">
            <a:extLst>
              <a:ext uri="{FF2B5EF4-FFF2-40B4-BE49-F238E27FC236}">
                <a16:creationId xmlns:a16="http://schemas.microsoft.com/office/drawing/2014/main" id="{C8156AD7-3DDC-43C5-8486-8E9F60AF7D59}"/>
              </a:ext>
            </a:extLst>
          </p:cNvPr>
          <p:cNvSpPr>
            <a:spLocks noGrp="1"/>
          </p:cNvSpPr>
          <p:nvPr>
            <p:ph type="title"/>
          </p:nvPr>
        </p:nvSpPr>
        <p:spPr/>
        <p:txBody>
          <a:bodyPr/>
          <a:lstStyle/>
          <a:p>
            <a:r>
              <a:rPr lang="en-US" dirty="0"/>
              <a:t>Digital Signature</a:t>
            </a:r>
          </a:p>
        </p:txBody>
      </p:sp>
      <p:sp>
        <p:nvSpPr>
          <p:cNvPr id="4" name="Slide Number Placeholder 3">
            <a:extLst>
              <a:ext uri="{FF2B5EF4-FFF2-40B4-BE49-F238E27FC236}">
                <a16:creationId xmlns:a16="http://schemas.microsoft.com/office/drawing/2014/main" id="{DE4E0149-3298-43FE-8DE0-205D88F39BEB}"/>
              </a:ext>
            </a:extLst>
          </p:cNvPr>
          <p:cNvSpPr>
            <a:spLocks noGrp="1"/>
          </p:cNvSpPr>
          <p:nvPr>
            <p:ph type="sldNum" sz="quarter" idx="12"/>
          </p:nvPr>
        </p:nvSpPr>
        <p:spPr/>
        <p:txBody>
          <a:bodyPr/>
          <a:lstStyle/>
          <a:p>
            <a:fld id="{452BA717-4DED-4A38-BDE4-30D0F0A142DB}" type="slidenum">
              <a:rPr lang="cs-CZ" smtClean="0"/>
              <a:pPr/>
              <a:t>10</a:t>
            </a:fld>
            <a:endParaRPr lang="cs-CZ"/>
          </a:p>
        </p:txBody>
      </p:sp>
    </p:spTree>
    <p:extLst>
      <p:ext uri="{BB962C8B-B14F-4D97-AF65-F5344CB8AC3E}">
        <p14:creationId xmlns:p14="http://schemas.microsoft.com/office/powerpoint/2010/main" val="3692088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CB7752-E76E-4B8E-9695-4D9F4C19B1A9}"/>
              </a:ext>
            </a:extLst>
          </p:cNvPr>
          <p:cNvSpPr>
            <a:spLocks noGrp="1"/>
          </p:cNvSpPr>
          <p:nvPr>
            <p:ph type="title"/>
          </p:nvPr>
        </p:nvSpPr>
        <p:spPr/>
        <p:txBody>
          <a:bodyPr/>
          <a:lstStyle/>
          <a:p>
            <a:r>
              <a:rPr lang="en-US" dirty="0"/>
              <a:t>Implementation …</a:t>
            </a:r>
          </a:p>
        </p:txBody>
      </p:sp>
      <p:sp>
        <p:nvSpPr>
          <p:cNvPr id="4" name="Slide Number Placeholder 3">
            <a:extLst>
              <a:ext uri="{FF2B5EF4-FFF2-40B4-BE49-F238E27FC236}">
                <a16:creationId xmlns:a16="http://schemas.microsoft.com/office/drawing/2014/main" id="{CA360166-0F3F-4028-9C45-E1F67AFE66D6}"/>
              </a:ext>
            </a:extLst>
          </p:cNvPr>
          <p:cNvSpPr>
            <a:spLocks noGrp="1"/>
          </p:cNvSpPr>
          <p:nvPr>
            <p:ph type="sldNum" sz="quarter" idx="12"/>
          </p:nvPr>
        </p:nvSpPr>
        <p:spPr/>
        <p:txBody>
          <a:bodyPr/>
          <a:lstStyle/>
          <a:p>
            <a:fld id="{452BA717-4DED-4A38-BDE4-30D0F0A142DB}" type="slidenum">
              <a:rPr lang="cs-CZ" smtClean="0"/>
              <a:pPr/>
              <a:t>11</a:t>
            </a:fld>
            <a:endParaRPr lang="cs-CZ"/>
          </a:p>
        </p:txBody>
      </p:sp>
      <p:pic>
        <p:nvPicPr>
          <p:cNvPr id="6" name="Picture 2" descr="http://imgs.xkcd.com/comics/heartbleed_explanation.png">
            <a:extLst>
              <a:ext uri="{FF2B5EF4-FFF2-40B4-BE49-F238E27FC236}">
                <a16:creationId xmlns:a16="http://schemas.microsoft.com/office/drawing/2014/main" id="{BE20D118-0AE9-4D23-8E3E-E05B57B72C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 b="65361"/>
          <a:stretch/>
        </p:blipFill>
        <p:spPr bwMode="auto">
          <a:xfrm>
            <a:off x="311747" y="1429785"/>
            <a:ext cx="4652836" cy="34346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imgs.xkcd.com/comics/heartbleed_explanation.png">
            <a:extLst>
              <a:ext uri="{FF2B5EF4-FFF2-40B4-BE49-F238E27FC236}">
                <a16:creationId xmlns:a16="http://schemas.microsoft.com/office/drawing/2014/main" id="{995E224F-DFE0-48ED-91AB-C07F59E94D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900" b="32407"/>
          <a:stretch/>
        </p:blipFill>
        <p:spPr bwMode="auto">
          <a:xfrm>
            <a:off x="6695677" y="1429785"/>
            <a:ext cx="4971585" cy="34644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imgs.xkcd.com/comics/heartbleed_explanation.png">
            <a:extLst>
              <a:ext uri="{FF2B5EF4-FFF2-40B4-BE49-F238E27FC236}">
                <a16:creationId xmlns:a16="http://schemas.microsoft.com/office/drawing/2014/main" id="{47EEBE6E-6D00-476B-809F-4BE70E08F8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7732" b="-425"/>
          <a:stretch/>
        </p:blipFill>
        <p:spPr bwMode="auto">
          <a:xfrm>
            <a:off x="3503712" y="2722813"/>
            <a:ext cx="4971585" cy="34644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E43E371-FC1B-AD85-B2E1-C0794DA659B3}"/>
              </a:ext>
            </a:extLst>
          </p:cNvPr>
          <p:cNvSpPr txBox="1"/>
          <p:nvPr/>
        </p:nvSpPr>
        <p:spPr>
          <a:xfrm>
            <a:off x="47740" y="6279703"/>
            <a:ext cx="12144260" cy="461665"/>
          </a:xfrm>
          <a:prstGeom prst="rect">
            <a:avLst/>
          </a:prstGeom>
          <a:noFill/>
        </p:spPr>
        <p:txBody>
          <a:bodyPr wrap="square" anchor="ctr">
            <a:spAutoFit/>
          </a:bodyPr>
          <a:lstStyle/>
          <a:p>
            <a:pPr algn="ctr"/>
            <a:r>
              <a:rPr lang="en-US" sz="2400" dirty="0"/>
              <a:t>Even the best theoretical algorithms are vulnerable to implementation issues.</a:t>
            </a:r>
          </a:p>
        </p:txBody>
      </p:sp>
    </p:spTree>
    <p:extLst>
      <p:ext uri="{BB962C8B-B14F-4D97-AF65-F5344CB8AC3E}">
        <p14:creationId xmlns:p14="http://schemas.microsoft.com/office/powerpoint/2010/main" val="108834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E44EB-A875-F020-ED74-D0927B599A8C}"/>
              </a:ext>
            </a:extLst>
          </p:cNvPr>
          <p:cNvSpPr>
            <a:spLocks noGrp="1"/>
          </p:cNvSpPr>
          <p:nvPr>
            <p:ph type="ctrTitle"/>
          </p:nvPr>
        </p:nvSpPr>
        <p:spPr/>
        <p:txBody>
          <a:bodyPr/>
          <a:lstStyle/>
          <a:p>
            <a:r>
              <a:rPr lang="en-US" dirty="0"/>
              <a:t>HTTPS</a:t>
            </a:r>
          </a:p>
        </p:txBody>
      </p:sp>
    </p:spTree>
    <p:extLst>
      <p:ext uri="{BB962C8B-B14F-4D97-AF65-F5344CB8AC3E}">
        <p14:creationId xmlns:p14="http://schemas.microsoft.com/office/powerpoint/2010/main" val="3027119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916BDD-DC3E-4FF8-97F8-4D7D49BC758A}"/>
              </a:ext>
            </a:extLst>
          </p:cNvPr>
          <p:cNvSpPr>
            <a:spLocks noGrp="1"/>
          </p:cNvSpPr>
          <p:nvPr>
            <p:ph idx="1"/>
          </p:nvPr>
        </p:nvSpPr>
        <p:spPr/>
        <p:txBody>
          <a:bodyPr/>
          <a:lstStyle/>
          <a:p>
            <a:r>
              <a:rPr lang="en-US" dirty="0"/>
              <a:t>Insert SSL/TLS layer between TCP and HTTP</a:t>
            </a:r>
          </a:p>
          <a:p>
            <a:r>
              <a:rPr lang="en-US" dirty="0"/>
              <a:t>SSL/TLS provides transparent asymmetric encryption</a:t>
            </a:r>
          </a:p>
          <a:p>
            <a:r>
              <a:rPr lang="en-US" dirty="0"/>
              <a:t>X.509 Certificates are used</a:t>
            </a:r>
          </a:p>
          <a:p>
            <a:pPr lvl="1"/>
            <a:r>
              <a:rPr lang="en-US" dirty="0"/>
              <a:t>Certificate carries the public and private key</a:t>
            </a:r>
          </a:p>
          <a:p>
            <a:pPr lvl="1"/>
            <a:r>
              <a:rPr lang="en-US" dirty="0"/>
              <a:t>Certificate has additional info (e.g., a domain name)</a:t>
            </a:r>
          </a:p>
          <a:p>
            <a:pPr lvl="1"/>
            <a:r>
              <a:rPr lang="en-US" dirty="0"/>
              <a:t>Certificate is verified, before its keys are used</a:t>
            </a:r>
          </a:p>
          <a:p>
            <a:pPr lvl="1"/>
            <a:r>
              <a:rPr lang="en-US" dirty="0"/>
              <a:t>Usually only the server has a certificate</a:t>
            </a:r>
          </a:p>
        </p:txBody>
      </p:sp>
      <p:sp>
        <p:nvSpPr>
          <p:cNvPr id="3" name="Title 2">
            <a:extLst>
              <a:ext uri="{FF2B5EF4-FFF2-40B4-BE49-F238E27FC236}">
                <a16:creationId xmlns:a16="http://schemas.microsoft.com/office/drawing/2014/main" id="{E7927AD6-7105-4665-A527-A4B0AB26DE6A}"/>
              </a:ext>
            </a:extLst>
          </p:cNvPr>
          <p:cNvSpPr>
            <a:spLocks noGrp="1"/>
          </p:cNvSpPr>
          <p:nvPr>
            <p:ph type="title"/>
          </p:nvPr>
        </p:nvSpPr>
        <p:spPr/>
        <p:txBody>
          <a:bodyPr/>
          <a:lstStyle/>
          <a:p>
            <a:r>
              <a:rPr lang="en-US" dirty="0"/>
              <a:t>HTTP Secure</a:t>
            </a:r>
          </a:p>
        </p:txBody>
      </p:sp>
      <p:sp>
        <p:nvSpPr>
          <p:cNvPr id="4" name="Slide Number Placeholder 3">
            <a:extLst>
              <a:ext uri="{FF2B5EF4-FFF2-40B4-BE49-F238E27FC236}">
                <a16:creationId xmlns:a16="http://schemas.microsoft.com/office/drawing/2014/main" id="{3DEBED9E-3224-49BF-96B9-287FAB912962}"/>
              </a:ext>
            </a:extLst>
          </p:cNvPr>
          <p:cNvSpPr>
            <a:spLocks noGrp="1"/>
          </p:cNvSpPr>
          <p:nvPr>
            <p:ph type="sldNum" sz="quarter" idx="12"/>
          </p:nvPr>
        </p:nvSpPr>
        <p:spPr/>
        <p:txBody>
          <a:bodyPr/>
          <a:lstStyle/>
          <a:p>
            <a:fld id="{452BA717-4DED-4A38-BDE4-30D0F0A142DB}" type="slidenum">
              <a:rPr lang="cs-CZ" smtClean="0"/>
              <a:pPr/>
              <a:t>13</a:t>
            </a:fld>
            <a:endParaRPr lang="cs-CZ"/>
          </a:p>
        </p:txBody>
      </p:sp>
    </p:spTree>
    <p:extLst>
      <p:ext uri="{BB962C8B-B14F-4D97-AF65-F5344CB8AC3E}">
        <p14:creationId xmlns:p14="http://schemas.microsoft.com/office/powerpoint/2010/main" val="1639254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574E44-29F9-F04E-2BFC-C0A565D50803}"/>
              </a:ext>
            </a:extLst>
          </p:cNvPr>
          <p:cNvSpPr>
            <a:spLocks noGrp="1"/>
          </p:cNvSpPr>
          <p:nvPr>
            <p:ph type="sldNum" sz="quarter" idx="12"/>
          </p:nvPr>
        </p:nvSpPr>
        <p:spPr/>
        <p:txBody>
          <a:bodyPr/>
          <a:lstStyle/>
          <a:p>
            <a:fld id="{452BA717-4DED-4A38-BDE4-30D0F0A142DB}" type="slidenum">
              <a:rPr lang="cs-CZ" smtClean="0"/>
              <a:pPr/>
              <a:t>14</a:t>
            </a:fld>
            <a:endParaRPr lang="cs-CZ"/>
          </a:p>
        </p:txBody>
      </p:sp>
      <p:sp>
        <p:nvSpPr>
          <p:cNvPr id="3" name="Text Placeholder 2">
            <a:extLst>
              <a:ext uri="{FF2B5EF4-FFF2-40B4-BE49-F238E27FC236}">
                <a16:creationId xmlns:a16="http://schemas.microsoft.com/office/drawing/2014/main" id="{4C1D21D7-1B73-D717-7038-FA8EB70B0141}"/>
              </a:ext>
            </a:extLst>
          </p:cNvPr>
          <p:cNvSpPr>
            <a:spLocks noGrp="1"/>
          </p:cNvSpPr>
          <p:nvPr>
            <p:ph type="body" sz="quarter" idx="13"/>
          </p:nvPr>
        </p:nvSpPr>
        <p:spPr/>
        <p:txBody>
          <a:bodyPr/>
          <a:lstStyle/>
          <a:p>
            <a:r>
              <a:rPr lang="en-US" dirty="0"/>
              <a:t>DEMO</a:t>
            </a:r>
          </a:p>
        </p:txBody>
      </p:sp>
      <p:sp>
        <p:nvSpPr>
          <p:cNvPr id="4" name="Text Placeholder 3">
            <a:extLst>
              <a:ext uri="{FF2B5EF4-FFF2-40B4-BE49-F238E27FC236}">
                <a16:creationId xmlns:a16="http://schemas.microsoft.com/office/drawing/2014/main" id="{1A375238-543A-DB07-FAF6-B3BD4F9AAC26}"/>
              </a:ext>
            </a:extLst>
          </p:cNvPr>
          <p:cNvSpPr>
            <a:spLocks noGrp="1"/>
          </p:cNvSpPr>
          <p:nvPr>
            <p:ph type="body" sz="quarter" idx="14"/>
          </p:nvPr>
        </p:nvSpPr>
        <p:spPr/>
        <p:txBody>
          <a:bodyPr/>
          <a:lstStyle/>
          <a:p>
            <a:r>
              <a:rPr lang="en-US" dirty="0"/>
              <a:t>CERTIFICATE</a:t>
            </a:r>
          </a:p>
          <a:p>
            <a:endParaRPr lang="en-US" dirty="0"/>
          </a:p>
        </p:txBody>
      </p:sp>
    </p:spTree>
    <p:extLst>
      <p:ext uri="{BB962C8B-B14F-4D97-AF65-F5344CB8AC3E}">
        <p14:creationId xmlns:p14="http://schemas.microsoft.com/office/powerpoint/2010/main" val="2050213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0A0DC8-4D71-474E-8AE7-F4239662FB0E}"/>
              </a:ext>
            </a:extLst>
          </p:cNvPr>
          <p:cNvSpPr>
            <a:spLocks noGrp="1"/>
          </p:cNvSpPr>
          <p:nvPr>
            <p:ph type="title"/>
          </p:nvPr>
        </p:nvSpPr>
        <p:spPr/>
        <p:txBody>
          <a:bodyPr/>
          <a:lstStyle/>
          <a:p>
            <a:r>
              <a:rPr lang="en-US" dirty="0"/>
              <a:t>HTTP Secure</a:t>
            </a:r>
            <a:br>
              <a:rPr lang="en-US" dirty="0"/>
            </a:br>
            <a:r>
              <a:rPr lang="en-US" dirty="0"/>
              <a:t>The SSL/TLS Handshake</a:t>
            </a:r>
          </a:p>
        </p:txBody>
      </p:sp>
      <p:sp>
        <p:nvSpPr>
          <p:cNvPr id="4" name="Slide Number Placeholder 3">
            <a:extLst>
              <a:ext uri="{FF2B5EF4-FFF2-40B4-BE49-F238E27FC236}">
                <a16:creationId xmlns:a16="http://schemas.microsoft.com/office/drawing/2014/main" id="{5ACD1475-0FE0-46CA-A0D3-9CAC7097871F}"/>
              </a:ext>
            </a:extLst>
          </p:cNvPr>
          <p:cNvSpPr>
            <a:spLocks noGrp="1"/>
          </p:cNvSpPr>
          <p:nvPr>
            <p:ph type="sldNum" sz="quarter" idx="12"/>
          </p:nvPr>
        </p:nvSpPr>
        <p:spPr/>
        <p:txBody>
          <a:bodyPr/>
          <a:lstStyle/>
          <a:p>
            <a:fld id="{452BA717-4DED-4A38-BDE4-30D0F0A142DB}" type="slidenum">
              <a:rPr lang="cs-CZ" smtClean="0"/>
              <a:pPr/>
              <a:t>15</a:t>
            </a:fld>
            <a:endParaRPr lang="cs-CZ"/>
          </a:p>
        </p:txBody>
      </p:sp>
      <p:pic>
        <p:nvPicPr>
          <p:cNvPr id="5" name="Picture 4" descr="j0285750">
            <a:extLst>
              <a:ext uri="{FF2B5EF4-FFF2-40B4-BE49-F238E27FC236}">
                <a16:creationId xmlns:a16="http://schemas.microsoft.com/office/drawing/2014/main" id="{EEC2800C-E986-43FF-A68D-7C63E16EEB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0324" y="3756291"/>
            <a:ext cx="1274934" cy="783494"/>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7">
            <a:extLst>
              <a:ext uri="{FF2B5EF4-FFF2-40B4-BE49-F238E27FC236}">
                <a16:creationId xmlns:a16="http://schemas.microsoft.com/office/drawing/2014/main" id="{3C19B91A-F241-4A57-A322-73EC6DC0987B}"/>
              </a:ext>
            </a:extLst>
          </p:cNvPr>
          <p:cNvSpPr txBox="1"/>
          <p:nvPr/>
        </p:nvSpPr>
        <p:spPr>
          <a:xfrm>
            <a:off x="1949002" y="4748858"/>
            <a:ext cx="1221809" cy="646331"/>
          </a:xfrm>
          <a:prstGeom prst="rect">
            <a:avLst/>
          </a:prstGeom>
          <a:noFill/>
        </p:spPr>
        <p:txBody>
          <a:bodyPr wrap="none" rtlCol="0">
            <a:spAutoFit/>
          </a:bodyPr>
          <a:lstStyle/>
          <a:p>
            <a:pPr algn="ctr"/>
            <a:r>
              <a:rPr lang="en-US" dirty="0"/>
              <a:t>Client</a:t>
            </a:r>
            <a:br>
              <a:rPr lang="en-US" dirty="0"/>
            </a:br>
            <a:r>
              <a:rPr lang="en-US" dirty="0"/>
              <a:t>(Browser)</a:t>
            </a:r>
            <a:endParaRPr lang="cs-CZ" dirty="0"/>
          </a:p>
        </p:txBody>
      </p:sp>
      <p:grpSp>
        <p:nvGrpSpPr>
          <p:cNvPr id="7" name="Skupina 8">
            <a:extLst>
              <a:ext uri="{FF2B5EF4-FFF2-40B4-BE49-F238E27FC236}">
                <a16:creationId xmlns:a16="http://schemas.microsoft.com/office/drawing/2014/main" id="{166C3B0B-61D7-4E94-8A1E-1890D0EF0875}"/>
              </a:ext>
            </a:extLst>
          </p:cNvPr>
          <p:cNvGrpSpPr/>
          <p:nvPr/>
        </p:nvGrpSpPr>
        <p:grpSpPr>
          <a:xfrm>
            <a:off x="8366478" y="3829855"/>
            <a:ext cx="1800225" cy="1744557"/>
            <a:chOff x="6372199" y="3093244"/>
            <a:chExt cx="1800225" cy="1744557"/>
          </a:xfrm>
        </p:grpSpPr>
        <p:pic>
          <p:nvPicPr>
            <p:cNvPr id="8" name="Picture 5" descr="Medion Home Server">
              <a:extLst>
                <a:ext uri="{FF2B5EF4-FFF2-40B4-BE49-F238E27FC236}">
                  <a16:creationId xmlns:a16="http://schemas.microsoft.com/office/drawing/2014/main" id="{673C2C64-4251-4836-ADB3-64F72995C1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199" y="3093244"/>
              <a:ext cx="1800225" cy="1349375"/>
            </a:xfrm>
            <a:prstGeom prst="rect">
              <a:avLst/>
            </a:prstGeom>
            <a:noFill/>
            <a:extLst>
              <a:ext uri="{909E8E84-426E-40DD-AFC4-6F175D3DCCD1}">
                <a14:hiddenFill xmlns:a14="http://schemas.microsoft.com/office/drawing/2010/main">
                  <a:solidFill>
                    <a:schemeClr val="bg1"/>
                  </a:solidFill>
                </a14:hiddenFill>
              </a:ext>
            </a:extLst>
          </p:spPr>
        </p:pic>
        <p:sp>
          <p:nvSpPr>
            <p:cNvPr id="9" name="TextovéPole 10">
              <a:extLst>
                <a:ext uri="{FF2B5EF4-FFF2-40B4-BE49-F238E27FC236}">
                  <a16:creationId xmlns:a16="http://schemas.microsoft.com/office/drawing/2014/main" id="{30EC6EAD-E0A0-4AC9-8890-8418660E5DED}"/>
                </a:ext>
              </a:extLst>
            </p:cNvPr>
            <p:cNvSpPr txBox="1"/>
            <p:nvPr/>
          </p:nvSpPr>
          <p:spPr>
            <a:xfrm>
              <a:off x="6562021" y="4468469"/>
              <a:ext cx="1420582" cy="369332"/>
            </a:xfrm>
            <a:prstGeom prst="rect">
              <a:avLst/>
            </a:prstGeom>
            <a:noFill/>
          </p:spPr>
          <p:txBody>
            <a:bodyPr wrap="none" rtlCol="0">
              <a:spAutoFit/>
            </a:bodyPr>
            <a:lstStyle/>
            <a:p>
              <a:r>
                <a:rPr lang="en-US" dirty="0"/>
                <a:t>Web Server</a:t>
              </a:r>
              <a:endParaRPr lang="cs-CZ" dirty="0"/>
            </a:p>
          </p:txBody>
        </p:sp>
      </p:grpSp>
      <p:cxnSp>
        <p:nvCxnSpPr>
          <p:cNvPr id="10" name="Přímá spojnice se šipkou 12">
            <a:extLst>
              <a:ext uri="{FF2B5EF4-FFF2-40B4-BE49-F238E27FC236}">
                <a16:creationId xmlns:a16="http://schemas.microsoft.com/office/drawing/2014/main" id="{0031A689-1B0D-4D58-94F2-27ACB0C73952}"/>
              </a:ext>
            </a:extLst>
          </p:cNvPr>
          <p:cNvCxnSpPr/>
          <p:nvPr/>
        </p:nvCxnSpPr>
        <p:spPr>
          <a:xfrm>
            <a:off x="4026071" y="5777953"/>
            <a:ext cx="4104456" cy="315343"/>
          </a:xfrm>
          <a:prstGeom prst="straightConnector1">
            <a:avLst/>
          </a:prstGeom>
          <a:ln w="31750" cap="rnd">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nvGrpSpPr>
          <p:cNvPr id="11" name="Skupina 16">
            <a:extLst>
              <a:ext uri="{FF2B5EF4-FFF2-40B4-BE49-F238E27FC236}">
                <a16:creationId xmlns:a16="http://schemas.microsoft.com/office/drawing/2014/main" id="{E4610553-A955-4878-B39A-656C6D359C2F}"/>
              </a:ext>
            </a:extLst>
          </p:cNvPr>
          <p:cNvGrpSpPr/>
          <p:nvPr/>
        </p:nvGrpSpPr>
        <p:grpSpPr>
          <a:xfrm>
            <a:off x="4039474" y="2529853"/>
            <a:ext cx="4104456" cy="246221"/>
            <a:chOff x="2339752" y="2097806"/>
            <a:chExt cx="4104456" cy="246221"/>
          </a:xfrm>
        </p:grpSpPr>
        <p:cxnSp>
          <p:nvCxnSpPr>
            <p:cNvPr id="12" name="Přímá spojnice 15">
              <a:extLst>
                <a:ext uri="{FF2B5EF4-FFF2-40B4-BE49-F238E27FC236}">
                  <a16:creationId xmlns:a16="http://schemas.microsoft.com/office/drawing/2014/main" id="{301039B6-CF90-4F43-862B-A77E45A73999}"/>
                </a:ext>
              </a:extLst>
            </p:cNvPr>
            <p:cNvCxnSpPr/>
            <p:nvPr/>
          </p:nvCxnSpPr>
          <p:spPr>
            <a:xfrm>
              <a:off x="2339752" y="2220916"/>
              <a:ext cx="4104456" cy="0"/>
            </a:xfrm>
            <a:prstGeom prst="line">
              <a:avLst/>
            </a:prstGeom>
            <a:ln cap="rnd">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extovéPole 13">
              <a:extLst>
                <a:ext uri="{FF2B5EF4-FFF2-40B4-BE49-F238E27FC236}">
                  <a16:creationId xmlns:a16="http://schemas.microsoft.com/office/drawing/2014/main" id="{CC888919-C4B1-469E-ACE9-1DCBAE01B010}"/>
                </a:ext>
              </a:extLst>
            </p:cNvPr>
            <p:cNvSpPr txBox="1"/>
            <p:nvPr/>
          </p:nvSpPr>
          <p:spPr>
            <a:xfrm>
              <a:off x="3542228" y="2097806"/>
              <a:ext cx="1699504" cy="246221"/>
            </a:xfrm>
            <a:prstGeom prst="rect">
              <a:avLst/>
            </a:prstGeom>
            <a:solidFill>
              <a:schemeClr val="bg1"/>
            </a:solidFill>
          </p:spPr>
          <p:txBody>
            <a:bodyPr wrap="none" rtlCol="0">
              <a:spAutoFit/>
            </a:bodyPr>
            <a:lstStyle/>
            <a:p>
              <a:r>
                <a:rPr lang="en-US" sz="1000" dirty="0"/>
                <a:t>TCP channel established</a:t>
              </a:r>
              <a:endParaRPr lang="cs-CZ" sz="1000" dirty="0"/>
            </a:p>
          </p:txBody>
        </p:sp>
      </p:grpSp>
      <p:cxnSp>
        <p:nvCxnSpPr>
          <p:cNvPr id="14" name="Přímá spojnice se šipkou 20">
            <a:extLst>
              <a:ext uri="{FF2B5EF4-FFF2-40B4-BE49-F238E27FC236}">
                <a16:creationId xmlns:a16="http://schemas.microsoft.com/office/drawing/2014/main" id="{33741132-B45D-43AB-9709-B65E1FE0E5B3}"/>
              </a:ext>
            </a:extLst>
          </p:cNvPr>
          <p:cNvCxnSpPr/>
          <p:nvPr/>
        </p:nvCxnSpPr>
        <p:spPr>
          <a:xfrm flipH="1">
            <a:off x="3967466" y="2852936"/>
            <a:ext cx="4248472" cy="407413"/>
          </a:xfrm>
          <a:prstGeom prst="straightConnector1">
            <a:avLst/>
          </a:prstGeom>
          <a:ln w="31750" cap="rnd">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5" name="Zaoblený obdélníkový popisek 26">
            <a:extLst>
              <a:ext uri="{FF2B5EF4-FFF2-40B4-BE49-F238E27FC236}">
                <a16:creationId xmlns:a16="http://schemas.microsoft.com/office/drawing/2014/main" id="{14D1C337-E4C3-4960-A3C8-D0234C1E6E68}"/>
              </a:ext>
            </a:extLst>
          </p:cNvPr>
          <p:cNvSpPr/>
          <p:nvPr/>
        </p:nvSpPr>
        <p:spPr>
          <a:xfrm>
            <a:off x="4997325" y="3342874"/>
            <a:ext cx="3528392" cy="840278"/>
          </a:xfrm>
          <a:prstGeom prst="wedgeRoundRectCallout">
            <a:avLst>
              <a:gd name="adj1" fmla="val -4865"/>
              <a:gd name="adj2" fmla="val -89037"/>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Certificate (without private key) is sent to the client</a:t>
            </a:r>
            <a:endParaRPr lang="cs-CZ" sz="1600" dirty="0"/>
          </a:p>
        </p:txBody>
      </p:sp>
      <p:pic>
        <p:nvPicPr>
          <p:cNvPr id="16" name="Picture 2" descr="C:\Users\Beaver\AppData\Local\Microsoft\Windows\Temporary Internet Files\Content.IE5\KF200MY6\MC900434825[1].png">
            <a:extLst>
              <a:ext uri="{FF2B5EF4-FFF2-40B4-BE49-F238E27FC236}">
                <a16:creationId xmlns:a16="http://schemas.microsoft.com/office/drawing/2014/main" id="{B66ABFCB-F905-4AB9-BB3A-203469C7EC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5101" y="2113507"/>
            <a:ext cx="1082978" cy="108297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Beaver\AppData\Local\Microsoft\Windows\Temporary Internet Files\Content.IE5\3KPW3Q8Y\MC900432593[1].png">
            <a:extLst>
              <a:ext uri="{FF2B5EF4-FFF2-40B4-BE49-F238E27FC236}">
                <a16:creationId xmlns:a16="http://schemas.microsoft.com/office/drawing/2014/main" id="{C1F95D29-A673-4837-A0FD-277FDA600A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37018" y="3220121"/>
            <a:ext cx="521442" cy="52144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Beaver\AppData\Local\Microsoft\Windows\Temporary Internet Files\Content.IE5\3KPW3Q8Y\MC900432593[1].png">
            <a:extLst>
              <a:ext uri="{FF2B5EF4-FFF2-40B4-BE49-F238E27FC236}">
                <a16:creationId xmlns:a16="http://schemas.microsoft.com/office/drawing/2014/main" id="{0833F63B-B5CD-45BC-B793-B75D351B63DD}"/>
              </a:ext>
            </a:extLst>
          </p:cNvPr>
          <p:cNvPicPr>
            <a:picLocks noChangeAspect="1" noChangeArrowheads="1"/>
          </p:cNvPicPr>
          <p:nvPr/>
        </p:nvPicPr>
        <p:blipFill>
          <a:blip r:embed="rId5"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318378" y="3220555"/>
            <a:ext cx="521442" cy="521442"/>
          </a:xfrm>
          <a:prstGeom prst="rect">
            <a:avLst/>
          </a:prstGeom>
          <a:noFill/>
          <a:ln w="25400" cap="rnd">
            <a:solidFill>
              <a:schemeClr val="tx1">
                <a:lumMod val="75000"/>
                <a:lumOff val="25000"/>
              </a:schemeClr>
            </a:solidFill>
            <a:prstDash val="sysDash"/>
          </a:ln>
          <a:extLst>
            <a:ext uri="{909E8E84-426E-40DD-AFC4-6F175D3DCCD1}">
              <a14:hiddenFill xmlns:a14="http://schemas.microsoft.com/office/drawing/2010/main">
                <a:solidFill>
                  <a:srgbClr val="FFFFFF"/>
                </a:solidFill>
              </a14:hiddenFill>
            </a:ext>
          </a:extLst>
        </p:spPr>
      </p:pic>
      <p:pic>
        <p:nvPicPr>
          <p:cNvPr id="19" name="Picture 2" descr="C:\Users\Beaver\AppData\Local\Microsoft\Windows\Temporary Internet Files\Content.IE5\KF200MY6\MC900434825[1].png">
            <a:extLst>
              <a:ext uri="{FF2B5EF4-FFF2-40B4-BE49-F238E27FC236}">
                <a16:creationId xmlns:a16="http://schemas.microsoft.com/office/drawing/2014/main" id="{E980D8F2-EA03-4535-876A-809BDAF60B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2215" y="3619155"/>
            <a:ext cx="1082978" cy="108297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C:\Users\Beaver\AppData\Local\Microsoft\Windows\Temporary Internet Files\Content.IE5\3KPW3Q8Y\MC900431608[1].png">
            <a:extLst>
              <a:ext uri="{FF2B5EF4-FFF2-40B4-BE49-F238E27FC236}">
                <a16:creationId xmlns:a16="http://schemas.microsoft.com/office/drawing/2014/main" id="{AAB8E929-48AA-4A1D-A699-2F6658B27D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1573" y="3391437"/>
            <a:ext cx="1131787" cy="1131787"/>
          </a:xfrm>
          <a:prstGeom prst="rect">
            <a:avLst/>
          </a:prstGeom>
          <a:noFill/>
          <a:extLst>
            <a:ext uri="{909E8E84-426E-40DD-AFC4-6F175D3DCCD1}">
              <a14:hiddenFill xmlns:a14="http://schemas.microsoft.com/office/drawing/2010/main">
                <a:solidFill>
                  <a:srgbClr val="FFFFFF"/>
                </a:solidFill>
              </a14:hiddenFill>
            </a:ext>
          </a:extLst>
        </p:spPr>
      </p:pic>
      <p:sp>
        <p:nvSpPr>
          <p:cNvPr id="21" name="Zaoblený obdélníkový popisek 37">
            <a:extLst>
              <a:ext uri="{FF2B5EF4-FFF2-40B4-BE49-F238E27FC236}">
                <a16:creationId xmlns:a16="http://schemas.microsoft.com/office/drawing/2014/main" id="{5B7A81A5-1A53-4FA1-8D43-D7B7842C47E6}"/>
              </a:ext>
            </a:extLst>
          </p:cNvPr>
          <p:cNvSpPr/>
          <p:nvPr/>
        </p:nvSpPr>
        <p:spPr>
          <a:xfrm>
            <a:off x="1631504" y="2654996"/>
            <a:ext cx="1770069" cy="840278"/>
          </a:xfrm>
          <a:prstGeom prst="wedgeRoundRectCallout">
            <a:avLst>
              <a:gd name="adj1" fmla="val 46568"/>
              <a:gd name="adj2" fmla="val 8729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Client verifies the certificate</a:t>
            </a:r>
            <a:endParaRPr lang="cs-CZ" sz="1600" dirty="0"/>
          </a:p>
        </p:txBody>
      </p:sp>
      <p:pic>
        <p:nvPicPr>
          <p:cNvPr id="22" name="Picture 5" descr="C:\Users\Beaver\AppData\Local\Microsoft\Windows\Temporary Internet Files\Content.IE5\3KPW3Q8Y\MC900432593[1].png">
            <a:extLst>
              <a:ext uri="{FF2B5EF4-FFF2-40B4-BE49-F238E27FC236}">
                <a16:creationId xmlns:a16="http://schemas.microsoft.com/office/drawing/2014/main" id="{17BBDB04-1058-47E3-B524-CF6933FA2C2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2983" y="5468269"/>
            <a:ext cx="521442" cy="521442"/>
          </a:xfrm>
          <a:prstGeom prst="rect">
            <a:avLst/>
          </a:prstGeom>
          <a:noFill/>
          <a:extLst>
            <a:ext uri="{909E8E84-426E-40DD-AFC4-6F175D3DCCD1}">
              <a14:hiddenFill xmlns:a14="http://schemas.microsoft.com/office/drawing/2010/main">
                <a:solidFill>
                  <a:srgbClr val="FFFFFF"/>
                </a:solidFill>
              </a14:hiddenFill>
            </a:ext>
          </a:extLst>
        </p:spPr>
      </p:pic>
      <p:sp>
        <p:nvSpPr>
          <p:cNvPr id="23" name="Zaoblený obdélníkový popisek 39">
            <a:extLst>
              <a:ext uri="{FF2B5EF4-FFF2-40B4-BE49-F238E27FC236}">
                <a16:creationId xmlns:a16="http://schemas.microsoft.com/office/drawing/2014/main" id="{CC5BBA8C-2F66-4514-9E84-7DC31B7C9251}"/>
              </a:ext>
            </a:extLst>
          </p:cNvPr>
          <p:cNvSpPr/>
          <p:nvPr/>
        </p:nvSpPr>
        <p:spPr>
          <a:xfrm>
            <a:off x="4688268" y="4367457"/>
            <a:ext cx="3642277" cy="1224136"/>
          </a:xfrm>
          <a:prstGeom prst="wedgeRoundRectCallout">
            <a:avLst>
              <a:gd name="adj1" fmla="val 33385"/>
              <a:gd name="adj2" fmla="val 84271"/>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If the certificate is accepted, client finishes SSL/TLS handshake using public key to safely send data to the server</a:t>
            </a:r>
            <a:endParaRPr lang="cs-CZ" sz="1600" dirty="0"/>
          </a:p>
        </p:txBody>
      </p:sp>
      <p:cxnSp>
        <p:nvCxnSpPr>
          <p:cNvPr id="24" name="Přímá spojnice se šipkou 23">
            <a:extLst>
              <a:ext uri="{FF2B5EF4-FFF2-40B4-BE49-F238E27FC236}">
                <a16:creationId xmlns:a16="http://schemas.microsoft.com/office/drawing/2014/main" id="{ADBA157E-D3F0-4B47-B24F-A6F382581208}"/>
              </a:ext>
            </a:extLst>
          </p:cNvPr>
          <p:cNvCxnSpPr>
            <a:stCxn id="19" idx="2"/>
          </p:cNvCxnSpPr>
          <p:nvPr/>
        </p:nvCxnSpPr>
        <p:spPr>
          <a:xfrm>
            <a:off x="3713704" y="4702134"/>
            <a:ext cx="0" cy="693055"/>
          </a:xfrm>
          <a:prstGeom prst="straightConnector1">
            <a:avLst/>
          </a:prstGeom>
          <a:ln w="38100" cap="rnd">
            <a:solidFill>
              <a:srgbClr val="E69400"/>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215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80D571-6DB1-48D4-8FDC-90558EABE3A8}"/>
              </a:ext>
            </a:extLst>
          </p:cNvPr>
          <p:cNvSpPr>
            <a:spLocks noGrp="1"/>
          </p:cNvSpPr>
          <p:nvPr>
            <p:ph idx="1"/>
          </p:nvPr>
        </p:nvSpPr>
        <p:spPr>
          <a:xfrm>
            <a:off x="239352" y="1843747"/>
            <a:ext cx="11713299" cy="3024336"/>
          </a:xfrm>
        </p:spPr>
        <p:txBody>
          <a:bodyPr/>
          <a:lstStyle/>
          <a:p>
            <a:r>
              <a:rPr lang="en-US" dirty="0"/>
              <a:t>Subject name (structured, Common Name = domain)</a:t>
            </a:r>
          </a:p>
          <a:p>
            <a:r>
              <a:rPr lang="en-US" dirty="0"/>
              <a:t>Issuer (also structured) – who created (and signed) the certificate</a:t>
            </a:r>
          </a:p>
          <a:p>
            <a:r>
              <a:rPr lang="en-US" dirty="0"/>
              <a:t>Validity (not before, not after)</a:t>
            </a:r>
          </a:p>
          <a:p>
            <a:r>
              <a:rPr lang="en-US" dirty="0"/>
              <a:t>Optional extensions (e.g., list of alternate domain names)</a:t>
            </a:r>
          </a:p>
          <a:p>
            <a:r>
              <a:rPr lang="en-US" dirty="0"/>
              <a:t>Certificate must be digitally signed by the issuer</a:t>
            </a:r>
          </a:p>
          <a:p>
            <a:pPr lvl="1"/>
            <a:r>
              <a:rPr lang="en-US" dirty="0"/>
              <a:t>Self-signed certificate (issuer = subject)</a:t>
            </a:r>
          </a:p>
          <a:p>
            <a:pPr lvl="1"/>
            <a:r>
              <a:rPr lang="en-US" dirty="0"/>
              <a:t>Certificate chain</a:t>
            </a:r>
          </a:p>
          <a:p>
            <a:endParaRPr lang="en-US" dirty="0"/>
          </a:p>
        </p:txBody>
      </p:sp>
      <p:sp>
        <p:nvSpPr>
          <p:cNvPr id="3" name="Title 2">
            <a:extLst>
              <a:ext uri="{FF2B5EF4-FFF2-40B4-BE49-F238E27FC236}">
                <a16:creationId xmlns:a16="http://schemas.microsoft.com/office/drawing/2014/main" id="{F04E198F-8CC6-4246-AECD-00CF93826439}"/>
              </a:ext>
            </a:extLst>
          </p:cNvPr>
          <p:cNvSpPr>
            <a:spLocks noGrp="1"/>
          </p:cNvSpPr>
          <p:nvPr>
            <p:ph type="title"/>
          </p:nvPr>
        </p:nvSpPr>
        <p:spPr/>
        <p:txBody>
          <a:bodyPr/>
          <a:lstStyle/>
          <a:p>
            <a:r>
              <a:rPr lang="en-US" dirty="0"/>
              <a:t>X.509 Certificates</a:t>
            </a:r>
          </a:p>
        </p:txBody>
      </p:sp>
      <p:sp>
        <p:nvSpPr>
          <p:cNvPr id="4" name="Slide Number Placeholder 3">
            <a:extLst>
              <a:ext uri="{FF2B5EF4-FFF2-40B4-BE49-F238E27FC236}">
                <a16:creationId xmlns:a16="http://schemas.microsoft.com/office/drawing/2014/main" id="{A8DC8CE5-8F7E-4850-BE27-AF9CD251497D}"/>
              </a:ext>
            </a:extLst>
          </p:cNvPr>
          <p:cNvSpPr>
            <a:spLocks noGrp="1"/>
          </p:cNvSpPr>
          <p:nvPr>
            <p:ph type="sldNum" sz="quarter" idx="12"/>
          </p:nvPr>
        </p:nvSpPr>
        <p:spPr/>
        <p:txBody>
          <a:bodyPr/>
          <a:lstStyle/>
          <a:p>
            <a:fld id="{452BA717-4DED-4A38-BDE4-30D0F0A142DB}" type="slidenum">
              <a:rPr lang="cs-CZ" smtClean="0"/>
              <a:pPr/>
              <a:t>16</a:t>
            </a:fld>
            <a:endParaRPr lang="cs-CZ"/>
          </a:p>
        </p:txBody>
      </p:sp>
      <p:grpSp>
        <p:nvGrpSpPr>
          <p:cNvPr id="22" name="Group 21">
            <a:extLst>
              <a:ext uri="{FF2B5EF4-FFF2-40B4-BE49-F238E27FC236}">
                <a16:creationId xmlns:a16="http://schemas.microsoft.com/office/drawing/2014/main" id="{B7931E73-231C-493B-9F49-B6841A6552DA}"/>
              </a:ext>
            </a:extLst>
          </p:cNvPr>
          <p:cNvGrpSpPr/>
          <p:nvPr/>
        </p:nvGrpSpPr>
        <p:grpSpPr>
          <a:xfrm>
            <a:off x="839416" y="4761004"/>
            <a:ext cx="10513168" cy="1848498"/>
            <a:chOff x="839416" y="4761004"/>
            <a:chExt cx="10513168" cy="1848498"/>
          </a:xfrm>
        </p:grpSpPr>
        <p:grpSp>
          <p:nvGrpSpPr>
            <p:cNvPr id="5" name="Group 4">
              <a:extLst>
                <a:ext uri="{FF2B5EF4-FFF2-40B4-BE49-F238E27FC236}">
                  <a16:creationId xmlns:a16="http://schemas.microsoft.com/office/drawing/2014/main" id="{488914C5-A43C-4484-8050-308973283981}"/>
                </a:ext>
              </a:extLst>
            </p:cNvPr>
            <p:cNvGrpSpPr/>
            <p:nvPr/>
          </p:nvGrpSpPr>
          <p:grpSpPr>
            <a:xfrm>
              <a:off x="839416" y="5157192"/>
              <a:ext cx="1082978" cy="1452310"/>
              <a:chOff x="2927648" y="4741683"/>
              <a:chExt cx="1082978" cy="1452310"/>
            </a:xfrm>
          </p:grpSpPr>
          <p:pic>
            <p:nvPicPr>
              <p:cNvPr id="6" name="Picture 2" descr="C:\Users\Beaver\AppData\Local\Microsoft\Windows\Temporary Internet Files\Content.IE5\KF200MY6\MC900434825[1].png">
                <a:extLst>
                  <a:ext uri="{FF2B5EF4-FFF2-40B4-BE49-F238E27FC236}">
                    <a16:creationId xmlns:a16="http://schemas.microsoft.com/office/drawing/2014/main" id="{BE0C0F13-9771-4B67-8CD3-54C9DB9655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648" y="4741683"/>
                <a:ext cx="1082978" cy="108297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C359DD6-6FCC-458F-955A-580A6C1C7D1B}"/>
                  </a:ext>
                </a:extLst>
              </p:cNvPr>
              <p:cNvSpPr txBox="1"/>
              <p:nvPr/>
            </p:nvSpPr>
            <p:spPr>
              <a:xfrm>
                <a:off x="3049791" y="5824661"/>
                <a:ext cx="838691" cy="369332"/>
              </a:xfrm>
              <a:prstGeom prst="rect">
                <a:avLst/>
              </a:prstGeom>
              <a:noFill/>
            </p:spPr>
            <p:txBody>
              <a:bodyPr wrap="none" rtlCol="0">
                <a:spAutoFit/>
              </a:bodyPr>
              <a:lstStyle/>
              <a:p>
                <a:r>
                  <a:rPr lang="en-US" dirty="0" err="1"/>
                  <a:t>webik</a:t>
                </a:r>
                <a:endParaRPr lang="en-US" dirty="0"/>
              </a:p>
            </p:txBody>
          </p:sp>
        </p:grpSp>
        <p:grpSp>
          <p:nvGrpSpPr>
            <p:cNvPr id="8" name="Group 7">
              <a:extLst>
                <a:ext uri="{FF2B5EF4-FFF2-40B4-BE49-F238E27FC236}">
                  <a16:creationId xmlns:a16="http://schemas.microsoft.com/office/drawing/2014/main" id="{B72FB806-72CF-4FD8-98B3-07D7B94818E9}"/>
                </a:ext>
              </a:extLst>
            </p:cNvPr>
            <p:cNvGrpSpPr/>
            <p:nvPr/>
          </p:nvGrpSpPr>
          <p:grpSpPr>
            <a:xfrm>
              <a:off x="4151784" y="5163210"/>
              <a:ext cx="1561646" cy="1446292"/>
              <a:chOff x="4842328" y="4529895"/>
              <a:chExt cx="1561646" cy="1446292"/>
            </a:xfrm>
          </p:grpSpPr>
          <p:pic>
            <p:nvPicPr>
              <p:cNvPr id="9" name="Picture 2" descr="C:\Users\Beaver\AppData\Local\Microsoft\Windows\Temporary Internet Files\Content.IE5\KF200MY6\MC900434825[1].png">
                <a:extLst>
                  <a:ext uri="{FF2B5EF4-FFF2-40B4-BE49-F238E27FC236}">
                    <a16:creationId xmlns:a16="http://schemas.microsoft.com/office/drawing/2014/main" id="{B248E49B-4164-467C-8417-E6F97D0EDA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3637" y="4529895"/>
                <a:ext cx="1082978" cy="108297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1D4F8FC-56B4-47C7-95CC-C28F71014EC5}"/>
                  </a:ext>
                </a:extLst>
              </p:cNvPr>
              <p:cNvSpPr txBox="1"/>
              <p:nvPr/>
            </p:nvSpPr>
            <p:spPr>
              <a:xfrm>
                <a:off x="4842328" y="5606855"/>
                <a:ext cx="1561646" cy="369332"/>
              </a:xfrm>
              <a:prstGeom prst="rect">
                <a:avLst/>
              </a:prstGeom>
              <a:noFill/>
            </p:spPr>
            <p:txBody>
              <a:bodyPr wrap="none" rtlCol="0">
                <a:spAutoFit/>
              </a:bodyPr>
              <a:lstStyle/>
              <a:p>
                <a:pPr algn="ctr"/>
                <a:r>
                  <a:rPr lang="en-US" dirty="0"/>
                  <a:t>Let's Encrypt</a:t>
                </a:r>
              </a:p>
            </p:txBody>
          </p:sp>
        </p:grpSp>
        <p:grpSp>
          <p:nvGrpSpPr>
            <p:cNvPr id="11" name="Group 10">
              <a:extLst>
                <a:ext uri="{FF2B5EF4-FFF2-40B4-BE49-F238E27FC236}">
                  <a16:creationId xmlns:a16="http://schemas.microsoft.com/office/drawing/2014/main" id="{417E2068-AD25-4DE1-A56B-2C710D5ABD2B}"/>
                </a:ext>
              </a:extLst>
            </p:cNvPr>
            <p:cNvGrpSpPr/>
            <p:nvPr/>
          </p:nvGrpSpPr>
          <p:grpSpPr>
            <a:xfrm>
              <a:off x="6456040" y="5157192"/>
              <a:ext cx="3966150" cy="1452310"/>
              <a:chOff x="7421574" y="4091184"/>
              <a:chExt cx="3966150" cy="1452310"/>
            </a:xfrm>
          </p:grpSpPr>
          <p:pic>
            <p:nvPicPr>
              <p:cNvPr id="12" name="Picture 2" descr="C:\Users\Beaver\AppData\Local\Microsoft\Windows\Temporary Internet Files\Content.IE5\KF200MY6\MC900434825[1].png">
                <a:extLst>
                  <a:ext uri="{FF2B5EF4-FFF2-40B4-BE49-F238E27FC236}">
                    <a16:creationId xmlns:a16="http://schemas.microsoft.com/office/drawing/2014/main" id="{68686A87-00FB-492B-974A-16151D1B07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2304" y="4091184"/>
                <a:ext cx="1082978" cy="108297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2DDEB27-EACA-4DB3-B17A-205F4A58FFA7}"/>
                  </a:ext>
                </a:extLst>
              </p:cNvPr>
              <p:cNvSpPr txBox="1"/>
              <p:nvPr/>
            </p:nvSpPr>
            <p:spPr>
              <a:xfrm>
                <a:off x="7421574" y="5174162"/>
                <a:ext cx="3966150" cy="369332"/>
              </a:xfrm>
              <a:prstGeom prst="rect">
                <a:avLst/>
              </a:prstGeom>
              <a:noFill/>
            </p:spPr>
            <p:txBody>
              <a:bodyPr wrap="none" rtlCol="0">
                <a:spAutoFit/>
              </a:bodyPr>
              <a:lstStyle/>
              <a:p>
                <a:r>
                  <a:rPr lang="en-US" dirty="0"/>
                  <a:t>Internet Security Research Group`</a:t>
                </a:r>
              </a:p>
            </p:txBody>
          </p:sp>
        </p:grpSp>
        <p:cxnSp>
          <p:nvCxnSpPr>
            <p:cNvPr id="14" name="Straight Arrow Connector 13">
              <a:extLst>
                <a:ext uri="{FF2B5EF4-FFF2-40B4-BE49-F238E27FC236}">
                  <a16:creationId xmlns:a16="http://schemas.microsoft.com/office/drawing/2014/main" id="{41FAD86C-1F8D-4C9C-9960-2E5FB34A75DB}"/>
                </a:ext>
              </a:extLst>
            </p:cNvPr>
            <p:cNvCxnSpPr>
              <a:stCxn id="9" idx="1"/>
              <a:endCxn id="6" idx="3"/>
            </p:cNvCxnSpPr>
            <p:nvPr/>
          </p:nvCxnSpPr>
          <p:spPr>
            <a:xfrm flipH="1" flipV="1">
              <a:off x="1922394" y="5698681"/>
              <a:ext cx="2430699" cy="6018"/>
            </a:xfrm>
            <a:prstGeom prst="straightConnector1">
              <a:avLst/>
            </a:prstGeom>
            <a:ln w="38100" cap="rnd">
              <a:solidFill>
                <a:srgbClr val="0070C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15B7180-3A11-4B6C-8357-1A904A8B8E45}"/>
                </a:ext>
              </a:extLst>
            </p:cNvPr>
            <p:cNvCxnSpPr>
              <a:stCxn id="12" idx="1"/>
              <a:endCxn id="9" idx="3"/>
            </p:cNvCxnSpPr>
            <p:nvPr/>
          </p:nvCxnSpPr>
          <p:spPr>
            <a:xfrm flipH="1">
              <a:off x="5436071" y="5698681"/>
              <a:ext cx="2430699" cy="6018"/>
            </a:xfrm>
            <a:prstGeom prst="straightConnector1">
              <a:avLst/>
            </a:prstGeom>
            <a:ln w="38100" cap="rnd">
              <a:solidFill>
                <a:srgbClr val="0070C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18" name="Freeform 25">
              <a:extLst>
                <a:ext uri="{FF2B5EF4-FFF2-40B4-BE49-F238E27FC236}">
                  <a16:creationId xmlns:a16="http://schemas.microsoft.com/office/drawing/2014/main" id="{4BEC6C5A-1785-4E99-9EB2-C5C3C5797838}"/>
                </a:ext>
              </a:extLst>
            </p:cNvPr>
            <p:cNvSpPr/>
            <p:nvPr/>
          </p:nvSpPr>
          <p:spPr>
            <a:xfrm>
              <a:off x="8331008" y="4761004"/>
              <a:ext cx="1028026" cy="895334"/>
            </a:xfrm>
            <a:custGeom>
              <a:avLst/>
              <a:gdLst>
                <a:gd name="connsiteX0" fmla="*/ 770562 w 770562"/>
                <a:gd name="connsiteY0" fmla="*/ 441789 h 441789"/>
                <a:gd name="connsiteX1" fmla="*/ 0 w 770562"/>
                <a:gd name="connsiteY1" fmla="*/ 0 h 441789"/>
                <a:gd name="connsiteX2" fmla="*/ 0 w 770562"/>
                <a:gd name="connsiteY2" fmla="*/ 0 h 441789"/>
                <a:gd name="connsiteX0" fmla="*/ 770562 w 1228487"/>
                <a:gd name="connsiteY0" fmla="*/ 441789 h 442466"/>
                <a:gd name="connsiteX1" fmla="*/ 0 w 1228487"/>
                <a:gd name="connsiteY1" fmla="*/ 0 h 442466"/>
                <a:gd name="connsiteX2" fmla="*/ 0 w 1228487"/>
                <a:gd name="connsiteY2" fmla="*/ 0 h 442466"/>
                <a:gd name="connsiteX0" fmla="*/ 770900 w 1189204"/>
                <a:gd name="connsiteY0" fmla="*/ 763345 h 763502"/>
                <a:gd name="connsiteX1" fmla="*/ 338 w 1189204"/>
                <a:gd name="connsiteY1" fmla="*/ 321556 h 763502"/>
                <a:gd name="connsiteX2" fmla="*/ 338 w 1189204"/>
                <a:gd name="connsiteY2" fmla="*/ 321556 h 763502"/>
                <a:gd name="connsiteX0" fmla="*/ 636998 w 1094689"/>
                <a:gd name="connsiteY0" fmla="*/ 493160 h 493659"/>
                <a:gd name="connsiteX1" fmla="*/ 0 w 1094689"/>
                <a:gd name="connsiteY1" fmla="*/ 0 h 493659"/>
                <a:gd name="connsiteX2" fmla="*/ 0 w 1094689"/>
                <a:gd name="connsiteY2" fmla="*/ 0 h 493659"/>
                <a:gd name="connsiteX0" fmla="*/ 698643 w 1147746"/>
                <a:gd name="connsiteY0" fmla="*/ 452063 h 452604"/>
                <a:gd name="connsiteX1" fmla="*/ 0 w 1147746"/>
                <a:gd name="connsiteY1" fmla="*/ 0 h 452604"/>
                <a:gd name="connsiteX2" fmla="*/ 0 w 1147746"/>
                <a:gd name="connsiteY2" fmla="*/ 0 h 452604"/>
                <a:gd name="connsiteX0" fmla="*/ 698643 w 1134724"/>
                <a:gd name="connsiteY0" fmla="*/ 854972 h 855108"/>
                <a:gd name="connsiteX1" fmla="*/ 0 w 1134724"/>
                <a:gd name="connsiteY1" fmla="*/ 402909 h 855108"/>
                <a:gd name="connsiteX2" fmla="*/ 0 w 1134724"/>
                <a:gd name="connsiteY2" fmla="*/ 402909 h 855108"/>
                <a:gd name="connsiteX0" fmla="*/ 698643 w 1028026"/>
                <a:gd name="connsiteY0" fmla="*/ 895334 h 895334"/>
                <a:gd name="connsiteX1" fmla="*/ 0 w 1028026"/>
                <a:gd name="connsiteY1" fmla="*/ 443271 h 895334"/>
                <a:gd name="connsiteX2" fmla="*/ 0 w 1028026"/>
                <a:gd name="connsiteY2" fmla="*/ 443271 h 895334"/>
              </a:gdLst>
              <a:ahLst/>
              <a:cxnLst>
                <a:cxn ang="0">
                  <a:pos x="connsiteX0" y="connsiteY0"/>
                </a:cxn>
                <a:cxn ang="0">
                  <a:pos x="connsiteX1" y="connsiteY1"/>
                </a:cxn>
                <a:cxn ang="0">
                  <a:pos x="connsiteX2" y="connsiteY2"/>
                </a:cxn>
              </a:cxnLst>
              <a:rect l="l" t="t" r="r" b="b"/>
              <a:pathLst>
                <a:path w="1028026" h="895334">
                  <a:moveTo>
                    <a:pt x="698643" y="895334"/>
                  </a:moveTo>
                  <a:cubicBezTo>
                    <a:pt x="1726059" y="665878"/>
                    <a:pt x="23972" y="-683461"/>
                    <a:pt x="0" y="443271"/>
                  </a:cubicBezTo>
                  <a:lnTo>
                    <a:pt x="0" y="443271"/>
                  </a:lnTo>
                </a:path>
              </a:pathLst>
            </a:custGeom>
            <a:noFill/>
            <a:ln w="38100" cap="rnd" cmpd="sng">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Zaoblený obdélníkový popisek 37">
              <a:extLst>
                <a:ext uri="{FF2B5EF4-FFF2-40B4-BE49-F238E27FC236}">
                  <a16:creationId xmlns:a16="http://schemas.microsoft.com/office/drawing/2014/main" id="{6DF7DBC7-1776-43DC-9ED2-482E4335FA40}"/>
                </a:ext>
              </a:extLst>
            </p:cNvPr>
            <p:cNvSpPr/>
            <p:nvPr/>
          </p:nvSpPr>
          <p:spPr>
            <a:xfrm>
              <a:off x="9541924" y="5001215"/>
              <a:ext cx="1810660" cy="1082978"/>
            </a:xfrm>
            <a:prstGeom prst="wedgeRoundRectCallout">
              <a:avLst>
                <a:gd name="adj1" fmla="val -89190"/>
                <a:gd name="adj2" fmla="val 12505"/>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Well-known certificate</a:t>
              </a:r>
            </a:p>
            <a:p>
              <a:pPr algn="ctr"/>
              <a:r>
                <a:rPr lang="en-US" sz="1600" dirty="0"/>
                <a:t>(root CA)</a:t>
              </a:r>
              <a:endParaRPr lang="cs-CZ" sz="1600" dirty="0"/>
            </a:p>
          </p:txBody>
        </p:sp>
      </p:grpSp>
    </p:spTree>
    <p:extLst>
      <p:ext uri="{BB962C8B-B14F-4D97-AF65-F5344CB8AC3E}">
        <p14:creationId xmlns:p14="http://schemas.microsoft.com/office/powerpoint/2010/main" val="2656725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574E44-29F9-F04E-2BFC-C0A565D50803}"/>
              </a:ext>
            </a:extLst>
          </p:cNvPr>
          <p:cNvSpPr>
            <a:spLocks noGrp="1"/>
          </p:cNvSpPr>
          <p:nvPr>
            <p:ph type="sldNum" sz="quarter" idx="12"/>
          </p:nvPr>
        </p:nvSpPr>
        <p:spPr/>
        <p:txBody>
          <a:bodyPr/>
          <a:lstStyle/>
          <a:p>
            <a:fld id="{452BA717-4DED-4A38-BDE4-30D0F0A142DB}" type="slidenum">
              <a:rPr lang="cs-CZ" smtClean="0"/>
              <a:pPr/>
              <a:t>17</a:t>
            </a:fld>
            <a:endParaRPr lang="cs-CZ"/>
          </a:p>
        </p:txBody>
      </p:sp>
      <p:sp>
        <p:nvSpPr>
          <p:cNvPr id="3" name="Text Placeholder 2">
            <a:extLst>
              <a:ext uri="{FF2B5EF4-FFF2-40B4-BE49-F238E27FC236}">
                <a16:creationId xmlns:a16="http://schemas.microsoft.com/office/drawing/2014/main" id="{4C1D21D7-1B73-D717-7038-FA8EB70B0141}"/>
              </a:ext>
            </a:extLst>
          </p:cNvPr>
          <p:cNvSpPr>
            <a:spLocks noGrp="1"/>
          </p:cNvSpPr>
          <p:nvPr>
            <p:ph type="body" sz="quarter" idx="13"/>
          </p:nvPr>
        </p:nvSpPr>
        <p:spPr/>
        <p:txBody>
          <a:bodyPr/>
          <a:lstStyle/>
          <a:p>
            <a:r>
              <a:rPr lang="en-US" dirty="0"/>
              <a:t>DEMO</a:t>
            </a:r>
          </a:p>
        </p:txBody>
      </p:sp>
      <p:sp>
        <p:nvSpPr>
          <p:cNvPr id="4" name="Text Placeholder 3">
            <a:extLst>
              <a:ext uri="{FF2B5EF4-FFF2-40B4-BE49-F238E27FC236}">
                <a16:creationId xmlns:a16="http://schemas.microsoft.com/office/drawing/2014/main" id="{1A375238-543A-DB07-FAF6-B3BD4F9AAC26}"/>
              </a:ext>
            </a:extLst>
          </p:cNvPr>
          <p:cNvSpPr>
            <a:spLocks noGrp="1"/>
          </p:cNvSpPr>
          <p:nvPr>
            <p:ph type="body" sz="quarter" idx="14"/>
          </p:nvPr>
        </p:nvSpPr>
        <p:spPr/>
        <p:txBody>
          <a:bodyPr/>
          <a:lstStyle/>
          <a:p>
            <a:r>
              <a:rPr lang="en-US" dirty="0"/>
              <a:t>Does my site need HTTPS?</a:t>
            </a:r>
          </a:p>
          <a:p>
            <a:endParaRPr lang="en-US" dirty="0"/>
          </a:p>
        </p:txBody>
      </p:sp>
    </p:spTree>
    <p:extLst>
      <p:ext uri="{BB962C8B-B14F-4D97-AF65-F5344CB8AC3E}">
        <p14:creationId xmlns:p14="http://schemas.microsoft.com/office/powerpoint/2010/main" val="2271282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27FD63-BECB-442D-83EA-FCBF6927F76E}"/>
              </a:ext>
            </a:extLst>
          </p:cNvPr>
          <p:cNvSpPr>
            <a:spLocks noGrp="1"/>
          </p:cNvSpPr>
          <p:nvPr>
            <p:ph idx="1"/>
          </p:nvPr>
        </p:nvSpPr>
        <p:spPr/>
        <p:txBody>
          <a:bodyPr/>
          <a:lstStyle/>
          <a:p>
            <a:pPr marL="0" indent="0">
              <a:buNone/>
            </a:pPr>
            <a:r>
              <a:rPr lang="en-US" dirty="0"/>
              <a:t>HTTP Strict Transport Security (HSTS)</a:t>
            </a:r>
            <a:br>
              <a:rPr lang="en-US" dirty="0"/>
            </a:br>
            <a:br>
              <a:rPr lang="en-US" dirty="0"/>
            </a:br>
            <a:r>
              <a:rPr lang="en-US" dirty="0"/>
              <a:t>Strict-Transport-Security HTTP header instructs the client that given server must be accessed only by encrypted connections (for given period).</a:t>
            </a:r>
          </a:p>
          <a:p>
            <a:endParaRPr lang="en-US" dirty="0"/>
          </a:p>
        </p:txBody>
      </p:sp>
      <p:sp>
        <p:nvSpPr>
          <p:cNvPr id="3" name="Title 2">
            <a:extLst>
              <a:ext uri="{FF2B5EF4-FFF2-40B4-BE49-F238E27FC236}">
                <a16:creationId xmlns:a16="http://schemas.microsoft.com/office/drawing/2014/main" id="{3934FF82-C0FD-4712-9D58-3AA1788D7C78}"/>
              </a:ext>
            </a:extLst>
          </p:cNvPr>
          <p:cNvSpPr>
            <a:spLocks noGrp="1"/>
          </p:cNvSpPr>
          <p:nvPr>
            <p:ph type="title"/>
          </p:nvPr>
        </p:nvSpPr>
        <p:spPr/>
        <p:txBody>
          <a:bodyPr/>
          <a:lstStyle/>
          <a:p>
            <a:r>
              <a:rPr lang="en-US" dirty="0"/>
              <a:t>HSTS</a:t>
            </a:r>
          </a:p>
        </p:txBody>
      </p:sp>
      <p:sp>
        <p:nvSpPr>
          <p:cNvPr id="4" name="Slide Number Placeholder 3">
            <a:extLst>
              <a:ext uri="{FF2B5EF4-FFF2-40B4-BE49-F238E27FC236}">
                <a16:creationId xmlns:a16="http://schemas.microsoft.com/office/drawing/2014/main" id="{E3ECF8F0-E13A-467E-9EE7-65EAC0F8282C}"/>
              </a:ext>
            </a:extLst>
          </p:cNvPr>
          <p:cNvSpPr>
            <a:spLocks noGrp="1"/>
          </p:cNvSpPr>
          <p:nvPr>
            <p:ph type="sldNum" sz="quarter" idx="12"/>
          </p:nvPr>
        </p:nvSpPr>
        <p:spPr/>
        <p:txBody>
          <a:bodyPr/>
          <a:lstStyle/>
          <a:p>
            <a:fld id="{452BA717-4DED-4A38-BDE4-30D0F0A142DB}" type="slidenum">
              <a:rPr lang="cs-CZ" smtClean="0"/>
              <a:pPr/>
              <a:t>18</a:t>
            </a:fld>
            <a:endParaRPr lang="cs-CZ"/>
          </a:p>
        </p:txBody>
      </p:sp>
    </p:spTree>
    <p:extLst>
      <p:ext uri="{BB962C8B-B14F-4D97-AF65-F5344CB8AC3E}">
        <p14:creationId xmlns:p14="http://schemas.microsoft.com/office/powerpoint/2010/main" val="38231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0B920-CFCF-E7C3-E824-215945141C0A}"/>
              </a:ext>
            </a:extLst>
          </p:cNvPr>
          <p:cNvSpPr>
            <a:spLocks noGrp="1"/>
          </p:cNvSpPr>
          <p:nvPr>
            <p:ph type="ctrTitle"/>
          </p:nvPr>
        </p:nvSpPr>
        <p:spPr/>
        <p:txBody>
          <a:bodyPr/>
          <a:lstStyle/>
          <a:p>
            <a:r>
              <a:rPr lang="en-US" dirty="0"/>
              <a:t>Security</a:t>
            </a:r>
          </a:p>
        </p:txBody>
      </p:sp>
    </p:spTree>
    <p:extLst>
      <p:ext uri="{BB962C8B-B14F-4D97-AF65-F5344CB8AC3E}">
        <p14:creationId xmlns:p14="http://schemas.microsoft.com/office/powerpoint/2010/main" val="3902825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8D33D-EF24-257A-9C85-CCE05A30AE3A}"/>
              </a:ext>
            </a:extLst>
          </p:cNvPr>
          <p:cNvSpPr>
            <a:spLocks noGrp="1"/>
          </p:cNvSpPr>
          <p:nvPr>
            <p:ph type="ctrTitle"/>
          </p:nvPr>
        </p:nvSpPr>
        <p:spPr/>
        <p:txBody>
          <a:bodyPr/>
          <a:lstStyle/>
          <a:p>
            <a:r>
              <a:rPr lang="en-US" dirty="0"/>
              <a:t>Mathematics for Security</a:t>
            </a:r>
          </a:p>
        </p:txBody>
      </p:sp>
    </p:spTree>
    <p:extLst>
      <p:ext uri="{BB962C8B-B14F-4D97-AF65-F5344CB8AC3E}">
        <p14:creationId xmlns:p14="http://schemas.microsoft.com/office/powerpoint/2010/main" val="223528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2DC7AD5-F06B-B8DB-1E38-B4E7F1C3638C}"/>
              </a:ext>
            </a:extLst>
          </p:cNvPr>
          <p:cNvSpPr>
            <a:spLocks noGrp="1"/>
          </p:cNvSpPr>
          <p:nvPr>
            <p:ph type="body" sz="quarter" idx="14"/>
          </p:nvPr>
        </p:nvSpPr>
        <p:spPr/>
        <p:txBody>
          <a:bodyPr/>
          <a:lstStyle/>
          <a:p>
            <a:r>
              <a:rPr lang="en-US" dirty="0">
                <a:hlinkClick r:id="rId3"/>
              </a:rPr>
              <a:t>Bonus Points</a:t>
            </a:r>
            <a:endParaRPr lang="en-US" dirty="0"/>
          </a:p>
        </p:txBody>
      </p:sp>
      <p:sp>
        <p:nvSpPr>
          <p:cNvPr id="2" name="Slide Number Placeholder 1">
            <a:extLst>
              <a:ext uri="{FF2B5EF4-FFF2-40B4-BE49-F238E27FC236}">
                <a16:creationId xmlns:a16="http://schemas.microsoft.com/office/drawing/2014/main" id="{E3368D7E-6534-3793-21B8-FC766462F1F8}"/>
              </a:ext>
            </a:extLst>
          </p:cNvPr>
          <p:cNvSpPr>
            <a:spLocks noGrp="1"/>
          </p:cNvSpPr>
          <p:nvPr>
            <p:ph type="sldNum" sz="quarter" idx="12"/>
          </p:nvPr>
        </p:nvSpPr>
        <p:spPr/>
        <p:txBody>
          <a:bodyPr/>
          <a:lstStyle/>
          <a:p>
            <a:fld id="{452BA717-4DED-4A38-BDE4-30D0F0A142DB}" type="slidenum">
              <a:rPr lang="cs-CZ" smtClean="0"/>
              <a:pPr/>
              <a:t>20</a:t>
            </a:fld>
            <a:endParaRPr lang="cs-CZ"/>
          </a:p>
        </p:txBody>
      </p:sp>
      <p:sp>
        <p:nvSpPr>
          <p:cNvPr id="3" name="Text Placeholder 2">
            <a:extLst>
              <a:ext uri="{FF2B5EF4-FFF2-40B4-BE49-F238E27FC236}">
                <a16:creationId xmlns:a16="http://schemas.microsoft.com/office/drawing/2014/main" id="{7E8AF1EF-FC85-0DE9-18AE-029B12847A3B}"/>
              </a:ext>
            </a:extLst>
          </p:cNvPr>
          <p:cNvSpPr>
            <a:spLocks noGrp="1"/>
          </p:cNvSpPr>
          <p:nvPr>
            <p:ph type="body" sz="quarter" idx="13"/>
          </p:nvPr>
        </p:nvSpPr>
        <p:spPr/>
        <p:txBody>
          <a:bodyPr/>
          <a:lstStyle/>
          <a:p>
            <a:r>
              <a:rPr lang="en-US" dirty="0"/>
              <a:t>Demo</a:t>
            </a:r>
          </a:p>
        </p:txBody>
      </p:sp>
    </p:spTree>
    <p:extLst>
      <p:ext uri="{BB962C8B-B14F-4D97-AF65-F5344CB8AC3E}">
        <p14:creationId xmlns:p14="http://schemas.microsoft.com/office/powerpoint/2010/main" val="1297590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aphical user interface, website&#10;&#10;Description automatically generated">
            <a:extLst>
              <a:ext uri="{FF2B5EF4-FFF2-40B4-BE49-F238E27FC236}">
                <a16:creationId xmlns:a16="http://schemas.microsoft.com/office/drawing/2014/main" id="{1752FDE4-14F1-9156-6B91-457F78493FC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42423" y="1628800"/>
            <a:ext cx="7107155" cy="4595813"/>
          </a:xfrm>
        </p:spPr>
      </p:pic>
      <p:sp>
        <p:nvSpPr>
          <p:cNvPr id="3" name="Title 2">
            <a:extLst>
              <a:ext uri="{FF2B5EF4-FFF2-40B4-BE49-F238E27FC236}">
                <a16:creationId xmlns:a16="http://schemas.microsoft.com/office/drawing/2014/main" id="{65C4E5F1-F858-610D-1DB4-A3D206679402}"/>
              </a:ext>
            </a:extLst>
          </p:cNvPr>
          <p:cNvSpPr>
            <a:spLocks noGrp="1"/>
          </p:cNvSpPr>
          <p:nvPr>
            <p:ph type="title"/>
          </p:nvPr>
        </p:nvSpPr>
        <p:spPr/>
        <p:txBody>
          <a:bodyPr/>
          <a:lstStyle/>
          <a:p>
            <a:r>
              <a:rPr lang="en-US" dirty="0"/>
              <a:t>Common Security Vulnerabilities</a:t>
            </a:r>
          </a:p>
        </p:txBody>
      </p:sp>
      <p:sp>
        <p:nvSpPr>
          <p:cNvPr id="4" name="Slide Number Placeholder 3">
            <a:extLst>
              <a:ext uri="{FF2B5EF4-FFF2-40B4-BE49-F238E27FC236}">
                <a16:creationId xmlns:a16="http://schemas.microsoft.com/office/drawing/2014/main" id="{5B1C0FAB-4D7F-F0B0-5D1B-0D958FEA6316}"/>
              </a:ext>
            </a:extLst>
          </p:cNvPr>
          <p:cNvSpPr>
            <a:spLocks noGrp="1"/>
          </p:cNvSpPr>
          <p:nvPr>
            <p:ph type="sldNum" sz="quarter" idx="12"/>
          </p:nvPr>
        </p:nvSpPr>
        <p:spPr/>
        <p:txBody>
          <a:bodyPr/>
          <a:lstStyle/>
          <a:p>
            <a:fld id="{452BA717-4DED-4A38-BDE4-30D0F0A142DB}" type="slidenum">
              <a:rPr lang="cs-CZ" smtClean="0"/>
              <a:pPr/>
              <a:t>21</a:t>
            </a:fld>
            <a:endParaRPr lang="cs-CZ"/>
          </a:p>
        </p:txBody>
      </p:sp>
      <p:sp>
        <p:nvSpPr>
          <p:cNvPr id="5" name="TextBox 4">
            <a:extLst>
              <a:ext uri="{FF2B5EF4-FFF2-40B4-BE49-F238E27FC236}">
                <a16:creationId xmlns:a16="http://schemas.microsoft.com/office/drawing/2014/main" id="{18E298E7-125A-5411-1B1B-39E41FAF6703}"/>
              </a:ext>
            </a:extLst>
          </p:cNvPr>
          <p:cNvSpPr txBox="1"/>
          <p:nvPr/>
        </p:nvSpPr>
        <p:spPr>
          <a:xfrm>
            <a:off x="0" y="6239053"/>
            <a:ext cx="12192000" cy="646331"/>
          </a:xfrm>
          <a:prstGeom prst="rect">
            <a:avLst/>
          </a:prstGeom>
          <a:noFill/>
        </p:spPr>
        <p:txBody>
          <a:bodyPr wrap="square">
            <a:spAutoFit/>
          </a:bodyPr>
          <a:lstStyle/>
          <a:p>
            <a:pPr algn="ctr"/>
            <a:r>
              <a:rPr lang="en-US" sz="3600" dirty="0"/>
              <a:t>Dedicated to our fellow colleagues ...</a:t>
            </a:r>
          </a:p>
        </p:txBody>
      </p:sp>
    </p:spTree>
    <p:extLst>
      <p:ext uri="{BB962C8B-B14F-4D97-AF65-F5344CB8AC3E}">
        <p14:creationId xmlns:p14="http://schemas.microsoft.com/office/powerpoint/2010/main" val="1228873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481801-2522-3FEC-8E91-FCB46A77971A}"/>
              </a:ext>
            </a:extLst>
          </p:cNvPr>
          <p:cNvSpPr>
            <a:spLocks noGrp="1"/>
          </p:cNvSpPr>
          <p:nvPr>
            <p:ph type="title"/>
          </p:nvPr>
        </p:nvSpPr>
        <p:spPr/>
        <p:txBody>
          <a:bodyPr/>
          <a:lstStyle/>
          <a:p>
            <a:r>
              <a:rPr lang="en-US" dirty="0"/>
              <a:t>Security in Web Application</a:t>
            </a:r>
          </a:p>
        </p:txBody>
      </p:sp>
      <p:sp>
        <p:nvSpPr>
          <p:cNvPr id="4" name="Slide Number Placeholder 3">
            <a:extLst>
              <a:ext uri="{FF2B5EF4-FFF2-40B4-BE49-F238E27FC236}">
                <a16:creationId xmlns:a16="http://schemas.microsoft.com/office/drawing/2014/main" id="{880D2177-CCA5-BC46-D1C8-C946C55A14BB}"/>
              </a:ext>
            </a:extLst>
          </p:cNvPr>
          <p:cNvSpPr>
            <a:spLocks noGrp="1"/>
          </p:cNvSpPr>
          <p:nvPr>
            <p:ph type="sldNum" sz="quarter" idx="12"/>
          </p:nvPr>
        </p:nvSpPr>
        <p:spPr/>
        <p:txBody>
          <a:bodyPr/>
          <a:lstStyle/>
          <a:p>
            <a:fld id="{452BA717-4DED-4A38-BDE4-30D0F0A142DB}" type="slidenum">
              <a:rPr lang="cs-CZ" smtClean="0"/>
              <a:pPr/>
              <a:t>22</a:t>
            </a:fld>
            <a:endParaRPr lang="cs-CZ"/>
          </a:p>
        </p:txBody>
      </p:sp>
      <p:sp>
        <p:nvSpPr>
          <p:cNvPr id="6" name="Content Placeholder 5">
            <a:extLst>
              <a:ext uri="{FF2B5EF4-FFF2-40B4-BE49-F238E27FC236}">
                <a16:creationId xmlns:a16="http://schemas.microsoft.com/office/drawing/2014/main" id="{967F1581-7C24-B205-DC50-D0488C573732}"/>
              </a:ext>
            </a:extLst>
          </p:cNvPr>
          <p:cNvSpPr>
            <a:spLocks noGrp="1"/>
          </p:cNvSpPr>
          <p:nvPr>
            <p:ph sz="half" idx="4294967295"/>
          </p:nvPr>
        </p:nvSpPr>
        <p:spPr>
          <a:xfrm>
            <a:off x="767408" y="2348880"/>
            <a:ext cx="2664296" cy="504056"/>
          </a:xfrm>
          <a:prstGeom prst="rect">
            <a:avLst/>
          </a:prstGeom>
        </p:spPr>
        <p:txBody>
          <a:bodyPr anchor="ctr"/>
          <a:lstStyle/>
          <a:p>
            <a:pPr marL="0" indent="0" algn="ctr">
              <a:buNone/>
            </a:pPr>
            <a:r>
              <a:rPr lang="en-US" sz="2400" b="1" dirty="0"/>
              <a:t>Server</a:t>
            </a:r>
            <a:endParaRPr lang="en-US" sz="2400" dirty="0"/>
          </a:p>
        </p:txBody>
      </p:sp>
      <p:sp>
        <p:nvSpPr>
          <p:cNvPr id="8" name="Content Placeholder 5">
            <a:extLst>
              <a:ext uri="{FF2B5EF4-FFF2-40B4-BE49-F238E27FC236}">
                <a16:creationId xmlns:a16="http://schemas.microsoft.com/office/drawing/2014/main" id="{6AC993DC-BEF4-0465-9871-614A0B9A1976}"/>
              </a:ext>
            </a:extLst>
          </p:cNvPr>
          <p:cNvSpPr txBox="1">
            <a:spLocks/>
          </p:cNvSpPr>
          <p:nvPr/>
        </p:nvSpPr>
        <p:spPr>
          <a:xfrm>
            <a:off x="7824192" y="2731471"/>
            <a:ext cx="2664296" cy="504056"/>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t>Client</a:t>
            </a:r>
            <a:endParaRPr lang="en-US" sz="2400" dirty="0"/>
          </a:p>
        </p:txBody>
      </p:sp>
      <p:sp>
        <p:nvSpPr>
          <p:cNvPr id="9" name="Content Placeholder 5">
            <a:extLst>
              <a:ext uri="{FF2B5EF4-FFF2-40B4-BE49-F238E27FC236}">
                <a16:creationId xmlns:a16="http://schemas.microsoft.com/office/drawing/2014/main" id="{0D5BD7A5-1776-0436-3131-059132F38214}"/>
              </a:ext>
            </a:extLst>
          </p:cNvPr>
          <p:cNvSpPr txBox="1">
            <a:spLocks/>
          </p:cNvSpPr>
          <p:nvPr/>
        </p:nvSpPr>
        <p:spPr>
          <a:xfrm>
            <a:off x="4367809" y="2348880"/>
            <a:ext cx="2664296" cy="504056"/>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t>User</a:t>
            </a:r>
            <a:endParaRPr lang="en-US" sz="2400" dirty="0"/>
          </a:p>
        </p:txBody>
      </p:sp>
      <p:sp>
        <p:nvSpPr>
          <p:cNvPr id="10" name="Content Placeholder 5">
            <a:extLst>
              <a:ext uri="{FF2B5EF4-FFF2-40B4-BE49-F238E27FC236}">
                <a16:creationId xmlns:a16="http://schemas.microsoft.com/office/drawing/2014/main" id="{6153F12B-DB85-B51A-E21E-6088B3263862}"/>
              </a:ext>
            </a:extLst>
          </p:cNvPr>
          <p:cNvSpPr txBox="1">
            <a:spLocks/>
          </p:cNvSpPr>
          <p:nvPr/>
        </p:nvSpPr>
        <p:spPr>
          <a:xfrm>
            <a:off x="239349" y="3152927"/>
            <a:ext cx="2664296" cy="504056"/>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t>DNS</a:t>
            </a:r>
            <a:endParaRPr lang="en-US" sz="2400" dirty="0"/>
          </a:p>
        </p:txBody>
      </p:sp>
      <p:sp>
        <p:nvSpPr>
          <p:cNvPr id="11" name="Content Placeholder 5">
            <a:extLst>
              <a:ext uri="{FF2B5EF4-FFF2-40B4-BE49-F238E27FC236}">
                <a16:creationId xmlns:a16="http://schemas.microsoft.com/office/drawing/2014/main" id="{5F6FBA11-CBA5-1B66-C999-97EA7BAC0105}"/>
              </a:ext>
            </a:extLst>
          </p:cNvPr>
          <p:cNvSpPr txBox="1">
            <a:spLocks/>
          </p:cNvSpPr>
          <p:nvPr/>
        </p:nvSpPr>
        <p:spPr>
          <a:xfrm>
            <a:off x="4324182" y="6008090"/>
            <a:ext cx="2664296" cy="504056"/>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t>Hardware</a:t>
            </a:r>
            <a:endParaRPr lang="en-US" sz="2400" dirty="0"/>
          </a:p>
        </p:txBody>
      </p:sp>
      <p:sp>
        <p:nvSpPr>
          <p:cNvPr id="12" name="Content Placeholder 5">
            <a:extLst>
              <a:ext uri="{FF2B5EF4-FFF2-40B4-BE49-F238E27FC236}">
                <a16:creationId xmlns:a16="http://schemas.microsoft.com/office/drawing/2014/main" id="{1462CAA6-020C-9ADC-66FC-5E71A88056D7}"/>
              </a:ext>
            </a:extLst>
          </p:cNvPr>
          <p:cNvSpPr txBox="1">
            <a:spLocks/>
          </p:cNvSpPr>
          <p:nvPr/>
        </p:nvSpPr>
        <p:spPr>
          <a:xfrm>
            <a:off x="767408" y="5494543"/>
            <a:ext cx="2664296" cy="504056"/>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t>Infrastructure</a:t>
            </a:r>
            <a:endParaRPr lang="en-US" sz="2400" dirty="0"/>
          </a:p>
        </p:txBody>
      </p:sp>
      <p:sp>
        <p:nvSpPr>
          <p:cNvPr id="13" name="Content Placeholder 5">
            <a:extLst>
              <a:ext uri="{FF2B5EF4-FFF2-40B4-BE49-F238E27FC236}">
                <a16:creationId xmlns:a16="http://schemas.microsoft.com/office/drawing/2014/main" id="{ECED0AB3-7AAF-C79E-9AC7-77F88281A3D5}"/>
              </a:ext>
            </a:extLst>
          </p:cNvPr>
          <p:cNvSpPr txBox="1">
            <a:spLocks/>
          </p:cNvSpPr>
          <p:nvPr/>
        </p:nvSpPr>
        <p:spPr>
          <a:xfrm>
            <a:off x="1495872" y="3905437"/>
            <a:ext cx="2664296" cy="504056"/>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t>Network</a:t>
            </a:r>
            <a:endParaRPr lang="en-US" sz="2400" dirty="0"/>
          </a:p>
        </p:txBody>
      </p:sp>
      <p:sp>
        <p:nvSpPr>
          <p:cNvPr id="14" name="Content Placeholder 5">
            <a:extLst>
              <a:ext uri="{FF2B5EF4-FFF2-40B4-BE49-F238E27FC236}">
                <a16:creationId xmlns:a16="http://schemas.microsoft.com/office/drawing/2014/main" id="{CB1FD04C-724F-3044-0A2A-3876223A3676}"/>
              </a:ext>
            </a:extLst>
          </p:cNvPr>
          <p:cNvSpPr txBox="1">
            <a:spLocks/>
          </p:cNvSpPr>
          <p:nvPr/>
        </p:nvSpPr>
        <p:spPr>
          <a:xfrm>
            <a:off x="7824192" y="5530686"/>
            <a:ext cx="2664296" cy="504056"/>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t>Libraries</a:t>
            </a:r>
            <a:endParaRPr lang="en-US" sz="2400" dirty="0"/>
          </a:p>
        </p:txBody>
      </p:sp>
      <p:sp>
        <p:nvSpPr>
          <p:cNvPr id="15" name="Content Placeholder 5">
            <a:extLst>
              <a:ext uri="{FF2B5EF4-FFF2-40B4-BE49-F238E27FC236}">
                <a16:creationId xmlns:a16="http://schemas.microsoft.com/office/drawing/2014/main" id="{E60FD987-C2B3-A546-0426-CB9A730A5D69}"/>
              </a:ext>
            </a:extLst>
          </p:cNvPr>
          <p:cNvSpPr txBox="1">
            <a:spLocks/>
          </p:cNvSpPr>
          <p:nvPr/>
        </p:nvSpPr>
        <p:spPr>
          <a:xfrm>
            <a:off x="4592833" y="3732984"/>
            <a:ext cx="2664296" cy="504056"/>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t>Developer</a:t>
            </a:r>
            <a:endParaRPr lang="en-US" sz="2400" dirty="0"/>
          </a:p>
        </p:txBody>
      </p:sp>
      <p:sp>
        <p:nvSpPr>
          <p:cNvPr id="16" name="Content Placeholder 5">
            <a:extLst>
              <a:ext uri="{FF2B5EF4-FFF2-40B4-BE49-F238E27FC236}">
                <a16:creationId xmlns:a16="http://schemas.microsoft.com/office/drawing/2014/main" id="{87A3D6B8-D8D6-2657-472C-AC30C96737C2}"/>
              </a:ext>
            </a:extLst>
          </p:cNvPr>
          <p:cNvSpPr txBox="1">
            <a:spLocks/>
          </p:cNvSpPr>
          <p:nvPr/>
        </p:nvSpPr>
        <p:spPr>
          <a:xfrm>
            <a:off x="9288355" y="3429000"/>
            <a:ext cx="2664296" cy="504056"/>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t>XSS</a:t>
            </a:r>
            <a:endParaRPr lang="en-US" sz="2400" dirty="0"/>
          </a:p>
        </p:txBody>
      </p:sp>
      <p:sp>
        <p:nvSpPr>
          <p:cNvPr id="17" name="Content Placeholder 5">
            <a:extLst>
              <a:ext uri="{FF2B5EF4-FFF2-40B4-BE49-F238E27FC236}">
                <a16:creationId xmlns:a16="http://schemas.microsoft.com/office/drawing/2014/main" id="{6E2C2903-599E-8EDF-1290-7F1C6158D9D4}"/>
              </a:ext>
            </a:extLst>
          </p:cNvPr>
          <p:cNvSpPr txBox="1">
            <a:spLocks/>
          </p:cNvSpPr>
          <p:nvPr/>
        </p:nvSpPr>
        <p:spPr>
          <a:xfrm>
            <a:off x="7689794" y="4126529"/>
            <a:ext cx="2664296" cy="504056"/>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t>Trust</a:t>
            </a:r>
            <a:endParaRPr lang="en-US" sz="2400" dirty="0"/>
          </a:p>
        </p:txBody>
      </p:sp>
      <p:sp>
        <p:nvSpPr>
          <p:cNvPr id="18" name="Content Placeholder 5">
            <a:extLst>
              <a:ext uri="{FF2B5EF4-FFF2-40B4-BE49-F238E27FC236}">
                <a16:creationId xmlns:a16="http://schemas.microsoft.com/office/drawing/2014/main" id="{75E42293-2AD3-F112-70AF-E17FFAEE99E0}"/>
              </a:ext>
            </a:extLst>
          </p:cNvPr>
          <p:cNvSpPr txBox="1">
            <a:spLocks/>
          </p:cNvSpPr>
          <p:nvPr/>
        </p:nvSpPr>
        <p:spPr>
          <a:xfrm>
            <a:off x="4295800" y="4990487"/>
            <a:ext cx="3528392" cy="504056"/>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t>Hijack a user’s session</a:t>
            </a:r>
          </a:p>
        </p:txBody>
      </p:sp>
      <p:sp>
        <p:nvSpPr>
          <p:cNvPr id="19" name="Content Placeholder 5">
            <a:extLst>
              <a:ext uri="{FF2B5EF4-FFF2-40B4-BE49-F238E27FC236}">
                <a16:creationId xmlns:a16="http://schemas.microsoft.com/office/drawing/2014/main" id="{67D867BC-4F65-AF56-977D-5955C4CA5026}"/>
              </a:ext>
            </a:extLst>
          </p:cNvPr>
          <p:cNvSpPr txBox="1">
            <a:spLocks/>
          </p:cNvSpPr>
          <p:nvPr/>
        </p:nvSpPr>
        <p:spPr>
          <a:xfrm>
            <a:off x="2243574" y="1708352"/>
            <a:ext cx="2664296" cy="504056"/>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t>…</a:t>
            </a:r>
            <a:endParaRPr lang="en-US" sz="2400" dirty="0"/>
          </a:p>
        </p:txBody>
      </p:sp>
      <p:sp>
        <p:nvSpPr>
          <p:cNvPr id="20" name="Content Placeholder 5">
            <a:extLst>
              <a:ext uri="{FF2B5EF4-FFF2-40B4-BE49-F238E27FC236}">
                <a16:creationId xmlns:a16="http://schemas.microsoft.com/office/drawing/2014/main" id="{CBB8362C-C79E-FDCD-E942-381CBC3A2EDE}"/>
              </a:ext>
            </a:extLst>
          </p:cNvPr>
          <p:cNvSpPr txBox="1">
            <a:spLocks/>
          </p:cNvSpPr>
          <p:nvPr/>
        </p:nvSpPr>
        <p:spPr>
          <a:xfrm>
            <a:off x="6610703" y="1943671"/>
            <a:ext cx="2664296" cy="504056"/>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t>…</a:t>
            </a:r>
            <a:endParaRPr lang="en-US" sz="2400" dirty="0"/>
          </a:p>
        </p:txBody>
      </p:sp>
      <p:sp>
        <p:nvSpPr>
          <p:cNvPr id="21" name="Content Placeholder 5">
            <a:extLst>
              <a:ext uri="{FF2B5EF4-FFF2-40B4-BE49-F238E27FC236}">
                <a16:creationId xmlns:a16="http://schemas.microsoft.com/office/drawing/2014/main" id="{6B1F0CD1-8A50-3483-B251-AC9B35E4F6A3}"/>
              </a:ext>
            </a:extLst>
          </p:cNvPr>
          <p:cNvSpPr txBox="1">
            <a:spLocks/>
          </p:cNvSpPr>
          <p:nvPr/>
        </p:nvSpPr>
        <p:spPr>
          <a:xfrm>
            <a:off x="9623205" y="4738459"/>
            <a:ext cx="2664296" cy="504056"/>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t>…</a:t>
            </a:r>
            <a:endParaRPr lang="en-US" sz="2400" dirty="0"/>
          </a:p>
        </p:txBody>
      </p:sp>
    </p:spTree>
    <p:extLst>
      <p:ext uri="{BB962C8B-B14F-4D97-AF65-F5344CB8AC3E}">
        <p14:creationId xmlns:p14="http://schemas.microsoft.com/office/powerpoint/2010/main" val="2936897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AD0BE2-66B0-CCF5-26D1-A19ED68F60D0}"/>
              </a:ext>
            </a:extLst>
          </p:cNvPr>
          <p:cNvSpPr>
            <a:spLocks noGrp="1"/>
          </p:cNvSpPr>
          <p:nvPr>
            <p:ph idx="1"/>
          </p:nvPr>
        </p:nvSpPr>
        <p:spPr/>
        <p:txBody>
          <a:bodyPr/>
          <a:lstStyle/>
          <a:p>
            <a:r>
              <a:rPr lang="en-US" dirty="0"/>
              <a:t>By </a:t>
            </a:r>
            <a:r>
              <a:rPr lang="en-US" dirty="0">
                <a:hlinkClick r:id="rId3"/>
              </a:rPr>
              <a:t>AFCEA Czech</a:t>
            </a:r>
            <a:r>
              <a:rPr lang="en-US" dirty="0"/>
              <a:t>, </a:t>
            </a:r>
            <a:r>
              <a:rPr lang="en-US" dirty="0">
                <a:hlinkClick r:id="rId4"/>
              </a:rPr>
              <a:t>AFCEA International</a:t>
            </a:r>
            <a:endParaRPr lang="en-US" dirty="0"/>
          </a:p>
          <a:p>
            <a:r>
              <a:rPr lang="en-US" dirty="0"/>
              <a:t>Cyber security: </a:t>
            </a:r>
            <a:r>
              <a:rPr lang="en-US" b="1" dirty="0"/>
              <a:t>Legal</a:t>
            </a:r>
            <a:r>
              <a:rPr lang="en-US" dirty="0"/>
              <a:t>, </a:t>
            </a:r>
            <a:r>
              <a:rPr lang="en-US" b="1" dirty="0"/>
              <a:t>organizational</a:t>
            </a:r>
            <a:r>
              <a:rPr lang="en-US" dirty="0"/>
              <a:t>, </a:t>
            </a:r>
            <a:r>
              <a:rPr lang="en-US" b="1" dirty="0"/>
              <a:t>technical</a:t>
            </a:r>
            <a:r>
              <a:rPr lang="en-US" dirty="0"/>
              <a:t> and </a:t>
            </a:r>
            <a:r>
              <a:rPr lang="en-US" b="1" dirty="0"/>
              <a:t>educational</a:t>
            </a:r>
            <a:r>
              <a:rPr lang="en-US" dirty="0"/>
              <a:t> means aimed at ensuring the protection of cyber space.</a:t>
            </a:r>
          </a:p>
          <a:p>
            <a:r>
              <a:rPr lang="en-US" dirty="0"/>
              <a:t>Basic principles (interpretation, see link for definition):</a:t>
            </a:r>
          </a:p>
          <a:p>
            <a:pPr lvl="1"/>
            <a:r>
              <a:rPr lang="en-US" dirty="0"/>
              <a:t>Confidentiality ~</a:t>
            </a:r>
            <a:br>
              <a:rPr lang="en-US" dirty="0"/>
            </a:br>
            <a:r>
              <a:rPr lang="en-US" dirty="0"/>
              <a:t>Only authorized persons can access information and systems.</a:t>
            </a:r>
          </a:p>
          <a:p>
            <a:pPr lvl="1"/>
            <a:r>
              <a:rPr lang="en-US" dirty="0"/>
              <a:t>Integrity ~</a:t>
            </a:r>
            <a:br>
              <a:rPr lang="en-US" dirty="0"/>
            </a:br>
            <a:r>
              <a:rPr lang="en-US" dirty="0"/>
              <a:t>Information is complete and cannot be changed by unauthorized persons.</a:t>
            </a:r>
          </a:p>
          <a:p>
            <a:pPr lvl="1"/>
            <a:r>
              <a:rPr lang="en-US" dirty="0"/>
              <a:t>Availability ~</a:t>
            </a:r>
            <a:br>
              <a:rPr lang="en-US" dirty="0"/>
            </a:br>
            <a:r>
              <a:rPr lang="en-US" dirty="0"/>
              <a:t>Authorized persons can access information and systems whenever needed.</a:t>
            </a:r>
          </a:p>
        </p:txBody>
      </p:sp>
      <p:sp>
        <p:nvSpPr>
          <p:cNvPr id="3" name="Title 2">
            <a:extLst>
              <a:ext uri="{FF2B5EF4-FFF2-40B4-BE49-F238E27FC236}">
                <a16:creationId xmlns:a16="http://schemas.microsoft.com/office/drawing/2014/main" id="{38B41912-487D-8629-7260-FCE11968AE99}"/>
              </a:ext>
            </a:extLst>
          </p:cNvPr>
          <p:cNvSpPr>
            <a:spLocks noGrp="1"/>
          </p:cNvSpPr>
          <p:nvPr>
            <p:ph type="title"/>
          </p:nvPr>
        </p:nvSpPr>
        <p:spPr/>
        <p:txBody>
          <a:bodyPr/>
          <a:lstStyle/>
          <a:p>
            <a:r>
              <a:rPr lang="cs-CZ" dirty="0"/>
              <a:t>Výkladový slovník</a:t>
            </a:r>
            <a:br>
              <a:rPr lang="cs-CZ" dirty="0"/>
            </a:br>
            <a:r>
              <a:rPr lang="cs-CZ" dirty="0"/>
              <a:t>Kybernetické bezpečnosti (CS)</a:t>
            </a:r>
          </a:p>
        </p:txBody>
      </p:sp>
      <p:sp>
        <p:nvSpPr>
          <p:cNvPr id="4" name="Slide Number Placeholder 3">
            <a:extLst>
              <a:ext uri="{FF2B5EF4-FFF2-40B4-BE49-F238E27FC236}">
                <a16:creationId xmlns:a16="http://schemas.microsoft.com/office/drawing/2014/main" id="{4FCE185A-27B3-A665-679B-2EFFD1883FA6}"/>
              </a:ext>
            </a:extLst>
          </p:cNvPr>
          <p:cNvSpPr>
            <a:spLocks noGrp="1"/>
          </p:cNvSpPr>
          <p:nvPr>
            <p:ph type="sldNum" sz="quarter" idx="12"/>
          </p:nvPr>
        </p:nvSpPr>
        <p:spPr/>
        <p:txBody>
          <a:bodyPr/>
          <a:lstStyle/>
          <a:p>
            <a:fld id="{452BA717-4DED-4A38-BDE4-30D0F0A142DB}" type="slidenum">
              <a:rPr lang="cs-CZ" smtClean="0"/>
              <a:pPr/>
              <a:t>23</a:t>
            </a:fld>
            <a:endParaRPr lang="cs-CZ"/>
          </a:p>
        </p:txBody>
      </p:sp>
    </p:spTree>
    <p:extLst>
      <p:ext uri="{BB962C8B-B14F-4D97-AF65-F5344CB8AC3E}">
        <p14:creationId xmlns:p14="http://schemas.microsoft.com/office/powerpoint/2010/main" val="2551587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F142DAF-0A3F-677D-24D1-0BAE206194F9}"/>
              </a:ext>
            </a:extLst>
          </p:cNvPr>
          <p:cNvSpPr>
            <a:spLocks noGrp="1"/>
          </p:cNvSpPr>
          <p:nvPr>
            <p:ph sz="half" idx="1"/>
          </p:nvPr>
        </p:nvSpPr>
        <p:spPr/>
        <p:txBody>
          <a:bodyPr/>
          <a:lstStyle/>
          <a:p>
            <a:pPr marL="0" indent="0">
              <a:buNone/>
            </a:pPr>
            <a:r>
              <a:rPr lang="en-US" b="1" dirty="0"/>
              <a:t>Spoofing</a:t>
            </a:r>
            <a:br>
              <a:rPr lang="en-US" b="1" dirty="0"/>
            </a:br>
            <a:r>
              <a:rPr lang="en-US" dirty="0"/>
              <a:t>“pretend to be someone else”</a:t>
            </a:r>
          </a:p>
          <a:p>
            <a:r>
              <a:rPr lang="en-US" dirty="0"/>
              <a:t>Website spoofing </a:t>
            </a:r>
            <a:br>
              <a:rPr lang="en-US" dirty="0"/>
            </a:br>
            <a:r>
              <a:rPr lang="en-US" dirty="0"/>
              <a:t>Mostly connected to phishing.</a:t>
            </a:r>
          </a:p>
          <a:p>
            <a:r>
              <a:rPr lang="en-US" dirty="0"/>
              <a:t>Domain name spoofing</a:t>
            </a:r>
            <a:br>
              <a:rPr lang="en-US" dirty="0"/>
            </a:br>
            <a:r>
              <a:rPr lang="en-US" dirty="0"/>
              <a:t>DNS cache poisoning</a:t>
            </a:r>
          </a:p>
          <a:p>
            <a:r>
              <a:rPr lang="en-US" dirty="0"/>
              <a:t>…</a:t>
            </a:r>
          </a:p>
          <a:p>
            <a:pPr marL="0" indent="0">
              <a:buNone/>
            </a:pPr>
            <a:r>
              <a:rPr lang="en-US" b="1" dirty="0"/>
              <a:t>Tampering</a:t>
            </a:r>
          </a:p>
          <a:p>
            <a:pPr marL="0" indent="0">
              <a:buNone/>
            </a:pPr>
            <a:r>
              <a:rPr lang="en-US" dirty="0"/>
              <a:t>“harmful change in the data/system”</a:t>
            </a:r>
          </a:p>
          <a:p>
            <a:pPr marL="0" indent="0">
              <a:buNone/>
            </a:pPr>
            <a:r>
              <a:rPr lang="en-US" b="1" dirty="0"/>
              <a:t>Repudiation</a:t>
            </a:r>
          </a:p>
          <a:p>
            <a:pPr marL="0" indent="0">
              <a:buNone/>
            </a:pPr>
            <a:r>
              <a:rPr lang="en-US" dirty="0"/>
              <a:t>“associating actions with an individual”</a:t>
            </a:r>
          </a:p>
        </p:txBody>
      </p:sp>
      <p:sp>
        <p:nvSpPr>
          <p:cNvPr id="7" name="Content Placeholder 6">
            <a:extLst>
              <a:ext uri="{FF2B5EF4-FFF2-40B4-BE49-F238E27FC236}">
                <a16:creationId xmlns:a16="http://schemas.microsoft.com/office/drawing/2014/main" id="{826CCE4B-0EA4-4600-BE41-AE3C0763B709}"/>
              </a:ext>
            </a:extLst>
          </p:cNvPr>
          <p:cNvSpPr>
            <a:spLocks noGrp="1"/>
          </p:cNvSpPr>
          <p:nvPr>
            <p:ph sz="half" idx="2"/>
          </p:nvPr>
        </p:nvSpPr>
        <p:spPr/>
        <p:txBody>
          <a:bodyPr/>
          <a:lstStyle/>
          <a:p>
            <a:pPr marL="0" indent="0">
              <a:buNone/>
            </a:pPr>
            <a:r>
              <a:rPr lang="en-US" b="1" dirty="0"/>
              <a:t>Information disclosure</a:t>
            </a:r>
          </a:p>
          <a:p>
            <a:r>
              <a:rPr lang="en-US" dirty="0"/>
              <a:t>Privacy breach</a:t>
            </a:r>
            <a:br>
              <a:rPr lang="en-US" dirty="0"/>
            </a:br>
            <a:r>
              <a:rPr lang="en-US" dirty="0"/>
              <a:t>GDPR, …</a:t>
            </a:r>
          </a:p>
          <a:p>
            <a:r>
              <a:rPr lang="en-US" dirty="0"/>
              <a:t>Data leak</a:t>
            </a:r>
          </a:p>
          <a:p>
            <a:pPr marL="0" indent="0">
              <a:buNone/>
            </a:pPr>
            <a:r>
              <a:rPr lang="en-US" b="1" dirty="0"/>
              <a:t>Denial of Service</a:t>
            </a:r>
          </a:p>
          <a:p>
            <a:r>
              <a:rPr lang="en-US" dirty="0"/>
              <a:t>DoS attack</a:t>
            </a:r>
          </a:p>
          <a:p>
            <a:r>
              <a:rPr lang="en-US" dirty="0"/>
              <a:t>Yo-yo attack</a:t>
            </a:r>
          </a:p>
          <a:p>
            <a:r>
              <a:rPr lang="en-US" dirty="0"/>
              <a:t>…</a:t>
            </a:r>
          </a:p>
          <a:p>
            <a:pPr marL="0" indent="0">
              <a:buNone/>
            </a:pPr>
            <a:r>
              <a:rPr lang="en-US" b="1" dirty="0"/>
              <a:t>Elevation of Privilege</a:t>
            </a:r>
          </a:p>
          <a:p>
            <a:r>
              <a:rPr lang="en-US" dirty="0"/>
              <a:t>Vertical privilege escalation</a:t>
            </a:r>
          </a:p>
          <a:p>
            <a:r>
              <a:rPr lang="en-US" dirty="0"/>
              <a:t>Horizontal privilege escalation</a:t>
            </a:r>
          </a:p>
        </p:txBody>
      </p:sp>
      <p:sp>
        <p:nvSpPr>
          <p:cNvPr id="5" name="Title 4">
            <a:extLst>
              <a:ext uri="{FF2B5EF4-FFF2-40B4-BE49-F238E27FC236}">
                <a16:creationId xmlns:a16="http://schemas.microsoft.com/office/drawing/2014/main" id="{3FACDD46-B769-728E-21DA-89E42E1FF461}"/>
              </a:ext>
            </a:extLst>
          </p:cNvPr>
          <p:cNvSpPr>
            <a:spLocks noGrp="1"/>
          </p:cNvSpPr>
          <p:nvPr>
            <p:ph type="title"/>
          </p:nvPr>
        </p:nvSpPr>
        <p:spPr/>
        <p:txBody>
          <a:bodyPr/>
          <a:lstStyle/>
          <a:p>
            <a:r>
              <a:rPr lang="en-US" dirty="0"/>
              <a:t> computer security threats</a:t>
            </a:r>
            <a:br>
              <a:rPr lang="en-US" dirty="0"/>
            </a:br>
            <a:r>
              <a:rPr lang="en-US" dirty="0"/>
              <a:t>STRIDE Model</a:t>
            </a:r>
          </a:p>
        </p:txBody>
      </p:sp>
      <p:sp>
        <p:nvSpPr>
          <p:cNvPr id="4" name="Slide Number Placeholder 3">
            <a:extLst>
              <a:ext uri="{FF2B5EF4-FFF2-40B4-BE49-F238E27FC236}">
                <a16:creationId xmlns:a16="http://schemas.microsoft.com/office/drawing/2014/main" id="{4902B30B-6CEB-FDD9-4E1E-8B8836A03BF4}"/>
              </a:ext>
            </a:extLst>
          </p:cNvPr>
          <p:cNvSpPr>
            <a:spLocks noGrp="1"/>
          </p:cNvSpPr>
          <p:nvPr>
            <p:ph type="sldNum" sz="quarter" idx="12"/>
          </p:nvPr>
        </p:nvSpPr>
        <p:spPr/>
        <p:txBody>
          <a:bodyPr/>
          <a:lstStyle/>
          <a:p>
            <a:fld id="{452BA717-4DED-4A38-BDE4-30D0F0A142DB}" type="slidenum">
              <a:rPr lang="cs-CZ" smtClean="0"/>
              <a:pPr/>
              <a:t>24</a:t>
            </a:fld>
            <a:endParaRPr lang="cs-CZ"/>
          </a:p>
        </p:txBody>
      </p:sp>
    </p:spTree>
    <p:extLst>
      <p:ext uri="{BB962C8B-B14F-4D97-AF65-F5344CB8AC3E}">
        <p14:creationId xmlns:p14="http://schemas.microsoft.com/office/powerpoint/2010/main" val="2065442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27FD63-BECB-442D-83EA-FCBF6927F76E}"/>
              </a:ext>
            </a:extLst>
          </p:cNvPr>
          <p:cNvSpPr>
            <a:spLocks noGrp="1"/>
          </p:cNvSpPr>
          <p:nvPr>
            <p:ph idx="1"/>
          </p:nvPr>
        </p:nvSpPr>
        <p:spPr/>
        <p:txBody>
          <a:bodyPr/>
          <a:lstStyle/>
          <a:p>
            <a:pPr marL="0" indent="0">
              <a:buNone/>
            </a:pPr>
            <a:r>
              <a:rPr lang="en-US" b="1" dirty="0"/>
              <a:t>Hardware</a:t>
            </a:r>
          </a:p>
          <a:p>
            <a:r>
              <a:rPr lang="en-US" dirty="0"/>
              <a:t>Secured</a:t>
            </a:r>
          </a:p>
          <a:p>
            <a:pPr lvl="1"/>
            <a:r>
              <a:rPr lang="en-US" dirty="0"/>
              <a:t>Server (physically)</a:t>
            </a:r>
          </a:p>
          <a:p>
            <a:pPr lvl="1"/>
            <a:r>
              <a:rPr lang="en-US" dirty="0"/>
              <a:t>Data storage</a:t>
            </a:r>
          </a:p>
          <a:p>
            <a:pPr lvl="1"/>
            <a:r>
              <a:rPr lang="en-US" dirty="0"/>
              <a:t>Network</a:t>
            </a:r>
          </a:p>
          <a:p>
            <a:pPr lvl="1"/>
            <a:r>
              <a:rPr lang="en-US" dirty="0"/>
              <a:t>…</a:t>
            </a:r>
          </a:p>
          <a:p>
            <a:r>
              <a:rPr lang="en-US" dirty="0"/>
              <a:t>May be difficult to ensure (e.g., in Cloud)</a:t>
            </a:r>
          </a:p>
          <a:p>
            <a:endParaRPr lang="en-US" dirty="0"/>
          </a:p>
          <a:p>
            <a:pPr marL="0" indent="0">
              <a:buNone/>
            </a:pPr>
            <a:r>
              <a:rPr lang="en-US" b="1" dirty="0"/>
              <a:t>Software</a:t>
            </a:r>
          </a:p>
          <a:p>
            <a:r>
              <a:rPr lang="en-US" dirty="0"/>
              <a:t>Up-to date software (system, libs)</a:t>
            </a:r>
          </a:p>
          <a:p>
            <a:pPr marL="0" indent="0">
              <a:buNone/>
            </a:pPr>
            <a:endParaRPr lang="en-US" dirty="0"/>
          </a:p>
        </p:txBody>
      </p:sp>
      <p:sp>
        <p:nvSpPr>
          <p:cNvPr id="3" name="Title 2">
            <a:extLst>
              <a:ext uri="{FF2B5EF4-FFF2-40B4-BE49-F238E27FC236}">
                <a16:creationId xmlns:a16="http://schemas.microsoft.com/office/drawing/2014/main" id="{3934FF82-C0FD-4712-9D58-3AA1788D7C78}"/>
              </a:ext>
            </a:extLst>
          </p:cNvPr>
          <p:cNvSpPr>
            <a:spLocks noGrp="1"/>
          </p:cNvSpPr>
          <p:nvPr>
            <p:ph type="title"/>
          </p:nvPr>
        </p:nvSpPr>
        <p:spPr/>
        <p:txBody>
          <a:bodyPr/>
          <a:lstStyle/>
          <a:p>
            <a:r>
              <a:rPr lang="en-US" dirty="0"/>
              <a:t>Hardware / Infrastructure</a:t>
            </a:r>
          </a:p>
        </p:txBody>
      </p:sp>
      <p:sp>
        <p:nvSpPr>
          <p:cNvPr id="4" name="Slide Number Placeholder 3">
            <a:extLst>
              <a:ext uri="{FF2B5EF4-FFF2-40B4-BE49-F238E27FC236}">
                <a16:creationId xmlns:a16="http://schemas.microsoft.com/office/drawing/2014/main" id="{E3ECF8F0-E13A-467E-9EE7-65EAC0F8282C}"/>
              </a:ext>
            </a:extLst>
          </p:cNvPr>
          <p:cNvSpPr>
            <a:spLocks noGrp="1"/>
          </p:cNvSpPr>
          <p:nvPr>
            <p:ph type="sldNum" sz="quarter" idx="12"/>
          </p:nvPr>
        </p:nvSpPr>
        <p:spPr/>
        <p:txBody>
          <a:bodyPr/>
          <a:lstStyle/>
          <a:p>
            <a:fld id="{452BA717-4DED-4A38-BDE4-30D0F0A142DB}" type="slidenum">
              <a:rPr lang="cs-CZ" smtClean="0"/>
              <a:pPr/>
              <a:t>25</a:t>
            </a:fld>
            <a:endParaRPr lang="cs-CZ"/>
          </a:p>
        </p:txBody>
      </p:sp>
    </p:spTree>
    <p:extLst>
      <p:ext uri="{BB962C8B-B14F-4D97-AF65-F5344CB8AC3E}">
        <p14:creationId xmlns:p14="http://schemas.microsoft.com/office/powerpoint/2010/main" val="653131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E4CB98-69F2-5FB8-4AED-246D5D98469A}"/>
              </a:ext>
            </a:extLst>
          </p:cNvPr>
          <p:cNvSpPr>
            <a:spLocks noGrp="1"/>
          </p:cNvSpPr>
          <p:nvPr>
            <p:ph idx="1"/>
          </p:nvPr>
        </p:nvSpPr>
        <p:spPr>
          <a:xfrm>
            <a:off x="239352" y="1844824"/>
            <a:ext cx="7822016" cy="2376264"/>
          </a:xfrm>
        </p:spPr>
        <p:txBody>
          <a:bodyPr/>
          <a:lstStyle/>
          <a:p>
            <a:r>
              <a:rPr lang="en-US" dirty="0"/>
              <a:t>Validation ~ data are consistent with expectations.</a:t>
            </a:r>
            <a:br>
              <a:rPr lang="en-US" dirty="0"/>
            </a:br>
            <a:r>
              <a:rPr lang="en-US" dirty="0"/>
              <a:t>Do not sanitize invalid input data.</a:t>
            </a:r>
          </a:p>
          <a:p>
            <a:r>
              <a:rPr lang="en-US" dirty="0" err="1"/>
              <a:t>mysql_real_escape_string</a:t>
            </a:r>
            <a:r>
              <a:rPr lang="en-US" dirty="0"/>
              <a:t>, vulnerable character sets</a:t>
            </a:r>
          </a:p>
          <a:p>
            <a:r>
              <a:rPr lang="en-US" dirty="0"/>
              <a:t>Client-side validation/sanitization provides zero value from security perspective.</a:t>
            </a:r>
            <a:br>
              <a:rPr lang="en-US" dirty="0"/>
            </a:br>
            <a:r>
              <a:rPr lang="en-US" dirty="0"/>
              <a:t>COVID vaccination reservation system</a:t>
            </a:r>
          </a:p>
        </p:txBody>
      </p:sp>
      <p:sp>
        <p:nvSpPr>
          <p:cNvPr id="3" name="Title 2">
            <a:extLst>
              <a:ext uri="{FF2B5EF4-FFF2-40B4-BE49-F238E27FC236}">
                <a16:creationId xmlns:a16="http://schemas.microsoft.com/office/drawing/2014/main" id="{A7EA230F-6DB3-9CB4-0229-A9EAC32B0351}"/>
              </a:ext>
            </a:extLst>
          </p:cNvPr>
          <p:cNvSpPr>
            <a:spLocks noGrp="1"/>
          </p:cNvSpPr>
          <p:nvPr>
            <p:ph type="title"/>
          </p:nvPr>
        </p:nvSpPr>
        <p:spPr/>
        <p:txBody>
          <a:bodyPr/>
          <a:lstStyle/>
          <a:p>
            <a:r>
              <a:rPr lang="en-US" dirty="0"/>
              <a:t>validation</a:t>
            </a:r>
          </a:p>
        </p:txBody>
      </p:sp>
      <p:sp>
        <p:nvSpPr>
          <p:cNvPr id="4" name="Slide Number Placeholder 3">
            <a:extLst>
              <a:ext uri="{FF2B5EF4-FFF2-40B4-BE49-F238E27FC236}">
                <a16:creationId xmlns:a16="http://schemas.microsoft.com/office/drawing/2014/main" id="{5A98C292-B869-2EE4-5210-C3FB6CC46C78}"/>
              </a:ext>
            </a:extLst>
          </p:cNvPr>
          <p:cNvSpPr>
            <a:spLocks noGrp="1"/>
          </p:cNvSpPr>
          <p:nvPr>
            <p:ph type="sldNum" sz="quarter" idx="12"/>
          </p:nvPr>
        </p:nvSpPr>
        <p:spPr/>
        <p:txBody>
          <a:bodyPr/>
          <a:lstStyle/>
          <a:p>
            <a:fld id="{452BA717-4DED-4A38-BDE4-30D0F0A142DB}" type="slidenum">
              <a:rPr lang="cs-CZ" smtClean="0"/>
              <a:pPr/>
              <a:t>26</a:t>
            </a:fld>
            <a:endParaRPr lang="cs-CZ"/>
          </a:p>
        </p:txBody>
      </p:sp>
      <p:pic>
        <p:nvPicPr>
          <p:cNvPr id="2050" name="Picture 2" descr="Image">
            <a:extLst>
              <a:ext uri="{FF2B5EF4-FFF2-40B4-BE49-F238E27FC236}">
                <a16:creationId xmlns:a16="http://schemas.microsoft.com/office/drawing/2014/main" id="{69F1FA2D-A8B2-07F7-55D0-BD49FCA818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672" y="4071997"/>
            <a:ext cx="4680520" cy="26263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a:extLst>
              <a:ext uri="{FF2B5EF4-FFF2-40B4-BE49-F238E27FC236}">
                <a16:creationId xmlns:a16="http://schemas.microsoft.com/office/drawing/2014/main" id="{58733E18-5D1C-932A-691E-F61D081781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367" y="1587619"/>
            <a:ext cx="3923220" cy="5110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703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C8DE0C-0ACC-4CA6-DD42-A73DDC1D65D2}"/>
              </a:ext>
            </a:extLst>
          </p:cNvPr>
          <p:cNvSpPr>
            <a:spLocks noGrp="1"/>
          </p:cNvSpPr>
          <p:nvPr>
            <p:ph type="title"/>
          </p:nvPr>
        </p:nvSpPr>
        <p:spPr/>
        <p:txBody>
          <a:bodyPr/>
          <a:lstStyle/>
          <a:p>
            <a:r>
              <a:rPr lang="en-US" dirty="0"/>
              <a:t>ATACK</a:t>
            </a:r>
            <a:br>
              <a:rPr lang="en-US" dirty="0"/>
            </a:br>
            <a:r>
              <a:rPr lang="en-US" dirty="0"/>
              <a:t>SQL Injections</a:t>
            </a:r>
          </a:p>
        </p:txBody>
      </p:sp>
      <p:sp>
        <p:nvSpPr>
          <p:cNvPr id="4" name="Slide Number Placeholder 3">
            <a:extLst>
              <a:ext uri="{FF2B5EF4-FFF2-40B4-BE49-F238E27FC236}">
                <a16:creationId xmlns:a16="http://schemas.microsoft.com/office/drawing/2014/main" id="{6BD5AF17-4C22-2432-8B30-CA54D104A7C0}"/>
              </a:ext>
            </a:extLst>
          </p:cNvPr>
          <p:cNvSpPr>
            <a:spLocks noGrp="1"/>
          </p:cNvSpPr>
          <p:nvPr>
            <p:ph type="sldNum" sz="quarter" idx="12"/>
          </p:nvPr>
        </p:nvSpPr>
        <p:spPr/>
        <p:txBody>
          <a:bodyPr/>
          <a:lstStyle/>
          <a:p>
            <a:fld id="{452BA717-4DED-4A38-BDE4-30D0F0A142DB}" type="slidenum">
              <a:rPr lang="cs-CZ" smtClean="0"/>
              <a:pPr/>
              <a:t>27</a:t>
            </a:fld>
            <a:endParaRPr lang="cs-CZ"/>
          </a:p>
        </p:txBody>
      </p:sp>
      <p:pic>
        <p:nvPicPr>
          <p:cNvPr id="7" name="Content Placeholder 6" descr="Text&#10;&#10;Description automatically generated">
            <a:extLst>
              <a:ext uri="{FF2B5EF4-FFF2-40B4-BE49-F238E27FC236}">
                <a16:creationId xmlns:a16="http://schemas.microsoft.com/office/drawing/2014/main" id="{D140833C-A544-A75D-F877-59C93C03B43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694311" y="2479899"/>
            <a:ext cx="10803380" cy="3325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998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E4CB98-69F2-5FB8-4AED-246D5D98469A}"/>
              </a:ext>
            </a:extLst>
          </p:cNvPr>
          <p:cNvSpPr>
            <a:spLocks noGrp="1"/>
          </p:cNvSpPr>
          <p:nvPr>
            <p:ph idx="1"/>
          </p:nvPr>
        </p:nvSpPr>
        <p:spPr>
          <a:xfrm>
            <a:off x="239351" y="1844824"/>
            <a:ext cx="11713299" cy="4596298"/>
          </a:xfrm>
        </p:spPr>
        <p:txBody>
          <a:bodyPr/>
          <a:lstStyle/>
          <a:p>
            <a:r>
              <a:rPr lang="en-US" dirty="0"/>
              <a:t>HTML is very permissive format.</a:t>
            </a:r>
          </a:p>
          <a:p>
            <a:r>
              <a:rPr lang="en-US" dirty="0"/>
              <a:t>Encoding contexts: HTML, JavaScript, JSON, CSV, …</a:t>
            </a:r>
          </a:p>
          <a:p>
            <a:endParaRPr lang="en-US" dirty="0"/>
          </a:p>
          <a:p>
            <a:endParaRPr lang="en-US" dirty="0"/>
          </a:p>
          <a:p>
            <a:endParaRPr lang="en-US" dirty="0"/>
          </a:p>
          <a:p>
            <a:pPr marL="0" indent="0">
              <a:buNone/>
            </a:pPr>
            <a:endParaRPr lang="en-US" dirty="0"/>
          </a:p>
          <a:p>
            <a:r>
              <a:rPr lang="en-US" dirty="0"/>
              <a:t>Nested contexts : URL in JavaScript in HTML</a:t>
            </a:r>
          </a:p>
          <a:p>
            <a:r>
              <a:rPr lang="en-US" dirty="0"/>
              <a:t>Do NOT encode raw user input before storing it.</a:t>
            </a:r>
          </a:p>
        </p:txBody>
      </p:sp>
      <p:sp>
        <p:nvSpPr>
          <p:cNvPr id="3" name="Title 2">
            <a:extLst>
              <a:ext uri="{FF2B5EF4-FFF2-40B4-BE49-F238E27FC236}">
                <a16:creationId xmlns:a16="http://schemas.microsoft.com/office/drawing/2014/main" id="{A7EA230F-6DB3-9CB4-0229-A9EAC32B0351}"/>
              </a:ext>
            </a:extLst>
          </p:cNvPr>
          <p:cNvSpPr>
            <a:spLocks noGrp="1"/>
          </p:cNvSpPr>
          <p:nvPr>
            <p:ph type="title"/>
          </p:nvPr>
        </p:nvSpPr>
        <p:spPr/>
        <p:txBody>
          <a:bodyPr/>
          <a:lstStyle/>
          <a:p>
            <a:r>
              <a:rPr lang="en-US" dirty="0"/>
              <a:t>sanitization</a:t>
            </a:r>
          </a:p>
        </p:txBody>
      </p:sp>
      <p:sp>
        <p:nvSpPr>
          <p:cNvPr id="4" name="Slide Number Placeholder 3">
            <a:extLst>
              <a:ext uri="{FF2B5EF4-FFF2-40B4-BE49-F238E27FC236}">
                <a16:creationId xmlns:a16="http://schemas.microsoft.com/office/drawing/2014/main" id="{5A98C292-B869-2EE4-5210-C3FB6CC46C78}"/>
              </a:ext>
            </a:extLst>
          </p:cNvPr>
          <p:cNvSpPr>
            <a:spLocks noGrp="1"/>
          </p:cNvSpPr>
          <p:nvPr>
            <p:ph type="sldNum" sz="quarter" idx="12"/>
          </p:nvPr>
        </p:nvSpPr>
        <p:spPr/>
        <p:txBody>
          <a:bodyPr/>
          <a:lstStyle/>
          <a:p>
            <a:fld id="{452BA717-4DED-4A38-BDE4-30D0F0A142DB}" type="slidenum">
              <a:rPr lang="cs-CZ" smtClean="0"/>
              <a:pPr/>
              <a:t>28</a:t>
            </a:fld>
            <a:endParaRPr lang="cs-CZ"/>
          </a:p>
        </p:txBody>
      </p:sp>
      <p:sp>
        <p:nvSpPr>
          <p:cNvPr id="5" name="Rectangle: Single Corner Snipped 4">
            <a:extLst>
              <a:ext uri="{FF2B5EF4-FFF2-40B4-BE49-F238E27FC236}">
                <a16:creationId xmlns:a16="http://schemas.microsoft.com/office/drawing/2014/main" id="{C05EEE9F-8896-396C-954D-E976F9F3B9F4}"/>
              </a:ext>
            </a:extLst>
          </p:cNvPr>
          <p:cNvSpPr/>
          <p:nvPr/>
        </p:nvSpPr>
        <p:spPr>
          <a:xfrm>
            <a:off x="551384" y="2708920"/>
            <a:ext cx="6768752" cy="576064"/>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72000" tIns="72000" rIns="72000" bIns="72000" rtlCol="0" anchor="ctr" anchorCtr="0"/>
          <a:lstStyle/>
          <a:p>
            <a:r>
              <a:rPr lang="en-US" dirty="0"/>
              <a:t>&lt;p&gt;The Honorable Justice Sandra Day O'Connor&lt;/p&gt;</a:t>
            </a:r>
          </a:p>
        </p:txBody>
      </p:sp>
      <p:sp>
        <p:nvSpPr>
          <p:cNvPr id="6" name="Rectangle: Single Corner Snipped 5">
            <a:extLst>
              <a:ext uri="{FF2B5EF4-FFF2-40B4-BE49-F238E27FC236}">
                <a16:creationId xmlns:a16="http://schemas.microsoft.com/office/drawing/2014/main" id="{C5616FD0-9156-FEA9-B70F-911AE5DC41EB}"/>
              </a:ext>
            </a:extLst>
          </p:cNvPr>
          <p:cNvSpPr/>
          <p:nvPr/>
        </p:nvSpPr>
        <p:spPr>
          <a:xfrm>
            <a:off x="551384" y="3559354"/>
            <a:ext cx="10729192" cy="576064"/>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72000" tIns="72000" rIns="72000" bIns="72000" rtlCol="0" anchor="ctr" anchorCtr="0"/>
          <a:lstStyle/>
          <a:p>
            <a:r>
              <a:rPr lang="en-US" dirty="0" err="1"/>
              <a:t>document.getElementById</a:t>
            </a:r>
            <a:r>
              <a:rPr lang="en-US" dirty="0"/>
              <a:t>('name').</a:t>
            </a:r>
            <a:r>
              <a:rPr lang="en-US" dirty="0" err="1"/>
              <a:t>innerText</a:t>
            </a:r>
            <a:r>
              <a:rPr lang="en-US" dirty="0"/>
              <a:t> = 'Sandra Day O'Connor'</a:t>
            </a:r>
          </a:p>
        </p:txBody>
      </p:sp>
    </p:spTree>
    <p:extLst>
      <p:ext uri="{BB962C8B-B14F-4D97-AF65-F5344CB8AC3E}">
        <p14:creationId xmlns:p14="http://schemas.microsoft.com/office/powerpoint/2010/main" val="877621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DF237C-CED9-2E56-C6E0-2F1A79F65C1A}"/>
              </a:ext>
            </a:extLst>
          </p:cNvPr>
          <p:cNvSpPr>
            <a:spLocks noGrp="1"/>
          </p:cNvSpPr>
          <p:nvPr>
            <p:ph idx="1"/>
          </p:nvPr>
        </p:nvSpPr>
        <p:spPr>
          <a:xfrm>
            <a:off x="239351" y="1844824"/>
            <a:ext cx="11713299" cy="2736304"/>
          </a:xfrm>
        </p:spPr>
        <p:txBody>
          <a:bodyPr/>
          <a:lstStyle/>
          <a:p>
            <a:r>
              <a:rPr lang="en-US" dirty="0"/>
              <a:t>User injects malicious JavaScript into regular data fields</a:t>
            </a:r>
            <a:br>
              <a:rPr lang="en-US" dirty="0"/>
            </a:br>
            <a:r>
              <a:rPr lang="en-US" dirty="0"/>
              <a:t>(registration form, e-mail body, …)</a:t>
            </a:r>
          </a:p>
          <a:p>
            <a:r>
              <a:rPr lang="en-US" dirty="0"/>
              <a:t>The field is displayed to another user -&gt; the script is executed</a:t>
            </a:r>
          </a:p>
          <a:p>
            <a:r>
              <a:rPr lang="en-US" dirty="0"/>
              <a:t>Prevention</a:t>
            </a:r>
          </a:p>
          <a:p>
            <a:pPr lvl="1"/>
            <a:r>
              <a:rPr lang="en-US" dirty="0"/>
              <a:t>Browser blocks HTTP requests to other domains</a:t>
            </a:r>
          </a:p>
          <a:p>
            <a:pPr lvl="1"/>
            <a:r>
              <a:rPr lang="en-US" dirty="0"/>
              <a:t>Browser hides secured cookies from the script</a:t>
            </a:r>
          </a:p>
          <a:p>
            <a:pPr lvl="1"/>
            <a:r>
              <a:rPr lang="en-US" dirty="0"/>
              <a:t>Programmer’s discipline (sanitization)</a:t>
            </a:r>
          </a:p>
        </p:txBody>
      </p:sp>
      <p:sp>
        <p:nvSpPr>
          <p:cNvPr id="3" name="Title 2">
            <a:extLst>
              <a:ext uri="{FF2B5EF4-FFF2-40B4-BE49-F238E27FC236}">
                <a16:creationId xmlns:a16="http://schemas.microsoft.com/office/drawing/2014/main" id="{F18CE3E2-9EAF-4D7A-2608-955F07E52D81}"/>
              </a:ext>
            </a:extLst>
          </p:cNvPr>
          <p:cNvSpPr>
            <a:spLocks noGrp="1"/>
          </p:cNvSpPr>
          <p:nvPr>
            <p:ph type="title"/>
          </p:nvPr>
        </p:nvSpPr>
        <p:spPr/>
        <p:txBody>
          <a:bodyPr/>
          <a:lstStyle/>
          <a:p>
            <a:r>
              <a:rPr lang="en-US" dirty="0"/>
              <a:t>ATACK</a:t>
            </a:r>
            <a:br>
              <a:rPr lang="en-US" dirty="0"/>
            </a:br>
            <a:r>
              <a:rPr lang="en-US" dirty="0"/>
              <a:t>Cross-site scripting (XSS)</a:t>
            </a:r>
          </a:p>
        </p:txBody>
      </p:sp>
      <p:sp>
        <p:nvSpPr>
          <p:cNvPr id="4" name="Slide Number Placeholder 3">
            <a:extLst>
              <a:ext uri="{FF2B5EF4-FFF2-40B4-BE49-F238E27FC236}">
                <a16:creationId xmlns:a16="http://schemas.microsoft.com/office/drawing/2014/main" id="{7A7695D4-89B1-039A-862F-6FB8EE917FF5}"/>
              </a:ext>
            </a:extLst>
          </p:cNvPr>
          <p:cNvSpPr>
            <a:spLocks noGrp="1"/>
          </p:cNvSpPr>
          <p:nvPr>
            <p:ph type="sldNum" sz="quarter" idx="12"/>
          </p:nvPr>
        </p:nvSpPr>
        <p:spPr/>
        <p:txBody>
          <a:bodyPr/>
          <a:lstStyle/>
          <a:p>
            <a:fld id="{452BA717-4DED-4A38-BDE4-30D0F0A142DB}" type="slidenum">
              <a:rPr lang="cs-CZ" smtClean="0"/>
              <a:pPr/>
              <a:t>29</a:t>
            </a:fld>
            <a:endParaRPr lang="cs-CZ"/>
          </a:p>
        </p:txBody>
      </p:sp>
      <p:pic>
        <p:nvPicPr>
          <p:cNvPr id="5" name="Zástupný symbol pro obsah 6">
            <a:extLst>
              <a:ext uri="{FF2B5EF4-FFF2-40B4-BE49-F238E27FC236}">
                <a16:creationId xmlns:a16="http://schemas.microsoft.com/office/drawing/2014/main" id="{8F1B95FC-5080-5A27-7CAD-37A47D0302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2118" y="4695396"/>
            <a:ext cx="1958114" cy="1930141"/>
          </a:xfrm>
          <a:prstGeom prst="rect">
            <a:avLst/>
          </a:prstGeom>
        </p:spPr>
      </p:pic>
      <p:pic>
        <p:nvPicPr>
          <p:cNvPr id="6" name="Zástupný symbol pro obsah 6">
            <a:extLst>
              <a:ext uri="{FF2B5EF4-FFF2-40B4-BE49-F238E27FC236}">
                <a16:creationId xmlns:a16="http://schemas.microsoft.com/office/drawing/2014/main" id="{EDC289A0-2FE5-3DC6-2546-422B01327B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2424" y="4716046"/>
            <a:ext cx="1958114" cy="1930141"/>
          </a:xfrm>
          <a:prstGeom prst="rect">
            <a:avLst/>
          </a:prstGeom>
        </p:spPr>
      </p:pic>
      <p:grpSp>
        <p:nvGrpSpPr>
          <p:cNvPr id="7" name="Skupina 17">
            <a:extLst>
              <a:ext uri="{FF2B5EF4-FFF2-40B4-BE49-F238E27FC236}">
                <a16:creationId xmlns:a16="http://schemas.microsoft.com/office/drawing/2014/main" id="{6D57C796-750B-A67C-4883-53FAD4431B73}"/>
              </a:ext>
            </a:extLst>
          </p:cNvPr>
          <p:cNvGrpSpPr/>
          <p:nvPr/>
        </p:nvGrpSpPr>
        <p:grpSpPr>
          <a:xfrm>
            <a:off x="7985217" y="5430253"/>
            <a:ext cx="1162222" cy="1196607"/>
            <a:chOff x="6874364" y="4941168"/>
            <a:chExt cx="1220206" cy="1305089"/>
          </a:xfrm>
        </p:grpSpPr>
        <p:pic>
          <p:nvPicPr>
            <p:cNvPr id="8" name="Picture 8" descr="https://encrypted-tbn2.gstatic.com/images?q=tbn:ANd9GcTC9RFUue4Mj0I2TIO_KeGifgWRcGfqciCYwmrx6jiQ78y4Gh8mqw">
              <a:extLst>
                <a:ext uri="{FF2B5EF4-FFF2-40B4-BE49-F238E27FC236}">
                  <a16:creationId xmlns:a16="http://schemas.microsoft.com/office/drawing/2014/main" id="{9C5D2D3B-7AA5-4EEB-4526-ACB70F18D7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7937" y="4941168"/>
              <a:ext cx="913061" cy="913061"/>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19">
              <a:extLst>
                <a:ext uri="{FF2B5EF4-FFF2-40B4-BE49-F238E27FC236}">
                  <a16:creationId xmlns:a16="http://schemas.microsoft.com/office/drawing/2014/main" id="{2204AF6B-5EE0-9C2A-E1F0-E27DE4ACEC0D}"/>
                </a:ext>
              </a:extLst>
            </p:cNvPr>
            <p:cNvSpPr txBox="1"/>
            <p:nvPr/>
          </p:nvSpPr>
          <p:spPr>
            <a:xfrm>
              <a:off x="6874364" y="5876925"/>
              <a:ext cx="1220206" cy="369332"/>
            </a:xfrm>
            <a:prstGeom prst="rect">
              <a:avLst/>
            </a:prstGeom>
            <a:noFill/>
          </p:spPr>
          <p:txBody>
            <a:bodyPr wrap="none" rtlCol="0">
              <a:spAutoFit/>
            </a:bodyPr>
            <a:lstStyle/>
            <a:p>
              <a:pPr algn="ctr"/>
              <a:r>
                <a:rPr lang="en-US" dirty="0"/>
                <a:t>Database</a:t>
              </a:r>
              <a:endParaRPr lang="cs-CZ" dirty="0"/>
            </a:p>
          </p:txBody>
        </p:sp>
      </p:grpSp>
      <p:sp>
        <p:nvSpPr>
          <p:cNvPr id="10" name="Volný tvar 24">
            <a:extLst>
              <a:ext uri="{FF2B5EF4-FFF2-40B4-BE49-F238E27FC236}">
                <a16:creationId xmlns:a16="http://schemas.microsoft.com/office/drawing/2014/main" id="{80C86695-63AC-CA9A-351D-B4B054910A93}"/>
              </a:ext>
            </a:extLst>
          </p:cNvPr>
          <p:cNvSpPr/>
          <p:nvPr/>
        </p:nvSpPr>
        <p:spPr>
          <a:xfrm>
            <a:off x="7337145" y="4877155"/>
            <a:ext cx="1080120" cy="468360"/>
          </a:xfrm>
          <a:custGeom>
            <a:avLst/>
            <a:gdLst>
              <a:gd name="connsiteX0" fmla="*/ 0 w 1274618"/>
              <a:gd name="connsiteY0" fmla="*/ 26844 h 516371"/>
              <a:gd name="connsiteX1" fmla="*/ 1043709 w 1274618"/>
              <a:gd name="connsiteY1" fmla="*/ 54553 h 516371"/>
              <a:gd name="connsiteX2" fmla="*/ 1274618 w 1274618"/>
              <a:gd name="connsiteY2" fmla="*/ 516371 h 516371"/>
              <a:gd name="connsiteX3" fmla="*/ 1274618 w 1274618"/>
              <a:gd name="connsiteY3" fmla="*/ 516371 h 516371"/>
              <a:gd name="connsiteX0" fmla="*/ 0 w 1228436"/>
              <a:gd name="connsiteY0" fmla="*/ 35842 h 506896"/>
              <a:gd name="connsiteX1" fmla="*/ 997527 w 1228436"/>
              <a:gd name="connsiteY1" fmla="*/ 45078 h 506896"/>
              <a:gd name="connsiteX2" fmla="*/ 1228436 w 1228436"/>
              <a:gd name="connsiteY2" fmla="*/ 506896 h 506896"/>
              <a:gd name="connsiteX3" fmla="*/ 1228436 w 1228436"/>
              <a:gd name="connsiteY3" fmla="*/ 506896 h 506896"/>
              <a:gd name="connsiteX0" fmla="*/ 0 w 1228436"/>
              <a:gd name="connsiteY0" fmla="*/ 28032 h 499086"/>
              <a:gd name="connsiteX1" fmla="*/ 997527 w 1228436"/>
              <a:gd name="connsiteY1" fmla="*/ 37268 h 499086"/>
              <a:gd name="connsiteX2" fmla="*/ 1228436 w 1228436"/>
              <a:gd name="connsiteY2" fmla="*/ 499086 h 499086"/>
              <a:gd name="connsiteX3" fmla="*/ 1228436 w 1228436"/>
              <a:gd name="connsiteY3" fmla="*/ 499086 h 499086"/>
              <a:gd name="connsiteX0" fmla="*/ 0 w 1228436"/>
              <a:gd name="connsiteY0" fmla="*/ 2830 h 473884"/>
              <a:gd name="connsiteX1" fmla="*/ 775854 w 1228436"/>
              <a:gd name="connsiteY1" fmla="*/ 58247 h 473884"/>
              <a:gd name="connsiteX2" fmla="*/ 1228436 w 1228436"/>
              <a:gd name="connsiteY2" fmla="*/ 473884 h 473884"/>
              <a:gd name="connsiteX3" fmla="*/ 1228436 w 1228436"/>
              <a:gd name="connsiteY3" fmla="*/ 473884 h 473884"/>
              <a:gd name="connsiteX0" fmla="*/ 0 w 1239685"/>
              <a:gd name="connsiteY0" fmla="*/ 2830 h 496496"/>
              <a:gd name="connsiteX1" fmla="*/ 775854 w 1239685"/>
              <a:gd name="connsiteY1" fmla="*/ 58247 h 496496"/>
              <a:gd name="connsiteX2" fmla="*/ 1228436 w 1239685"/>
              <a:gd name="connsiteY2" fmla="*/ 473884 h 496496"/>
              <a:gd name="connsiteX3" fmla="*/ 1089890 w 1239685"/>
              <a:gd name="connsiteY3" fmla="*/ 436938 h 496496"/>
              <a:gd name="connsiteX0" fmla="*/ 0 w 1228436"/>
              <a:gd name="connsiteY0" fmla="*/ 2830 h 473884"/>
              <a:gd name="connsiteX1" fmla="*/ 775854 w 1228436"/>
              <a:gd name="connsiteY1" fmla="*/ 58247 h 473884"/>
              <a:gd name="connsiteX2" fmla="*/ 1228436 w 1228436"/>
              <a:gd name="connsiteY2" fmla="*/ 473884 h 473884"/>
              <a:gd name="connsiteX0" fmla="*/ 0 w 1117600"/>
              <a:gd name="connsiteY0" fmla="*/ 2830 h 473884"/>
              <a:gd name="connsiteX1" fmla="*/ 775854 w 1117600"/>
              <a:gd name="connsiteY1" fmla="*/ 58247 h 473884"/>
              <a:gd name="connsiteX2" fmla="*/ 1117600 w 1117600"/>
              <a:gd name="connsiteY2" fmla="*/ 473884 h 473884"/>
            </a:gdLst>
            <a:ahLst/>
            <a:cxnLst>
              <a:cxn ang="0">
                <a:pos x="connsiteX0" y="connsiteY0"/>
              </a:cxn>
              <a:cxn ang="0">
                <a:pos x="connsiteX1" y="connsiteY1"/>
              </a:cxn>
              <a:cxn ang="0">
                <a:pos x="connsiteX2" y="connsiteY2"/>
              </a:cxn>
            </a:cxnLst>
            <a:rect l="l" t="t" r="r" b="b"/>
            <a:pathLst>
              <a:path w="1117600" h="473884">
                <a:moveTo>
                  <a:pt x="0" y="2830"/>
                </a:moveTo>
                <a:cubicBezTo>
                  <a:pt x="471054" y="3599"/>
                  <a:pt x="589587" y="-20262"/>
                  <a:pt x="775854" y="58247"/>
                </a:cubicBezTo>
                <a:cubicBezTo>
                  <a:pt x="962121" y="136756"/>
                  <a:pt x="1065261" y="410769"/>
                  <a:pt x="1117600" y="473884"/>
                </a:cubicBezTo>
              </a:path>
            </a:pathLst>
          </a:custGeom>
          <a:noFill/>
          <a:ln w="38100" cap="rnd" cmpd="sng">
            <a:solidFill>
              <a:srgbClr val="0070C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Volný tvar 25">
            <a:extLst>
              <a:ext uri="{FF2B5EF4-FFF2-40B4-BE49-F238E27FC236}">
                <a16:creationId xmlns:a16="http://schemas.microsoft.com/office/drawing/2014/main" id="{3C9B9B27-55F8-7B60-BA20-0E1A18B789B1}"/>
              </a:ext>
            </a:extLst>
          </p:cNvPr>
          <p:cNvSpPr/>
          <p:nvPr/>
        </p:nvSpPr>
        <p:spPr>
          <a:xfrm>
            <a:off x="8758645" y="4926724"/>
            <a:ext cx="923606" cy="369221"/>
          </a:xfrm>
          <a:custGeom>
            <a:avLst/>
            <a:gdLst>
              <a:gd name="connsiteX0" fmla="*/ 0 w 1274618"/>
              <a:gd name="connsiteY0" fmla="*/ 26844 h 516371"/>
              <a:gd name="connsiteX1" fmla="*/ 1043709 w 1274618"/>
              <a:gd name="connsiteY1" fmla="*/ 54553 h 516371"/>
              <a:gd name="connsiteX2" fmla="*/ 1274618 w 1274618"/>
              <a:gd name="connsiteY2" fmla="*/ 516371 h 516371"/>
              <a:gd name="connsiteX3" fmla="*/ 1274618 w 1274618"/>
              <a:gd name="connsiteY3" fmla="*/ 516371 h 516371"/>
              <a:gd name="connsiteX0" fmla="*/ 0 w 1228436"/>
              <a:gd name="connsiteY0" fmla="*/ 35842 h 506896"/>
              <a:gd name="connsiteX1" fmla="*/ 997527 w 1228436"/>
              <a:gd name="connsiteY1" fmla="*/ 45078 h 506896"/>
              <a:gd name="connsiteX2" fmla="*/ 1228436 w 1228436"/>
              <a:gd name="connsiteY2" fmla="*/ 506896 h 506896"/>
              <a:gd name="connsiteX3" fmla="*/ 1228436 w 1228436"/>
              <a:gd name="connsiteY3" fmla="*/ 506896 h 506896"/>
              <a:gd name="connsiteX0" fmla="*/ 0 w 1228436"/>
              <a:gd name="connsiteY0" fmla="*/ 28032 h 499086"/>
              <a:gd name="connsiteX1" fmla="*/ 997527 w 1228436"/>
              <a:gd name="connsiteY1" fmla="*/ 37268 h 499086"/>
              <a:gd name="connsiteX2" fmla="*/ 1228436 w 1228436"/>
              <a:gd name="connsiteY2" fmla="*/ 499086 h 499086"/>
              <a:gd name="connsiteX3" fmla="*/ 1228436 w 1228436"/>
              <a:gd name="connsiteY3" fmla="*/ 499086 h 499086"/>
              <a:gd name="connsiteX0" fmla="*/ 0 w 1228436"/>
              <a:gd name="connsiteY0" fmla="*/ 2830 h 473884"/>
              <a:gd name="connsiteX1" fmla="*/ 775854 w 1228436"/>
              <a:gd name="connsiteY1" fmla="*/ 58247 h 473884"/>
              <a:gd name="connsiteX2" fmla="*/ 1228436 w 1228436"/>
              <a:gd name="connsiteY2" fmla="*/ 473884 h 473884"/>
              <a:gd name="connsiteX3" fmla="*/ 1228436 w 1228436"/>
              <a:gd name="connsiteY3" fmla="*/ 473884 h 473884"/>
              <a:gd name="connsiteX0" fmla="*/ 0 w 1239685"/>
              <a:gd name="connsiteY0" fmla="*/ 2830 h 496496"/>
              <a:gd name="connsiteX1" fmla="*/ 775854 w 1239685"/>
              <a:gd name="connsiteY1" fmla="*/ 58247 h 496496"/>
              <a:gd name="connsiteX2" fmla="*/ 1228436 w 1239685"/>
              <a:gd name="connsiteY2" fmla="*/ 473884 h 496496"/>
              <a:gd name="connsiteX3" fmla="*/ 1089890 w 1239685"/>
              <a:gd name="connsiteY3" fmla="*/ 436938 h 496496"/>
              <a:gd name="connsiteX0" fmla="*/ 0 w 1228436"/>
              <a:gd name="connsiteY0" fmla="*/ 2830 h 473884"/>
              <a:gd name="connsiteX1" fmla="*/ 775854 w 1228436"/>
              <a:gd name="connsiteY1" fmla="*/ 58247 h 473884"/>
              <a:gd name="connsiteX2" fmla="*/ 1228436 w 1228436"/>
              <a:gd name="connsiteY2" fmla="*/ 473884 h 473884"/>
              <a:gd name="connsiteX0" fmla="*/ 0 w 1117600"/>
              <a:gd name="connsiteY0" fmla="*/ 2830 h 473884"/>
              <a:gd name="connsiteX1" fmla="*/ 775854 w 1117600"/>
              <a:gd name="connsiteY1" fmla="*/ 58247 h 473884"/>
              <a:gd name="connsiteX2" fmla="*/ 1117600 w 1117600"/>
              <a:gd name="connsiteY2" fmla="*/ 473884 h 473884"/>
              <a:gd name="connsiteX0" fmla="*/ 0 w 1127524"/>
              <a:gd name="connsiteY0" fmla="*/ 0 h 55944"/>
              <a:gd name="connsiteX1" fmla="*/ 775854 w 1127524"/>
              <a:gd name="connsiteY1" fmla="*/ 55417 h 55944"/>
              <a:gd name="connsiteX2" fmla="*/ 1127524 w 1127524"/>
              <a:gd name="connsiteY2" fmla="*/ 46181 h 55944"/>
              <a:gd name="connsiteX0" fmla="*/ 0 w 819867"/>
              <a:gd name="connsiteY0" fmla="*/ 392378 h 392379"/>
              <a:gd name="connsiteX1" fmla="*/ 468197 w 819867"/>
              <a:gd name="connsiteY1" fmla="*/ 50631 h 392379"/>
              <a:gd name="connsiteX2" fmla="*/ 819867 w 819867"/>
              <a:gd name="connsiteY2" fmla="*/ 41395 h 392379"/>
              <a:gd name="connsiteX0" fmla="*/ 0 w 819867"/>
              <a:gd name="connsiteY0" fmla="*/ 392378 h 392378"/>
              <a:gd name="connsiteX1" fmla="*/ 468197 w 819867"/>
              <a:gd name="connsiteY1" fmla="*/ 50631 h 392378"/>
              <a:gd name="connsiteX2" fmla="*/ 819867 w 819867"/>
              <a:gd name="connsiteY2" fmla="*/ 41395 h 392378"/>
              <a:gd name="connsiteX0" fmla="*/ 0 w 819867"/>
              <a:gd name="connsiteY0" fmla="*/ 418602 h 418602"/>
              <a:gd name="connsiteX1" fmla="*/ 428500 w 819867"/>
              <a:gd name="connsiteY1" fmla="*/ 30673 h 418602"/>
              <a:gd name="connsiteX2" fmla="*/ 819867 w 819867"/>
              <a:gd name="connsiteY2" fmla="*/ 67619 h 418602"/>
              <a:gd name="connsiteX0" fmla="*/ 0 w 819867"/>
              <a:gd name="connsiteY0" fmla="*/ 350983 h 350983"/>
              <a:gd name="connsiteX1" fmla="*/ 819867 w 819867"/>
              <a:gd name="connsiteY1" fmla="*/ 0 h 350983"/>
              <a:gd name="connsiteX0" fmla="*/ 0 w 829791"/>
              <a:gd name="connsiteY0" fmla="*/ 489528 h 489528"/>
              <a:gd name="connsiteX1" fmla="*/ 829791 w 829791"/>
              <a:gd name="connsiteY1" fmla="*/ 0 h 489528"/>
              <a:gd name="connsiteX0" fmla="*/ 0 w 829791"/>
              <a:gd name="connsiteY0" fmla="*/ 489528 h 489528"/>
              <a:gd name="connsiteX1" fmla="*/ 829791 w 829791"/>
              <a:gd name="connsiteY1" fmla="*/ 0 h 489528"/>
              <a:gd name="connsiteX0" fmla="*/ 0 w 829791"/>
              <a:gd name="connsiteY0" fmla="*/ 489528 h 489528"/>
              <a:gd name="connsiteX1" fmla="*/ 829791 w 829791"/>
              <a:gd name="connsiteY1" fmla="*/ 0 h 489528"/>
            </a:gdLst>
            <a:ahLst/>
            <a:cxnLst>
              <a:cxn ang="0">
                <a:pos x="connsiteX0" y="connsiteY0"/>
              </a:cxn>
              <a:cxn ang="0">
                <a:pos x="connsiteX1" y="connsiteY1"/>
              </a:cxn>
            </a:cxnLst>
            <a:rect l="l" t="t" r="r" b="b"/>
            <a:pathLst>
              <a:path w="829791" h="489528">
                <a:moveTo>
                  <a:pt x="0" y="489528"/>
                </a:moveTo>
                <a:cubicBezTo>
                  <a:pt x="137655" y="178570"/>
                  <a:pt x="235613" y="15394"/>
                  <a:pt x="829791" y="0"/>
                </a:cubicBezTo>
              </a:path>
            </a:pathLst>
          </a:custGeom>
          <a:noFill/>
          <a:ln w="38100" cap="rnd" cmpd="sng">
            <a:solidFill>
              <a:srgbClr val="0070C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12" name="Tabulka 14">
            <a:extLst>
              <a:ext uri="{FF2B5EF4-FFF2-40B4-BE49-F238E27FC236}">
                <a16:creationId xmlns:a16="http://schemas.microsoft.com/office/drawing/2014/main" id="{C9EC2304-2A9A-DDB7-F7B9-523A43FB00EA}"/>
              </a:ext>
            </a:extLst>
          </p:cNvPr>
          <p:cNvGraphicFramePr>
            <a:graphicFrameLocks noGrp="1"/>
          </p:cNvGraphicFramePr>
          <p:nvPr>
            <p:extLst>
              <p:ext uri="{D42A27DB-BD31-4B8C-83A1-F6EECF244321}">
                <p14:modId xmlns:p14="http://schemas.microsoft.com/office/powerpoint/2010/main" val="3164656769"/>
              </p:ext>
            </p:extLst>
          </p:nvPr>
        </p:nvGraphicFramePr>
        <p:xfrm>
          <a:off x="10088171" y="5679794"/>
          <a:ext cx="1647777" cy="701493"/>
        </p:xfrm>
        <a:graphic>
          <a:graphicData uri="http://schemas.openxmlformats.org/drawingml/2006/table">
            <a:tbl>
              <a:tblPr firstRow="1" bandRow="1">
                <a:tableStyleId>{69012ECD-51FC-41F1-AA8D-1B2483CD663E}</a:tableStyleId>
              </a:tblPr>
              <a:tblGrid>
                <a:gridCol w="1312964">
                  <a:extLst>
                    <a:ext uri="{9D8B030D-6E8A-4147-A177-3AD203B41FA5}">
                      <a16:colId xmlns:a16="http://schemas.microsoft.com/office/drawing/2014/main" val="20000"/>
                    </a:ext>
                  </a:extLst>
                </a:gridCol>
                <a:gridCol w="167406">
                  <a:extLst>
                    <a:ext uri="{9D8B030D-6E8A-4147-A177-3AD203B41FA5}">
                      <a16:colId xmlns:a16="http://schemas.microsoft.com/office/drawing/2014/main" val="20001"/>
                    </a:ext>
                  </a:extLst>
                </a:gridCol>
                <a:gridCol w="167407">
                  <a:extLst>
                    <a:ext uri="{9D8B030D-6E8A-4147-A177-3AD203B41FA5}">
                      <a16:colId xmlns:a16="http://schemas.microsoft.com/office/drawing/2014/main" val="20002"/>
                    </a:ext>
                  </a:extLst>
                </a:gridCol>
              </a:tblGrid>
              <a:tr h="169571">
                <a:tc>
                  <a:txBody>
                    <a:bodyPr/>
                    <a:lstStyle/>
                    <a:p>
                      <a:endParaRPr lang="cs-CZ" sz="600" dirty="0"/>
                    </a:p>
                  </a:txBody>
                  <a:tcPr marL="70861" marR="70861" marT="35430" marB="35430"/>
                </a:tc>
                <a:tc>
                  <a:txBody>
                    <a:bodyPr/>
                    <a:lstStyle/>
                    <a:p>
                      <a:endParaRPr lang="cs-CZ" sz="600"/>
                    </a:p>
                  </a:txBody>
                  <a:tcPr marL="70861" marR="70861" marT="35430" marB="35430"/>
                </a:tc>
                <a:tc>
                  <a:txBody>
                    <a:bodyPr/>
                    <a:lstStyle/>
                    <a:p>
                      <a:endParaRPr lang="cs-CZ" sz="600"/>
                    </a:p>
                  </a:txBody>
                  <a:tcPr marL="70861" marR="70861" marT="35430" marB="35430"/>
                </a:tc>
                <a:extLst>
                  <a:ext uri="{0D108BD9-81ED-4DB2-BD59-A6C34878D82A}">
                    <a16:rowId xmlns:a16="http://schemas.microsoft.com/office/drawing/2014/main" val="10000"/>
                  </a:ext>
                </a:extLst>
              </a:tr>
              <a:tr h="169571">
                <a:tc>
                  <a:txBody>
                    <a:bodyPr/>
                    <a:lstStyle/>
                    <a:p>
                      <a:r>
                        <a:rPr lang="en-US" sz="600" dirty="0" err="1"/>
                        <a:t>Kapsl</a:t>
                      </a:r>
                      <a:r>
                        <a:rPr lang="cs-CZ" sz="600" dirty="0" err="1"/>
                        <a:t>ík</a:t>
                      </a:r>
                      <a:endParaRPr lang="cs-CZ" sz="600" dirty="0"/>
                    </a:p>
                  </a:txBody>
                  <a:tcPr marL="70861" marR="70861" marT="35430" marB="35430"/>
                </a:tc>
                <a:tc>
                  <a:txBody>
                    <a:bodyPr/>
                    <a:lstStyle/>
                    <a:p>
                      <a:endParaRPr lang="cs-CZ" sz="600"/>
                    </a:p>
                  </a:txBody>
                  <a:tcPr marL="70861" marR="70861" marT="35430" marB="35430"/>
                </a:tc>
                <a:tc>
                  <a:txBody>
                    <a:bodyPr/>
                    <a:lstStyle/>
                    <a:p>
                      <a:endParaRPr lang="cs-CZ" sz="600"/>
                    </a:p>
                  </a:txBody>
                  <a:tcPr marL="70861" marR="70861" marT="35430" marB="35430"/>
                </a:tc>
                <a:extLst>
                  <a:ext uri="{0D108BD9-81ED-4DB2-BD59-A6C34878D82A}">
                    <a16:rowId xmlns:a16="http://schemas.microsoft.com/office/drawing/2014/main" val="10001"/>
                  </a:ext>
                </a:extLst>
              </a:tr>
              <a:tr h="188962">
                <a:tc>
                  <a:txBody>
                    <a:bodyPr/>
                    <a:lstStyle/>
                    <a:p>
                      <a:r>
                        <a:rPr lang="en-US" sz="800" b="1" dirty="0">
                          <a:solidFill>
                            <a:srgbClr val="C00000"/>
                          </a:solidFill>
                          <a:latin typeface="Courier New" panose="02070309020205020404" pitchFamily="49" charset="0"/>
                          <a:cs typeface="Courier New" panose="02070309020205020404" pitchFamily="49" charset="0"/>
                        </a:rPr>
                        <a:t>&lt;script&gt;</a:t>
                      </a:r>
                      <a:r>
                        <a:rPr lang="cs-CZ" sz="800" b="1" dirty="0">
                          <a:solidFill>
                            <a:srgbClr val="C00000"/>
                          </a:solidFill>
                          <a:latin typeface="Courier New" panose="02070309020205020404" pitchFamily="49" charset="0"/>
                          <a:cs typeface="Courier New" panose="02070309020205020404" pitchFamily="49" charset="0"/>
                        </a:rPr>
                        <a:t>...</a:t>
                      </a:r>
                      <a:r>
                        <a:rPr lang="en-US" sz="800" b="1" dirty="0">
                          <a:solidFill>
                            <a:srgbClr val="C00000"/>
                          </a:solidFill>
                          <a:latin typeface="Courier New" panose="02070309020205020404" pitchFamily="49" charset="0"/>
                          <a:cs typeface="Courier New" panose="02070309020205020404" pitchFamily="49" charset="0"/>
                        </a:rPr>
                        <a:t>&lt;/&gt;</a:t>
                      </a:r>
                      <a:endParaRPr lang="cs-CZ" sz="800" b="1" dirty="0">
                        <a:solidFill>
                          <a:srgbClr val="C00000"/>
                        </a:solidFill>
                        <a:latin typeface="Courier New" panose="02070309020205020404" pitchFamily="49" charset="0"/>
                        <a:cs typeface="Courier New" panose="02070309020205020404" pitchFamily="49" charset="0"/>
                      </a:endParaRPr>
                    </a:p>
                  </a:txBody>
                  <a:tcPr marL="70861" marR="70861" marT="35430" marB="35430"/>
                </a:tc>
                <a:tc>
                  <a:txBody>
                    <a:bodyPr/>
                    <a:lstStyle/>
                    <a:p>
                      <a:endParaRPr lang="cs-CZ" sz="600"/>
                    </a:p>
                  </a:txBody>
                  <a:tcPr marL="70861" marR="70861" marT="35430" marB="35430"/>
                </a:tc>
                <a:tc>
                  <a:txBody>
                    <a:bodyPr/>
                    <a:lstStyle/>
                    <a:p>
                      <a:endParaRPr lang="cs-CZ" sz="600"/>
                    </a:p>
                  </a:txBody>
                  <a:tcPr marL="70861" marR="70861" marT="35430" marB="35430"/>
                </a:tc>
                <a:extLst>
                  <a:ext uri="{0D108BD9-81ED-4DB2-BD59-A6C34878D82A}">
                    <a16:rowId xmlns:a16="http://schemas.microsoft.com/office/drawing/2014/main" val="10002"/>
                  </a:ext>
                </a:extLst>
              </a:tr>
              <a:tr h="169571">
                <a:tc>
                  <a:txBody>
                    <a:bodyPr/>
                    <a:lstStyle/>
                    <a:p>
                      <a:r>
                        <a:rPr lang="cs-CZ" sz="600" dirty="0" err="1"/>
                        <a:t>Fufník</a:t>
                      </a:r>
                      <a:endParaRPr lang="cs-CZ" sz="600" dirty="0"/>
                    </a:p>
                  </a:txBody>
                  <a:tcPr marL="70861" marR="70861" marT="35430" marB="35430"/>
                </a:tc>
                <a:tc>
                  <a:txBody>
                    <a:bodyPr/>
                    <a:lstStyle/>
                    <a:p>
                      <a:endParaRPr lang="cs-CZ" sz="600"/>
                    </a:p>
                  </a:txBody>
                  <a:tcPr marL="70861" marR="70861" marT="35430" marB="35430"/>
                </a:tc>
                <a:tc>
                  <a:txBody>
                    <a:bodyPr/>
                    <a:lstStyle/>
                    <a:p>
                      <a:endParaRPr lang="cs-CZ" sz="600" dirty="0"/>
                    </a:p>
                  </a:txBody>
                  <a:tcPr marL="70861" marR="70861" marT="35430" marB="3543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45332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171C2F-783C-4F39-829F-049712CFFE09}"/>
              </a:ext>
            </a:extLst>
          </p:cNvPr>
          <p:cNvSpPr>
            <a:spLocks noGrp="1"/>
          </p:cNvSpPr>
          <p:nvPr>
            <p:ph idx="1"/>
          </p:nvPr>
        </p:nvSpPr>
        <p:spPr>
          <a:xfrm>
            <a:off x="239351" y="1844824"/>
            <a:ext cx="11713299" cy="1293028"/>
          </a:xfrm>
        </p:spPr>
        <p:txBody>
          <a:bodyPr/>
          <a:lstStyle/>
          <a:p>
            <a:r>
              <a:rPr lang="en-US" dirty="0"/>
              <a:t>Make communication (data storage, …) secure</a:t>
            </a:r>
          </a:p>
          <a:p>
            <a:r>
              <a:rPr lang="en-US" dirty="0"/>
              <a:t>Secure = not readable by 3rd parties, guaranteed to be correct,  …</a:t>
            </a:r>
          </a:p>
        </p:txBody>
      </p:sp>
      <p:sp>
        <p:nvSpPr>
          <p:cNvPr id="3" name="Title 2">
            <a:extLst>
              <a:ext uri="{FF2B5EF4-FFF2-40B4-BE49-F238E27FC236}">
                <a16:creationId xmlns:a16="http://schemas.microsoft.com/office/drawing/2014/main" id="{E449071E-FF62-4679-BFC5-49E259C93CEE}"/>
              </a:ext>
            </a:extLst>
          </p:cNvPr>
          <p:cNvSpPr>
            <a:spLocks noGrp="1"/>
          </p:cNvSpPr>
          <p:nvPr>
            <p:ph type="title"/>
          </p:nvPr>
        </p:nvSpPr>
        <p:spPr/>
        <p:txBody>
          <a:bodyPr/>
          <a:lstStyle/>
          <a:p>
            <a:r>
              <a:rPr lang="en-US" dirty="0">
                <a:solidFill>
                  <a:schemeClr val="accent2"/>
                </a:solidFill>
              </a:rPr>
              <a:t>Crash Course</a:t>
            </a:r>
            <a:r>
              <a:rPr lang="en-US" dirty="0"/>
              <a:t> in Cryptography</a:t>
            </a:r>
          </a:p>
        </p:txBody>
      </p:sp>
      <p:sp>
        <p:nvSpPr>
          <p:cNvPr id="4" name="Slide Number Placeholder 3">
            <a:extLst>
              <a:ext uri="{FF2B5EF4-FFF2-40B4-BE49-F238E27FC236}">
                <a16:creationId xmlns:a16="http://schemas.microsoft.com/office/drawing/2014/main" id="{D572E588-11F8-4124-9FDA-B6EBA8BDC3D6}"/>
              </a:ext>
            </a:extLst>
          </p:cNvPr>
          <p:cNvSpPr>
            <a:spLocks noGrp="1"/>
          </p:cNvSpPr>
          <p:nvPr>
            <p:ph type="sldNum" sz="quarter" idx="12"/>
          </p:nvPr>
        </p:nvSpPr>
        <p:spPr/>
        <p:txBody>
          <a:bodyPr/>
          <a:lstStyle/>
          <a:p>
            <a:fld id="{452BA717-4DED-4A38-BDE4-30D0F0A142DB}" type="slidenum">
              <a:rPr lang="cs-CZ" smtClean="0"/>
              <a:pPr/>
              <a:t>3</a:t>
            </a:fld>
            <a:endParaRPr lang="cs-CZ"/>
          </a:p>
        </p:txBody>
      </p:sp>
      <p:cxnSp>
        <p:nvCxnSpPr>
          <p:cNvPr id="5" name="Straight Connector 4">
            <a:extLst>
              <a:ext uri="{FF2B5EF4-FFF2-40B4-BE49-F238E27FC236}">
                <a16:creationId xmlns:a16="http://schemas.microsoft.com/office/drawing/2014/main" id="{6C44DA56-FB43-4BC7-B6FA-D6455F05DB8E}"/>
              </a:ext>
            </a:extLst>
          </p:cNvPr>
          <p:cNvCxnSpPr/>
          <p:nvPr/>
        </p:nvCxnSpPr>
        <p:spPr>
          <a:xfrm>
            <a:off x="3359696" y="4869160"/>
            <a:ext cx="5184576" cy="0"/>
          </a:xfrm>
          <a:prstGeom prst="line">
            <a:avLst/>
          </a:prstGeom>
          <a:ln>
            <a:solidFill>
              <a:schemeClr val="tx1"/>
            </a:solidFill>
            <a:headEnd type="stealth" w="lg" len="lg"/>
            <a:tailEnd type="stealth" w="lg" len="lg"/>
          </a:ln>
        </p:spPr>
        <p:style>
          <a:lnRef idx="1">
            <a:schemeClr val="accent2"/>
          </a:lnRef>
          <a:fillRef idx="0">
            <a:schemeClr val="accent2"/>
          </a:fillRef>
          <a:effectRef idx="0">
            <a:schemeClr val="accent2"/>
          </a:effectRef>
          <a:fontRef idx="minor">
            <a:schemeClr val="tx1"/>
          </a:fontRef>
        </p:style>
      </p:cxnSp>
      <p:grpSp>
        <p:nvGrpSpPr>
          <p:cNvPr id="6" name="Group 5">
            <a:extLst>
              <a:ext uri="{FF2B5EF4-FFF2-40B4-BE49-F238E27FC236}">
                <a16:creationId xmlns:a16="http://schemas.microsoft.com/office/drawing/2014/main" id="{B500FB94-9366-4D7D-B75E-9C9ED2F051F0}"/>
              </a:ext>
            </a:extLst>
          </p:cNvPr>
          <p:cNvGrpSpPr/>
          <p:nvPr/>
        </p:nvGrpSpPr>
        <p:grpSpPr>
          <a:xfrm>
            <a:off x="1559496" y="3605059"/>
            <a:ext cx="1606805" cy="2158871"/>
            <a:chOff x="1919536" y="3225672"/>
            <a:chExt cx="1606805" cy="2158871"/>
          </a:xfrm>
        </p:grpSpPr>
        <p:pic>
          <p:nvPicPr>
            <p:cNvPr id="7" name="Picture 6">
              <a:extLst>
                <a:ext uri="{FF2B5EF4-FFF2-40B4-BE49-F238E27FC236}">
                  <a16:creationId xmlns:a16="http://schemas.microsoft.com/office/drawing/2014/main" id="{9F88A4AE-1D9B-44F2-9E2F-684CDC5E8E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9536" y="3603163"/>
              <a:ext cx="1606805" cy="1781380"/>
            </a:xfrm>
            <a:prstGeom prst="rect">
              <a:avLst/>
            </a:prstGeom>
          </p:spPr>
        </p:pic>
        <p:sp>
          <p:nvSpPr>
            <p:cNvPr id="8" name="TextBox 7">
              <a:extLst>
                <a:ext uri="{FF2B5EF4-FFF2-40B4-BE49-F238E27FC236}">
                  <a16:creationId xmlns:a16="http://schemas.microsoft.com/office/drawing/2014/main" id="{B70905E3-5890-4DAF-ABFD-2EDAD2BEEAC5}"/>
                </a:ext>
              </a:extLst>
            </p:cNvPr>
            <p:cNvSpPr txBox="1"/>
            <p:nvPr/>
          </p:nvSpPr>
          <p:spPr>
            <a:xfrm>
              <a:off x="1952260" y="3225672"/>
              <a:ext cx="724878" cy="369332"/>
            </a:xfrm>
            <a:prstGeom prst="rect">
              <a:avLst/>
            </a:prstGeom>
            <a:noFill/>
          </p:spPr>
          <p:txBody>
            <a:bodyPr wrap="none" rtlCol="0">
              <a:spAutoFit/>
            </a:bodyPr>
            <a:lstStyle/>
            <a:p>
              <a:r>
                <a:rPr lang="en-US" dirty="0"/>
                <a:t>Alice</a:t>
              </a:r>
            </a:p>
          </p:txBody>
        </p:sp>
      </p:grpSp>
      <p:grpSp>
        <p:nvGrpSpPr>
          <p:cNvPr id="9" name="Group 8">
            <a:extLst>
              <a:ext uri="{FF2B5EF4-FFF2-40B4-BE49-F238E27FC236}">
                <a16:creationId xmlns:a16="http://schemas.microsoft.com/office/drawing/2014/main" id="{A378F745-C814-4AB7-A96F-A2874E1B8426}"/>
              </a:ext>
            </a:extLst>
          </p:cNvPr>
          <p:cNvGrpSpPr/>
          <p:nvPr/>
        </p:nvGrpSpPr>
        <p:grpSpPr>
          <a:xfrm>
            <a:off x="8400256" y="3541368"/>
            <a:ext cx="2088232" cy="2222562"/>
            <a:chOff x="8760296" y="3161981"/>
            <a:chExt cx="2088232" cy="2222562"/>
          </a:xfrm>
        </p:grpSpPr>
        <p:pic>
          <p:nvPicPr>
            <p:cNvPr id="10" name="Picture 9">
              <a:extLst>
                <a:ext uri="{FF2B5EF4-FFF2-40B4-BE49-F238E27FC236}">
                  <a16:creationId xmlns:a16="http://schemas.microsoft.com/office/drawing/2014/main" id="{60910851-96A9-4B4F-9752-0F3E88352D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0296" y="3595004"/>
              <a:ext cx="2088232" cy="1789539"/>
            </a:xfrm>
            <a:prstGeom prst="rect">
              <a:avLst/>
            </a:prstGeom>
          </p:spPr>
        </p:pic>
        <p:sp>
          <p:nvSpPr>
            <p:cNvPr id="11" name="TextBox 10">
              <a:extLst>
                <a:ext uri="{FF2B5EF4-FFF2-40B4-BE49-F238E27FC236}">
                  <a16:creationId xmlns:a16="http://schemas.microsoft.com/office/drawing/2014/main" id="{A3DCB8A0-8F8F-4188-B942-C63283BEDCCD}"/>
                </a:ext>
              </a:extLst>
            </p:cNvPr>
            <p:cNvSpPr txBox="1"/>
            <p:nvPr/>
          </p:nvSpPr>
          <p:spPr>
            <a:xfrm>
              <a:off x="9780140" y="3161981"/>
              <a:ext cx="604653" cy="369332"/>
            </a:xfrm>
            <a:prstGeom prst="rect">
              <a:avLst/>
            </a:prstGeom>
            <a:noFill/>
          </p:spPr>
          <p:txBody>
            <a:bodyPr wrap="none" rtlCol="0">
              <a:spAutoFit/>
            </a:bodyPr>
            <a:lstStyle/>
            <a:p>
              <a:r>
                <a:rPr lang="en-US" dirty="0"/>
                <a:t>Bob</a:t>
              </a:r>
            </a:p>
          </p:txBody>
        </p:sp>
      </p:grpSp>
      <p:sp>
        <p:nvSpPr>
          <p:cNvPr id="12" name="TextBox 11">
            <a:extLst>
              <a:ext uri="{FF2B5EF4-FFF2-40B4-BE49-F238E27FC236}">
                <a16:creationId xmlns:a16="http://schemas.microsoft.com/office/drawing/2014/main" id="{18DBFE4D-9DED-4DBB-B2D8-D91776B2DE75}"/>
              </a:ext>
            </a:extLst>
          </p:cNvPr>
          <p:cNvSpPr txBox="1"/>
          <p:nvPr/>
        </p:nvSpPr>
        <p:spPr>
          <a:xfrm>
            <a:off x="4801669" y="6193608"/>
            <a:ext cx="2300630" cy="369332"/>
          </a:xfrm>
          <a:prstGeom prst="rect">
            <a:avLst/>
          </a:prstGeom>
          <a:noFill/>
        </p:spPr>
        <p:txBody>
          <a:bodyPr wrap="none" rtlCol="0">
            <a:spAutoFit/>
          </a:bodyPr>
          <a:lstStyle/>
          <a:p>
            <a:r>
              <a:rPr lang="en-US" dirty="0"/>
              <a:t>Eve (eavesdropper)</a:t>
            </a:r>
          </a:p>
        </p:txBody>
      </p:sp>
      <p:pic>
        <p:nvPicPr>
          <p:cNvPr id="13" name="Picture 12">
            <a:extLst>
              <a:ext uri="{FF2B5EF4-FFF2-40B4-BE49-F238E27FC236}">
                <a16:creationId xmlns:a16="http://schemas.microsoft.com/office/drawing/2014/main" id="{2202F925-BAAD-45F4-A386-A01265C167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8767" y="5051853"/>
            <a:ext cx="1106433" cy="1152134"/>
          </a:xfrm>
          <a:prstGeom prst="rect">
            <a:avLst/>
          </a:prstGeom>
        </p:spPr>
      </p:pic>
    </p:spTree>
    <p:extLst>
      <p:ext uri="{BB962C8B-B14F-4D97-AF65-F5344CB8AC3E}">
        <p14:creationId xmlns:p14="http://schemas.microsoft.com/office/powerpoint/2010/main" val="564454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8D246C-C3A6-3CE5-E88A-E697138C9578}"/>
              </a:ext>
            </a:extLst>
          </p:cNvPr>
          <p:cNvSpPr>
            <a:spLocks noGrp="1"/>
          </p:cNvSpPr>
          <p:nvPr>
            <p:ph idx="1"/>
          </p:nvPr>
        </p:nvSpPr>
        <p:spPr/>
        <p:txBody>
          <a:bodyPr/>
          <a:lstStyle/>
          <a:p>
            <a:r>
              <a:rPr lang="en-US" dirty="0"/>
              <a:t>Can limit loading JavaScript from other domains</a:t>
            </a:r>
          </a:p>
          <a:p>
            <a:r>
              <a:rPr lang="en-US" dirty="0"/>
              <a:t>Can limit use of eval or inline JavaScript – require only external sources</a:t>
            </a:r>
            <a:br>
              <a:rPr lang="en-US" dirty="0"/>
            </a:br>
            <a:r>
              <a:rPr lang="en-US" dirty="0"/>
              <a:t>We can remove that limitation by using </a:t>
            </a:r>
            <a:r>
              <a:rPr lang="en-US" i="1" dirty="0"/>
              <a:t>nonce</a:t>
            </a:r>
            <a:r>
              <a:rPr lang="en-US" dirty="0"/>
              <a:t> attribute with value from CSP header</a:t>
            </a:r>
          </a:p>
          <a:p>
            <a:r>
              <a:rPr lang="en-US" dirty="0"/>
              <a:t>Most CSP can be avoided (study from 2015)</a:t>
            </a:r>
          </a:p>
          <a:p>
            <a:endParaRPr lang="en-US" dirty="0"/>
          </a:p>
          <a:p>
            <a:endParaRPr lang="en-US" dirty="0"/>
          </a:p>
        </p:txBody>
      </p:sp>
      <p:sp>
        <p:nvSpPr>
          <p:cNvPr id="3" name="Title 2">
            <a:extLst>
              <a:ext uri="{FF2B5EF4-FFF2-40B4-BE49-F238E27FC236}">
                <a16:creationId xmlns:a16="http://schemas.microsoft.com/office/drawing/2014/main" id="{2A817442-C4FB-3314-46C8-AAE916BDDDEC}"/>
              </a:ext>
            </a:extLst>
          </p:cNvPr>
          <p:cNvSpPr>
            <a:spLocks noGrp="1"/>
          </p:cNvSpPr>
          <p:nvPr>
            <p:ph type="title"/>
          </p:nvPr>
        </p:nvSpPr>
        <p:spPr/>
        <p:txBody>
          <a:bodyPr/>
          <a:lstStyle/>
          <a:p>
            <a:r>
              <a:rPr lang="en-US" dirty="0"/>
              <a:t>Content security policy (CSP) </a:t>
            </a:r>
          </a:p>
        </p:txBody>
      </p:sp>
      <p:sp>
        <p:nvSpPr>
          <p:cNvPr id="4" name="Slide Number Placeholder 3">
            <a:extLst>
              <a:ext uri="{FF2B5EF4-FFF2-40B4-BE49-F238E27FC236}">
                <a16:creationId xmlns:a16="http://schemas.microsoft.com/office/drawing/2014/main" id="{0FBB3558-BE84-27C4-8646-0294AE972B2E}"/>
              </a:ext>
            </a:extLst>
          </p:cNvPr>
          <p:cNvSpPr>
            <a:spLocks noGrp="1"/>
          </p:cNvSpPr>
          <p:nvPr>
            <p:ph type="sldNum" sz="quarter" idx="12"/>
          </p:nvPr>
        </p:nvSpPr>
        <p:spPr/>
        <p:txBody>
          <a:bodyPr/>
          <a:lstStyle/>
          <a:p>
            <a:fld id="{452BA717-4DED-4A38-BDE4-30D0F0A142DB}" type="slidenum">
              <a:rPr lang="cs-CZ" smtClean="0"/>
              <a:pPr/>
              <a:t>30</a:t>
            </a:fld>
            <a:endParaRPr lang="cs-CZ"/>
          </a:p>
        </p:txBody>
      </p:sp>
      <p:sp>
        <p:nvSpPr>
          <p:cNvPr id="5" name="TextBox 4">
            <a:extLst>
              <a:ext uri="{FF2B5EF4-FFF2-40B4-BE49-F238E27FC236}">
                <a16:creationId xmlns:a16="http://schemas.microsoft.com/office/drawing/2014/main" id="{838EBC6B-EDC7-DF97-1F25-68FF1EBA2FC5}"/>
              </a:ext>
            </a:extLst>
          </p:cNvPr>
          <p:cNvSpPr txBox="1"/>
          <p:nvPr/>
        </p:nvSpPr>
        <p:spPr>
          <a:xfrm>
            <a:off x="0" y="6444044"/>
            <a:ext cx="12192000" cy="369332"/>
          </a:xfrm>
          <a:prstGeom prst="rect">
            <a:avLst/>
          </a:prstGeom>
          <a:noFill/>
        </p:spPr>
        <p:txBody>
          <a:bodyPr wrap="square" rtlCol="0">
            <a:spAutoFit/>
          </a:bodyPr>
          <a:lstStyle/>
          <a:p>
            <a:r>
              <a:rPr lang="en-US" dirty="0"/>
              <a:t>Proposal: 2022/2023</a:t>
            </a:r>
          </a:p>
        </p:txBody>
      </p:sp>
    </p:spTree>
    <p:extLst>
      <p:ext uri="{BB962C8B-B14F-4D97-AF65-F5344CB8AC3E}">
        <p14:creationId xmlns:p14="http://schemas.microsoft.com/office/powerpoint/2010/main" val="2895157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8D246C-C3A6-3CE5-E88A-E697138C9578}"/>
              </a:ext>
            </a:extLst>
          </p:cNvPr>
          <p:cNvSpPr>
            <a:spLocks noGrp="1"/>
          </p:cNvSpPr>
          <p:nvPr>
            <p:ph idx="1"/>
          </p:nvPr>
        </p:nvSpPr>
        <p:spPr/>
        <p:txBody>
          <a:bodyPr/>
          <a:lstStyle/>
          <a:p>
            <a:r>
              <a:rPr lang="en-US" dirty="0"/>
              <a:t>We can request JSON from other domain</a:t>
            </a:r>
          </a:p>
          <a:p>
            <a:r>
              <a:rPr lang="en-US" dirty="0"/>
              <a:t>The domain may request execution of local JavaScript method</a:t>
            </a:r>
          </a:p>
        </p:txBody>
      </p:sp>
      <p:sp>
        <p:nvSpPr>
          <p:cNvPr id="3" name="Title 2">
            <a:extLst>
              <a:ext uri="{FF2B5EF4-FFF2-40B4-BE49-F238E27FC236}">
                <a16:creationId xmlns:a16="http://schemas.microsoft.com/office/drawing/2014/main" id="{2A817442-C4FB-3314-46C8-AAE916BDDDEC}"/>
              </a:ext>
            </a:extLst>
          </p:cNvPr>
          <p:cNvSpPr>
            <a:spLocks noGrp="1"/>
          </p:cNvSpPr>
          <p:nvPr>
            <p:ph type="title"/>
          </p:nvPr>
        </p:nvSpPr>
        <p:spPr/>
        <p:txBody>
          <a:bodyPr/>
          <a:lstStyle/>
          <a:p>
            <a:r>
              <a:rPr lang="en-US" dirty="0"/>
              <a:t>ATACK</a:t>
            </a:r>
            <a:br>
              <a:rPr lang="en-US" dirty="0"/>
            </a:br>
            <a:r>
              <a:rPr lang="en-US" dirty="0"/>
              <a:t>JSONP </a:t>
            </a:r>
          </a:p>
        </p:txBody>
      </p:sp>
      <p:sp>
        <p:nvSpPr>
          <p:cNvPr id="4" name="Slide Number Placeholder 3">
            <a:extLst>
              <a:ext uri="{FF2B5EF4-FFF2-40B4-BE49-F238E27FC236}">
                <a16:creationId xmlns:a16="http://schemas.microsoft.com/office/drawing/2014/main" id="{0FBB3558-BE84-27C4-8646-0294AE972B2E}"/>
              </a:ext>
            </a:extLst>
          </p:cNvPr>
          <p:cNvSpPr>
            <a:spLocks noGrp="1"/>
          </p:cNvSpPr>
          <p:nvPr>
            <p:ph type="sldNum" sz="quarter" idx="12"/>
          </p:nvPr>
        </p:nvSpPr>
        <p:spPr/>
        <p:txBody>
          <a:bodyPr/>
          <a:lstStyle/>
          <a:p>
            <a:fld id="{452BA717-4DED-4A38-BDE4-30D0F0A142DB}" type="slidenum">
              <a:rPr lang="cs-CZ" smtClean="0"/>
              <a:pPr/>
              <a:t>31</a:t>
            </a:fld>
            <a:endParaRPr lang="cs-CZ"/>
          </a:p>
        </p:txBody>
      </p:sp>
      <p:sp>
        <p:nvSpPr>
          <p:cNvPr id="5" name="TextBox 4">
            <a:extLst>
              <a:ext uri="{FF2B5EF4-FFF2-40B4-BE49-F238E27FC236}">
                <a16:creationId xmlns:a16="http://schemas.microsoft.com/office/drawing/2014/main" id="{838EBC6B-EDC7-DF97-1F25-68FF1EBA2FC5}"/>
              </a:ext>
            </a:extLst>
          </p:cNvPr>
          <p:cNvSpPr txBox="1"/>
          <p:nvPr/>
        </p:nvSpPr>
        <p:spPr>
          <a:xfrm>
            <a:off x="0" y="6444044"/>
            <a:ext cx="12192000" cy="369332"/>
          </a:xfrm>
          <a:prstGeom prst="rect">
            <a:avLst/>
          </a:prstGeom>
          <a:noFill/>
        </p:spPr>
        <p:txBody>
          <a:bodyPr wrap="square" rtlCol="0">
            <a:spAutoFit/>
          </a:bodyPr>
          <a:lstStyle/>
          <a:p>
            <a:r>
              <a:rPr lang="en-US" dirty="0"/>
              <a:t>Proposal: 2022/2023</a:t>
            </a:r>
          </a:p>
        </p:txBody>
      </p:sp>
    </p:spTree>
    <p:extLst>
      <p:ext uri="{BB962C8B-B14F-4D97-AF65-F5344CB8AC3E}">
        <p14:creationId xmlns:p14="http://schemas.microsoft.com/office/powerpoint/2010/main" val="3714689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B44375-3BB9-B9E3-4733-C98FF601D308}"/>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063662E7-A526-6614-7C93-D466DF3872A8}"/>
              </a:ext>
            </a:extLst>
          </p:cNvPr>
          <p:cNvSpPr>
            <a:spLocks noGrp="1"/>
          </p:cNvSpPr>
          <p:nvPr>
            <p:ph type="title"/>
          </p:nvPr>
        </p:nvSpPr>
        <p:spPr/>
        <p:txBody>
          <a:bodyPr/>
          <a:lstStyle/>
          <a:p>
            <a:r>
              <a:rPr lang="en-US" dirty="0"/>
              <a:t>ATACK</a:t>
            </a:r>
            <a:br>
              <a:rPr lang="en-US" dirty="0"/>
            </a:br>
            <a:r>
              <a:rPr lang="en-US" dirty="0"/>
              <a:t>Same Origin Method Execution</a:t>
            </a:r>
          </a:p>
        </p:txBody>
      </p:sp>
      <p:sp>
        <p:nvSpPr>
          <p:cNvPr id="4" name="Slide Number Placeholder 3">
            <a:extLst>
              <a:ext uri="{FF2B5EF4-FFF2-40B4-BE49-F238E27FC236}">
                <a16:creationId xmlns:a16="http://schemas.microsoft.com/office/drawing/2014/main" id="{C513B619-5887-6AD9-DDE3-A7FC7AC90654}"/>
              </a:ext>
            </a:extLst>
          </p:cNvPr>
          <p:cNvSpPr>
            <a:spLocks noGrp="1"/>
          </p:cNvSpPr>
          <p:nvPr>
            <p:ph type="sldNum" sz="quarter" idx="12"/>
          </p:nvPr>
        </p:nvSpPr>
        <p:spPr/>
        <p:txBody>
          <a:bodyPr/>
          <a:lstStyle/>
          <a:p>
            <a:fld id="{452BA717-4DED-4A38-BDE4-30D0F0A142DB}" type="slidenum">
              <a:rPr lang="cs-CZ" smtClean="0"/>
              <a:pPr/>
              <a:t>32</a:t>
            </a:fld>
            <a:endParaRPr lang="cs-CZ"/>
          </a:p>
        </p:txBody>
      </p:sp>
      <p:sp>
        <p:nvSpPr>
          <p:cNvPr id="5" name="TextBox 4">
            <a:extLst>
              <a:ext uri="{FF2B5EF4-FFF2-40B4-BE49-F238E27FC236}">
                <a16:creationId xmlns:a16="http://schemas.microsoft.com/office/drawing/2014/main" id="{6D584137-2C5D-7418-5885-78D31F418C24}"/>
              </a:ext>
            </a:extLst>
          </p:cNvPr>
          <p:cNvSpPr txBox="1"/>
          <p:nvPr/>
        </p:nvSpPr>
        <p:spPr>
          <a:xfrm>
            <a:off x="0" y="6444044"/>
            <a:ext cx="12192000" cy="369332"/>
          </a:xfrm>
          <a:prstGeom prst="rect">
            <a:avLst/>
          </a:prstGeom>
          <a:noFill/>
        </p:spPr>
        <p:txBody>
          <a:bodyPr wrap="square" rtlCol="0">
            <a:spAutoFit/>
          </a:bodyPr>
          <a:lstStyle/>
          <a:p>
            <a:r>
              <a:rPr lang="en-US" dirty="0"/>
              <a:t>Proposal: 2022/2023</a:t>
            </a:r>
          </a:p>
        </p:txBody>
      </p:sp>
    </p:spTree>
    <p:extLst>
      <p:ext uri="{BB962C8B-B14F-4D97-AF65-F5344CB8AC3E}">
        <p14:creationId xmlns:p14="http://schemas.microsoft.com/office/powerpoint/2010/main" val="1578992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5AF7F9-2E97-4F46-B216-8FE51E4FAC9A}"/>
              </a:ext>
            </a:extLst>
          </p:cNvPr>
          <p:cNvSpPr>
            <a:spLocks noGrp="1"/>
          </p:cNvSpPr>
          <p:nvPr>
            <p:ph idx="1"/>
          </p:nvPr>
        </p:nvSpPr>
        <p:spPr/>
        <p:txBody>
          <a:bodyPr/>
          <a:lstStyle/>
          <a:p>
            <a:pPr marL="0" indent="0">
              <a:buNone/>
            </a:pPr>
            <a:r>
              <a:rPr lang="en-US" b="1" dirty="0"/>
              <a:t>Logging Important Events</a:t>
            </a:r>
            <a:br>
              <a:rPr lang="en-US" dirty="0"/>
            </a:br>
            <a:endParaRPr lang="en-US" b="1" dirty="0"/>
          </a:p>
          <a:p>
            <a:r>
              <a:rPr lang="en-US" dirty="0"/>
              <a:t>Errors</a:t>
            </a:r>
          </a:p>
          <a:p>
            <a:r>
              <a:rPr lang="en-US" dirty="0"/>
              <a:t>Security breaches</a:t>
            </a:r>
          </a:p>
          <a:p>
            <a:pPr lvl="1"/>
            <a:r>
              <a:rPr lang="en-US" dirty="0"/>
              <a:t>Difficult how to detect them and what to log</a:t>
            </a:r>
          </a:p>
          <a:p>
            <a:r>
              <a:rPr lang="en-US" dirty="0"/>
              <a:t>All user actions</a:t>
            </a:r>
          </a:p>
          <a:p>
            <a:pPr lvl="1"/>
            <a:r>
              <a:rPr lang="en-US" dirty="0"/>
              <a:t>May be impossible for large systems, so at least “important” actions</a:t>
            </a:r>
          </a:p>
          <a:p>
            <a:pPr lvl="1"/>
            <a:r>
              <a:rPr lang="en-US" dirty="0"/>
              <a:t>Logging at request level</a:t>
            </a:r>
          </a:p>
          <a:p>
            <a:pPr lvl="1"/>
            <a:r>
              <a:rPr lang="en-US" dirty="0"/>
              <a:t>Logging at database level (DB triggers)</a:t>
            </a:r>
          </a:p>
          <a:p>
            <a:endParaRPr lang="en-US" dirty="0"/>
          </a:p>
        </p:txBody>
      </p:sp>
      <p:sp>
        <p:nvSpPr>
          <p:cNvPr id="3" name="Title 2">
            <a:extLst>
              <a:ext uri="{FF2B5EF4-FFF2-40B4-BE49-F238E27FC236}">
                <a16:creationId xmlns:a16="http://schemas.microsoft.com/office/drawing/2014/main" id="{26FB79A0-4B38-47AB-9B54-D49A6F558C92}"/>
              </a:ext>
            </a:extLst>
          </p:cNvPr>
          <p:cNvSpPr>
            <a:spLocks noGrp="1"/>
          </p:cNvSpPr>
          <p:nvPr>
            <p:ph type="title"/>
          </p:nvPr>
        </p:nvSpPr>
        <p:spPr/>
        <p:txBody>
          <a:bodyPr/>
          <a:lstStyle/>
          <a:p>
            <a:r>
              <a:rPr lang="en-US" dirty="0"/>
              <a:t>MONITORING &amp; Logging</a:t>
            </a:r>
          </a:p>
        </p:txBody>
      </p:sp>
      <p:sp>
        <p:nvSpPr>
          <p:cNvPr id="4" name="Slide Number Placeholder 3">
            <a:extLst>
              <a:ext uri="{FF2B5EF4-FFF2-40B4-BE49-F238E27FC236}">
                <a16:creationId xmlns:a16="http://schemas.microsoft.com/office/drawing/2014/main" id="{F8FAA5D8-5A5E-44C7-92F6-25E26A40B69B}"/>
              </a:ext>
            </a:extLst>
          </p:cNvPr>
          <p:cNvSpPr>
            <a:spLocks noGrp="1"/>
          </p:cNvSpPr>
          <p:nvPr>
            <p:ph type="sldNum" sz="quarter" idx="12"/>
          </p:nvPr>
        </p:nvSpPr>
        <p:spPr/>
        <p:txBody>
          <a:bodyPr/>
          <a:lstStyle/>
          <a:p>
            <a:fld id="{452BA717-4DED-4A38-BDE4-30D0F0A142DB}" type="slidenum">
              <a:rPr lang="cs-CZ" smtClean="0"/>
              <a:pPr/>
              <a:t>33</a:t>
            </a:fld>
            <a:endParaRPr lang="cs-CZ"/>
          </a:p>
        </p:txBody>
      </p:sp>
    </p:spTree>
    <p:extLst>
      <p:ext uri="{BB962C8B-B14F-4D97-AF65-F5344CB8AC3E}">
        <p14:creationId xmlns:p14="http://schemas.microsoft.com/office/powerpoint/2010/main" val="636427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DD688D9-D639-C799-C9A5-5382DE5CFD6A}"/>
              </a:ext>
            </a:extLst>
          </p:cNvPr>
          <p:cNvSpPr>
            <a:spLocks noGrp="1"/>
          </p:cNvSpPr>
          <p:nvPr>
            <p:ph sz="half" idx="1"/>
          </p:nvPr>
        </p:nvSpPr>
        <p:spPr>
          <a:xfrm>
            <a:off x="239353" y="1844824"/>
            <a:ext cx="4344479" cy="4596298"/>
          </a:xfrm>
        </p:spPr>
        <p:txBody>
          <a:bodyPr/>
          <a:lstStyle/>
          <a:p>
            <a:r>
              <a:rPr lang="en-US" dirty="0"/>
              <a:t>Account Takeover</a:t>
            </a:r>
          </a:p>
          <a:p>
            <a:r>
              <a:rPr lang="en-US" dirty="0"/>
              <a:t>NPM / Docker / …</a:t>
            </a:r>
          </a:p>
          <a:p>
            <a:r>
              <a:rPr lang="en-US" dirty="0"/>
              <a:t>left-pad unpublished</a:t>
            </a:r>
          </a:p>
          <a:p>
            <a:r>
              <a:rPr lang="en-US" dirty="0"/>
              <a:t>Part of automated pipeline</a:t>
            </a:r>
          </a:p>
        </p:txBody>
      </p:sp>
      <p:sp>
        <p:nvSpPr>
          <p:cNvPr id="3" name="Title 2">
            <a:extLst>
              <a:ext uri="{FF2B5EF4-FFF2-40B4-BE49-F238E27FC236}">
                <a16:creationId xmlns:a16="http://schemas.microsoft.com/office/drawing/2014/main" id="{ECC56CA3-E0E5-6853-7761-39CC1653E644}"/>
              </a:ext>
            </a:extLst>
          </p:cNvPr>
          <p:cNvSpPr>
            <a:spLocks noGrp="1"/>
          </p:cNvSpPr>
          <p:nvPr>
            <p:ph type="title"/>
          </p:nvPr>
        </p:nvSpPr>
        <p:spPr/>
        <p:txBody>
          <a:bodyPr/>
          <a:lstStyle/>
          <a:p>
            <a:r>
              <a:rPr lang="en-US" dirty="0"/>
              <a:t>Libraries</a:t>
            </a:r>
          </a:p>
        </p:txBody>
      </p:sp>
      <p:sp>
        <p:nvSpPr>
          <p:cNvPr id="4" name="Slide Number Placeholder 3">
            <a:extLst>
              <a:ext uri="{FF2B5EF4-FFF2-40B4-BE49-F238E27FC236}">
                <a16:creationId xmlns:a16="http://schemas.microsoft.com/office/drawing/2014/main" id="{1773EF9A-33F6-C773-3502-3B8285390E82}"/>
              </a:ext>
            </a:extLst>
          </p:cNvPr>
          <p:cNvSpPr>
            <a:spLocks noGrp="1"/>
          </p:cNvSpPr>
          <p:nvPr>
            <p:ph type="sldNum" sz="quarter" idx="12"/>
          </p:nvPr>
        </p:nvSpPr>
        <p:spPr/>
        <p:txBody>
          <a:bodyPr/>
          <a:lstStyle/>
          <a:p>
            <a:fld id="{452BA717-4DED-4A38-BDE4-30D0F0A142DB}" type="slidenum">
              <a:rPr lang="cs-CZ" smtClean="0"/>
              <a:pPr/>
              <a:t>34</a:t>
            </a:fld>
            <a:endParaRPr lang="cs-CZ"/>
          </a:p>
        </p:txBody>
      </p:sp>
      <p:pic>
        <p:nvPicPr>
          <p:cNvPr id="1026" name="Picture 2" descr="Image">
            <a:extLst>
              <a:ext uri="{FF2B5EF4-FFF2-40B4-BE49-F238E27FC236}">
                <a16:creationId xmlns:a16="http://schemas.microsoft.com/office/drawing/2014/main" id="{6D4B8BB2-31AB-7A6E-5D91-3897E65EFC8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66221" y="1872462"/>
            <a:ext cx="7305830" cy="2924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301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F95FC-8634-6E6E-EBF9-41DC57274B2D}"/>
              </a:ext>
            </a:extLst>
          </p:cNvPr>
          <p:cNvSpPr>
            <a:spLocks noGrp="1"/>
          </p:cNvSpPr>
          <p:nvPr>
            <p:ph type="ctrTitle"/>
          </p:nvPr>
        </p:nvSpPr>
        <p:spPr/>
        <p:txBody>
          <a:bodyPr/>
          <a:lstStyle/>
          <a:p>
            <a:r>
              <a:rPr lang="en-US" dirty="0"/>
              <a:t>Authentication &amp; Authorization</a:t>
            </a:r>
          </a:p>
        </p:txBody>
      </p:sp>
    </p:spTree>
    <p:extLst>
      <p:ext uri="{BB962C8B-B14F-4D97-AF65-F5344CB8AC3E}">
        <p14:creationId xmlns:p14="http://schemas.microsoft.com/office/powerpoint/2010/main" val="4644682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27FD63-BECB-442D-83EA-FCBF6927F76E}"/>
              </a:ext>
            </a:extLst>
          </p:cNvPr>
          <p:cNvSpPr>
            <a:spLocks noGrp="1"/>
          </p:cNvSpPr>
          <p:nvPr>
            <p:ph idx="1"/>
          </p:nvPr>
        </p:nvSpPr>
        <p:spPr>
          <a:xfrm>
            <a:off x="239351" y="1844824"/>
            <a:ext cx="11713299" cy="4752528"/>
          </a:xfrm>
        </p:spPr>
        <p:txBody>
          <a:bodyPr/>
          <a:lstStyle/>
          <a:p>
            <a:pPr marL="0" indent="0">
              <a:buNone/>
            </a:pPr>
            <a:r>
              <a:rPr lang="en-US" dirty="0"/>
              <a:t>Authentication confirms that a user is who they claim to be</a:t>
            </a:r>
            <a:br>
              <a:rPr lang="en-US" dirty="0"/>
            </a:br>
            <a:endParaRPr lang="en-US" dirty="0"/>
          </a:p>
          <a:p>
            <a:r>
              <a:rPr lang="en-US" dirty="0"/>
              <a:t>Based on user credentials, a certificate, …</a:t>
            </a:r>
          </a:p>
          <a:p>
            <a:pPr lvl="1"/>
            <a:r>
              <a:rPr lang="en-US" dirty="0"/>
              <a:t>Something you know (password)</a:t>
            </a:r>
          </a:p>
          <a:p>
            <a:pPr lvl="1"/>
            <a:r>
              <a:rPr lang="en-US" dirty="0"/>
              <a:t>Something you have (cell phone, token)</a:t>
            </a:r>
          </a:p>
          <a:p>
            <a:pPr lvl="1"/>
            <a:r>
              <a:rPr lang="en-US" dirty="0"/>
              <a:t>Something you are (fingerprint)</a:t>
            </a:r>
          </a:p>
          <a:p>
            <a:r>
              <a:rPr lang="en-US" dirty="0"/>
              <a:t>Protect credentials using HTTPS</a:t>
            </a:r>
          </a:p>
          <a:p>
            <a:r>
              <a:rPr lang="en-US" dirty="0"/>
              <a:t>User identity must be held despite statelessness (session management)</a:t>
            </a:r>
            <a:br>
              <a:rPr lang="en-US" dirty="0"/>
            </a:br>
            <a:r>
              <a:rPr lang="en-US" dirty="0"/>
              <a:t>In a (secured) session, in a cookie, …</a:t>
            </a:r>
          </a:p>
          <a:p>
            <a:r>
              <a:rPr lang="en-US" dirty="0"/>
              <a:t>External identity providers : Single Sign-On</a:t>
            </a:r>
          </a:p>
          <a:p>
            <a:r>
              <a:rPr lang="en-US" dirty="0"/>
              <a:t>Multi-Factor Authentication</a:t>
            </a:r>
          </a:p>
          <a:p>
            <a:r>
              <a:rPr lang="en-US" dirty="0"/>
              <a:t>Reauthenticate for important actions</a:t>
            </a:r>
          </a:p>
          <a:p>
            <a:endParaRPr lang="en-US" dirty="0"/>
          </a:p>
        </p:txBody>
      </p:sp>
      <p:sp>
        <p:nvSpPr>
          <p:cNvPr id="3" name="Title 2">
            <a:extLst>
              <a:ext uri="{FF2B5EF4-FFF2-40B4-BE49-F238E27FC236}">
                <a16:creationId xmlns:a16="http://schemas.microsoft.com/office/drawing/2014/main" id="{3934FF82-C0FD-4712-9D58-3AA1788D7C78}"/>
              </a:ext>
            </a:extLst>
          </p:cNvPr>
          <p:cNvSpPr>
            <a:spLocks noGrp="1"/>
          </p:cNvSpPr>
          <p:nvPr>
            <p:ph type="title"/>
          </p:nvPr>
        </p:nvSpPr>
        <p:spPr/>
        <p:txBody>
          <a:bodyPr/>
          <a:lstStyle/>
          <a:p>
            <a:r>
              <a:rPr lang="en-US" dirty="0"/>
              <a:t>Authentication</a:t>
            </a:r>
          </a:p>
        </p:txBody>
      </p:sp>
      <p:sp>
        <p:nvSpPr>
          <p:cNvPr id="4" name="Slide Number Placeholder 3">
            <a:extLst>
              <a:ext uri="{FF2B5EF4-FFF2-40B4-BE49-F238E27FC236}">
                <a16:creationId xmlns:a16="http://schemas.microsoft.com/office/drawing/2014/main" id="{E3ECF8F0-E13A-467E-9EE7-65EAC0F8282C}"/>
              </a:ext>
            </a:extLst>
          </p:cNvPr>
          <p:cNvSpPr>
            <a:spLocks noGrp="1"/>
          </p:cNvSpPr>
          <p:nvPr>
            <p:ph type="sldNum" sz="quarter" idx="12"/>
          </p:nvPr>
        </p:nvSpPr>
        <p:spPr/>
        <p:txBody>
          <a:bodyPr/>
          <a:lstStyle/>
          <a:p>
            <a:fld id="{452BA717-4DED-4A38-BDE4-30D0F0A142DB}" type="slidenum">
              <a:rPr lang="cs-CZ" smtClean="0"/>
              <a:pPr/>
              <a:t>36</a:t>
            </a:fld>
            <a:endParaRPr lang="cs-CZ"/>
          </a:p>
        </p:txBody>
      </p:sp>
    </p:spTree>
    <p:extLst>
      <p:ext uri="{BB962C8B-B14F-4D97-AF65-F5344CB8AC3E}">
        <p14:creationId xmlns:p14="http://schemas.microsoft.com/office/powerpoint/2010/main" val="105229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8DEF83-B6CA-A94A-B86B-A8BAF70BBA27}"/>
              </a:ext>
            </a:extLst>
          </p:cNvPr>
          <p:cNvSpPr>
            <a:spLocks noGrp="1"/>
          </p:cNvSpPr>
          <p:nvPr>
            <p:ph idx="1"/>
          </p:nvPr>
        </p:nvSpPr>
        <p:spPr>
          <a:xfrm>
            <a:off x="239351" y="1844824"/>
            <a:ext cx="11713299" cy="2232248"/>
          </a:xfrm>
        </p:spPr>
        <p:txBody>
          <a:bodyPr/>
          <a:lstStyle/>
          <a:p>
            <a:r>
              <a:rPr lang="en-US" dirty="0"/>
              <a:t>Password should not be stored in plain text nor in decryptable form in the database, but rather hashed: </a:t>
            </a:r>
            <a:br>
              <a:rPr lang="en-US" dirty="0"/>
            </a:br>
            <a:r>
              <a:rPr lang="en-US" dirty="0"/>
              <a:t>	</a:t>
            </a:r>
            <a:r>
              <a:rPr lang="en-US" i="1" dirty="0"/>
              <a:t>&lt;salt&gt;,</a:t>
            </a:r>
            <a:r>
              <a:rPr lang="en-US" i="1" dirty="0" err="1"/>
              <a:t>hashfnc</a:t>
            </a:r>
            <a:r>
              <a:rPr lang="en-US" i="1" dirty="0"/>
              <a:t>(&lt;salt&gt;,&lt;password&gt;)</a:t>
            </a:r>
            <a:br>
              <a:rPr lang="en-US" i="1" dirty="0"/>
            </a:br>
            <a:r>
              <a:rPr lang="en-US" dirty="0"/>
              <a:t>The </a:t>
            </a:r>
            <a:r>
              <a:rPr lang="en-US" i="1" dirty="0" err="1"/>
              <a:t>hashfnc</a:t>
            </a:r>
            <a:r>
              <a:rPr lang="en-US" dirty="0"/>
              <a:t> could be SHA-256, SHA-512, </a:t>
            </a:r>
            <a:r>
              <a:rPr lang="en-US" dirty="0" err="1"/>
              <a:t>bcrypt</a:t>
            </a:r>
            <a:r>
              <a:rPr lang="en-US" dirty="0"/>
              <a:t>, </a:t>
            </a:r>
            <a:r>
              <a:rPr lang="en-US" dirty="0" err="1"/>
              <a:t>scrypt</a:t>
            </a:r>
            <a:r>
              <a:rPr lang="en-US" dirty="0"/>
              <a:t>, …</a:t>
            </a:r>
          </a:p>
          <a:p>
            <a:r>
              <a:rPr lang="en-US" dirty="0"/>
              <a:t>Salt is necessary to prevent rainbow-table attacks</a:t>
            </a:r>
            <a:br>
              <a:rPr lang="en-US" dirty="0"/>
            </a:br>
            <a:r>
              <a:rPr lang="en-US" dirty="0"/>
              <a:t>Also, to assign different hashes to same passwords used by different users</a:t>
            </a:r>
          </a:p>
          <a:p>
            <a:endParaRPr lang="en-US" dirty="0"/>
          </a:p>
        </p:txBody>
      </p:sp>
      <p:sp>
        <p:nvSpPr>
          <p:cNvPr id="3" name="Title 2">
            <a:extLst>
              <a:ext uri="{FF2B5EF4-FFF2-40B4-BE49-F238E27FC236}">
                <a16:creationId xmlns:a16="http://schemas.microsoft.com/office/drawing/2014/main" id="{C11F99A9-033F-40DA-94CE-46F62568A751}"/>
              </a:ext>
            </a:extLst>
          </p:cNvPr>
          <p:cNvSpPr>
            <a:spLocks noGrp="1"/>
          </p:cNvSpPr>
          <p:nvPr>
            <p:ph type="title"/>
          </p:nvPr>
        </p:nvSpPr>
        <p:spPr/>
        <p:txBody>
          <a:bodyPr/>
          <a:lstStyle/>
          <a:p>
            <a:r>
              <a:rPr lang="en-US" dirty="0"/>
              <a:t>Password</a:t>
            </a:r>
          </a:p>
        </p:txBody>
      </p:sp>
      <p:sp>
        <p:nvSpPr>
          <p:cNvPr id="4" name="Slide Number Placeholder 3">
            <a:extLst>
              <a:ext uri="{FF2B5EF4-FFF2-40B4-BE49-F238E27FC236}">
                <a16:creationId xmlns:a16="http://schemas.microsoft.com/office/drawing/2014/main" id="{94D6EB02-6718-4C70-A592-09F0E303CEE0}"/>
              </a:ext>
            </a:extLst>
          </p:cNvPr>
          <p:cNvSpPr>
            <a:spLocks noGrp="1"/>
          </p:cNvSpPr>
          <p:nvPr>
            <p:ph type="sldNum" sz="quarter" idx="12"/>
          </p:nvPr>
        </p:nvSpPr>
        <p:spPr/>
        <p:txBody>
          <a:bodyPr/>
          <a:lstStyle/>
          <a:p>
            <a:fld id="{452BA717-4DED-4A38-BDE4-30D0F0A142DB}" type="slidenum">
              <a:rPr lang="cs-CZ" smtClean="0"/>
              <a:pPr/>
              <a:t>37</a:t>
            </a:fld>
            <a:endParaRPr lang="cs-CZ"/>
          </a:p>
        </p:txBody>
      </p:sp>
    </p:spTree>
    <p:extLst>
      <p:ext uri="{BB962C8B-B14F-4D97-AF65-F5344CB8AC3E}">
        <p14:creationId xmlns:p14="http://schemas.microsoft.com/office/powerpoint/2010/main" val="604609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808864-6943-22C2-D1B4-A6EDB18EE11E}"/>
              </a:ext>
            </a:extLst>
          </p:cNvPr>
          <p:cNvSpPr>
            <a:spLocks noGrp="1"/>
          </p:cNvSpPr>
          <p:nvPr>
            <p:ph type="sldNum" sz="quarter" idx="12"/>
          </p:nvPr>
        </p:nvSpPr>
        <p:spPr/>
        <p:txBody>
          <a:bodyPr/>
          <a:lstStyle/>
          <a:p>
            <a:fld id="{452BA717-4DED-4A38-BDE4-30D0F0A142DB}" type="slidenum">
              <a:rPr lang="cs-CZ" smtClean="0"/>
              <a:pPr/>
              <a:t>38</a:t>
            </a:fld>
            <a:endParaRPr lang="cs-CZ"/>
          </a:p>
        </p:txBody>
      </p:sp>
      <p:sp>
        <p:nvSpPr>
          <p:cNvPr id="3" name="Text Placeholder 2">
            <a:extLst>
              <a:ext uri="{FF2B5EF4-FFF2-40B4-BE49-F238E27FC236}">
                <a16:creationId xmlns:a16="http://schemas.microsoft.com/office/drawing/2014/main" id="{99438AB0-9F20-CC34-D9B6-927F67EC1A3C}"/>
              </a:ext>
            </a:extLst>
          </p:cNvPr>
          <p:cNvSpPr>
            <a:spLocks noGrp="1"/>
          </p:cNvSpPr>
          <p:nvPr>
            <p:ph type="body" sz="quarter" idx="13"/>
          </p:nvPr>
        </p:nvSpPr>
        <p:spPr/>
        <p:txBody>
          <a:bodyPr/>
          <a:lstStyle/>
          <a:p>
            <a:r>
              <a:rPr lang="en-US" dirty="0"/>
              <a:t>Demo</a:t>
            </a:r>
          </a:p>
        </p:txBody>
      </p:sp>
      <p:sp>
        <p:nvSpPr>
          <p:cNvPr id="4" name="Text Placeholder 3">
            <a:extLst>
              <a:ext uri="{FF2B5EF4-FFF2-40B4-BE49-F238E27FC236}">
                <a16:creationId xmlns:a16="http://schemas.microsoft.com/office/drawing/2014/main" id="{0FA38626-64CC-2F31-7528-AEB470F57EFD}"/>
              </a:ext>
            </a:extLst>
          </p:cNvPr>
          <p:cNvSpPr>
            <a:spLocks noGrp="1"/>
          </p:cNvSpPr>
          <p:nvPr>
            <p:ph type="body" sz="quarter" idx="14"/>
          </p:nvPr>
        </p:nvSpPr>
        <p:spPr>
          <a:xfrm>
            <a:off x="1415480" y="3140968"/>
            <a:ext cx="9217023" cy="1080120"/>
          </a:xfrm>
        </p:spPr>
        <p:txBody>
          <a:bodyPr/>
          <a:lstStyle/>
          <a:p>
            <a:r>
              <a:rPr lang="en-US" dirty="0"/>
              <a:t>Passwords and Users</a:t>
            </a:r>
          </a:p>
        </p:txBody>
      </p:sp>
      <p:pic>
        <p:nvPicPr>
          <p:cNvPr id="5" name="Picture 2" descr="Password Strength">
            <a:extLst>
              <a:ext uri="{FF2B5EF4-FFF2-40B4-BE49-F238E27FC236}">
                <a16:creationId xmlns:a16="http://schemas.microsoft.com/office/drawing/2014/main" id="{E15DD4C1-655F-7CB7-98B1-658A567B74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 b="56199"/>
          <a:stretch/>
        </p:blipFill>
        <p:spPr bwMode="auto">
          <a:xfrm>
            <a:off x="239348" y="4496268"/>
            <a:ext cx="5815320" cy="20686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assword Strength">
            <a:extLst>
              <a:ext uri="{FF2B5EF4-FFF2-40B4-BE49-F238E27FC236}">
                <a16:creationId xmlns:a16="http://schemas.microsoft.com/office/drawing/2014/main" id="{8E0E2D8C-374F-62A9-5AB9-C93787DEE0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578" b="10619"/>
          <a:stretch/>
        </p:blipFill>
        <p:spPr bwMode="auto">
          <a:xfrm>
            <a:off x="6137334" y="4496268"/>
            <a:ext cx="5815317" cy="2068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2983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1190DD-AC8A-400A-9BB2-C48478058996}"/>
              </a:ext>
            </a:extLst>
          </p:cNvPr>
          <p:cNvSpPr>
            <a:spLocks noGrp="1"/>
          </p:cNvSpPr>
          <p:nvPr>
            <p:ph type="title"/>
          </p:nvPr>
        </p:nvSpPr>
        <p:spPr/>
        <p:txBody>
          <a:bodyPr/>
          <a:lstStyle/>
          <a:p>
            <a:r>
              <a:rPr lang="en-US" dirty="0"/>
              <a:t>Password</a:t>
            </a:r>
            <a:br>
              <a:rPr lang="en-US" dirty="0"/>
            </a:br>
            <a:r>
              <a:rPr lang="en-US" dirty="0"/>
              <a:t>Authentication in PHP</a:t>
            </a:r>
          </a:p>
        </p:txBody>
      </p:sp>
      <p:sp>
        <p:nvSpPr>
          <p:cNvPr id="4" name="Slide Number Placeholder 3">
            <a:extLst>
              <a:ext uri="{FF2B5EF4-FFF2-40B4-BE49-F238E27FC236}">
                <a16:creationId xmlns:a16="http://schemas.microsoft.com/office/drawing/2014/main" id="{279953A2-877B-4F28-86C1-CD7DB75E493D}"/>
              </a:ext>
            </a:extLst>
          </p:cNvPr>
          <p:cNvSpPr>
            <a:spLocks noGrp="1"/>
          </p:cNvSpPr>
          <p:nvPr>
            <p:ph type="sldNum" sz="quarter" idx="12"/>
          </p:nvPr>
        </p:nvSpPr>
        <p:spPr/>
        <p:txBody>
          <a:bodyPr/>
          <a:lstStyle/>
          <a:p>
            <a:fld id="{452BA717-4DED-4A38-BDE4-30D0F0A142DB}" type="slidenum">
              <a:rPr lang="cs-CZ" smtClean="0"/>
              <a:pPr/>
              <a:t>39</a:t>
            </a:fld>
            <a:endParaRPr lang="cs-CZ"/>
          </a:p>
        </p:txBody>
      </p:sp>
      <p:sp>
        <p:nvSpPr>
          <p:cNvPr id="5" name="Rectangle: Single Corner Snipped 4">
            <a:extLst>
              <a:ext uri="{FF2B5EF4-FFF2-40B4-BE49-F238E27FC236}">
                <a16:creationId xmlns:a16="http://schemas.microsoft.com/office/drawing/2014/main" id="{7E36D886-C2AC-4830-B32E-49A6B9CD7330}"/>
              </a:ext>
            </a:extLst>
          </p:cNvPr>
          <p:cNvSpPr/>
          <p:nvPr/>
        </p:nvSpPr>
        <p:spPr>
          <a:xfrm>
            <a:off x="551384" y="1895632"/>
            <a:ext cx="10657184" cy="4701720"/>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a:t>class User {</a:t>
            </a:r>
          </a:p>
          <a:p>
            <a:endParaRPr lang="en-US" dirty="0"/>
          </a:p>
          <a:p>
            <a:r>
              <a:rPr lang="en-US" dirty="0"/>
              <a:t>    private $</a:t>
            </a:r>
            <a:r>
              <a:rPr lang="en-US" dirty="0" err="1"/>
              <a:t>passwordHash</a:t>
            </a:r>
            <a:r>
              <a:rPr lang="en-US" dirty="0"/>
              <a:t>;</a:t>
            </a:r>
          </a:p>
          <a:p>
            <a:endParaRPr lang="en-US" dirty="0"/>
          </a:p>
          <a:p>
            <a:r>
              <a:rPr lang="en-US" dirty="0"/>
              <a:t>    public function </a:t>
            </a:r>
            <a:r>
              <a:rPr lang="en-US" dirty="0" err="1"/>
              <a:t>setPassword</a:t>
            </a:r>
            <a:r>
              <a:rPr lang="en-US" dirty="0"/>
              <a:t>(string $password): void</a:t>
            </a:r>
          </a:p>
          <a:p>
            <a:r>
              <a:rPr lang="en-US" dirty="0"/>
              <a:t>    {</a:t>
            </a:r>
          </a:p>
          <a:p>
            <a:r>
              <a:rPr lang="en-US" dirty="0"/>
              <a:t>        $this-&gt;</a:t>
            </a:r>
            <a:r>
              <a:rPr lang="en-US" dirty="0" err="1"/>
              <a:t>passwordHash</a:t>
            </a:r>
            <a:r>
              <a:rPr lang="en-US" dirty="0"/>
              <a:t> = </a:t>
            </a:r>
            <a:r>
              <a:rPr lang="en-US" dirty="0" err="1"/>
              <a:t>password_hash</a:t>
            </a:r>
            <a:r>
              <a:rPr lang="en-US" dirty="0"/>
              <a:t>($password,</a:t>
            </a:r>
          </a:p>
          <a:p>
            <a:r>
              <a:rPr lang="en-US" dirty="0"/>
              <a:t>            PASSWORD_BCRYPT, [ 'cost' =&gt; 12 ]);</a:t>
            </a:r>
          </a:p>
          <a:p>
            <a:r>
              <a:rPr lang="en-US" dirty="0"/>
              <a:t>    }</a:t>
            </a:r>
          </a:p>
          <a:p>
            <a:r>
              <a:rPr lang="en-US" dirty="0"/>
              <a:t>    </a:t>
            </a:r>
          </a:p>
          <a:p>
            <a:r>
              <a:rPr lang="en-US" dirty="0"/>
              <a:t>    public function </a:t>
            </a:r>
            <a:r>
              <a:rPr lang="en-US" dirty="0" err="1"/>
              <a:t>verifyPassword</a:t>
            </a:r>
            <a:r>
              <a:rPr lang="en-US" dirty="0"/>
              <a:t>(string $password): bool</a:t>
            </a:r>
          </a:p>
          <a:p>
            <a:r>
              <a:rPr lang="en-US" dirty="0"/>
              <a:t>    {</a:t>
            </a:r>
          </a:p>
          <a:p>
            <a:r>
              <a:rPr lang="en-US" dirty="0"/>
              <a:t>        return </a:t>
            </a:r>
            <a:r>
              <a:rPr lang="en-US" dirty="0" err="1"/>
              <a:t>password_verify</a:t>
            </a:r>
            <a:r>
              <a:rPr lang="en-US" dirty="0"/>
              <a:t>($password, $this-&gt;</a:t>
            </a:r>
            <a:r>
              <a:rPr lang="en-US" dirty="0" err="1"/>
              <a:t>passwordHash</a:t>
            </a:r>
            <a:r>
              <a:rPr lang="en-US" dirty="0"/>
              <a:t>);</a:t>
            </a:r>
          </a:p>
          <a:p>
            <a:r>
              <a:rPr lang="en-US" dirty="0"/>
              <a:t>    }</a:t>
            </a:r>
          </a:p>
          <a:p>
            <a:endParaRPr lang="en-US" dirty="0"/>
          </a:p>
          <a:p>
            <a:r>
              <a:rPr lang="en-US" dirty="0"/>
              <a:t>}</a:t>
            </a:r>
          </a:p>
        </p:txBody>
      </p:sp>
    </p:spTree>
    <p:extLst>
      <p:ext uri="{BB962C8B-B14F-4D97-AF65-F5344CB8AC3E}">
        <p14:creationId xmlns:p14="http://schemas.microsoft.com/office/powerpoint/2010/main" val="2921695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171C2F-783C-4F39-829F-049712CFFE09}"/>
              </a:ext>
            </a:extLst>
          </p:cNvPr>
          <p:cNvSpPr>
            <a:spLocks noGrp="1"/>
          </p:cNvSpPr>
          <p:nvPr>
            <p:ph idx="1"/>
          </p:nvPr>
        </p:nvSpPr>
        <p:spPr>
          <a:xfrm>
            <a:off x="239351" y="1844823"/>
            <a:ext cx="11713299" cy="1760236"/>
          </a:xfrm>
        </p:spPr>
        <p:txBody>
          <a:bodyPr/>
          <a:lstStyle/>
          <a:p>
            <a:r>
              <a:rPr lang="en-US" dirty="0"/>
              <a:t>Both sides need to share the same key</a:t>
            </a:r>
          </a:p>
          <a:p>
            <a:r>
              <a:rPr lang="en-US" dirty="0"/>
              <a:t>There must be another (secret channel) how they pass on the key</a:t>
            </a:r>
          </a:p>
          <a:p>
            <a:r>
              <a:rPr lang="en-US" dirty="0"/>
              <a:t>The key is used both for encryption and decryption</a:t>
            </a:r>
          </a:p>
          <a:p>
            <a:r>
              <a:rPr lang="en-US" dirty="0"/>
              <a:t>Algorithm highlight: Advanced Encryption Standard (AES)</a:t>
            </a:r>
          </a:p>
        </p:txBody>
      </p:sp>
      <p:sp>
        <p:nvSpPr>
          <p:cNvPr id="3" name="Title 2">
            <a:extLst>
              <a:ext uri="{FF2B5EF4-FFF2-40B4-BE49-F238E27FC236}">
                <a16:creationId xmlns:a16="http://schemas.microsoft.com/office/drawing/2014/main" id="{E449071E-FF62-4679-BFC5-49E259C93CEE}"/>
              </a:ext>
            </a:extLst>
          </p:cNvPr>
          <p:cNvSpPr>
            <a:spLocks noGrp="1"/>
          </p:cNvSpPr>
          <p:nvPr>
            <p:ph type="title"/>
          </p:nvPr>
        </p:nvSpPr>
        <p:spPr/>
        <p:txBody>
          <a:bodyPr/>
          <a:lstStyle/>
          <a:p>
            <a:r>
              <a:rPr lang="en-US" dirty="0"/>
              <a:t>Symmetric Ciphers</a:t>
            </a:r>
          </a:p>
        </p:txBody>
      </p:sp>
      <p:sp>
        <p:nvSpPr>
          <p:cNvPr id="4" name="Slide Number Placeholder 3">
            <a:extLst>
              <a:ext uri="{FF2B5EF4-FFF2-40B4-BE49-F238E27FC236}">
                <a16:creationId xmlns:a16="http://schemas.microsoft.com/office/drawing/2014/main" id="{D572E588-11F8-4124-9FDA-B6EBA8BDC3D6}"/>
              </a:ext>
            </a:extLst>
          </p:cNvPr>
          <p:cNvSpPr>
            <a:spLocks noGrp="1"/>
          </p:cNvSpPr>
          <p:nvPr>
            <p:ph type="sldNum" sz="quarter" idx="12"/>
          </p:nvPr>
        </p:nvSpPr>
        <p:spPr/>
        <p:txBody>
          <a:bodyPr/>
          <a:lstStyle/>
          <a:p>
            <a:fld id="{452BA717-4DED-4A38-BDE4-30D0F0A142DB}" type="slidenum">
              <a:rPr lang="cs-CZ" smtClean="0"/>
              <a:pPr/>
              <a:t>4</a:t>
            </a:fld>
            <a:endParaRPr lang="cs-CZ"/>
          </a:p>
        </p:txBody>
      </p:sp>
      <p:cxnSp>
        <p:nvCxnSpPr>
          <p:cNvPr id="5" name="Straight Connector 4">
            <a:extLst>
              <a:ext uri="{FF2B5EF4-FFF2-40B4-BE49-F238E27FC236}">
                <a16:creationId xmlns:a16="http://schemas.microsoft.com/office/drawing/2014/main" id="{6C44DA56-FB43-4BC7-B6FA-D6455F05DB8E}"/>
              </a:ext>
            </a:extLst>
          </p:cNvPr>
          <p:cNvCxnSpPr/>
          <p:nvPr/>
        </p:nvCxnSpPr>
        <p:spPr>
          <a:xfrm>
            <a:off x="3359696" y="4869160"/>
            <a:ext cx="5184576" cy="0"/>
          </a:xfrm>
          <a:prstGeom prst="line">
            <a:avLst/>
          </a:prstGeom>
          <a:ln>
            <a:solidFill>
              <a:schemeClr val="tx1"/>
            </a:solidFill>
            <a:headEnd type="stealth" w="lg" len="lg"/>
            <a:tailEnd type="stealth" w="lg" len="lg"/>
          </a:ln>
        </p:spPr>
        <p:style>
          <a:lnRef idx="1">
            <a:schemeClr val="accent2"/>
          </a:lnRef>
          <a:fillRef idx="0">
            <a:schemeClr val="accent2"/>
          </a:fillRef>
          <a:effectRef idx="0">
            <a:schemeClr val="accent2"/>
          </a:effectRef>
          <a:fontRef idx="minor">
            <a:schemeClr val="tx1"/>
          </a:fontRef>
        </p:style>
      </p:cxnSp>
      <p:grpSp>
        <p:nvGrpSpPr>
          <p:cNvPr id="6" name="Group 5">
            <a:extLst>
              <a:ext uri="{FF2B5EF4-FFF2-40B4-BE49-F238E27FC236}">
                <a16:creationId xmlns:a16="http://schemas.microsoft.com/office/drawing/2014/main" id="{B500FB94-9366-4D7D-B75E-9C9ED2F051F0}"/>
              </a:ext>
            </a:extLst>
          </p:cNvPr>
          <p:cNvGrpSpPr/>
          <p:nvPr/>
        </p:nvGrpSpPr>
        <p:grpSpPr>
          <a:xfrm>
            <a:off x="1559496" y="3605059"/>
            <a:ext cx="1606805" cy="2158871"/>
            <a:chOff x="1919536" y="3225672"/>
            <a:chExt cx="1606805" cy="2158871"/>
          </a:xfrm>
        </p:grpSpPr>
        <p:pic>
          <p:nvPicPr>
            <p:cNvPr id="7" name="Picture 6">
              <a:extLst>
                <a:ext uri="{FF2B5EF4-FFF2-40B4-BE49-F238E27FC236}">
                  <a16:creationId xmlns:a16="http://schemas.microsoft.com/office/drawing/2014/main" id="{9F88A4AE-1D9B-44F2-9E2F-684CDC5E8E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9536" y="3603163"/>
              <a:ext cx="1606805" cy="1781380"/>
            </a:xfrm>
            <a:prstGeom prst="rect">
              <a:avLst/>
            </a:prstGeom>
          </p:spPr>
        </p:pic>
        <p:sp>
          <p:nvSpPr>
            <p:cNvPr id="8" name="TextBox 7">
              <a:extLst>
                <a:ext uri="{FF2B5EF4-FFF2-40B4-BE49-F238E27FC236}">
                  <a16:creationId xmlns:a16="http://schemas.microsoft.com/office/drawing/2014/main" id="{B70905E3-5890-4DAF-ABFD-2EDAD2BEEAC5}"/>
                </a:ext>
              </a:extLst>
            </p:cNvPr>
            <p:cNvSpPr txBox="1"/>
            <p:nvPr/>
          </p:nvSpPr>
          <p:spPr>
            <a:xfrm>
              <a:off x="1952260" y="3225672"/>
              <a:ext cx="724878" cy="369332"/>
            </a:xfrm>
            <a:prstGeom prst="rect">
              <a:avLst/>
            </a:prstGeom>
            <a:noFill/>
          </p:spPr>
          <p:txBody>
            <a:bodyPr wrap="none" rtlCol="0">
              <a:spAutoFit/>
            </a:bodyPr>
            <a:lstStyle/>
            <a:p>
              <a:r>
                <a:rPr lang="en-US" dirty="0"/>
                <a:t>Alice</a:t>
              </a:r>
            </a:p>
          </p:txBody>
        </p:sp>
      </p:grpSp>
      <p:grpSp>
        <p:nvGrpSpPr>
          <p:cNvPr id="9" name="Group 8">
            <a:extLst>
              <a:ext uri="{FF2B5EF4-FFF2-40B4-BE49-F238E27FC236}">
                <a16:creationId xmlns:a16="http://schemas.microsoft.com/office/drawing/2014/main" id="{A378F745-C814-4AB7-A96F-A2874E1B8426}"/>
              </a:ext>
            </a:extLst>
          </p:cNvPr>
          <p:cNvGrpSpPr/>
          <p:nvPr/>
        </p:nvGrpSpPr>
        <p:grpSpPr>
          <a:xfrm>
            <a:off x="8400256" y="3541368"/>
            <a:ext cx="2088232" cy="2222562"/>
            <a:chOff x="8760296" y="3161981"/>
            <a:chExt cx="2088232" cy="2222562"/>
          </a:xfrm>
        </p:grpSpPr>
        <p:pic>
          <p:nvPicPr>
            <p:cNvPr id="10" name="Picture 9">
              <a:extLst>
                <a:ext uri="{FF2B5EF4-FFF2-40B4-BE49-F238E27FC236}">
                  <a16:creationId xmlns:a16="http://schemas.microsoft.com/office/drawing/2014/main" id="{60910851-96A9-4B4F-9752-0F3E88352D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0296" y="3595004"/>
              <a:ext cx="2088232" cy="1789539"/>
            </a:xfrm>
            <a:prstGeom prst="rect">
              <a:avLst/>
            </a:prstGeom>
          </p:spPr>
        </p:pic>
        <p:sp>
          <p:nvSpPr>
            <p:cNvPr id="11" name="TextBox 10">
              <a:extLst>
                <a:ext uri="{FF2B5EF4-FFF2-40B4-BE49-F238E27FC236}">
                  <a16:creationId xmlns:a16="http://schemas.microsoft.com/office/drawing/2014/main" id="{A3DCB8A0-8F8F-4188-B942-C63283BEDCCD}"/>
                </a:ext>
              </a:extLst>
            </p:cNvPr>
            <p:cNvSpPr txBox="1"/>
            <p:nvPr/>
          </p:nvSpPr>
          <p:spPr>
            <a:xfrm>
              <a:off x="9780140" y="3161981"/>
              <a:ext cx="604653" cy="369332"/>
            </a:xfrm>
            <a:prstGeom prst="rect">
              <a:avLst/>
            </a:prstGeom>
            <a:noFill/>
          </p:spPr>
          <p:txBody>
            <a:bodyPr wrap="none" rtlCol="0">
              <a:spAutoFit/>
            </a:bodyPr>
            <a:lstStyle/>
            <a:p>
              <a:r>
                <a:rPr lang="en-US" dirty="0"/>
                <a:t>Bob</a:t>
              </a:r>
            </a:p>
          </p:txBody>
        </p:sp>
      </p:grpSp>
      <p:sp>
        <p:nvSpPr>
          <p:cNvPr id="12" name="TextBox 11">
            <a:extLst>
              <a:ext uri="{FF2B5EF4-FFF2-40B4-BE49-F238E27FC236}">
                <a16:creationId xmlns:a16="http://schemas.microsoft.com/office/drawing/2014/main" id="{18DBFE4D-9DED-4DBB-B2D8-D91776B2DE75}"/>
              </a:ext>
            </a:extLst>
          </p:cNvPr>
          <p:cNvSpPr txBox="1"/>
          <p:nvPr/>
        </p:nvSpPr>
        <p:spPr>
          <a:xfrm>
            <a:off x="4801669" y="6193608"/>
            <a:ext cx="2300630" cy="369332"/>
          </a:xfrm>
          <a:prstGeom prst="rect">
            <a:avLst/>
          </a:prstGeom>
          <a:noFill/>
        </p:spPr>
        <p:txBody>
          <a:bodyPr wrap="none" rtlCol="0">
            <a:spAutoFit/>
          </a:bodyPr>
          <a:lstStyle/>
          <a:p>
            <a:r>
              <a:rPr lang="en-US" dirty="0"/>
              <a:t>Eve (eavesdropper)</a:t>
            </a:r>
          </a:p>
        </p:txBody>
      </p:sp>
      <p:pic>
        <p:nvPicPr>
          <p:cNvPr id="13" name="Picture 12">
            <a:extLst>
              <a:ext uri="{FF2B5EF4-FFF2-40B4-BE49-F238E27FC236}">
                <a16:creationId xmlns:a16="http://schemas.microsoft.com/office/drawing/2014/main" id="{2202F925-BAAD-45F4-A386-A01265C167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8767" y="5051853"/>
            <a:ext cx="1106433" cy="1152134"/>
          </a:xfrm>
          <a:prstGeom prst="rect">
            <a:avLst/>
          </a:prstGeom>
        </p:spPr>
      </p:pic>
    </p:spTree>
    <p:extLst>
      <p:ext uri="{BB962C8B-B14F-4D97-AF65-F5344CB8AC3E}">
        <p14:creationId xmlns:p14="http://schemas.microsoft.com/office/powerpoint/2010/main" val="42217592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C1FB38-514D-4DE5-AA91-29A58E4CF49E}"/>
              </a:ext>
            </a:extLst>
          </p:cNvPr>
          <p:cNvSpPr>
            <a:spLocks noGrp="1"/>
          </p:cNvSpPr>
          <p:nvPr>
            <p:ph idx="1"/>
          </p:nvPr>
        </p:nvSpPr>
        <p:spPr/>
        <p:txBody>
          <a:bodyPr/>
          <a:lstStyle/>
          <a:p>
            <a:r>
              <a:rPr lang="en-US" dirty="0"/>
              <a:t>Generated once the user is authenticated</a:t>
            </a:r>
          </a:p>
          <a:p>
            <a:pPr lvl="1"/>
            <a:r>
              <a:rPr lang="en-US" dirty="0"/>
              <a:t>Or to grant some specific action – e.g., password reset</a:t>
            </a:r>
          </a:p>
          <a:p>
            <a:r>
              <a:rPr lang="en-US" dirty="0"/>
              <a:t>Does not have to be private, but only server can create/verify them</a:t>
            </a:r>
          </a:p>
          <a:p>
            <a:r>
              <a:rPr lang="en-US" dirty="0"/>
              <a:t>Example of a security token</a:t>
            </a:r>
          </a:p>
          <a:p>
            <a:pPr lvl="1"/>
            <a:r>
              <a:rPr lang="en-US" i="1" dirty="0" err="1"/>
              <a:t>user_id:salt:hash</a:t>
            </a:r>
            <a:r>
              <a:rPr lang="en-US" i="1" dirty="0"/>
              <a:t>(</a:t>
            </a:r>
            <a:r>
              <a:rPr lang="en-US" i="1" dirty="0" err="1"/>
              <a:t>user_id:salt:secret</a:t>
            </a:r>
            <a:r>
              <a:rPr lang="en-US" i="1" dirty="0"/>
              <a:t>)</a:t>
            </a:r>
          </a:p>
          <a:p>
            <a:pPr lvl="1"/>
            <a:r>
              <a:rPr lang="en-US" dirty="0"/>
              <a:t>Where </a:t>
            </a:r>
            <a:r>
              <a:rPr lang="en-US" b="1" dirty="0"/>
              <a:t>secret</a:t>
            </a:r>
            <a:r>
              <a:rPr lang="en-US" dirty="0"/>
              <a:t> is a string known only to the server</a:t>
            </a:r>
          </a:p>
          <a:p>
            <a:r>
              <a:rPr lang="en-US" dirty="0"/>
              <a:t>Token may hold additional public data (payload)</a:t>
            </a:r>
          </a:p>
          <a:p>
            <a:pPr lvl="1"/>
            <a:r>
              <a:rPr lang="en-US" dirty="0"/>
              <a:t>Expiration timestamp</a:t>
            </a:r>
          </a:p>
          <a:p>
            <a:pPr lvl="1"/>
            <a:r>
              <a:rPr lang="en-US" dirty="0"/>
              <a:t>Creation timestamp</a:t>
            </a:r>
          </a:p>
          <a:p>
            <a:pPr lvl="1"/>
            <a:r>
              <a:rPr lang="en-US" dirty="0"/>
              <a:t>Scope – restrictions on actions that the user may do</a:t>
            </a:r>
          </a:p>
          <a:p>
            <a:endParaRPr lang="en-US" dirty="0"/>
          </a:p>
        </p:txBody>
      </p:sp>
      <p:sp>
        <p:nvSpPr>
          <p:cNvPr id="3" name="Title 2">
            <a:extLst>
              <a:ext uri="{FF2B5EF4-FFF2-40B4-BE49-F238E27FC236}">
                <a16:creationId xmlns:a16="http://schemas.microsoft.com/office/drawing/2014/main" id="{3794342F-D2FE-45C4-8B54-93ED0610AB08}"/>
              </a:ext>
            </a:extLst>
          </p:cNvPr>
          <p:cNvSpPr>
            <a:spLocks noGrp="1"/>
          </p:cNvSpPr>
          <p:nvPr>
            <p:ph type="title"/>
          </p:nvPr>
        </p:nvSpPr>
        <p:spPr/>
        <p:txBody>
          <a:bodyPr/>
          <a:lstStyle/>
          <a:p>
            <a:r>
              <a:rPr lang="en-US" dirty="0"/>
              <a:t>Authentication Tokens</a:t>
            </a:r>
          </a:p>
        </p:txBody>
      </p:sp>
      <p:sp>
        <p:nvSpPr>
          <p:cNvPr id="4" name="Slide Number Placeholder 3">
            <a:extLst>
              <a:ext uri="{FF2B5EF4-FFF2-40B4-BE49-F238E27FC236}">
                <a16:creationId xmlns:a16="http://schemas.microsoft.com/office/drawing/2014/main" id="{A8C2448C-4736-4D00-B99C-0B0C7E4C6D51}"/>
              </a:ext>
            </a:extLst>
          </p:cNvPr>
          <p:cNvSpPr>
            <a:spLocks noGrp="1"/>
          </p:cNvSpPr>
          <p:nvPr>
            <p:ph type="sldNum" sz="quarter" idx="12"/>
          </p:nvPr>
        </p:nvSpPr>
        <p:spPr/>
        <p:txBody>
          <a:bodyPr/>
          <a:lstStyle/>
          <a:p>
            <a:fld id="{452BA717-4DED-4A38-BDE4-30D0F0A142DB}" type="slidenum">
              <a:rPr lang="cs-CZ" smtClean="0"/>
              <a:pPr/>
              <a:t>40</a:t>
            </a:fld>
            <a:endParaRPr lang="cs-CZ"/>
          </a:p>
        </p:txBody>
      </p:sp>
    </p:spTree>
    <p:extLst>
      <p:ext uri="{BB962C8B-B14F-4D97-AF65-F5344CB8AC3E}">
        <p14:creationId xmlns:p14="http://schemas.microsoft.com/office/powerpoint/2010/main" val="32797781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94342F-D2FE-45C4-8B54-93ED0610AB08}"/>
              </a:ext>
            </a:extLst>
          </p:cNvPr>
          <p:cNvSpPr>
            <a:spLocks noGrp="1"/>
          </p:cNvSpPr>
          <p:nvPr>
            <p:ph type="title"/>
          </p:nvPr>
        </p:nvSpPr>
        <p:spPr/>
        <p:txBody>
          <a:bodyPr/>
          <a:lstStyle/>
          <a:p>
            <a:r>
              <a:rPr lang="en-US" dirty="0"/>
              <a:t>JSON WEB TOKENs</a:t>
            </a:r>
            <a:br>
              <a:rPr lang="en-US" dirty="0"/>
            </a:br>
            <a:r>
              <a:rPr lang="en-US" dirty="0"/>
              <a:t>Example</a:t>
            </a:r>
          </a:p>
        </p:txBody>
      </p:sp>
      <p:sp>
        <p:nvSpPr>
          <p:cNvPr id="4" name="Slide Number Placeholder 3">
            <a:extLst>
              <a:ext uri="{FF2B5EF4-FFF2-40B4-BE49-F238E27FC236}">
                <a16:creationId xmlns:a16="http://schemas.microsoft.com/office/drawing/2014/main" id="{A8C2448C-4736-4D00-B99C-0B0C7E4C6D51}"/>
              </a:ext>
            </a:extLst>
          </p:cNvPr>
          <p:cNvSpPr>
            <a:spLocks noGrp="1"/>
          </p:cNvSpPr>
          <p:nvPr>
            <p:ph type="sldNum" sz="quarter" idx="12"/>
          </p:nvPr>
        </p:nvSpPr>
        <p:spPr/>
        <p:txBody>
          <a:bodyPr/>
          <a:lstStyle/>
          <a:p>
            <a:fld id="{452BA717-4DED-4A38-BDE4-30D0F0A142DB}" type="slidenum">
              <a:rPr lang="cs-CZ" smtClean="0"/>
              <a:pPr/>
              <a:t>41</a:t>
            </a:fld>
            <a:endParaRPr lang="cs-CZ"/>
          </a:p>
        </p:txBody>
      </p:sp>
      <p:sp>
        <p:nvSpPr>
          <p:cNvPr id="7" name="Rectangle: Single Corner Snipped 6">
            <a:extLst>
              <a:ext uri="{FF2B5EF4-FFF2-40B4-BE49-F238E27FC236}">
                <a16:creationId xmlns:a16="http://schemas.microsoft.com/office/drawing/2014/main" id="{C26D4AAE-EED7-4282-A832-E20F55B001E1}"/>
              </a:ext>
            </a:extLst>
          </p:cNvPr>
          <p:cNvSpPr/>
          <p:nvPr/>
        </p:nvSpPr>
        <p:spPr>
          <a:xfrm>
            <a:off x="551384" y="1772816"/>
            <a:ext cx="4248472" cy="576064"/>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a:solidFill>
                  <a:schemeClr val="accent1"/>
                </a:solidFill>
              </a:rPr>
              <a:t>{ "</a:t>
            </a:r>
            <a:r>
              <a:rPr lang="en-US" dirty="0" err="1">
                <a:solidFill>
                  <a:schemeClr val="accent1"/>
                </a:solidFill>
              </a:rPr>
              <a:t>alg</a:t>
            </a:r>
            <a:r>
              <a:rPr lang="en-US" dirty="0">
                <a:solidFill>
                  <a:schemeClr val="accent1"/>
                </a:solidFill>
              </a:rPr>
              <a:t>": "HS256",  "</a:t>
            </a:r>
            <a:r>
              <a:rPr lang="en-US" dirty="0" err="1">
                <a:solidFill>
                  <a:schemeClr val="accent1"/>
                </a:solidFill>
              </a:rPr>
              <a:t>typ</a:t>
            </a:r>
            <a:r>
              <a:rPr lang="en-US" dirty="0">
                <a:solidFill>
                  <a:schemeClr val="accent1"/>
                </a:solidFill>
              </a:rPr>
              <a:t>": "JWT" }</a:t>
            </a:r>
          </a:p>
        </p:txBody>
      </p:sp>
      <p:sp>
        <p:nvSpPr>
          <p:cNvPr id="8" name="Rectangle: Single Corner Snipped 7">
            <a:extLst>
              <a:ext uri="{FF2B5EF4-FFF2-40B4-BE49-F238E27FC236}">
                <a16:creationId xmlns:a16="http://schemas.microsoft.com/office/drawing/2014/main" id="{ABD5A387-2103-44E8-B18E-3923FD29AAB3}"/>
              </a:ext>
            </a:extLst>
          </p:cNvPr>
          <p:cNvSpPr/>
          <p:nvPr/>
        </p:nvSpPr>
        <p:spPr>
          <a:xfrm>
            <a:off x="551384" y="2564445"/>
            <a:ext cx="4248472" cy="1729110"/>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a:t>{</a:t>
            </a:r>
          </a:p>
          <a:p>
            <a:r>
              <a:rPr lang="en-US" dirty="0"/>
              <a:t>  "sub": "1234567890",</a:t>
            </a:r>
          </a:p>
          <a:p>
            <a:r>
              <a:rPr lang="en-US" dirty="0"/>
              <a:t>  "name": "John Doe",</a:t>
            </a:r>
          </a:p>
          <a:p>
            <a:r>
              <a:rPr lang="en-US" dirty="0"/>
              <a:t>  "</a:t>
            </a:r>
            <a:r>
              <a:rPr lang="en-US" dirty="0" err="1"/>
              <a:t>iat</a:t>
            </a:r>
            <a:r>
              <a:rPr lang="en-US" dirty="0"/>
              <a:t>": 1516239022</a:t>
            </a:r>
          </a:p>
          <a:p>
            <a:r>
              <a:rPr lang="en-US" dirty="0"/>
              <a:t>}</a:t>
            </a:r>
          </a:p>
        </p:txBody>
      </p:sp>
      <p:sp>
        <p:nvSpPr>
          <p:cNvPr id="9" name="Rectangle: Single Corner Snipped 8">
            <a:extLst>
              <a:ext uri="{FF2B5EF4-FFF2-40B4-BE49-F238E27FC236}">
                <a16:creationId xmlns:a16="http://schemas.microsoft.com/office/drawing/2014/main" id="{8BBB7FBD-0F7B-443D-964F-A3EEF505835A}"/>
              </a:ext>
            </a:extLst>
          </p:cNvPr>
          <p:cNvSpPr/>
          <p:nvPr/>
        </p:nvSpPr>
        <p:spPr>
          <a:xfrm>
            <a:off x="583396" y="4509120"/>
            <a:ext cx="4216460" cy="1729110"/>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a:solidFill>
                  <a:schemeClr val="accent1"/>
                </a:solidFill>
              </a:rPr>
              <a:t>HMACSHA256 (</a:t>
            </a:r>
          </a:p>
          <a:p>
            <a:r>
              <a:rPr lang="en-US" dirty="0">
                <a:solidFill>
                  <a:schemeClr val="accent1"/>
                </a:solidFill>
              </a:rPr>
              <a:t>  base64UrlEncode(header) + "." +</a:t>
            </a:r>
            <a:br>
              <a:rPr lang="en-US" dirty="0">
                <a:solidFill>
                  <a:schemeClr val="accent1"/>
                </a:solidFill>
              </a:rPr>
            </a:br>
            <a:r>
              <a:rPr lang="en-US" dirty="0">
                <a:solidFill>
                  <a:schemeClr val="accent1"/>
                </a:solidFill>
              </a:rPr>
              <a:t>  base64UrlEncode(payload),  </a:t>
            </a:r>
          </a:p>
          <a:p>
            <a:r>
              <a:rPr lang="en-US" dirty="0">
                <a:solidFill>
                  <a:schemeClr val="accent1"/>
                </a:solidFill>
              </a:rPr>
              <a:t>  secret</a:t>
            </a:r>
          </a:p>
          <a:p>
            <a:r>
              <a:rPr lang="en-US" dirty="0">
                <a:solidFill>
                  <a:schemeClr val="accent1"/>
                </a:solidFill>
              </a:rPr>
              <a:t>)</a:t>
            </a:r>
          </a:p>
        </p:txBody>
      </p:sp>
      <p:sp>
        <p:nvSpPr>
          <p:cNvPr id="13" name="Rectangle: Single Corner Snipped 12">
            <a:extLst>
              <a:ext uri="{FF2B5EF4-FFF2-40B4-BE49-F238E27FC236}">
                <a16:creationId xmlns:a16="http://schemas.microsoft.com/office/drawing/2014/main" id="{CCC0DC90-6E91-4B5A-97E3-AD38F4B708A9}"/>
              </a:ext>
            </a:extLst>
          </p:cNvPr>
          <p:cNvSpPr/>
          <p:nvPr/>
        </p:nvSpPr>
        <p:spPr>
          <a:xfrm>
            <a:off x="6097172" y="2441317"/>
            <a:ext cx="4248472" cy="2232707"/>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a:solidFill>
                  <a:schemeClr val="accent1"/>
                </a:solidFill>
              </a:rPr>
              <a:t>eyJhbGciOiJIUzI1NiIsInR5cCI6IkpXVCJ9</a:t>
            </a:r>
            <a:r>
              <a:rPr lang="en-US" b="1" dirty="0"/>
              <a:t>.</a:t>
            </a:r>
            <a:r>
              <a:rPr lang="en-US" dirty="0"/>
              <a:t>eyJzdWIiOiIxMjM0NTY3ODkwIiwibmFtZSI6IkpvaG4gRG9lIiwiaWF0IjoxNTE2MjM5MDIyfQ</a:t>
            </a:r>
            <a:r>
              <a:rPr lang="en-US" b="1" dirty="0"/>
              <a:t>.</a:t>
            </a:r>
            <a:r>
              <a:rPr lang="en-US" dirty="0">
                <a:solidFill>
                  <a:schemeClr val="accent1"/>
                </a:solidFill>
              </a:rPr>
              <a:t>XbPfbIHMI6arZ3Y922BhjWgQzWXcXNrz0ogtVhfEd2o</a:t>
            </a:r>
          </a:p>
        </p:txBody>
      </p:sp>
    </p:spTree>
    <p:extLst>
      <p:ext uri="{BB962C8B-B14F-4D97-AF65-F5344CB8AC3E}">
        <p14:creationId xmlns:p14="http://schemas.microsoft.com/office/powerpoint/2010/main" val="397539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3A4AF2-8F64-3D9A-531F-76315AF6D0E4}"/>
              </a:ext>
            </a:extLst>
          </p:cNvPr>
          <p:cNvSpPr>
            <a:spLocks noGrp="1"/>
          </p:cNvSpPr>
          <p:nvPr>
            <p:ph idx="1"/>
          </p:nvPr>
        </p:nvSpPr>
        <p:spPr/>
        <p:txBody>
          <a:bodyPr/>
          <a:lstStyle/>
          <a:p>
            <a:r>
              <a:rPr lang="en-US" dirty="0"/>
              <a:t>Do not use JWT to store sensitive information (passwords, …)</a:t>
            </a:r>
          </a:p>
          <a:p>
            <a:r>
              <a:rPr lang="en-US" dirty="0"/>
              <a:t>Check for "</a:t>
            </a:r>
            <a:r>
              <a:rPr lang="en-US" dirty="0" err="1"/>
              <a:t>alg</a:t>
            </a:r>
            <a:r>
              <a:rPr lang="en-US" dirty="0"/>
              <a:t>": "none" </a:t>
            </a:r>
          </a:p>
          <a:p>
            <a:endParaRPr lang="en-US" dirty="0"/>
          </a:p>
          <a:p>
            <a:endParaRPr lang="en-US" dirty="0"/>
          </a:p>
          <a:p>
            <a:endParaRPr lang="en-US" dirty="0"/>
          </a:p>
        </p:txBody>
      </p:sp>
      <p:sp>
        <p:nvSpPr>
          <p:cNvPr id="3" name="Title 2">
            <a:extLst>
              <a:ext uri="{FF2B5EF4-FFF2-40B4-BE49-F238E27FC236}">
                <a16:creationId xmlns:a16="http://schemas.microsoft.com/office/drawing/2014/main" id="{828EB461-7480-46ED-F2FD-3C7C3110A8E5}"/>
              </a:ext>
            </a:extLst>
          </p:cNvPr>
          <p:cNvSpPr>
            <a:spLocks noGrp="1"/>
          </p:cNvSpPr>
          <p:nvPr>
            <p:ph type="title"/>
          </p:nvPr>
        </p:nvSpPr>
        <p:spPr/>
        <p:txBody>
          <a:bodyPr/>
          <a:lstStyle/>
          <a:p>
            <a:r>
              <a:rPr lang="en-US" dirty="0"/>
              <a:t>ATACK</a:t>
            </a:r>
            <a:br>
              <a:rPr lang="en-US" dirty="0"/>
            </a:br>
            <a:r>
              <a:rPr lang="en-US" dirty="0"/>
              <a:t>JSON Web Tokens</a:t>
            </a:r>
          </a:p>
        </p:txBody>
      </p:sp>
      <p:sp>
        <p:nvSpPr>
          <p:cNvPr id="4" name="Slide Number Placeholder 3">
            <a:extLst>
              <a:ext uri="{FF2B5EF4-FFF2-40B4-BE49-F238E27FC236}">
                <a16:creationId xmlns:a16="http://schemas.microsoft.com/office/drawing/2014/main" id="{24AD804E-C226-EB13-9479-846E4CC9CD19}"/>
              </a:ext>
            </a:extLst>
          </p:cNvPr>
          <p:cNvSpPr>
            <a:spLocks noGrp="1"/>
          </p:cNvSpPr>
          <p:nvPr>
            <p:ph type="sldNum" sz="quarter" idx="12"/>
          </p:nvPr>
        </p:nvSpPr>
        <p:spPr/>
        <p:txBody>
          <a:bodyPr/>
          <a:lstStyle/>
          <a:p>
            <a:fld id="{452BA717-4DED-4A38-BDE4-30D0F0A142DB}" type="slidenum">
              <a:rPr lang="cs-CZ" smtClean="0"/>
              <a:pPr/>
              <a:t>42</a:t>
            </a:fld>
            <a:endParaRPr lang="cs-CZ"/>
          </a:p>
        </p:txBody>
      </p:sp>
      <p:sp>
        <p:nvSpPr>
          <p:cNvPr id="5" name="TextBox 4">
            <a:extLst>
              <a:ext uri="{FF2B5EF4-FFF2-40B4-BE49-F238E27FC236}">
                <a16:creationId xmlns:a16="http://schemas.microsoft.com/office/drawing/2014/main" id="{82594FB0-80E2-B9E6-8D77-C56E70D41ED5}"/>
              </a:ext>
            </a:extLst>
          </p:cNvPr>
          <p:cNvSpPr txBox="1"/>
          <p:nvPr/>
        </p:nvSpPr>
        <p:spPr>
          <a:xfrm>
            <a:off x="0" y="6444044"/>
            <a:ext cx="12192000" cy="369332"/>
          </a:xfrm>
          <a:prstGeom prst="rect">
            <a:avLst/>
          </a:prstGeom>
          <a:noFill/>
        </p:spPr>
        <p:txBody>
          <a:bodyPr wrap="square" rtlCol="0">
            <a:spAutoFit/>
          </a:bodyPr>
          <a:lstStyle/>
          <a:p>
            <a:r>
              <a:rPr lang="en-US" dirty="0"/>
              <a:t>Proposal: 2022/2023</a:t>
            </a:r>
          </a:p>
        </p:txBody>
      </p:sp>
    </p:spTree>
    <p:extLst>
      <p:ext uri="{BB962C8B-B14F-4D97-AF65-F5344CB8AC3E}">
        <p14:creationId xmlns:p14="http://schemas.microsoft.com/office/powerpoint/2010/main" val="17566283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FD860A-F1C2-4536-A8A2-A9CCA9C0546F}"/>
              </a:ext>
            </a:extLst>
          </p:cNvPr>
          <p:cNvSpPr>
            <a:spLocks noGrp="1"/>
          </p:cNvSpPr>
          <p:nvPr>
            <p:ph idx="1"/>
          </p:nvPr>
        </p:nvSpPr>
        <p:spPr/>
        <p:txBody>
          <a:bodyPr/>
          <a:lstStyle/>
          <a:p>
            <a:pPr marL="0" indent="0">
              <a:buNone/>
            </a:pPr>
            <a:r>
              <a:rPr lang="en-US" dirty="0"/>
              <a:t>Authorization defines whether a user is allowed to do something. </a:t>
            </a:r>
            <a:br>
              <a:rPr lang="en-US" dirty="0"/>
            </a:br>
            <a:endParaRPr lang="en-US" dirty="0"/>
          </a:p>
          <a:p>
            <a:r>
              <a:rPr lang="en-US" dirty="0"/>
              <a:t>Roles</a:t>
            </a:r>
          </a:p>
          <a:p>
            <a:pPr lvl="1"/>
            <a:r>
              <a:rPr lang="en-US" dirty="0"/>
              <a:t>Authorities are typically not individual users, but roles</a:t>
            </a:r>
          </a:p>
          <a:p>
            <a:pPr lvl="1"/>
            <a:r>
              <a:rPr lang="en-US"/>
              <a:t>Each user have one (or multiple) roles</a:t>
            </a:r>
          </a:p>
          <a:p>
            <a:pPr marL="0" indent="0">
              <a:buNone/>
            </a:pPr>
            <a:endParaRPr lang="en-US" dirty="0"/>
          </a:p>
          <a:p>
            <a:r>
              <a:rPr lang="en-US" dirty="0"/>
              <a:t>Security Model</a:t>
            </a:r>
          </a:p>
          <a:p>
            <a:pPr lvl="1"/>
            <a:r>
              <a:rPr lang="en-US" dirty="0"/>
              <a:t>Defines protected objects, authorities, operations</a:t>
            </a:r>
          </a:p>
          <a:p>
            <a:pPr lvl="1"/>
            <a:r>
              <a:rPr lang="en-US" dirty="0"/>
              <a:t>(state-less) function (object, authority, operation, …) -&gt; yes/no</a:t>
            </a:r>
          </a:p>
          <a:p>
            <a:pPr lvl="1"/>
            <a:r>
              <a:rPr lang="en-US" dirty="0"/>
              <a:t>Typically implemented in one class (component)</a:t>
            </a:r>
          </a:p>
          <a:p>
            <a:endParaRPr lang="en-US" dirty="0"/>
          </a:p>
        </p:txBody>
      </p:sp>
      <p:sp>
        <p:nvSpPr>
          <p:cNvPr id="3" name="Title 2">
            <a:extLst>
              <a:ext uri="{FF2B5EF4-FFF2-40B4-BE49-F238E27FC236}">
                <a16:creationId xmlns:a16="http://schemas.microsoft.com/office/drawing/2014/main" id="{9E9AA571-781E-403E-9E85-EE15146CF35B}"/>
              </a:ext>
            </a:extLst>
          </p:cNvPr>
          <p:cNvSpPr>
            <a:spLocks noGrp="1"/>
          </p:cNvSpPr>
          <p:nvPr>
            <p:ph type="title"/>
          </p:nvPr>
        </p:nvSpPr>
        <p:spPr/>
        <p:txBody>
          <a:bodyPr/>
          <a:lstStyle/>
          <a:p>
            <a:r>
              <a:rPr lang="en-US" dirty="0"/>
              <a:t>Authorization</a:t>
            </a:r>
          </a:p>
        </p:txBody>
      </p:sp>
      <p:sp>
        <p:nvSpPr>
          <p:cNvPr id="4" name="Slide Number Placeholder 3">
            <a:extLst>
              <a:ext uri="{FF2B5EF4-FFF2-40B4-BE49-F238E27FC236}">
                <a16:creationId xmlns:a16="http://schemas.microsoft.com/office/drawing/2014/main" id="{D3A5EA97-F7F8-4043-9276-47507B76B834}"/>
              </a:ext>
            </a:extLst>
          </p:cNvPr>
          <p:cNvSpPr>
            <a:spLocks noGrp="1"/>
          </p:cNvSpPr>
          <p:nvPr>
            <p:ph type="sldNum" sz="quarter" idx="12"/>
          </p:nvPr>
        </p:nvSpPr>
        <p:spPr/>
        <p:txBody>
          <a:bodyPr/>
          <a:lstStyle/>
          <a:p>
            <a:fld id="{452BA717-4DED-4A38-BDE4-30D0F0A142DB}" type="slidenum">
              <a:rPr lang="cs-CZ" smtClean="0"/>
              <a:pPr/>
              <a:t>43</a:t>
            </a:fld>
            <a:endParaRPr lang="cs-CZ"/>
          </a:p>
        </p:txBody>
      </p:sp>
    </p:spTree>
    <p:extLst>
      <p:ext uri="{BB962C8B-B14F-4D97-AF65-F5344CB8AC3E}">
        <p14:creationId xmlns:p14="http://schemas.microsoft.com/office/powerpoint/2010/main" val="4134054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FD860A-F1C2-4536-A8A2-A9CCA9C0546F}"/>
              </a:ext>
            </a:extLst>
          </p:cNvPr>
          <p:cNvSpPr>
            <a:spLocks noGrp="1"/>
          </p:cNvSpPr>
          <p:nvPr>
            <p:ph idx="1"/>
          </p:nvPr>
        </p:nvSpPr>
        <p:spPr/>
        <p:txBody>
          <a:bodyPr/>
          <a:lstStyle/>
          <a:p>
            <a:r>
              <a:rPr lang="en-US" dirty="0"/>
              <a:t>Directory (Capability List)</a:t>
            </a:r>
          </a:p>
          <a:p>
            <a:pPr lvl="1"/>
            <a:r>
              <a:rPr lang="en-US" dirty="0"/>
              <a:t>Authorities have lists of accessible objects</a:t>
            </a:r>
            <a:br>
              <a:rPr lang="en-US" dirty="0"/>
            </a:br>
            <a:endParaRPr lang="en-US" dirty="0"/>
          </a:p>
          <a:p>
            <a:r>
              <a:rPr lang="en-US" dirty="0"/>
              <a:t>Access List (ACL)</a:t>
            </a:r>
          </a:p>
          <a:p>
            <a:pPr lvl="1"/>
            <a:r>
              <a:rPr lang="en-US" dirty="0"/>
              <a:t>Protected objects have lists of users (+permissions)</a:t>
            </a:r>
            <a:br>
              <a:rPr lang="en-US" dirty="0"/>
            </a:br>
            <a:endParaRPr lang="en-US" dirty="0"/>
          </a:p>
          <a:p>
            <a:r>
              <a:rPr lang="en-US" dirty="0"/>
              <a:t>Access Control Matrix</a:t>
            </a:r>
          </a:p>
          <a:p>
            <a:pPr lvl="1"/>
            <a:r>
              <a:rPr lang="en-US" dirty="0"/>
              <a:t>Rows ~ authorities, cols ~ objects, items ~ access rights</a:t>
            </a:r>
            <a:br>
              <a:rPr lang="en-US" dirty="0"/>
            </a:br>
            <a:endParaRPr lang="en-US" dirty="0"/>
          </a:p>
          <a:p>
            <a:r>
              <a:rPr lang="en-US" dirty="0"/>
              <a:t>Bell-</a:t>
            </a:r>
            <a:r>
              <a:rPr lang="en-US" dirty="0" err="1"/>
              <a:t>LaPadula</a:t>
            </a:r>
            <a:r>
              <a:rPr lang="en-US" dirty="0"/>
              <a:t> (BLP)</a:t>
            </a:r>
          </a:p>
          <a:p>
            <a:pPr lvl="1"/>
            <a:r>
              <a:rPr lang="en-US" dirty="0"/>
              <a:t>Each authority has maximal level of access, each object has minimal required level of access</a:t>
            </a:r>
          </a:p>
        </p:txBody>
      </p:sp>
      <p:sp>
        <p:nvSpPr>
          <p:cNvPr id="3" name="Title 2">
            <a:extLst>
              <a:ext uri="{FF2B5EF4-FFF2-40B4-BE49-F238E27FC236}">
                <a16:creationId xmlns:a16="http://schemas.microsoft.com/office/drawing/2014/main" id="{9E9AA571-781E-403E-9E85-EE15146CF35B}"/>
              </a:ext>
            </a:extLst>
          </p:cNvPr>
          <p:cNvSpPr>
            <a:spLocks noGrp="1"/>
          </p:cNvSpPr>
          <p:nvPr>
            <p:ph type="title"/>
          </p:nvPr>
        </p:nvSpPr>
        <p:spPr/>
        <p:txBody>
          <a:bodyPr/>
          <a:lstStyle/>
          <a:p>
            <a:r>
              <a:rPr lang="en-US" dirty="0"/>
              <a:t>Authorization</a:t>
            </a:r>
            <a:br>
              <a:rPr lang="en-US" dirty="0"/>
            </a:br>
            <a:r>
              <a:rPr lang="en-US" dirty="0"/>
              <a:t>Security Models Examples</a:t>
            </a:r>
          </a:p>
        </p:txBody>
      </p:sp>
      <p:sp>
        <p:nvSpPr>
          <p:cNvPr id="4" name="Slide Number Placeholder 3">
            <a:extLst>
              <a:ext uri="{FF2B5EF4-FFF2-40B4-BE49-F238E27FC236}">
                <a16:creationId xmlns:a16="http://schemas.microsoft.com/office/drawing/2014/main" id="{D3A5EA97-F7F8-4043-9276-47507B76B834}"/>
              </a:ext>
            </a:extLst>
          </p:cNvPr>
          <p:cNvSpPr>
            <a:spLocks noGrp="1"/>
          </p:cNvSpPr>
          <p:nvPr>
            <p:ph type="sldNum" sz="quarter" idx="12"/>
          </p:nvPr>
        </p:nvSpPr>
        <p:spPr/>
        <p:txBody>
          <a:bodyPr/>
          <a:lstStyle/>
          <a:p>
            <a:fld id="{452BA717-4DED-4A38-BDE4-30D0F0A142DB}" type="slidenum">
              <a:rPr lang="cs-CZ" smtClean="0"/>
              <a:pPr/>
              <a:t>44</a:t>
            </a:fld>
            <a:endParaRPr lang="cs-CZ"/>
          </a:p>
        </p:txBody>
      </p:sp>
    </p:spTree>
    <p:extLst>
      <p:ext uri="{BB962C8B-B14F-4D97-AF65-F5344CB8AC3E}">
        <p14:creationId xmlns:p14="http://schemas.microsoft.com/office/powerpoint/2010/main" val="11827343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CBFEA2-AFFD-4A31-B0D3-FD079562DEF4}"/>
              </a:ext>
            </a:extLst>
          </p:cNvPr>
          <p:cNvSpPr>
            <a:spLocks noGrp="1"/>
          </p:cNvSpPr>
          <p:nvPr>
            <p:ph type="title"/>
          </p:nvPr>
        </p:nvSpPr>
        <p:spPr/>
        <p:txBody>
          <a:bodyPr/>
          <a:lstStyle/>
          <a:p>
            <a:r>
              <a:rPr lang="en-US" dirty="0"/>
              <a:t>Authorization </a:t>
            </a:r>
            <a:br>
              <a:rPr lang="en-US" dirty="0"/>
            </a:br>
            <a:r>
              <a:rPr lang="en-US" dirty="0"/>
              <a:t>Access Control List (ACL) Example</a:t>
            </a:r>
          </a:p>
        </p:txBody>
      </p:sp>
      <p:sp>
        <p:nvSpPr>
          <p:cNvPr id="4" name="Slide Number Placeholder 3">
            <a:extLst>
              <a:ext uri="{FF2B5EF4-FFF2-40B4-BE49-F238E27FC236}">
                <a16:creationId xmlns:a16="http://schemas.microsoft.com/office/drawing/2014/main" id="{DDD68206-90F6-477C-B37D-588BFAA4AB36}"/>
              </a:ext>
            </a:extLst>
          </p:cNvPr>
          <p:cNvSpPr>
            <a:spLocks noGrp="1"/>
          </p:cNvSpPr>
          <p:nvPr>
            <p:ph type="sldNum" sz="quarter" idx="12"/>
          </p:nvPr>
        </p:nvSpPr>
        <p:spPr/>
        <p:txBody>
          <a:bodyPr/>
          <a:lstStyle/>
          <a:p>
            <a:fld id="{452BA717-4DED-4A38-BDE4-30D0F0A142DB}" type="slidenum">
              <a:rPr lang="cs-CZ" smtClean="0"/>
              <a:pPr/>
              <a:t>45</a:t>
            </a:fld>
            <a:endParaRPr lang="cs-CZ"/>
          </a:p>
        </p:txBody>
      </p:sp>
      <p:sp>
        <p:nvSpPr>
          <p:cNvPr id="5" name="Rectangle: Single Corner Snipped 4">
            <a:extLst>
              <a:ext uri="{FF2B5EF4-FFF2-40B4-BE49-F238E27FC236}">
                <a16:creationId xmlns:a16="http://schemas.microsoft.com/office/drawing/2014/main" id="{2ABBA1F3-83CD-49BB-9DF1-F1E639E73F84}"/>
              </a:ext>
            </a:extLst>
          </p:cNvPr>
          <p:cNvSpPr/>
          <p:nvPr/>
        </p:nvSpPr>
        <p:spPr>
          <a:xfrm>
            <a:off x="551384" y="1895632"/>
            <a:ext cx="5544616" cy="4545490"/>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err="1"/>
              <a:t>authorizator</a:t>
            </a:r>
            <a:r>
              <a:rPr lang="en-US" dirty="0"/>
              <a:t>:</a:t>
            </a:r>
          </a:p>
          <a:p>
            <a:r>
              <a:rPr lang="en-US" dirty="0"/>
              <a:t>    setup:</a:t>
            </a:r>
          </a:p>
          <a:p>
            <a:r>
              <a:rPr lang="en-US" dirty="0"/>
              <a:t>        - </a:t>
            </a:r>
            <a:r>
              <a:rPr lang="en-US" dirty="0" err="1"/>
              <a:t>addRole</a:t>
            </a:r>
            <a:r>
              <a:rPr lang="en-US" dirty="0"/>
              <a:t>('user')</a:t>
            </a:r>
          </a:p>
          <a:p>
            <a:r>
              <a:rPr lang="en-US" dirty="0"/>
              <a:t>        - </a:t>
            </a:r>
            <a:r>
              <a:rPr lang="en-US" dirty="0" err="1"/>
              <a:t>addRole</a:t>
            </a:r>
            <a:r>
              <a:rPr lang="en-US" dirty="0"/>
              <a:t>('editor', 'user')</a:t>
            </a:r>
          </a:p>
          <a:p>
            <a:r>
              <a:rPr lang="en-US" dirty="0"/>
              <a:t>        - </a:t>
            </a:r>
            <a:r>
              <a:rPr lang="en-US" dirty="0" err="1"/>
              <a:t>addRole</a:t>
            </a:r>
            <a:r>
              <a:rPr lang="en-US" dirty="0"/>
              <a:t>('admin', 'editor')</a:t>
            </a:r>
          </a:p>
          <a:p>
            <a:r>
              <a:rPr lang="en-US" dirty="0"/>
              <a:t>        - </a:t>
            </a:r>
            <a:r>
              <a:rPr lang="en-US" dirty="0" err="1"/>
              <a:t>addResource</a:t>
            </a:r>
            <a:r>
              <a:rPr lang="en-US" dirty="0"/>
              <a:t>('Homepage')</a:t>
            </a:r>
          </a:p>
          <a:p>
            <a:r>
              <a:rPr lang="en-US" dirty="0"/>
              <a:t>        - </a:t>
            </a:r>
            <a:r>
              <a:rPr lang="en-US" dirty="0" err="1"/>
              <a:t>addResource</a:t>
            </a:r>
            <a:r>
              <a:rPr lang="en-US" dirty="0"/>
              <a:t>('Archive')</a:t>
            </a:r>
          </a:p>
          <a:p>
            <a:r>
              <a:rPr lang="en-US" dirty="0"/>
              <a:t>        - </a:t>
            </a:r>
            <a:r>
              <a:rPr lang="en-US" dirty="0" err="1"/>
              <a:t>addResource</a:t>
            </a:r>
            <a:r>
              <a:rPr lang="en-US" dirty="0"/>
              <a:t>('Users')</a:t>
            </a:r>
          </a:p>
          <a:p>
            <a:r>
              <a:rPr lang="en-US" dirty="0"/>
              <a:t>        - allow('user', 'Homepage', 'default’)</a:t>
            </a:r>
          </a:p>
          <a:p>
            <a:r>
              <a:rPr lang="en-US" dirty="0"/>
              <a:t>	 - allow('user', 'Users', 'default')</a:t>
            </a:r>
          </a:p>
          <a:p>
            <a:r>
              <a:rPr lang="en-US" dirty="0"/>
              <a:t>        - allow('user', 'Users', 'show')</a:t>
            </a:r>
          </a:p>
          <a:p>
            <a:r>
              <a:rPr lang="en-US" dirty="0"/>
              <a:t>        - allow('editor', 'Users', 'show-private’)</a:t>
            </a:r>
          </a:p>
          <a:p>
            <a:r>
              <a:rPr lang="en-US" dirty="0"/>
              <a:t>	 - allow('editor', 'Archive', 'edit')</a:t>
            </a:r>
          </a:p>
          <a:p>
            <a:r>
              <a:rPr lang="en-US" dirty="0"/>
              <a:t>        - allow('editor', 'Archive', 'delete')</a:t>
            </a:r>
          </a:p>
          <a:p>
            <a:r>
              <a:rPr lang="en-US" dirty="0"/>
              <a:t>        - allow('admin')</a:t>
            </a:r>
          </a:p>
        </p:txBody>
      </p:sp>
      <p:sp>
        <p:nvSpPr>
          <p:cNvPr id="6" name="Zaoblený obdélníkový popisek 52">
            <a:extLst>
              <a:ext uri="{FF2B5EF4-FFF2-40B4-BE49-F238E27FC236}">
                <a16:creationId xmlns:a16="http://schemas.microsoft.com/office/drawing/2014/main" id="{EF0593FA-DD68-46D4-9E51-C2D2B8F287BF}"/>
              </a:ext>
            </a:extLst>
          </p:cNvPr>
          <p:cNvSpPr/>
          <p:nvPr/>
        </p:nvSpPr>
        <p:spPr>
          <a:xfrm>
            <a:off x="3424247" y="2404140"/>
            <a:ext cx="2112932" cy="432048"/>
          </a:xfrm>
          <a:prstGeom prst="wedgeRoundRectCallout">
            <a:avLst>
              <a:gd name="adj1" fmla="val -62620"/>
              <a:gd name="adj2" fmla="val 4349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Authorities (roles)</a:t>
            </a:r>
            <a:endParaRPr lang="cs-CZ" sz="1600" dirty="0"/>
          </a:p>
        </p:txBody>
      </p:sp>
      <p:sp>
        <p:nvSpPr>
          <p:cNvPr id="7" name="Zaoblený obdélníkový popisek 52">
            <a:extLst>
              <a:ext uri="{FF2B5EF4-FFF2-40B4-BE49-F238E27FC236}">
                <a16:creationId xmlns:a16="http://schemas.microsoft.com/office/drawing/2014/main" id="{A2CAB70B-E0A3-4B29-BAA4-A796C505FB49}"/>
              </a:ext>
            </a:extLst>
          </p:cNvPr>
          <p:cNvSpPr/>
          <p:nvPr/>
        </p:nvSpPr>
        <p:spPr>
          <a:xfrm>
            <a:off x="4727848" y="3500971"/>
            <a:ext cx="3672408" cy="696920"/>
          </a:xfrm>
          <a:prstGeom prst="wedgeRoundRectCallout">
            <a:avLst>
              <a:gd name="adj1" fmla="val -63398"/>
              <a:gd name="adj2" fmla="val 20265"/>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Protected objects (resources) corresponds to controllers here</a:t>
            </a:r>
            <a:endParaRPr lang="cs-CZ" sz="1600" dirty="0"/>
          </a:p>
        </p:txBody>
      </p:sp>
      <p:sp>
        <p:nvSpPr>
          <p:cNvPr id="8" name="Zaoblený obdélníkový popisek 52">
            <a:extLst>
              <a:ext uri="{FF2B5EF4-FFF2-40B4-BE49-F238E27FC236}">
                <a16:creationId xmlns:a16="http://schemas.microsoft.com/office/drawing/2014/main" id="{7EB87911-19DC-4752-8DA2-0AC7625EBB80}"/>
              </a:ext>
            </a:extLst>
          </p:cNvPr>
          <p:cNvSpPr/>
          <p:nvPr/>
        </p:nvSpPr>
        <p:spPr>
          <a:xfrm>
            <a:off x="6353431" y="4406756"/>
            <a:ext cx="5431201" cy="966460"/>
          </a:xfrm>
          <a:prstGeom prst="wedgeRoundRectCallout">
            <a:avLst>
              <a:gd name="adj1" fmla="val -69528"/>
              <a:gd name="adj2" fmla="val -33941"/>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List of all access privileges (role, resource, action)</a:t>
            </a:r>
            <a:br>
              <a:rPr lang="en-US" sz="1600" dirty="0"/>
            </a:br>
            <a:r>
              <a:rPr lang="en-US" sz="1600" dirty="0"/>
              <a:t>What is not explicitly allowed, is denied.</a:t>
            </a:r>
            <a:endParaRPr lang="cs-CZ" sz="1600" dirty="0"/>
          </a:p>
        </p:txBody>
      </p:sp>
      <p:sp>
        <p:nvSpPr>
          <p:cNvPr id="9" name="Zaoblený obdélníkový popisek 52">
            <a:extLst>
              <a:ext uri="{FF2B5EF4-FFF2-40B4-BE49-F238E27FC236}">
                <a16:creationId xmlns:a16="http://schemas.microsoft.com/office/drawing/2014/main" id="{F83D0EDC-B62D-4848-918D-7571C51F6471}"/>
              </a:ext>
            </a:extLst>
          </p:cNvPr>
          <p:cNvSpPr/>
          <p:nvPr/>
        </p:nvSpPr>
        <p:spPr>
          <a:xfrm>
            <a:off x="3463170" y="6170257"/>
            <a:ext cx="3102551" cy="541729"/>
          </a:xfrm>
          <a:prstGeom prst="wedgeRoundRectCallout">
            <a:avLst>
              <a:gd name="adj1" fmla="val -61546"/>
              <a:gd name="adj2" fmla="val -3921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Admin is allowed everything</a:t>
            </a:r>
            <a:endParaRPr lang="cs-CZ" sz="1600" dirty="0"/>
          </a:p>
        </p:txBody>
      </p:sp>
    </p:spTree>
    <p:extLst>
      <p:ext uri="{BB962C8B-B14F-4D97-AF65-F5344CB8AC3E}">
        <p14:creationId xmlns:p14="http://schemas.microsoft.com/office/powerpoint/2010/main" val="10436434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AE9A24-8C22-47BD-A1FF-7E64C3C2E52B}"/>
              </a:ext>
            </a:extLst>
          </p:cNvPr>
          <p:cNvSpPr>
            <a:spLocks noGrp="1"/>
          </p:cNvSpPr>
          <p:nvPr>
            <p:ph idx="1"/>
          </p:nvPr>
        </p:nvSpPr>
        <p:spPr/>
        <p:txBody>
          <a:bodyPr/>
          <a:lstStyle/>
          <a:p>
            <a:r>
              <a:rPr lang="en-US" dirty="0"/>
              <a:t>Permissions are primarily tested in backend</a:t>
            </a:r>
          </a:p>
          <a:p>
            <a:r>
              <a:rPr lang="en-US" dirty="0"/>
              <a:t>User interface appearance should be in sync with operations the </a:t>
            </a:r>
            <a:br>
              <a:rPr lang="en-US" dirty="0"/>
            </a:br>
            <a:r>
              <a:rPr lang="en-US" dirty="0"/>
              <a:t>user is authorized to do</a:t>
            </a:r>
          </a:p>
          <a:p>
            <a:r>
              <a:rPr lang="en-US" dirty="0"/>
              <a:t>Example – editing an e-shop item</a:t>
            </a:r>
          </a:p>
          <a:p>
            <a:pPr lvl="1"/>
            <a:r>
              <a:rPr lang="en-US" dirty="0"/>
              <a:t>Users who do not have the permission to edit should not see the link leading to the page with editing form</a:t>
            </a:r>
          </a:p>
          <a:p>
            <a:pPr lvl="1"/>
            <a:r>
              <a:rPr lang="en-US" dirty="0"/>
              <a:t>What if the user gets to the page another way?</a:t>
            </a:r>
          </a:p>
          <a:p>
            <a:pPr lvl="1"/>
            <a:r>
              <a:rPr lang="en-US" dirty="0"/>
              <a:t>What if the user switches the role in the middle of editing?</a:t>
            </a:r>
          </a:p>
          <a:p>
            <a:pPr lvl="1"/>
            <a:r>
              <a:rPr lang="en-US" dirty="0"/>
              <a:t>How to reveal these permissions to the UI without compromising security?</a:t>
            </a:r>
          </a:p>
          <a:p>
            <a:pPr lvl="1"/>
            <a:r>
              <a:rPr lang="en-US" dirty="0"/>
              <a:t>What if the permissions change in the middle of editing?</a:t>
            </a:r>
          </a:p>
          <a:p>
            <a:endParaRPr lang="en-US" dirty="0"/>
          </a:p>
        </p:txBody>
      </p:sp>
      <p:sp>
        <p:nvSpPr>
          <p:cNvPr id="3" name="Title 2">
            <a:extLst>
              <a:ext uri="{FF2B5EF4-FFF2-40B4-BE49-F238E27FC236}">
                <a16:creationId xmlns:a16="http://schemas.microsoft.com/office/drawing/2014/main" id="{071CB5DB-3017-4563-9C2C-8C5B384F7FD2}"/>
              </a:ext>
            </a:extLst>
          </p:cNvPr>
          <p:cNvSpPr>
            <a:spLocks noGrp="1"/>
          </p:cNvSpPr>
          <p:nvPr>
            <p:ph type="title"/>
          </p:nvPr>
        </p:nvSpPr>
        <p:spPr/>
        <p:txBody>
          <a:bodyPr/>
          <a:lstStyle/>
          <a:p>
            <a:r>
              <a:rPr lang="en-US" dirty="0"/>
              <a:t>Authorization</a:t>
            </a:r>
            <a:br>
              <a:rPr lang="en-US" dirty="0"/>
            </a:br>
            <a:r>
              <a:rPr lang="en-US" dirty="0"/>
              <a:t>Frontend (UI) vs Backend (REST API/CLI)</a:t>
            </a:r>
          </a:p>
        </p:txBody>
      </p:sp>
      <p:sp>
        <p:nvSpPr>
          <p:cNvPr id="4" name="Slide Number Placeholder 3">
            <a:extLst>
              <a:ext uri="{FF2B5EF4-FFF2-40B4-BE49-F238E27FC236}">
                <a16:creationId xmlns:a16="http://schemas.microsoft.com/office/drawing/2014/main" id="{D191C9AE-A3EC-47EC-8553-B8DDABE69E80}"/>
              </a:ext>
            </a:extLst>
          </p:cNvPr>
          <p:cNvSpPr>
            <a:spLocks noGrp="1"/>
          </p:cNvSpPr>
          <p:nvPr>
            <p:ph type="sldNum" sz="quarter" idx="12"/>
          </p:nvPr>
        </p:nvSpPr>
        <p:spPr/>
        <p:txBody>
          <a:bodyPr/>
          <a:lstStyle/>
          <a:p>
            <a:fld id="{452BA717-4DED-4A38-BDE4-30D0F0A142DB}" type="slidenum">
              <a:rPr lang="cs-CZ" smtClean="0"/>
              <a:pPr/>
              <a:t>46</a:t>
            </a:fld>
            <a:endParaRPr lang="cs-CZ"/>
          </a:p>
        </p:txBody>
      </p:sp>
    </p:spTree>
    <p:extLst>
      <p:ext uri="{BB962C8B-B14F-4D97-AF65-F5344CB8AC3E}">
        <p14:creationId xmlns:p14="http://schemas.microsoft.com/office/powerpoint/2010/main" val="41301978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E8574-935F-4138-8425-82AAC905656E}"/>
              </a:ext>
            </a:extLst>
          </p:cNvPr>
          <p:cNvSpPr>
            <a:spLocks noGrp="1"/>
          </p:cNvSpPr>
          <p:nvPr>
            <p:ph type="title"/>
          </p:nvPr>
        </p:nvSpPr>
        <p:spPr>
          <a:xfrm>
            <a:off x="3359696" y="407780"/>
            <a:ext cx="8610600" cy="1293028"/>
          </a:xfrm>
        </p:spPr>
        <p:txBody>
          <a:bodyPr/>
          <a:lstStyle/>
          <a:p>
            <a:r>
              <a:rPr lang="en-US" dirty="0"/>
              <a:t>takeaway </a:t>
            </a:r>
          </a:p>
        </p:txBody>
      </p:sp>
      <p:sp>
        <p:nvSpPr>
          <p:cNvPr id="3" name="Content Placeholder 2">
            <a:extLst>
              <a:ext uri="{FF2B5EF4-FFF2-40B4-BE49-F238E27FC236}">
                <a16:creationId xmlns:a16="http://schemas.microsoft.com/office/drawing/2014/main" id="{E651A344-7F25-44C6-ABC0-B9F25AE3F079}"/>
              </a:ext>
            </a:extLst>
          </p:cNvPr>
          <p:cNvSpPr>
            <a:spLocks noGrp="1"/>
          </p:cNvSpPr>
          <p:nvPr>
            <p:ph idx="1"/>
          </p:nvPr>
        </p:nvSpPr>
        <p:spPr>
          <a:xfrm>
            <a:off x="239350" y="1846006"/>
            <a:ext cx="11713299" cy="4596298"/>
          </a:xfrm>
        </p:spPr>
        <p:txBody>
          <a:bodyPr/>
          <a:lstStyle/>
          <a:p>
            <a:r>
              <a:rPr lang="en-US" dirty="0"/>
              <a:t>HTTPS</a:t>
            </a:r>
          </a:p>
          <a:p>
            <a:r>
              <a:rPr lang="en-US" dirty="0"/>
              <a:t>Validation &amp; Sanitization</a:t>
            </a:r>
          </a:p>
          <a:p>
            <a:r>
              <a:rPr lang="en-US" dirty="0"/>
              <a:t>Authentication &amp; Authorization</a:t>
            </a:r>
          </a:p>
          <a:p>
            <a:r>
              <a:rPr lang="en-US" dirty="0"/>
              <a:t>X.509 Certificates</a:t>
            </a:r>
          </a:p>
          <a:p>
            <a:endParaRPr lang="en-US" dirty="0"/>
          </a:p>
          <a:p>
            <a:endParaRPr lang="cs-CZ" dirty="0"/>
          </a:p>
        </p:txBody>
      </p:sp>
    </p:spTree>
    <p:extLst>
      <p:ext uri="{BB962C8B-B14F-4D97-AF65-F5344CB8AC3E}">
        <p14:creationId xmlns:p14="http://schemas.microsoft.com/office/powerpoint/2010/main" val="2529433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E8CC7B-BF82-4A2C-9A35-052E29F8216B}"/>
              </a:ext>
            </a:extLst>
          </p:cNvPr>
          <p:cNvSpPr>
            <a:spLocks noGrp="1"/>
          </p:cNvSpPr>
          <p:nvPr>
            <p:ph idx="1"/>
          </p:nvPr>
        </p:nvSpPr>
        <p:spPr/>
        <p:txBody>
          <a:bodyPr/>
          <a:lstStyle/>
          <a:p>
            <a:r>
              <a:rPr lang="en-US" dirty="0"/>
              <a:t>Probably the most popular cipher of the day</a:t>
            </a:r>
          </a:p>
          <a:p>
            <a:r>
              <a:rPr lang="en-US" dirty="0"/>
              <a:t>Can use any sequence of bytes as key</a:t>
            </a:r>
          </a:p>
          <a:p>
            <a:r>
              <a:rPr lang="en-US" dirty="0"/>
              <a:t>Keys are expanded into 128, 192, or 256bit blocks</a:t>
            </a:r>
          </a:p>
          <a:p>
            <a:r>
              <a:rPr lang="en-US" dirty="0"/>
              <a:t>Works with 4x4 blocks of bytes</a:t>
            </a:r>
          </a:p>
          <a:p>
            <a:r>
              <a:rPr lang="en-US" dirty="0"/>
              <a:t>Requires only basic operations (shift, add, </a:t>
            </a:r>
            <a:r>
              <a:rPr lang="en-US" dirty="0" err="1"/>
              <a:t>xor</a:t>
            </a:r>
            <a:r>
              <a:rPr lang="en-US" dirty="0"/>
              <a:t>, …)</a:t>
            </a:r>
          </a:p>
          <a:p>
            <a:r>
              <a:rPr lang="en-US" dirty="0"/>
              <a:t>…</a:t>
            </a:r>
          </a:p>
        </p:txBody>
      </p:sp>
      <p:sp>
        <p:nvSpPr>
          <p:cNvPr id="3" name="Title 2">
            <a:extLst>
              <a:ext uri="{FF2B5EF4-FFF2-40B4-BE49-F238E27FC236}">
                <a16:creationId xmlns:a16="http://schemas.microsoft.com/office/drawing/2014/main" id="{7E07076A-B87D-483B-BA51-1D36DA800838}"/>
              </a:ext>
            </a:extLst>
          </p:cNvPr>
          <p:cNvSpPr>
            <a:spLocks noGrp="1"/>
          </p:cNvSpPr>
          <p:nvPr>
            <p:ph type="title"/>
          </p:nvPr>
        </p:nvSpPr>
        <p:spPr/>
        <p:txBody>
          <a:bodyPr/>
          <a:lstStyle/>
          <a:p>
            <a:r>
              <a:rPr lang="en-US" dirty="0"/>
              <a:t>Advanced Encryption Standard (AES)</a:t>
            </a:r>
          </a:p>
        </p:txBody>
      </p:sp>
      <p:sp>
        <p:nvSpPr>
          <p:cNvPr id="4" name="Slide Number Placeholder 3">
            <a:extLst>
              <a:ext uri="{FF2B5EF4-FFF2-40B4-BE49-F238E27FC236}">
                <a16:creationId xmlns:a16="http://schemas.microsoft.com/office/drawing/2014/main" id="{E31AE57F-675F-4E0A-803A-BDF60FAD9F5F}"/>
              </a:ext>
            </a:extLst>
          </p:cNvPr>
          <p:cNvSpPr>
            <a:spLocks noGrp="1"/>
          </p:cNvSpPr>
          <p:nvPr>
            <p:ph type="sldNum" sz="quarter" idx="12"/>
          </p:nvPr>
        </p:nvSpPr>
        <p:spPr/>
        <p:txBody>
          <a:bodyPr/>
          <a:lstStyle/>
          <a:p>
            <a:fld id="{452BA717-4DED-4A38-BDE4-30D0F0A142DB}" type="slidenum">
              <a:rPr lang="cs-CZ" smtClean="0"/>
              <a:pPr/>
              <a:t>5</a:t>
            </a:fld>
            <a:endParaRPr lang="cs-CZ"/>
          </a:p>
        </p:txBody>
      </p:sp>
      <p:sp>
        <p:nvSpPr>
          <p:cNvPr id="5" name="TextBox 4">
            <a:extLst>
              <a:ext uri="{FF2B5EF4-FFF2-40B4-BE49-F238E27FC236}">
                <a16:creationId xmlns:a16="http://schemas.microsoft.com/office/drawing/2014/main" id="{AE3C18AF-E5BB-0F28-3FC9-9248F012E31E}"/>
              </a:ext>
            </a:extLst>
          </p:cNvPr>
          <p:cNvSpPr txBox="1"/>
          <p:nvPr/>
        </p:nvSpPr>
        <p:spPr>
          <a:xfrm>
            <a:off x="0" y="6444044"/>
            <a:ext cx="12192000" cy="369332"/>
          </a:xfrm>
          <a:prstGeom prst="rect">
            <a:avLst/>
          </a:prstGeom>
          <a:noFill/>
        </p:spPr>
        <p:txBody>
          <a:bodyPr wrap="square" rtlCol="0">
            <a:spAutoFit/>
          </a:bodyPr>
          <a:lstStyle/>
          <a:p>
            <a:r>
              <a:rPr lang="en-US" dirty="0"/>
              <a:t>Removed: 2022/2023</a:t>
            </a:r>
          </a:p>
        </p:txBody>
      </p:sp>
    </p:spTree>
    <p:extLst>
      <p:ext uri="{BB962C8B-B14F-4D97-AF65-F5344CB8AC3E}">
        <p14:creationId xmlns:p14="http://schemas.microsoft.com/office/powerpoint/2010/main" val="1747912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171C2F-783C-4F39-829F-049712CFFE09}"/>
              </a:ext>
            </a:extLst>
          </p:cNvPr>
          <p:cNvSpPr>
            <a:spLocks noGrp="1"/>
          </p:cNvSpPr>
          <p:nvPr>
            <p:ph idx="1"/>
          </p:nvPr>
        </p:nvSpPr>
        <p:spPr>
          <a:xfrm>
            <a:off x="239351" y="1844824"/>
            <a:ext cx="11713299" cy="1293028"/>
          </a:xfrm>
        </p:spPr>
        <p:txBody>
          <a:bodyPr/>
          <a:lstStyle/>
          <a:p>
            <a:r>
              <a:rPr lang="en-US" dirty="0"/>
              <a:t>Separate encryption (public) and decryption (private) key</a:t>
            </a:r>
          </a:p>
          <a:p>
            <a:r>
              <a:rPr lang="en-US" dirty="0"/>
              <a:t>Does not require secure channel for transmitting the key</a:t>
            </a:r>
          </a:p>
          <a:p>
            <a:r>
              <a:rPr lang="en-US" dirty="0"/>
              <a:t>Algorithms highlight: Rivest–Shamir–Adleman (RSA)</a:t>
            </a:r>
          </a:p>
        </p:txBody>
      </p:sp>
      <p:sp>
        <p:nvSpPr>
          <p:cNvPr id="3" name="Title 2">
            <a:extLst>
              <a:ext uri="{FF2B5EF4-FFF2-40B4-BE49-F238E27FC236}">
                <a16:creationId xmlns:a16="http://schemas.microsoft.com/office/drawing/2014/main" id="{E449071E-FF62-4679-BFC5-49E259C93CEE}"/>
              </a:ext>
            </a:extLst>
          </p:cNvPr>
          <p:cNvSpPr>
            <a:spLocks noGrp="1"/>
          </p:cNvSpPr>
          <p:nvPr>
            <p:ph type="title"/>
          </p:nvPr>
        </p:nvSpPr>
        <p:spPr/>
        <p:txBody>
          <a:bodyPr/>
          <a:lstStyle/>
          <a:p>
            <a:r>
              <a:rPr lang="en-US" dirty="0"/>
              <a:t>Asymmetric (Public-key) Ciphers</a:t>
            </a:r>
          </a:p>
        </p:txBody>
      </p:sp>
      <p:sp>
        <p:nvSpPr>
          <p:cNvPr id="4" name="Slide Number Placeholder 3">
            <a:extLst>
              <a:ext uri="{FF2B5EF4-FFF2-40B4-BE49-F238E27FC236}">
                <a16:creationId xmlns:a16="http://schemas.microsoft.com/office/drawing/2014/main" id="{D572E588-11F8-4124-9FDA-B6EBA8BDC3D6}"/>
              </a:ext>
            </a:extLst>
          </p:cNvPr>
          <p:cNvSpPr>
            <a:spLocks noGrp="1"/>
          </p:cNvSpPr>
          <p:nvPr>
            <p:ph type="sldNum" sz="quarter" idx="12"/>
          </p:nvPr>
        </p:nvSpPr>
        <p:spPr/>
        <p:txBody>
          <a:bodyPr/>
          <a:lstStyle/>
          <a:p>
            <a:fld id="{452BA717-4DED-4A38-BDE4-30D0F0A142DB}" type="slidenum">
              <a:rPr lang="cs-CZ" smtClean="0"/>
              <a:pPr/>
              <a:t>6</a:t>
            </a:fld>
            <a:endParaRPr lang="cs-CZ"/>
          </a:p>
        </p:txBody>
      </p:sp>
      <p:cxnSp>
        <p:nvCxnSpPr>
          <p:cNvPr id="5" name="Straight Connector 4">
            <a:extLst>
              <a:ext uri="{FF2B5EF4-FFF2-40B4-BE49-F238E27FC236}">
                <a16:creationId xmlns:a16="http://schemas.microsoft.com/office/drawing/2014/main" id="{6C44DA56-FB43-4BC7-B6FA-D6455F05DB8E}"/>
              </a:ext>
            </a:extLst>
          </p:cNvPr>
          <p:cNvCxnSpPr/>
          <p:nvPr/>
        </p:nvCxnSpPr>
        <p:spPr>
          <a:xfrm>
            <a:off x="3359696" y="4869160"/>
            <a:ext cx="5184576" cy="0"/>
          </a:xfrm>
          <a:prstGeom prst="line">
            <a:avLst/>
          </a:prstGeom>
          <a:ln w="952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6" name="Group 5">
            <a:extLst>
              <a:ext uri="{FF2B5EF4-FFF2-40B4-BE49-F238E27FC236}">
                <a16:creationId xmlns:a16="http://schemas.microsoft.com/office/drawing/2014/main" id="{B500FB94-9366-4D7D-B75E-9C9ED2F051F0}"/>
              </a:ext>
            </a:extLst>
          </p:cNvPr>
          <p:cNvGrpSpPr/>
          <p:nvPr/>
        </p:nvGrpSpPr>
        <p:grpSpPr>
          <a:xfrm>
            <a:off x="1559496" y="3605059"/>
            <a:ext cx="1606805" cy="2158871"/>
            <a:chOff x="1919536" y="3225672"/>
            <a:chExt cx="1606805" cy="2158871"/>
          </a:xfrm>
        </p:grpSpPr>
        <p:pic>
          <p:nvPicPr>
            <p:cNvPr id="7" name="Picture 6">
              <a:extLst>
                <a:ext uri="{FF2B5EF4-FFF2-40B4-BE49-F238E27FC236}">
                  <a16:creationId xmlns:a16="http://schemas.microsoft.com/office/drawing/2014/main" id="{9F88A4AE-1D9B-44F2-9E2F-684CDC5E8E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9536" y="3603163"/>
              <a:ext cx="1606805" cy="1781380"/>
            </a:xfrm>
            <a:prstGeom prst="rect">
              <a:avLst/>
            </a:prstGeom>
          </p:spPr>
        </p:pic>
        <p:sp>
          <p:nvSpPr>
            <p:cNvPr id="8" name="TextBox 7">
              <a:extLst>
                <a:ext uri="{FF2B5EF4-FFF2-40B4-BE49-F238E27FC236}">
                  <a16:creationId xmlns:a16="http://schemas.microsoft.com/office/drawing/2014/main" id="{B70905E3-5890-4DAF-ABFD-2EDAD2BEEAC5}"/>
                </a:ext>
              </a:extLst>
            </p:cNvPr>
            <p:cNvSpPr txBox="1"/>
            <p:nvPr/>
          </p:nvSpPr>
          <p:spPr>
            <a:xfrm>
              <a:off x="1952260" y="3225672"/>
              <a:ext cx="724878" cy="369332"/>
            </a:xfrm>
            <a:prstGeom prst="rect">
              <a:avLst/>
            </a:prstGeom>
            <a:noFill/>
          </p:spPr>
          <p:txBody>
            <a:bodyPr wrap="none" rtlCol="0">
              <a:spAutoFit/>
            </a:bodyPr>
            <a:lstStyle/>
            <a:p>
              <a:r>
                <a:rPr lang="en-US" dirty="0"/>
                <a:t>Alice</a:t>
              </a:r>
            </a:p>
          </p:txBody>
        </p:sp>
      </p:grpSp>
      <p:grpSp>
        <p:nvGrpSpPr>
          <p:cNvPr id="9" name="Group 8">
            <a:extLst>
              <a:ext uri="{FF2B5EF4-FFF2-40B4-BE49-F238E27FC236}">
                <a16:creationId xmlns:a16="http://schemas.microsoft.com/office/drawing/2014/main" id="{A378F745-C814-4AB7-A96F-A2874E1B8426}"/>
              </a:ext>
            </a:extLst>
          </p:cNvPr>
          <p:cNvGrpSpPr/>
          <p:nvPr/>
        </p:nvGrpSpPr>
        <p:grpSpPr>
          <a:xfrm>
            <a:off x="8400256" y="3541368"/>
            <a:ext cx="2088232" cy="2222562"/>
            <a:chOff x="8760296" y="3161981"/>
            <a:chExt cx="2088232" cy="2222562"/>
          </a:xfrm>
        </p:grpSpPr>
        <p:pic>
          <p:nvPicPr>
            <p:cNvPr id="10" name="Picture 9">
              <a:extLst>
                <a:ext uri="{FF2B5EF4-FFF2-40B4-BE49-F238E27FC236}">
                  <a16:creationId xmlns:a16="http://schemas.microsoft.com/office/drawing/2014/main" id="{60910851-96A9-4B4F-9752-0F3E88352D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0296" y="3595004"/>
              <a:ext cx="2088232" cy="1789539"/>
            </a:xfrm>
            <a:prstGeom prst="rect">
              <a:avLst/>
            </a:prstGeom>
          </p:spPr>
        </p:pic>
        <p:sp>
          <p:nvSpPr>
            <p:cNvPr id="11" name="TextBox 10">
              <a:extLst>
                <a:ext uri="{FF2B5EF4-FFF2-40B4-BE49-F238E27FC236}">
                  <a16:creationId xmlns:a16="http://schemas.microsoft.com/office/drawing/2014/main" id="{A3DCB8A0-8F8F-4188-B942-C63283BEDCCD}"/>
                </a:ext>
              </a:extLst>
            </p:cNvPr>
            <p:cNvSpPr txBox="1"/>
            <p:nvPr/>
          </p:nvSpPr>
          <p:spPr>
            <a:xfrm>
              <a:off x="9780140" y="3161981"/>
              <a:ext cx="604653" cy="369332"/>
            </a:xfrm>
            <a:prstGeom prst="rect">
              <a:avLst/>
            </a:prstGeom>
            <a:noFill/>
          </p:spPr>
          <p:txBody>
            <a:bodyPr wrap="none" rtlCol="0">
              <a:spAutoFit/>
            </a:bodyPr>
            <a:lstStyle/>
            <a:p>
              <a:r>
                <a:rPr lang="en-US" dirty="0"/>
                <a:t>Bob</a:t>
              </a:r>
            </a:p>
          </p:txBody>
        </p:sp>
      </p:grpSp>
      <p:sp>
        <p:nvSpPr>
          <p:cNvPr id="12" name="TextBox 11">
            <a:extLst>
              <a:ext uri="{FF2B5EF4-FFF2-40B4-BE49-F238E27FC236}">
                <a16:creationId xmlns:a16="http://schemas.microsoft.com/office/drawing/2014/main" id="{18DBFE4D-9DED-4DBB-B2D8-D91776B2DE75}"/>
              </a:ext>
            </a:extLst>
          </p:cNvPr>
          <p:cNvSpPr txBox="1"/>
          <p:nvPr/>
        </p:nvSpPr>
        <p:spPr>
          <a:xfrm>
            <a:off x="4801669" y="6193608"/>
            <a:ext cx="2300630" cy="369332"/>
          </a:xfrm>
          <a:prstGeom prst="rect">
            <a:avLst/>
          </a:prstGeom>
          <a:noFill/>
        </p:spPr>
        <p:txBody>
          <a:bodyPr wrap="none" rtlCol="0">
            <a:spAutoFit/>
          </a:bodyPr>
          <a:lstStyle/>
          <a:p>
            <a:r>
              <a:rPr lang="en-US" dirty="0"/>
              <a:t>Eve (eavesdropper)</a:t>
            </a:r>
          </a:p>
        </p:txBody>
      </p:sp>
      <p:pic>
        <p:nvPicPr>
          <p:cNvPr id="13" name="Picture 12">
            <a:extLst>
              <a:ext uri="{FF2B5EF4-FFF2-40B4-BE49-F238E27FC236}">
                <a16:creationId xmlns:a16="http://schemas.microsoft.com/office/drawing/2014/main" id="{2202F925-BAAD-45F4-A386-A01265C167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8767" y="5051853"/>
            <a:ext cx="1106433" cy="1152134"/>
          </a:xfrm>
          <a:prstGeom prst="rect">
            <a:avLst/>
          </a:prstGeom>
        </p:spPr>
      </p:pic>
    </p:spTree>
    <p:extLst>
      <p:ext uri="{BB962C8B-B14F-4D97-AF65-F5344CB8AC3E}">
        <p14:creationId xmlns:p14="http://schemas.microsoft.com/office/powerpoint/2010/main" val="161504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745F6C4-FF12-48C0-B211-05AFFE6655B3}"/>
                  </a:ext>
                </a:extLst>
              </p:cNvPr>
              <p:cNvSpPr>
                <a:spLocks noGrp="1"/>
              </p:cNvSpPr>
              <p:nvPr>
                <p:ph idx="1"/>
              </p:nvPr>
            </p:nvSpPr>
            <p:spPr/>
            <p:txBody>
              <a:bodyPr/>
              <a:lstStyle/>
              <a:p>
                <a:r>
                  <a:rPr lang="en-US" dirty="0"/>
                  <a:t>Based on factorization principle</a:t>
                </a:r>
              </a:p>
              <a:p>
                <a:pPr lvl="1"/>
                <a:r>
                  <a:rPr lang="en-US" dirty="0"/>
                  <a:t>Which is believed to be extremely computationally demanding</a:t>
                </a:r>
              </a:p>
              <a:p>
                <a:pPr lvl="1"/>
                <a:r>
                  <a:rPr lang="en-US" dirty="0"/>
                  <a:t>Relies on the absence of sufficiently powerful computing machine</a:t>
                </a:r>
              </a:p>
              <a:p>
                <a:endParaRPr lang="en-US" dirty="0"/>
              </a:p>
              <a:p>
                <a:r>
                  <a:rPr lang="en-US" dirty="0"/>
                  <a:t>Preparing the keys – public (𝑛,𝑒) and private (𝑛,𝑑)</a:t>
                </a:r>
              </a:p>
              <a:p>
                <a:r>
                  <a:rPr lang="en-US" dirty="0"/>
                  <a:t>…</a:t>
                </a:r>
              </a:p>
              <a:p>
                <a:r>
                  <a:rPr lang="en-US" dirty="0"/>
                  <a:t>Encryption 𝑐=</a:t>
                </a:r>
                <a:r>
                  <a:rPr lang="cs-CZ" dirty="0"/>
                  <a:t> </a:t>
                </a:r>
                <a14:m>
                  <m:oMath xmlns:m="http://schemas.openxmlformats.org/officeDocument/2006/math">
                    <m:sSup>
                      <m:sSupPr>
                        <m:ctrlPr>
                          <a:rPr lang="cs-CZ" i="1" dirty="0">
                            <a:latin typeface="Cambria Math" panose="02040503050406030204" pitchFamily="18" charset="0"/>
                          </a:rPr>
                        </m:ctrlPr>
                      </m:sSupPr>
                      <m:e>
                        <m:r>
                          <a:rPr lang="cs-CZ" i="1" dirty="0">
                            <a:latin typeface="Cambria Math" panose="02040503050406030204" pitchFamily="18" charset="0"/>
                          </a:rPr>
                          <m:t>𝑚</m:t>
                        </m:r>
                      </m:e>
                      <m:sup>
                        <m:r>
                          <a:rPr lang="cs-CZ" i="1" dirty="0">
                            <a:latin typeface="Cambria Math" panose="02040503050406030204" pitchFamily="18" charset="0"/>
                          </a:rPr>
                          <m:t>𝑒</m:t>
                        </m:r>
                      </m:sup>
                    </m:sSup>
                  </m:oMath>
                </a14:m>
                <a:r>
                  <a:rPr lang="en-US" dirty="0"/>
                  <a:t>  mod 𝑛 (where 𝑚 is the message)</a:t>
                </a:r>
              </a:p>
              <a:p>
                <a:r>
                  <a:rPr lang="en-US" dirty="0"/>
                  <a:t>Decryption 𝑚=</a:t>
                </a:r>
                <a:r>
                  <a:rPr lang="cs-CZ" dirty="0"/>
                  <a:t> </a:t>
                </a:r>
                <a14:m>
                  <m:oMath xmlns:m="http://schemas.openxmlformats.org/officeDocument/2006/math">
                    <m:sSup>
                      <m:sSupPr>
                        <m:ctrlPr>
                          <a:rPr lang="cs-CZ" i="1" dirty="0">
                            <a:latin typeface="Cambria Math" panose="02040503050406030204" pitchFamily="18" charset="0"/>
                          </a:rPr>
                        </m:ctrlPr>
                      </m:sSupPr>
                      <m:e>
                        <m:r>
                          <a:rPr lang="cs-CZ" i="1" dirty="0">
                            <a:latin typeface="Cambria Math" panose="02040503050406030204" pitchFamily="18" charset="0"/>
                          </a:rPr>
                          <m:t>𝑐</m:t>
                        </m:r>
                      </m:e>
                      <m:sup>
                        <m:r>
                          <a:rPr lang="cs-CZ" i="1" dirty="0">
                            <a:latin typeface="Cambria Math" panose="02040503050406030204" pitchFamily="18" charset="0"/>
                          </a:rPr>
                          <m:t>𝑑</m:t>
                        </m:r>
                      </m:sup>
                    </m:sSup>
                  </m:oMath>
                </a14:m>
                <a:r>
                  <a:rPr lang="en-US" dirty="0"/>
                  <a:t> mod 𝑛</a:t>
                </a:r>
              </a:p>
              <a:p>
                <a:r>
                  <a:rPr lang="en-US" dirty="0"/>
                  <a:t>…</a:t>
                </a:r>
              </a:p>
              <a:p>
                <a:r>
                  <a:rPr lang="en-US" dirty="0"/>
                  <a:t>Concept of proof</a:t>
                </a:r>
              </a:p>
              <a:p>
                <a14:m>
                  <m:oMath xmlns:m="http://schemas.openxmlformats.org/officeDocument/2006/math">
                    <m:sSup>
                      <m:sSupPr>
                        <m:ctrlPr>
                          <a:rPr lang="cs-CZ" i="1" smtClean="0">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𝑑</m:t>
                        </m:r>
                      </m:sup>
                    </m:sSup>
                    <m:r>
                      <a:rPr lang="cs-CZ" i="1">
                        <a:latin typeface="Cambria Math" panose="02040503050406030204" pitchFamily="18" charset="0"/>
                        <a:ea typeface="Cambria Math" panose="02040503050406030204" pitchFamily="18" charset="0"/>
                      </a:rPr>
                      <m:t>≡</m:t>
                    </m:r>
                    <m:sSup>
                      <m:sSupPr>
                        <m:ctrlPr>
                          <a:rPr lang="cs-CZ" i="1">
                            <a:latin typeface="Cambria Math" panose="02040503050406030204" pitchFamily="18" charset="0"/>
                            <a:ea typeface="Cambria Math" panose="02040503050406030204" pitchFamily="18" charset="0"/>
                          </a:rPr>
                        </m:ctrlPr>
                      </m:sSupPr>
                      <m:e>
                        <m:d>
                          <m:dPr>
                            <m:ctrlPr>
                              <a:rPr lang="cs-CZ" i="1">
                                <a:latin typeface="Cambria Math" panose="02040503050406030204" pitchFamily="18" charset="0"/>
                                <a:ea typeface="Cambria Math" panose="02040503050406030204" pitchFamily="18" charset="0"/>
                              </a:rPr>
                            </m:ctrlPr>
                          </m:dPr>
                          <m:e>
                            <m:sSup>
                              <m:sSupPr>
                                <m:ctrlPr>
                                  <a:rPr lang="cs-CZ"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𝑚</m:t>
                                </m:r>
                              </m:e>
                              <m:sup>
                                <m:r>
                                  <a:rPr lang="en-US" i="1">
                                    <a:latin typeface="Cambria Math" panose="02040503050406030204" pitchFamily="18" charset="0"/>
                                    <a:ea typeface="Cambria Math" panose="02040503050406030204" pitchFamily="18" charset="0"/>
                                  </a:rPr>
                                  <m:t>𝑒</m:t>
                                </m:r>
                              </m:sup>
                            </m:sSup>
                          </m:e>
                        </m:d>
                      </m:e>
                      <m:sup>
                        <m:r>
                          <a:rPr lang="en-US" i="1">
                            <a:latin typeface="Cambria Math" panose="02040503050406030204" pitchFamily="18" charset="0"/>
                            <a:ea typeface="Cambria Math" panose="02040503050406030204" pitchFamily="18" charset="0"/>
                          </a:rPr>
                          <m:t>𝑑</m:t>
                        </m:r>
                      </m:sup>
                    </m:sSup>
                    <m:r>
                      <a:rPr lang="cs-CZ" i="1">
                        <a:latin typeface="Cambria Math" panose="02040503050406030204" pitchFamily="18" charset="0"/>
                        <a:ea typeface="Cambria Math" panose="02040503050406030204" pitchFamily="18" charset="0"/>
                      </a:rPr>
                      <m:t>≡</m:t>
                    </m:r>
                    <m:sSup>
                      <m:sSupPr>
                        <m:ctrlPr>
                          <a:rPr lang="cs-CZ"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𝑚</m:t>
                        </m:r>
                      </m:e>
                      <m:sup>
                        <m:r>
                          <a:rPr lang="en-US" i="1">
                            <a:latin typeface="Cambria Math" panose="02040503050406030204" pitchFamily="18" charset="0"/>
                            <a:ea typeface="Cambria Math" panose="02040503050406030204" pitchFamily="18" charset="0"/>
                          </a:rPr>
                          <m:t>𝑒𝑑</m:t>
                        </m:r>
                      </m:sup>
                    </m:sSup>
                    <m:r>
                      <a:rPr lang="en-US" i="1">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mod</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oMath>
                </a14:m>
                <a:endParaRPr lang="en-US" dirty="0"/>
              </a:p>
            </p:txBody>
          </p:sp>
        </mc:Choice>
        <mc:Fallback xmlns="">
          <p:sp>
            <p:nvSpPr>
              <p:cNvPr id="2" name="Content Placeholder 1">
                <a:extLst>
                  <a:ext uri="{FF2B5EF4-FFF2-40B4-BE49-F238E27FC236}">
                    <a16:creationId xmlns:a16="http://schemas.microsoft.com/office/drawing/2014/main" id="{D745F6C4-FF12-48C0-B211-05AFFE6655B3}"/>
                  </a:ext>
                </a:extLst>
              </p:cNvPr>
              <p:cNvSpPr>
                <a:spLocks noGrp="1" noRot="1" noChangeAspect="1" noMove="1" noResize="1" noEditPoints="1" noAdjustHandles="1" noChangeArrowheads="1" noChangeShapeType="1" noTextEdit="1"/>
              </p:cNvSpPr>
              <p:nvPr>
                <p:ph idx="1"/>
              </p:nvPr>
            </p:nvSpPr>
            <p:spPr>
              <a:blipFill>
                <a:blip r:embed="rId2"/>
                <a:stretch>
                  <a:fillRect l="-572" t="-1724" b="-185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8156AD7-3DDC-43C5-8486-8E9F60AF7D59}"/>
              </a:ext>
            </a:extLst>
          </p:cNvPr>
          <p:cNvSpPr>
            <a:spLocks noGrp="1"/>
          </p:cNvSpPr>
          <p:nvPr>
            <p:ph type="title"/>
          </p:nvPr>
        </p:nvSpPr>
        <p:spPr/>
        <p:txBody>
          <a:bodyPr/>
          <a:lstStyle/>
          <a:p>
            <a:r>
              <a:rPr lang="en-US" dirty="0"/>
              <a:t>Rivest–Shamir–Adleman (RSA)</a:t>
            </a:r>
          </a:p>
        </p:txBody>
      </p:sp>
      <p:sp>
        <p:nvSpPr>
          <p:cNvPr id="4" name="Slide Number Placeholder 3">
            <a:extLst>
              <a:ext uri="{FF2B5EF4-FFF2-40B4-BE49-F238E27FC236}">
                <a16:creationId xmlns:a16="http://schemas.microsoft.com/office/drawing/2014/main" id="{DE4E0149-3298-43FE-8DE0-205D88F39BEB}"/>
              </a:ext>
            </a:extLst>
          </p:cNvPr>
          <p:cNvSpPr>
            <a:spLocks noGrp="1"/>
          </p:cNvSpPr>
          <p:nvPr>
            <p:ph type="sldNum" sz="quarter" idx="12"/>
          </p:nvPr>
        </p:nvSpPr>
        <p:spPr/>
        <p:txBody>
          <a:bodyPr/>
          <a:lstStyle/>
          <a:p>
            <a:fld id="{452BA717-4DED-4A38-BDE4-30D0F0A142DB}" type="slidenum">
              <a:rPr lang="cs-CZ" smtClean="0"/>
              <a:pPr/>
              <a:t>7</a:t>
            </a:fld>
            <a:endParaRPr lang="cs-CZ"/>
          </a:p>
        </p:txBody>
      </p:sp>
      <p:sp>
        <p:nvSpPr>
          <p:cNvPr id="5" name="TextBox 4">
            <a:extLst>
              <a:ext uri="{FF2B5EF4-FFF2-40B4-BE49-F238E27FC236}">
                <a16:creationId xmlns:a16="http://schemas.microsoft.com/office/drawing/2014/main" id="{70972D0F-25F0-2D0C-CD31-E8CBE0CEBCAD}"/>
              </a:ext>
            </a:extLst>
          </p:cNvPr>
          <p:cNvSpPr txBox="1"/>
          <p:nvPr/>
        </p:nvSpPr>
        <p:spPr>
          <a:xfrm>
            <a:off x="0" y="6444044"/>
            <a:ext cx="12192000" cy="369332"/>
          </a:xfrm>
          <a:prstGeom prst="rect">
            <a:avLst/>
          </a:prstGeom>
          <a:noFill/>
        </p:spPr>
        <p:txBody>
          <a:bodyPr wrap="square" rtlCol="0">
            <a:spAutoFit/>
          </a:bodyPr>
          <a:lstStyle/>
          <a:p>
            <a:r>
              <a:rPr lang="en-US" dirty="0"/>
              <a:t>Removed: 2022/2023</a:t>
            </a:r>
          </a:p>
        </p:txBody>
      </p:sp>
    </p:spTree>
    <p:extLst>
      <p:ext uri="{BB962C8B-B14F-4D97-AF65-F5344CB8AC3E}">
        <p14:creationId xmlns:p14="http://schemas.microsoft.com/office/powerpoint/2010/main" val="2282513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5E620F-D858-4C42-BAF6-5DC85AC2CFD5}"/>
              </a:ext>
            </a:extLst>
          </p:cNvPr>
          <p:cNvSpPr>
            <a:spLocks noGrp="1"/>
          </p:cNvSpPr>
          <p:nvPr>
            <p:ph idx="1"/>
          </p:nvPr>
        </p:nvSpPr>
        <p:spPr>
          <a:xfrm>
            <a:off x="239351" y="1844823"/>
            <a:ext cx="11713299" cy="2774901"/>
          </a:xfrm>
        </p:spPr>
        <p:txBody>
          <a:bodyPr/>
          <a:lstStyle/>
          <a:p>
            <a:r>
              <a:rPr lang="en-US" dirty="0"/>
              <a:t>One-way transformation of data into a fingerprint of fixed size</a:t>
            </a:r>
          </a:p>
          <a:p>
            <a:r>
              <a:rPr lang="en-US" dirty="0"/>
              <a:t>Similar (but different) inputs have completely different hashes</a:t>
            </a:r>
          </a:p>
          <a:p>
            <a:r>
              <a:rPr lang="en-US" dirty="0"/>
              <a:t>Various applications</a:t>
            </a:r>
          </a:p>
          <a:p>
            <a:pPr lvl="1"/>
            <a:r>
              <a:rPr lang="en-US" dirty="0"/>
              <a:t>Integrity verification</a:t>
            </a:r>
          </a:p>
          <a:p>
            <a:pPr lvl="1"/>
            <a:r>
              <a:rPr lang="en-US" dirty="0"/>
              <a:t>Passwords</a:t>
            </a:r>
          </a:p>
          <a:p>
            <a:pPr lvl="1"/>
            <a:r>
              <a:rPr lang="en-US" dirty="0"/>
              <a:t>Security tokens, </a:t>
            </a:r>
          </a:p>
          <a:p>
            <a:pPr lvl="1"/>
            <a:r>
              <a:rPr lang="en-US" dirty="0"/>
              <a:t>…</a:t>
            </a:r>
          </a:p>
          <a:p>
            <a:endParaRPr lang="en-US" dirty="0"/>
          </a:p>
        </p:txBody>
      </p:sp>
      <p:sp>
        <p:nvSpPr>
          <p:cNvPr id="3" name="Title 2">
            <a:extLst>
              <a:ext uri="{FF2B5EF4-FFF2-40B4-BE49-F238E27FC236}">
                <a16:creationId xmlns:a16="http://schemas.microsoft.com/office/drawing/2014/main" id="{62D80714-4E12-4069-A0BD-1225099CC618}"/>
              </a:ext>
            </a:extLst>
          </p:cNvPr>
          <p:cNvSpPr>
            <a:spLocks noGrp="1"/>
          </p:cNvSpPr>
          <p:nvPr>
            <p:ph type="title"/>
          </p:nvPr>
        </p:nvSpPr>
        <p:spPr/>
        <p:txBody>
          <a:bodyPr/>
          <a:lstStyle/>
          <a:p>
            <a:r>
              <a:rPr lang="en-US" dirty="0"/>
              <a:t>Hashing</a:t>
            </a:r>
          </a:p>
        </p:txBody>
      </p:sp>
      <p:sp>
        <p:nvSpPr>
          <p:cNvPr id="4" name="Slide Number Placeholder 3">
            <a:extLst>
              <a:ext uri="{FF2B5EF4-FFF2-40B4-BE49-F238E27FC236}">
                <a16:creationId xmlns:a16="http://schemas.microsoft.com/office/drawing/2014/main" id="{DD1062D4-4CB0-4D76-8788-15245B915D27}"/>
              </a:ext>
            </a:extLst>
          </p:cNvPr>
          <p:cNvSpPr>
            <a:spLocks noGrp="1"/>
          </p:cNvSpPr>
          <p:nvPr>
            <p:ph type="sldNum" sz="quarter" idx="12"/>
          </p:nvPr>
        </p:nvSpPr>
        <p:spPr/>
        <p:txBody>
          <a:bodyPr/>
          <a:lstStyle/>
          <a:p>
            <a:fld id="{452BA717-4DED-4A38-BDE4-30D0F0A142DB}" type="slidenum">
              <a:rPr lang="cs-CZ" smtClean="0"/>
              <a:pPr/>
              <a:t>8</a:t>
            </a:fld>
            <a:endParaRPr lang="cs-CZ"/>
          </a:p>
        </p:txBody>
      </p:sp>
      <p:grpSp>
        <p:nvGrpSpPr>
          <p:cNvPr id="5" name="Group 4">
            <a:extLst>
              <a:ext uri="{FF2B5EF4-FFF2-40B4-BE49-F238E27FC236}">
                <a16:creationId xmlns:a16="http://schemas.microsoft.com/office/drawing/2014/main" id="{F1DEE446-F6B4-477D-AF04-A5C8DFA246CC}"/>
              </a:ext>
            </a:extLst>
          </p:cNvPr>
          <p:cNvGrpSpPr/>
          <p:nvPr/>
        </p:nvGrpSpPr>
        <p:grpSpPr>
          <a:xfrm>
            <a:off x="2063552" y="4619725"/>
            <a:ext cx="7767572" cy="1821397"/>
            <a:chOff x="1415481" y="3681146"/>
            <a:chExt cx="7767572" cy="1821397"/>
          </a:xfrm>
        </p:grpSpPr>
        <p:sp>
          <p:nvSpPr>
            <p:cNvPr id="6" name="Ohnutý roh 6">
              <a:extLst>
                <a:ext uri="{FF2B5EF4-FFF2-40B4-BE49-F238E27FC236}">
                  <a16:creationId xmlns:a16="http://schemas.microsoft.com/office/drawing/2014/main" id="{F4896E77-B09A-4E4B-9EE5-B6898C65A2A5}"/>
                </a:ext>
              </a:extLst>
            </p:cNvPr>
            <p:cNvSpPr/>
            <p:nvPr/>
          </p:nvSpPr>
          <p:spPr>
            <a:xfrm>
              <a:off x="1415481" y="3681146"/>
              <a:ext cx="3036168" cy="1821397"/>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t" anchorCtr="0"/>
            <a:lstStyle/>
            <a:p>
              <a:r>
                <a:rPr lang="cs-CZ" sz="1600" b="1" dirty="0">
                  <a:latin typeface="Courier New" panose="02070309020205020404" pitchFamily="49" charset="0"/>
                  <a:cs typeface="Courier New" panose="02070309020205020404" pitchFamily="49" charset="0"/>
                </a:rPr>
                <a:t>6a d9 06 82 71 </a:t>
              </a:r>
              <a:r>
                <a:rPr lang="cs-CZ" sz="1600" b="1" dirty="0" err="1">
                  <a:latin typeface="Courier New" panose="02070309020205020404" pitchFamily="49" charset="0"/>
                  <a:cs typeface="Courier New" panose="02070309020205020404" pitchFamily="49" charset="0"/>
                </a:rPr>
                <a:t>cc</a:t>
              </a:r>
              <a:r>
                <a:rPr lang="cs-CZ" sz="1600" b="1" dirty="0">
                  <a:latin typeface="Courier New" panose="02070309020205020404" pitchFamily="49" charset="0"/>
                  <a:cs typeface="Courier New" panose="02070309020205020404" pitchFamily="49" charset="0"/>
                </a:rPr>
                <a:t> 73 75 11 63 85 </a:t>
              </a:r>
              <a:r>
                <a:rPr lang="cs-CZ" sz="1600" b="1" dirty="0" err="1">
                  <a:latin typeface="Courier New" panose="02070309020205020404" pitchFamily="49" charset="0"/>
                  <a:cs typeface="Courier New" panose="02070309020205020404" pitchFamily="49" charset="0"/>
                </a:rPr>
                <a:t>ed</a:t>
              </a:r>
              <a:r>
                <a:rPr lang="cs-CZ" sz="1600" b="1" dirty="0">
                  <a:latin typeface="Courier New" panose="02070309020205020404" pitchFamily="49" charset="0"/>
                  <a:cs typeface="Courier New" panose="02070309020205020404" pitchFamily="49" charset="0"/>
                </a:rPr>
                <a:t> c0 f1 b8 10 1f 5d 2f 4f 02 b4 97 6b </a:t>
              </a:r>
              <a:r>
                <a:rPr lang="cs-CZ" sz="1600" b="1" dirty="0" err="1">
                  <a:latin typeface="Courier New" panose="02070309020205020404" pitchFamily="49" charset="0"/>
                  <a:cs typeface="Courier New" panose="02070309020205020404" pitchFamily="49" charset="0"/>
                </a:rPr>
                <a:t>be</a:t>
              </a:r>
              <a:r>
                <a:rPr lang="cs-CZ" sz="1600" b="1" dirty="0">
                  <a:latin typeface="Courier New" panose="02070309020205020404" pitchFamily="49" charset="0"/>
                  <a:cs typeface="Courier New" panose="02070309020205020404" pitchFamily="49" charset="0"/>
                </a:rPr>
                <a:t> 13 36 </a:t>
              </a:r>
              <a:r>
                <a:rPr lang="cs-CZ" sz="1600" b="1" dirty="0" err="1">
                  <a:latin typeface="Courier New" panose="02070309020205020404" pitchFamily="49" charset="0"/>
                  <a:cs typeface="Courier New" panose="02070309020205020404" pitchFamily="49" charset="0"/>
                </a:rPr>
                <a:t>cc</a:t>
              </a:r>
              <a:r>
                <a:rPr lang="cs-CZ" sz="1600" b="1" dirty="0">
                  <a:latin typeface="Courier New" panose="02070309020205020404" pitchFamily="49" charset="0"/>
                  <a:cs typeface="Courier New" panose="02070309020205020404" pitchFamily="49" charset="0"/>
                </a:rPr>
                <a:t> 81 77 c7 f9 28 e8 93 5d 8b 79 </a:t>
              </a:r>
              <a:r>
                <a:rPr lang="cs-CZ" sz="1600" b="1" dirty="0" err="1">
                  <a:latin typeface="Courier New" panose="02070309020205020404" pitchFamily="49" charset="0"/>
                  <a:cs typeface="Courier New" panose="02070309020205020404" pitchFamily="49" charset="0"/>
                </a:rPr>
                <a:t>dc</a:t>
              </a:r>
              <a:r>
                <a:rPr lang="cs-CZ" sz="1600" b="1" dirty="0">
                  <a:latin typeface="Courier New" panose="02070309020205020404" pitchFamily="49" charset="0"/>
                  <a:cs typeface="Courier New" panose="02070309020205020404" pitchFamily="49" charset="0"/>
                </a:rPr>
                <a:t> 6e 8a f0 13 28 27 21 8a b2 </a:t>
              </a:r>
            </a:p>
            <a:p>
              <a:r>
                <a:rPr lang="cs-CZ" sz="1600" b="1" dirty="0">
                  <a:latin typeface="Courier New" panose="02070309020205020404" pitchFamily="49" charset="0"/>
                  <a:cs typeface="Courier New" panose="02070309020205020404" pitchFamily="49" charset="0"/>
                </a:rPr>
                <a:t>84 </a:t>
              </a:r>
              <a:r>
                <a:rPr lang="cs-CZ" sz="1600" b="1" dirty="0" err="1">
                  <a:latin typeface="Courier New" panose="02070309020205020404" pitchFamily="49" charset="0"/>
                  <a:cs typeface="Courier New" panose="02070309020205020404" pitchFamily="49" charset="0"/>
                </a:rPr>
                <a:t>bd</a:t>
              </a:r>
              <a:r>
                <a:rPr lang="cs-CZ" sz="1600" b="1" dirty="0">
                  <a:latin typeface="Courier New" panose="02070309020205020404" pitchFamily="49" charset="0"/>
                  <a:cs typeface="Courier New" panose="02070309020205020404" pitchFamily="49" charset="0"/>
                </a:rPr>
                <a:t> 31 5b 82 05 ...</a:t>
              </a:r>
            </a:p>
          </p:txBody>
        </p:sp>
        <p:sp>
          <p:nvSpPr>
            <p:cNvPr id="7" name="TextovéPole 8">
              <a:extLst>
                <a:ext uri="{FF2B5EF4-FFF2-40B4-BE49-F238E27FC236}">
                  <a16:creationId xmlns:a16="http://schemas.microsoft.com/office/drawing/2014/main" id="{89D6016A-685B-4ECF-A09F-C56F3511AE68}"/>
                </a:ext>
              </a:extLst>
            </p:cNvPr>
            <p:cNvSpPr txBox="1"/>
            <p:nvPr/>
          </p:nvSpPr>
          <p:spPr>
            <a:xfrm>
              <a:off x="6996532" y="4361011"/>
              <a:ext cx="2186521" cy="461665"/>
            </a:xfrm>
            <a:prstGeom prst="rect">
              <a:avLst/>
            </a:prstGeom>
            <a:noFill/>
          </p:spPr>
          <p:txBody>
            <a:bodyPr wrap="square" rtlCol="0">
              <a:spAutoFit/>
            </a:bodyPr>
            <a:lstStyle/>
            <a:p>
              <a:r>
                <a:rPr lang="cs-CZ" sz="2400" b="1" dirty="0">
                  <a:latin typeface="Courier New" panose="02070309020205020404" pitchFamily="49" charset="0"/>
                  <a:cs typeface="Courier New" panose="02070309020205020404" pitchFamily="49" charset="0"/>
                </a:rPr>
                <a:t>D0F297FE</a:t>
              </a:r>
              <a:r>
                <a:rPr lang="en-US" sz="2400" b="1" dirty="0">
                  <a:latin typeface="Courier New" panose="02070309020205020404" pitchFamily="49" charset="0"/>
                  <a:cs typeface="Courier New" panose="02070309020205020404" pitchFamily="49" charset="0"/>
                </a:rPr>
                <a:t>42</a:t>
              </a:r>
              <a:endParaRPr lang="cs-CZ" sz="2400" b="1" dirty="0"/>
            </a:p>
          </p:txBody>
        </p:sp>
        <p:graphicFrame>
          <p:nvGraphicFramePr>
            <p:cNvPr id="8" name="Objekt 9">
              <a:extLst>
                <a:ext uri="{FF2B5EF4-FFF2-40B4-BE49-F238E27FC236}">
                  <a16:creationId xmlns:a16="http://schemas.microsoft.com/office/drawing/2014/main" id="{3F9B2169-F447-407A-B785-39025512F4CB}"/>
                </a:ext>
              </a:extLst>
            </p:cNvPr>
            <p:cNvGraphicFramePr>
              <a:graphicFrameLocks noChangeAspect="1"/>
            </p:cNvGraphicFramePr>
            <p:nvPr>
              <p:extLst>
                <p:ext uri="{D42A27DB-BD31-4B8C-83A1-F6EECF244321}">
                  <p14:modId xmlns:p14="http://schemas.microsoft.com/office/powerpoint/2010/main" val="778934435"/>
                </p:ext>
              </p:extLst>
            </p:nvPr>
          </p:nvGraphicFramePr>
          <p:xfrm>
            <a:off x="4727848" y="4022406"/>
            <a:ext cx="1992485" cy="1138876"/>
          </p:xfrm>
          <a:graphic>
            <a:graphicData uri="http://schemas.openxmlformats.org/presentationml/2006/ole">
              <mc:AlternateContent xmlns:mc="http://schemas.openxmlformats.org/markup-compatibility/2006">
                <mc:Choice xmlns:v="urn:schemas-microsoft-com:vml" Requires="v">
                  <p:oleObj name="Image" r:id="rId3" imgW="5777640" imgH="3301560" progId="Photoshop.Image.12">
                    <p:embed/>
                  </p:oleObj>
                </mc:Choice>
                <mc:Fallback>
                  <p:oleObj name="Image" r:id="rId3" imgW="5777640" imgH="3301560" progId="Photoshop.Image.12">
                    <p:embed/>
                    <p:pic>
                      <p:nvPicPr>
                        <p:cNvPr id="9" name="Objekt 9"/>
                        <p:cNvPicPr/>
                        <p:nvPr/>
                      </p:nvPicPr>
                      <p:blipFill>
                        <a:blip r:embed="rId4"/>
                        <a:stretch>
                          <a:fillRect/>
                        </a:stretch>
                      </p:blipFill>
                      <p:spPr>
                        <a:xfrm>
                          <a:off x="4727848" y="4022406"/>
                          <a:ext cx="1992485" cy="1138876"/>
                        </a:xfrm>
                        <a:prstGeom prst="rect">
                          <a:avLst/>
                        </a:prstGeom>
                      </p:spPr>
                    </p:pic>
                  </p:oleObj>
                </mc:Fallback>
              </mc:AlternateContent>
            </a:graphicData>
          </a:graphic>
        </p:graphicFrame>
      </p:grpSp>
    </p:spTree>
    <p:extLst>
      <p:ext uri="{BB962C8B-B14F-4D97-AF65-F5344CB8AC3E}">
        <p14:creationId xmlns:p14="http://schemas.microsoft.com/office/powerpoint/2010/main" val="1359555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5E620F-D858-4C42-BAF6-5DC85AC2CFD5}"/>
              </a:ext>
            </a:extLst>
          </p:cNvPr>
          <p:cNvSpPr>
            <a:spLocks noGrp="1"/>
          </p:cNvSpPr>
          <p:nvPr>
            <p:ph idx="1"/>
          </p:nvPr>
        </p:nvSpPr>
        <p:spPr>
          <a:xfrm>
            <a:off x="239351" y="1844824"/>
            <a:ext cx="11713299" cy="4596298"/>
          </a:xfrm>
        </p:spPr>
        <p:txBody>
          <a:bodyPr/>
          <a:lstStyle/>
          <a:p>
            <a:r>
              <a:rPr lang="en-US" dirty="0"/>
              <a:t>MD4, MD5, SHA1</a:t>
            </a:r>
          </a:p>
          <a:p>
            <a:pPr lvl="1"/>
            <a:r>
              <a:rPr lang="en-US" dirty="0"/>
              <a:t>Obsolete algorithms, still applicable for some cases (e.g., deduplication)</a:t>
            </a:r>
          </a:p>
          <a:p>
            <a:r>
              <a:rPr lang="en-US" dirty="0"/>
              <a:t>SHA-256, SHA-512, … (SHA2)</a:t>
            </a:r>
          </a:p>
          <a:p>
            <a:pPr lvl="1"/>
            <a:r>
              <a:rPr lang="en-US" dirty="0"/>
              <a:t>Quite old, but probably the most widely used hashing algorithm</a:t>
            </a:r>
          </a:p>
          <a:p>
            <a:r>
              <a:rPr lang="en-US" dirty="0"/>
              <a:t>SHA3-256, SHA3-512, …</a:t>
            </a:r>
          </a:p>
          <a:p>
            <a:pPr lvl="1"/>
            <a:r>
              <a:rPr lang="en-US" dirty="0"/>
              <a:t>New revision of SHA family, better than SHA2, but not widely used yet</a:t>
            </a:r>
          </a:p>
          <a:p>
            <a:r>
              <a:rPr lang="en-US" dirty="0" err="1"/>
              <a:t>bcrypt</a:t>
            </a:r>
            <a:r>
              <a:rPr lang="en-US" dirty="0"/>
              <a:t>, </a:t>
            </a:r>
            <a:r>
              <a:rPr lang="en-US" dirty="0" err="1"/>
              <a:t>scrypt</a:t>
            </a:r>
            <a:endParaRPr lang="en-US" dirty="0"/>
          </a:p>
          <a:p>
            <a:pPr lvl="1"/>
            <a:r>
              <a:rPr lang="en-US" dirty="0"/>
              <a:t>Specifically designed to be computationally demanding (especially </a:t>
            </a:r>
            <a:r>
              <a:rPr lang="en-US" dirty="0" err="1"/>
              <a:t>scrypt</a:t>
            </a:r>
            <a:r>
              <a:rPr lang="en-US" dirty="0"/>
              <a:t>)</a:t>
            </a:r>
          </a:p>
          <a:p>
            <a:pPr lvl="1"/>
            <a:r>
              <a:rPr lang="en-US" dirty="0"/>
              <a:t>More resistant to brute-force attacks (guessing the input)</a:t>
            </a:r>
          </a:p>
          <a:p>
            <a:r>
              <a:rPr lang="en-US" dirty="0"/>
              <a:t>Argon2</a:t>
            </a:r>
          </a:p>
          <a:p>
            <a:pPr lvl="1"/>
            <a:r>
              <a:rPr lang="en-US" dirty="0"/>
              <a:t>Winner of Password Hashing Competition in 2015</a:t>
            </a:r>
          </a:p>
        </p:txBody>
      </p:sp>
      <p:sp>
        <p:nvSpPr>
          <p:cNvPr id="3" name="Title 2">
            <a:extLst>
              <a:ext uri="{FF2B5EF4-FFF2-40B4-BE49-F238E27FC236}">
                <a16:creationId xmlns:a16="http://schemas.microsoft.com/office/drawing/2014/main" id="{62D80714-4E12-4069-A0BD-1225099CC618}"/>
              </a:ext>
            </a:extLst>
          </p:cNvPr>
          <p:cNvSpPr>
            <a:spLocks noGrp="1"/>
          </p:cNvSpPr>
          <p:nvPr>
            <p:ph type="title"/>
          </p:nvPr>
        </p:nvSpPr>
        <p:spPr/>
        <p:txBody>
          <a:bodyPr/>
          <a:lstStyle/>
          <a:p>
            <a:r>
              <a:rPr lang="en-US" dirty="0"/>
              <a:t>Hash Functions</a:t>
            </a:r>
          </a:p>
        </p:txBody>
      </p:sp>
      <p:sp>
        <p:nvSpPr>
          <p:cNvPr id="4" name="Slide Number Placeholder 3">
            <a:extLst>
              <a:ext uri="{FF2B5EF4-FFF2-40B4-BE49-F238E27FC236}">
                <a16:creationId xmlns:a16="http://schemas.microsoft.com/office/drawing/2014/main" id="{DD1062D4-4CB0-4D76-8788-15245B915D27}"/>
              </a:ext>
            </a:extLst>
          </p:cNvPr>
          <p:cNvSpPr>
            <a:spLocks noGrp="1"/>
          </p:cNvSpPr>
          <p:nvPr>
            <p:ph type="sldNum" sz="quarter" idx="12"/>
          </p:nvPr>
        </p:nvSpPr>
        <p:spPr/>
        <p:txBody>
          <a:bodyPr/>
          <a:lstStyle/>
          <a:p>
            <a:fld id="{452BA717-4DED-4A38-BDE4-30D0F0A142DB}" type="slidenum">
              <a:rPr lang="cs-CZ" smtClean="0"/>
              <a:pPr/>
              <a:t>9</a:t>
            </a:fld>
            <a:endParaRPr lang="cs-CZ"/>
          </a:p>
        </p:txBody>
      </p:sp>
    </p:spTree>
    <p:extLst>
      <p:ext uri="{BB962C8B-B14F-4D97-AF65-F5344CB8AC3E}">
        <p14:creationId xmlns:p14="http://schemas.microsoft.com/office/powerpoint/2010/main" val="111434404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14412</TotalTime>
  <Words>4377</Words>
  <Application>Microsoft Office PowerPoint</Application>
  <PresentationFormat>Widescreen</PresentationFormat>
  <Paragraphs>613</Paragraphs>
  <Slides>47</Slides>
  <Notes>41</Notes>
  <HiddenSlides>6</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9" baseType="lpstr">
      <vt:lpstr>Arial</vt:lpstr>
      <vt:lpstr>Arimo</vt:lpstr>
      <vt:lpstr>Calibri</vt:lpstr>
      <vt:lpstr>Cambria Math</vt:lpstr>
      <vt:lpstr>Century Gothic</vt:lpstr>
      <vt:lpstr>Consolas</vt:lpstr>
      <vt:lpstr>Courier New</vt:lpstr>
      <vt:lpstr>Lora</vt:lpstr>
      <vt:lpstr>Times New Roman</vt:lpstr>
      <vt:lpstr>TwitterChirp</vt:lpstr>
      <vt:lpstr>Vapor Trail</vt:lpstr>
      <vt:lpstr>Image</vt:lpstr>
      <vt:lpstr>NSWI142</vt:lpstr>
      <vt:lpstr>Mathematics for Security</vt:lpstr>
      <vt:lpstr>Crash Course in Cryptography</vt:lpstr>
      <vt:lpstr>Symmetric Ciphers</vt:lpstr>
      <vt:lpstr>Advanced Encryption Standard (AES)</vt:lpstr>
      <vt:lpstr>Asymmetric (Public-key) Ciphers</vt:lpstr>
      <vt:lpstr>Rivest–Shamir–Adleman (RSA)</vt:lpstr>
      <vt:lpstr>Hashing</vt:lpstr>
      <vt:lpstr>Hash Functions</vt:lpstr>
      <vt:lpstr>Digital Signature</vt:lpstr>
      <vt:lpstr>Implementation …</vt:lpstr>
      <vt:lpstr>HTTPS</vt:lpstr>
      <vt:lpstr>HTTP Secure</vt:lpstr>
      <vt:lpstr>PowerPoint Presentation</vt:lpstr>
      <vt:lpstr>HTTP Secure The SSL/TLS Handshake</vt:lpstr>
      <vt:lpstr>X.509 Certificates</vt:lpstr>
      <vt:lpstr>PowerPoint Presentation</vt:lpstr>
      <vt:lpstr>HSTS</vt:lpstr>
      <vt:lpstr>Security</vt:lpstr>
      <vt:lpstr>PowerPoint Presentation</vt:lpstr>
      <vt:lpstr>Common Security Vulnerabilities</vt:lpstr>
      <vt:lpstr>Security in Web Application</vt:lpstr>
      <vt:lpstr>Výkladový slovník Kybernetické bezpečnosti (CS)</vt:lpstr>
      <vt:lpstr> computer security threats STRIDE Model</vt:lpstr>
      <vt:lpstr>Hardware / Infrastructure</vt:lpstr>
      <vt:lpstr>validation</vt:lpstr>
      <vt:lpstr>ATACK SQL Injections</vt:lpstr>
      <vt:lpstr>sanitization</vt:lpstr>
      <vt:lpstr>ATACK Cross-site scripting (XSS)</vt:lpstr>
      <vt:lpstr>Content security policy (CSP) </vt:lpstr>
      <vt:lpstr>ATACK JSONP </vt:lpstr>
      <vt:lpstr>ATACK Same Origin Method Execution</vt:lpstr>
      <vt:lpstr>MONITORING &amp; Logging</vt:lpstr>
      <vt:lpstr>Libraries</vt:lpstr>
      <vt:lpstr>Authentication &amp; Authorization</vt:lpstr>
      <vt:lpstr>Authentication</vt:lpstr>
      <vt:lpstr>Password</vt:lpstr>
      <vt:lpstr>PowerPoint Presentation</vt:lpstr>
      <vt:lpstr>Password Authentication in PHP</vt:lpstr>
      <vt:lpstr>Authentication Tokens</vt:lpstr>
      <vt:lpstr>JSON WEB TOKENs Example</vt:lpstr>
      <vt:lpstr>ATACK JSON Web Tokens</vt:lpstr>
      <vt:lpstr>Authorization</vt:lpstr>
      <vt:lpstr>Authorization Security Models Examples</vt:lpstr>
      <vt:lpstr>Authorization  Access Control List (ACL) Example</vt:lpstr>
      <vt:lpstr>Authorization Frontend (UI) vs Backend (REST API/CLI)</vt:lpstr>
      <vt:lpstr>takeaway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Beaver</dc:creator>
  <cp:lastModifiedBy>Petr Škoda</cp:lastModifiedBy>
  <cp:revision>369</cp:revision>
  <dcterms:created xsi:type="dcterms:W3CDTF">2011-06-05T13:18:40Z</dcterms:created>
  <dcterms:modified xsi:type="dcterms:W3CDTF">2024-01-08T16:20:50Z</dcterms:modified>
</cp:coreProperties>
</file>