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81" r:id="rId3"/>
    <p:sldId id="276" r:id="rId4"/>
    <p:sldId id="280" r:id="rId5"/>
    <p:sldId id="296" r:id="rId6"/>
    <p:sldId id="293" r:id="rId7"/>
    <p:sldId id="282" r:id="rId8"/>
    <p:sldId id="294" r:id="rId9"/>
    <p:sldId id="295" r:id="rId10"/>
    <p:sldId id="289" r:id="rId11"/>
    <p:sldId id="290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02" autoAdjust="0"/>
  </p:normalViewPr>
  <p:slideViewPr>
    <p:cSldViewPr>
      <p:cViewPr varScale="1">
        <p:scale>
          <a:sx n="81" d="100"/>
          <a:sy n="81" d="100"/>
        </p:scale>
        <p:origin x="17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8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5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Students: (2019/20, 2020/21, 2021/22, 2022/23, 2023/24) respectively (50, 10, 37, 45) 68,  (98, 50, 90, 140) 153,  (65, 46, 75, 95) 111,  (21,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24, </a:t>
            </a:r>
            <a:r>
              <a:rPr lang="en-US" dirty="0"/>
              <a:t>60, 66) 66.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success rates around 50%.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are about single language, what about web applications?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are you doing here?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4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Screenshots from 2021/2023.</a:t>
            </a:r>
          </a:p>
          <a:p>
            <a:r>
              <a:rPr lang="en-US" dirty="0"/>
              <a:t>Tags, Authors, Number or reads, JSON API, …</a:t>
            </a:r>
          </a:p>
          <a:p>
            <a:r>
              <a:rPr lang="en-US" dirty="0"/>
              <a:t>Overall good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7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total 37 people voted, 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45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is from a student 2021/2022, what asked about the expectations.</a:t>
            </a:r>
          </a:p>
          <a:p>
            <a:endParaRPr lang="en-US" dirty="0"/>
          </a:p>
          <a:p>
            <a:r>
              <a:rPr lang="en-US" dirty="0"/>
              <a:t>This was mostly focus last year. Knowledge of advanced features does not make you a good developer. </a:t>
            </a:r>
          </a:p>
          <a:p>
            <a:r>
              <a:rPr lang="en-US" dirty="0"/>
              <a:t>What is the right metric? What are web applications about?</a:t>
            </a:r>
          </a:p>
          <a:p>
            <a:r>
              <a:rPr lang="en-US" dirty="0"/>
              <a:t>Roadmaps: https://github.com/kamranahmedse/developer-roadmap#view-all-roadmaps (Frontend, DevOps)</a:t>
            </a:r>
          </a:p>
          <a:p>
            <a:r>
              <a:rPr lang="en-US" dirty="0"/>
              <a:t>In addition, web apps are in a constant motion. New frameworks are nice, yet enterprise may not keep up-to date. You need to know the basic and expand your knowledge.</a:t>
            </a:r>
          </a:p>
          <a:p>
            <a:r>
              <a:rPr lang="en-US" dirty="0"/>
              <a:t>Objective: we go back to a starting point ~ development is not only coding, but design and deployment. Web Application is not only JS or PHP.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https://cs.m.wikipedia.org/wiki/Soubor:PHP-logo.svg</a:t>
            </a:r>
          </a:p>
          <a:p>
            <a:r>
              <a:rPr lang="en-US" dirty="0"/>
              <a:t>https://commons.wikimedia.org/wiki/File:Unofficial_JavaScript_logo_2.svg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40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about seminar project other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13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The one with black background is moving 3D visualization.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end game.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Teamwork brings lot of positives and challenges. Alone you can not experience development of a web-application to it’s full potential.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 leader is not a boss, they are responsible for communication.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Presentation: a few questions, preparation time, you need the project,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79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focus on the negative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8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“Change is the Only Constant in Life” – Heraclitus</a:t>
            </a:r>
          </a:p>
          <a:p>
            <a:endParaRPr lang="en-US" dirty="0"/>
          </a:p>
          <a:p>
            <a:r>
              <a:rPr lang="en-US" dirty="0"/>
              <a:t>Not sure how to handle this, you feedback </a:t>
            </a:r>
            <a:r>
              <a:rPr lang="en-US"/>
              <a:t>is welcomed.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https://medium.com/codingthesmartway-com-blog/build-a-complete-website-using-chatgpt-in-1-minute-16edef87bc30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5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49843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6476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339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1713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5930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4679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1" r:id="rId3"/>
    <p:sldLayoutId id="2147483743" r:id="rId4"/>
    <p:sldLayoutId id="2147483744" r:id="rId5"/>
    <p:sldLayoutId id="2147483745" r:id="rId6"/>
    <p:sldLayoutId id="214748374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ik.ms.mff.cuni.cz/nswi15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164599" cy="439653"/>
          </a:xfrm>
        </p:spPr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3/2024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1B711-D145-A276-1556-96E939F2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0168A-8637-BACF-B1F0-7D4E99A8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0F43B9-257E-681C-1682-35FB2C6FA9FB}"/>
              </a:ext>
            </a:extLst>
          </p:cNvPr>
          <p:cNvSpPr txBox="1">
            <a:spLocks/>
          </p:cNvSpPr>
          <p:nvPr/>
        </p:nvSpPr>
        <p:spPr>
          <a:xfrm>
            <a:off x="239350" y="3429000"/>
            <a:ext cx="11713299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Nic </a:t>
            </a:r>
            <a:r>
              <a:rPr lang="en-US" dirty="0" err="1"/>
              <a:t>moc</a:t>
            </a:r>
            <a:r>
              <a:rPr lang="en-US" dirty="0"/>
              <a:t> mi to </a:t>
            </a:r>
            <a:r>
              <a:rPr lang="en-US" dirty="0" err="1"/>
              <a:t>nedalo</a:t>
            </a:r>
            <a:r>
              <a:rPr lang="en-US" dirty="0"/>
              <a:t>. </a:t>
            </a:r>
            <a:r>
              <a:rPr lang="en-US" dirty="0" err="1"/>
              <a:t>Učit</a:t>
            </a:r>
            <a:r>
              <a:rPr lang="en-US" dirty="0"/>
              <a:t> se </a:t>
            </a:r>
            <a:r>
              <a:rPr lang="en-US" dirty="0" err="1"/>
              <a:t>technologii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dokumentace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bych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zvládl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sám</a:t>
            </a:r>
            <a:r>
              <a:rPr lang="en-US" dirty="0"/>
              <a:t>, bez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prezence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povinných</a:t>
            </a:r>
            <a:r>
              <a:rPr lang="en-US" dirty="0"/>
              <a:t> </a:t>
            </a:r>
            <a:r>
              <a:rPr lang="en-US" dirty="0" err="1"/>
              <a:t>cvičeních</a:t>
            </a:r>
            <a:r>
              <a:rPr lang="en-US" dirty="0"/>
              <a:t>.</a:t>
            </a:r>
          </a:p>
          <a:p>
            <a:pPr marL="0" indent="0">
              <a:buClr>
                <a:prstClr val="white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								</a:t>
            </a:r>
            <a:r>
              <a:rPr lang="en-US" sz="1800" dirty="0">
                <a:solidFill>
                  <a:prstClr val="white"/>
                </a:solidFill>
                <a:latin typeface="Century Gothic" panose="020B0502020202020204"/>
              </a:rPr>
              <a:t>Random Student 2021/2022</a:t>
            </a:r>
          </a:p>
          <a:p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9F6416E-6D93-7BFE-9D91-E88B9519EF3B}"/>
              </a:ext>
            </a:extLst>
          </p:cNvPr>
          <p:cNvSpPr txBox="1">
            <a:spLocks/>
          </p:cNvSpPr>
          <p:nvPr/>
        </p:nvSpPr>
        <p:spPr>
          <a:xfrm>
            <a:off x="239349" y="1709906"/>
            <a:ext cx="11713299" cy="1431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Přišlo</a:t>
            </a:r>
            <a:r>
              <a:rPr lang="en-US" dirty="0"/>
              <a:t> mi </a:t>
            </a:r>
            <a:r>
              <a:rPr lang="en-US" dirty="0" err="1"/>
              <a:t>zbytečné</a:t>
            </a:r>
            <a:r>
              <a:rPr lang="en-US" dirty="0"/>
              <a:t> </a:t>
            </a:r>
            <a:r>
              <a:rPr lang="en-US" dirty="0" err="1"/>
              <a:t>prezenci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povinných</a:t>
            </a:r>
            <a:r>
              <a:rPr lang="en-US" dirty="0"/>
              <a:t> </a:t>
            </a:r>
            <a:r>
              <a:rPr lang="en-US" dirty="0" err="1"/>
              <a:t>cvičeních</a:t>
            </a:r>
            <a:r>
              <a:rPr lang="en-US" dirty="0"/>
              <a:t> </a:t>
            </a:r>
            <a:r>
              <a:rPr lang="en-US" dirty="0" err="1"/>
              <a:t>odměňovat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bodem</a:t>
            </a:r>
            <a:r>
              <a:rPr lang="en-US" dirty="0">
                <a:solidFill>
                  <a:schemeClr val="accent2"/>
                </a:solidFill>
              </a:rPr>
              <a:t> za </a:t>
            </a:r>
            <a:r>
              <a:rPr lang="en-US" dirty="0" err="1">
                <a:solidFill>
                  <a:schemeClr val="accent2"/>
                </a:solidFill>
              </a:rPr>
              <a:t>docházku</a:t>
            </a:r>
            <a:r>
              <a:rPr lang="en-US" dirty="0"/>
              <a:t>.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</a:t>
            </a:r>
            <a:r>
              <a:rPr lang="en-US" dirty="0" err="1"/>
              <a:t>nepřišli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museli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splnění</a:t>
            </a:r>
            <a:r>
              <a:rPr lang="en-US" dirty="0"/>
              <a:t> </a:t>
            </a:r>
            <a:r>
              <a:rPr lang="en-US" dirty="0" err="1"/>
              <a:t>zápočtu</a:t>
            </a:r>
            <a:r>
              <a:rPr lang="en-US" dirty="0"/>
              <a:t> </a:t>
            </a:r>
            <a:r>
              <a:rPr lang="en-US" dirty="0" err="1"/>
              <a:t>dohnat</a:t>
            </a:r>
            <a:r>
              <a:rPr lang="en-US" dirty="0"/>
              <a:t> bod za </a:t>
            </a:r>
            <a:r>
              <a:rPr lang="en-US" dirty="0" err="1"/>
              <a:t>docházku</a:t>
            </a:r>
            <a:r>
              <a:rPr lang="en-US" dirty="0"/>
              <a:t> </a:t>
            </a:r>
            <a:r>
              <a:rPr lang="en-US" dirty="0" err="1"/>
              <a:t>úkolem</a:t>
            </a:r>
            <a:r>
              <a:rPr lang="en-US" dirty="0"/>
              <a:t> v </a:t>
            </a:r>
            <a:r>
              <a:rPr lang="en-US" dirty="0" err="1">
                <a:solidFill>
                  <a:schemeClr val="accent2"/>
                </a:solidFill>
              </a:rPr>
              <a:t>Recodexu</a:t>
            </a:r>
            <a:r>
              <a:rPr lang="en-US" dirty="0" err="1"/>
              <a:t>,který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časově</a:t>
            </a:r>
            <a:r>
              <a:rPr lang="en-US" dirty="0"/>
              <a:t> </a:t>
            </a:r>
            <a:r>
              <a:rPr lang="en-US" dirty="0" err="1"/>
              <a:t>průměrně</a:t>
            </a:r>
            <a:r>
              <a:rPr lang="en-US" dirty="0"/>
              <a:t> 2x </a:t>
            </a:r>
            <a:r>
              <a:rPr lang="en-US" dirty="0" err="1"/>
              <a:t>náročnější</a:t>
            </a:r>
            <a:r>
              <a:rPr lang="en-US" dirty="0"/>
              <a:t>,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. Na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cvičeních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"</a:t>
            </a:r>
            <a:r>
              <a:rPr lang="en-US" dirty="0" err="1"/>
              <a:t>osahávali</a:t>
            </a:r>
            <a:r>
              <a:rPr lang="en-US" dirty="0"/>
              <a:t>" </a:t>
            </a:r>
            <a:r>
              <a:rPr lang="en-US" dirty="0" err="1"/>
              <a:t>základy</a:t>
            </a:r>
            <a:r>
              <a:rPr lang="en-US" dirty="0"/>
              <a:t> s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technologií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</a:rPr>
              <a:t>což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jsme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mohli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zkusit</a:t>
            </a:r>
            <a:r>
              <a:rPr lang="en-US" dirty="0">
                <a:solidFill>
                  <a:schemeClr val="accent2"/>
                </a:solidFill>
              </a:rPr>
              <a:t> v </a:t>
            </a:r>
            <a:r>
              <a:rPr lang="en-US" dirty="0" err="1">
                <a:solidFill>
                  <a:schemeClr val="accent2"/>
                </a:solidFill>
              </a:rPr>
              <a:t>klidu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doma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AE328-D5E9-3E47-EF8E-B7D59DAC9BC9}"/>
              </a:ext>
            </a:extLst>
          </p:cNvPr>
          <p:cNvSpPr txBox="1"/>
          <p:nvPr/>
        </p:nvSpPr>
        <p:spPr>
          <a:xfrm>
            <a:off x="9069885" y="2709530"/>
            <a:ext cx="2973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Random Student 2021/2022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EF134-F956-0930-C2D4-A19663B73325}"/>
              </a:ext>
            </a:extLst>
          </p:cNvPr>
          <p:cNvSpPr txBox="1"/>
          <p:nvPr/>
        </p:nvSpPr>
        <p:spPr>
          <a:xfrm>
            <a:off x="9069460" y="3848680"/>
            <a:ext cx="2973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Random Student 2021/2022</a:t>
            </a:r>
          </a:p>
        </p:txBody>
      </p:sp>
    </p:spTree>
    <p:extLst>
      <p:ext uri="{BB962C8B-B14F-4D97-AF65-F5344CB8AC3E}">
        <p14:creationId xmlns:p14="http://schemas.microsoft.com/office/powerpoint/2010/main" val="31965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50B7E56-A8A7-A9B1-0932-EA040B57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8" y="2297106"/>
            <a:ext cx="7733956" cy="1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5A96C9-E6F4-B4B4-F6C2-88189361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the Only Constant in Life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46ED4-509B-C148-15D5-DC1CE757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8232913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Build a Complete Website Using </a:t>
            </a:r>
            <a:r>
              <a:rPr lang="en-US" dirty="0" err="1"/>
              <a:t>ChatGPT</a:t>
            </a:r>
            <a:r>
              <a:rPr lang="en-US" dirty="0"/>
              <a:t> in 1 Minute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320AD-541F-292B-040D-DC1CFCBD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826847-FF29-93F1-C3A8-AAA2B8D9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970715"/>
            <a:ext cx="4826324" cy="35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37908-CFFE-6005-7314-4A5231EBA27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Added: 2022/2023</a:t>
            </a:r>
          </a:p>
        </p:txBody>
      </p:sp>
    </p:spTree>
    <p:extLst>
      <p:ext uri="{BB962C8B-B14F-4D97-AF65-F5344CB8AC3E}">
        <p14:creationId xmlns:p14="http://schemas.microsoft.com/office/powerpoint/2010/main" val="172988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0E8A8-430D-414D-829F-E23F8246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99B41-7D9A-432B-BC27-1F1D7469A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https://webik.ms.mff.cuni.cz/nswi153</a:t>
            </a:r>
            <a:endParaRPr lang="en-US" dirty="0"/>
          </a:p>
          <a:p>
            <a:r>
              <a:rPr lang="en-US" dirty="0"/>
              <a:t>Project</a:t>
            </a:r>
          </a:p>
          <a:p>
            <a:r>
              <a:rPr lang="en-US" dirty="0"/>
              <a:t>Feedback </a:t>
            </a:r>
          </a:p>
          <a:p>
            <a:r>
              <a:rPr lang="en-US" dirty="0"/>
              <a:t>Communicate</a:t>
            </a:r>
          </a:p>
          <a:p>
            <a:r>
              <a:rPr lang="en-US" dirty="0"/>
              <a:t>Rules are subject to change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6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A70A7-2EDC-4E54-830D-977D2A1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17868-297E-4465-9F45-A032992C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lecture aims to </a:t>
            </a:r>
            <a:r>
              <a:rPr lang="en-US" dirty="0">
                <a:solidFill>
                  <a:schemeClr val="accent2"/>
                </a:solidFill>
              </a:rPr>
              <a:t>extend</a:t>
            </a:r>
            <a:r>
              <a:rPr lang="en-US" dirty="0"/>
              <a:t> students' knowledge of web technologies and it focuses on open languages.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first part addresses the details of </a:t>
            </a:r>
            <a:r>
              <a:rPr lang="en-US" dirty="0">
                <a:solidFill>
                  <a:schemeClr val="accent2"/>
                </a:solidFill>
              </a:rPr>
              <a:t>server-side</a:t>
            </a:r>
            <a:r>
              <a:rPr lang="en-US" dirty="0"/>
              <a:t> scripting and advanced features of </a:t>
            </a:r>
            <a:r>
              <a:rPr lang="en-US" dirty="0">
                <a:solidFill>
                  <a:schemeClr val="accent2"/>
                </a:solidFill>
              </a:rPr>
              <a:t>PHP language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second part presents </a:t>
            </a:r>
            <a:r>
              <a:rPr lang="en-US" dirty="0">
                <a:solidFill>
                  <a:schemeClr val="accent2"/>
                </a:solidFill>
              </a:rPr>
              <a:t>current trends</a:t>
            </a:r>
            <a:r>
              <a:rPr lang="en-US" dirty="0"/>
              <a:t> in web development,</a:t>
            </a:r>
            <a:br>
              <a:rPr lang="en-US" dirty="0"/>
            </a:br>
            <a:r>
              <a:rPr lang="en-US" dirty="0"/>
              <a:t>especially client-side scripting (JavaScript), </a:t>
            </a:r>
            <a:br>
              <a:rPr lang="en-US" dirty="0"/>
            </a:br>
            <a:r>
              <a:rPr lang="en-US" dirty="0"/>
              <a:t>specific properties of HTML 5,</a:t>
            </a:r>
            <a:br>
              <a:rPr lang="en-US" dirty="0"/>
            </a:br>
            <a:r>
              <a:rPr lang="en-US" dirty="0"/>
              <a:t>and script-controlled communication with server (AJAX, </a:t>
            </a:r>
            <a:r>
              <a:rPr lang="en-US" dirty="0" err="1"/>
              <a:t>WebSockets</a:t>
            </a:r>
            <a:r>
              <a:rPr lang="en-US" dirty="0"/>
              <a:t>).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Students are supposed to implement a seminar project </a:t>
            </a:r>
            <a:r>
              <a:rPr lang="en-US" dirty="0"/>
              <a:t>that uses some of the technologies presented in the lecture.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r>
              <a:rPr lang="en-US" dirty="0"/>
              <a:t>Last update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C5793-2F07-445D-BD16-BAB74EC9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34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11CF6-1D6C-4FCF-843B-60E29D66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748E7-F6A8-40B7-B719-549FA694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NPRG021 : Advanced Programming for Java Platform</a:t>
            </a:r>
          </a:p>
          <a:p>
            <a:pPr lvl="1"/>
            <a:r>
              <a:rPr lang="en-US" dirty="0"/>
              <a:t>Home project program</a:t>
            </a:r>
          </a:p>
          <a:p>
            <a:pPr lvl="1"/>
            <a:r>
              <a:rPr lang="en-US" dirty="0"/>
              <a:t>Practical programming test</a:t>
            </a:r>
          </a:p>
          <a:p>
            <a:pPr lvl="1"/>
            <a:r>
              <a:rPr lang="en-US" dirty="0"/>
              <a:t>Home-works, submit at least half</a:t>
            </a:r>
          </a:p>
          <a:p>
            <a:r>
              <a:rPr lang="en-US" dirty="0"/>
              <a:t>NPRG038 : Advanced C# Programming</a:t>
            </a:r>
          </a:p>
          <a:p>
            <a:pPr lvl="1"/>
            <a:r>
              <a:rPr lang="en-US" dirty="0"/>
              <a:t>Home project program</a:t>
            </a:r>
          </a:p>
          <a:p>
            <a:pPr lvl="1"/>
            <a:r>
              <a:rPr lang="en-US" dirty="0"/>
              <a:t>Home-works</a:t>
            </a:r>
          </a:p>
          <a:p>
            <a:r>
              <a:rPr lang="en-US" dirty="0"/>
              <a:t>NPRG051 : Advanced Programming in C++</a:t>
            </a:r>
          </a:p>
          <a:p>
            <a:pPr lvl="1"/>
            <a:r>
              <a:rPr lang="en-US" dirty="0"/>
              <a:t>Home-works (3)</a:t>
            </a:r>
          </a:p>
          <a:p>
            <a:r>
              <a:rPr lang="en-US" dirty="0"/>
              <a:t>NSWI153 : Advanced Programming of Web Applications</a:t>
            </a:r>
          </a:p>
          <a:p>
            <a:pPr lvl="1"/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A778-F165-4CCC-86C2-5759CBB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5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03831-1D6C-4DDD-BA77-02E19CE0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E9274-0917-408F-9715-96D44387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ABCBE-B46C-4855-A057-1664E9FF4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761656"/>
            <a:ext cx="6408712" cy="4061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2ACEC3-8104-49CA-A6BA-89B732D8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789631"/>
            <a:ext cx="6408712" cy="4337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3FD4B-B385-4049-B23F-B47DBE31F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57" y="1961567"/>
            <a:ext cx="7747013" cy="3839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73F7B-AA13-4A4B-8B6F-3739FD5A6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704" y="1291939"/>
            <a:ext cx="4464496" cy="5178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B28913-6DBC-4F7D-A369-7904733B1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7688" y="1328697"/>
            <a:ext cx="4968552" cy="4824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237D88-6743-4D3B-801B-CE9D5F3EC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442" y="2161043"/>
            <a:ext cx="5025019" cy="2880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89BE2-CD4E-42A8-B629-802A29FE0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3592" y="1688732"/>
            <a:ext cx="6976006" cy="4207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2722BB-FA07-4DE2-9C23-914419957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6197" y="1574253"/>
            <a:ext cx="9131531" cy="4537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952276-AC8F-49C3-8C13-039DD04B9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0892" y="1255951"/>
            <a:ext cx="5038623" cy="5178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F6FD4-7FBC-4A3F-A0DE-EAFC2ABD6A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574" y="1265157"/>
            <a:ext cx="7101367" cy="4496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4DFA8-E381-4CEF-8FED-EF3CDFB3A0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8457" y="1189622"/>
            <a:ext cx="7653054" cy="52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0E9B-4474-4E2A-B18A-320BCB8D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4309B-8068-666B-1CFB-36B1CB80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388985-F23D-8D55-F2B7-D542038F20C2}"/>
              </a:ext>
            </a:extLst>
          </p:cNvPr>
          <p:cNvGrpSpPr/>
          <p:nvPr/>
        </p:nvGrpSpPr>
        <p:grpSpPr>
          <a:xfrm>
            <a:off x="479376" y="1412776"/>
            <a:ext cx="6101644" cy="715581"/>
            <a:chOff x="479376" y="1412776"/>
            <a:chExt cx="6101644" cy="715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4A1DD1-C76E-23E6-8F58-AAB0ECEDF602}"/>
                </a:ext>
              </a:extLst>
            </p:cNvPr>
            <p:cNvSpPr txBox="1"/>
            <p:nvPr/>
          </p:nvSpPr>
          <p:spPr>
            <a:xfrm>
              <a:off x="479376" y="1412776"/>
              <a:ext cx="61016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For there to be recordings, in case of missed lectures because of sickness/travelling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D8B5A5-E20F-7CB4-5746-983BA26C79BF}"/>
                </a:ext>
              </a:extLst>
            </p:cNvPr>
            <p:cNvSpPr txBox="1"/>
            <p:nvPr/>
          </p:nvSpPr>
          <p:spPr>
            <a:xfrm>
              <a:off x="3243868" y="1820580"/>
              <a:ext cx="28569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Random Student 2023/2024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F55FBF-3AD3-893E-14A5-4085FF28328B}"/>
              </a:ext>
            </a:extLst>
          </p:cNvPr>
          <p:cNvGrpSpPr/>
          <p:nvPr/>
        </p:nvGrpSpPr>
        <p:grpSpPr>
          <a:xfrm>
            <a:off x="6312024" y="2197607"/>
            <a:ext cx="6101644" cy="856027"/>
            <a:chOff x="6280729" y="2197154"/>
            <a:chExt cx="6101644" cy="8560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AC4A9-7C44-3FE9-466E-9B3A2F509565}"/>
                </a:ext>
              </a:extLst>
            </p:cNvPr>
            <p:cNvSpPr txBox="1"/>
            <p:nvPr/>
          </p:nvSpPr>
          <p:spPr>
            <a:xfrm>
              <a:off x="6280729" y="2197154"/>
              <a:ext cx="61016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Hoping to learn the correct approach to setting up a large project and understand the ways to evolve and maintain 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86A332-1BCE-5BD8-70ED-237F95BA8AB0}"/>
                </a:ext>
              </a:extLst>
            </p:cNvPr>
            <p:cNvSpPr txBox="1"/>
            <p:nvPr/>
          </p:nvSpPr>
          <p:spPr>
            <a:xfrm>
              <a:off x="9244021" y="2745404"/>
              <a:ext cx="28569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Random Student 2023/2024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88A88C-6693-30B0-3966-0E9FBFE9080C}"/>
              </a:ext>
            </a:extLst>
          </p:cNvPr>
          <p:cNvGrpSpPr/>
          <p:nvPr/>
        </p:nvGrpSpPr>
        <p:grpSpPr>
          <a:xfrm>
            <a:off x="8009495" y="1407693"/>
            <a:ext cx="3030559" cy="613954"/>
            <a:chOff x="479376" y="2845537"/>
            <a:chExt cx="3030559" cy="6139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35518E-AE53-D7B7-773A-C2E29B6DFBF7}"/>
                </a:ext>
              </a:extLst>
            </p:cNvPr>
            <p:cNvSpPr txBox="1"/>
            <p:nvPr/>
          </p:nvSpPr>
          <p:spPr>
            <a:xfrm>
              <a:off x="479376" y="2845537"/>
              <a:ext cx="21810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 really do not know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8A2FF5-D1ED-A1E7-580F-1D1531DBEFDD}"/>
                </a:ext>
              </a:extLst>
            </p:cNvPr>
            <p:cNvSpPr txBox="1"/>
            <p:nvPr/>
          </p:nvSpPr>
          <p:spPr>
            <a:xfrm>
              <a:off x="652985" y="3151714"/>
              <a:ext cx="28569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Random Student 2023/2024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634D41-32A0-768E-4985-240A4F2CDA38}"/>
              </a:ext>
            </a:extLst>
          </p:cNvPr>
          <p:cNvGrpSpPr/>
          <p:nvPr/>
        </p:nvGrpSpPr>
        <p:grpSpPr>
          <a:xfrm>
            <a:off x="479376" y="2454291"/>
            <a:ext cx="4472216" cy="842373"/>
            <a:chOff x="2855640" y="3611795"/>
            <a:chExt cx="6101644" cy="572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6CB73-B396-0148-C8EB-20DB0B5FDADA}"/>
                </a:ext>
              </a:extLst>
            </p:cNvPr>
            <p:cNvSpPr txBox="1"/>
            <p:nvPr/>
          </p:nvSpPr>
          <p:spPr>
            <a:xfrm>
              <a:off x="2855640" y="3611795"/>
              <a:ext cx="6101644" cy="439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Bol by </a:t>
              </a:r>
              <a:r>
                <a:rPr lang="en-US" dirty="0" err="1"/>
                <a:t>som</a:t>
              </a:r>
              <a:r>
                <a:rPr lang="en-US" dirty="0"/>
                <a:t> </a:t>
              </a:r>
              <a:r>
                <a:rPr lang="en-US" dirty="0" err="1"/>
                <a:t>rád</a:t>
              </a:r>
              <a:r>
                <a:rPr lang="en-US" dirty="0"/>
                <a:t>, </a:t>
              </a:r>
              <a:r>
                <a:rPr lang="en-US" dirty="0" err="1"/>
                <a:t>ak</a:t>
              </a:r>
              <a:r>
                <a:rPr lang="en-US" dirty="0"/>
                <a:t> by </a:t>
              </a:r>
              <a:r>
                <a:rPr lang="en-US" dirty="0" err="1"/>
                <a:t>bol</a:t>
              </a:r>
              <a:r>
                <a:rPr lang="en-US" dirty="0"/>
                <a:t> </a:t>
              </a:r>
              <a:r>
                <a:rPr lang="en-US" dirty="0" err="1"/>
                <a:t>obsah</a:t>
              </a:r>
              <a:r>
                <a:rPr lang="en-US" dirty="0"/>
                <a:t> </a:t>
              </a:r>
              <a:r>
                <a:rPr lang="en-US" dirty="0" err="1"/>
                <a:t>zaujímavo</a:t>
              </a:r>
              <a:br>
                <a:rPr lang="en-US" dirty="0"/>
              </a:br>
              <a:r>
                <a:rPr lang="en-US" dirty="0"/>
                <a:t>a </a:t>
              </a:r>
              <a:r>
                <a:rPr lang="en-US" dirty="0" err="1"/>
                <a:t>pútavo</a:t>
              </a:r>
              <a:r>
                <a:rPr lang="en-US" dirty="0"/>
                <a:t> </a:t>
              </a:r>
              <a:r>
                <a:rPr lang="en-US" dirty="0" err="1"/>
                <a:t>prenesený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82DBB5-8887-059A-7E9A-87B295184AAF}"/>
                </a:ext>
              </a:extLst>
            </p:cNvPr>
            <p:cNvSpPr txBox="1"/>
            <p:nvPr/>
          </p:nvSpPr>
          <p:spPr>
            <a:xfrm>
              <a:off x="5906462" y="3876691"/>
              <a:ext cx="28569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Random Student 2023/2024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684CAA9-A0FE-A2C5-223C-B2B131D5B15A}"/>
              </a:ext>
            </a:extLst>
          </p:cNvPr>
          <p:cNvSpPr txBox="1"/>
          <p:nvPr/>
        </p:nvSpPr>
        <p:spPr>
          <a:xfrm>
            <a:off x="2567608" y="3829397"/>
            <a:ext cx="620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Are you going to attend the lecture?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C51E84B-84AD-245A-80F2-4A11AB73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4208271"/>
            <a:ext cx="6365273" cy="21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3B01-E8D4-AADC-D912-0B55D6E7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1C631-AD01-D7CB-47CE-CFD1D513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33690-78FD-32D2-978A-0B5DB5E4132D}"/>
              </a:ext>
            </a:extLst>
          </p:cNvPr>
          <p:cNvSpPr txBox="1"/>
          <p:nvPr/>
        </p:nvSpPr>
        <p:spPr>
          <a:xfrm>
            <a:off x="1091444" y="1215916"/>
            <a:ext cx="100091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Na </a:t>
            </a:r>
            <a:r>
              <a:rPr lang="en-US" sz="2200" dirty="0" err="1"/>
              <a:t>pokročilém</a:t>
            </a:r>
            <a:r>
              <a:rPr lang="en-US" sz="2200" dirty="0"/>
              <a:t> </a:t>
            </a:r>
            <a:r>
              <a:rPr lang="en-US" sz="2200" dirty="0" err="1"/>
              <a:t>programovacím</a:t>
            </a:r>
            <a:r>
              <a:rPr lang="en-US" sz="2200" dirty="0"/>
              <a:t> </a:t>
            </a:r>
            <a:r>
              <a:rPr lang="en-US" sz="2200" dirty="0" err="1"/>
              <a:t>předmětu</a:t>
            </a:r>
            <a:r>
              <a:rPr lang="en-US" sz="2200" dirty="0"/>
              <a:t> se </a:t>
            </a:r>
            <a:r>
              <a:rPr lang="en-US" sz="2200" dirty="0" err="1"/>
              <a:t>naučíme</a:t>
            </a:r>
            <a:r>
              <a:rPr lang="en-US" sz="2200" dirty="0"/>
              <a:t> </a:t>
            </a:r>
            <a:r>
              <a:rPr lang="en-US" sz="2200" dirty="0" err="1"/>
              <a:t>dokonale</a:t>
            </a:r>
            <a:r>
              <a:rPr lang="en-US" sz="2200" dirty="0"/>
              <a:t> </a:t>
            </a:r>
            <a:r>
              <a:rPr lang="en-US" sz="2200" dirty="0" err="1"/>
              <a:t>programovat</a:t>
            </a:r>
            <a:r>
              <a:rPr lang="en-US" sz="2200" dirty="0"/>
              <a:t> v </a:t>
            </a:r>
            <a:r>
              <a:rPr lang="en-US" sz="2200" dirty="0" err="1"/>
              <a:t>daném</a:t>
            </a:r>
            <a:r>
              <a:rPr lang="en-US" sz="2200" dirty="0"/>
              <a:t> </a:t>
            </a:r>
            <a:r>
              <a:rPr lang="en-US" sz="2200" dirty="0" err="1"/>
              <a:t>jazyce</a:t>
            </a:r>
            <a:r>
              <a:rPr lang="en-US" sz="2200" dirty="0"/>
              <a:t> a </a:t>
            </a:r>
            <a:r>
              <a:rPr lang="en-US" sz="2200" dirty="0" err="1"/>
              <a:t>budeme</a:t>
            </a:r>
            <a:r>
              <a:rPr lang="en-US" sz="2200" dirty="0"/>
              <a:t> </a:t>
            </a:r>
            <a:r>
              <a:rPr lang="en-US" sz="2200" dirty="0" err="1"/>
              <a:t>nejlepší</a:t>
            </a:r>
            <a:r>
              <a:rPr lang="en-US" sz="2200" dirty="0"/>
              <a:t> </a:t>
            </a:r>
            <a:r>
              <a:rPr lang="en-US" sz="2200" dirty="0" err="1"/>
              <a:t>programátoři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světě</a:t>
            </a:r>
            <a:r>
              <a:rPr lang="en-US" sz="2200" dirty="0"/>
              <a:t> a </a:t>
            </a:r>
            <a:r>
              <a:rPr lang="en-US" sz="2200" dirty="0" err="1"/>
              <a:t>nikdy</a:t>
            </a:r>
            <a:r>
              <a:rPr lang="en-US" sz="2200" dirty="0"/>
              <a:t> se ne </a:t>
            </a:r>
            <a:r>
              <a:rPr lang="en-US" sz="2200" dirty="0" err="1"/>
              <a:t>už</a:t>
            </a:r>
            <a:r>
              <a:rPr lang="en-US" sz="2200" dirty="0"/>
              <a:t> </a:t>
            </a:r>
            <a:r>
              <a:rPr lang="en-US" sz="2200" dirty="0" err="1"/>
              <a:t>nebudeme</a:t>
            </a:r>
            <a:r>
              <a:rPr lang="en-US" sz="2200" dirty="0"/>
              <a:t> </a:t>
            </a:r>
            <a:r>
              <a:rPr lang="en-US" sz="2200" dirty="0" err="1"/>
              <a:t>muset</a:t>
            </a:r>
            <a:r>
              <a:rPr lang="en-US" sz="2200" dirty="0"/>
              <a:t> </a:t>
            </a:r>
            <a:r>
              <a:rPr lang="en-US" sz="2200" dirty="0" err="1"/>
              <a:t>nic</a:t>
            </a:r>
            <a:r>
              <a:rPr lang="en-US" sz="2200" dirty="0"/>
              <a:t> </a:t>
            </a:r>
            <a:r>
              <a:rPr lang="en-US" sz="2200" dirty="0" err="1"/>
              <a:t>učit</a:t>
            </a:r>
            <a:r>
              <a:rPr lang="en-US" sz="2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B20C4-BC97-0492-19EE-490B9CCEBDE4}"/>
              </a:ext>
            </a:extLst>
          </p:cNvPr>
          <p:cNvSpPr txBox="1"/>
          <p:nvPr/>
        </p:nvSpPr>
        <p:spPr>
          <a:xfrm>
            <a:off x="8355533" y="2097997"/>
            <a:ext cx="285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Random Student 2021/2022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7B9063-B25C-4A96-79FE-C1FEC77D1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7344" y="2966720"/>
            <a:ext cx="2586221" cy="139677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99B1CF2-7AC0-0664-F549-4821FDBF6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64" y="3060375"/>
            <a:ext cx="1259485" cy="1259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07164-AB9C-ABBF-B4D5-720664533C36}"/>
              </a:ext>
            </a:extLst>
          </p:cNvPr>
          <p:cNvSpPr txBox="1"/>
          <p:nvPr/>
        </p:nvSpPr>
        <p:spPr>
          <a:xfrm>
            <a:off x="2128496" y="4797152"/>
            <a:ext cx="791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Trial by Fire: </a:t>
            </a:r>
            <a:br>
              <a:rPr lang="en-US" sz="3200" dirty="0"/>
            </a:br>
            <a:r>
              <a:rPr lang="en-US" sz="3200" dirty="0"/>
              <a:t>Develop a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33772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0DC348-CE7C-495C-9568-73B2EB8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12258-B956-42E1-9970-A569C4B3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Seminars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Not every week </a:t>
            </a:r>
            <a:r>
              <a:rPr lang="en-US" dirty="0"/>
              <a:t>- https://webik.ms.mff.cuni.cz/nswi153</a:t>
            </a:r>
          </a:p>
          <a:p>
            <a:pPr lvl="1"/>
            <a:r>
              <a:rPr lang="en-US" dirty="0"/>
              <a:t>Mandatory attendance</a:t>
            </a:r>
          </a:p>
          <a:p>
            <a:pPr lvl="1"/>
            <a:r>
              <a:rPr lang="en-US" dirty="0"/>
              <a:t>Any absence must be notified at least 24 hours in advance. Excuses must be submitted via email and must include a justification.</a:t>
            </a:r>
          </a:p>
          <a:p>
            <a:pPr lvl="1"/>
            <a:r>
              <a:rPr lang="en-US" dirty="0"/>
              <a:t>You may have a maximum of one unexcused absence.</a:t>
            </a:r>
          </a:p>
          <a:p>
            <a:r>
              <a:rPr lang="en-US" dirty="0"/>
              <a:t>Home assignments</a:t>
            </a:r>
          </a:p>
          <a:p>
            <a:pPr lvl="1"/>
            <a:r>
              <a:rPr lang="en-US" dirty="0"/>
              <a:t>Default one week deadline</a:t>
            </a:r>
          </a:p>
          <a:p>
            <a:pPr lvl="1"/>
            <a:r>
              <a:rPr lang="en-US" dirty="0"/>
              <a:t>GitLab</a:t>
            </a:r>
          </a:p>
          <a:p>
            <a:r>
              <a:rPr lang="en-US" dirty="0"/>
              <a:t>Seminar 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F7952-C974-44AE-BFD7-698B849A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31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AEC4-D926-DBA9-8C91-4B8A60C2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640B-BBC5-85DD-076B-6E496375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</a:t>
            </a:r>
          </a:p>
          <a:p>
            <a:r>
              <a:rPr lang="en-US" dirty="0"/>
              <a:t>More PHP</a:t>
            </a:r>
          </a:p>
          <a:p>
            <a:r>
              <a:rPr lang="en-US" dirty="0"/>
              <a:t>JavaScript project</a:t>
            </a:r>
          </a:p>
          <a:p>
            <a:r>
              <a:rPr lang="en-US" dirty="0"/>
              <a:t>JavaScript today</a:t>
            </a:r>
          </a:p>
          <a:p>
            <a:r>
              <a:rPr lang="en-US" dirty="0"/>
              <a:t>Deploy </a:t>
            </a:r>
          </a:p>
          <a:p>
            <a:r>
              <a:rPr lang="en-US" dirty="0"/>
              <a:t>Server technologies</a:t>
            </a:r>
          </a:p>
          <a:p>
            <a:r>
              <a:rPr lang="en-US" dirty="0"/>
              <a:t>API </a:t>
            </a:r>
          </a:p>
          <a:p>
            <a:r>
              <a:rPr lang="en-US" dirty="0"/>
              <a:t>Server architecture</a:t>
            </a:r>
          </a:p>
          <a:p>
            <a:r>
              <a:rPr lang="en-US" dirty="0"/>
              <a:t>Write once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703D-7C53-4FF6-E81C-DD17F873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77671F-7B0A-AD9F-DF10-45E77B5DCE17}"/>
              </a:ext>
            </a:extLst>
          </p:cNvPr>
          <p:cNvSpPr/>
          <p:nvPr/>
        </p:nvSpPr>
        <p:spPr>
          <a:xfrm>
            <a:off x="4439816" y="1484784"/>
            <a:ext cx="208823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no escape …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1F357-E322-E615-1AEF-05CD5DE9CFF6}"/>
              </a:ext>
            </a:extLst>
          </p:cNvPr>
          <p:cNvCxnSpPr/>
          <p:nvPr/>
        </p:nvCxnSpPr>
        <p:spPr>
          <a:xfrm flipH="1">
            <a:off x="1847528" y="1916832"/>
            <a:ext cx="2592288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B1A4-D21A-1C5A-1A4A-A09B7496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FE51-73BE-DA87-0F47-50035FD2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BB3530-3776-5191-7A1E-04B5285F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176464" cy="47530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 project</a:t>
            </a:r>
          </a:p>
          <a:p>
            <a:r>
              <a:rPr lang="en-US" dirty="0"/>
              <a:t>Team 1-3 people</a:t>
            </a:r>
          </a:p>
          <a:p>
            <a:r>
              <a:rPr lang="en-US" dirty="0"/>
              <a:t>Team leader</a:t>
            </a:r>
          </a:p>
          <a:p>
            <a:r>
              <a:rPr lang="en-US" dirty="0"/>
              <a:t>Use GIT (Gitlab / GitHub)</a:t>
            </a:r>
          </a:p>
          <a:p>
            <a:r>
              <a:rPr lang="en-US" dirty="0"/>
              <a:t>(TBD) Status meetings</a:t>
            </a:r>
          </a:p>
          <a:p>
            <a:r>
              <a:rPr lang="en-US" dirty="0"/>
              <a:t>Presentation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BDBB426-DE37-AE56-9172-30F41042B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66" y="1495732"/>
            <a:ext cx="7754966" cy="38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09C65ACB-FCBD-46D8-B12D-AF68B2F1C698}" vid="{7118FE8A-0635-4308-AB19-1BDDD91F3BB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4884</TotalTime>
  <Words>972</Words>
  <Application>Microsoft Office PowerPoint</Application>
  <PresentationFormat>Widescreen</PresentationFormat>
  <Paragraphs>134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Century Gothic</vt:lpstr>
      <vt:lpstr>2024 presentation theme</vt:lpstr>
      <vt:lpstr>Organization</vt:lpstr>
      <vt:lpstr>Annotation</vt:lpstr>
      <vt:lpstr>Alternatives</vt:lpstr>
      <vt:lpstr>Starting point</vt:lpstr>
      <vt:lpstr>Expectations</vt:lpstr>
      <vt:lpstr>Objective</vt:lpstr>
      <vt:lpstr>Credit</vt:lpstr>
      <vt:lpstr>Organization</vt:lpstr>
      <vt:lpstr>Destination</vt:lpstr>
      <vt:lpstr>Feedback</vt:lpstr>
      <vt:lpstr>Change is the Only Constant in Life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314</cp:revision>
  <dcterms:created xsi:type="dcterms:W3CDTF">2011-06-05T13:18:40Z</dcterms:created>
  <dcterms:modified xsi:type="dcterms:W3CDTF">2024-02-21T07:55:16Z</dcterms:modified>
</cp:coreProperties>
</file>