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1"/>
  </p:notesMasterIdLst>
  <p:handoutMasterIdLst>
    <p:handoutMasterId r:id="rId22"/>
  </p:handoutMasterIdLst>
  <p:sldIdLst>
    <p:sldId id="259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11" r:id="rId10"/>
    <p:sldId id="312" r:id="rId11"/>
    <p:sldId id="31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8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90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330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PHP 8.2 December 2022</a:t>
            </a:r>
          </a:p>
          <a:p>
            <a:r>
              <a:rPr lang="en-US" dirty="0"/>
              <a:t>PHP 8.3 November 2023</a:t>
            </a:r>
          </a:p>
          <a:p>
            <a:endParaRPr lang="en-US" dirty="0"/>
          </a:p>
          <a:p>
            <a:r>
              <a:rPr lang="en-US" dirty="0"/>
              <a:t>Resource: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https://www.php.net/releases/8.2/en.php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https://www.php.net/releases/8.3/en.php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1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standard library. It can be huge deal, consider Python.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0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https://www.php.net/manual/en/spl.datastructures.php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https://www.php.net/manual/en/spl.iterators.php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https://www.php.net/manual/en/ref.spl.php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03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C-like API treat data as strings. New API is object oriented.</a:t>
            </a:r>
          </a:p>
          <a:p>
            <a:r>
              <a:rPr lang="en-US" dirty="0"/>
              <a:t>We can read specific property or all at once.</a:t>
            </a:r>
          </a:p>
          <a:p>
            <a:r>
              <a:rPr lang="en-US" dirty="0"/>
              <a:t>We should check if we can read, not if file exists.</a:t>
            </a:r>
          </a:p>
          <a:p>
            <a:r>
              <a:rPr lang="en-US" dirty="0" err="1"/>
              <a:t>scandir</a:t>
            </a:r>
            <a:r>
              <a:rPr lang="en-US" dirty="0"/>
              <a:t>()  - array with directory content</a:t>
            </a:r>
          </a:p>
          <a:p>
            <a:r>
              <a:rPr lang="en-US" dirty="0" err="1"/>
              <a:t>dir</a:t>
            </a:r>
            <a:r>
              <a:rPr lang="en-US" dirty="0"/>
              <a:t>() – directory object.</a:t>
            </a:r>
          </a:p>
          <a:p>
            <a:r>
              <a:rPr lang="en-US" dirty="0"/>
              <a:t>glob()  - path expansion.</a:t>
            </a:r>
          </a:p>
          <a:p>
            <a:r>
              <a:rPr lang="en-US" dirty="0" err="1"/>
              <a:t>realpath</a:t>
            </a:r>
            <a:r>
              <a:rPr lang="en-US" dirty="0"/>
              <a:t>  - symbolic to real path, also absolute.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05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Believe in PHP, employ of power of internet.</a:t>
            </a:r>
          </a:p>
          <a:p>
            <a:r>
              <a:rPr lang="en-US" dirty="0"/>
              <a:t>GD2 is obsolete, do your research, not use first search result.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5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 exception of resources and (some) objects.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JSON as we know it, similar restrictions as the first 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jsonSerialize</a:t>
            </a:r>
            <a:r>
              <a:rPr lang="en-US" dirty="0"/>
              <a:t> returns object that should be given to </a:t>
            </a:r>
            <a:r>
              <a:rPr lang="en-US" dirty="0" err="1"/>
              <a:t>json_encode</a:t>
            </a:r>
            <a:r>
              <a:rPr lang="en-US" dirty="0"/>
              <a:t>. We can get rid of what we do not need in the JSON.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XML - PHP implement DOM 3 as defined by W3C. XSLT is Turing complete language. There is a simplified version of the API, traversal implement by magic methods __get(), __set().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Should CSV have \r or \n, it should be \r\n. More at  https://opendata.gov.cz/</a:t>
            </a:r>
            <a:r>
              <a:rPr lang="en-US" dirty="0" err="1"/>
              <a:t>špatná-praxe:start#nejčastější_chyby_při_použití_formátu_csv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For other formats we have libraries. You know the formats, right? </a:t>
            </a:r>
            <a:br>
              <a:rPr lang="en-US" dirty="0"/>
            </a:br>
            <a:r>
              <a:rPr lang="en-US" dirty="0"/>
              <a:t>YAML </a:t>
            </a:r>
            <a:r>
              <a:rPr lang="en-US" dirty="0" err="1"/>
              <a:t>Ain’t</a:t>
            </a:r>
            <a:r>
              <a:rPr lang="en-US" dirty="0"/>
              <a:t> Markup Language, Extensible Markup Language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13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EEBAB-941B-9766-2A51-9CB5D7942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22CF90-A058-5A75-EA5B-C46A92123E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C5A2B9-8BA8-89C2-2BE8-A6BBCADF9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standard library. It can be huge deal, consider Python.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4F403-0080-E339-DC08-7CA18638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841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Code stile, in winter term. Just use linter, more on that with JavaScript. Also contains reasoning for given decisions. Btw. Use spaces not tabs.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Logger works as a sink for all messages. May print to </a:t>
            </a:r>
            <a:r>
              <a:rPr lang="en-US" dirty="0" err="1"/>
              <a:t>stdout</a:t>
            </a:r>
            <a:r>
              <a:rPr lang="en-US" dirty="0"/>
              <a:t>, </a:t>
            </a:r>
            <a:r>
              <a:rPr lang="en-US" dirty="0" err="1"/>
              <a:t>strerr</a:t>
            </a:r>
            <a:r>
              <a:rPr lang="en-US" dirty="0"/>
              <a:t>, save to file, send  email, etc.. Levels of severity. More on that topic later.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should know the </a:t>
            </a:r>
            <a:r>
              <a:rPr lang="en-US" dirty="0" err="1"/>
              <a:t>spl_autoload_register</a:t>
            </a:r>
            <a:r>
              <a:rPr lang="en-US" dirty="0"/>
              <a:t> function. The PSR defines conventions of how to map namespaces + class to directory + file. Similar to Java or C#.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reducing I/O and saving computation time. Can be crucial to model. PSR defines interface for caching (in-memory and persisted): items identified by strings, TTL, support for deferred updates.</a:t>
            </a:r>
            <a:br>
              <a:rPr lang="en-US" dirty="0"/>
            </a:br>
            <a:r>
              <a:rPr lang="en-US" dirty="0"/>
              <a:t>We can also cache code – see 2020/2021 third lecture for more details.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PSR-7 next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11 for dependency injection.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5 and 19 are drafts (as of early 2024). Use for annotations and documentation.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Source: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https://www.php-fig.org/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https://github.com/Seldaek/monolog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696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352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Traits was introduced in PHP 5.4.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horizontal inheritance, instead of traditional vertical.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Good example is serialization using reflection.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14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Generators were introduced in PHP 5.5.</a:t>
            </a:r>
          </a:p>
          <a:p>
            <a:r>
              <a:rPr lang="en-US" dirty="0"/>
              <a:t>Source: https://www.php.net/manual/en/language.generators.overview.php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4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proper class and access the 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Class/Object provide listening of members and inheritance.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Function/Method give information about arguments, modifiers, create dynamic closures.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comments are used for annotations, yet PHP 8 introduce attributes. Attributes can be used for closures (lambdas), members, …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Source: https://php.watch/articles/php-attributes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59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Namespaces were introduced in PHP as of PHP 5.3.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Namespace declaration on first line of a file. Typically, one namespace per file / but possible more.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should connect namespaces and file paths to allow for reasonable autoloading.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can use </a:t>
            </a:r>
            <a:r>
              <a:rPr lang="en-US" dirty="0" err="1"/>
              <a:t>DataTime</a:t>
            </a:r>
            <a:r>
              <a:rPr lang="en-US" dirty="0"/>
              <a:t> without namespace. Otherwise, it would be \</a:t>
            </a:r>
            <a:r>
              <a:rPr lang="en-US" dirty="0" err="1"/>
              <a:t>DataTime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Namespaces are always absolute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Source: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https://www.php.net/manual/en/language.namespaces.php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https://www.php.net/manual/en/language.namespaces.definitionmultiple.php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97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Report to user, part of normal flow.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 database down, “Try later” message, admin notification.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silence operator “@” prepends an expression. Can be suppressed in configuration.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Better then return codes especially for nested code. They are slow, but unless you use them instead or return value it mostly does not matter.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example we use type-hints to select exception to catch. There are standard exceptions. You can create custom by deriving from Exception.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11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Bugs, log what you need to reproduce – that is not easy. Bug with encoding in </a:t>
            </a:r>
            <a:r>
              <a:rPr lang="en-US" dirty="0" err="1"/>
              <a:t>LinkedPipes:ETL</a:t>
            </a:r>
            <a:r>
              <a:rPr lang="en-US" dirty="0"/>
              <a:t>. https://github.com/linkedpipes/etl/issues/544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91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November 2020</a:t>
            </a:r>
          </a:p>
          <a:p>
            <a:endParaRPr lang="en-US" dirty="0"/>
          </a:p>
          <a:p>
            <a:r>
              <a:rPr lang="en-US" dirty="0"/>
              <a:t>Constructor property promotion – assign values directly in constructor arguments, no need to repeat.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Nullsafe</a:t>
            </a:r>
            <a:r>
              <a:rPr lang="en-US" dirty="0"/>
              <a:t> operator - when one is null whole expression is null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Resource: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https://www.php.net/releases/8.0/en.php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245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  <a:p>
            <a:endParaRPr lang="en-US" dirty="0"/>
          </a:p>
          <a:p>
            <a:r>
              <a:rPr lang="en-US" dirty="0"/>
              <a:t>Resource: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https://www.php.net/releases/8.1/en.php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68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42CB01-0606-AD8B-8CDE-0F8FFB8E3C47}"/>
              </a:ext>
            </a:extLst>
          </p:cNvPr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156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7948277" cy="439653"/>
          </a:xfrm>
        </p:spPr>
        <p:txBody>
          <a:bodyPr wrap="none" lIns="91440" rIns="91440" anchor="ctr" anchorCtr="0">
            <a:noAutofit/>
          </a:bodyPr>
          <a:lstStyle>
            <a:lvl1pPr marL="0" indent="0" algn="l">
              <a:buNone/>
              <a:defRPr sz="2400" b="1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Presentation group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6510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65A35-B15A-1F1B-E7BB-06D54184D5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64650" y="4456113"/>
            <a:ext cx="1891030" cy="503237"/>
          </a:xfrm>
        </p:spPr>
        <p:txBody>
          <a:bodyPr rIns="90000" anchor="ctr" anchorCtr="0"/>
          <a:lstStyle>
            <a:lvl1pPr marL="0" indent="0" algn="r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E211867-31A4-8500-D606-C5CD767A26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814" y="4942294"/>
            <a:ext cx="7948277" cy="437358"/>
          </a:xfrm>
        </p:spPr>
        <p:txBody>
          <a:bodyPr wrap="none" lIns="90000" rIns="90000" anchor="ctr" anchorCtr="0"/>
          <a:lstStyle>
            <a:lvl1pPr marL="0" indent="0" algn="l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Presenting person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EE7B3D2-877F-B924-8BD1-76C44B2778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279" y="5592755"/>
            <a:ext cx="7948277" cy="809511"/>
          </a:xfrm>
        </p:spPr>
        <p:txBody>
          <a:bodyPr wrap="none" lIns="90000" rIns="90000"/>
          <a:lstStyle>
            <a:lvl1pPr marL="0" indent="0" algn="l">
              <a:buNone/>
              <a:defRPr lang="en-US" sz="18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Links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90CBFD-96D4-7287-CE2C-B361F455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86" y="6503336"/>
            <a:ext cx="983432" cy="34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5EABA8-3BA1-5923-66BA-C39DF4CA777F}"/>
              </a:ext>
            </a:extLst>
          </p:cNvPr>
          <p:cNvSpPr txBox="1"/>
          <p:nvPr/>
        </p:nvSpPr>
        <p:spPr>
          <a:xfrm>
            <a:off x="2035126" y="6513154"/>
            <a:ext cx="8165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work is licensed under a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49843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1980093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B46B549-2DF5-2605-A7E2-507EC6741B81}"/>
              </a:ext>
            </a:extLst>
          </p:cNvPr>
          <p:cNvCxnSpPr>
            <a:cxnSpLocks/>
          </p:cNvCxnSpPr>
          <p:nvPr/>
        </p:nvCxnSpPr>
        <p:spPr>
          <a:xfrm>
            <a:off x="335360" y="2996952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76476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9272" cy="766132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040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7F9E1D-3FFE-E5D5-8168-CE30DC4521EC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71713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260583"/>
            <a:ext cx="5699679" cy="5048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260583"/>
            <a:ext cx="5566712" cy="5048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C59EFB-1B84-A66B-9566-F2885C8BF9CA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5930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1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6BAB6C-A9D1-4572-ED9D-D7E9722E3C65}"/>
              </a:ext>
            </a:extLst>
          </p:cNvPr>
          <p:cNvCxnSpPr>
            <a:cxnSpLocks/>
          </p:cNvCxnSpPr>
          <p:nvPr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94679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372268-EBF9-1072-0F76-51E4D5460321}"/>
              </a:ext>
            </a:extLst>
          </p:cNvPr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99277"/>
            <a:ext cx="10058400" cy="7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68759"/>
            <a:ext cx="11449272" cy="5152007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571397"/>
            <a:ext cx="4822804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571397"/>
            <a:ext cx="1312025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1" r:id="rId3"/>
    <p:sldLayoutId id="2147483743" r:id="rId4"/>
    <p:sldLayoutId id="2147483744" r:id="rId5"/>
    <p:sldLayoutId id="2147483745" r:id="rId6"/>
    <p:sldLayoutId id="2147483746" r:id="rId7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C452-C885-7317-E131-0BDB4C1BD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C64A-9086-C8A2-A885-C195BB063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8164599" cy="439653"/>
          </a:xfrm>
        </p:spPr>
        <p:txBody>
          <a:bodyPr/>
          <a:lstStyle/>
          <a:p>
            <a:r>
              <a:rPr lang="en-US" dirty="0"/>
              <a:t>NSWI153 - </a:t>
            </a:r>
            <a:r>
              <a:rPr lang="en-US" dirty="0">
                <a:solidFill>
                  <a:schemeClr val="accent2"/>
                </a:solidFill>
              </a:rPr>
              <a:t>Advanced</a:t>
            </a:r>
            <a:r>
              <a:rPr lang="en-US" dirty="0"/>
              <a:t> Programming of Web Applications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77CA2-8171-135B-E44F-1C7F469B2E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</a:t>
            </a:r>
            <a:r>
              <a:rPr lang="en-US" dirty="0"/>
              <a:t>3/2024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A3DCA-7A4A-597B-3B42-628A19DFF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/>
              <a:t>Škoda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CF41A0-7ACE-A6B3-D30D-C368EAC69E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https://github.com/skodapetr</a:t>
            </a:r>
          </a:p>
          <a:p>
            <a:r>
              <a:rPr lang="en-US" dirty="0"/>
              <a:t>https://www.ksi.mff.cuni.cz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59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C12A-09BF-4C01-B691-9021CC86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8.1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C41F-358E-321F-A6AB-5EB0F03D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5760640" cy="5040560"/>
          </a:xfrm>
        </p:spPr>
        <p:txBody>
          <a:bodyPr/>
          <a:lstStyle/>
          <a:p>
            <a:r>
              <a:rPr lang="en-US" dirty="0"/>
              <a:t>Enumerations</a:t>
            </a:r>
          </a:p>
          <a:p>
            <a:r>
              <a:rPr lang="en-US" dirty="0" err="1"/>
              <a:t>Readonly</a:t>
            </a:r>
            <a:r>
              <a:rPr lang="en-US" dirty="0"/>
              <a:t> properties</a:t>
            </a:r>
          </a:p>
          <a:p>
            <a:r>
              <a:rPr lang="en-US" dirty="0"/>
              <a:t>First-class Callable Syntax</a:t>
            </a:r>
            <a:br>
              <a:rPr lang="en-US" dirty="0"/>
            </a:br>
            <a:r>
              <a:rPr lang="en-US" dirty="0"/>
              <a:t>We can get reference to a class function.</a:t>
            </a:r>
          </a:p>
          <a:p>
            <a:r>
              <a:rPr lang="en-US" dirty="0"/>
              <a:t>Improved type hinting</a:t>
            </a:r>
            <a:br>
              <a:rPr lang="en-US" dirty="0"/>
            </a:br>
            <a:r>
              <a:rPr lang="en-US" dirty="0"/>
              <a:t>never return type</a:t>
            </a:r>
          </a:p>
          <a:p>
            <a:r>
              <a:rPr lang="en-US" dirty="0"/>
              <a:t>Final class constants</a:t>
            </a:r>
          </a:p>
          <a:p>
            <a:r>
              <a:rPr lang="en-US" dirty="0"/>
              <a:t>Array unpacking support for string-keyed arrays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F09A6-0B6B-815F-682B-10E8CE9D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3E7EF3-0D93-8FAF-0D5F-5FD2AB4382B8}"/>
              </a:ext>
            </a:extLst>
          </p:cNvPr>
          <p:cNvSpPr/>
          <p:nvPr/>
        </p:nvSpPr>
        <p:spPr>
          <a:xfrm>
            <a:off x="8028250" y="1484784"/>
            <a:ext cx="3744416" cy="3312368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arrayA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['a' =&gt; 1];</a:t>
            </a: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arrayB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['b' =&gt; 2];</a:t>
            </a:r>
          </a:p>
          <a:p>
            <a:endParaRPr lang="es-E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'a' =&gt; 0,</a:t>
            </a: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...$</a:t>
            </a:r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arrayA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...$</a:t>
            </a:r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arrayB</a:t>
            </a:r>
            <a:endParaRPr lang="es-E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s-E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['a' =&gt; 1, 'b' =&gt; 2]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367129-62B7-71BF-CE4F-6848CE66F550}"/>
              </a:ext>
            </a:extLst>
          </p:cNvPr>
          <p:cNvSpPr txBox="1"/>
          <p:nvPr/>
        </p:nvSpPr>
        <p:spPr>
          <a:xfrm>
            <a:off x="10886152" y="6124654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2021</a:t>
            </a:r>
          </a:p>
        </p:txBody>
      </p:sp>
    </p:spTree>
    <p:extLst>
      <p:ext uri="{BB962C8B-B14F-4D97-AF65-F5344CB8AC3E}">
        <p14:creationId xmlns:p14="http://schemas.microsoft.com/office/powerpoint/2010/main" val="135851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6A3-B15F-6D2F-1ADA-E4EB4741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8.3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287F-EE9A-9948-C724-D0BA2EAFA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3960440" cy="4536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PHP 8.2</a:t>
            </a:r>
          </a:p>
          <a:p>
            <a:r>
              <a:rPr lang="en-US" dirty="0"/>
              <a:t>Deprecate dynamic properties</a:t>
            </a:r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PHP 8.3</a:t>
            </a:r>
          </a:p>
          <a:p>
            <a:r>
              <a:rPr lang="en-US" dirty="0"/>
              <a:t>Typed class constants</a:t>
            </a:r>
          </a:p>
          <a:p>
            <a:r>
              <a:rPr lang="en-US" dirty="0"/>
              <a:t>New #[\Override] attribute </a:t>
            </a:r>
          </a:p>
          <a:p>
            <a:r>
              <a:rPr lang="en-US" dirty="0"/>
              <a:t>New </a:t>
            </a:r>
            <a:r>
              <a:rPr lang="en-US" dirty="0" err="1">
                <a:solidFill>
                  <a:schemeClr val="accent1"/>
                </a:solidFill>
              </a:rPr>
              <a:t>json_validate</a:t>
            </a:r>
            <a:r>
              <a:rPr lang="en-US" dirty="0">
                <a:solidFill>
                  <a:schemeClr val="accent1"/>
                </a:solidFill>
              </a:rPr>
              <a:t>() </a:t>
            </a:r>
            <a:r>
              <a:rPr lang="en-US" dirty="0"/>
              <a:t>function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75557-559B-5A64-BE60-4B1E78CD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9AAA5-D500-617D-5F74-0D15EBC167BB}"/>
              </a:ext>
            </a:extLst>
          </p:cNvPr>
          <p:cNvSpPr/>
          <p:nvPr/>
        </p:nvSpPr>
        <p:spPr>
          <a:xfrm>
            <a:off x="6721344" y="2974551"/>
            <a:ext cx="5087928" cy="973240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PHP = 'PHP 8.3';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E687AE-A580-A05E-326B-06D987EE951C}"/>
              </a:ext>
            </a:extLst>
          </p:cNvPr>
          <p:cNvSpPr/>
          <p:nvPr/>
        </p:nvSpPr>
        <p:spPr>
          <a:xfrm>
            <a:off x="6721344" y="4133778"/>
            <a:ext cx="5087928" cy="2070796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Parent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#[\Override]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action()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…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87607B-4E60-626E-C410-3DBA8F63007C}"/>
              </a:ext>
            </a:extLst>
          </p:cNvPr>
          <p:cNvSpPr txBox="1"/>
          <p:nvPr/>
        </p:nvSpPr>
        <p:spPr>
          <a:xfrm>
            <a:off x="10519850" y="5867980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1B805B-CCDA-D947-A027-1B9FA7B8D83C}"/>
              </a:ext>
            </a:extLst>
          </p:cNvPr>
          <p:cNvSpPr txBox="1"/>
          <p:nvPr/>
        </p:nvSpPr>
        <p:spPr>
          <a:xfrm>
            <a:off x="10556470" y="3578459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2023</a:t>
            </a:r>
          </a:p>
        </p:txBody>
      </p:sp>
    </p:spTree>
    <p:extLst>
      <p:ext uri="{BB962C8B-B14F-4D97-AF65-F5344CB8AC3E}">
        <p14:creationId xmlns:p14="http://schemas.microsoft.com/office/powerpoint/2010/main" val="410582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1FB78A-5993-4125-206D-E499C6B1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B81B4-E410-2850-2076-CD4F108638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AB9C8-D21A-9411-1DAF-48E5EA1AF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Standard library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C73C21-7989-3948-33D5-8941DA0A89F0}"/>
              </a:ext>
            </a:extLst>
          </p:cNvPr>
          <p:cNvSpPr txBox="1"/>
          <p:nvPr/>
        </p:nvSpPr>
        <p:spPr>
          <a:xfrm>
            <a:off x="0" y="652534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Removed: 2023/2024</a:t>
            </a:r>
          </a:p>
        </p:txBody>
      </p:sp>
    </p:spTree>
    <p:extLst>
      <p:ext uri="{BB962C8B-B14F-4D97-AF65-F5344CB8AC3E}">
        <p14:creationId xmlns:p14="http://schemas.microsoft.com/office/powerpoint/2010/main" val="481684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E15FC1-FBCA-81D0-8DAB-66812D37C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3DB9E-34C2-328A-1E49-498CC25AB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SplDoublyLinkedList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SplQueue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SplPriorityQueue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SplFixedArray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SplObjectStorage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Iterators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ArrayIterator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DirectoryIterator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GlobIterator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05649B-EF99-CC32-96D3-0F9F02474D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spl_object_hash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spl_object_id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Unique for given object existence.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FEE64-7E2B-8F3B-6704-E39FF213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786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95BF-F127-0FA0-66C2-375D956CD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C0C2-99BD-5F27-0DB0-2A6E8C8A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Level C-like API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fopen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fread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fwrite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fclose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…</a:t>
            </a:r>
          </a:p>
          <a:p>
            <a:r>
              <a:rPr lang="en-US" dirty="0"/>
              <a:t>Newer OOP API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SplFileObject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SplTempFileObject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/>
              <a:t>File Properties (Size, Type, Creation Time, …)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filesize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filetype()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filectime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stat()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lstat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…</a:t>
            </a:r>
          </a:p>
          <a:p>
            <a:r>
              <a:rPr lang="en-US" dirty="0"/>
              <a:t>POSIX Access Rights (</a:t>
            </a:r>
            <a:r>
              <a:rPr lang="en-US" dirty="0" err="1"/>
              <a:t>rwx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is_file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is_readable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is_writeable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…</a:t>
            </a:r>
          </a:p>
          <a:p>
            <a:r>
              <a:rPr lang="en-US" dirty="0"/>
              <a:t>Directories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opendir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readdir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closedir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scandir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dir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glob()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dirname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basename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realpath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04741-AF99-795B-4864-C41E4DDC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5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86A52-C708-AF31-5C13-1BC9947B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79B1-D49A-5FDE-CCC0-70484626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Compression – ZIP</a:t>
            </a:r>
          </a:p>
          <a:p>
            <a:r>
              <a:rPr lang="en-US" dirty="0"/>
              <a:t>Binary data </a:t>
            </a:r>
          </a:p>
          <a:p>
            <a:r>
              <a:rPr lang="en-US" dirty="0"/>
              <a:t>Images (GD2, Cairo, </a:t>
            </a:r>
            <a:r>
              <a:rPr lang="en-US" dirty="0" err="1"/>
              <a:t>Gmagic</a:t>
            </a:r>
            <a:r>
              <a:rPr lang="en-US" dirty="0"/>
              <a:t>, </a:t>
            </a:r>
            <a:r>
              <a:rPr lang="en-US" dirty="0" err="1"/>
              <a:t>ImageMagick</a:t>
            </a:r>
            <a:r>
              <a:rPr lang="en-US" dirty="0"/>
              <a:t>, …)</a:t>
            </a:r>
          </a:p>
          <a:p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17899-BEED-65FE-A610-895EA8E4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38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65F7-9F11-BB93-646B-0B8A2067D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and Deserialization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62614-7A2A-A335-3A8E-F9F644F82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serialize()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unserialize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Converts (almost) any type to string (and back)</a:t>
            </a:r>
          </a:p>
          <a:p>
            <a:r>
              <a:rPr lang="en-US" dirty="0" err="1">
                <a:solidFill>
                  <a:schemeClr val="accent5"/>
                </a:solidFill>
              </a:rPr>
              <a:t>json_decode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json_encode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json_last_error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json_last_error_msg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r>
              <a:rPr lang="en-US" dirty="0" err="1">
                <a:solidFill>
                  <a:schemeClr val="accent5"/>
                </a:solidFill>
              </a:rPr>
              <a:t>JsonSerializable</a:t>
            </a:r>
            <a:r>
              <a:rPr lang="en-US" dirty="0"/>
              <a:t> interface with </a:t>
            </a:r>
            <a:r>
              <a:rPr lang="en-US" dirty="0" err="1">
                <a:solidFill>
                  <a:schemeClr val="accent5"/>
                </a:solidFill>
              </a:rPr>
              <a:t>jsonSerialize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r>
              <a:rPr lang="en-US" dirty="0" err="1">
                <a:solidFill>
                  <a:schemeClr val="accent5"/>
                </a:solidFill>
              </a:rPr>
              <a:t>DOMDocument</a:t>
            </a:r>
            <a:r>
              <a:rPr lang="en-US" dirty="0"/>
              <a:t>, … , </a:t>
            </a:r>
            <a:r>
              <a:rPr lang="en-US" dirty="0" err="1">
                <a:solidFill>
                  <a:schemeClr val="accent5"/>
                </a:solidFill>
              </a:rPr>
              <a:t>DOMXPath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5"/>
                </a:solidFill>
              </a:rPr>
              <a:t>XSLTProcessor</a:t>
            </a:r>
            <a:r>
              <a:rPr lang="en-US" dirty="0"/>
              <a:t>, … , </a:t>
            </a:r>
            <a:r>
              <a:rPr lang="en-US" dirty="0" err="1">
                <a:solidFill>
                  <a:schemeClr val="accent5"/>
                </a:solidFill>
              </a:rPr>
              <a:t>SimpleXMLElement</a:t>
            </a:r>
            <a:br>
              <a:rPr lang="en-US" dirty="0"/>
            </a:br>
            <a:r>
              <a:rPr lang="en-US" dirty="0"/>
              <a:t>XML (SAX, DOM, XPath, XSLT)</a:t>
            </a:r>
          </a:p>
          <a:p>
            <a:r>
              <a:rPr lang="en-US" dirty="0" err="1">
                <a:solidFill>
                  <a:schemeClr val="accent5"/>
                </a:solidFill>
              </a:rPr>
              <a:t>fgetcsv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 , </a:t>
            </a:r>
            <a:r>
              <a:rPr lang="en-US" dirty="0" err="1">
                <a:solidFill>
                  <a:schemeClr val="accent5"/>
                </a:solidFill>
              </a:rPr>
              <a:t>fputcsv</a:t>
            </a:r>
            <a:r>
              <a:rPr lang="en-US" dirty="0">
                <a:solidFill>
                  <a:schemeClr val="accent5"/>
                </a:solidFill>
              </a:rPr>
              <a:t>()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Uses file handlers from </a:t>
            </a:r>
            <a:r>
              <a:rPr lang="en-US" dirty="0" err="1">
                <a:solidFill>
                  <a:schemeClr val="accent5"/>
                </a:solidFill>
              </a:rPr>
              <a:t>fopen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r>
              <a:rPr lang="en-US" dirty="0"/>
              <a:t>YAML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FF600-F9C9-368D-69DA-CA36A9FA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4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F03F3-A814-5651-08D0-035ED994A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1636C-75E0-721F-9332-9F534015D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54016-55CB-DC7E-75EF-0CC8E802AE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18F85-47C2-4550-576C-F017CCA99F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Frameworks and Libraries</a:t>
            </a:r>
          </a:p>
        </p:txBody>
      </p:sp>
    </p:spTree>
    <p:extLst>
      <p:ext uri="{BB962C8B-B14F-4D97-AF65-F5344CB8AC3E}">
        <p14:creationId xmlns:p14="http://schemas.microsoft.com/office/powerpoint/2010/main" val="1313766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99B8-23C0-9690-CC05-BC9E6F03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Interop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536F-2E58-46E5-AE6A-C9CE8A3AD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5760640" cy="5040560"/>
          </a:xfrm>
        </p:spPr>
        <p:txBody>
          <a:bodyPr/>
          <a:lstStyle/>
          <a:p>
            <a:r>
              <a:rPr lang="en-US" dirty="0"/>
              <a:t>PSR-1, PSR-12 Coding style guidelines</a:t>
            </a:r>
          </a:p>
          <a:p>
            <a:r>
              <a:rPr lang="en-US" dirty="0"/>
              <a:t>PSR-3 Logger interface</a:t>
            </a:r>
          </a:p>
          <a:p>
            <a:r>
              <a:rPr lang="en-US" dirty="0"/>
              <a:t>PSR-4 Autoloading (classes)</a:t>
            </a:r>
          </a:p>
          <a:p>
            <a:r>
              <a:rPr lang="en-US" dirty="0"/>
              <a:t>PSR-6 Caching Interface</a:t>
            </a:r>
          </a:p>
          <a:p>
            <a:r>
              <a:rPr lang="en-US" dirty="0"/>
              <a:t>PSR-7 HTTP message interface</a:t>
            </a:r>
          </a:p>
          <a:p>
            <a:r>
              <a:rPr lang="en-US" dirty="0"/>
              <a:t>PSR-11 Container interface (DI)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PSR-5 </a:t>
            </a:r>
            <a:r>
              <a:rPr lang="en-US" dirty="0" err="1"/>
              <a:t>PHPDoc</a:t>
            </a:r>
            <a:r>
              <a:rPr lang="en-US" dirty="0"/>
              <a:t> Standard, 19 </a:t>
            </a:r>
            <a:r>
              <a:rPr lang="en-US" dirty="0" err="1"/>
              <a:t>PHPDoc</a:t>
            </a:r>
            <a:r>
              <a:rPr lang="en-US" dirty="0"/>
              <a:t> tags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5AE48-5481-7998-1BF3-152BAF58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794AA0-1DA2-5250-48AB-E0A7E9F47DF0}"/>
              </a:ext>
            </a:extLst>
          </p:cNvPr>
          <p:cNvSpPr/>
          <p:nvPr/>
        </p:nvSpPr>
        <p:spPr>
          <a:xfrm>
            <a:off x="6240016" y="1700808"/>
            <a:ext cx="5548546" cy="3735318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Monolog\Logger;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Monolog\Handler\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StreamHandler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log channel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$log =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Logger('name');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$log-&gt;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pushHandler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StreamHandler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'path/to/your.log’,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Logger::WARNING));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records to the log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$log-&gt;warning('Foo');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$log-&gt;error('Bar');</a:t>
            </a:r>
          </a:p>
        </p:txBody>
      </p:sp>
    </p:spTree>
    <p:extLst>
      <p:ext uri="{BB962C8B-B14F-4D97-AF65-F5344CB8AC3E}">
        <p14:creationId xmlns:p14="http://schemas.microsoft.com/office/powerpoint/2010/main" val="751322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40E8A8-430D-414D-829F-E23F82467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999B41-7D9A-432B-BC27-1F1D7469A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features</a:t>
            </a:r>
          </a:p>
          <a:p>
            <a:r>
              <a:rPr lang="en-US" dirty="0"/>
              <a:t>Standard (PHP) library</a:t>
            </a:r>
          </a:p>
          <a:p>
            <a:r>
              <a:rPr lang="en-US" dirty="0"/>
              <a:t>PHP Framework Interop Group</a:t>
            </a:r>
          </a:p>
        </p:txBody>
      </p:sp>
    </p:spTree>
    <p:extLst>
      <p:ext uri="{BB962C8B-B14F-4D97-AF65-F5344CB8AC3E}">
        <p14:creationId xmlns:p14="http://schemas.microsoft.com/office/powerpoint/2010/main" val="263296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8E8F-BB6E-F7F6-4BB6-F2619044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FA267-CE9A-4B15-6806-B7473CBB6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B6A27-8FD7-4539-57CB-F2330CC5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76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9A9B-511B-3F86-43EF-30CBC8E4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Traits				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5435-F131-6C57-A586-D2608AB6E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Class-like mechanism for code reuse / horizontal composition of behavior, like Mixins.</a:t>
            </a:r>
          </a:p>
          <a:p>
            <a:pPr marL="0" indent="0">
              <a:buNone/>
            </a:pPr>
            <a:r>
              <a:rPr lang="en-US" dirty="0"/>
              <a:t>Trait</a:t>
            </a:r>
          </a:p>
          <a:p>
            <a:r>
              <a:rPr lang="en-US" dirty="0"/>
              <a:t>Special class that cannot be instantiated</a:t>
            </a:r>
          </a:p>
          <a:p>
            <a:r>
              <a:rPr lang="en-US" dirty="0"/>
              <a:t>May contain both member variables and methods</a:t>
            </a:r>
          </a:p>
          <a:p>
            <a:r>
              <a:rPr lang="en-US" dirty="0"/>
              <a:t>It can be added to regular classes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D3AEE-5A8F-2043-63A4-30073648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60BC23-4300-DEE3-32A9-E2B826CDBE24}"/>
              </a:ext>
            </a:extLst>
          </p:cNvPr>
          <p:cNvSpPr/>
          <p:nvPr/>
        </p:nvSpPr>
        <p:spPr>
          <a:xfrm>
            <a:off x="169745" y="4233302"/>
            <a:ext cx="11713299" cy="2076018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OmniSaluter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function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echo 'Hello World'; } 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OmniSaluter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D1D4A-D5F1-B444-2A3F-7352F77C91C5}"/>
              </a:ext>
            </a:extLst>
          </p:cNvPr>
          <p:cNvSpPr txBox="1"/>
          <p:nvPr/>
        </p:nvSpPr>
        <p:spPr>
          <a:xfrm>
            <a:off x="10571018" y="5939988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2012</a:t>
            </a:r>
          </a:p>
        </p:txBody>
      </p:sp>
    </p:spTree>
    <p:extLst>
      <p:ext uri="{BB962C8B-B14F-4D97-AF65-F5344CB8AC3E}">
        <p14:creationId xmlns:p14="http://schemas.microsoft.com/office/powerpoint/2010/main" val="90414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8759-263B-987E-8572-1DFB1F51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69D8-7643-9517-004B-C4F8376E9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2448272"/>
          </a:xfrm>
        </p:spPr>
        <p:txBody>
          <a:bodyPr/>
          <a:lstStyle/>
          <a:p>
            <a:r>
              <a:rPr lang="en-US" dirty="0"/>
              <a:t>Detached custom iterators</a:t>
            </a:r>
          </a:p>
          <a:p>
            <a:r>
              <a:rPr lang="en-US" dirty="0"/>
              <a:t>The foreach construct is powerful, but it iterates over structures (arrays and objects)</a:t>
            </a:r>
          </a:p>
          <a:p>
            <a:r>
              <a:rPr lang="en-US" dirty="0"/>
              <a:t>Custom iterator can be built (Iterator interface), both memory demanding and tedious</a:t>
            </a:r>
          </a:p>
          <a:p>
            <a:r>
              <a:rPr lang="en-US" dirty="0"/>
              <a:t>Generator is a function that yields values</a:t>
            </a:r>
          </a:p>
          <a:p>
            <a:r>
              <a:rPr lang="en-US" dirty="0"/>
              <a:t>It can be used in foreach construct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83FD1-E276-CA48-BEB9-616FA87F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344FB3-ED22-13CE-CCE1-B780837B3BB1}"/>
              </a:ext>
            </a:extLst>
          </p:cNvPr>
          <p:cNvSpPr/>
          <p:nvPr/>
        </p:nvSpPr>
        <p:spPr>
          <a:xfrm>
            <a:off x="239350" y="4525275"/>
            <a:ext cx="11713299" cy="1787986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range($from, $to, $step)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($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$from; $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$to; $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$step)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range(1,10,2)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$value)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1EB12-BEF1-F08B-F332-5238F3D0A0B9}"/>
              </a:ext>
            </a:extLst>
          </p:cNvPr>
          <p:cNvSpPr txBox="1"/>
          <p:nvPr/>
        </p:nvSpPr>
        <p:spPr>
          <a:xfrm>
            <a:off x="10560495" y="5943929"/>
            <a:ext cx="13921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2013</a:t>
            </a:r>
          </a:p>
        </p:txBody>
      </p:sp>
    </p:spTree>
    <p:extLst>
      <p:ext uri="{BB962C8B-B14F-4D97-AF65-F5344CB8AC3E}">
        <p14:creationId xmlns:p14="http://schemas.microsoft.com/office/powerpoint/2010/main" val="409051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A31E-7F0B-AD6B-68EF-52F041D1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963A-6454-F286-2E08-0D8C1582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2448272"/>
          </a:xfrm>
        </p:spPr>
        <p:txBody>
          <a:bodyPr/>
          <a:lstStyle/>
          <a:p>
            <a:r>
              <a:rPr lang="en-US" dirty="0"/>
              <a:t>A mechanism implemented in (dynamic) languages to inspect types, objects, classes, etc. at runtime</a:t>
            </a:r>
          </a:p>
          <a:p>
            <a:r>
              <a:rPr lang="en-US" dirty="0"/>
              <a:t>PHP holds a specific reflector class for each entity:</a:t>
            </a:r>
            <a:br>
              <a:rPr lang="en-US" dirty="0"/>
            </a:br>
            <a:r>
              <a:rPr lang="en-US" dirty="0" err="1"/>
              <a:t>ReflectionType</a:t>
            </a:r>
            <a:r>
              <a:rPr lang="en-US" dirty="0"/>
              <a:t>, </a:t>
            </a:r>
            <a:r>
              <a:rPr lang="en-US" dirty="0" err="1"/>
              <a:t>ReflectionFunction</a:t>
            </a:r>
            <a:r>
              <a:rPr lang="en-US" dirty="0"/>
              <a:t>, </a:t>
            </a:r>
            <a:r>
              <a:rPr lang="en-US" dirty="0" err="1"/>
              <a:t>ReflectionClass</a:t>
            </a:r>
            <a:r>
              <a:rPr lang="en-US" dirty="0"/>
              <a:t>, </a:t>
            </a:r>
            <a:r>
              <a:rPr lang="en-US" dirty="0" err="1"/>
              <a:t>ReflectionObject</a:t>
            </a:r>
            <a:r>
              <a:rPr lang="en-US" dirty="0"/>
              <a:t>, </a:t>
            </a:r>
            <a:r>
              <a:rPr lang="en-US" dirty="0" err="1"/>
              <a:t>ReflectionProperty</a:t>
            </a:r>
            <a:r>
              <a:rPr lang="en-US" dirty="0"/>
              <a:t>, </a:t>
            </a:r>
            <a:r>
              <a:rPr lang="en-US" dirty="0" err="1"/>
              <a:t>ReflectionParameter</a:t>
            </a:r>
            <a:endParaRPr lang="en-US" dirty="0"/>
          </a:p>
          <a:p>
            <a:r>
              <a:rPr lang="en-US" dirty="0"/>
              <a:t>API also provides access to doc comments </a:t>
            </a:r>
            <a:r>
              <a:rPr lang="en-US" dirty="0">
                <a:solidFill>
                  <a:schemeClr val="accent6"/>
                </a:solidFill>
              </a:rPr>
              <a:t>/** … */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0FD20-81E2-47E6-A9BD-C558B5DB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0AF7B-2857-6F9B-B47D-5219E43F413B}"/>
              </a:ext>
            </a:extLst>
          </p:cNvPr>
          <p:cNvSpPr/>
          <p:nvPr/>
        </p:nvSpPr>
        <p:spPr>
          <a:xfrm>
            <a:off x="322554" y="4839263"/>
            <a:ext cx="5712632" cy="149995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@Type</a:t>
            </a:r>
            <a:b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...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0F3990-59C1-DDAA-E594-0DD66DA6EDD9}"/>
              </a:ext>
            </a:extLst>
          </p:cNvPr>
          <p:cNvSpPr/>
          <p:nvPr/>
        </p:nvSpPr>
        <p:spPr>
          <a:xfrm>
            <a:off x="6317917" y="4839263"/>
            <a:ext cx="5712632" cy="149995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#[AttrCommas('foo'),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AttrCommas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('foo’)]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3E477C-7C30-A625-2BB5-B47A14C4E0E2}"/>
              </a:ext>
            </a:extLst>
          </p:cNvPr>
          <p:cNvSpPr txBox="1"/>
          <p:nvPr/>
        </p:nvSpPr>
        <p:spPr>
          <a:xfrm>
            <a:off x="10718524" y="5969885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2022</a:t>
            </a:r>
          </a:p>
        </p:txBody>
      </p:sp>
    </p:spTree>
    <p:extLst>
      <p:ext uri="{BB962C8B-B14F-4D97-AF65-F5344CB8AC3E}">
        <p14:creationId xmlns:p14="http://schemas.microsoft.com/office/powerpoint/2010/main" val="95174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08400-E2F3-7CC9-D605-4E08355D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EBC6-C087-2932-753B-D904CAF28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way how to encapsulate space of identifiers</a:t>
            </a:r>
          </a:p>
          <a:p>
            <a:r>
              <a:rPr lang="en-US" dirty="0"/>
              <a:t>Affect classes, traits, interfaces, functions, constants , NOT global variables</a:t>
            </a:r>
          </a:p>
          <a:p>
            <a:r>
              <a:rPr lang="en-US" dirty="0"/>
              <a:t>Similar to directories and files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C3836-F70D-7828-5ED2-3EAF43ED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97AEE3-ED26-6B78-99D2-B0936E055929}"/>
              </a:ext>
            </a:extLst>
          </p:cNvPr>
          <p:cNvSpPr/>
          <p:nvPr/>
        </p:nvSpPr>
        <p:spPr>
          <a:xfrm>
            <a:off x="239350" y="3776826"/>
            <a:ext cx="11713299" cy="253249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App\Presenters;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App\Model\Entity\User;</a:t>
            </a: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UserDetailPresenter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loginExpired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(User $user,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bool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D11F89-F915-E9C4-4C88-F032B7ADB50F}"/>
              </a:ext>
            </a:extLst>
          </p:cNvPr>
          <p:cNvSpPr txBox="1"/>
          <p:nvPr/>
        </p:nvSpPr>
        <p:spPr>
          <a:xfrm>
            <a:off x="10640624" y="5939988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2011</a:t>
            </a:r>
          </a:p>
        </p:txBody>
      </p:sp>
    </p:spTree>
    <p:extLst>
      <p:ext uri="{BB962C8B-B14F-4D97-AF65-F5344CB8AC3E}">
        <p14:creationId xmlns:p14="http://schemas.microsoft.com/office/powerpoint/2010/main" val="199182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51A1-0056-3338-5728-475E174B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BDECD-A484-5DB1-23FF-5F63CF79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Types: </a:t>
            </a:r>
          </a:p>
          <a:p>
            <a:pPr lvl="1"/>
            <a:r>
              <a:rPr lang="en-US" dirty="0"/>
              <a:t>User errors</a:t>
            </a:r>
          </a:p>
          <a:p>
            <a:pPr lvl="1"/>
            <a:r>
              <a:rPr lang="en-US" dirty="0"/>
              <a:t>Temporary/Soft Errors</a:t>
            </a:r>
          </a:p>
          <a:p>
            <a:pPr lvl="1"/>
            <a:r>
              <a:rPr lang="en-US" dirty="0"/>
              <a:t>Hard Errors</a:t>
            </a:r>
          </a:p>
          <a:p>
            <a:r>
              <a:rPr lang="en-US" dirty="0"/>
              <a:t>Error Levels: E_ERROR, E_WARNING, E_NOTIVE, </a:t>
            </a:r>
            <a:r>
              <a:rPr lang="en-US" dirty="0" err="1"/>
              <a:t>E_USER_xxx</a:t>
            </a:r>
            <a:r>
              <a:rPr lang="en-US" dirty="0"/>
              <a:t>, E_STRICT</a:t>
            </a:r>
          </a:p>
          <a:p>
            <a:pPr lvl="1"/>
            <a:r>
              <a:rPr lang="en-US" dirty="0"/>
              <a:t>Controlled in php.ini or by </a:t>
            </a:r>
            <a:r>
              <a:rPr lang="en-US" dirty="0" err="1">
                <a:solidFill>
                  <a:schemeClr val="accent5"/>
                </a:solidFill>
              </a:rPr>
              <a:t>error_reporting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5"/>
                </a:solidFill>
              </a:rPr>
              <a:t>trigger_error</a:t>
            </a:r>
            <a:r>
              <a:rPr lang="en-US" dirty="0">
                <a:solidFill>
                  <a:schemeClr val="accent5"/>
                </a:solidFill>
              </a:rPr>
              <a:t>()</a:t>
            </a:r>
          </a:p>
          <a:p>
            <a:pPr lvl="1"/>
            <a:r>
              <a:rPr lang="en-US" dirty="0"/>
              <a:t>Error Control (Silence) Operator</a:t>
            </a:r>
          </a:p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Uncaught exception causes Fatal Error</a:t>
            </a:r>
          </a:p>
          <a:p>
            <a:pPr lvl="1"/>
            <a:r>
              <a:rPr lang="en-US" dirty="0"/>
              <a:t>Destructors should not throw exceptions</a:t>
            </a:r>
          </a:p>
          <a:p>
            <a:pPr lvl="1"/>
            <a:r>
              <a:rPr lang="en-US" dirty="0"/>
              <a:t>Throwing-catching process is somewhat slow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0967B-30B0-E93B-935F-E17998AC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848C65-7583-E930-C6FF-69F8984F0465}"/>
              </a:ext>
            </a:extLst>
          </p:cNvPr>
          <p:cNvSpPr/>
          <p:nvPr/>
        </p:nvSpPr>
        <p:spPr>
          <a:xfrm>
            <a:off x="6672064" y="4317696"/>
            <a:ext cx="5360484" cy="20162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 throw new Exception('Error …'); 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$ex)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 My exception handler ...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(Exception $ex)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 Generic exception handler ...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436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0FE13-BADD-3DE8-A9B3-65A8441FC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59916-658F-9191-1699-2346D1740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https://github.com/linkedpipes/etl/issues/544</a:t>
            </a:r>
          </a:p>
          <a:p>
            <a:endParaRPr lang="en-US" dirty="0"/>
          </a:p>
          <a:p>
            <a:r>
              <a:rPr lang="en-US" dirty="0"/>
              <a:t>2018 - 2021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7DB50-ECB2-5CA4-9C43-BDF932540F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555163" y="0"/>
            <a:ext cx="2636837" cy="365125"/>
          </a:xfrm>
        </p:spPr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44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C572-AE4B-3A53-23D3-1D850B80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8.0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F1606-604F-D378-9721-9B15A5BD1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4464496" cy="5040560"/>
          </a:xfrm>
        </p:spPr>
        <p:txBody>
          <a:bodyPr/>
          <a:lstStyle/>
          <a:p>
            <a:r>
              <a:rPr lang="en-US" dirty="0"/>
              <a:t>Named arguments</a:t>
            </a:r>
            <a:br>
              <a:rPr lang="en-US" dirty="0"/>
            </a:br>
            <a:r>
              <a:rPr lang="en-US" dirty="0"/>
              <a:t>Order independent and optional.</a:t>
            </a:r>
          </a:p>
          <a:p>
            <a:r>
              <a:rPr lang="en-US" dirty="0"/>
              <a:t>Attributes </a:t>
            </a:r>
            <a:br>
              <a:rPr lang="en-US" dirty="0"/>
            </a:br>
            <a:r>
              <a:rPr lang="en-US" dirty="0"/>
              <a:t>Instead of </a:t>
            </a:r>
            <a:r>
              <a:rPr lang="en-US" dirty="0" err="1"/>
              <a:t>PHPDoc</a:t>
            </a:r>
            <a:r>
              <a:rPr lang="en-US" dirty="0"/>
              <a:t> annotations.</a:t>
            </a:r>
          </a:p>
          <a:p>
            <a:r>
              <a:rPr lang="en-US" dirty="0"/>
              <a:t>Constructor property promotion</a:t>
            </a:r>
          </a:p>
          <a:p>
            <a:r>
              <a:rPr lang="en-US" dirty="0"/>
              <a:t>Match expression</a:t>
            </a:r>
          </a:p>
          <a:p>
            <a:r>
              <a:rPr lang="en-US" dirty="0" err="1"/>
              <a:t>Nullsafe</a:t>
            </a:r>
            <a:r>
              <a:rPr lang="en-US" dirty="0"/>
              <a:t> operator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269B4-8E48-CCA3-A689-1050FB1B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1676CB-046A-1673-02D2-D77F082AC077}"/>
              </a:ext>
            </a:extLst>
          </p:cNvPr>
          <p:cNvSpPr/>
          <p:nvPr/>
        </p:nvSpPr>
        <p:spPr>
          <a:xfrm>
            <a:off x="6408658" y="1268760"/>
            <a:ext cx="5392500" cy="151244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(8.0)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'8.0' =&gt; "Oh no!",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8.0 =&gt; "This is what I expected",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//&gt; This is what I expected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2A890D-7638-5355-D116-BE3011910298}"/>
              </a:ext>
            </a:extLst>
          </p:cNvPr>
          <p:cNvSpPr/>
          <p:nvPr/>
        </p:nvSpPr>
        <p:spPr>
          <a:xfrm>
            <a:off x="4392448" y="3103833"/>
            <a:ext cx="7416824" cy="397176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$country = $session?-&gt;user?-&gt;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getAddress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()?-&gt;country;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FEC904-1940-4098-6585-69D6E94A243F}"/>
              </a:ext>
            </a:extLst>
          </p:cNvPr>
          <p:cNvSpPr/>
          <p:nvPr/>
        </p:nvSpPr>
        <p:spPr>
          <a:xfrm>
            <a:off x="4442333" y="3789040"/>
            <a:ext cx="7416825" cy="149995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PostsController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#[Route("/api/posts/{id}", methods: ["GET"])]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get($id) { /* ... */ 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6670CD-E06E-E0B2-B4D2-325D429D84E0}"/>
              </a:ext>
            </a:extLst>
          </p:cNvPr>
          <p:cNvSpPr txBox="1"/>
          <p:nvPr/>
        </p:nvSpPr>
        <p:spPr>
          <a:xfrm>
            <a:off x="10886152" y="6124654"/>
            <a:ext cx="131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since 2020</a:t>
            </a:r>
          </a:p>
        </p:txBody>
      </p:sp>
    </p:spTree>
    <p:extLst>
      <p:ext uri="{BB962C8B-B14F-4D97-AF65-F5344CB8AC3E}">
        <p14:creationId xmlns:p14="http://schemas.microsoft.com/office/powerpoint/2010/main" val="3931554819"/>
      </p:ext>
    </p:extLst>
  </p:cSld>
  <p:clrMapOvr>
    <a:masterClrMapping/>
  </p:clrMapOvr>
</p:sld>
</file>

<file path=ppt/theme/theme1.xml><?xml version="1.0" encoding="utf-8"?>
<a:theme xmlns:a="http://schemas.openxmlformats.org/drawingml/2006/main" name="2024 presentation theme">
  <a:themeElements>
    <a:clrScheme name="Research Grou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presentation theme" id="{09C65ACB-FCBD-46D8-B12D-AF68B2F1C698}" vid="{7118FE8A-0635-4308-AB19-1BDDD91F3BB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 presentation theme</Template>
  <TotalTime>5283</TotalTime>
  <Words>2071</Words>
  <Application>Microsoft Office PowerPoint</Application>
  <PresentationFormat>Widescreen</PresentationFormat>
  <Paragraphs>328</Paragraphs>
  <Slides>19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2024 presentation theme</vt:lpstr>
      <vt:lpstr>PHP</vt:lpstr>
      <vt:lpstr>Outline</vt:lpstr>
      <vt:lpstr>Traits        </vt:lpstr>
      <vt:lpstr>Generators</vt:lpstr>
      <vt:lpstr>Reflection</vt:lpstr>
      <vt:lpstr>Namespaces</vt:lpstr>
      <vt:lpstr>Error handling</vt:lpstr>
      <vt:lpstr>PowerPoint Presentation</vt:lpstr>
      <vt:lpstr>PHP 8.0</vt:lpstr>
      <vt:lpstr>PHP 8.1</vt:lpstr>
      <vt:lpstr>PHP 8.3</vt:lpstr>
      <vt:lpstr>PowerPoint Presentation</vt:lpstr>
      <vt:lpstr>Data structures</vt:lpstr>
      <vt:lpstr>Files</vt:lpstr>
      <vt:lpstr>Files</vt:lpstr>
      <vt:lpstr>Serialization and Deserialization</vt:lpstr>
      <vt:lpstr>PowerPoint Presentation</vt:lpstr>
      <vt:lpstr>Framework Interop Group</vt:lpstr>
      <vt:lpstr>Takeaway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319</cp:revision>
  <dcterms:created xsi:type="dcterms:W3CDTF">2011-06-05T13:18:40Z</dcterms:created>
  <dcterms:modified xsi:type="dcterms:W3CDTF">2024-02-25T16:39:29Z</dcterms:modified>
</cp:coreProperties>
</file>