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handoutMasterIdLst>
    <p:handoutMasterId r:id="rId32"/>
  </p:handoutMasterIdLst>
  <p:sldIdLst>
    <p:sldId id="259" r:id="rId2"/>
    <p:sldId id="315" r:id="rId3"/>
    <p:sldId id="343" r:id="rId4"/>
    <p:sldId id="291" r:id="rId5"/>
    <p:sldId id="295" r:id="rId6"/>
    <p:sldId id="329" r:id="rId7"/>
    <p:sldId id="330" r:id="rId8"/>
    <p:sldId id="321" r:id="rId9"/>
    <p:sldId id="331" r:id="rId10"/>
    <p:sldId id="332" r:id="rId11"/>
    <p:sldId id="333" r:id="rId12"/>
    <p:sldId id="334" r:id="rId13"/>
    <p:sldId id="347" r:id="rId14"/>
    <p:sldId id="346" r:id="rId15"/>
    <p:sldId id="335" r:id="rId16"/>
    <p:sldId id="342" r:id="rId17"/>
    <p:sldId id="305" r:id="rId18"/>
    <p:sldId id="336" r:id="rId19"/>
    <p:sldId id="337" r:id="rId20"/>
    <p:sldId id="301" r:id="rId21"/>
    <p:sldId id="338" r:id="rId22"/>
    <p:sldId id="341" r:id="rId23"/>
    <p:sldId id="304" r:id="rId24"/>
    <p:sldId id="312" r:id="rId25"/>
    <p:sldId id="344" r:id="rId26"/>
    <p:sldId id="340" r:id="rId27"/>
    <p:sldId id="339" r:id="rId28"/>
    <p:sldId id="313" r:id="rId29"/>
    <p:sldId id="34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02" autoAdjust="0"/>
  </p:normalViewPr>
  <p:slideViewPr>
    <p:cSldViewPr>
      <p:cViewPr varScale="1">
        <p:scale>
          <a:sx n="81" d="100"/>
          <a:sy n="81" d="100"/>
        </p:scale>
        <p:origin x="1716" y="78"/>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3/3/2024</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03.03.2024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We employ PHP for context, yet many of the concepts are not limited to PHP.</a:t>
            </a:r>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79210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49EE-5FD7-B177-0E36-0B404FC85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D431D-A039-EA98-98A3-E73EF22AA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CC062-9DD3-6B89-C291-800D1DF0A128}"/>
              </a:ext>
            </a:extLst>
          </p:cNvPr>
          <p:cNvSpPr>
            <a:spLocks noGrp="1"/>
          </p:cNvSpPr>
          <p:nvPr>
            <p:ph type="body" idx="1"/>
          </p:nvPr>
        </p:nvSpPr>
        <p:spPr/>
        <p:txBody>
          <a:bodyPr/>
          <a:lstStyle/>
          <a:p>
            <a:r>
              <a:rPr lang="en-US" dirty="0"/>
              <a:t>One problem of MVC/MVP is a lot of boiler plate in Controller.</a:t>
            </a:r>
          </a:p>
          <a:p>
            <a:r>
              <a:rPr lang="en-US" dirty="0"/>
              <a:t>View pass handling of action to </a:t>
            </a:r>
            <a:r>
              <a:rPr lang="en-US" dirty="0" err="1"/>
              <a:t>ViewModel</a:t>
            </a:r>
            <a:r>
              <a:rPr lang="en-US" dirty="0"/>
              <a:t> using data-binding. View directly binds to properties of the </a:t>
            </a:r>
            <a:r>
              <a:rPr lang="en-US" dirty="0" err="1"/>
              <a:t>ViewModel</a:t>
            </a:r>
            <a:r>
              <a:rPr lang="en-US" dirty="0"/>
              <a:t>, making it easy to propagate to model. We shift some code into “common” area shared by all.</a:t>
            </a:r>
          </a:p>
          <a:p>
            <a:r>
              <a:rPr lang="en-US" dirty="0"/>
              <a:t>Presenter does not need a reference to the View like in MVP. Using two-way data binding we do not need specific refresh call like in MVP.</a:t>
            </a:r>
          </a:p>
          <a:p>
            <a:r>
              <a:rPr lang="en-US" dirty="0"/>
              <a:t>Great of reactive programming and data-binding scenarios (mostly client-side web).</a:t>
            </a:r>
          </a:p>
          <a:p>
            <a:endParaRPr lang="en-US" dirty="0"/>
          </a:p>
          <a:p>
            <a:r>
              <a:rPr lang="en-US" dirty="0"/>
              <a:t>Model can be domain model or data access module representing content.</a:t>
            </a:r>
          </a:p>
          <a:p>
            <a:endParaRPr lang="en-US" dirty="0"/>
          </a:p>
          <a:p>
            <a:r>
              <a:rPr lang="en-US" dirty="0"/>
              <a:t>View can be defined using a declarative language XAML in C#, XML for Python QT, or HTML-like templates for Java Script. We aim for as little code as possible.</a:t>
            </a:r>
          </a:p>
          <a:p>
            <a:endParaRPr lang="en-US" dirty="0"/>
          </a:p>
          <a:p>
            <a:r>
              <a:rPr lang="en-US" dirty="0"/>
              <a:t>Resource:</a:t>
            </a:r>
          </a:p>
          <a:p>
            <a:pPr marL="171450" indent="-171450">
              <a:buFont typeface="Arial" panose="020B0604020202020204" pitchFamily="34" charset="0"/>
              <a:buChar char="•"/>
            </a:pPr>
            <a:r>
              <a:rPr lang="en-US" dirty="0"/>
              <a:t>https://learn.microsoft.com/en-us/dotnet/architecture/maui/mvvm</a:t>
            </a:r>
          </a:p>
          <a:p>
            <a:pPr marL="171450" indent="-171450">
              <a:buFont typeface="Arial" panose="020B0604020202020204" pitchFamily="34" charset="0"/>
              <a:buChar char="•"/>
            </a:pPr>
            <a:r>
              <a:rPr lang="en-US" dirty="0"/>
              <a:t>https://addyosmani.com/blog/understanding-mvvm-a-guide-for-javascript-developers/</a:t>
            </a:r>
          </a:p>
          <a:p>
            <a:pPr marL="171450" indent="-171450">
              <a:buFont typeface="Arial" panose="020B0604020202020204" pitchFamily="34" charset="0"/>
              <a:buChar char="•"/>
            </a:pPr>
            <a:r>
              <a:rPr lang="en-US" dirty="0"/>
              <a:t>https://www.oreilly.com/library/view/learning-javascript-design/9781449334840/ch10s06.html</a:t>
            </a:r>
          </a:p>
          <a:p>
            <a:endParaRPr lang="en-US" dirty="0"/>
          </a:p>
        </p:txBody>
      </p:sp>
      <p:sp>
        <p:nvSpPr>
          <p:cNvPr id="4" name="Slide Number Placeholder 3">
            <a:extLst>
              <a:ext uri="{FF2B5EF4-FFF2-40B4-BE49-F238E27FC236}">
                <a16:creationId xmlns:a16="http://schemas.microsoft.com/office/drawing/2014/main" id="{63C0EC4C-10E0-F309-B358-0009C851DDE3}"/>
              </a:ext>
            </a:extLst>
          </p:cNvPr>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3458840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E17E-D768-D294-438E-6C80612E66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0F0E5-8C8E-DD36-B478-C0F53D7ACC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640F0-EDAB-80C6-7051-3461271205E6}"/>
              </a:ext>
            </a:extLst>
          </p:cNvPr>
          <p:cNvSpPr>
            <a:spLocks noGrp="1"/>
          </p:cNvSpPr>
          <p:nvPr>
            <p:ph type="body" idx="1"/>
          </p:nvPr>
        </p:nvSpPr>
        <p:spPr/>
        <p:txBody>
          <a:bodyPr/>
          <a:lstStyle/>
          <a:p>
            <a:r>
              <a:rPr lang="en-US" dirty="0"/>
              <a:t>More like a toy example .. to demonstrate that the objective is not to know all design patterns and their variants. You need to remember the context, like libraries and programming language.</a:t>
            </a:r>
          </a:p>
          <a:p>
            <a:endParaRPr lang="en-US" dirty="0"/>
          </a:p>
          <a:p>
            <a:r>
              <a:rPr lang="en-US" dirty="0"/>
              <a:t>View is implemented as a callback function in Python, that returns all necessary data. View describes what data are preserved for the user. Besides View act sort of as a controller.</a:t>
            </a:r>
          </a:p>
          <a:p>
            <a:endParaRPr lang="en-US" dirty="0"/>
          </a:p>
          <a:p>
            <a:r>
              <a:rPr lang="en-US" dirty="0"/>
              <a:t>Controller is Django as a framework, that gets the URL and handles the processing. Like initializing, moving the data etc.. thus, the view can focus only on business logic.</a:t>
            </a:r>
          </a:p>
          <a:p>
            <a:endParaRPr lang="en-US" dirty="0"/>
          </a:p>
          <a:p>
            <a:r>
              <a:rPr lang="en-US" dirty="0"/>
              <a:t>Resources:</a:t>
            </a:r>
          </a:p>
          <a:p>
            <a:pPr marL="171450" indent="-171450">
              <a:buFont typeface="Arial" panose="020B0604020202020204" pitchFamily="34" charset="0"/>
              <a:buChar char="•"/>
            </a:pPr>
            <a:r>
              <a:rPr lang="en-US" dirty="0"/>
              <a:t>https://docs.djangoproject.com/en/4.1/faq/general/</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03BC06AD-C81E-A1B3-3635-03C899F3E8FD}"/>
              </a:ext>
            </a:extLst>
          </p:cNvPr>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235837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https://www.youtube.com/watch?v=I5c7fBgvkNY</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3105794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https://www.youtube.com/watch?v=I5c7fBgvkNY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14</a:t>
            </a:fld>
            <a:endParaRPr lang="cs-CZ"/>
          </a:p>
        </p:txBody>
      </p:sp>
    </p:spTree>
    <p:extLst>
      <p:ext uri="{BB962C8B-B14F-4D97-AF65-F5344CB8AC3E}">
        <p14:creationId xmlns:p14="http://schemas.microsoft.com/office/powerpoint/2010/main" val="146002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a:p>
            <a:pPr marL="171450" indent="-171450">
              <a:buFont typeface="Arial" panose="020B0604020202020204" pitchFamily="34" charset="0"/>
              <a:buChar char="•"/>
            </a:pPr>
            <a:r>
              <a:rPr lang="en-US" dirty="0"/>
              <a:t>https://www.php.net/conferences/index.php</a:t>
            </a:r>
          </a:p>
          <a:p>
            <a:pPr marL="171450" indent="-171450">
              <a:buFont typeface="Arial" panose="020B0604020202020204" pitchFamily="34" charset="0"/>
              <a:buChar char="•"/>
            </a:pPr>
            <a:r>
              <a:rPr lang="en-US" dirty="0"/>
              <a:t>https://reactsummit.com/ </a:t>
            </a:r>
          </a:p>
          <a:p>
            <a:pPr marL="171450" indent="-171450">
              <a:buFont typeface="Arial" panose="020B0604020202020204" pitchFamily="34" charset="0"/>
              <a:buChar char="•"/>
            </a:pPr>
            <a:r>
              <a:rPr lang="en-US" dirty="0"/>
              <a:t>https://pycon.org/</a:t>
            </a:r>
          </a:p>
          <a:p>
            <a:pPr marL="171450" indent="-171450">
              <a:buFont typeface="Arial" panose="020B0604020202020204" pitchFamily="34" charset="0"/>
              <a:buChar char="•"/>
            </a:pPr>
            <a:r>
              <a:rPr lang="en-US" dirty="0"/>
              <a:t>https://gotopia.tech/</a:t>
            </a:r>
          </a:p>
          <a:p>
            <a:pPr marL="171450" indent="-171450">
              <a:buFont typeface="Arial" panose="020B0604020202020204" pitchFamily="34" charset="0"/>
              <a:buChar char="•"/>
            </a:pPr>
            <a:r>
              <a:rPr lang="en-US" dirty="0"/>
              <a:t>https://vuejsnation.com/</a:t>
            </a:r>
          </a:p>
          <a:p>
            <a:pPr marL="171450" indent="-171450">
              <a:buFont typeface="Arial" panose="020B0604020202020204" pitchFamily="34" charset="0"/>
              <a:buChar char="•"/>
            </a:pPr>
            <a:r>
              <a:rPr lang="en-US" dirty="0"/>
              <a:t>https://frontendisti.cz/ (show archive)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3875226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https://chat.openai.com/chat</a:t>
            </a:r>
          </a:p>
          <a:p>
            <a:pPr marL="171450" indent="-171450">
              <a:buFont typeface="Arial" panose="020B0604020202020204" pitchFamily="34" charset="0"/>
              <a:buChar char="•"/>
            </a:pPr>
            <a:r>
              <a:rPr lang="en-US" dirty="0"/>
              <a:t>https://github.com/features/copilot#pricing</a:t>
            </a:r>
          </a:p>
          <a:p>
            <a:pPr marL="171450" indent="-171450">
              <a:buFont typeface="Arial" panose="020B0604020202020204" pitchFamily="34" charset="0"/>
              <a:buChar char="•"/>
            </a:pPr>
            <a:r>
              <a:rPr lang="en-US" dirty="0"/>
              <a:t>https://zed.dev/</a:t>
            </a:r>
          </a:p>
          <a:p>
            <a:pPr marL="171450" indent="-171450">
              <a:buFont typeface="Arial" panose="020B0604020202020204" pitchFamily="34" charset="0"/>
              <a:buChar char="•"/>
            </a:pPr>
            <a:r>
              <a:rPr lang="en-US" dirty="0"/>
              <a:t>https://medium.com/@brandeismarshall/github-copilot-is-code-cloning-2-0-93726e40afbe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https://zed.dev/docs/getting-started 27.02.2024 (Video)</a:t>
            </a:r>
          </a:p>
          <a:p>
            <a:pPr marL="171450" indent="-171450">
              <a:buFont typeface="Arial" panose="020B0604020202020204" pitchFamily="34" charset="0"/>
              <a:buChar char="•"/>
            </a:pP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347872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database we share information with out future self or other services and users.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Transactions are probably the best solution (begin, commit, rollback). </a:t>
            </a:r>
            <a:br>
              <a:rPr lang="en-US" dirty="0"/>
            </a:br>
            <a:r>
              <a:rPr lang="en-US" dirty="0"/>
              <a:t>They may be restarted – there is another lecture about them. </a:t>
            </a:r>
            <a:br>
              <a:rPr lang="en-US" dirty="0"/>
            </a:br>
            <a:r>
              <a:rPr lang="en-US" dirty="0"/>
              <a:t>It start being interesting with complex setup and parallel execution, alternatives:</a:t>
            </a:r>
          </a:p>
          <a:p>
            <a:pPr marL="628650" lvl="1" indent="-171450">
              <a:buFont typeface="Arial" panose="020B0604020202020204" pitchFamily="34" charset="0"/>
              <a:buChar char="•"/>
            </a:pPr>
            <a:r>
              <a:rPr lang="en-US" dirty="0"/>
              <a:t>File locking</a:t>
            </a:r>
          </a:p>
          <a:p>
            <a:pPr marL="628650" lvl="1" indent="-171450">
              <a:buFont typeface="Arial" panose="020B0604020202020204" pitchFamily="34" charset="0"/>
              <a:buChar char="•"/>
            </a:pPr>
            <a:r>
              <a:rPr lang="en-US" dirty="0"/>
              <a:t>Synchronization primitives (e.g., mutexes)</a:t>
            </a:r>
          </a:p>
          <a:p>
            <a:pPr marL="171450" lvl="0" indent="-171450">
              <a:buFont typeface="Arial" panose="020B0604020202020204" pitchFamily="34" charset="0"/>
              <a:buChar char="•"/>
            </a:pPr>
            <a:r>
              <a:rPr lang="en-US" dirty="0"/>
              <a:t>We can optimize performance</a:t>
            </a:r>
          </a:p>
          <a:p>
            <a:pPr marL="171450" indent="-171450">
              <a:buFont typeface="Arial" panose="020B0604020202020204" pitchFamily="34" charset="0"/>
              <a:buChar char="•"/>
            </a:pPr>
            <a:r>
              <a:rPr lang="en-US" dirty="0"/>
              <a:t>We can move some logic into database, we need to decide who is responsible for what. Runs in a database / transaction.</a:t>
            </a:r>
          </a:p>
          <a:p>
            <a:pPr marL="171450" indent="-171450">
              <a:buFont typeface="Arial" panose="020B0604020202020204" pitchFamily="34" charset="0"/>
              <a:buChar char="•"/>
            </a:pPr>
            <a:r>
              <a:rPr lang="en-US" dirty="0"/>
              <a:t>Can help us to update data, example keep track of likes. We can recompute automatically the number of likes for item when a new like is added to a like table.</a:t>
            </a:r>
          </a:p>
          <a:p>
            <a:pPr marL="171450" indent="-171450">
              <a:buFont typeface="Arial" panose="020B0604020202020204" pitchFamily="34" charset="0"/>
              <a:buChar char="•"/>
            </a:pPr>
            <a:r>
              <a:rPr lang="en-US" dirty="0"/>
              <a:t>Data update can be tricky, it is not only schema.</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1411539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already know, there are other databases </a:t>
            </a:r>
            <a:r>
              <a:rPr lang="en-US" dirty="0" err="1"/>
              <a:t>PostrgreSQL</a:t>
            </a:r>
            <a:r>
              <a:rPr lang="en-US" dirty="0"/>
              <a:t> (API similar, </a:t>
            </a:r>
            <a:r>
              <a:rPr lang="en-US" dirty="0" err="1"/>
              <a:t>pg_connect</a:t>
            </a:r>
            <a:r>
              <a:rPr lang="en-US" dirty="0"/>
              <a:t>, </a:t>
            </a:r>
            <a:r>
              <a:rPr lang="en-US" dirty="0" err="1"/>
              <a:t>pg_query</a:t>
            </a:r>
            <a:r>
              <a:rPr lang="en-US" dirty="0"/>
              <a:t>), SQLite (running on top of file system), and commercial.</a:t>
            </a:r>
          </a:p>
          <a:p>
            <a:pPr marL="171450" indent="-171450">
              <a:buFont typeface="Arial" panose="020B0604020202020204" pitchFamily="34" charset="0"/>
              <a:buChar char="•"/>
            </a:pPr>
            <a:r>
              <a:rPr lang="en-US" dirty="0"/>
              <a:t>Database Abstraction Layers – solving problem of portability, not DMBS specific functionality (vendor lock).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PHP extension </a:t>
            </a:r>
            <a:r>
              <a:rPr lang="en-US" dirty="0" err="1"/>
              <a:t>php_pdo</a:t>
            </a:r>
            <a:r>
              <a:rPr lang="en-US" dirty="0"/>
              <a:t> + database specific e.g., </a:t>
            </a:r>
            <a:r>
              <a:rPr lang="en-US" dirty="0" err="1"/>
              <a:t>php_pdo_mysql</a:t>
            </a:r>
            <a:r>
              <a:rPr lang="en-US" dirty="0"/>
              <a:t>. Minimalistic, object-oriented API.</a:t>
            </a:r>
          </a:p>
          <a:p>
            <a:pPr marL="171450" indent="-171450">
              <a:buFont typeface="Arial" panose="020B0604020202020204" pitchFamily="34" charset="0"/>
              <a:buChar char="•"/>
            </a:pPr>
            <a:r>
              <a:rPr lang="en-US" dirty="0" err="1"/>
              <a:t>DiBi</a:t>
            </a:r>
            <a:r>
              <a:rPr lang="en-US" dirty="0"/>
              <a:t> is one of the first, still have releases on GitHub. Automated sanitization.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Source:</a:t>
            </a:r>
          </a:p>
          <a:p>
            <a:pPr marL="171450" indent="-171450">
              <a:buFont typeface="Arial" panose="020B0604020202020204" pitchFamily="34" charset="0"/>
              <a:buChar char="•"/>
            </a:pPr>
            <a:r>
              <a:rPr lang="en-US" dirty="0"/>
              <a:t>https://www.php.net/manual/en/book.pdo.php</a:t>
            </a:r>
          </a:p>
          <a:p>
            <a:pPr marL="171450" indent="-171450">
              <a:buFont typeface="Arial" panose="020B0604020202020204" pitchFamily="34" charset="0"/>
              <a:buChar char="•"/>
            </a:pPr>
            <a:r>
              <a:rPr lang="en-US" dirty="0"/>
              <a:t>https://github.com/dg/dibi</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933575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truth – most in code.</a:t>
            </a:r>
          </a:p>
          <a:p>
            <a:r>
              <a:rPr lang="en-US" dirty="0"/>
              <a:t>Doctrine has been downloaded a total of 2,840,976,957 times as of early 2022.</a:t>
            </a:r>
          </a:p>
          <a:p>
            <a:r>
              <a:rPr lang="en-US" dirty="0"/>
              <a:t>With Doctrine you can still use your own query and just load result into objects, it has query builder, or limited query language.</a:t>
            </a:r>
          </a:p>
          <a:p>
            <a:endParaRPr lang="en-US" dirty="0"/>
          </a:p>
          <a:p>
            <a:r>
              <a:rPr lang="en-US" dirty="0"/>
              <a:t>Source: https://www.doctrine-project.org/</a:t>
            </a:r>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2026929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Original </a:t>
            </a:r>
            <a:r>
              <a:rPr lang="en-US" dirty="0" err="1"/>
              <a:t>NotORM</a:t>
            </a:r>
            <a:r>
              <a:rPr lang="en-US" dirty="0"/>
              <a:t> is still working (not checked) but there are alternatives. </a:t>
            </a:r>
          </a:p>
          <a:p>
            <a:pPr marL="171450" indent="-171450">
              <a:buFont typeface="Arial" panose="020B0604020202020204" pitchFamily="34" charset="0"/>
              <a:buChar char="•"/>
            </a:pPr>
            <a:r>
              <a:rPr lang="en-US" dirty="0"/>
              <a:t>Gives you more control. </a:t>
            </a:r>
          </a:p>
          <a:p>
            <a:pPr marL="171450" indent="-171450">
              <a:buFont typeface="Arial" panose="020B0604020202020204" pitchFamily="34" charset="0"/>
              <a:buChar char="•"/>
            </a:pPr>
            <a:r>
              <a:rPr lang="en-US" dirty="0"/>
              <a:t>You should not depend on the database anyway.</a:t>
            </a:r>
          </a:p>
        </p:txBody>
      </p:sp>
      <p:sp>
        <p:nvSpPr>
          <p:cNvPr id="4" name="Slide Number Placeholder 3"/>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131047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Anti-patterns are the opposite of best practice, which is a solution that has been proven to be effective. </a:t>
            </a:r>
          </a:p>
          <a:p>
            <a:pPr marL="171450" indent="-171450">
              <a:buFont typeface="Arial" panose="020B0604020202020204" pitchFamily="34" charset="0"/>
              <a:buChar char="•"/>
            </a:pPr>
            <a:r>
              <a:rPr lang="en-US" dirty="0"/>
              <a:t>Code Smells are the traces in the code that indicates a deeper problem in the application or codebase.</a:t>
            </a:r>
          </a:p>
          <a:p>
            <a:pPr marL="171450" indent="-171450">
              <a:buFont typeface="Arial" panose="020B0604020202020204" pitchFamily="34" charset="0"/>
              <a:buChar char="•"/>
            </a:pPr>
            <a:r>
              <a:rPr lang="en-US" dirty="0"/>
              <a:t>Design patterns will be introduced later.</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7976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Many package managers support "lock files", which "freeze" the entire dependency tree including transitive dependencies.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https://packagist.org/packages/monolog/monolog</a:t>
            </a:r>
          </a:p>
          <a:p>
            <a:pPr marL="171450" indent="-171450">
              <a:buFont typeface="Arial" panose="020B0604020202020204" pitchFamily="34" charset="0"/>
              <a:buChar char="•"/>
            </a:pPr>
            <a:r>
              <a:rPr lang="en-US" dirty="0"/>
              <a:t>https://www.npmjs.com/package/parcel</a:t>
            </a:r>
          </a:p>
          <a:p>
            <a:pPr marL="171450" indent="-171450">
              <a:buFont typeface="Arial" panose="020B0604020202020204" pitchFamily="34" charset="0"/>
              <a:buChar char="•"/>
            </a:pPr>
            <a:r>
              <a:rPr lang="en-US" dirty="0"/>
              <a:t>https://mvnrepository.com/artifact/com.github.jsonld-java/jsonld-java/0.13.6 [DEMO]</a:t>
            </a:r>
          </a:p>
          <a:p>
            <a:pPr marL="171450" indent="-171450">
              <a:buFont typeface="Arial" panose="020B0604020202020204" pitchFamily="34" charset="0"/>
              <a:buChar char="•"/>
            </a:pPr>
            <a:r>
              <a:rPr lang="en-US" dirty="0"/>
              <a:t>https://bit.dev/ - self promo [DEMO]</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3711164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Renovate vs </a:t>
            </a:r>
            <a:r>
              <a:rPr lang="en-US" dirty="0" err="1"/>
              <a:t>Dependabot</a:t>
            </a:r>
            <a:r>
              <a:rPr lang="en-US" dirty="0"/>
              <a:t>: Renovate has a dashboard, support </a:t>
            </a:r>
            <a:r>
              <a:rPr lang="en-US" dirty="0" err="1"/>
              <a:t>monorepositories</a:t>
            </a:r>
            <a:r>
              <a:rPr lang="en-US" dirty="0"/>
              <a:t>, </a:t>
            </a:r>
          </a:p>
          <a:p>
            <a:endParaRPr lang="en-US" dirty="0"/>
          </a:p>
          <a:p>
            <a:r>
              <a:rPr lang="en-US" dirty="0" err="1"/>
              <a:t>Snyk</a:t>
            </a:r>
            <a:r>
              <a:rPr lang="en-US" dirty="0"/>
              <a:t> aim to be a security platform, dependency monitoring is just one service. They provide security services and consultation. </a:t>
            </a:r>
          </a:p>
          <a:p>
            <a:endParaRPr lang="en-US" dirty="0"/>
          </a:p>
          <a:p>
            <a:r>
              <a:rPr lang="en-US" dirty="0"/>
              <a:t>Resources:</a:t>
            </a:r>
          </a:p>
          <a:p>
            <a:pPr marL="171450" indent="-171450">
              <a:buFont typeface="Arial" panose="020B0604020202020204" pitchFamily="34" charset="0"/>
              <a:buChar char="•"/>
            </a:pPr>
            <a:r>
              <a:rPr lang="en-US" dirty="0"/>
              <a:t>https://github.com/renovatebot/renovate</a:t>
            </a:r>
          </a:p>
          <a:p>
            <a:pPr marL="171450" indent="-171450">
              <a:buFont typeface="Arial" panose="020B0604020202020204" pitchFamily="34" charset="0"/>
              <a:buChar char="•"/>
            </a:pPr>
            <a:r>
              <a:rPr lang="en-US" dirty="0"/>
              <a:t>https://docs.renovatebot.com/bot-comparison/</a:t>
            </a:r>
          </a:p>
          <a:p>
            <a:pPr marL="171450" indent="-171450">
              <a:buFont typeface="Arial" panose="020B0604020202020204" pitchFamily="34" charset="0"/>
              <a:buChar char="•"/>
            </a:pPr>
            <a:r>
              <a:rPr lang="en-US" dirty="0"/>
              <a:t>https://docs.renovatebot.com/modules/manager/</a:t>
            </a:r>
          </a:p>
          <a:p>
            <a:pPr marL="171450" indent="-171450">
              <a:buFont typeface="Arial" panose="020B0604020202020204" pitchFamily="34" charset="0"/>
              <a:buChar char="•"/>
            </a:pPr>
            <a:r>
              <a:rPr lang="en-US" dirty="0"/>
              <a:t>https://docs.github.com/en/code-security/dependabot/dependabot-version-updates/about-dependabot-version-updates#supported-repositories-and-ecosystems</a:t>
            </a:r>
          </a:p>
          <a:p>
            <a:pPr marL="171450" indent="-171450">
              <a:buFont typeface="Arial" panose="020B0604020202020204" pitchFamily="34" charset="0"/>
              <a:buChar char="•"/>
            </a:pPr>
            <a:r>
              <a:rPr lang="en-US" dirty="0"/>
              <a:t>https://app.snyk.io/</a:t>
            </a:r>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2728542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Tools can be rune offline or online.</a:t>
            </a:r>
          </a:p>
          <a:p>
            <a:endParaRPr lang="en-US" dirty="0"/>
          </a:p>
          <a:p>
            <a:r>
              <a:rPr lang="en-US" dirty="0" err="1"/>
              <a:t>ESLint</a:t>
            </a:r>
            <a:r>
              <a:rPr lang="en-US" dirty="0"/>
              <a:t> as a dependency. </a:t>
            </a:r>
          </a:p>
          <a:p>
            <a:endParaRPr lang="en-US" dirty="0"/>
          </a:p>
          <a:p>
            <a:r>
              <a:rPr lang="en-US" dirty="0"/>
              <a:t>Resources:</a:t>
            </a:r>
          </a:p>
          <a:p>
            <a:pPr marL="171450" indent="-171450">
              <a:buFont typeface="Arial" panose="020B0604020202020204" pitchFamily="34" charset="0"/>
              <a:buChar char="•"/>
            </a:pPr>
            <a:r>
              <a:rPr lang="en-US" dirty="0"/>
              <a:t>https://eslint.org/</a:t>
            </a:r>
          </a:p>
          <a:p>
            <a:pPr marL="171450" indent="-171450">
              <a:buFont typeface="Arial" panose="020B0604020202020204" pitchFamily="34" charset="0"/>
              <a:buChar char="•"/>
            </a:pPr>
            <a:r>
              <a:rPr lang="en-US" dirty="0"/>
              <a:t>https://www.sonarsource.com/products/sonarqube/ there is free community edition</a:t>
            </a:r>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251743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 on write or using a custom command.</a:t>
            </a:r>
          </a:p>
          <a:p>
            <a:endParaRPr lang="en-US" dirty="0"/>
          </a:p>
          <a:p>
            <a:r>
              <a:rPr lang="en-US" dirty="0"/>
              <a:t>Resources:</a:t>
            </a:r>
          </a:p>
          <a:p>
            <a:pPr marL="171450" indent="-171450">
              <a:buFont typeface="Arial" panose="020B0604020202020204" pitchFamily="34" charset="0"/>
              <a:buChar char="•"/>
            </a:pPr>
            <a:r>
              <a:rPr lang="en-US" dirty="0"/>
              <a:t>https://prettier.io/</a:t>
            </a:r>
          </a:p>
          <a:p>
            <a:pPr marL="171450" indent="-171450">
              <a:buFont typeface="Arial" panose="020B0604020202020204" pitchFamily="34" charset="0"/>
              <a:buChar char="•"/>
            </a:pPr>
            <a:r>
              <a:rPr lang="en-US" dirty="0"/>
              <a:t>https://black.readthedocs.io/en/stable/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117152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Gang of Fours are the authors of the book: </a:t>
            </a:r>
            <a:r>
              <a:rPr lang="en-US" b="0" i="0" dirty="0">
                <a:solidFill>
                  <a:srgbClr val="2B3636"/>
                </a:solidFill>
                <a:effectLst/>
                <a:latin typeface="Proxima"/>
              </a:rPr>
              <a:t>Erich Gamma, Richard Helm, Ralph Johnson, and John </a:t>
            </a:r>
            <a:r>
              <a:rPr lang="en-US" b="0" i="0" dirty="0" err="1">
                <a:solidFill>
                  <a:srgbClr val="2B3636"/>
                </a:solidFill>
                <a:effectLst/>
                <a:latin typeface="Proxima"/>
              </a:rPr>
              <a:t>Vlissides</a:t>
            </a:r>
            <a:r>
              <a:rPr lang="en-US" b="0" i="0" dirty="0">
                <a:solidFill>
                  <a:srgbClr val="2B3636"/>
                </a:solidFill>
                <a:effectLst/>
                <a:latin typeface="Proxima"/>
              </a:rPr>
              <a:t>. Originally written for C++, for Object oriented language. From 1995.</a:t>
            </a:r>
          </a:p>
          <a:p>
            <a:endParaRPr lang="en-US" dirty="0"/>
          </a:p>
          <a:p>
            <a:r>
              <a:rPr lang="en-US" dirty="0"/>
              <a:t>- Naming patterns increase our design vocabulary, make it easier to communicate and design. </a:t>
            </a:r>
          </a:p>
          <a:p>
            <a:r>
              <a:rPr lang="en-US" dirty="0"/>
              <a:t>- Problem describes when to apply the pattern.</a:t>
            </a:r>
          </a:p>
          <a:p>
            <a:r>
              <a:rPr lang="en-US" dirty="0"/>
              <a:t>- Solution what elements make up the design, their responsibilities and collaboration.</a:t>
            </a:r>
          </a:p>
          <a:p>
            <a:r>
              <a:rPr lang="en-US" dirty="0"/>
              <a:t>- Consequences results and trade-offs of applying the pattern</a:t>
            </a:r>
          </a:p>
          <a:p>
            <a:endParaRPr lang="en-US" dirty="0"/>
          </a:p>
          <a:p>
            <a:r>
              <a:rPr lang="en-US" dirty="0"/>
              <a:t>Resource:</a:t>
            </a:r>
          </a:p>
          <a:p>
            <a:pPr marL="171450" indent="-171450">
              <a:buFont typeface="Arial" panose="020B0604020202020204" pitchFamily="34" charset="0"/>
              <a:buChar char="•"/>
            </a:pPr>
            <a:r>
              <a:rPr lang="en-US" dirty="0"/>
              <a:t>https://springframework.guru/gang-of-four-design-patterns/</a:t>
            </a:r>
          </a:p>
          <a:p>
            <a:pPr marL="171450" indent="-171450">
              <a:buFont typeface="Arial" panose="020B0604020202020204" pitchFamily="34" charset="0"/>
              <a:buChar char="•"/>
            </a:pPr>
            <a:r>
              <a:rPr lang="en-US" dirty="0"/>
              <a:t>Design Patterns Elements of Reusable Object-Oriented Software [1995]</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607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to have a single controller that handles all requests.</a:t>
            </a:r>
          </a:p>
          <a:p>
            <a:endParaRPr lang="en-US" dirty="0"/>
          </a:p>
          <a:p>
            <a:r>
              <a:rPr lang="en-US" dirty="0"/>
              <a:t>Components may include data access, logging, messaging, monitoring.</a:t>
            </a:r>
          </a:p>
          <a:p>
            <a:endParaRPr lang="en-US" dirty="0"/>
          </a:p>
          <a:p>
            <a:r>
              <a:rPr lang="en-US" dirty="0"/>
              <a:t>Alternative is page controller where a shared base class is employed to reduce redundancy. This approach allow for higher degree of specialization.</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287349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already know inversion of control from frameworks. </a:t>
            </a:r>
          </a:p>
          <a:p>
            <a:endParaRPr lang="en-US" dirty="0"/>
          </a:p>
          <a:p>
            <a:r>
              <a:rPr lang="en-US" dirty="0"/>
              <a:t>Configuration may be tedious to maintain, reflection can be slow (we can optimize).</a:t>
            </a:r>
          </a:p>
          <a:p>
            <a:r>
              <a:rPr lang="en-US" dirty="0"/>
              <a:t>Problem with cyclic dependencies (pass as constructor).</a:t>
            </a:r>
            <a:endParaRPr lang="cs-CZ"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example we are using annotations, just to be backwards compatible.</a:t>
            </a:r>
          </a:p>
          <a:p>
            <a:endParaRPr lang="cs-CZ"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410150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using Spring, we can reduce the complexity using Spring Boot. Left side is code-based annotations, right side is XML-based.</a:t>
            </a:r>
          </a:p>
          <a:p>
            <a:endParaRPr lang="en-US" dirty="0"/>
          </a:p>
          <a:p>
            <a:r>
              <a:rPr lang="en-US" dirty="0"/>
              <a:t>What is wrong with this approach? There should be an interface and there should be implementation somewhere else.</a:t>
            </a:r>
          </a:p>
          <a:p>
            <a:endParaRPr lang="en-US" dirty="0"/>
          </a:p>
          <a:p>
            <a:r>
              <a:rPr lang="en-US" dirty="0"/>
              <a:t>Resources:</a:t>
            </a:r>
          </a:p>
          <a:p>
            <a:pPr marL="171450" indent="-171450">
              <a:buFont typeface="Arial" panose="020B0604020202020204" pitchFamily="34" charset="0"/>
              <a:buChar char="•"/>
            </a:pPr>
            <a:r>
              <a:rPr lang="en-US" dirty="0"/>
              <a:t>https://github.com/linkedpipes/etl/blob/develop/executor-monitor/src/main/java/com/linkedpipes/etl/executor/monitor/web/WebServer.java</a:t>
            </a:r>
          </a:p>
          <a:p>
            <a:pPr marL="171450" indent="-171450">
              <a:buFont typeface="Arial" panose="020B0604020202020204" pitchFamily="34" charset="0"/>
              <a:buChar char="•"/>
            </a:pPr>
            <a:r>
              <a:rPr lang="en-US" dirty="0"/>
              <a:t>https://github.com/linkedpipes/etl/blob/develop/executor-monitor/src/main/resources/web/spring/context-web.xml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3099250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design patterns as a general groups and other groups as patterns for specific situations.</a:t>
            </a:r>
          </a:p>
          <a:p>
            <a:endParaRPr lang="en-US" dirty="0"/>
          </a:p>
          <a:p>
            <a:r>
              <a:rPr lang="en-US" dirty="0"/>
              <a:t>Show Singleton, section (Dis)advantages.</a:t>
            </a:r>
          </a:p>
          <a:p>
            <a:endParaRPr lang="en-US" dirty="0"/>
          </a:p>
          <a:p>
            <a:r>
              <a:rPr lang="en-US" dirty="0"/>
              <a:t>Pattern can have different implementations based on a language at hand, consider Factory in PHP.</a:t>
            </a:r>
          </a:p>
          <a:p>
            <a:endParaRPr lang="en-US" dirty="0"/>
          </a:p>
          <a:p>
            <a:r>
              <a:rPr lang="en-US" dirty="0"/>
              <a:t>It is important to know benefits and when to employ the pattern.</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67644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clear definitions of the MV* patterns.  In addition, they live inside an application written in a given language and even using framework. That do have impact of the implementation.</a:t>
            </a:r>
          </a:p>
          <a:p>
            <a:endParaRPr lang="en-US" dirty="0"/>
          </a:p>
          <a:p>
            <a:r>
              <a:rPr lang="en-US" dirty="0"/>
              <a:t>While View can be created by Controller. Controller register binding (callbacks) to be notified about actions by View.</a:t>
            </a:r>
          </a:p>
          <a:p>
            <a:endParaRPr lang="en-US" dirty="0"/>
          </a:p>
          <a:p>
            <a:r>
              <a:rPr lang="en-US" dirty="0"/>
              <a:t>Design for Small Talk by Trygve </a:t>
            </a:r>
            <a:r>
              <a:rPr lang="en-US" dirty="0" err="1"/>
              <a:t>Mikkjel</a:t>
            </a:r>
            <a:r>
              <a:rPr lang="en-US" dirty="0"/>
              <a:t> Heyerdahl </a:t>
            </a:r>
            <a:r>
              <a:rPr lang="en-US" dirty="0" err="1"/>
              <a:t>Reenskaug</a:t>
            </a:r>
            <a:r>
              <a:rPr lang="en-US" dirty="0"/>
              <a:t> in 1979.  Separation of concerns.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designed from Web applications but it gets quickly adopted. The idea was to allow user to see data from multiple perspectives (view). For example, we can, when creating the View, bind handling methods in the controller. There Controller can delete data and request View to update from Model. The connection between view and model is subject of </a:t>
            </a:r>
            <a:r>
              <a:rPr lang="en-US" dirty="0" err="1"/>
              <a:t>criticsm</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Over time MVC was not good enough as technology got more complicated. All follow-up patterns share:</a:t>
            </a:r>
          </a:p>
          <a:p>
            <a:pPr marL="171450" indent="-171450">
              <a:buFont typeface="Arial" panose="020B0604020202020204" pitchFamily="34" charset="0"/>
              <a:buChar char="•"/>
            </a:pPr>
            <a:r>
              <a:rPr lang="en-US" dirty="0"/>
              <a:t>V for view, that is the user interaction point. Presents content and capture user inputs.</a:t>
            </a:r>
          </a:p>
          <a:p>
            <a:pPr marL="171450" indent="-171450">
              <a:buFont typeface="Arial" panose="020B0604020202020204" pitchFamily="34" charset="0"/>
              <a:buChar char="•"/>
            </a:pPr>
            <a:r>
              <a:rPr lang="en-US" dirty="0"/>
              <a:t>M for model, where business logic happens, working with data.</a:t>
            </a:r>
          </a:p>
          <a:p>
            <a:pPr marL="0" indent="0">
              <a:buFont typeface="Arial" panose="020B0604020202020204" pitchFamily="34" charset="0"/>
              <a:buNone/>
            </a:pPr>
            <a:r>
              <a:rPr lang="en-US" dirty="0"/>
              <a:t>What remains is the place of difference, the controller/translator that mediate between V and M.</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https://medium.com/@duncandevs/origins-of-model-view-controller-d685528857ce</a:t>
            </a:r>
          </a:p>
          <a:p>
            <a:pPr marL="171450" indent="-171450">
              <a:buFont typeface="Arial" panose="020B0604020202020204" pitchFamily="34" charset="0"/>
              <a:buChar char="•"/>
            </a:pPr>
            <a:r>
              <a:rPr lang="en-US" dirty="0"/>
              <a:t>Applications programming in smalltalk-80: how to use model-view-controller (</a:t>
            </a:r>
            <a:r>
              <a:rPr lang="en-US" dirty="0" err="1"/>
              <a:t>mvc</a:t>
            </a:r>
            <a:r>
              <a:rPr lang="en-US" dirty="0"/>
              <a:t>)</a:t>
            </a:r>
            <a:br>
              <a:rPr lang="en-US" dirty="0"/>
            </a:br>
            <a:r>
              <a:rPr lang="en-US" dirty="0"/>
              <a:t>https://www.researchgate.net/publication/238719652_Applications_programming_in_smalltalk-80_how_to_use_model-view-controller_mvc </a:t>
            </a:r>
          </a:p>
          <a:p>
            <a:pPr marL="171450" indent="-171450">
              <a:buFont typeface="Arial" panose="020B0604020202020204" pitchFamily="34" charset="0"/>
              <a:buChar char="•"/>
            </a:pPr>
            <a:r>
              <a:rPr lang="en-US" dirty="0"/>
              <a:t>https://www.youtube.com/watch?v=I5c7fBgvkNY</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1687578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7F448-6EDD-4B57-387B-DEBD01B6C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CC6C0-F199-07AB-7B7F-61A08EE1CC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45450-88D7-D23B-793D-6C798C7576C0}"/>
              </a:ext>
            </a:extLst>
          </p:cNvPr>
          <p:cNvSpPr>
            <a:spLocks noGrp="1"/>
          </p:cNvSpPr>
          <p:nvPr>
            <p:ph type="body" idx="1"/>
          </p:nvPr>
        </p:nvSpPr>
        <p:spPr/>
        <p:txBody>
          <a:bodyPr/>
          <a:lstStyle/>
          <a:p>
            <a:r>
              <a:rPr lang="en-US" dirty="0"/>
              <a:t>Presenter strictly separates model and view; it is sort of a layer. Now we can change view or model and we do not need to change the other.</a:t>
            </a:r>
          </a:p>
          <a:p>
            <a:endParaRPr lang="en-US" dirty="0"/>
          </a:p>
          <a:p>
            <a:r>
              <a:rPr lang="en-US" dirty="0"/>
              <a:t>Presenter is now responsible for retrieving data from model and providing them to the view. We can also be notified by model to show a change (push notification). View is given reference to Presented where it get access to callbacks.</a:t>
            </a:r>
          </a:p>
          <a:p>
            <a:endParaRPr lang="en-US" dirty="0"/>
          </a:p>
          <a:p>
            <a:r>
              <a:rPr lang="en-US" dirty="0"/>
              <a:t>As there are less connection it has better testability.</a:t>
            </a:r>
          </a:p>
          <a:p>
            <a:endParaRPr lang="en-US" dirty="0"/>
          </a:p>
          <a:p>
            <a:r>
              <a:rPr lang="en-US" dirty="0"/>
              <a:t>Considerations:</a:t>
            </a:r>
          </a:p>
          <a:p>
            <a:pPr marL="171450" indent="-171450">
              <a:buFont typeface="Arial" panose="020B0604020202020204" pitchFamily="34" charset="0"/>
              <a:buChar char="•"/>
            </a:pPr>
            <a:r>
              <a:rPr lang="en-US" dirty="0"/>
              <a:t>Introduce interface for View and Presenter.</a:t>
            </a:r>
          </a:p>
          <a:p>
            <a:pPr marL="171450" indent="-171450">
              <a:buFont typeface="Arial" panose="020B0604020202020204" pitchFamily="34" charset="0"/>
              <a:buChar char="•"/>
            </a:pPr>
            <a:r>
              <a:rPr lang="en-US" dirty="0"/>
              <a:t>Bind actions from View to allow for easier change of views.</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AB66098E-8FA5-A868-4D6E-CC60B1130FA3}"/>
              </a:ext>
            </a:extLst>
          </p:cNvPr>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1394233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pic>
        <p:nvPicPr>
          <p:cNvPr id="1026" name="Picture 2">
            <a:extLst>
              <a:ext uri="{FF2B5EF4-FFF2-40B4-BE49-F238E27FC236}">
                <a16:creationId xmlns:a16="http://schemas.microsoft.com/office/drawing/2014/main" id="{1A90CBFD-96D4-7287-CE2C-B361F455B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86" y="6503336"/>
            <a:ext cx="983432" cy="346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5EABA8-3BA1-5923-66BA-C39DF4CA777F}"/>
              </a:ext>
            </a:extLst>
          </p:cNvPr>
          <p:cNvSpPr txBox="1"/>
          <p:nvPr/>
        </p:nvSpPr>
        <p:spPr>
          <a:xfrm>
            <a:off x="2035126" y="6513154"/>
            <a:ext cx="8165330" cy="369332"/>
          </a:xfrm>
          <a:prstGeom prst="rect">
            <a:avLst/>
          </a:prstGeom>
          <a:noFill/>
        </p:spPr>
        <p:txBody>
          <a:bodyPr wrap="square">
            <a:spAutoFit/>
          </a:bodyPr>
          <a:lstStyle/>
          <a:p>
            <a:r>
              <a:rPr lang="en-US" dirty="0">
                <a:solidFill>
                  <a:schemeClr val="bg1"/>
                </a:solidFill>
              </a:rPr>
              <a:t>This work is licensed under a </a:t>
            </a:r>
            <a:r>
              <a:rPr lang="en-US" dirty="0">
                <a:solidFill>
                  <a:schemeClr val="bg1"/>
                </a:solidFill>
                <a:hlinkClick r:id="rId3">
                  <a:extLst>
                    <a:ext uri="{A12FA001-AC4F-418D-AE19-62706E023703}">
                      <ahyp:hlinkClr xmlns:ahyp="http://schemas.microsoft.com/office/drawing/2018/hyperlinkcolor" val="tx"/>
                    </a:ext>
                  </a:extLst>
                </a:hlinkClick>
              </a:rPr>
              <a:t>Creative Commons Attribution 4.0 International License</a:t>
            </a:r>
            <a:r>
              <a:rPr lang="en-US" dirty="0">
                <a:solidFill>
                  <a:schemeClr val="bg1"/>
                </a:solidFill>
              </a:rPr>
              <a:t>.</a:t>
            </a:r>
          </a:p>
        </p:txBody>
      </p:sp>
    </p:spTree>
    <p:extLst>
      <p:ext uri="{BB962C8B-B14F-4D97-AF65-F5344CB8AC3E}">
        <p14:creationId xmlns:p14="http://schemas.microsoft.com/office/powerpoint/2010/main" val="322104805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893392"/>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52BA717-4DED-4A38-BDE4-30D0F0A142DB}" type="slidenum">
              <a:rPr lang="cs-CZ" smtClean="0"/>
              <a:pPr/>
              <a:t>‹#›</a:t>
            </a:fld>
            <a:endParaRPr lang="cs-CZ"/>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48540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51B8B48-CD68-422A-981A-F7D1D2E08DD1}" type="slidenum">
              <a:rPr lang="en-US" smtClean="0"/>
              <a:t>‹#›</a:t>
            </a:fld>
            <a:endParaRPr lang="en-US"/>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34362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51B8B48-CD68-422A-981A-F7D1D2E08DD1}" type="slidenum">
              <a:rPr lang="en-US" smtClean="0"/>
              <a:t>‹#›</a:t>
            </a:fld>
            <a:endParaRPr lang="en-US"/>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19011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434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651B8B48-CD68-422A-981A-F7D1D2E08DD1}" type="slidenum">
              <a:rPr lang="en-US" smtClean="0"/>
              <a:t>‹#›</a:t>
            </a:fld>
            <a:endParaRPr lang="en-US"/>
          </a:p>
        </p:txBody>
      </p:sp>
    </p:spTree>
    <p:extLst>
      <p:ext uri="{BB962C8B-B14F-4D97-AF65-F5344CB8AC3E}">
        <p14:creationId xmlns:p14="http://schemas.microsoft.com/office/powerpoint/2010/main" val="31854936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29" r:id="rId6"/>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patterns.de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r>
              <a:rPr lang="en-US" sz="8000" dirty="0"/>
              <a:t>Sharing is caring</a:t>
            </a:r>
            <a:endParaRPr lang="en-US" dirty="0"/>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a:xfrm>
            <a:off x="1100051" y="4455620"/>
            <a:ext cx="8164599" cy="439653"/>
          </a:xfrm>
        </p:spPr>
        <p:txBody>
          <a:bodyPr/>
          <a:lstStyle/>
          <a:p>
            <a:r>
              <a:rPr lang="en-US" dirty="0"/>
              <a:t>NSWI153 - </a:t>
            </a:r>
            <a:r>
              <a:rPr lang="en-US" dirty="0">
                <a:solidFill>
                  <a:schemeClr val="accent2"/>
                </a:solidFill>
              </a:rPr>
              <a:t>Advanced</a:t>
            </a:r>
            <a:r>
              <a:rPr lang="en-US" dirty="0"/>
              <a:t> Programming of Web Applications </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3/2024</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56634-3C83-9CFC-9630-CFCA0F681B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A89FEA-8A06-23DC-7262-3476B09394D6}"/>
              </a:ext>
            </a:extLst>
          </p:cNvPr>
          <p:cNvSpPr>
            <a:spLocks noGrp="1"/>
          </p:cNvSpPr>
          <p:nvPr>
            <p:ph type="title"/>
          </p:nvPr>
        </p:nvSpPr>
        <p:spPr/>
        <p:txBody>
          <a:bodyPr>
            <a:normAutofit/>
          </a:bodyPr>
          <a:lstStyle/>
          <a:p>
            <a:r>
              <a:rPr lang="en-US" dirty="0"/>
              <a:t>Model-view-presenter (MVP)</a:t>
            </a:r>
          </a:p>
        </p:txBody>
      </p:sp>
      <p:sp>
        <p:nvSpPr>
          <p:cNvPr id="4" name="Slide Number Placeholder 3">
            <a:extLst>
              <a:ext uri="{FF2B5EF4-FFF2-40B4-BE49-F238E27FC236}">
                <a16:creationId xmlns:a16="http://schemas.microsoft.com/office/drawing/2014/main" id="{F89B31E8-0E2E-2A77-2691-F7CF3626DFDB}"/>
              </a:ext>
            </a:extLst>
          </p:cNvPr>
          <p:cNvSpPr>
            <a:spLocks noGrp="1"/>
          </p:cNvSpPr>
          <p:nvPr>
            <p:ph type="sldNum" sz="quarter" idx="12"/>
          </p:nvPr>
        </p:nvSpPr>
        <p:spPr/>
        <p:txBody>
          <a:bodyPr/>
          <a:lstStyle/>
          <a:p>
            <a:fld id="{651B8B48-CD68-422A-981A-F7D1D2E08DD1}" type="slidenum">
              <a:rPr lang="en-US" smtClean="0"/>
              <a:t>10</a:t>
            </a:fld>
            <a:endParaRPr lang="en-US"/>
          </a:p>
        </p:txBody>
      </p:sp>
      <p:sp>
        <p:nvSpPr>
          <p:cNvPr id="5" name="Rectangle: Rounded Corners 4">
            <a:extLst>
              <a:ext uri="{FF2B5EF4-FFF2-40B4-BE49-F238E27FC236}">
                <a16:creationId xmlns:a16="http://schemas.microsoft.com/office/drawing/2014/main" id="{ED52ED4F-E17C-18CF-09FF-33FE21B1D822}"/>
              </a:ext>
            </a:extLst>
          </p:cNvPr>
          <p:cNvSpPr/>
          <p:nvPr/>
        </p:nvSpPr>
        <p:spPr>
          <a:xfrm>
            <a:off x="5159896" y="1700808"/>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Presenter</a:t>
            </a:r>
          </a:p>
        </p:txBody>
      </p:sp>
      <p:sp>
        <p:nvSpPr>
          <p:cNvPr id="6" name="Rectangle: Rounded Corners 5">
            <a:extLst>
              <a:ext uri="{FF2B5EF4-FFF2-40B4-BE49-F238E27FC236}">
                <a16:creationId xmlns:a16="http://schemas.microsoft.com/office/drawing/2014/main" id="{E86B9B7F-22EB-4B58-70C1-8250E976F424}"/>
              </a:ext>
            </a:extLst>
          </p:cNvPr>
          <p:cNvSpPr/>
          <p:nvPr/>
        </p:nvSpPr>
        <p:spPr>
          <a:xfrm>
            <a:off x="1991544" y="4294763"/>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View</a:t>
            </a:r>
          </a:p>
        </p:txBody>
      </p:sp>
      <p:sp>
        <p:nvSpPr>
          <p:cNvPr id="7" name="Rectangle: Rounded Corners 6">
            <a:extLst>
              <a:ext uri="{FF2B5EF4-FFF2-40B4-BE49-F238E27FC236}">
                <a16:creationId xmlns:a16="http://schemas.microsoft.com/office/drawing/2014/main" id="{FB37B289-DE7D-482F-5880-87C10EAD76D7}"/>
              </a:ext>
            </a:extLst>
          </p:cNvPr>
          <p:cNvSpPr/>
          <p:nvPr/>
        </p:nvSpPr>
        <p:spPr>
          <a:xfrm>
            <a:off x="8616280" y="4294762"/>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Model</a:t>
            </a:r>
          </a:p>
        </p:txBody>
      </p:sp>
      <p:cxnSp>
        <p:nvCxnSpPr>
          <p:cNvPr id="8" name="Straight Arrow Connector 7">
            <a:extLst>
              <a:ext uri="{FF2B5EF4-FFF2-40B4-BE49-F238E27FC236}">
                <a16:creationId xmlns:a16="http://schemas.microsoft.com/office/drawing/2014/main" id="{C7CEDD2E-447B-1F83-F36B-C89C50EF3704}"/>
              </a:ext>
            </a:extLst>
          </p:cNvPr>
          <p:cNvCxnSpPr>
            <a:stCxn id="5" idx="1"/>
            <a:endCxn id="6" idx="0"/>
          </p:cNvCxnSpPr>
          <p:nvPr/>
        </p:nvCxnSpPr>
        <p:spPr>
          <a:xfrm flipH="1">
            <a:off x="2903767" y="2155823"/>
            <a:ext cx="2256129" cy="213894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A3BB35A-7930-ED63-976F-BB1DD11A10C2}"/>
              </a:ext>
            </a:extLst>
          </p:cNvPr>
          <p:cNvCxnSpPr>
            <a:cxnSpLocks/>
            <a:stCxn id="5" idx="3"/>
            <a:endCxn id="7" idx="0"/>
          </p:cNvCxnSpPr>
          <p:nvPr/>
        </p:nvCxnSpPr>
        <p:spPr>
          <a:xfrm>
            <a:off x="6984341" y="2155823"/>
            <a:ext cx="2544162" cy="2138939"/>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0B59A27-A6F3-CF54-104B-4CE1317E0C05}"/>
              </a:ext>
            </a:extLst>
          </p:cNvPr>
          <p:cNvSpPr txBox="1"/>
          <p:nvPr/>
        </p:nvSpPr>
        <p:spPr>
          <a:xfrm rot="18993418">
            <a:off x="2477577" y="3015614"/>
            <a:ext cx="2544162" cy="369332"/>
          </a:xfrm>
          <a:prstGeom prst="rect">
            <a:avLst/>
          </a:prstGeom>
          <a:noFill/>
        </p:spPr>
        <p:txBody>
          <a:bodyPr wrap="square" rtlCol="0">
            <a:spAutoFit/>
          </a:bodyPr>
          <a:lstStyle/>
          <a:p>
            <a:pPr algn="ctr"/>
            <a:r>
              <a:rPr lang="en-US" dirty="0"/>
              <a:t>notifies</a:t>
            </a:r>
          </a:p>
        </p:txBody>
      </p:sp>
      <p:sp>
        <p:nvSpPr>
          <p:cNvPr id="13" name="TextBox 12">
            <a:extLst>
              <a:ext uri="{FF2B5EF4-FFF2-40B4-BE49-F238E27FC236}">
                <a16:creationId xmlns:a16="http://schemas.microsoft.com/office/drawing/2014/main" id="{0172F96B-5D7C-B63C-A10B-0615A1287996}"/>
              </a:ext>
            </a:extLst>
          </p:cNvPr>
          <p:cNvSpPr txBox="1"/>
          <p:nvPr/>
        </p:nvSpPr>
        <p:spPr>
          <a:xfrm>
            <a:off x="8904312" y="5454740"/>
            <a:ext cx="2664296" cy="369332"/>
          </a:xfrm>
          <a:prstGeom prst="rect">
            <a:avLst/>
          </a:prstGeom>
          <a:noFill/>
        </p:spPr>
        <p:txBody>
          <a:bodyPr wrap="square" rtlCol="0">
            <a:spAutoFit/>
          </a:bodyPr>
          <a:lstStyle/>
          <a:p>
            <a:r>
              <a:rPr lang="en-US" dirty="0"/>
              <a:t>Data manipulation</a:t>
            </a:r>
          </a:p>
        </p:txBody>
      </p:sp>
      <p:sp>
        <p:nvSpPr>
          <p:cNvPr id="14" name="TextBox 13">
            <a:extLst>
              <a:ext uri="{FF2B5EF4-FFF2-40B4-BE49-F238E27FC236}">
                <a16:creationId xmlns:a16="http://schemas.microsoft.com/office/drawing/2014/main" id="{D0551262-47A4-870A-8F1E-D4C56AC2141B}"/>
              </a:ext>
            </a:extLst>
          </p:cNvPr>
          <p:cNvSpPr txBox="1"/>
          <p:nvPr/>
        </p:nvSpPr>
        <p:spPr>
          <a:xfrm>
            <a:off x="335360" y="5416815"/>
            <a:ext cx="3672408" cy="646331"/>
          </a:xfrm>
          <a:prstGeom prst="rect">
            <a:avLst/>
          </a:prstGeom>
          <a:noFill/>
        </p:spPr>
        <p:txBody>
          <a:bodyPr wrap="square" rtlCol="0">
            <a:spAutoFit/>
          </a:bodyPr>
          <a:lstStyle/>
          <a:p>
            <a:pPr algn="ctr"/>
            <a:r>
              <a:rPr lang="en-US" dirty="0"/>
              <a:t>User Interface</a:t>
            </a:r>
            <a:br>
              <a:rPr lang="en-US" dirty="0"/>
            </a:br>
            <a:r>
              <a:rPr lang="en-US" dirty="0"/>
              <a:t>Display information to the user</a:t>
            </a:r>
          </a:p>
        </p:txBody>
      </p:sp>
      <p:sp>
        <p:nvSpPr>
          <p:cNvPr id="15" name="TextBox 14">
            <a:extLst>
              <a:ext uri="{FF2B5EF4-FFF2-40B4-BE49-F238E27FC236}">
                <a16:creationId xmlns:a16="http://schemas.microsoft.com/office/drawing/2014/main" id="{8E854CC7-9A20-2D7F-50BB-8FB8F9A46204}"/>
              </a:ext>
            </a:extLst>
          </p:cNvPr>
          <p:cNvSpPr txBox="1"/>
          <p:nvPr/>
        </p:nvSpPr>
        <p:spPr>
          <a:xfrm rot="2482553">
            <a:off x="6885859" y="2816116"/>
            <a:ext cx="3113910" cy="369332"/>
          </a:xfrm>
          <a:prstGeom prst="rect">
            <a:avLst/>
          </a:prstGeom>
          <a:noFill/>
        </p:spPr>
        <p:txBody>
          <a:bodyPr wrap="square" rtlCol="0">
            <a:spAutoFit/>
          </a:bodyPr>
          <a:lstStyle/>
          <a:p>
            <a:pPr algn="ctr"/>
            <a:r>
              <a:rPr lang="en-US" dirty="0"/>
              <a:t>updates </a:t>
            </a:r>
          </a:p>
        </p:txBody>
      </p:sp>
      <p:sp>
        <p:nvSpPr>
          <p:cNvPr id="3" name="TextBox 2">
            <a:extLst>
              <a:ext uri="{FF2B5EF4-FFF2-40B4-BE49-F238E27FC236}">
                <a16:creationId xmlns:a16="http://schemas.microsoft.com/office/drawing/2014/main" id="{ED7ED8C6-0C60-0174-8C9B-EA2BBFE28720}"/>
              </a:ext>
            </a:extLst>
          </p:cNvPr>
          <p:cNvSpPr txBox="1"/>
          <p:nvPr/>
        </p:nvSpPr>
        <p:spPr>
          <a:xfrm rot="18993418">
            <a:off x="2767356" y="3317270"/>
            <a:ext cx="2544162" cy="369332"/>
          </a:xfrm>
          <a:prstGeom prst="rect">
            <a:avLst/>
          </a:prstGeom>
          <a:noFill/>
        </p:spPr>
        <p:txBody>
          <a:bodyPr wrap="square" rtlCol="0">
            <a:spAutoFit/>
          </a:bodyPr>
          <a:lstStyle/>
          <a:p>
            <a:pPr algn="ctr"/>
            <a:r>
              <a:rPr lang="en-US" dirty="0"/>
              <a:t>updates</a:t>
            </a:r>
          </a:p>
        </p:txBody>
      </p:sp>
      <p:sp>
        <p:nvSpPr>
          <p:cNvPr id="16" name="TextBox 15">
            <a:extLst>
              <a:ext uri="{FF2B5EF4-FFF2-40B4-BE49-F238E27FC236}">
                <a16:creationId xmlns:a16="http://schemas.microsoft.com/office/drawing/2014/main" id="{62BB4800-3212-160D-2DF9-BC50C07FE127}"/>
              </a:ext>
            </a:extLst>
          </p:cNvPr>
          <p:cNvSpPr txBox="1"/>
          <p:nvPr/>
        </p:nvSpPr>
        <p:spPr>
          <a:xfrm rot="2482553">
            <a:off x="6455394" y="3094115"/>
            <a:ext cx="3113910" cy="369332"/>
          </a:xfrm>
          <a:prstGeom prst="rect">
            <a:avLst/>
          </a:prstGeom>
          <a:noFill/>
        </p:spPr>
        <p:txBody>
          <a:bodyPr wrap="square" rtlCol="0">
            <a:spAutoFit/>
          </a:bodyPr>
          <a:lstStyle/>
          <a:p>
            <a:pPr algn="ctr"/>
            <a:r>
              <a:rPr lang="en-US" dirty="0"/>
              <a:t>notifies </a:t>
            </a:r>
          </a:p>
        </p:txBody>
      </p:sp>
    </p:spTree>
    <p:extLst>
      <p:ext uri="{BB962C8B-B14F-4D97-AF65-F5344CB8AC3E}">
        <p14:creationId xmlns:p14="http://schemas.microsoft.com/office/powerpoint/2010/main" val="272787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7787D-CBD2-670F-5D2E-265CEF03A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71F79F-9E8D-45FB-1267-B89559D2F111}"/>
              </a:ext>
            </a:extLst>
          </p:cNvPr>
          <p:cNvSpPr>
            <a:spLocks noGrp="1"/>
          </p:cNvSpPr>
          <p:nvPr>
            <p:ph type="title"/>
          </p:nvPr>
        </p:nvSpPr>
        <p:spPr/>
        <p:txBody>
          <a:bodyPr>
            <a:normAutofit/>
          </a:bodyPr>
          <a:lstStyle/>
          <a:p>
            <a:r>
              <a:rPr lang="en-US" dirty="0"/>
              <a:t>Model-view-</a:t>
            </a:r>
            <a:r>
              <a:rPr lang="en-US" dirty="0" err="1"/>
              <a:t>ViewModel</a:t>
            </a:r>
            <a:r>
              <a:rPr lang="en-US" dirty="0"/>
              <a:t> (MVVM)</a:t>
            </a:r>
          </a:p>
        </p:txBody>
      </p:sp>
      <p:sp>
        <p:nvSpPr>
          <p:cNvPr id="4" name="Slide Number Placeholder 3">
            <a:extLst>
              <a:ext uri="{FF2B5EF4-FFF2-40B4-BE49-F238E27FC236}">
                <a16:creationId xmlns:a16="http://schemas.microsoft.com/office/drawing/2014/main" id="{6ECC1650-1694-178F-A97F-4E80B35BB6BD}"/>
              </a:ext>
            </a:extLst>
          </p:cNvPr>
          <p:cNvSpPr>
            <a:spLocks noGrp="1"/>
          </p:cNvSpPr>
          <p:nvPr>
            <p:ph type="sldNum" sz="quarter" idx="12"/>
          </p:nvPr>
        </p:nvSpPr>
        <p:spPr/>
        <p:txBody>
          <a:bodyPr/>
          <a:lstStyle/>
          <a:p>
            <a:fld id="{651B8B48-CD68-422A-981A-F7D1D2E08DD1}" type="slidenum">
              <a:rPr lang="en-US" smtClean="0"/>
              <a:t>11</a:t>
            </a:fld>
            <a:endParaRPr lang="en-US"/>
          </a:p>
        </p:txBody>
      </p:sp>
      <p:sp>
        <p:nvSpPr>
          <p:cNvPr id="5" name="Rectangle: Rounded Corners 4">
            <a:extLst>
              <a:ext uri="{FF2B5EF4-FFF2-40B4-BE49-F238E27FC236}">
                <a16:creationId xmlns:a16="http://schemas.microsoft.com/office/drawing/2014/main" id="{E51CA2F8-12F3-FF11-E06C-C09606651F49}"/>
              </a:ext>
            </a:extLst>
          </p:cNvPr>
          <p:cNvSpPr/>
          <p:nvPr/>
        </p:nvSpPr>
        <p:spPr>
          <a:xfrm>
            <a:off x="5159896" y="1700808"/>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err="1">
                <a:solidFill>
                  <a:schemeClr val="tx1"/>
                </a:solidFill>
              </a:rPr>
              <a:t>ViewModel</a:t>
            </a:r>
            <a:endParaRPr lang="en-US" b="1" dirty="0">
              <a:solidFill>
                <a:schemeClr val="tx1"/>
              </a:solidFill>
            </a:endParaRPr>
          </a:p>
        </p:txBody>
      </p:sp>
      <p:sp>
        <p:nvSpPr>
          <p:cNvPr id="6" name="Rectangle: Rounded Corners 5">
            <a:extLst>
              <a:ext uri="{FF2B5EF4-FFF2-40B4-BE49-F238E27FC236}">
                <a16:creationId xmlns:a16="http://schemas.microsoft.com/office/drawing/2014/main" id="{3E7F42E4-2032-7260-F791-D43C0A2D27EB}"/>
              </a:ext>
            </a:extLst>
          </p:cNvPr>
          <p:cNvSpPr/>
          <p:nvPr/>
        </p:nvSpPr>
        <p:spPr>
          <a:xfrm>
            <a:off x="1991544" y="4294763"/>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View</a:t>
            </a:r>
          </a:p>
        </p:txBody>
      </p:sp>
      <p:sp>
        <p:nvSpPr>
          <p:cNvPr id="7" name="Rectangle: Rounded Corners 6">
            <a:extLst>
              <a:ext uri="{FF2B5EF4-FFF2-40B4-BE49-F238E27FC236}">
                <a16:creationId xmlns:a16="http://schemas.microsoft.com/office/drawing/2014/main" id="{54852F95-961F-6AC9-6BE3-3664C6E36214}"/>
              </a:ext>
            </a:extLst>
          </p:cNvPr>
          <p:cNvSpPr/>
          <p:nvPr/>
        </p:nvSpPr>
        <p:spPr>
          <a:xfrm>
            <a:off x="8616280" y="4294762"/>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Model</a:t>
            </a:r>
          </a:p>
        </p:txBody>
      </p:sp>
      <p:cxnSp>
        <p:nvCxnSpPr>
          <p:cNvPr id="8" name="Straight Arrow Connector 7">
            <a:extLst>
              <a:ext uri="{FF2B5EF4-FFF2-40B4-BE49-F238E27FC236}">
                <a16:creationId xmlns:a16="http://schemas.microsoft.com/office/drawing/2014/main" id="{E0B88F18-9AA3-08A0-FCC4-E06EAA09E434}"/>
              </a:ext>
            </a:extLst>
          </p:cNvPr>
          <p:cNvCxnSpPr>
            <a:stCxn id="5" idx="1"/>
            <a:endCxn id="6" idx="0"/>
          </p:cNvCxnSpPr>
          <p:nvPr/>
        </p:nvCxnSpPr>
        <p:spPr>
          <a:xfrm flipH="1">
            <a:off x="2903767" y="2155823"/>
            <a:ext cx="2256129" cy="213894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9896C02-7186-7CEC-C0C8-183A9E351B2E}"/>
              </a:ext>
            </a:extLst>
          </p:cNvPr>
          <p:cNvCxnSpPr>
            <a:cxnSpLocks/>
            <a:stCxn id="5" idx="3"/>
            <a:endCxn id="7" idx="0"/>
          </p:cNvCxnSpPr>
          <p:nvPr/>
        </p:nvCxnSpPr>
        <p:spPr>
          <a:xfrm>
            <a:off x="6984341" y="2155823"/>
            <a:ext cx="2544162" cy="2138939"/>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61182E-1CDC-DD4C-79DF-260F40C3D33E}"/>
              </a:ext>
            </a:extLst>
          </p:cNvPr>
          <p:cNvSpPr txBox="1"/>
          <p:nvPr/>
        </p:nvSpPr>
        <p:spPr>
          <a:xfrm rot="18993418">
            <a:off x="2477577" y="3015614"/>
            <a:ext cx="2544162" cy="369332"/>
          </a:xfrm>
          <a:prstGeom prst="rect">
            <a:avLst/>
          </a:prstGeom>
          <a:noFill/>
        </p:spPr>
        <p:txBody>
          <a:bodyPr wrap="square" rtlCol="0">
            <a:spAutoFit/>
          </a:bodyPr>
          <a:lstStyle/>
          <a:p>
            <a:pPr algn="ctr"/>
            <a:r>
              <a:rPr lang="en-US" dirty="0"/>
              <a:t>data &amp; command </a:t>
            </a:r>
            <a:r>
              <a:rPr lang="en-US" dirty="0">
                <a:solidFill>
                  <a:schemeClr val="accent1"/>
                </a:solidFill>
              </a:rPr>
              <a:t>binding</a:t>
            </a:r>
          </a:p>
        </p:txBody>
      </p:sp>
      <p:sp>
        <p:nvSpPr>
          <p:cNvPr id="13" name="TextBox 12">
            <a:extLst>
              <a:ext uri="{FF2B5EF4-FFF2-40B4-BE49-F238E27FC236}">
                <a16:creationId xmlns:a16="http://schemas.microsoft.com/office/drawing/2014/main" id="{97C2C73A-D9B3-ABDA-FD2A-E1FCCB49CB17}"/>
              </a:ext>
            </a:extLst>
          </p:cNvPr>
          <p:cNvSpPr txBox="1"/>
          <p:nvPr/>
        </p:nvSpPr>
        <p:spPr>
          <a:xfrm>
            <a:off x="8904312" y="5454740"/>
            <a:ext cx="2664296" cy="369332"/>
          </a:xfrm>
          <a:prstGeom prst="rect">
            <a:avLst/>
          </a:prstGeom>
          <a:noFill/>
        </p:spPr>
        <p:txBody>
          <a:bodyPr wrap="square" rtlCol="0">
            <a:spAutoFit/>
          </a:bodyPr>
          <a:lstStyle/>
          <a:p>
            <a:r>
              <a:rPr lang="en-US" dirty="0"/>
              <a:t>Data manipulation</a:t>
            </a:r>
          </a:p>
        </p:txBody>
      </p:sp>
      <p:sp>
        <p:nvSpPr>
          <p:cNvPr id="14" name="TextBox 13">
            <a:extLst>
              <a:ext uri="{FF2B5EF4-FFF2-40B4-BE49-F238E27FC236}">
                <a16:creationId xmlns:a16="http://schemas.microsoft.com/office/drawing/2014/main" id="{E86F4304-B115-1067-8CAD-D4D6ED0867DD}"/>
              </a:ext>
            </a:extLst>
          </p:cNvPr>
          <p:cNvSpPr txBox="1"/>
          <p:nvPr/>
        </p:nvSpPr>
        <p:spPr>
          <a:xfrm>
            <a:off x="335360" y="5416815"/>
            <a:ext cx="3672408" cy="646331"/>
          </a:xfrm>
          <a:prstGeom prst="rect">
            <a:avLst/>
          </a:prstGeom>
          <a:noFill/>
        </p:spPr>
        <p:txBody>
          <a:bodyPr wrap="square" rtlCol="0">
            <a:spAutoFit/>
          </a:bodyPr>
          <a:lstStyle/>
          <a:p>
            <a:pPr algn="ctr"/>
            <a:r>
              <a:rPr lang="en-US" dirty="0"/>
              <a:t>User Interface</a:t>
            </a:r>
            <a:br>
              <a:rPr lang="en-US" dirty="0"/>
            </a:br>
            <a:r>
              <a:rPr lang="en-US" dirty="0"/>
              <a:t>Display information to the user</a:t>
            </a:r>
          </a:p>
        </p:txBody>
      </p:sp>
      <p:sp>
        <p:nvSpPr>
          <p:cNvPr id="15" name="TextBox 14">
            <a:extLst>
              <a:ext uri="{FF2B5EF4-FFF2-40B4-BE49-F238E27FC236}">
                <a16:creationId xmlns:a16="http://schemas.microsoft.com/office/drawing/2014/main" id="{D176C52E-4D01-A16D-1D6F-9C67D840F8A8}"/>
              </a:ext>
            </a:extLst>
          </p:cNvPr>
          <p:cNvSpPr txBox="1"/>
          <p:nvPr/>
        </p:nvSpPr>
        <p:spPr>
          <a:xfrm rot="2482553">
            <a:off x="6885859" y="2816116"/>
            <a:ext cx="3113910" cy="369332"/>
          </a:xfrm>
          <a:prstGeom prst="rect">
            <a:avLst/>
          </a:prstGeom>
          <a:noFill/>
        </p:spPr>
        <p:txBody>
          <a:bodyPr wrap="square" rtlCol="0">
            <a:spAutoFit/>
          </a:bodyPr>
          <a:lstStyle/>
          <a:p>
            <a:pPr algn="ctr"/>
            <a:r>
              <a:rPr lang="en-US" dirty="0"/>
              <a:t>updates </a:t>
            </a:r>
          </a:p>
        </p:txBody>
      </p:sp>
      <p:sp>
        <p:nvSpPr>
          <p:cNvPr id="3" name="TextBox 2">
            <a:extLst>
              <a:ext uri="{FF2B5EF4-FFF2-40B4-BE49-F238E27FC236}">
                <a16:creationId xmlns:a16="http://schemas.microsoft.com/office/drawing/2014/main" id="{34288D3F-880E-B36C-59AB-4B72996AC924}"/>
              </a:ext>
            </a:extLst>
          </p:cNvPr>
          <p:cNvSpPr txBox="1"/>
          <p:nvPr/>
        </p:nvSpPr>
        <p:spPr>
          <a:xfrm rot="18993418">
            <a:off x="2767356" y="3317270"/>
            <a:ext cx="2544162" cy="369332"/>
          </a:xfrm>
          <a:prstGeom prst="rect">
            <a:avLst/>
          </a:prstGeom>
          <a:noFill/>
        </p:spPr>
        <p:txBody>
          <a:bodyPr wrap="square" rtlCol="0">
            <a:spAutoFit/>
          </a:bodyPr>
          <a:lstStyle/>
          <a:p>
            <a:pPr algn="ctr"/>
            <a:r>
              <a:rPr lang="en-US" dirty="0"/>
              <a:t>notifies</a:t>
            </a:r>
          </a:p>
        </p:txBody>
      </p:sp>
      <p:sp>
        <p:nvSpPr>
          <p:cNvPr id="16" name="TextBox 15">
            <a:extLst>
              <a:ext uri="{FF2B5EF4-FFF2-40B4-BE49-F238E27FC236}">
                <a16:creationId xmlns:a16="http://schemas.microsoft.com/office/drawing/2014/main" id="{3411C3CA-4C39-909A-5EA2-E86ABF4EC7AF}"/>
              </a:ext>
            </a:extLst>
          </p:cNvPr>
          <p:cNvSpPr txBox="1"/>
          <p:nvPr/>
        </p:nvSpPr>
        <p:spPr>
          <a:xfrm rot="2482553">
            <a:off x="6455394" y="3094115"/>
            <a:ext cx="3113910" cy="369332"/>
          </a:xfrm>
          <a:prstGeom prst="rect">
            <a:avLst/>
          </a:prstGeom>
          <a:noFill/>
        </p:spPr>
        <p:txBody>
          <a:bodyPr wrap="square" rtlCol="0">
            <a:spAutoFit/>
          </a:bodyPr>
          <a:lstStyle/>
          <a:p>
            <a:pPr algn="ctr"/>
            <a:r>
              <a:rPr lang="en-US" dirty="0"/>
              <a:t>notifies </a:t>
            </a:r>
          </a:p>
        </p:txBody>
      </p:sp>
    </p:spTree>
    <p:extLst>
      <p:ext uri="{BB962C8B-B14F-4D97-AF65-F5344CB8AC3E}">
        <p14:creationId xmlns:p14="http://schemas.microsoft.com/office/powerpoint/2010/main" val="423181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0B8EC-8FB3-FAA8-8978-4B8DCC02A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DD959-3066-0762-04B0-18B1D79A4980}"/>
              </a:ext>
            </a:extLst>
          </p:cNvPr>
          <p:cNvSpPr>
            <a:spLocks noGrp="1"/>
          </p:cNvSpPr>
          <p:nvPr>
            <p:ph type="title"/>
          </p:nvPr>
        </p:nvSpPr>
        <p:spPr/>
        <p:txBody>
          <a:bodyPr>
            <a:normAutofit/>
          </a:bodyPr>
          <a:lstStyle/>
          <a:p>
            <a:r>
              <a:rPr lang="en-US" dirty="0"/>
              <a:t>Model-View-Template</a:t>
            </a:r>
          </a:p>
        </p:txBody>
      </p:sp>
      <p:sp>
        <p:nvSpPr>
          <p:cNvPr id="4" name="Slide Number Placeholder 3">
            <a:extLst>
              <a:ext uri="{FF2B5EF4-FFF2-40B4-BE49-F238E27FC236}">
                <a16:creationId xmlns:a16="http://schemas.microsoft.com/office/drawing/2014/main" id="{C6C93FD3-B133-870C-49D3-BBE01BF2B136}"/>
              </a:ext>
            </a:extLst>
          </p:cNvPr>
          <p:cNvSpPr>
            <a:spLocks noGrp="1"/>
          </p:cNvSpPr>
          <p:nvPr>
            <p:ph type="sldNum" sz="quarter" idx="12"/>
          </p:nvPr>
        </p:nvSpPr>
        <p:spPr/>
        <p:txBody>
          <a:bodyPr/>
          <a:lstStyle/>
          <a:p>
            <a:fld id="{651B8B48-CD68-422A-981A-F7D1D2E08DD1}" type="slidenum">
              <a:rPr lang="en-US" smtClean="0"/>
              <a:t>12</a:t>
            </a:fld>
            <a:endParaRPr lang="en-US"/>
          </a:p>
        </p:txBody>
      </p:sp>
      <p:sp>
        <p:nvSpPr>
          <p:cNvPr id="5" name="Rectangle: Rounded Corners 4">
            <a:extLst>
              <a:ext uri="{FF2B5EF4-FFF2-40B4-BE49-F238E27FC236}">
                <a16:creationId xmlns:a16="http://schemas.microsoft.com/office/drawing/2014/main" id="{DD810EC0-AEB6-F426-AD68-1B3F6EA1DB13}"/>
              </a:ext>
            </a:extLst>
          </p:cNvPr>
          <p:cNvSpPr/>
          <p:nvPr/>
        </p:nvSpPr>
        <p:spPr>
          <a:xfrm>
            <a:off x="5159896" y="1700808"/>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View</a:t>
            </a:r>
          </a:p>
        </p:txBody>
      </p:sp>
      <p:sp>
        <p:nvSpPr>
          <p:cNvPr id="6" name="Rectangle: Rounded Corners 5">
            <a:extLst>
              <a:ext uri="{FF2B5EF4-FFF2-40B4-BE49-F238E27FC236}">
                <a16:creationId xmlns:a16="http://schemas.microsoft.com/office/drawing/2014/main" id="{E577BA30-4BAE-EE56-7076-4A93C8AF81E7}"/>
              </a:ext>
            </a:extLst>
          </p:cNvPr>
          <p:cNvSpPr/>
          <p:nvPr/>
        </p:nvSpPr>
        <p:spPr>
          <a:xfrm>
            <a:off x="1991544" y="4294763"/>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Template</a:t>
            </a:r>
          </a:p>
        </p:txBody>
      </p:sp>
      <p:sp>
        <p:nvSpPr>
          <p:cNvPr id="7" name="Rectangle: Rounded Corners 6">
            <a:extLst>
              <a:ext uri="{FF2B5EF4-FFF2-40B4-BE49-F238E27FC236}">
                <a16:creationId xmlns:a16="http://schemas.microsoft.com/office/drawing/2014/main" id="{0B4D8519-DAB5-36A1-1E58-17E9D08EC7FB}"/>
              </a:ext>
            </a:extLst>
          </p:cNvPr>
          <p:cNvSpPr/>
          <p:nvPr/>
        </p:nvSpPr>
        <p:spPr>
          <a:xfrm>
            <a:off x="8616280" y="4294762"/>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Model</a:t>
            </a:r>
          </a:p>
        </p:txBody>
      </p:sp>
      <p:cxnSp>
        <p:nvCxnSpPr>
          <p:cNvPr id="8" name="Straight Arrow Connector 7">
            <a:extLst>
              <a:ext uri="{FF2B5EF4-FFF2-40B4-BE49-F238E27FC236}">
                <a16:creationId xmlns:a16="http://schemas.microsoft.com/office/drawing/2014/main" id="{BEA7C7AC-7250-45C6-BE02-479D2940B2A7}"/>
              </a:ext>
            </a:extLst>
          </p:cNvPr>
          <p:cNvCxnSpPr>
            <a:cxnSpLocks/>
            <a:stCxn id="9" idx="1"/>
            <a:endCxn id="6" idx="0"/>
          </p:cNvCxnSpPr>
          <p:nvPr/>
        </p:nvCxnSpPr>
        <p:spPr>
          <a:xfrm flipH="1">
            <a:off x="2903767" y="3403161"/>
            <a:ext cx="2256129" cy="891602"/>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01CE33B-1710-2A70-7CB1-B9B015530B62}"/>
              </a:ext>
            </a:extLst>
          </p:cNvPr>
          <p:cNvSpPr txBox="1"/>
          <p:nvPr/>
        </p:nvSpPr>
        <p:spPr>
          <a:xfrm>
            <a:off x="8904312" y="5454740"/>
            <a:ext cx="2664296" cy="369332"/>
          </a:xfrm>
          <a:prstGeom prst="rect">
            <a:avLst/>
          </a:prstGeom>
          <a:noFill/>
        </p:spPr>
        <p:txBody>
          <a:bodyPr wrap="square" rtlCol="0">
            <a:spAutoFit/>
          </a:bodyPr>
          <a:lstStyle/>
          <a:p>
            <a:r>
              <a:rPr lang="en-US" dirty="0"/>
              <a:t>Data manipulation</a:t>
            </a:r>
          </a:p>
        </p:txBody>
      </p:sp>
      <p:sp>
        <p:nvSpPr>
          <p:cNvPr id="14" name="TextBox 13">
            <a:extLst>
              <a:ext uri="{FF2B5EF4-FFF2-40B4-BE49-F238E27FC236}">
                <a16:creationId xmlns:a16="http://schemas.microsoft.com/office/drawing/2014/main" id="{9D96F020-C5B2-F0CE-74CD-82F44545668A}"/>
              </a:ext>
            </a:extLst>
          </p:cNvPr>
          <p:cNvSpPr txBox="1"/>
          <p:nvPr/>
        </p:nvSpPr>
        <p:spPr>
          <a:xfrm>
            <a:off x="335360" y="5416815"/>
            <a:ext cx="3672408" cy="369332"/>
          </a:xfrm>
          <a:prstGeom prst="rect">
            <a:avLst/>
          </a:prstGeom>
          <a:noFill/>
        </p:spPr>
        <p:txBody>
          <a:bodyPr wrap="square" rtlCol="0">
            <a:spAutoFit/>
          </a:bodyPr>
          <a:lstStyle/>
          <a:p>
            <a:pPr algn="ctr"/>
            <a:r>
              <a:rPr lang="en-US" dirty="0"/>
              <a:t>How user see the data</a:t>
            </a:r>
          </a:p>
        </p:txBody>
      </p:sp>
      <p:sp>
        <p:nvSpPr>
          <p:cNvPr id="9" name="Rectangle: Rounded Corners 8">
            <a:extLst>
              <a:ext uri="{FF2B5EF4-FFF2-40B4-BE49-F238E27FC236}">
                <a16:creationId xmlns:a16="http://schemas.microsoft.com/office/drawing/2014/main" id="{84E516D1-18AE-2E89-A747-73BF2743FBE9}"/>
              </a:ext>
            </a:extLst>
          </p:cNvPr>
          <p:cNvSpPr/>
          <p:nvPr/>
        </p:nvSpPr>
        <p:spPr>
          <a:xfrm>
            <a:off x="5159896" y="2948146"/>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Controller</a:t>
            </a:r>
          </a:p>
        </p:txBody>
      </p:sp>
      <p:cxnSp>
        <p:nvCxnSpPr>
          <p:cNvPr id="18" name="Straight Arrow Connector 17">
            <a:extLst>
              <a:ext uri="{FF2B5EF4-FFF2-40B4-BE49-F238E27FC236}">
                <a16:creationId xmlns:a16="http://schemas.microsoft.com/office/drawing/2014/main" id="{627524AA-B57A-8978-1113-7A2A83F149D6}"/>
              </a:ext>
            </a:extLst>
          </p:cNvPr>
          <p:cNvCxnSpPr>
            <a:cxnSpLocks/>
            <a:stCxn id="9" idx="3"/>
            <a:endCxn id="7" idx="0"/>
          </p:cNvCxnSpPr>
          <p:nvPr/>
        </p:nvCxnSpPr>
        <p:spPr>
          <a:xfrm>
            <a:off x="6984341" y="3403161"/>
            <a:ext cx="2544162" cy="89160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7EEE14B-DB61-31B9-A39A-ACF58D178EE3}"/>
              </a:ext>
            </a:extLst>
          </p:cNvPr>
          <p:cNvCxnSpPr>
            <a:cxnSpLocks/>
            <a:stCxn id="5" idx="2"/>
            <a:endCxn id="9" idx="0"/>
          </p:cNvCxnSpPr>
          <p:nvPr/>
        </p:nvCxnSpPr>
        <p:spPr>
          <a:xfrm>
            <a:off x="6072119" y="2610837"/>
            <a:ext cx="0" cy="337309"/>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BA0816E-4B1C-AA08-5137-910B65FD8620}"/>
              </a:ext>
            </a:extLst>
          </p:cNvPr>
          <p:cNvSpPr txBox="1"/>
          <p:nvPr/>
        </p:nvSpPr>
        <p:spPr>
          <a:xfrm>
            <a:off x="4223792" y="1216481"/>
            <a:ext cx="3672408" cy="369332"/>
          </a:xfrm>
          <a:prstGeom prst="rect">
            <a:avLst/>
          </a:prstGeom>
          <a:noFill/>
        </p:spPr>
        <p:txBody>
          <a:bodyPr wrap="square" rtlCol="0">
            <a:spAutoFit/>
          </a:bodyPr>
          <a:lstStyle/>
          <a:p>
            <a:pPr algn="ctr"/>
            <a:r>
              <a:rPr lang="en-US" dirty="0"/>
              <a:t>Which data you see, not how!</a:t>
            </a:r>
          </a:p>
        </p:txBody>
      </p:sp>
      <p:sp>
        <p:nvSpPr>
          <p:cNvPr id="3" name="TextBox 2">
            <a:extLst>
              <a:ext uri="{FF2B5EF4-FFF2-40B4-BE49-F238E27FC236}">
                <a16:creationId xmlns:a16="http://schemas.microsoft.com/office/drawing/2014/main" id="{51709A83-424B-51F3-0C6D-A017276AD0EF}"/>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Remove: 2024/2025</a:t>
            </a:r>
          </a:p>
        </p:txBody>
      </p:sp>
    </p:spTree>
    <p:extLst>
      <p:ext uri="{BB962C8B-B14F-4D97-AF65-F5344CB8AC3E}">
        <p14:creationId xmlns:p14="http://schemas.microsoft.com/office/powerpoint/2010/main" val="1194607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a:extLst>
            <a:ext uri="{FF2B5EF4-FFF2-40B4-BE49-F238E27FC236}">
              <a16:creationId xmlns:a16="http://schemas.microsoft.com/office/drawing/2014/main" id="{9E44D123-1A27-4E1C-2856-6BC45E4D3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C4E1F-0A79-8ABF-0B38-EECE342E88E3}"/>
              </a:ext>
            </a:extLst>
          </p:cNvPr>
          <p:cNvSpPr>
            <a:spLocks noGrp="1"/>
          </p:cNvSpPr>
          <p:nvPr>
            <p:ph type="title"/>
          </p:nvPr>
        </p:nvSpPr>
        <p:spPr/>
        <p:txBody>
          <a:bodyPr/>
          <a:lstStyle/>
          <a:p>
            <a:r>
              <a:rPr lang="en-US" dirty="0"/>
              <a:t>Model View View-Model Coordinator</a:t>
            </a:r>
          </a:p>
        </p:txBody>
      </p:sp>
      <p:sp>
        <p:nvSpPr>
          <p:cNvPr id="5" name="Content Placeholder 4">
            <a:extLst>
              <a:ext uri="{FF2B5EF4-FFF2-40B4-BE49-F238E27FC236}">
                <a16:creationId xmlns:a16="http://schemas.microsoft.com/office/drawing/2014/main" id="{487B456B-5123-9D5F-674F-52B334874930}"/>
              </a:ext>
            </a:extLst>
          </p:cNvPr>
          <p:cNvSpPr>
            <a:spLocks noGrp="1"/>
          </p:cNvSpPr>
          <p:nvPr>
            <p:ph idx="1"/>
          </p:nvPr>
        </p:nvSpPr>
        <p:spPr/>
        <p:txBody>
          <a:bodyPr/>
          <a:lstStyle/>
          <a:p>
            <a:r>
              <a:rPr lang="en-US" dirty="0"/>
              <a:t>Add Coordinator to View-Model.</a:t>
            </a:r>
          </a:p>
          <a:p>
            <a:r>
              <a:rPr lang="en-US" dirty="0"/>
              <a:t>The Coordinator coordinates transitions between screens.</a:t>
            </a:r>
          </a:p>
        </p:txBody>
      </p:sp>
      <p:sp>
        <p:nvSpPr>
          <p:cNvPr id="3" name="Slide Number Placeholder 2">
            <a:extLst>
              <a:ext uri="{FF2B5EF4-FFF2-40B4-BE49-F238E27FC236}">
                <a16:creationId xmlns:a16="http://schemas.microsoft.com/office/drawing/2014/main" id="{A38716A5-62DB-A42A-B671-69668CBFDCE4}"/>
              </a:ext>
            </a:extLst>
          </p:cNvPr>
          <p:cNvSpPr>
            <a:spLocks noGrp="1"/>
          </p:cNvSpPr>
          <p:nvPr>
            <p:ph type="sldNum" sz="quarter" idx="12"/>
          </p:nvPr>
        </p:nvSpPr>
        <p:spPr/>
        <p:txBody>
          <a:bodyPr/>
          <a:lstStyle/>
          <a:p>
            <a:fld id="{651B8B48-CD68-422A-981A-F7D1D2E08DD1}" type="slidenum">
              <a:rPr lang="en-US" smtClean="0"/>
              <a:t>13</a:t>
            </a:fld>
            <a:endParaRPr lang="en-US"/>
          </a:p>
        </p:txBody>
      </p:sp>
      <p:sp>
        <p:nvSpPr>
          <p:cNvPr id="4" name="TextBox 3">
            <a:extLst>
              <a:ext uri="{FF2B5EF4-FFF2-40B4-BE49-F238E27FC236}">
                <a16:creationId xmlns:a16="http://schemas.microsoft.com/office/drawing/2014/main" id="{87EF899B-5604-726A-510B-99ED6C9B2D6C}"/>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Add: 2023/2024</a:t>
            </a:r>
          </a:p>
        </p:txBody>
      </p:sp>
    </p:spTree>
    <p:extLst>
      <p:ext uri="{BB962C8B-B14F-4D97-AF65-F5344CB8AC3E}">
        <p14:creationId xmlns:p14="http://schemas.microsoft.com/office/powerpoint/2010/main" val="3987206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5B1B-350B-87A7-C73F-90EEB465C636}"/>
              </a:ext>
            </a:extLst>
          </p:cNvPr>
          <p:cNvSpPr>
            <a:spLocks noGrp="1"/>
          </p:cNvSpPr>
          <p:nvPr>
            <p:ph type="title"/>
          </p:nvPr>
        </p:nvSpPr>
        <p:spPr/>
        <p:txBody>
          <a:bodyPr/>
          <a:lstStyle/>
          <a:p>
            <a:r>
              <a:rPr lang="en-US" dirty="0"/>
              <a:t>View, Interactor, Presenter, Entity, Router</a:t>
            </a:r>
          </a:p>
        </p:txBody>
      </p:sp>
      <p:sp>
        <p:nvSpPr>
          <p:cNvPr id="5" name="Content Placeholder 4">
            <a:extLst>
              <a:ext uri="{FF2B5EF4-FFF2-40B4-BE49-F238E27FC236}">
                <a16:creationId xmlns:a16="http://schemas.microsoft.com/office/drawing/2014/main" id="{BAA1D701-44F5-FCA0-39AC-82AA68237CF0}"/>
              </a:ext>
            </a:extLst>
          </p:cNvPr>
          <p:cNvSpPr>
            <a:spLocks noGrp="1"/>
          </p:cNvSpPr>
          <p:nvPr>
            <p:ph idx="1"/>
          </p:nvPr>
        </p:nvSpPr>
        <p:spPr/>
        <p:txBody>
          <a:bodyPr/>
          <a:lstStyle/>
          <a:p>
            <a:r>
              <a:rPr lang="en-US" dirty="0"/>
              <a:t>Most modular pattern.</a:t>
            </a:r>
          </a:p>
          <a:p>
            <a:r>
              <a:rPr lang="en-US" dirty="0"/>
              <a:t>Replace Model with Interactor.</a:t>
            </a:r>
          </a:p>
          <a:p>
            <a:r>
              <a:rPr lang="en-US" dirty="0"/>
              <a:t>The Interactor interacts with Business Logic upon request from a presenter.</a:t>
            </a:r>
          </a:p>
          <a:p>
            <a:r>
              <a:rPr lang="en-US" dirty="0"/>
              <a:t>The Interactor is using Entity to communicate with database.</a:t>
            </a:r>
          </a:p>
        </p:txBody>
      </p:sp>
      <p:sp>
        <p:nvSpPr>
          <p:cNvPr id="3" name="Slide Number Placeholder 2">
            <a:extLst>
              <a:ext uri="{FF2B5EF4-FFF2-40B4-BE49-F238E27FC236}">
                <a16:creationId xmlns:a16="http://schemas.microsoft.com/office/drawing/2014/main" id="{8BEA9CF9-B02F-2897-0D6B-4DBE1AE0F422}"/>
              </a:ext>
            </a:extLst>
          </p:cNvPr>
          <p:cNvSpPr>
            <a:spLocks noGrp="1"/>
          </p:cNvSpPr>
          <p:nvPr>
            <p:ph type="sldNum" sz="quarter" idx="12"/>
          </p:nvPr>
        </p:nvSpPr>
        <p:spPr/>
        <p:txBody>
          <a:bodyPr/>
          <a:lstStyle/>
          <a:p>
            <a:fld id="{651B8B48-CD68-422A-981A-F7D1D2E08DD1}" type="slidenum">
              <a:rPr lang="en-US" smtClean="0"/>
              <a:t>14</a:t>
            </a:fld>
            <a:endParaRPr lang="en-US"/>
          </a:p>
        </p:txBody>
      </p:sp>
      <p:sp>
        <p:nvSpPr>
          <p:cNvPr id="4" name="TextBox 3">
            <a:extLst>
              <a:ext uri="{FF2B5EF4-FFF2-40B4-BE49-F238E27FC236}">
                <a16:creationId xmlns:a16="http://schemas.microsoft.com/office/drawing/2014/main" id="{AC441BAB-CED9-71A9-81E6-CDAD46F264B3}"/>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Add: 2023/2024</a:t>
            </a:r>
          </a:p>
        </p:txBody>
      </p:sp>
    </p:spTree>
    <p:extLst>
      <p:ext uri="{BB962C8B-B14F-4D97-AF65-F5344CB8AC3E}">
        <p14:creationId xmlns:p14="http://schemas.microsoft.com/office/powerpoint/2010/main" val="149335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C243C-84EA-4675-2FE0-D398681F1822}"/>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54DB8DBE-8BBE-3884-4AF7-5EE1E274C156}"/>
              </a:ext>
            </a:extLst>
          </p:cNvPr>
          <p:cNvSpPr>
            <a:spLocks noGrp="1"/>
          </p:cNvSpPr>
          <p:nvPr>
            <p:ph type="body" sz="quarter" idx="14"/>
          </p:nvPr>
        </p:nvSpPr>
        <p:spPr/>
        <p:txBody>
          <a:bodyPr/>
          <a:lstStyle/>
          <a:p>
            <a:r>
              <a:rPr lang="en-US" dirty="0"/>
              <a:t>Conferences</a:t>
            </a:r>
          </a:p>
        </p:txBody>
      </p:sp>
    </p:spTree>
    <p:extLst>
      <p:ext uri="{BB962C8B-B14F-4D97-AF65-F5344CB8AC3E}">
        <p14:creationId xmlns:p14="http://schemas.microsoft.com/office/powerpoint/2010/main" val="386771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2C7E6-B454-7FDF-623F-1E174F59746F}"/>
              </a:ext>
            </a:extLst>
          </p:cNvPr>
          <p:cNvSpPr>
            <a:spLocks noGrp="1"/>
          </p:cNvSpPr>
          <p:nvPr>
            <p:ph idx="1"/>
          </p:nvPr>
        </p:nvSpPr>
        <p:spPr>
          <a:xfrm>
            <a:off x="335360" y="1378560"/>
            <a:ext cx="11449272" cy="2088232"/>
          </a:xfrm>
        </p:spPr>
        <p:txBody>
          <a:bodyPr/>
          <a:lstStyle/>
          <a:p>
            <a:r>
              <a:rPr lang="en-US" dirty="0"/>
              <a:t>IDE code generation snippets</a:t>
            </a:r>
          </a:p>
          <a:p>
            <a:r>
              <a:rPr lang="en-US" dirty="0"/>
              <a:t>Browser based IDE </a:t>
            </a:r>
          </a:p>
          <a:p>
            <a:r>
              <a:rPr lang="en-US" dirty="0"/>
              <a:t>Copilot</a:t>
            </a:r>
          </a:p>
          <a:p>
            <a:r>
              <a:rPr lang="en-US" dirty="0"/>
              <a:t>AI integrated tools</a:t>
            </a:r>
          </a:p>
        </p:txBody>
      </p:sp>
      <p:sp>
        <p:nvSpPr>
          <p:cNvPr id="4" name="Slide Number Placeholder 3">
            <a:extLst>
              <a:ext uri="{FF2B5EF4-FFF2-40B4-BE49-F238E27FC236}">
                <a16:creationId xmlns:a16="http://schemas.microsoft.com/office/drawing/2014/main" id="{48427B67-1DBC-72A1-E496-FD30A38C7A66}"/>
              </a:ext>
            </a:extLst>
          </p:cNvPr>
          <p:cNvSpPr>
            <a:spLocks noGrp="1"/>
          </p:cNvSpPr>
          <p:nvPr>
            <p:ph type="sldNum" sz="quarter" idx="12"/>
          </p:nvPr>
        </p:nvSpPr>
        <p:spPr/>
        <p:txBody>
          <a:bodyPr/>
          <a:lstStyle/>
          <a:p>
            <a:fld id="{452BA717-4DED-4A38-BDE4-30D0F0A142DB}" type="slidenum">
              <a:rPr lang="cs-CZ" smtClean="0"/>
              <a:pPr/>
              <a:t>16</a:t>
            </a:fld>
            <a:endParaRPr lang="cs-CZ"/>
          </a:p>
        </p:txBody>
      </p:sp>
      <p:sp>
        <p:nvSpPr>
          <p:cNvPr id="2" name="Title 1">
            <a:extLst>
              <a:ext uri="{FF2B5EF4-FFF2-40B4-BE49-F238E27FC236}">
                <a16:creationId xmlns:a16="http://schemas.microsoft.com/office/drawing/2014/main" id="{681C21B7-17DD-D448-BA06-39E0AB27DAE6}"/>
              </a:ext>
            </a:extLst>
          </p:cNvPr>
          <p:cNvSpPr>
            <a:spLocks noGrp="1"/>
          </p:cNvSpPr>
          <p:nvPr>
            <p:ph type="title"/>
          </p:nvPr>
        </p:nvSpPr>
        <p:spPr/>
        <p:txBody>
          <a:bodyPr>
            <a:normAutofit/>
          </a:bodyPr>
          <a:lstStyle/>
          <a:p>
            <a:r>
              <a:rPr lang="en-US" dirty="0"/>
              <a:t>IDE / Generated Code</a:t>
            </a:r>
          </a:p>
        </p:txBody>
      </p:sp>
      <p:sp>
        <p:nvSpPr>
          <p:cNvPr id="6" name="Content Placeholder 2">
            <a:extLst>
              <a:ext uri="{FF2B5EF4-FFF2-40B4-BE49-F238E27FC236}">
                <a16:creationId xmlns:a16="http://schemas.microsoft.com/office/drawing/2014/main" id="{A46105FD-45B5-B3A7-CCC2-0CCCCF743D89}"/>
              </a:ext>
            </a:extLst>
          </p:cNvPr>
          <p:cNvSpPr txBox="1">
            <a:spLocks/>
          </p:cNvSpPr>
          <p:nvPr/>
        </p:nvSpPr>
        <p:spPr>
          <a:xfrm>
            <a:off x="335360" y="4917496"/>
            <a:ext cx="11449272" cy="146383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Arial" panose="020B0604020202020204" pitchFamily="34" charset="0"/>
              <a:buNone/>
            </a:pPr>
            <a:r>
              <a:rPr lang="en-US" dirty="0"/>
              <a:t>GitHub Copilot falls inside the tech shortcut bucket. This platform is the next evolution of pre-packaged coding elements that started in the 1950’s with software libraries, which morphed into APIs (1970’s) and then became crowd sourced code snippets housed on </a:t>
            </a:r>
            <a:r>
              <a:rPr lang="en-US" dirty="0" err="1"/>
              <a:t>StackOverflow</a:t>
            </a:r>
            <a:r>
              <a:rPr lang="en-US" dirty="0"/>
              <a:t> (2000’s).</a:t>
            </a:r>
          </a:p>
          <a:p>
            <a:pPr marL="0" indent="0" algn="r">
              <a:buFont typeface="Arial" panose="020B0604020202020204" pitchFamily="34" charset="0"/>
              <a:buNone/>
            </a:pPr>
            <a:r>
              <a:rPr lang="en-US" sz="1800" dirty="0"/>
              <a:t>Medium, Brandeis Marshall, 14.3.2023</a:t>
            </a:r>
          </a:p>
        </p:txBody>
      </p:sp>
      <p:pic>
        <p:nvPicPr>
          <p:cNvPr id="7" name="default">
            <a:hlinkClick r:id="" action="ppaction://media"/>
            <a:extLst>
              <a:ext uri="{FF2B5EF4-FFF2-40B4-BE49-F238E27FC236}">
                <a16:creationId xmlns:a16="http://schemas.microsoft.com/office/drawing/2014/main" id="{4BB33AE8-8315-1724-6870-0BC6E38EF17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240016" y="1268760"/>
            <a:ext cx="5436339" cy="3528393"/>
          </a:xfrm>
          <a:prstGeom prst="rect">
            <a:avLst/>
          </a:prstGeom>
        </p:spPr>
      </p:pic>
    </p:spTree>
    <p:extLst>
      <p:ext uri="{BB962C8B-B14F-4D97-AF65-F5344CB8AC3E}">
        <p14:creationId xmlns:p14="http://schemas.microsoft.com/office/powerpoint/2010/main" val="14021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6FC8DD-6E98-45FE-B04A-1D96D434489D}"/>
              </a:ext>
            </a:extLst>
          </p:cNvPr>
          <p:cNvSpPr>
            <a:spLocks noGrp="1"/>
          </p:cNvSpPr>
          <p:nvPr>
            <p:ph type="title"/>
          </p:nvPr>
        </p:nvSpPr>
        <p:spPr/>
        <p:txBody>
          <a:bodyPr/>
          <a:lstStyle/>
          <a:p>
            <a:r>
              <a:rPr lang="en-US" dirty="0"/>
              <a:t>Database</a:t>
            </a:r>
          </a:p>
        </p:txBody>
      </p:sp>
      <p:sp>
        <p:nvSpPr>
          <p:cNvPr id="2" name="Content Placeholder 1">
            <a:extLst>
              <a:ext uri="{FF2B5EF4-FFF2-40B4-BE49-F238E27FC236}">
                <a16:creationId xmlns:a16="http://schemas.microsoft.com/office/drawing/2014/main" id="{D5AD81E7-0389-4CBB-9CA0-D844BEB2870A}"/>
              </a:ext>
            </a:extLst>
          </p:cNvPr>
          <p:cNvSpPr>
            <a:spLocks noGrp="1"/>
          </p:cNvSpPr>
          <p:nvPr>
            <p:ph idx="1"/>
          </p:nvPr>
        </p:nvSpPr>
        <p:spPr/>
        <p:txBody>
          <a:bodyPr/>
          <a:lstStyle/>
          <a:p>
            <a:r>
              <a:rPr lang="en-US" dirty="0"/>
              <a:t>Database transactions - maintaining data integrity</a:t>
            </a:r>
          </a:p>
          <a:p>
            <a:r>
              <a:rPr lang="en-US" dirty="0"/>
              <a:t>Database View</a:t>
            </a:r>
          </a:p>
          <a:p>
            <a:r>
              <a:rPr lang="en-US" dirty="0"/>
              <a:t>Stored Procedures/Functions</a:t>
            </a:r>
          </a:p>
          <a:p>
            <a:r>
              <a:rPr lang="en-US" dirty="0"/>
              <a:t>Triggers</a:t>
            </a:r>
          </a:p>
          <a:p>
            <a:r>
              <a:rPr lang="en-US" dirty="0"/>
              <a:t>Migration</a:t>
            </a:r>
          </a:p>
          <a:p>
            <a:endParaRPr lang="en-US" dirty="0"/>
          </a:p>
          <a:p>
            <a:r>
              <a:rPr lang="en-US" dirty="0"/>
              <a:t>Do you need one?</a:t>
            </a:r>
          </a:p>
          <a:p>
            <a:endParaRPr lang="en-US" dirty="0"/>
          </a:p>
        </p:txBody>
      </p:sp>
      <p:sp>
        <p:nvSpPr>
          <p:cNvPr id="4" name="Slide Number Placeholder 3">
            <a:extLst>
              <a:ext uri="{FF2B5EF4-FFF2-40B4-BE49-F238E27FC236}">
                <a16:creationId xmlns:a16="http://schemas.microsoft.com/office/drawing/2014/main" id="{A6791FCF-3970-4D87-A883-21D45425B75F}"/>
              </a:ext>
            </a:extLst>
          </p:cNvPr>
          <p:cNvSpPr>
            <a:spLocks noGrp="1"/>
          </p:cNvSpPr>
          <p:nvPr>
            <p:ph type="sldNum" sz="quarter" idx="12"/>
          </p:nvPr>
        </p:nvSpPr>
        <p:spPr/>
        <p:txBody>
          <a:bodyPr/>
          <a:lstStyle/>
          <a:p>
            <a:fld id="{452BA717-4DED-4A38-BDE4-30D0F0A142DB}" type="slidenum">
              <a:rPr lang="cs-CZ" smtClean="0"/>
              <a:pPr/>
              <a:t>17</a:t>
            </a:fld>
            <a:endParaRPr lang="cs-CZ"/>
          </a:p>
        </p:txBody>
      </p:sp>
    </p:spTree>
    <p:extLst>
      <p:ext uri="{BB962C8B-B14F-4D97-AF65-F5344CB8AC3E}">
        <p14:creationId xmlns:p14="http://schemas.microsoft.com/office/powerpoint/2010/main" val="316630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278BE-11D8-E2EF-0D61-ED1E22B5B491}"/>
              </a:ext>
            </a:extLst>
          </p:cNvPr>
          <p:cNvSpPr>
            <a:spLocks noGrp="1"/>
          </p:cNvSpPr>
          <p:nvPr>
            <p:ph idx="1"/>
          </p:nvPr>
        </p:nvSpPr>
        <p:spPr>
          <a:xfrm>
            <a:off x="360000" y="1238272"/>
            <a:ext cx="11449272" cy="5040560"/>
          </a:xfrm>
        </p:spPr>
        <p:txBody>
          <a:bodyPr/>
          <a:lstStyle/>
          <a:p>
            <a:r>
              <a:rPr lang="en-US" dirty="0" err="1"/>
              <a:t>MySQLi</a:t>
            </a:r>
            <a:r>
              <a:rPr lang="en-US" dirty="0"/>
              <a:t> (</a:t>
            </a:r>
            <a:r>
              <a:rPr lang="en-US" dirty="0" err="1"/>
              <a:t>mysqli</a:t>
            </a:r>
            <a:r>
              <a:rPr lang="en-US" dirty="0"/>
              <a:t>_) / (</a:t>
            </a:r>
            <a:r>
              <a:rPr lang="en-US" dirty="0" err="1"/>
              <a:t>pg</a:t>
            </a:r>
            <a:r>
              <a:rPr lang="en-US" dirty="0"/>
              <a:t>_) / …</a:t>
            </a:r>
          </a:p>
          <a:p>
            <a:r>
              <a:rPr lang="en-US" dirty="0"/>
              <a:t>Database Abstraction Layers</a:t>
            </a:r>
          </a:p>
          <a:p>
            <a:pPr lvl="1"/>
            <a:r>
              <a:rPr lang="en-US" dirty="0"/>
              <a:t>PHP Data Objects (PDO)</a:t>
            </a:r>
          </a:p>
          <a:p>
            <a:pPr lvl="1"/>
            <a:endParaRPr lang="en-US" dirty="0"/>
          </a:p>
          <a:p>
            <a:pPr lvl="1"/>
            <a:endParaRPr lang="en-US" dirty="0"/>
          </a:p>
          <a:p>
            <a:pPr lvl="1"/>
            <a:endParaRPr lang="en-US" dirty="0"/>
          </a:p>
          <a:p>
            <a:pPr marL="201168" lvl="1" indent="0">
              <a:buNone/>
            </a:pPr>
            <a:br>
              <a:rPr lang="en-US" dirty="0"/>
            </a:br>
            <a:endParaRPr lang="en-US" dirty="0"/>
          </a:p>
          <a:p>
            <a:pPr lvl="1"/>
            <a:r>
              <a:rPr lang="en-US" dirty="0" err="1"/>
              <a:t>DiBi</a:t>
            </a:r>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E449A250-2DD5-F025-B954-81C170B73767}"/>
              </a:ext>
            </a:extLst>
          </p:cNvPr>
          <p:cNvSpPr>
            <a:spLocks noGrp="1"/>
          </p:cNvSpPr>
          <p:nvPr>
            <p:ph type="title"/>
          </p:nvPr>
        </p:nvSpPr>
        <p:spPr/>
        <p:txBody>
          <a:bodyPr/>
          <a:lstStyle/>
          <a:p>
            <a:r>
              <a:rPr lang="en-US" dirty="0"/>
              <a:t>Database example</a:t>
            </a:r>
          </a:p>
        </p:txBody>
      </p:sp>
      <p:sp>
        <p:nvSpPr>
          <p:cNvPr id="4" name="Slide Number Placeholder 3">
            <a:extLst>
              <a:ext uri="{FF2B5EF4-FFF2-40B4-BE49-F238E27FC236}">
                <a16:creationId xmlns:a16="http://schemas.microsoft.com/office/drawing/2014/main" id="{9D03C44F-9F5F-1767-BEE6-B4CA5659B29D}"/>
              </a:ext>
            </a:extLst>
          </p:cNvPr>
          <p:cNvSpPr>
            <a:spLocks noGrp="1"/>
          </p:cNvSpPr>
          <p:nvPr>
            <p:ph type="sldNum" sz="quarter" idx="12"/>
          </p:nvPr>
        </p:nvSpPr>
        <p:spPr/>
        <p:txBody>
          <a:bodyPr/>
          <a:lstStyle/>
          <a:p>
            <a:fld id="{452BA717-4DED-4A38-BDE4-30D0F0A142DB}" type="slidenum">
              <a:rPr lang="cs-CZ" smtClean="0"/>
              <a:pPr/>
              <a:t>18</a:t>
            </a:fld>
            <a:endParaRPr lang="cs-CZ"/>
          </a:p>
        </p:txBody>
      </p:sp>
      <p:sp>
        <p:nvSpPr>
          <p:cNvPr id="5" name="Rectangle 4">
            <a:extLst>
              <a:ext uri="{FF2B5EF4-FFF2-40B4-BE49-F238E27FC236}">
                <a16:creationId xmlns:a16="http://schemas.microsoft.com/office/drawing/2014/main" id="{EF3A51C3-0DA9-FEAB-CF97-79CA4C315DFC}"/>
              </a:ext>
            </a:extLst>
          </p:cNvPr>
          <p:cNvSpPr/>
          <p:nvPr/>
        </p:nvSpPr>
        <p:spPr>
          <a:xfrm>
            <a:off x="767408" y="2501536"/>
            <a:ext cx="7776864" cy="1431520"/>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sql</a:t>
            </a:r>
            <a:r>
              <a:rPr lang="en-US" b="1" dirty="0">
                <a:solidFill>
                  <a:schemeClr val="tx1"/>
                </a:solidFill>
                <a:latin typeface="Courier New" panose="02070309020205020404" pitchFamily="49" charset="0"/>
                <a:cs typeface="Courier New" panose="02070309020205020404" pitchFamily="49" charset="0"/>
              </a:rPr>
              <a:t> = 'SELECT name FROM fruit’;</a:t>
            </a:r>
          </a:p>
          <a:p>
            <a:r>
              <a:rPr lang="en-US" b="1" dirty="0">
                <a:solidFill>
                  <a:schemeClr val="accent1"/>
                </a:solidFill>
                <a:latin typeface="Courier New" panose="02070309020205020404" pitchFamily="49" charset="0"/>
                <a:cs typeface="Courier New" panose="02070309020205020404" pitchFamily="49" charset="0"/>
              </a:rPr>
              <a:t>foreach</a:t>
            </a:r>
            <a:r>
              <a:rPr lang="en-US" b="1" dirty="0">
                <a:solidFill>
                  <a:schemeClr val="tx1"/>
                </a:solidFill>
                <a:latin typeface="Courier New" panose="02070309020205020404" pitchFamily="49" charset="0"/>
                <a:cs typeface="Courier New" panose="02070309020205020404" pitchFamily="49" charset="0"/>
              </a:rPr>
              <a:t> ($conn-&gt;query($</a:t>
            </a:r>
            <a:r>
              <a:rPr lang="en-US" b="1" dirty="0" err="1">
                <a:solidFill>
                  <a:schemeClr val="tx1"/>
                </a:solidFill>
                <a:latin typeface="Courier New" panose="02070309020205020404" pitchFamily="49" charset="0"/>
                <a:cs typeface="Courier New" panose="02070309020205020404" pitchFamily="49" charset="0"/>
              </a:rPr>
              <a:t>sql</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as</a:t>
            </a:r>
            <a:r>
              <a:rPr lang="en-US" b="1" dirty="0">
                <a:solidFill>
                  <a:schemeClr val="tx1"/>
                </a:solidFill>
                <a:latin typeface="Courier New" panose="02070309020205020404" pitchFamily="49" charset="0"/>
                <a:cs typeface="Courier New" panose="02070309020205020404" pitchFamily="49" charset="0"/>
              </a:rPr>
              <a:t> $row)</a:t>
            </a:r>
          </a:p>
          <a:p>
            <a:r>
              <a:rPr lang="en-US" b="1" dirty="0">
                <a:solidFill>
                  <a:schemeClr val="tx1"/>
                </a:solidFill>
                <a:latin typeface="Courier New" panose="02070309020205020404" pitchFamily="49" charset="0"/>
                <a:cs typeface="Courier New" panose="02070309020205020404" pitchFamily="49" charset="0"/>
              </a:rPr>
              <a:t>    echo($row['name’]);</a:t>
            </a:r>
          </a:p>
          <a:p>
            <a:r>
              <a:rPr lang="en-US" b="1" dirty="0">
                <a:solidFill>
                  <a:schemeClr val="tx1"/>
                </a:solidFill>
                <a:latin typeface="Courier New" panose="02070309020205020404" pitchFamily="49" charset="0"/>
                <a:cs typeface="Courier New" panose="02070309020205020404" pitchFamily="49" charset="0"/>
              </a:rPr>
              <a:t>}</a:t>
            </a:r>
          </a:p>
        </p:txBody>
      </p:sp>
      <p:sp>
        <p:nvSpPr>
          <p:cNvPr id="6" name="Rectangle 5">
            <a:extLst>
              <a:ext uri="{FF2B5EF4-FFF2-40B4-BE49-F238E27FC236}">
                <a16:creationId xmlns:a16="http://schemas.microsoft.com/office/drawing/2014/main" id="{CCCD401A-D686-3510-5559-671D87B22B44}"/>
              </a:ext>
            </a:extLst>
          </p:cNvPr>
          <p:cNvSpPr/>
          <p:nvPr/>
        </p:nvSpPr>
        <p:spPr>
          <a:xfrm>
            <a:off x="767408" y="4653136"/>
            <a:ext cx="7776864" cy="1431520"/>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tx1"/>
                </a:solidFill>
                <a:latin typeface="Courier New" panose="02070309020205020404" pitchFamily="49" charset="0"/>
                <a:cs typeface="Courier New" panose="02070309020205020404" pitchFamily="49" charset="0"/>
              </a:rPr>
              <a:t>$result = </a:t>
            </a:r>
            <a:r>
              <a:rPr lang="en-US" b="1" dirty="0" err="1">
                <a:solidFill>
                  <a:schemeClr val="tx1"/>
                </a:solidFill>
                <a:latin typeface="Courier New" panose="02070309020205020404" pitchFamily="49" charset="0"/>
                <a:cs typeface="Courier New" panose="02070309020205020404" pitchFamily="49" charset="0"/>
              </a:rPr>
              <a:t>dibi</a:t>
            </a:r>
            <a:r>
              <a:rPr lang="en-US" b="1" dirty="0">
                <a:solidFill>
                  <a:schemeClr val="tx1"/>
                </a:solidFill>
                <a:latin typeface="Courier New" panose="02070309020205020404" pitchFamily="49" charset="0"/>
                <a:cs typeface="Courier New" panose="02070309020205020404" pitchFamily="49" charset="0"/>
              </a:rPr>
              <a:t>::query(</a:t>
            </a:r>
          </a:p>
          <a:p>
            <a:r>
              <a:rPr lang="en-US" b="1" dirty="0">
                <a:solidFill>
                  <a:schemeClr val="tx1"/>
                </a:solidFill>
                <a:latin typeface="Courier New" panose="02070309020205020404" pitchFamily="49" charset="0"/>
                <a:cs typeface="Courier New" panose="02070309020205020404" pitchFamily="49" charset="0"/>
              </a:rPr>
              <a:t>    'SELECT name FROM [users] WHERE [login] = %s’,</a:t>
            </a:r>
          </a:p>
          <a:p>
            <a:r>
              <a:rPr lang="en-US" b="1" dirty="0">
                <a:solidFill>
                  <a:schemeClr val="tx1"/>
                </a:solidFill>
                <a:latin typeface="Courier New" panose="02070309020205020404" pitchFamily="49" charset="0"/>
                <a:cs typeface="Courier New" panose="02070309020205020404" pitchFamily="49" charset="0"/>
              </a:rPr>
              <a:t>     $login);</a:t>
            </a:r>
          </a:p>
          <a:p>
            <a:r>
              <a:rPr lang="en-US" b="1" dirty="0">
                <a:solidFill>
                  <a:schemeClr val="tx1"/>
                </a:solidFill>
                <a:latin typeface="Courier New" panose="02070309020205020404" pitchFamily="49" charset="0"/>
                <a:cs typeface="Courier New" panose="02070309020205020404" pitchFamily="49" charset="0"/>
              </a:rPr>
              <a:t>$username = $result-&gt;</a:t>
            </a:r>
            <a:r>
              <a:rPr lang="en-US" b="1" dirty="0" err="1">
                <a:solidFill>
                  <a:schemeClr val="tx1"/>
                </a:solidFill>
                <a:latin typeface="Courier New" panose="02070309020205020404" pitchFamily="49" charset="0"/>
                <a:cs typeface="Courier New" panose="02070309020205020404" pitchFamily="49" charset="0"/>
              </a:rPr>
              <a:t>fetchSingle</a:t>
            </a:r>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09504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F740-B2A2-4D87-F6D4-C02571AB8588}"/>
              </a:ext>
            </a:extLst>
          </p:cNvPr>
          <p:cNvSpPr>
            <a:spLocks noGrp="1"/>
          </p:cNvSpPr>
          <p:nvPr>
            <p:ph type="title"/>
          </p:nvPr>
        </p:nvSpPr>
        <p:spPr/>
        <p:txBody>
          <a:bodyPr/>
          <a:lstStyle/>
          <a:p>
            <a:r>
              <a:rPr lang="en-US" dirty="0"/>
              <a:t>Data model</a:t>
            </a:r>
          </a:p>
        </p:txBody>
      </p:sp>
      <p:sp>
        <p:nvSpPr>
          <p:cNvPr id="7" name="Content Placeholder 6">
            <a:extLst>
              <a:ext uri="{FF2B5EF4-FFF2-40B4-BE49-F238E27FC236}">
                <a16:creationId xmlns:a16="http://schemas.microsoft.com/office/drawing/2014/main" id="{561D2488-094D-852F-BAA9-1EABC630E005}"/>
              </a:ext>
            </a:extLst>
          </p:cNvPr>
          <p:cNvSpPr>
            <a:spLocks noGrp="1"/>
          </p:cNvSpPr>
          <p:nvPr>
            <p:ph sz="half" idx="1"/>
          </p:nvPr>
        </p:nvSpPr>
        <p:spPr/>
        <p:txBody>
          <a:bodyPr/>
          <a:lstStyle/>
          <a:p>
            <a:r>
              <a:rPr lang="en-US" dirty="0"/>
              <a:t>Allows you express data entities naturally</a:t>
            </a:r>
          </a:p>
          <a:p>
            <a:pPr lvl="1"/>
            <a:r>
              <a:rPr lang="en-US" dirty="0"/>
              <a:t>Customer, Product, Order, …</a:t>
            </a:r>
          </a:p>
          <a:p>
            <a:r>
              <a:rPr lang="en-US" dirty="0"/>
              <a:t>Offers benefits like inheritance</a:t>
            </a:r>
          </a:p>
          <a:p>
            <a:pPr lvl="1"/>
            <a:r>
              <a:rPr lang="en-US" dirty="0"/>
              <a:t>Customer, Seller, Admin ~ User</a:t>
            </a:r>
          </a:p>
          <a:p>
            <a:r>
              <a:rPr lang="en-US" dirty="0"/>
              <a:t>Promotes encapsulation</a:t>
            </a:r>
          </a:p>
          <a:p>
            <a:pPr lvl="1"/>
            <a:r>
              <a:rPr lang="en-US" dirty="0"/>
              <a:t>Well defined interface</a:t>
            </a:r>
          </a:p>
          <a:p>
            <a:pPr lvl="1"/>
            <a:r>
              <a:rPr lang="en-US" dirty="0"/>
              <a:t>Hides the details of actual data representation/storage</a:t>
            </a:r>
          </a:p>
          <a:p>
            <a:r>
              <a:rPr lang="en-US" dirty="0"/>
              <a:t>Much more readable</a:t>
            </a:r>
          </a:p>
          <a:p>
            <a:pPr lvl="1"/>
            <a:r>
              <a:rPr lang="en-US" dirty="0"/>
              <a:t>Self documented code</a:t>
            </a:r>
          </a:p>
          <a:p>
            <a:pPr lvl="1"/>
            <a:r>
              <a:rPr lang="en-US" dirty="0"/>
              <a:t>Decorated with doc comments</a:t>
            </a:r>
          </a:p>
          <a:p>
            <a:endParaRPr lang="en-US" dirty="0"/>
          </a:p>
          <a:p>
            <a:endParaRPr lang="en-US" dirty="0"/>
          </a:p>
        </p:txBody>
      </p:sp>
      <p:sp>
        <p:nvSpPr>
          <p:cNvPr id="8" name="Content Placeholder 7">
            <a:extLst>
              <a:ext uri="{FF2B5EF4-FFF2-40B4-BE49-F238E27FC236}">
                <a16:creationId xmlns:a16="http://schemas.microsoft.com/office/drawing/2014/main" id="{FD976027-9341-F6A5-FD79-F9CC032CF8B0}"/>
              </a:ext>
            </a:extLst>
          </p:cNvPr>
          <p:cNvSpPr>
            <a:spLocks noGrp="1"/>
          </p:cNvSpPr>
          <p:nvPr>
            <p:ph sz="half" idx="2"/>
          </p:nvPr>
        </p:nvSpPr>
        <p:spPr/>
        <p:txBody>
          <a:bodyPr/>
          <a:lstStyle/>
          <a:p>
            <a:r>
              <a:rPr lang="en-US" dirty="0"/>
              <a:t>Object persistence</a:t>
            </a:r>
          </a:p>
          <a:p>
            <a:pPr lvl="1"/>
            <a:r>
              <a:rPr lang="en-US" dirty="0"/>
              <a:t>Explicit way to flush objects to persistent storage</a:t>
            </a:r>
          </a:p>
          <a:p>
            <a:r>
              <a:rPr lang="en-US" dirty="0"/>
              <a:t>Object relations</a:t>
            </a:r>
          </a:p>
          <a:p>
            <a:pPr lvl="1"/>
            <a:r>
              <a:rPr lang="en-US" dirty="0"/>
              <a:t>Like database relations (1:1, 1:N, …)</a:t>
            </a:r>
          </a:p>
          <a:p>
            <a:r>
              <a:rPr lang="en-US" dirty="0"/>
              <a:t>Collections</a:t>
            </a:r>
          </a:p>
          <a:p>
            <a:pPr lvl="1"/>
            <a:r>
              <a:rPr lang="en-US" dirty="0"/>
              <a:t>Implicit</a:t>
            </a:r>
          </a:p>
          <a:p>
            <a:pPr lvl="2"/>
            <a:r>
              <a:rPr lang="en-US" dirty="0"/>
              <a:t>All customers</a:t>
            </a:r>
          </a:p>
          <a:p>
            <a:pPr lvl="2"/>
            <a:r>
              <a:rPr lang="en-US" dirty="0"/>
              <a:t>Defined by object relations (orders of a customer)</a:t>
            </a:r>
          </a:p>
          <a:p>
            <a:pPr lvl="1"/>
            <a:r>
              <a:rPr lang="en-US" dirty="0"/>
              <a:t>Explicit</a:t>
            </a:r>
          </a:p>
          <a:p>
            <a:pPr lvl="2"/>
            <a:r>
              <a:rPr lang="en-US" dirty="0"/>
              <a:t>Orders that are due today</a:t>
            </a:r>
          </a:p>
          <a:p>
            <a:endParaRPr lang="en-US" dirty="0"/>
          </a:p>
          <a:p>
            <a:endParaRPr lang="en-US" dirty="0"/>
          </a:p>
        </p:txBody>
      </p:sp>
      <p:sp>
        <p:nvSpPr>
          <p:cNvPr id="4" name="Slide Number Placeholder 3">
            <a:extLst>
              <a:ext uri="{FF2B5EF4-FFF2-40B4-BE49-F238E27FC236}">
                <a16:creationId xmlns:a16="http://schemas.microsoft.com/office/drawing/2014/main" id="{C0595854-1B6C-9F85-6398-A0A5019DFFCF}"/>
              </a:ext>
            </a:extLst>
          </p:cNvPr>
          <p:cNvSpPr>
            <a:spLocks noGrp="1"/>
          </p:cNvSpPr>
          <p:nvPr>
            <p:ph type="sldNum" sz="quarter" idx="12"/>
          </p:nvPr>
        </p:nvSpPr>
        <p:spPr/>
        <p:txBody>
          <a:bodyPr/>
          <a:lstStyle/>
          <a:p>
            <a:fld id="{452BA717-4DED-4A38-BDE4-30D0F0A142DB}" type="slidenum">
              <a:rPr lang="cs-CZ" smtClean="0"/>
              <a:pPr/>
              <a:t>19</a:t>
            </a:fld>
            <a:endParaRPr lang="cs-CZ"/>
          </a:p>
        </p:txBody>
      </p:sp>
    </p:spTree>
    <p:extLst>
      <p:ext uri="{BB962C8B-B14F-4D97-AF65-F5344CB8AC3E}">
        <p14:creationId xmlns:p14="http://schemas.microsoft.com/office/powerpoint/2010/main" val="420691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14F855-710D-17B7-BE84-D4E765D02C0D}"/>
              </a:ext>
            </a:extLst>
          </p:cNvPr>
          <p:cNvSpPr>
            <a:spLocks noGrp="1"/>
          </p:cNvSpPr>
          <p:nvPr>
            <p:ph type="title"/>
          </p:nvPr>
        </p:nvSpPr>
        <p:spPr/>
        <p:txBody>
          <a:bodyPr/>
          <a:lstStyle/>
          <a:p>
            <a:r>
              <a:rPr lang="en-US" dirty="0"/>
              <a:t>This lecture in context</a:t>
            </a:r>
          </a:p>
        </p:txBody>
      </p:sp>
      <p:sp>
        <p:nvSpPr>
          <p:cNvPr id="2" name="Content Placeholder 1">
            <a:extLst>
              <a:ext uri="{FF2B5EF4-FFF2-40B4-BE49-F238E27FC236}">
                <a16:creationId xmlns:a16="http://schemas.microsoft.com/office/drawing/2014/main" id="{54E2CD2D-C71C-8273-3C48-5F10A511C986}"/>
              </a:ext>
            </a:extLst>
          </p:cNvPr>
          <p:cNvSpPr>
            <a:spLocks noGrp="1"/>
          </p:cNvSpPr>
          <p:nvPr>
            <p:ph idx="1"/>
          </p:nvPr>
        </p:nvSpPr>
        <p:spPr/>
        <p:txBody>
          <a:bodyPr/>
          <a:lstStyle/>
          <a:p>
            <a:r>
              <a:rPr lang="en-US" dirty="0"/>
              <a:t>Original title “Higher Level Concepts”</a:t>
            </a:r>
          </a:p>
          <a:p>
            <a:r>
              <a:rPr lang="en-US" dirty="0"/>
              <a:t>Libraries banned for NSWI142</a:t>
            </a:r>
          </a:p>
          <a:p>
            <a:r>
              <a:rPr lang="en-US" dirty="0"/>
              <a:t>Resources:</a:t>
            </a:r>
          </a:p>
          <a:p>
            <a:pPr lvl="1"/>
            <a:r>
              <a:rPr lang="en-US" dirty="0"/>
              <a:t>Books</a:t>
            </a:r>
          </a:p>
          <a:p>
            <a:pPr lvl="1"/>
            <a:r>
              <a:rPr lang="en-US" dirty="0"/>
              <a:t>Libraries / Frameworks</a:t>
            </a:r>
          </a:p>
          <a:p>
            <a:pPr lvl="1"/>
            <a:r>
              <a:rPr lang="en-US" dirty="0"/>
              <a:t>Lectures / Seminars</a:t>
            </a:r>
          </a:p>
          <a:p>
            <a:pPr lvl="1"/>
            <a:r>
              <a:rPr lang="en-US" dirty="0"/>
              <a:t>…</a:t>
            </a:r>
          </a:p>
          <a:p>
            <a:endParaRPr lang="en-US" dirty="0"/>
          </a:p>
        </p:txBody>
      </p:sp>
      <p:sp>
        <p:nvSpPr>
          <p:cNvPr id="4" name="Slide Number Placeholder 3">
            <a:extLst>
              <a:ext uri="{FF2B5EF4-FFF2-40B4-BE49-F238E27FC236}">
                <a16:creationId xmlns:a16="http://schemas.microsoft.com/office/drawing/2014/main" id="{97CF9E98-940F-D9B5-77DF-C4B89FA12427}"/>
              </a:ext>
            </a:extLst>
          </p:cNvPr>
          <p:cNvSpPr>
            <a:spLocks noGrp="1"/>
          </p:cNvSpPr>
          <p:nvPr>
            <p:ph type="sldNum" sz="quarter" idx="12"/>
          </p:nvPr>
        </p:nvSpPr>
        <p:spPr/>
        <p:txBody>
          <a:bodyPr/>
          <a:lstStyle/>
          <a:p>
            <a:fld id="{452BA717-4DED-4A38-BDE4-30D0F0A142DB}" type="slidenum">
              <a:rPr lang="cs-CZ" smtClean="0"/>
              <a:pPr/>
              <a:t>2</a:t>
            </a:fld>
            <a:endParaRPr lang="cs-CZ"/>
          </a:p>
        </p:txBody>
      </p:sp>
    </p:spTree>
    <p:extLst>
      <p:ext uri="{BB962C8B-B14F-4D97-AF65-F5344CB8AC3E}">
        <p14:creationId xmlns:p14="http://schemas.microsoft.com/office/powerpoint/2010/main" val="3528991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4DBCA-83CC-4E28-9DC3-052C7A703796}"/>
              </a:ext>
            </a:extLst>
          </p:cNvPr>
          <p:cNvSpPr>
            <a:spLocks noGrp="1"/>
          </p:cNvSpPr>
          <p:nvPr>
            <p:ph type="title"/>
          </p:nvPr>
        </p:nvSpPr>
        <p:spPr/>
        <p:txBody>
          <a:bodyPr>
            <a:normAutofit/>
          </a:bodyPr>
          <a:lstStyle/>
          <a:p>
            <a:r>
              <a:rPr lang="en-US" dirty="0"/>
              <a:t>Object-relational Mapping (ORM)</a:t>
            </a:r>
          </a:p>
        </p:txBody>
      </p:sp>
      <p:sp>
        <p:nvSpPr>
          <p:cNvPr id="2" name="Content Placeholder 1">
            <a:extLst>
              <a:ext uri="{FF2B5EF4-FFF2-40B4-BE49-F238E27FC236}">
                <a16:creationId xmlns:a16="http://schemas.microsoft.com/office/drawing/2014/main" id="{9A190B6B-A31F-4D27-AC45-18B4FB5CC15B}"/>
              </a:ext>
            </a:extLst>
          </p:cNvPr>
          <p:cNvSpPr>
            <a:spLocks noGrp="1"/>
          </p:cNvSpPr>
          <p:nvPr>
            <p:ph idx="1"/>
          </p:nvPr>
        </p:nvSpPr>
        <p:spPr/>
        <p:txBody>
          <a:bodyPr/>
          <a:lstStyle/>
          <a:p>
            <a:r>
              <a:rPr lang="en-US" dirty="0"/>
              <a:t>Technique which creates object-oriented API over (relational) database</a:t>
            </a:r>
          </a:p>
          <a:p>
            <a:r>
              <a:rPr lang="en-US" dirty="0"/>
              <a:t>Much simpler for the programmer (no need for SQL) and less error prone (no SQL).</a:t>
            </a:r>
          </a:p>
          <a:p>
            <a:r>
              <a:rPr lang="en-US" dirty="0"/>
              <a:t>Object-relational impedance mismatch</a:t>
            </a:r>
          </a:p>
          <a:p>
            <a:pPr lvl="1"/>
            <a:r>
              <a:rPr lang="en-US" dirty="0"/>
              <a:t>How to save objects into database?</a:t>
            </a:r>
          </a:p>
          <a:p>
            <a:pPr lvl="1"/>
            <a:r>
              <a:rPr lang="en-US" dirty="0"/>
              <a:t>Mapping IS-A hierarchy, private members, references, …</a:t>
            </a:r>
            <a:br>
              <a:rPr lang="en-US" dirty="0"/>
            </a:br>
            <a:endParaRPr lang="en-US" dirty="0"/>
          </a:p>
          <a:p>
            <a:r>
              <a:rPr lang="en-US" dirty="0"/>
              <a:t>PHP Framework: Doctrine  </a:t>
            </a:r>
          </a:p>
          <a:p>
            <a:pPr lvl="1"/>
            <a:r>
              <a:rPr lang="en-US" dirty="0"/>
              <a:t>Contains both DB abstraction layer and ORM</a:t>
            </a:r>
          </a:p>
          <a:p>
            <a:pPr lvl="1"/>
            <a:r>
              <a:rPr lang="en-US" dirty="0"/>
              <a:t>Provides transparent persistence of PHP objects</a:t>
            </a:r>
          </a:p>
          <a:p>
            <a:pPr lvl="1"/>
            <a:r>
              <a:rPr lang="en-US" dirty="0"/>
              <a:t>Requires mapping (XML, YAML, PHP annotations/attributes)</a:t>
            </a:r>
          </a:p>
          <a:p>
            <a:pPr lvl="1"/>
            <a:r>
              <a:rPr lang="en-US" dirty="0"/>
              <a:t>A DB schema is generated from the PHP classes</a:t>
            </a:r>
          </a:p>
          <a:p>
            <a:pPr lvl="1"/>
            <a:r>
              <a:rPr lang="en-US" dirty="0"/>
              <a:t>Migration management</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73B6117-87FE-43ED-AD80-DD065606E8AF}"/>
              </a:ext>
            </a:extLst>
          </p:cNvPr>
          <p:cNvSpPr>
            <a:spLocks noGrp="1"/>
          </p:cNvSpPr>
          <p:nvPr>
            <p:ph type="sldNum" sz="quarter" idx="12"/>
          </p:nvPr>
        </p:nvSpPr>
        <p:spPr/>
        <p:txBody>
          <a:bodyPr/>
          <a:lstStyle/>
          <a:p>
            <a:fld id="{452BA717-4DED-4A38-BDE4-30D0F0A142DB}" type="slidenum">
              <a:rPr lang="cs-CZ" smtClean="0"/>
              <a:pPr/>
              <a:t>20</a:t>
            </a:fld>
            <a:endParaRPr lang="cs-CZ"/>
          </a:p>
        </p:txBody>
      </p:sp>
    </p:spTree>
    <p:extLst>
      <p:ext uri="{BB962C8B-B14F-4D97-AF65-F5344CB8AC3E}">
        <p14:creationId xmlns:p14="http://schemas.microsoft.com/office/powerpoint/2010/main" val="882263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0D28-C09B-1CBF-55E5-CBEBE613B9B4}"/>
              </a:ext>
            </a:extLst>
          </p:cNvPr>
          <p:cNvSpPr>
            <a:spLocks noGrp="1"/>
          </p:cNvSpPr>
          <p:nvPr>
            <p:ph type="title"/>
          </p:nvPr>
        </p:nvSpPr>
        <p:spPr/>
        <p:txBody>
          <a:bodyPr/>
          <a:lstStyle/>
          <a:p>
            <a:r>
              <a:rPr lang="en-US" dirty="0"/>
              <a:t>Doctrine example</a:t>
            </a:r>
          </a:p>
        </p:txBody>
      </p:sp>
      <p:sp>
        <p:nvSpPr>
          <p:cNvPr id="3" name="Slide Number Placeholder 2">
            <a:extLst>
              <a:ext uri="{FF2B5EF4-FFF2-40B4-BE49-F238E27FC236}">
                <a16:creationId xmlns:a16="http://schemas.microsoft.com/office/drawing/2014/main" id="{51EA2F26-EA21-C346-CB13-11299A3D7401}"/>
              </a:ext>
            </a:extLst>
          </p:cNvPr>
          <p:cNvSpPr>
            <a:spLocks noGrp="1"/>
          </p:cNvSpPr>
          <p:nvPr>
            <p:ph type="sldNum" sz="quarter" idx="12"/>
          </p:nvPr>
        </p:nvSpPr>
        <p:spPr/>
        <p:txBody>
          <a:bodyPr/>
          <a:lstStyle/>
          <a:p>
            <a:fld id="{651B8B48-CD68-422A-981A-F7D1D2E08DD1}" type="slidenum">
              <a:rPr lang="en-US" smtClean="0"/>
              <a:t>21</a:t>
            </a:fld>
            <a:endParaRPr lang="en-US"/>
          </a:p>
        </p:txBody>
      </p:sp>
      <p:sp>
        <p:nvSpPr>
          <p:cNvPr id="4" name="Rectangle 3">
            <a:extLst>
              <a:ext uri="{FF2B5EF4-FFF2-40B4-BE49-F238E27FC236}">
                <a16:creationId xmlns:a16="http://schemas.microsoft.com/office/drawing/2014/main" id="{28854A88-B8C0-162C-3169-1B6DFC97321C}"/>
              </a:ext>
            </a:extLst>
          </p:cNvPr>
          <p:cNvSpPr/>
          <p:nvPr/>
        </p:nvSpPr>
        <p:spPr>
          <a:xfrm>
            <a:off x="169745" y="1268760"/>
            <a:ext cx="11713299" cy="5040560"/>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6"/>
                </a:solidFill>
                <a:latin typeface="Courier New" panose="02070309020205020404" pitchFamily="49" charset="0"/>
                <a:cs typeface="Courier New" panose="02070309020205020404" pitchFamily="49" charset="0"/>
              </a:rPr>
              <a:t>/** @Entity @Table(name="subjects") **/</a:t>
            </a:r>
          </a:p>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Lecture</a:t>
            </a: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@Id @Column(type="integer") @GeneratedValue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protected</a:t>
            </a:r>
            <a:r>
              <a:rPr lang="en-US" b="1" dirty="0">
                <a:solidFill>
                  <a:schemeClr val="tx1"/>
                </a:solidFill>
                <a:latin typeface="Courier New" panose="02070309020205020404" pitchFamily="49" charset="0"/>
                <a:cs typeface="Courier New" panose="02070309020205020404" pitchFamily="49" charset="0"/>
              </a:rPr>
              <a:t> $id;</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@Column(type="string")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protected</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fullname</a:t>
            </a:r>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@ManyToOne(targetEntity="User", </a:t>
            </a:r>
            <a:r>
              <a:rPr lang="en-US" b="1" dirty="0" err="1">
                <a:solidFill>
                  <a:schemeClr val="accent6"/>
                </a:solidFill>
                <a:latin typeface="Courier New" panose="02070309020205020404" pitchFamily="49" charset="0"/>
                <a:cs typeface="Courier New" panose="02070309020205020404" pitchFamily="49" charset="0"/>
              </a:rPr>
              <a:t>inversedBy</a:t>
            </a:r>
            <a:r>
              <a:rPr lang="en-US" b="1" dirty="0">
                <a:solidFill>
                  <a:schemeClr val="accent6"/>
                </a:solidFill>
                <a:latin typeface="Courier New" panose="02070309020205020404" pitchFamily="49" charset="0"/>
                <a:cs typeface="Courier New" panose="02070309020205020404" pitchFamily="49" charset="0"/>
              </a:rPr>
              <a:t>="</a:t>
            </a:r>
            <a:r>
              <a:rPr lang="en-US" b="1" dirty="0" err="1">
                <a:solidFill>
                  <a:schemeClr val="accent6"/>
                </a:solidFill>
                <a:latin typeface="Courier New" panose="02070309020205020404" pitchFamily="49" charset="0"/>
                <a:cs typeface="Courier New" panose="02070309020205020404" pitchFamily="49" charset="0"/>
              </a:rPr>
              <a:t>teach_lectures</a:t>
            </a:r>
            <a:r>
              <a:rPr lang="en-US" b="1" dirty="0">
                <a:solidFill>
                  <a:schemeClr val="accent6"/>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protected</a:t>
            </a:r>
            <a:r>
              <a:rPr lang="en-US" b="1" dirty="0">
                <a:solidFill>
                  <a:schemeClr val="tx1"/>
                </a:solidFill>
                <a:latin typeface="Courier New" panose="02070309020205020404" pitchFamily="49" charset="0"/>
                <a:cs typeface="Courier New" panose="02070309020205020404" pitchFamily="49" charset="0"/>
              </a:rPr>
              <a:t> $teacher;</a:t>
            </a:r>
          </a:p>
          <a:p>
            <a:r>
              <a:rPr lang="en-US" b="1" dirty="0">
                <a:solidFill>
                  <a:schemeClr val="tx1"/>
                </a:solidFill>
                <a:latin typeface="Courier New" panose="02070309020205020404" pitchFamily="49" charset="0"/>
                <a:cs typeface="Courier New" panose="02070309020205020404" pitchFamily="49" charset="0"/>
              </a:rPr>
              <a:t>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 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getDescriptionString</a:t>
            </a:r>
            <a:r>
              <a:rPr lang="en-US" b="1" dirty="0">
                <a:solidFill>
                  <a:schemeClr val="tx1"/>
                </a:solidFill>
                <a:latin typeface="Courier New" panose="02070309020205020404" pitchFamily="49" charset="0"/>
                <a:cs typeface="Courier New" panose="02070309020205020404" pitchFamily="49" charset="0"/>
              </a:rPr>
              <a:t>() { ...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 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getStudents</a:t>
            </a:r>
            <a:r>
              <a:rPr lang="en-US" b="1" dirty="0">
                <a:solidFill>
                  <a:schemeClr val="tx1"/>
                </a:solidFill>
                <a:latin typeface="Courier New" panose="02070309020205020404" pitchFamily="49" charset="0"/>
                <a:cs typeface="Courier New" panose="02070309020205020404" pitchFamily="49" charset="0"/>
              </a:rPr>
              <a:t>() { ... }</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246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F616A6-97FA-5CF0-3A06-1D481E306814}"/>
              </a:ext>
            </a:extLst>
          </p:cNvPr>
          <p:cNvSpPr>
            <a:spLocks noGrp="1"/>
          </p:cNvSpPr>
          <p:nvPr>
            <p:ph type="body" sz="quarter" idx="13"/>
          </p:nvPr>
        </p:nvSpPr>
        <p:spPr/>
        <p:txBody>
          <a:bodyPr/>
          <a:lstStyle/>
          <a:p>
            <a:r>
              <a:rPr lang="en-US" dirty="0"/>
              <a:t>Standup</a:t>
            </a:r>
          </a:p>
        </p:txBody>
      </p:sp>
      <p:sp>
        <p:nvSpPr>
          <p:cNvPr id="3" name="Text Placeholder 2">
            <a:extLst>
              <a:ext uri="{FF2B5EF4-FFF2-40B4-BE49-F238E27FC236}">
                <a16:creationId xmlns:a16="http://schemas.microsoft.com/office/drawing/2014/main" id="{671E3988-EEAB-07AE-67CF-14F4844B7A76}"/>
              </a:ext>
            </a:extLst>
          </p:cNvPr>
          <p:cNvSpPr>
            <a:spLocks noGrp="1"/>
          </p:cNvSpPr>
          <p:nvPr>
            <p:ph type="body" sz="quarter" idx="14"/>
          </p:nvPr>
        </p:nvSpPr>
        <p:spPr/>
        <p:txBody>
          <a:bodyPr/>
          <a:lstStyle/>
          <a:p>
            <a:r>
              <a:rPr lang="en-US" dirty="0"/>
              <a:t>ORM and Lazy Loading</a:t>
            </a:r>
          </a:p>
        </p:txBody>
      </p:sp>
    </p:spTree>
    <p:extLst>
      <p:ext uri="{BB962C8B-B14F-4D97-AF65-F5344CB8AC3E}">
        <p14:creationId xmlns:p14="http://schemas.microsoft.com/office/powerpoint/2010/main" val="312108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F0D4F6-0E64-4935-A873-FD24CC4948DD}"/>
              </a:ext>
            </a:extLst>
          </p:cNvPr>
          <p:cNvSpPr>
            <a:spLocks noGrp="1"/>
          </p:cNvSpPr>
          <p:nvPr>
            <p:ph type="title"/>
          </p:nvPr>
        </p:nvSpPr>
        <p:spPr/>
        <p:txBody>
          <a:bodyPr>
            <a:normAutofit/>
          </a:bodyPr>
          <a:lstStyle/>
          <a:p>
            <a:r>
              <a:rPr lang="en-US" dirty="0"/>
              <a:t>Object-relational Mapping alternatives</a:t>
            </a:r>
          </a:p>
        </p:txBody>
      </p:sp>
      <p:sp>
        <p:nvSpPr>
          <p:cNvPr id="2" name="Content Placeholder 1">
            <a:extLst>
              <a:ext uri="{FF2B5EF4-FFF2-40B4-BE49-F238E27FC236}">
                <a16:creationId xmlns:a16="http://schemas.microsoft.com/office/drawing/2014/main" id="{86C4DC69-36C2-488B-B512-8A4AFE2C4595}"/>
              </a:ext>
            </a:extLst>
          </p:cNvPr>
          <p:cNvSpPr>
            <a:spLocks noGrp="1"/>
          </p:cNvSpPr>
          <p:nvPr>
            <p:ph idx="1"/>
          </p:nvPr>
        </p:nvSpPr>
        <p:spPr/>
        <p:txBody>
          <a:bodyPr/>
          <a:lstStyle/>
          <a:p>
            <a:r>
              <a:rPr lang="en-US" dirty="0" err="1"/>
              <a:t>NotORM</a:t>
            </a:r>
            <a:endParaRPr lang="en-US" dirty="0"/>
          </a:p>
          <a:p>
            <a:pPr lvl="1"/>
            <a:r>
              <a:rPr lang="en-US" dirty="0"/>
              <a:t>Between Doctrine and </a:t>
            </a:r>
            <a:r>
              <a:rPr lang="en-US" dirty="0" err="1"/>
              <a:t>DIBi</a:t>
            </a:r>
            <a:endParaRPr lang="en-US" dirty="0"/>
          </a:p>
          <a:p>
            <a:pPr lvl="1"/>
            <a:r>
              <a:rPr lang="en-US" dirty="0"/>
              <a:t>SQL queries are not written in strings, but semi-automatically procedurally composed (similar to query builder)</a:t>
            </a:r>
          </a:p>
          <a:p>
            <a:pPr lvl="1"/>
            <a:r>
              <a:rPr lang="en-US" dirty="0"/>
              <a:t>Unlike ORM, the API does not have to know complete DB schema</a:t>
            </a:r>
          </a:p>
          <a:p>
            <a:pPr lvl="1"/>
            <a:r>
              <a:rPr lang="en-US" dirty="0"/>
              <a:t>Original API was proposed and implemented by Jakub </a:t>
            </a:r>
            <a:r>
              <a:rPr lang="en-US" dirty="0" err="1"/>
              <a:t>Vrána</a:t>
            </a:r>
            <a:endParaRPr lang="en-US" dirty="0"/>
          </a:p>
        </p:txBody>
      </p:sp>
      <p:sp>
        <p:nvSpPr>
          <p:cNvPr id="4" name="Slide Number Placeholder 3">
            <a:extLst>
              <a:ext uri="{FF2B5EF4-FFF2-40B4-BE49-F238E27FC236}">
                <a16:creationId xmlns:a16="http://schemas.microsoft.com/office/drawing/2014/main" id="{04C22172-2766-4B94-A5F3-7BAEA41B7CE0}"/>
              </a:ext>
            </a:extLst>
          </p:cNvPr>
          <p:cNvSpPr>
            <a:spLocks noGrp="1"/>
          </p:cNvSpPr>
          <p:nvPr>
            <p:ph type="sldNum" sz="quarter" idx="12"/>
          </p:nvPr>
        </p:nvSpPr>
        <p:spPr/>
        <p:txBody>
          <a:bodyPr/>
          <a:lstStyle/>
          <a:p>
            <a:fld id="{452BA717-4DED-4A38-BDE4-30D0F0A142DB}" type="slidenum">
              <a:rPr lang="cs-CZ" smtClean="0"/>
              <a:pPr/>
              <a:t>23</a:t>
            </a:fld>
            <a:endParaRPr lang="cs-CZ"/>
          </a:p>
        </p:txBody>
      </p:sp>
      <p:sp>
        <p:nvSpPr>
          <p:cNvPr id="5" name="Rectangle 4">
            <a:extLst>
              <a:ext uri="{FF2B5EF4-FFF2-40B4-BE49-F238E27FC236}">
                <a16:creationId xmlns:a16="http://schemas.microsoft.com/office/drawing/2014/main" id="{E8B534D9-8060-47AC-A7E0-8658C3EF0611}"/>
              </a:ext>
            </a:extLst>
          </p:cNvPr>
          <p:cNvSpPr/>
          <p:nvPr/>
        </p:nvSpPr>
        <p:spPr>
          <a:xfrm>
            <a:off x="239351" y="3645024"/>
            <a:ext cx="11713299" cy="2664296"/>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db</a:t>
            </a:r>
            <a:r>
              <a:rPr lang="en-US" b="1" dirty="0">
                <a:solidFill>
                  <a:schemeClr val="tx1"/>
                </a:solidFill>
                <a:latin typeface="Courier New" panose="02070309020205020404" pitchFamily="49" charset="0"/>
                <a:cs typeface="Courier New" panose="02070309020205020404" pitchFamily="49" charset="0"/>
              </a:rPr>
              <a:t> = </a:t>
            </a:r>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NotORM</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$subj = $</a:t>
            </a:r>
            <a:r>
              <a:rPr lang="en-US" b="1" dirty="0" err="1">
                <a:solidFill>
                  <a:schemeClr val="tx1"/>
                </a:solidFill>
                <a:latin typeface="Courier New" panose="02070309020205020404" pitchFamily="49" charset="0"/>
                <a:cs typeface="Courier New" panose="02070309020205020404" pitchFamily="49" charset="0"/>
              </a:rPr>
              <a:t>db</a:t>
            </a:r>
            <a:r>
              <a:rPr lang="en-US" b="1" dirty="0">
                <a:solidFill>
                  <a:schemeClr val="tx1"/>
                </a:solidFill>
                <a:latin typeface="Courier New" panose="02070309020205020404" pitchFamily="49" charset="0"/>
                <a:cs typeface="Courier New" panose="02070309020205020404" pitchFamily="49" charset="0"/>
              </a:rPr>
              <a:t>-&gt;lectures[42];</a:t>
            </a:r>
          </a:p>
          <a:p>
            <a:r>
              <a:rPr lang="en-US" b="1" dirty="0">
                <a:solidFill>
                  <a:schemeClr val="tx1"/>
                </a:solidFill>
                <a:latin typeface="Courier New" panose="02070309020205020404" pitchFamily="49" charset="0"/>
                <a:cs typeface="Courier New" panose="02070309020205020404" pitchFamily="49" charset="0"/>
              </a:rPr>
              <a:t>$subj-&gt;</a:t>
            </a:r>
            <a:r>
              <a:rPr lang="en-US" b="1" dirty="0" err="1">
                <a:solidFill>
                  <a:schemeClr val="tx1"/>
                </a:solidFill>
                <a:latin typeface="Courier New" panose="02070309020205020404" pitchFamily="49" charset="0"/>
                <a:cs typeface="Courier New" panose="02070309020205020404" pitchFamily="49" charset="0"/>
              </a:rPr>
              <a:t>fullname</a:t>
            </a:r>
            <a:r>
              <a:rPr lang="en-US" b="1" dirty="0">
                <a:solidFill>
                  <a:schemeClr val="tx1"/>
                </a:solidFill>
                <a:latin typeface="Courier New" panose="02070309020205020404" pitchFamily="49" charset="0"/>
                <a:cs typeface="Courier New" panose="02070309020205020404" pitchFamily="49" charset="0"/>
              </a:rPr>
              <a:t> = 'Web Applications';</a:t>
            </a:r>
          </a:p>
          <a:p>
            <a:r>
              <a:rPr lang="en-US" b="1" dirty="0">
                <a:solidFill>
                  <a:schemeClr val="tx1"/>
                </a:solidFill>
                <a:latin typeface="Courier New" panose="02070309020205020404" pitchFamily="49" charset="0"/>
                <a:cs typeface="Courier New" panose="02070309020205020404" pitchFamily="49" charset="0"/>
              </a:rPr>
              <a:t>$subj-&gt;update();</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foreach</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db</a:t>
            </a:r>
            <a:r>
              <a:rPr lang="en-US" b="1" dirty="0">
                <a:solidFill>
                  <a:schemeClr val="tx1"/>
                </a:solidFill>
                <a:latin typeface="Courier New" panose="02070309020205020404" pitchFamily="49" charset="0"/>
                <a:cs typeface="Courier New" panose="02070309020205020404" pitchFamily="49" charset="0"/>
              </a:rPr>
              <a:t>-&gt;lectures()-&gt;where('</a:t>
            </a:r>
            <a:r>
              <a:rPr lang="en-US" b="1" dirty="0" err="1">
                <a:solidFill>
                  <a:schemeClr val="tx1"/>
                </a:solidFill>
                <a:latin typeface="Courier New" panose="02070309020205020404" pitchFamily="49" charset="0"/>
                <a:cs typeface="Courier New" panose="02070309020205020404" pitchFamily="49" charset="0"/>
              </a:rPr>
              <a:t>programme</a:t>
            </a:r>
            <a:r>
              <a:rPr lang="en-US" b="1" dirty="0">
                <a:solidFill>
                  <a:schemeClr val="tx1"/>
                </a:solidFill>
                <a:latin typeface="Courier New" panose="02070309020205020404" pitchFamily="49" charset="0"/>
                <a:cs typeface="Courier New" panose="02070309020205020404" pitchFamily="49" charset="0"/>
              </a:rPr>
              <a:t>', 'I2')-&gt;order('teacher.name’) </a:t>
            </a:r>
            <a:r>
              <a:rPr lang="en-US" b="1" dirty="0">
                <a:solidFill>
                  <a:schemeClr val="accent1"/>
                </a:solidFill>
                <a:latin typeface="Courier New" panose="02070309020205020404" pitchFamily="49" charset="0"/>
                <a:cs typeface="Courier New" panose="02070309020205020404" pitchFamily="49" charset="0"/>
              </a:rPr>
              <a:t>as</a:t>
            </a:r>
            <a:r>
              <a:rPr lang="en-US" b="1" dirty="0">
                <a:solidFill>
                  <a:schemeClr val="tx1"/>
                </a:solidFill>
                <a:latin typeface="Courier New" panose="02070309020205020404" pitchFamily="49" charset="0"/>
                <a:cs typeface="Courier New" panose="02070309020205020404" pitchFamily="49" charset="0"/>
              </a:rPr>
              <a:t> $subj)</a:t>
            </a: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echo $subj-&gt;teacher['name'], ' ', $subj['</a:t>
            </a:r>
            <a:r>
              <a:rPr lang="en-US" b="1" dirty="0" err="1">
                <a:solidFill>
                  <a:schemeClr val="tx1"/>
                </a:solidFill>
                <a:latin typeface="Courier New" panose="02070309020205020404" pitchFamily="49" charset="0"/>
                <a:cs typeface="Courier New" panose="02070309020205020404" pitchFamily="49" charset="0"/>
              </a:rPr>
              <a:t>fullname</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97953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Maven Apache Logo PNG vector in SVG, PDF, AI, CDR format">
            <a:extLst>
              <a:ext uri="{FF2B5EF4-FFF2-40B4-BE49-F238E27FC236}">
                <a16:creationId xmlns:a16="http://schemas.microsoft.com/office/drawing/2014/main" id="{D3D5AB2B-814B-2247-DF34-B2AB46EA93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857" y="3067231"/>
            <a:ext cx="3069020" cy="23035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743B114-71C6-4832-8068-53EA54F81CA1}"/>
              </a:ext>
            </a:extLst>
          </p:cNvPr>
          <p:cNvSpPr>
            <a:spLocks noGrp="1"/>
          </p:cNvSpPr>
          <p:nvPr>
            <p:ph type="title"/>
          </p:nvPr>
        </p:nvSpPr>
        <p:spPr/>
        <p:txBody>
          <a:bodyPr>
            <a:normAutofit/>
          </a:bodyPr>
          <a:lstStyle/>
          <a:p>
            <a:r>
              <a:rPr lang="en-US" dirty="0"/>
              <a:t>Dependency manager</a:t>
            </a:r>
          </a:p>
        </p:txBody>
      </p:sp>
      <p:sp>
        <p:nvSpPr>
          <p:cNvPr id="2" name="Content Placeholder 1">
            <a:extLst>
              <a:ext uri="{FF2B5EF4-FFF2-40B4-BE49-F238E27FC236}">
                <a16:creationId xmlns:a16="http://schemas.microsoft.com/office/drawing/2014/main" id="{1F5083D2-7B53-4874-8B76-E457A993B9A8}"/>
              </a:ext>
            </a:extLst>
          </p:cNvPr>
          <p:cNvSpPr>
            <a:spLocks noGrp="1"/>
          </p:cNvSpPr>
          <p:nvPr>
            <p:ph idx="1"/>
          </p:nvPr>
        </p:nvSpPr>
        <p:spPr>
          <a:xfrm>
            <a:off x="335360" y="1268760"/>
            <a:ext cx="5904656" cy="4702322"/>
          </a:xfrm>
        </p:spPr>
        <p:txBody>
          <a:bodyPr/>
          <a:lstStyle/>
          <a:p>
            <a:r>
              <a:rPr lang="en-US" dirty="0"/>
              <a:t>Dependency manager / Package manager / …</a:t>
            </a:r>
          </a:p>
          <a:p>
            <a:r>
              <a:rPr lang="en-US" dirty="0"/>
              <a:t>Package ( code + metadata )</a:t>
            </a:r>
          </a:p>
          <a:p>
            <a:r>
              <a:rPr lang="en-US" dirty="0"/>
              <a:t>Lock file</a:t>
            </a:r>
          </a:p>
          <a:p>
            <a:r>
              <a:rPr lang="en-US" dirty="0"/>
              <a:t>CLI client</a:t>
            </a:r>
          </a:p>
          <a:p>
            <a:r>
              <a:rPr lang="en-US" dirty="0"/>
              <a:t>Repository</a:t>
            </a:r>
          </a:p>
          <a:p>
            <a:r>
              <a:rPr lang="en-US" dirty="0"/>
              <a:t>Sharing components </a:t>
            </a:r>
          </a:p>
        </p:txBody>
      </p:sp>
      <p:sp>
        <p:nvSpPr>
          <p:cNvPr id="4" name="Slide Number Placeholder 3">
            <a:extLst>
              <a:ext uri="{FF2B5EF4-FFF2-40B4-BE49-F238E27FC236}">
                <a16:creationId xmlns:a16="http://schemas.microsoft.com/office/drawing/2014/main" id="{1F01687C-567D-4000-B93E-CACB59A55C3E}"/>
              </a:ext>
            </a:extLst>
          </p:cNvPr>
          <p:cNvSpPr>
            <a:spLocks noGrp="1"/>
          </p:cNvSpPr>
          <p:nvPr>
            <p:ph type="sldNum" sz="quarter" idx="12"/>
          </p:nvPr>
        </p:nvSpPr>
        <p:spPr/>
        <p:txBody>
          <a:bodyPr/>
          <a:lstStyle/>
          <a:p>
            <a:fld id="{452BA717-4DED-4A38-BDE4-30D0F0A142DB}" type="slidenum">
              <a:rPr lang="cs-CZ" smtClean="0"/>
              <a:pPr/>
              <a:t>24</a:t>
            </a:fld>
            <a:endParaRPr lang="cs-CZ"/>
          </a:p>
        </p:txBody>
      </p:sp>
      <p:pic>
        <p:nvPicPr>
          <p:cNvPr id="5" name="Picture 4">
            <a:extLst>
              <a:ext uri="{FF2B5EF4-FFF2-40B4-BE49-F238E27FC236}">
                <a16:creationId xmlns:a16="http://schemas.microsoft.com/office/drawing/2014/main" id="{9413535E-4D76-4B2A-9FD6-E7DCA682F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522" y="1475601"/>
            <a:ext cx="1953896" cy="2318623"/>
          </a:xfrm>
          <a:prstGeom prst="rect">
            <a:avLst/>
          </a:prstGeom>
        </p:spPr>
      </p:pic>
      <p:pic>
        <p:nvPicPr>
          <p:cNvPr id="2056" name="Picture 8" descr="Managing dependencies in a C++ project with vcpkg ...">
            <a:extLst>
              <a:ext uri="{FF2B5EF4-FFF2-40B4-BE49-F238E27FC236}">
                <a16:creationId xmlns:a16="http://schemas.microsoft.com/office/drawing/2014/main" id="{19D04CE9-3785-59F3-496C-5C44836B1A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8022" y="1330522"/>
            <a:ext cx="3194010" cy="22814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IP for Python (Python PIP) - Python - telecomHall Forum">
            <a:extLst>
              <a:ext uri="{FF2B5EF4-FFF2-40B4-BE49-F238E27FC236}">
                <a16:creationId xmlns:a16="http://schemas.microsoft.com/office/drawing/2014/main" id="{CD8C55AF-3457-6AF9-9468-4449A0D3AD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0458" y="3933056"/>
            <a:ext cx="1788790" cy="178879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6D475DB0-6290-2775-2B8B-3CA9653F9C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4072" y="5077120"/>
            <a:ext cx="2298760" cy="89396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Bit · GitHub">
            <a:extLst>
              <a:ext uri="{FF2B5EF4-FFF2-40B4-BE49-F238E27FC236}">
                <a16:creationId xmlns:a16="http://schemas.microsoft.com/office/drawing/2014/main" id="{CE1E9D09-796C-7A18-5F86-847094EBBD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67469" y="3923550"/>
            <a:ext cx="1088780" cy="108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74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5424-64D3-87D8-B747-19DB540D25A2}"/>
              </a:ext>
            </a:extLst>
          </p:cNvPr>
          <p:cNvSpPr>
            <a:spLocks noGrp="1"/>
          </p:cNvSpPr>
          <p:nvPr>
            <p:ph type="title"/>
          </p:nvPr>
        </p:nvSpPr>
        <p:spPr/>
        <p:txBody>
          <a:bodyPr/>
          <a:lstStyle/>
          <a:p>
            <a:r>
              <a:rPr lang="en-US" dirty="0"/>
              <a:t>Dependency monitoring</a:t>
            </a:r>
          </a:p>
        </p:txBody>
      </p:sp>
      <p:sp>
        <p:nvSpPr>
          <p:cNvPr id="3" name="Content Placeholder 2">
            <a:extLst>
              <a:ext uri="{FF2B5EF4-FFF2-40B4-BE49-F238E27FC236}">
                <a16:creationId xmlns:a16="http://schemas.microsoft.com/office/drawing/2014/main" id="{6FCDD9B9-A953-C880-4064-975F6D0F8524}"/>
              </a:ext>
            </a:extLst>
          </p:cNvPr>
          <p:cNvSpPr>
            <a:spLocks noGrp="1"/>
          </p:cNvSpPr>
          <p:nvPr>
            <p:ph idx="1"/>
          </p:nvPr>
        </p:nvSpPr>
        <p:spPr>
          <a:xfrm>
            <a:off x="335360" y="1268760"/>
            <a:ext cx="5760640" cy="5040560"/>
          </a:xfrm>
        </p:spPr>
        <p:txBody>
          <a:bodyPr/>
          <a:lstStyle/>
          <a:p>
            <a:pPr marL="0" indent="0">
              <a:buNone/>
            </a:pPr>
            <a:r>
              <a:rPr lang="en-US" dirty="0"/>
              <a:t>Monitoring security vulnerabilities.</a:t>
            </a:r>
          </a:p>
          <a:p>
            <a:pPr marL="0" indent="0">
              <a:buNone/>
            </a:pPr>
            <a:r>
              <a:rPr lang="en-US" dirty="0" err="1"/>
              <a:t>Dependabot</a:t>
            </a:r>
            <a:endParaRPr lang="en-US" dirty="0"/>
          </a:p>
          <a:p>
            <a:r>
              <a:rPr lang="en-US" dirty="0"/>
              <a:t>Strong GitHub integration</a:t>
            </a:r>
          </a:p>
          <a:p>
            <a:r>
              <a:rPr lang="en-US" dirty="0"/>
              <a:t>Automatic PR for dependency updates</a:t>
            </a:r>
          </a:p>
          <a:p>
            <a:r>
              <a:rPr lang="en-US" dirty="0"/>
              <a:t>.</a:t>
            </a:r>
            <a:r>
              <a:rPr lang="en-US" dirty="0" err="1"/>
              <a:t>github</a:t>
            </a:r>
            <a:r>
              <a:rPr lang="en-US" dirty="0"/>
              <a:t>/</a:t>
            </a:r>
            <a:r>
              <a:rPr lang="en-US" dirty="0" err="1"/>
              <a:t>dependabot.yml</a:t>
            </a:r>
            <a:endParaRPr lang="en-US" dirty="0"/>
          </a:p>
          <a:p>
            <a:pPr marL="0" indent="0">
              <a:buNone/>
            </a:pPr>
            <a:r>
              <a:rPr lang="en-US" dirty="0"/>
              <a:t>Renovate</a:t>
            </a:r>
          </a:p>
          <a:p>
            <a:r>
              <a:rPr lang="en-US" dirty="0"/>
              <a:t>Self hosting / CI / Cloud</a:t>
            </a:r>
          </a:p>
          <a:p>
            <a:pPr marL="0" indent="0">
              <a:buNone/>
            </a:pPr>
            <a:r>
              <a:rPr lang="en-US" dirty="0" err="1"/>
              <a:t>Snyk</a:t>
            </a:r>
            <a:endParaRPr lang="en-US" dirty="0"/>
          </a:p>
          <a:p>
            <a:r>
              <a:rPr lang="en-US" dirty="0"/>
              <a:t>Dashboard</a:t>
            </a:r>
          </a:p>
          <a:p>
            <a:r>
              <a:rPr lang="en-US" dirty="0"/>
              <a:t>Notifications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D3F120B-1690-A990-5614-219375599817}"/>
              </a:ext>
            </a:extLst>
          </p:cNvPr>
          <p:cNvSpPr>
            <a:spLocks noGrp="1"/>
          </p:cNvSpPr>
          <p:nvPr>
            <p:ph type="sldNum" sz="quarter" idx="12"/>
          </p:nvPr>
        </p:nvSpPr>
        <p:spPr/>
        <p:txBody>
          <a:bodyPr/>
          <a:lstStyle/>
          <a:p>
            <a:fld id="{452BA717-4DED-4A38-BDE4-30D0F0A142DB}" type="slidenum">
              <a:rPr lang="cs-CZ" smtClean="0"/>
              <a:pPr/>
              <a:t>25</a:t>
            </a:fld>
            <a:endParaRPr lang="cs-CZ"/>
          </a:p>
        </p:txBody>
      </p:sp>
      <p:pic>
        <p:nvPicPr>
          <p:cNvPr id="4098" name="Picture 2" descr="@dependabot">
            <a:extLst>
              <a:ext uri="{FF2B5EF4-FFF2-40B4-BE49-F238E27FC236}">
                <a16:creationId xmlns:a16="http://schemas.microsoft.com/office/drawing/2014/main" id="{D13A7D38-C23A-1203-C204-797F4FABD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1583165"/>
            <a:ext cx="1629811" cy="16298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295D804-D479-D26D-F93F-243F1EB05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2564904"/>
            <a:ext cx="191452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ess kit | Snyk">
            <a:extLst>
              <a:ext uri="{FF2B5EF4-FFF2-40B4-BE49-F238E27FC236}">
                <a16:creationId xmlns:a16="http://schemas.microsoft.com/office/drawing/2014/main" id="{ABB8CB5F-E50D-EC13-6AB3-B00E97E652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520336"/>
            <a:ext cx="2641476" cy="264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98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94C8-7988-8CED-8274-352F12218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C3BDB-CC48-D36D-80DE-652BC57DF36D}"/>
              </a:ext>
            </a:extLst>
          </p:cNvPr>
          <p:cNvSpPr>
            <a:spLocks noGrp="1"/>
          </p:cNvSpPr>
          <p:nvPr>
            <p:ph type="title"/>
          </p:nvPr>
        </p:nvSpPr>
        <p:spPr/>
        <p:txBody>
          <a:bodyPr/>
          <a:lstStyle/>
          <a:p>
            <a:r>
              <a:rPr lang="en-US" dirty="0"/>
              <a:t>Linter</a:t>
            </a:r>
          </a:p>
        </p:txBody>
      </p:sp>
      <p:sp>
        <p:nvSpPr>
          <p:cNvPr id="3" name="Content Placeholder 2">
            <a:extLst>
              <a:ext uri="{FF2B5EF4-FFF2-40B4-BE49-F238E27FC236}">
                <a16:creationId xmlns:a16="http://schemas.microsoft.com/office/drawing/2014/main" id="{63ABDB23-F987-9184-7474-F5C3FBBE7F48}"/>
              </a:ext>
            </a:extLst>
          </p:cNvPr>
          <p:cNvSpPr>
            <a:spLocks noGrp="1"/>
          </p:cNvSpPr>
          <p:nvPr>
            <p:ph idx="1"/>
          </p:nvPr>
        </p:nvSpPr>
        <p:spPr>
          <a:xfrm>
            <a:off x="335360" y="1268760"/>
            <a:ext cx="6480720" cy="5040560"/>
          </a:xfrm>
        </p:spPr>
        <p:txBody>
          <a:bodyPr/>
          <a:lstStyle/>
          <a:p>
            <a:pPr marL="0" indent="0">
              <a:buNone/>
            </a:pPr>
            <a:r>
              <a:rPr lang="en-US" dirty="0"/>
              <a:t>Originally a software developed for static code analysis. Now family of tools performing code analysis.</a:t>
            </a:r>
          </a:p>
          <a:p>
            <a:r>
              <a:rPr lang="en-US" dirty="0"/>
              <a:t>Rules</a:t>
            </a:r>
          </a:p>
          <a:p>
            <a:pPr lvl="1"/>
            <a:r>
              <a:rPr lang="en-US" dirty="0"/>
              <a:t>IF code meets a certain expectations, </a:t>
            </a:r>
            <a:br>
              <a:rPr lang="en-US" dirty="0"/>
            </a:br>
            <a:r>
              <a:rPr lang="en-US" dirty="0"/>
              <a:t>	THEN … </a:t>
            </a:r>
            <a:br>
              <a:rPr lang="en-US" dirty="0"/>
            </a:br>
            <a:r>
              <a:rPr lang="en-US" dirty="0"/>
              <a:t>	ELSE  …</a:t>
            </a:r>
            <a:br>
              <a:rPr lang="en-US" dirty="0"/>
            </a:br>
            <a:endParaRPr lang="en-US" dirty="0"/>
          </a:p>
          <a:p>
            <a:r>
              <a:rPr lang="en-US" dirty="0"/>
              <a:t>IDE Integration</a:t>
            </a:r>
            <a:br>
              <a:rPr lang="en-US" dirty="0"/>
            </a:br>
            <a:endParaRPr lang="en-US" dirty="0"/>
          </a:p>
          <a:p>
            <a:r>
              <a:rPr lang="en-US" dirty="0"/>
              <a:t>SonarQube</a:t>
            </a:r>
          </a:p>
          <a:p>
            <a:pPr lvl="1"/>
            <a:r>
              <a:rPr lang="en-US" dirty="0"/>
              <a:t>Java, C++, JavaScript, Python, PHP, …</a:t>
            </a:r>
          </a:p>
          <a:p>
            <a:r>
              <a:rPr lang="en-US" dirty="0" err="1"/>
              <a:t>ESLint</a:t>
            </a:r>
            <a:endParaRPr lang="en-US" dirty="0"/>
          </a:p>
          <a:p>
            <a:pPr lvl="1"/>
            <a:r>
              <a:rPr lang="en-US" dirty="0"/>
              <a:t>JavaScript</a:t>
            </a:r>
          </a:p>
          <a:p>
            <a:endParaRPr lang="en-US" dirty="0"/>
          </a:p>
        </p:txBody>
      </p:sp>
      <p:sp>
        <p:nvSpPr>
          <p:cNvPr id="4" name="Slide Number Placeholder 3">
            <a:extLst>
              <a:ext uri="{FF2B5EF4-FFF2-40B4-BE49-F238E27FC236}">
                <a16:creationId xmlns:a16="http://schemas.microsoft.com/office/drawing/2014/main" id="{13C076A3-C485-60ED-5BA3-2832727E0D3B}"/>
              </a:ext>
            </a:extLst>
          </p:cNvPr>
          <p:cNvSpPr>
            <a:spLocks noGrp="1"/>
          </p:cNvSpPr>
          <p:nvPr>
            <p:ph type="sldNum" sz="quarter" idx="12"/>
          </p:nvPr>
        </p:nvSpPr>
        <p:spPr/>
        <p:txBody>
          <a:bodyPr/>
          <a:lstStyle/>
          <a:p>
            <a:fld id="{452BA717-4DED-4A38-BDE4-30D0F0A142DB}" type="slidenum">
              <a:rPr lang="cs-CZ" smtClean="0"/>
              <a:pPr/>
              <a:t>26</a:t>
            </a:fld>
            <a:endParaRPr lang="cs-CZ"/>
          </a:p>
        </p:txBody>
      </p:sp>
      <p:pic>
        <p:nvPicPr>
          <p:cNvPr id="10" name="Graphic 9">
            <a:extLst>
              <a:ext uri="{FF2B5EF4-FFF2-40B4-BE49-F238E27FC236}">
                <a16:creationId xmlns:a16="http://schemas.microsoft.com/office/drawing/2014/main" id="{CAA57F08-E27A-2CC5-0395-C497B8C28D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2104" y="1628800"/>
            <a:ext cx="3888432" cy="951888"/>
          </a:xfrm>
          <a:prstGeom prst="rect">
            <a:avLst/>
          </a:prstGeom>
        </p:spPr>
      </p:pic>
      <p:pic>
        <p:nvPicPr>
          <p:cNvPr id="5130" name="Picture 10" descr="OpenJS Foundation: ESLint - Credly">
            <a:extLst>
              <a:ext uri="{FF2B5EF4-FFF2-40B4-BE49-F238E27FC236}">
                <a16:creationId xmlns:a16="http://schemas.microsoft.com/office/drawing/2014/main" id="{5C4B9F53-2F77-AFEB-CBE4-BDA7A75E30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6743" y="3263356"/>
            <a:ext cx="1417340" cy="141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379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C0B3-38C7-6E69-10CB-E3F7CE9FFB38}"/>
              </a:ext>
            </a:extLst>
          </p:cNvPr>
          <p:cNvSpPr>
            <a:spLocks noGrp="1"/>
          </p:cNvSpPr>
          <p:nvPr>
            <p:ph type="title"/>
          </p:nvPr>
        </p:nvSpPr>
        <p:spPr/>
        <p:txBody>
          <a:bodyPr/>
          <a:lstStyle/>
          <a:p>
            <a:r>
              <a:rPr lang="en-US" dirty="0"/>
              <a:t>Prettier / code formatter</a:t>
            </a:r>
          </a:p>
        </p:txBody>
      </p:sp>
      <p:sp>
        <p:nvSpPr>
          <p:cNvPr id="3" name="Content Placeholder 2">
            <a:extLst>
              <a:ext uri="{FF2B5EF4-FFF2-40B4-BE49-F238E27FC236}">
                <a16:creationId xmlns:a16="http://schemas.microsoft.com/office/drawing/2014/main" id="{888003F4-BF3D-55F9-DBD8-A30AD52CD7EF}"/>
              </a:ext>
            </a:extLst>
          </p:cNvPr>
          <p:cNvSpPr>
            <a:spLocks noGrp="1"/>
          </p:cNvSpPr>
          <p:nvPr>
            <p:ph idx="1"/>
          </p:nvPr>
        </p:nvSpPr>
        <p:spPr>
          <a:xfrm>
            <a:off x="335360" y="1268760"/>
            <a:ext cx="7056784" cy="5040560"/>
          </a:xfrm>
        </p:spPr>
        <p:txBody>
          <a:bodyPr/>
          <a:lstStyle/>
          <a:p>
            <a:pPr marL="0" indent="0">
              <a:buNone/>
            </a:pPr>
            <a:r>
              <a:rPr lang="en-US" dirty="0"/>
              <a:t>“Prettier is an opinionated code formatter. It enforces a consistent style by parsing your code and re-printing it with its own rules that take the maximum line length into account, wrapping code when necessary.”</a:t>
            </a:r>
          </a:p>
        </p:txBody>
      </p:sp>
      <p:sp>
        <p:nvSpPr>
          <p:cNvPr id="4" name="Slide Number Placeholder 3">
            <a:extLst>
              <a:ext uri="{FF2B5EF4-FFF2-40B4-BE49-F238E27FC236}">
                <a16:creationId xmlns:a16="http://schemas.microsoft.com/office/drawing/2014/main" id="{148B6AEA-F61C-9CA4-02B8-11146F35EE1B}"/>
              </a:ext>
            </a:extLst>
          </p:cNvPr>
          <p:cNvSpPr>
            <a:spLocks noGrp="1"/>
          </p:cNvSpPr>
          <p:nvPr>
            <p:ph type="sldNum" sz="quarter" idx="12"/>
          </p:nvPr>
        </p:nvSpPr>
        <p:spPr/>
        <p:txBody>
          <a:bodyPr/>
          <a:lstStyle/>
          <a:p>
            <a:fld id="{452BA717-4DED-4A38-BDE4-30D0F0A142DB}" type="slidenum">
              <a:rPr lang="cs-CZ" smtClean="0"/>
              <a:pPr/>
              <a:t>27</a:t>
            </a:fld>
            <a:endParaRPr lang="cs-CZ"/>
          </a:p>
        </p:txBody>
      </p:sp>
      <p:pic>
        <p:nvPicPr>
          <p:cNvPr id="10" name="Content Placeholder 8">
            <a:extLst>
              <a:ext uri="{FF2B5EF4-FFF2-40B4-BE49-F238E27FC236}">
                <a16:creationId xmlns:a16="http://schemas.microsoft.com/office/drawing/2014/main" id="{99EA1A4B-6751-3541-FDCE-09D5B76F27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9718" y="1688286"/>
            <a:ext cx="3312765" cy="1380319"/>
          </a:xfrm>
          <a:prstGeom prst="rect">
            <a:avLst/>
          </a:prstGeom>
        </p:spPr>
      </p:pic>
      <p:pic>
        <p:nvPicPr>
          <p:cNvPr id="6150" name="Picture 6" descr="Black Logo">
            <a:extLst>
              <a:ext uri="{FF2B5EF4-FFF2-40B4-BE49-F238E27FC236}">
                <a16:creationId xmlns:a16="http://schemas.microsoft.com/office/drawing/2014/main" id="{329671D3-BEAA-1229-B57F-E828673FAB3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9718" y="3516589"/>
            <a:ext cx="3554760" cy="130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6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311A41-FA1A-4E03-B667-109FDDD44A6C}"/>
              </a:ext>
            </a:extLst>
          </p:cNvPr>
          <p:cNvSpPr>
            <a:spLocks noGrp="1"/>
          </p:cNvSpPr>
          <p:nvPr>
            <p:ph type="title"/>
          </p:nvPr>
        </p:nvSpPr>
        <p:spPr/>
        <p:txBody>
          <a:bodyPr/>
          <a:lstStyle/>
          <a:p>
            <a:r>
              <a:rPr lang="en-US" dirty="0"/>
              <a:t>Maintenance</a:t>
            </a:r>
          </a:p>
        </p:txBody>
      </p:sp>
      <p:sp>
        <p:nvSpPr>
          <p:cNvPr id="2" name="Content Placeholder 1">
            <a:extLst>
              <a:ext uri="{FF2B5EF4-FFF2-40B4-BE49-F238E27FC236}">
                <a16:creationId xmlns:a16="http://schemas.microsoft.com/office/drawing/2014/main" id="{2DD61ACA-1AEB-4DFB-B5AB-1C1BECB85D53}"/>
              </a:ext>
            </a:extLst>
          </p:cNvPr>
          <p:cNvSpPr>
            <a:spLocks noGrp="1"/>
          </p:cNvSpPr>
          <p:nvPr>
            <p:ph idx="1"/>
          </p:nvPr>
        </p:nvSpPr>
        <p:spPr>
          <a:xfrm>
            <a:off x="335360" y="1268760"/>
            <a:ext cx="11449272" cy="4176464"/>
          </a:xfrm>
        </p:spPr>
        <p:txBody>
          <a:bodyPr/>
          <a:lstStyle/>
          <a:p>
            <a:pPr marL="0" indent="0">
              <a:buNone/>
            </a:pPr>
            <a:r>
              <a:rPr lang="en-US" dirty="0"/>
              <a:t>Co se </a:t>
            </a:r>
            <a:r>
              <a:rPr lang="en-US" dirty="0" err="1"/>
              <a:t>týká</a:t>
            </a:r>
            <a:r>
              <a:rPr lang="en-US" dirty="0"/>
              <a:t> HTTP/2 – tam je </a:t>
            </a:r>
            <a:r>
              <a:rPr lang="en-US" dirty="0" err="1"/>
              <a:t>trošku</a:t>
            </a:r>
            <a:r>
              <a:rPr lang="en-US" dirty="0"/>
              <a:t> </a:t>
            </a:r>
            <a:r>
              <a:rPr lang="en-US" dirty="0" err="1"/>
              <a:t>problém</a:t>
            </a:r>
            <a:r>
              <a:rPr lang="en-US" dirty="0"/>
              <a:t>, </a:t>
            </a:r>
            <a:r>
              <a:rPr lang="en-US" dirty="0" err="1"/>
              <a:t>že</a:t>
            </a:r>
            <a:r>
              <a:rPr lang="en-US" dirty="0"/>
              <a:t> by se </a:t>
            </a:r>
            <a:r>
              <a:rPr lang="en-US" dirty="0" err="1"/>
              <a:t>musel</a:t>
            </a:r>
            <a:r>
              <a:rPr lang="en-US" dirty="0"/>
              <a:t> web server </a:t>
            </a:r>
            <a:r>
              <a:rPr lang="en-US" dirty="0">
                <a:solidFill>
                  <a:schemeClr val="accent2"/>
                </a:solidFill>
              </a:rPr>
              <a:t>Apache </a:t>
            </a:r>
            <a:r>
              <a:rPr lang="en-US" dirty="0" err="1">
                <a:solidFill>
                  <a:schemeClr val="accent2"/>
                </a:solidFill>
              </a:rPr>
              <a:t>běžet</a:t>
            </a:r>
            <a:r>
              <a:rPr lang="en-US" dirty="0">
                <a:solidFill>
                  <a:schemeClr val="accent2"/>
                </a:solidFill>
              </a:rPr>
              <a:t> </a:t>
            </a:r>
            <a:r>
              <a:rPr lang="en-US" dirty="0" err="1">
                <a:solidFill>
                  <a:schemeClr val="accent2"/>
                </a:solidFill>
              </a:rPr>
              <a:t>na</a:t>
            </a:r>
            <a:r>
              <a:rPr lang="en-US" dirty="0">
                <a:solidFill>
                  <a:schemeClr val="accent2"/>
                </a:solidFill>
              </a:rPr>
              <a:t> </a:t>
            </a:r>
            <a:r>
              <a:rPr lang="en-US" dirty="0" err="1">
                <a:solidFill>
                  <a:schemeClr val="accent2"/>
                </a:solidFill>
              </a:rPr>
              <a:t>verzi</a:t>
            </a:r>
            <a:r>
              <a:rPr lang="en-US" dirty="0">
                <a:solidFill>
                  <a:schemeClr val="accent2"/>
                </a:solidFill>
              </a:rPr>
              <a:t> 2.4 (</a:t>
            </a:r>
            <a:r>
              <a:rPr lang="en-US" dirty="0" err="1">
                <a:solidFill>
                  <a:schemeClr val="accent2"/>
                </a:solidFill>
              </a:rPr>
              <a:t>nyní</a:t>
            </a:r>
            <a:r>
              <a:rPr lang="en-US" dirty="0">
                <a:solidFill>
                  <a:schemeClr val="accent2"/>
                </a:solidFill>
              </a:rPr>
              <a:t> </a:t>
            </a:r>
            <a:r>
              <a:rPr lang="en-US" dirty="0" err="1">
                <a:solidFill>
                  <a:schemeClr val="accent2"/>
                </a:solidFill>
              </a:rPr>
              <a:t>běží</a:t>
            </a:r>
            <a:r>
              <a:rPr lang="en-US" dirty="0">
                <a:solidFill>
                  <a:schemeClr val="accent2"/>
                </a:solidFill>
              </a:rPr>
              <a:t> </a:t>
            </a:r>
            <a:r>
              <a:rPr lang="en-US" dirty="0" err="1">
                <a:solidFill>
                  <a:schemeClr val="accent2"/>
                </a:solidFill>
              </a:rPr>
              <a:t>na</a:t>
            </a:r>
            <a:r>
              <a:rPr lang="en-US" dirty="0">
                <a:solidFill>
                  <a:schemeClr val="accent2"/>
                </a:solidFill>
              </a:rPr>
              <a:t> </a:t>
            </a:r>
            <a:r>
              <a:rPr lang="en-US" dirty="0" err="1">
                <a:solidFill>
                  <a:schemeClr val="accent2"/>
                </a:solidFill>
              </a:rPr>
              <a:t>verzi</a:t>
            </a:r>
            <a:r>
              <a:rPr lang="en-US" dirty="0">
                <a:solidFill>
                  <a:schemeClr val="accent2"/>
                </a:solidFill>
              </a:rPr>
              <a:t> 2.2)</a:t>
            </a:r>
            <a:r>
              <a:rPr lang="en-US" dirty="0"/>
              <a:t>,  </a:t>
            </a:r>
            <a:r>
              <a:rPr lang="en-US" dirty="0" err="1">
                <a:solidFill>
                  <a:schemeClr val="accent2"/>
                </a:solidFill>
              </a:rPr>
              <a:t>současně</a:t>
            </a:r>
            <a:r>
              <a:rPr lang="en-US" dirty="0">
                <a:solidFill>
                  <a:schemeClr val="accent2"/>
                </a:solidFill>
              </a:rPr>
              <a:t> HTTP/2 </a:t>
            </a:r>
            <a:r>
              <a:rPr lang="en-US" dirty="0" err="1">
                <a:solidFill>
                  <a:schemeClr val="accent2"/>
                </a:solidFill>
              </a:rPr>
              <a:t>nepodporuje</a:t>
            </a:r>
            <a:r>
              <a:rPr lang="en-US" dirty="0">
                <a:solidFill>
                  <a:schemeClr val="accent2"/>
                </a:solidFill>
              </a:rPr>
              <a:t> PHP </a:t>
            </a:r>
            <a:r>
              <a:rPr lang="en-US" dirty="0" err="1">
                <a:solidFill>
                  <a:schemeClr val="accent2"/>
                </a:solidFill>
              </a:rPr>
              <a:t>ve</a:t>
            </a:r>
            <a:r>
              <a:rPr lang="en-US" dirty="0">
                <a:solidFill>
                  <a:schemeClr val="accent2"/>
                </a:solidFill>
              </a:rPr>
              <a:t> </a:t>
            </a:r>
            <a:r>
              <a:rPr lang="en-US" dirty="0" err="1">
                <a:solidFill>
                  <a:schemeClr val="accent2"/>
                </a:solidFill>
              </a:rPr>
              <a:t>formě</a:t>
            </a:r>
            <a:r>
              <a:rPr lang="en-US" dirty="0">
                <a:solidFill>
                  <a:schemeClr val="accent2"/>
                </a:solidFill>
              </a:rPr>
              <a:t> </a:t>
            </a:r>
            <a:r>
              <a:rPr lang="en-US" dirty="0" err="1">
                <a:solidFill>
                  <a:schemeClr val="accent2"/>
                </a:solidFill>
              </a:rPr>
              <a:t>modulu</a:t>
            </a:r>
            <a:r>
              <a:rPr lang="en-US" dirty="0">
                <a:solidFill>
                  <a:schemeClr val="accent2"/>
                </a:solidFill>
              </a:rPr>
              <a:t> Apache, ale </a:t>
            </a:r>
            <a:r>
              <a:rPr lang="en-US" dirty="0" err="1">
                <a:solidFill>
                  <a:schemeClr val="accent2"/>
                </a:solidFill>
              </a:rPr>
              <a:t>muselo</a:t>
            </a:r>
            <a:r>
              <a:rPr lang="en-US" dirty="0">
                <a:solidFill>
                  <a:schemeClr val="accent2"/>
                </a:solidFill>
              </a:rPr>
              <a:t> by se </a:t>
            </a:r>
            <a:r>
              <a:rPr lang="en-US" dirty="0" err="1">
                <a:solidFill>
                  <a:schemeClr val="accent2"/>
                </a:solidFill>
              </a:rPr>
              <a:t>přejít</a:t>
            </a:r>
            <a:r>
              <a:rPr lang="en-US" dirty="0">
                <a:solidFill>
                  <a:schemeClr val="accent2"/>
                </a:solidFill>
              </a:rPr>
              <a:t> </a:t>
            </a:r>
            <a:r>
              <a:rPr lang="en-US" dirty="0" err="1">
                <a:solidFill>
                  <a:schemeClr val="accent2"/>
                </a:solidFill>
              </a:rPr>
              <a:t>na</a:t>
            </a:r>
            <a:r>
              <a:rPr lang="en-US" dirty="0">
                <a:solidFill>
                  <a:schemeClr val="accent2"/>
                </a:solidFill>
              </a:rPr>
              <a:t> </a:t>
            </a:r>
            <a:r>
              <a:rPr lang="en-US" dirty="0" err="1">
                <a:solidFill>
                  <a:schemeClr val="accent2"/>
                </a:solidFill>
              </a:rPr>
              <a:t>řešení</a:t>
            </a:r>
            <a:r>
              <a:rPr lang="en-US" dirty="0">
                <a:solidFill>
                  <a:schemeClr val="accent2"/>
                </a:solidFill>
              </a:rPr>
              <a:t> </a:t>
            </a:r>
            <a:r>
              <a:rPr lang="en-US" dirty="0" err="1">
                <a:solidFill>
                  <a:schemeClr val="accent2"/>
                </a:solidFill>
              </a:rPr>
              <a:t>pomocí</a:t>
            </a:r>
            <a:r>
              <a:rPr lang="en-US" dirty="0">
                <a:solidFill>
                  <a:schemeClr val="accent2"/>
                </a:solidFill>
              </a:rPr>
              <a:t> PHP-FPM</a:t>
            </a:r>
            <a:r>
              <a:rPr lang="en-US" dirty="0"/>
              <a:t>. </a:t>
            </a:r>
          </a:p>
          <a:p>
            <a:pPr marL="0" indent="0">
              <a:buNone/>
            </a:pPr>
            <a:endParaRPr lang="en-US" dirty="0"/>
          </a:p>
          <a:p>
            <a:pPr marL="0" indent="0">
              <a:buNone/>
            </a:pPr>
            <a:r>
              <a:rPr lang="en-US" dirty="0"/>
              <a:t>A v </a:t>
            </a:r>
            <a:r>
              <a:rPr lang="en-US" dirty="0" err="1"/>
              <a:t>neposlední</a:t>
            </a:r>
            <a:r>
              <a:rPr lang="en-US" dirty="0"/>
              <a:t> </a:t>
            </a:r>
            <a:r>
              <a:rPr lang="en-US" dirty="0" err="1"/>
              <a:t>řadě</a:t>
            </a:r>
            <a:r>
              <a:rPr lang="en-US" dirty="0"/>
              <a:t> </a:t>
            </a:r>
            <a:r>
              <a:rPr lang="en-US" dirty="0" err="1"/>
              <a:t>mám</a:t>
            </a:r>
            <a:r>
              <a:rPr lang="en-US" dirty="0"/>
              <a:t> </a:t>
            </a:r>
            <a:r>
              <a:rPr lang="en-US" dirty="0" err="1"/>
              <a:t>informaci</a:t>
            </a:r>
            <a:r>
              <a:rPr lang="en-US" dirty="0"/>
              <a:t> od </a:t>
            </a:r>
            <a:r>
              <a:rPr lang="en-US" dirty="0" err="1"/>
              <a:t>jednoho</a:t>
            </a:r>
            <a:r>
              <a:rPr lang="en-US" dirty="0"/>
              <a:t> z </a:t>
            </a:r>
            <a:r>
              <a:rPr lang="en-US" dirty="0" err="1"/>
              <a:t>autorů</a:t>
            </a:r>
            <a:r>
              <a:rPr lang="en-US" dirty="0"/>
              <a:t> </a:t>
            </a:r>
            <a:r>
              <a:rPr lang="en-US" dirty="0" err="1"/>
              <a:t>redakčního</a:t>
            </a:r>
            <a:r>
              <a:rPr lang="en-US" dirty="0"/>
              <a:t> </a:t>
            </a:r>
            <a:r>
              <a:rPr lang="en-US" dirty="0" err="1"/>
              <a:t>systému</a:t>
            </a:r>
            <a:r>
              <a:rPr lang="en-US" dirty="0"/>
              <a:t> </a:t>
            </a:r>
            <a:r>
              <a:rPr lang="en-US" dirty="0" err="1"/>
              <a:t>webu</a:t>
            </a:r>
            <a:r>
              <a:rPr lang="en-US" dirty="0"/>
              <a:t>, </a:t>
            </a:r>
            <a:r>
              <a:rPr lang="en-US" dirty="0" err="1"/>
              <a:t>že</a:t>
            </a:r>
            <a:r>
              <a:rPr lang="en-US" dirty="0"/>
              <a:t> </a:t>
            </a:r>
            <a:r>
              <a:rPr lang="en-US" dirty="0" err="1">
                <a:solidFill>
                  <a:schemeClr val="accent2"/>
                </a:solidFill>
              </a:rPr>
              <a:t>změna</a:t>
            </a:r>
            <a:r>
              <a:rPr lang="en-US" dirty="0">
                <a:solidFill>
                  <a:schemeClr val="accent2"/>
                </a:solidFill>
              </a:rPr>
              <a:t> </a:t>
            </a:r>
            <a:r>
              <a:rPr lang="en-US" dirty="0" err="1">
                <a:solidFill>
                  <a:schemeClr val="accent2"/>
                </a:solidFill>
              </a:rPr>
              <a:t>verze</a:t>
            </a:r>
            <a:r>
              <a:rPr lang="en-US" dirty="0">
                <a:solidFill>
                  <a:schemeClr val="accent2"/>
                </a:solidFill>
              </a:rPr>
              <a:t> PHP</a:t>
            </a:r>
            <a:r>
              <a:rPr lang="en-US" dirty="0"/>
              <a:t>, </a:t>
            </a:r>
            <a:r>
              <a:rPr lang="en-US" dirty="0" err="1"/>
              <a:t>která</a:t>
            </a:r>
            <a:r>
              <a:rPr lang="en-US" dirty="0"/>
              <a:t> by </a:t>
            </a:r>
            <a:r>
              <a:rPr lang="en-US" dirty="0" err="1"/>
              <a:t>při</a:t>
            </a:r>
            <a:r>
              <a:rPr lang="en-US" dirty="0"/>
              <a:t> tom </a:t>
            </a:r>
            <a:r>
              <a:rPr lang="en-US" dirty="0" err="1"/>
              <a:t>všem</a:t>
            </a:r>
            <a:r>
              <a:rPr lang="en-US" dirty="0"/>
              <a:t> </a:t>
            </a:r>
            <a:r>
              <a:rPr lang="en-US" dirty="0" err="1"/>
              <a:t>nastala</a:t>
            </a:r>
            <a:r>
              <a:rPr lang="en-US" dirty="0"/>
              <a:t>, </a:t>
            </a:r>
            <a:r>
              <a:rPr lang="en-US" dirty="0">
                <a:solidFill>
                  <a:schemeClr val="accent2"/>
                </a:solidFill>
              </a:rPr>
              <a:t>by </a:t>
            </a:r>
            <a:r>
              <a:rPr lang="en-US" dirty="0" err="1">
                <a:solidFill>
                  <a:schemeClr val="accent2"/>
                </a:solidFill>
              </a:rPr>
              <a:t>mohla</a:t>
            </a:r>
            <a:r>
              <a:rPr lang="en-US" dirty="0">
                <a:solidFill>
                  <a:schemeClr val="accent2"/>
                </a:solidFill>
              </a:rPr>
              <a:t> </a:t>
            </a:r>
            <a:r>
              <a:rPr lang="en-US" dirty="0" err="1">
                <a:solidFill>
                  <a:schemeClr val="accent2"/>
                </a:solidFill>
              </a:rPr>
              <a:t>způsobit</a:t>
            </a:r>
            <a:r>
              <a:rPr lang="en-US" dirty="0">
                <a:solidFill>
                  <a:schemeClr val="accent2"/>
                </a:solidFill>
              </a:rPr>
              <a:t> </a:t>
            </a:r>
            <a:r>
              <a:rPr lang="en-US" dirty="0" err="1">
                <a:solidFill>
                  <a:schemeClr val="accent2"/>
                </a:solidFill>
              </a:rPr>
              <a:t>nefunkčnost</a:t>
            </a:r>
            <a:r>
              <a:rPr lang="en-US" dirty="0">
                <a:solidFill>
                  <a:schemeClr val="accent2"/>
                </a:solidFill>
              </a:rPr>
              <a:t> </a:t>
            </a:r>
            <a:r>
              <a:rPr lang="en-US" dirty="0" err="1">
                <a:solidFill>
                  <a:schemeClr val="accent2"/>
                </a:solidFill>
              </a:rPr>
              <a:t>redakčního</a:t>
            </a:r>
            <a:r>
              <a:rPr lang="en-US" dirty="0">
                <a:solidFill>
                  <a:schemeClr val="accent2"/>
                </a:solidFill>
              </a:rPr>
              <a:t>  </a:t>
            </a:r>
            <a:r>
              <a:rPr lang="en-US" dirty="0" err="1">
                <a:solidFill>
                  <a:schemeClr val="accent2"/>
                </a:solidFill>
              </a:rPr>
              <a:t>systému</a:t>
            </a:r>
            <a:r>
              <a:rPr lang="en-US" dirty="0"/>
              <a:t>, </a:t>
            </a:r>
            <a:r>
              <a:rPr lang="en-US" dirty="0" err="1"/>
              <a:t>protože</a:t>
            </a:r>
            <a:r>
              <a:rPr lang="en-US" dirty="0"/>
              <a:t> </a:t>
            </a:r>
            <a:r>
              <a:rPr lang="en-US" dirty="0" err="1"/>
              <a:t>novější</a:t>
            </a:r>
            <a:r>
              <a:rPr lang="en-US" dirty="0"/>
              <a:t> </a:t>
            </a:r>
            <a:r>
              <a:rPr lang="en-US" dirty="0" err="1"/>
              <a:t>verze</a:t>
            </a:r>
            <a:r>
              <a:rPr lang="en-US" dirty="0"/>
              <a:t> PHP </a:t>
            </a:r>
            <a:r>
              <a:rPr lang="en-US" dirty="0" err="1"/>
              <a:t>není</a:t>
            </a:r>
            <a:r>
              <a:rPr lang="en-US" dirty="0"/>
              <a:t> </a:t>
            </a:r>
            <a:r>
              <a:rPr lang="en-US" dirty="0" err="1"/>
              <a:t>vždy</a:t>
            </a:r>
            <a:r>
              <a:rPr lang="en-US" dirty="0"/>
              <a:t> </a:t>
            </a:r>
            <a:r>
              <a:rPr lang="en-US" dirty="0" err="1"/>
              <a:t>úplně</a:t>
            </a:r>
            <a:r>
              <a:rPr lang="en-US" dirty="0"/>
              <a:t> </a:t>
            </a:r>
            <a:r>
              <a:rPr lang="en-US" dirty="0" err="1"/>
              <a:t>zpětně</a:t>
            </a:r>
            <a:r>
              <a:rPr lang="en-US" dirty="0"/>
              <a:t> </a:t>
            </a:r>
            <a:r>
              <a:rPr lang="en-US" dirty="0" err="1"/>
              <a:t>kompatibilní</a:t>
            </a:r>
            <a:r>
              <a:rPr lang="en-US" dirty="0"/>
              <a:t> se </a:t>
            </a:r>
            <a:r>
              <a:rPr lang="en-US" dirty="0" err="1"/>
              <a:t>starší</a:t>
            </a:r>
            <a:r>
              <a:rPr lang="en-US" dirty="0"/>
              <a:t> </a:t>
            </a:r>
            <a:r>
              <a:rPr lang="en-US" dirty="0" err="1"/>
              <a:t>verzí</a:t>
            </a:r>
            <a:r>
              <a:rPr lang="en-US" dirty="0"/>
              <a:t> PHP (</a:t>
            </a:r>
            <a:r>
              <a:rPr lang="en-US" dirty="0" err="1"/>
              <a:t>starší</a:t>
            </a:r>
            <a:r>
              <a:rPr lang="en-US" dirty="0"/>
              <a:t> </a:t>
            </a:r>
            <a:r>
              <a:rPr lang="en-US" dirty="0" err="1"/>
              <a:t>funkce</a:t>
            </a:r>
            <a:r>
              <a:rPr lang="en-US" dirty="0"/>
              <a:t> se </a:t>
            </a:r>
            <a:r>
              <a:rPr lang="en-US" dirty="0" err="1"/>
              <a:t>mění</a:t>
            </a:r>
            <a:r>
              <a:rPr lang="en-US" dirty="0"/>
              <a:t> </a:t>
            </a:r>
            <a:r>
              <a:rPr lang="en-US" dirty="0" err="1"/>
              <a:t>nebo</a:t>
            </a:r>
            <a:r>
              <a:rPr lang="en-US" dirty="0"/>
              <a:t> je </a:t>
            </a:r>
            <a:r>
              <a:rPr lang="en-US" dirty="0" err="1"/>
              <a:t>i</a:t>
            </a:r>
            <a:r>
              <a:rPr lang="en-US" dirty="0"/>
              <a:t> </a:t>
            </a:r>
            <a:r>
              <a:rPr lang="en-US" dirty="0" err="1"/>
              <a:t>ruší</a:t>
            </a:r>
            <a:r>
              <a:rPr lang="en-US" dirty="0"/>
              <a:t>). </a:t>
            </a:r>
          </a:p>
          <a:p>
            <a:pPr marL="0" indent="0">
              <a:buNone/>
            </a:pPr>
            <a:endParaRPr lang="en-US" dirty="0"/>
          </a:p>
          <a:p>
            <a:pPr marL="0" indent="0">
              <a:buNone/>
            </a:pPr>
            <a:r>
              <a:rPr lang="en-US" dirty="0" err="1"/>
              <a:t>Tedy</a:t>
            </a:r>
            <a:r>
              <a:rPr lang="en-US" dirty="0"/>
              <a:t> </a:t>
            </a:r>
            <a:r>
              <a:rPr lang="en-US" dirty="0" err="1"/>
              <a:t>tady</a:t>
            </a:r>
            <a:r>
              <a:rPr lang="en-US" dirty="0"/>
              <a:t> </a:t>
            </a:r>
            <a:r>
              <a:rPr lang="en-US" dirty="0" err="1"/>
              <a:t>zatím</a:t>
            </a:r>
            <a:r>
              <a:rPr lang="en-US" dirty="0"/>
              <a:t> </a:t>
            </a:r>
            <a:r>
              <a:rPr lang="en-US" dirty="0" err="1"/>
              <a:t>změny</a:t>
            </a:r>
            <a:r>
              <a:rPr lang="en-US" dirty="0"/>
              <a:t> </a:t>
            </a:r>
            <a:r>
              <a:rPr lang="en-US" dirty="0" err="1"/>
              <a:t>určitě</a:t>
            </a:r>
            <a:r>
              <a:rPr lang="en-US" dirty="0"/>
              <a:t> </a:t>
            </a:r>
            <a:r>
              <a:rPr lang="en-US" dirty="0" err="1"/>
              <a:t>nebudu</a:t>
            </a:r>
            <a:r>
              <a:rPr lang="en-US" dirty="0"/>
              <a:t> J .</a:t>
            </a:r>
          </a:p>
        </p:txBody>
      </p:sp>
      <p:sp>
        <p:nvSpPr>
          <p:cNvPr id="4" name="Slide Number Placeholder 3">
            <a:extLst>
              <a:ext uri="{FF2B5EF4-FFF2-40B4-BE49-F238E27FC236}">
                <a16:creationId xmlns:a16="http://schemas.microsoft.com/office/drawing/2014/main" id="{90410264-210C-4630-B34D-D9AC2087A9F3}"/>
              </a:ext>
            </a:extLst>
          </p:cNvPr>
          <p:cNvSpPr>
            <a:spLocks noGrp="1"/>
          </p:cNvSpPr>
          <p:nvPr>
            <p:ph type="sldNum" sz="quarter" idx="12"/>
          </p:nvPr>
        </p:nvSpPr>
        <p:spPr/>
        <p:txBody>
          <a:bodyPr/>
          <a:lstStyle/>
          <a:p>
            <a:fld id="{452BA717-4DED-4A38-BDE4-30D0F0A142DB}" type="slidenum">
              <a:rPr lang="cs-CZ" smtClean="0"/>
              <a:pPr/>
              <a:t>28</a:t>
            </a:fld>
            <a:endParaRPr lang="cs-CZ"/>
          </a:p>
        </p:txBody>
      </p:sp>
      <p:sp>
        <p:nvSpPr>
          <p:cNvPr id="5" name="TextBox 4">
            <a:extLst>
              <a:ext uri="{FF2B5EF4-FFF2-40B4-BE49-F238E27FC236}">
                <a16:creationId xmlns:a16="http://schemas.microsoft.com/office/drawing/2014/main" id="{357C0AFC-C6F6-C597-ACEC-82CBF6C6D39F}"/>
              </a:ext>
            </a:extLst>
          </p:cNvPr>
          <p:cNvSpPr txBox="1"/>
          <p:nvPr/>
        </p:nvSpPr>
        <p:spPr>
          <a:xfrm>
            <a:off x="8760296" y="6021288"/>
            <a:ext cx="3312368" cy="369332"/>
          </a:xfrm>
          <a:prstGeom prst="rect">
            <a:avLst/>
          </a:prstGeom>
          <a:noFill/>
        </p:spPr>
        <p:txBody>
          <a:bodyPr wrap="square" rtlCol="0">
            <a:spAutoFit/>
          </a:bodyPr>
          <a:lstStyle/>
          <a:p>
            <a:pPr algn="r"/>
            <a:r>
              <a:rPr lang="en-US" dirty="0"/>
              <a:t>2020/2021</a:t>
            </a:r>
          </a:p>
        </p:txBody>
      </p:sp>
    </p:spTree>
    <p:extLst>
      <p:ext uri="{BB962C8B-B14F-4D97-AF65-F5344CB8AC3E}">
        <p14:creationId xmlns:p14="http://schemas.microsoft.com/office/powerpoint/2010/main" val="2726906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EC56-845A-5B96-DD22-048F2E848B1C}"/>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2BB06092-8838-0A04-AF45-77872117D1DA}"/>
              </a:ext>
            </a:extLst>
          </p:cNvPr>
          <p:cNvSpPr>
            <a:spLocks noGrp="1"/>
          </p:cNvSpPr>
          <p:nvPr>
            <p:ph idx="1"/>
          </p:nvPr>
        </p:nvSpPr>
        <p:spPr/>
        <p:txBody>
          <a:bodyPr/>
          <a:lstStyle/>
          <a:p>
            <a:r>
              <a:rPr lang="en-US" dirty="0"/>
              <a:t>Design patterns</a:t>
            </a:r>
          </a:p>
          <a:p>
            <a:r>
              <a:rPr lang="en-US" dirty="0"/>
              <a:t>ORM</a:t>
            </a:r>
          </a:p>
          <a:p>
            <a:r>
              <a:rPr lang="en-US" dirty="0"/>
              <a:t>MVC / MVP / MVVM / …</a:t>
            </a:r>
          </a:p>
          <a:p>
            <a:r>
              <a:rPr lang="en-US" dirty="0"/>
              <a:t>Dependency managers</a:t>
            </a:r>
          </a:p>
          <a:p>
            <a:r>
              <a:rPr lang="en-US" dirty="0"/>
              <a:t>Linters</a:t>
            </a:r>
          </a:p>
          <a:p>
            <a:r>
              <a:rPr lang="en-US" dirty="0"/>
              <a:t>Code formatters</a:t>
            </a:r>
          </a:p>
          <a:p>
            <a:r>
              <a:rPr lang="en-US" dirty="0"/>
              <a:t>NSWI154 - Software Development Tools</a:t>
            </a:r>
          </a:p>
          <a:p>
            <a:endParaRPr lang="en-US" dirty="0"/>
          </a:p>
        </p:txBody>
      </p:sp>
      <p:sp>
        <p:nvSpPr>
          <p:cNvPr id="4" name="Slide Number Placeholder 3">
            <a:extLst>
              <a:ext uri="{FF2B5EF4-FFF2-40B4-BE49-F238E27FC236}">
                <a16:creationId xmlns:a16="http://schemas.microsoft.com/office/drawing/2014/main" id="{FDAA963C-A4B6-3F98-C73C-F3F6BA15118E}"/>
              </a:ext>
            </a:extLst>
          </p:cNvPr>
          <p:cNvSpPr>
            <a:spLocks noGrp="1"/>
          </p:cNvSpPr>
          <p:nvPr>
            <p:ph type="sldNum" sz="quarter" idx="12"/>
          </p:nvPr>
        </p:nvSpPr>
        <p:spPr/>
        <p:txBody>
          <a:bodyPr/>
          <a:lstStyle/>
          <a:p>
            <a:fld id="{452BA717-4DED-4A38-BDE4-30D0F0A142DB}" type="slidenum">
              <a:rPr lang="cs-CZ" smtClean="0"/>
              <a:pPr/>
              <a:t>29</a:t>
            </a:fld>
            <a:endParaRPr lang="cs-CZ"/>
          </a:p>
        </p:txBody>
      </p:sp>
    </p:spTree>
    <p:extLst>
      <p:ext uri="{BB962C8B-B14F-4D97-AF65-F5344CB8AC3E}">
        <p14:creationId xmlns:p14="http://schemas.microsoft.com/office/powerpoint/2010/main" val="240311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9C85-5A86-00B7-4992-401AFEAEEF80}"/>
              </a:ext>
            </a:extLst>
          </p:cNvPr>
          <p:cNvSpPr>
            <a:spLocks noGrp="1"/>
          </p:cNvSpPr>
          <p:nvPr>
            <p:ph type="title"/>
          </p:nvPr>
        </p:nvSpPr>
        <p:spPr/>
        <p:txBody>
          <a:bodyPr/>
          <a:lstStyle/>
          <a:p>
            <a:r>
              <a:rPr lang="en-US" dirty="0"/>
              <a:t>Gang of Four Design Patterns</a:t>
            </a:r>
          </a:p>
        </p:txBody>
      </p:sp>
      <p:sp>
        <p:nvSpPr>
          <p:cNvPr id="3" name="Content Placeholder 2">
            <a:extLst>
              <a:ext uri="{FF2B5EF4-FFF2-40B4-BE49-F238E27FC236}">
                <a16:creationId xmlns:a16="http://schemas.microsoft.com/office/drawing/2014/main" id="{EBA6E72D-0BD1-EFC5-62AE-C35DD99339F7}"/>
              </a:ext>
            </a:extLst>
          </p:cNvPr>
          <p:cNvSpPr>
            <a:spLocks noGrp="1"/>
          </p:cNvSpPr>
          <p:nvPr>
            <p:ph idx="1"/>
          </p:nvPr>
        </p:nvSpPr>
        <p:spPr/>
        <p:txBody>
          <a:bodyPr/>
          <a:lstStyle/>
          <a:p>
            <a:pPr marL="0" indent="0">
              <a:buNone/>
            </a:pPr>
            <a:r>
              <a:rPr lang="en-US" dirty="0"/>
              <a:t>.. a reusable and flexible design is difficult if not impossible to get "right" the first time ... Yet experienced object-oriented designers do make good designs. Meanwhile new designers are overwhelmed by the options … </a:t>
            </a:r>
            <a:br>
              <a:rPr lang="en-US" dirty="0"/>
            </a:br>
            <a:br>
              <a:rPr lang="en-US" dirty="0"/>
            </a:br>
            <a:r>
              <a:rPr lang="en-US" dirty="0"/>
              <a:t>Each design pattern systematically names, explains, and evaluates an important and recurring design in object-oriented systems. … Design patterns make it easier to reuse successful designs and architectures.</a:t>
            </a:r>
            <a:br>
              <a:rPr lang="en-US" dirty="0"/>
            </a:br>
            <a:br>
              <a:rPr lang="en-US" dirty="0"/>
            </a:br>
            <a:r>
              <a:rPr lang="en-US" dirty="0"/>
              <a:t>A pattern has: pattern name, problem, solution, consequences.</a:t>
            </a:r>
            <a:br>
              <a:rPr lang="en-US" dirty="0"/>
            </a:br>
            <a:endParaRPr lang="en-US" dirty="0"/>
          </a:p>
          <a:p>
            <a:pPr marL="0" indent="0">
              <a:buNone/>
            </a:pPr>
            <a:r>
              <a:rPr lang="en-US" dirty="0"/>
              <a:t>Categories:</a:t>
            </a:r>
          </a:p>
          <a:p>
            <a:r>
              <a:rPr lang="en-US" dirty="0"/>
              <a:t>Creational Patterns for the creation of objects			: Builder, Singleton,…</a:t>
            </a:r>
          </a:p>
          <a:p>
            <a:r>
              <a:rPr lang="en-US" dirty="0"/>
              <a:t>Structural Patterns to provide relationship between objects	: Adapter, Façade, Proxy, …</a:t>
            </a:r>
          </a:p>
          <a:p>
            <a:r>
              <a:rPr lang="en-US" dirty="0"/>
              <a:t>Behavioral Patterns to help define how objects interact		: Command, Observer, Strategy, …</a:t>
            </a:r>
          </a:p>
        </p:txBody>
      </p:sp>
      <p:sp>
        <p:nvSpPr>
          <p:cNvPr id="4" name="Slide Number Placeholder 3">
            <a:extLst>
              <a:ext uri="{FF2B5EF4-FFF2-40B4-BE49-F238E27FC236}">
                <a16:creationId xmlns:a16="http://schemas.microsoft.com/office/drawing/2014/main" id="{6ABA403D-3674-735C-2676-5F157E340A9E}"/>
              </a:ext>
            </a:extLst>
          </p:cNvPr>
          <p:cNvSpPr>
            <a:spLocks noGrp="1"/>
          </p:cNvSpPr>
          <p:nvPr>
            <p:ph type="sldNum" sz="quarter" idx="12"/>
          </p:nvPr>
        </p:nvSpPr>
        <p:spPr/>
        <p:txBody>
          <a:bodyPr/>
          <a:lstStyle/>
          <a:p>
            <a:fld id="{452BA717-4DED-4A38-BDE4-30D0F0A142DB}" type="slidenum">
              <a:rPr lang="cs-CZ" smtClean="0"/>
              <a:pPr/>
              <a:t>3</a:t>
            </a:fld>
            <a:endParaRPr lang="cs-CZ"/>
          </a:p>
        </p:txBody>
      </p:sp>
    </p:spTree>
    <p:extLst>
      <p:ext uri="{BB962C8B-B14F-4D97-AF65-F5344CB8AC3E}">
        <p14:creationId xmlns:p14="http://schemas.microsoft.com/office/powerpoint/2010/main" val="1134920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65335-5561-40F7-9D7E-23E6E423FB9D}"/>
              </a:ext>
            </a:extLst>
          </p:cNvPr>
          <p:cNvSpPr>
            <a:spLocks noGrp="1"/>
          </p:cNvSpPr>
          <p:nvPr>
            <p:ph type="title"/>
          </p:nvPr>
        </p:nvSpPr>
        <p:spPr/>
        <p:txBody>
          <a:bodyPr>
            <a:normAutofit/>
          </a:bodyPr>
          <a:lstStyle/>
          <a:p>
            <a:r>
              <a:rPr lang="en-US" dirty="0"/>
              <a:t>Front Controller</a:t>
            </a:r>
          </a:p>
        </p:txBody>
      </p:sp>
      <p:sp>
        <p:nvSpPr>
          <p:cNvPr id="2" name="Content Placeholder 1">
            <a:extLst>
              <a:ext uri="{FF2B5EF4-FFF2-40B4-BE49-F238E27FC236}">
                <a16:creationId xmlns:a16="http://schemas.microsoft.com/office/drawing/2014/main" id="{1D536E6C-73D3-4C51-9DA3-7E6152C51CE9}"/>
              </a:ext>
            </a:extLst>
          </p:cNvPr>
          <p:cNvSpPr>
            <a:spLocks noGrp="1"/>
          </p:cNvSpPr>
          <p:nvPr>
            <p:ph sz="half" idx="1"/>
          </p:nvPr>
        </p:nvSpPr>
        <p:spPr>
          <a:xfrm>
            <a:off x="335360" y="1260583"/>
            <a:ext cx="7416824" cy="5048736"/>
          </a:xfrm>
        </p:spPr>
        <p:txBody>
          <a:bodyPr/>
          <a:lstStyle/>
          <a:p>
            <a:pPr marL="0" indent="0">
              <a:buNone/>
            </a:pPr>
            <a:r>
              <a:rPr lang="en-US" dirty="0">
                <a:solidFill>
                  <a:schemeClr val="tx1"/>
                </a:solidFill>
              </a:rPr>
              <a:t>Initialization</a:t>
            </a:r>
          </a:p>
          <a:p>
            <a:r>
              <a:rPr lang="en-US" dirty="0">
                <a:solidFill>
                  <a:schemeClr val="tx1"/>
                </a:solidFill>
              </a:rPr>
              <a:t>Load configuration</a:t>
            </a:r>
          </a:p>
          <a:p>
            <a:r>
              <a:rPr lang="en-US" dirty="0">
                <a:solidFill>
                  <a:schemeClr val="tx1"/>
                </a:solidFill>
              </a:rPr>
              <a:t>Initialize libraries  (autoloading)</a:t>
            </a:r>
          </a:p>
          <a:p>
            <a:r>
              <a:rPr lang="en-US" dirty="0">
                <a:solidFill>
                  <a:schemeClr val="tx1"/>
                </a:solidFill>
              </a:rPr>
              <a:t>Initialize application (component manager, components)</a:t>
            </a:r>
          </a:p>
          <a:p>
            <a:endParaRPr lang="en-US" dirty="0">
              <a:solidFill>
                <a:schemeClr val="tx1"/>
              </a:solidFill>
            </a:endParaRPr>
          </a:p>
          <a:p>
            <a:endParaRPr lang="en-US" dirty="0">
              <a:solidFill>
                <a:schemeClr val="tx1"/>
              </a:solidFill>
            </a:endParaRPr>
          </a:p>
          <a:p>
            <a:pPr marL="0" indent="0">
              <a:buNone/>
            </a:pPr>
            <a:r>
              <a:rPr lang="en-US" dirty="0">
                <a:solidFill>
                  <a:schemeClr val="tx1"/>
                </a:solidFill>
              </a:rPr>
              <a:t>Routing</a:t>
            </a:r>
          </a:p>
          <a:p>
            <a:r>
              <a:rPr lang="en-US" dirty="0">
                <a:solidFill>
                  <a:schemeClr val="tx1"/>
                </a:solidFill>
              </a:rPr>
              <a:t>Get router component and perform routing</a:t>
            </a:r>
          </a:p>
          <a:p>
            <a:r>
              <a:rPr lang="en-US" dirty="0">
                <a:solidFill>
                  <a:schemeClr val="tx1"/>
                </a:solidFill>
              </a:rPr>
              <a:t>Get instance of target presenter/controller</a:t>
            </a:r>
          </a:p>
          <a:p>
            <a:r>
              <a:rPr lang="en-US" dirty="0">
                <a:solidFill>
                  <a:schemeClr val="tx1"/>
                </a:solidFill>
              </a:rPr>
              <a:t>Verify/sanitize input data</a:t>
            </a:r>
          </a:p>
        </p:txBody>
      </p:sp>
      <p:sp>
        <p:nvSpPr>
          <p:cNvPr id="5" name="Content Placeholder 4">
            <a:extLst>
              <a:ext uri="{FF2B5EF4-FFF2-40B4-BE49-F238E27FC236}">
                <a16:creationId xmlns:a16="http://schemas.microsoft.com/office/drawing/2014/main" id="{E953802F-EEC8-1B8F-02D8-7A0BF9F40F84}"/>
              </a:ext>
            </a:extLst>
          </p:cNvPr>
          <p:cNvSpPr>
            <a:spLocks noGrp="1"/>
          </p:cNvSpPr>
          <p:nvPr>
            <p:ph sz="half" idx="2"/>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r>
              <a:rPr lang="en-US" dirty="0">
                <a:solidFill>
                  <a:schemeClr val="tx1"/>
                </a:solidFill>
              </a:rPr>
              <a:t>Dispatch</a:t>
            </a:r>
          </a:p>
          <a:p>
            <a:r>
              <a:rPr lang="en-US" dirty="0">
                <a:solidFill>
                  <a:schemeClr val="tx1"/>
                </a:solidFill>
              </a:rPr>
              <a:t>Invoke target action on the presenter/controller</a:t>
            </a:r>
          </a:p>
          <a:p>
            <a:r>
              <a:rPr lang="en-US" dirty="0">
                <a:solidFill>
                  <a:schemeClr val="tx1"/>
                </a:solidFill>
              </a:rPr>
              <a:t>Collect outputs and complete the request</a:t>
            </a:r>
          </a:p>
          <a:p>
            <a:pPr marL="0" indent="0">
              <a:buNone/>
            </a:pPr>
            <a:endParaRPr lang="en-US" dirty="0"/>
          </a:p>
        </p:txBody>
      </p:sp>
      <p:sp>
        <p:nvSpPr>
          <p:cNvPr id="4" name="Slide Number Placeholder 3">
            <a:extLst>
              <a:ext uri="{FF2B5EF4-FFF2-40B4-BE49-F238E27FC236}">
                <a16:creationId xmlns:a16="http://schemas.microsoft.com/office/drawing/2014/main" id="{673A8623-CCCB-4B7B-8E51-D1BAD45F86F7}"/>
              </a:ext>
            </a:extLst>
          </p:cNvPr>
          <p:cNvSpPr>
            <a:spLocks noGrp="1"/>
          </p:cNvSpPr>
          <p:nvPr>
            <p:ph type="sldNum" sz="quarter" idx="12"/>
          </p:nvPr>
        </p:nvSpPr>
        <p:spPr/>
        <p:txBody>
          <a:bodyPr/>
          <a:lstStyle/>
          <a:p>
            <a:fld id="{452BA717-4DED-4A38-BDE4-30D0F0A142DB}" type="slidenum">
              <a:rPr lang="cs-CZ" smtClean="0"/>
              <a:pPr/>
              <a:t>4</a:t>
            </a:fld>
            <a:endParaRPr lang="cs-CZ"/>
          </a:p>
        </p:txBody>
      </p:sp>
      <p:sp>
        <p:nvSpPr>
          <p:cNvPr id="6" name="TextBox 5">
            <a:extLst>
              <a:ext uri="{FF2B5EF4-FFF2-40B4-BE49-F238E27FC236}">
                <a16:creationId xmlns:a16="http://schemas.microsoft.com/office/drawing/2014/main" id="{9DCD9EC0-FEE2-59BF-FE1F-3DB07C020D64}"/>
              </a:ext>
            </a:extLst>
          </p:cNvPr>
          <p:cNvSpPr txBox="1"/>
          <p:nvPr/>
        </p:nvSpPr>
        <p:spPr>
          <a:xfrm>
            <a:off x="0" y="6525344"/>
            <a:ext cx="6096000" cy="369332"/>
          </a:xfrm>
          <a:prstGeom prst="rect">
            <a:avLst/>
          </a:prstGeom>
          <a:noFill/>
        </p:spPr>
        <p:txBody>
          <a:bodyPr wrap="square" rtlCol="0">
            <a:spAutoFit/>
          </a:bodyPr>
          <a:lstStyle/>
          <a:p>
            <a:r>
              <a:rPr lang="en-US" dirty="0">
                <a:solidFill>
                  <a:schemeClr val="bg1"/>
                </a:solidFill>
              </a:rPr>
              <a:t>Remove: 2024/2025</a:t>
            </a:r>
          </a:p>
        </p:txBody>
      </p:sp>
    </p:spTree>
    <p:extLst>
      <p:ext uri="{BB962C8B-B14F-4D97-AF65-F5344CB8AC3E}">
        <p14:creationId xmlns:p14="http://schemas.microsoft.com/office/powerpoint/2010/main" val="181332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735211-8646-4C48-8225-4B986FC5B29E}"/>
              </a:ext>
            </a:extLst>
          </p:cNvPr>
          <p:cNvSpPr>
            <a:spLocks noGrp="1"/>
          </p:cNvSpPr>
          <p:nvPr>
            <p:ph type="title"/>
          </p:nvPr>
        </p:nvSpPr>
        <p:spPr/>
        <p:txBody>
          <a:bodyPr>
            <a:normAutofit/>
          </a:bodyPr>
          <a:lstStyle/>
          <a:p>
            <a:r>
              <a:rPr lang="en-US" dirty="0"/>
              <a:t>Dependency Injection</a:t>
            </a:r>
          </a:p>
        </p:txBody>
      </p:sp>
      <p:sp>
        <p:nvSpPr>
          <p:cNvPr id="2" name="Content Placeholder 1">
            <a:extLst>
              <a:ext uri="{FF2B5EF4-FFF2-40B4-BE49-F238E27FC236}">
                <a16:creationId xmlns:a16="http://schemas.microsoft.com/office/drawing/2014/main" id="{4CDAB227-7563-4436-8EBD-32E34EFDC5D0}"/>
              </a:ext>
            </a:extLst>
          </p:cNvPr>
          <p:cNvSpPr>
            <a:spLocks noGrp="1"/>
          </p:cNvSpPr>
          <p:nvPr>
            <p:ph idx="1"/>
          </p:nvPr>
        </p:nvSpPr>
        <p:spPr>
          <a:xfrm>
            <a:off x="335360" y="1268760"/>
            <a:ext cx="11449272" cy="2304256"/>
          </a:xfrm>
        </p:spPr>
        <p:txBody>
          <a:bodyPr/>
          <a:lstStyle/>
          <a:p>
            <a:pPr marL="0" indent="0">
              <a:buNone/>
            </a:pPr>
            <a:r>
              <a:rPr lang="en-US" dirty="0">
                <a:solidFill>
                  <a:schemeClr val="tx1"/>
                </a:solidFill>
              </a:rPr>
              <a:t>Inversion of control</a:t>
            </a:r>
          </a:p>
          <a:p>
            <a:r>
              <a:rPr lang="en-US" dirty="0">
                <a:solidFill>
                  <a:schemeClr val="tx1"/>
                </a:solidFill>
              </a:rPr>
              <a:t>Component is not responsible for seeking its own dependencies</a:t>
            </a:r>
          </a:p>
          <a:p>
            <a:r>
              <a:rPr lang="en-US" dirty="0">
                <a:solidFill>
                  <a:schemeClr val="tx1"/>
                </a:solidFill>
              </a:rPr>
              <a:t>Dependencies are injected externally</a:t>
            </a:r>
          </a:p>
          <a:p>
            <a:r>
              <a:rPr lang="en-US" dirty="0">
                <a:solidFill>
                  <a:schemeClr val="tx1"/>
                </a:solidFill>
              </a:rPr>
              <a:t>Declaring dependencies</a:t>
            </a:r>
            <a:br>
              <a:rPr lang="en-US" dirty="0">
                <a:solidFill>
                  <a:schemeClr val="tx1"/>
                </a:solidFill>
              </a:rPr>
            </a:br>
            <a:r>
              <a:rPr lang="en-US" dirty="0">
                <a:solidFill>
                  <a:schemeClr val="tx1"/>
                </a:solidFill>
              </a:rPr>
              <a:t>In configuration, by annotations, using reflection, …</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F14A2CF2-B6F1-48BE-B022-DD9B957971E7}"/>
              </a:ext>
            </a:extLst>
          </p:cNvPr>
          <p:cNvSpPr>
            <a:spLocks noGrp="1"/>
          </p:cNvSpPr>
          <p:nvPr>
            <p:ph type="sldNum" sz="quarter" idx="12"/>
          </p:nvPr>
        </p:nvSpPr>
        <p:spPr/>
        <p:txBody>
          <a:bodyPr/>
          <a:lstStyle/>
          <a:p>
            <a:fld id="{452BA717-4DED-4A38-BDE4-30D0F0A142DB}" type="slidenum">
              <a:rPr lang="cs-CZ" smtClean="0"/>
              <a:pPr/>
              <a:t>5</a:t>
            </a:fld>
            <a:endParaRPr lang="cs-CZ"/>
          </a:p>
        </p:txBody>
      </p:sp>
      <p:sp>
        <p:nvSpPr>
          <p:cNvPr id="5" name="Rectangle 4">
            <a:extLst>
              <a:ext uri="{FF2B5EF4-FFF2-40B4-BE49-F238E27FC236}">
                <a16:creationId xmlns:a16="http://schemas.microsoft.com/office/drawing/2014/main" id="{1BFD4AEA-0A58-5A3E-8EB5-43FC619EB7D6}"/>
              </a:ext>
            </a:extLst>
          </p:cNvPr>
          <p:cNvSpPr/>
          <p:nvPr/>
        </p:nvSpPr>
        <p:spPr>
          <a:xfrm>
            <a:off x="169745" y="3717032"/>
            <a:ext cx="11713299" cy="2592288"/>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6"/>
                </a:solidFill>
                <a:latin typeface="Courier New" panose="02070309020205020404" pitchFamily="49" charset="0"/>
                <a:cs typeface="Courier New" panose="02070309020205020404" pitchFamily="49" charset="0"/>
              </a:rPr>
              <a:t>/**</a:t>
            </a:r>
          </a:p>
          <a:p>
            <a:r>
              <a:rPr lang="en-US" b="1" dirty="0">
                <a:solidFill>
                  <a:schemeClr val="accent6"/>
                </a:solidFill>
                <a:latin typeface="Courier New" panose="02070309020205020404" pitchFamily="49" charset="0"/>
                <a:cs typeface="Courier New" panose="02070309020205020404" pitchFamily="49" charset="0"/>
              </a:rPr>
              <a:t> * @component </a:t>
            </a:r>
            <a:r>
              <a:rPr lang="en-US" b="1" dirty="0" err="1">
                <a:solidFill>
                  <a:schemeClr val="accent6"/>
                </a:solidFill>
                <a:latin typeface="Courier New" panose="02070309020205020404" pitchFamily="49" charset="0"/>
                <a:cs typeface="Courier New" panose="02070309020205020404" pitchFamily="49" charset="0"/>
              </a:rPr>
              <a:t>WelcomePage</a:t>
            </a:r>
            <a:endParaRPr lang="en-US" b="1" dirty="0">
              <a:solidFill>
                <a:schemeClr val="accent6"/>
              </a:solidFill>
              <a:latin typeface="Courier New" panose="02070309020205020404" pitchFamily="49" charset="0"/>
              <a:cs typeface="Courier New" panose="02070309020205020404" pitchFamily="49" charset="0"/>
            </a:endParaRPr>
          </a:p>
          <a:p>
            <a:r>
              <a:rPr lang="en-US" b="1" dirty="0">
                <a:solidFill>
                  <a:schemeClr val="accent6"/>
                </a:solidFill>
                <a:latin typeface="Courier New" panose="02070309020205020404" pitchFamily="49" charset="0"/>
                <a:cs typeface="Courier New" panose="02070309020205020404" pitchFamily="49" charset="0"/>
              </a:rPr>
              <a:t> */</a:t>
            </a:r>
          </a:p>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WelcomePageController</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implements</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IController</a:t>
            </a: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6"/>
                </a:solidFill>
                <a:latin typeface="Courier New" panose="02070309020205020404" pitchFamily="49" charset="0"/>
                <a:cs typeface="Courier New" panose="02070309020205020404" pitchFamily="49" charset="0"/>
              </a:rPr>
              <a:t>/** @inject </a:t>
            </a:r>
            <a:r>
              <a:rPr lang="en-US" b="1" dirty="0" err="1">
                <a:solidFill>
                  <a:schemeClr val="accent6"/>
                </a:solidFill>
                <a:latin typeface="Courier New" panose="02070309020205020404" pitchFamily="49" charset="0"/>
                <a:cs typeface="Courier New" panose="02070309020205020404" pitchFamily="49" charset="0"/>
              </a:rPr>
              <a:t>IDatabase</a:t>
            </a:r>
            <a:r>
              <a:rPr lang="en-US" b="1" dirty="0">
                <a:solidFill>
                  <a:schemeClr val="accent6"/>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$database;</a:t>
            </a:r>
          </a:p>
          <a:p>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320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4626F-ECF7-1756-AF07-F77DE7B30DC2}"/>
              </a:ext>
            </a:extLst>
          </p:cNvPr>
          <p:cNvSpPr>
            <a:spLocks noGrp="1"/>
          </p:cNvSpPr>
          <p:nvPr>
            <p:ph type="title"/>
          </p:nvPr>
        </p:nvSpPr>
        <p:spPr/>
        <p:txBody>
          <a:bodyPr/>
          <a:lstStyle/>
          <a:p>
            <a:r>
              <a:rPr lang="en-US" dirty="0"/>
              <a:t>Dependency Injection example</a:t>
            </a:r>
          </a:p>
        </p:txBody>
      </p:sp>
      <p:sp>
        <p:nvSpPr>
          <p:cNvPr id="6" name="Content Placeholder 5">
            <a:extLst>
              <a:ext uri="{FF2B5EF4-FFF2-40B4-BE49-F238E27FC236}">
                <a16:creationId xmlns:a16="http://schemas.microsoft.com/office/drawing/2014/main" id="{B99C18A4-C14C-0EB9-5A5C-9409403F3638}"/>
              </a:ext>
            </a:extLst>
          </p:cNvPr>
          <p:cNvSpPr>
            <a:spLocks noGrp="1"/>
          </p:cNvSpPr>
          <p:nvPr>
            <p:ph idx="1"/>
          </p:nvPr>
        </p:nvSpPr>
        <p:spPr>
          <a:xfrm>
            <a:off x="335360" y="1268760"/>
            <a:ext cx="11449272" cy="602019"/>
          </a:xfrm>
        </p:spPr>
        <p:txBody>
          <a:bodyPr/>
          <a:lstStyle/>
          <a:p>
            <a:pPr marL="0" indent="0">
              <a:buNone/>
            </a:pPr>
            <a:r>
              <a:rPr lang="en-US" dirty="0"/>
              <a:t>Example implementation in PHP.</a:t>
            </a:r>
          </a:p>
        </p:txBody>
      </p:sp>
      <p:sp>
        <p:nvSpPr>
          <p:cNvPr id="4" name="Slide Number Placeholder 3">
            <a:extLst>
              <a:ext uri="{FF2B5EF4-FFF2-40B4-BE49-F238E27FC236}">
                <a16:creationId xmlns:a16="http://schemas.microsoft.com/office/drawing/2014/main" id="{802B09C1-0848-8E18-4A8A-8C75666427A6}"/>
              </a:ext>
            </a:extLst>
          </p:cNvPr>
          <p:cNvSpPr>
            <a:spLocks noGrp="1"/>
          </p:cNvSpPr>
          <p:nvPr>
            <p:ph type="sldNum" sz="quarter" idx="12"/>
          </p:nvPr>
        </p:nvSpPr>
        <p:spPr/>
        <p:txBody>
          <a:bodyPr/>
          <a:lstStyle/>
          <a:p>
            <a:fld id="{651B8B48-CD68-422A-981A-F7D1D2E08DD1}" type="slidenum">
              <a:rPr lang="en-US" smtClean="0"/>
              <a:t>6</a:t>
            </a:fld>
            <a:endParaRPr lang="en-US"/>
          </a:p>
        </p:txBody>
      </p:sp>
      <p:sp>
        <p:nvSpPr>
          <p:cNvPr id="5" name="Rectangle 4">
            <a:extLst>
              <a:ext uri="{FF2B5EF4-FFF2-40B4-BE49-F238E27FC236}">
                <a16:creationId xmlns:a16="http://schemas.microsoft.com/office/drawing/2014/main" id="{6DC8406A-361D-F64B-EF5D-C7C228B5D5F5}"/>
              </a:ext>
            </a:extLst>
          </p:cNvPr>
          <p:cNvSpPr/>
          <p:nvPr/>
        </p:nvSpPr>
        <p:spPr>
          <a:xfrm>
            <a:off x="169745" y="2132856"/>
            <a:ext cx="11713299" cy="4176464"/>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accent1"/>
                </a:solidFill>
                <a:latin typeface="Courier New" panose="02070309020205020404" pitchFamily="49" charset="0"/>
                <a:cs typeface="Courier New" panose="02070309020205020404" pitchFamily="49" charset="0"/>
              </a:rPr>
              <a:t>function</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processDocComment</a:t>
            </a:r>
            <a:r>
              <a:rPr lang="en-US" b="1" dirty="0">
                <a:solidFill>
                  <a:schemeClr val="tx1"/>
                </a:solidFill>
                <a:latin typeface="Courier New" panose="02070309020205020404" pitchFamily="49" charset="0"/>
                <a:cs typeface="Courier New" panose="02070309020205020404" pitchFamily="49" charset="0"/>
              </a:rPr>
              <a:t>($comment) {</a:t>
            </a:r>
          </a:p>
          <a:p>
            <a:r>
              <a:rPr lang="en-US" b="1" dirty="0">
                <a:solidFill>
                  <a:schemeClr val="tx1"/>
                </a:solidFill>
                <a:latin typeface="Courier New" panose="02070309020205020404" pitchFamily="49" charset="0"/>
                <a:cs typeface="Courier New" panose="02070309020205020404" pitchFamily="49" charset="0"/>
              </a:rPr>
              <a:t>    if (</a:t>
            </a:r>
            <a:r>
              <a:rPr lang="en-US" b="1" dirty="0" err="1">
                <a:solidFill>
                  <a:schemeClr val="tx1"/>
                </a:solidFill>
                <a:latin typeface="Courier New" panose="02070309020205020404" pitchFamily="49" charset="0"/>
                <a:cs typeface="Courier New" panose="02070309020205020404" pitchFamily="49" charset="0"/>
              </a:rPr>
              <a:t>preg_match_all</a:t>
            </a:r>
            <a:r>
              <a:rPr lang="en-US" b="1" dirty="0">
                <a:solidFill>
                  <a:schemeClr val="tx1"/>
                </a:solidFill>
                <a:latin typeface="Courier New" panose="02070309020205020404" pitchFamily="49" charset="0"/>
                <a:cs typeface="Courier New" panose="02070309020205020404" pitchFamily="49" charset="0"/>
              </a:rPr>
              <a:t>('/@[-a-zA-Z()_]+/', $comment, $matches)) ...</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refClass</a:t>
            </a:r>
            <a:r>
              <a:rPr lang="en-US" b="1" dirty="0">
                <a:solidFill>
                  <a:schemeClr val="tx1"/>
                </a:solidFill>
                <a:latin typeface="Courier New" panose="02070309020205020404" pitchFamily="49" charset="0"/>
                <a:cs typeface="Courier New" panose="02070309020205020404" pitchFamily="49" charset="0"/>
              </a:rPr>
              <a:t> = </a:t>
            </a:r>
            <a:r>
              <a:rPr lang="en-US" b="1" dirty="0">
                <a:solidFill>
                  <a:schemeClr val="accent1"/>
                </a:solidFill>
                <a:latin typeface="Courier New" panose="02070309020205020404" pitchFamily="49" charset="0"/>
                <a:cs typeface="Courier New" panose="02070309020205020404" pitchFamily="49" charset="0"/>
              </a:rPr>
              <a:t>new</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ReflectionClass</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WelcomePageController</a:t>
            </a:r>
            <a:r>
              <a:rPr lang="en-US" b="1" dirty="0">
                <a:solidFill>
                  <a:schemeClr val="tx1"/>
                </a:solidFill>
                <a:latin typeface="Courier New" panose="02070309020205020404" pitchFamily="49" charset="0"/>
                <a:cs typeface="Courier New" panose="02070309020205020404" pitchFamily="49" charset="0"/>
              </a:rPr>
              <a:t>‘);</a:t>
            </a:r>
          </a:p>
          <a:p>
            <a:r>
              <a:rPr lang="en-US" b="1" dirty="0" err="1">
                <a:solidFill>
                  <a:schemeClr val="tx1"/>
                </a:solidFill>
                <a:latin typeface="Courier New" panose="02070309020205020404" pitchFamily="49" charset="0"/>
                <a:cs typeface="Courier New" panose="02070309020205020404" pitchFamily="49" charset="0"/>
              </a:rPr>
              <a:t>processDocComment</a:t>
            </a:r>
            <a:r>
              <a:rPr lang="en-US" b="1" dirty="0">
                <a:solidFill>
                  <a:schemeClr val="tx1"/>
                </a:solidFill>
                <a:latin typeface="Courier New" panose="02070309020205020404" pitchFamily="49" charset="0"/>
                <a:cs typeface="Courier New" panose="02070309020205020404" pitchFamily="49" charset="0"/>
              </a:rPr>
              <a:t>($</a:t>
            </a:r>
            <a:r>
              <a:rPr lang="en-US" b="1" dirty="0" err="1">
                <a:solidFill>
                  <a:schemeClr val="tx1"/>
                </a:solidFill>
                <a:latin typeface="Courier New" panose="02070309020205020404" pitchFamily="49" charset="0"/>
                <a:cs typeface="Courier New" panose="02070309020205020404" pitchFamily="49" charset="0"/>
              </a:rPr>
              <a:t>refClass</a:t>
            </a:r>
            <a:r>
              <a:rPr lang="en-US" b="1" dirty="0">
                <a:solidFill>
                  <a:schemeClr val="tx1"/>
                </a:solidFill>
                <a:latin typeface="Courier New" panose="02070309020205020404" pitchFamily="49" charset="0"/>
                <a:cs typeface="Courier New" panose="02070309020205020404" pitchFamily="49" charset="0"/>
              </a:rPr>
              <a:t>-&gt;</a:t>
            </a:r>
            <a:r>
              <a:rPr lang="en-US" b="1" dirty="0" err="1">
                <a:solidFill>
                  <a:schemeClr val="tx1"/>
                </a:solidFill>
                <a:latin typeface="Courier New" panose="02070309020205020404" pitchFamily="49" charset="0"/>
                <a:cs typeface="Courier New" panose="02070309020205020404" pitchFamily="49" charset="0"/>
              </a:rPr>
              <a:t>getDocComment</a:t>
            </a:r>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foreach</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refClass</a:t>
            </a:r>
            <a:r>
              <a:rPr lang="en-US" b="1" dirty="0">
                <a:solidFill>
                  <a:schemeClr val="tx1"/>
                </a:solidFill>
                <a:latin typeface="Courier New" panose="02070309020205020404" pitchFamily="49" charset="0"/>
                <a:cs typeface="Courier New" panose="02070309020205020404" pitchFamily="49" charset="0"/>
              </a:rPr>
              <a:t>-&gt;</a:t>
            </a:r>
            <a:r>
              <a:rPr lang="en-US" b="1" dirty="0" err="1">
                <a:solidFill>
                  <a:schemeClr val="tx1"/>
                </a:solidFill>
                <a:latin typeface="Courier New" panose="02070309020205020404" pitchFamily="49" charset="0"/>
                <a:cs typeface="Courier New" panose="02070309020205020404" pitchFamily="49" charset="0"/>
              </a:rPr>
              <a:t>getProperties</a:t>
            </a:r>
            <a:r>
              <a:rPr lang="en-US" b="1" dirty="0">
                <a:solidFill>
                  <a:schemeClr val="tx1"/>
                </a:solidFill>
                <a:latin typeface="Courier New" panose="02070309020205020404" pitchFamily="49" charset="0"/>
                <a:cs typeface="Courier New" panose="02070309020205020404" pitchFamily="49" charset="0"/>
              </a:rPr>
              <a:t>() as $property) {</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processDocComment</a:t>
            </a:r>
            <a:r>
              <a:rPr lang="en-US" b="1" dirty="0">
                <a:solidFill>
                  <a:schemeClr val="tx1"/>
                </a:solidFill>
                <a:latin typeface="Courier New" panose="02070309020205020404" pitchFamily="49" charset="0"/>
                <a:cs typeface="Courier New" panose="02070309020205020404" pitchFamily="49" charset="0"/>
              </a:rPr>
              <a:t>($property-&gt; </a:t>
            </a:r>
            <a:r>
              <a:rPr lang="en-US" b="1" dirty="0" err="1">
                <a:solidFill>
                  <a:schemeClr val="tx1"/>
                </a:solidFill>
                <a:latin typeface="Courier New" panose="02070309020205020404" pitchFamily="49" charset="0"/>
                <a:cs typeface="Courier New" panose="02070309020205020404" pitchFamily="49" charset="0"/>
              </a:rPr>
              <a:t>getDocComment</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accent1"/>
                </a:solidFill>
                <a:latin typeface="Courier New" panose="02070309020205020404" pitchFamily="49" charset="0"/>
                <a:cs typeface="Courier New" panose="02070309020205020404" pitchFamily="49" charset="0"/>
              </a:rPr>
              <a:t>foreach</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refClass</a:t>
            </a:r>
            <a:r>
              <a:rPr lang="en-US" b="1" dirty="0">
                <a:solidFill>
                  <a:schemeClr val="tx1"/>
                </a:solidFill>
                <a:latin typeface="Courier New" panose="02070309020205020404" pitchFamily="49" charset="0"/>
                <a:cs typeface="Courier New" panose="02070309020205020404" pitchFamily="49" charset="0"/>
              </a:rPr>
              <a:t>-&gt;</a:t>
            </a:r>
            <a:r>
              <a:rPr lang="en-US" b="1" dirty="0" err="1">
                <a:solidFill>
                  <a:schemeClr val="tx1"/>
                </a:solidFill>
                <a:latin typeface="Courier New" panose="02070309020205020404" pitchFamily="49" charset="0"/>
                <a:cs typeface="Courier New" panose="02070309020205020404" pitchFamily="49" charset="0"/>
              </a:rPr>
              <a:t>getMethods</a:t>
            </a:r>
            <a:r>
              <a:rPr lang="en-US" b="1" dirty="0">
                <a:solidFill>
                  <a:schemeClr val="tx1"/>
                </a:solidFill>
                <a:latin typeface="Courier New" panose="02070309020205020404" pitchFamily="49" charset="0"/>
                <a:cs typeface="Courier New" panose="02070309020205020404" pitchFamily="49" charset="0"/>
              </a:rPr>
              <a:t>() as $method) {</a:t>
            </a:r>
          </a:p>
          <a:p>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processDocComment</a:t>
            </a:r>
            <a:r>
              <a:rPr lang="en-US" b="1" dirty="0">
                <a:solidFill>
                  <a:schemeClr val="tx1"/>
                </a:solidFill>
                <a:latin typeface="Courier New" panose="02070309020205020404" pitchFamily="49" charset="0"/>
                <a:cs typeface="Courier New" panose="02070309020205020404" pitchFamily="49" charset="0"/>
              </a:rPr>
              <a:t>($method-&gt;</a:t>
            </a:r>
            <a:r>
              <a:rPr lang="en-US" b="1" dirty="0" err="1">
                <a:solidFill>
                  <a:schemeClr val="tx1"/>
                </a:solidFill>
                <a:latin typeface="Courier New" panose="02070309020205020404" pitchFamily="49" charset="0"/>
                <a:cs typeface="Courier New" panose="02070309020205020404" pitchFamily="49" charset="0"/>
              </a:rPr>
              <a:t>getDocComment</a:t>
            </a:r>
            <a:r>
              <a:rPr lang="en-US" b="1" dirty="0">
                <a:solidFill>
                  <a:schemeClr val="tx1"/>
                </a:solidFill>
                <a:latin typeface="Courier New" panose="02070309020205020404" pitchFamily="49" charset="0"/>
                <a:cs typeface="Courier New" panose="02070309020205020404" pitchFamily="49" charset="0"/>
              </a:rPr>
              <a:t>()); ...</a:t>
            </a:r>
          </a:p>
          <a:p>
            <a:r>
              <a:rPr lang="en-US" b="1" dirty="0">
                <a:solidFill>
                  <a:schemeClr val="tx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16304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6DF74-B4BF-DAB6-CE5E-753A2F9647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ECB24-F807-E2A4-D0E7-BB52EFD37E6C}"/>
              </a:ext>
            </a:extLst>
          </p:cNvPr>
          <p:cNvSpPr>
            <a:spLocks noGrp="1"/>
          </p:cNvSpPr>
          <p:nvPr>
            <p:ph type="title"/>
          </p:nvPr>
        </p:nvSpPr>
        <p:spPr/>
        <p:txBody>
          <a:bodyPr/>
          <a:lstStyle/>
          <a:p>
            <a:r>
              <a:rPr lang="en-US" dirty="0"/>
              <a:t>Dependency Injection example</a:t>
            </a:r>
          </a:p>
        </p:txBody>
      </p:sp>
      <p:sp>
        <p:nvSpPr>
          <p:cNvPr id="6" name="Content Placeholder 5">
            <a:extLst>
              <a:ext uri="{FF2B5EF4-FFF2-40B4-BE49-F238E27FC236}">
                <a16:creationId xmlns:a16="http://schemas.microsoft.com/office/drawing/2014/main" id="{B44EAF77-A577-3768-64A4-71E59B6936AB}"/>
              </a:ext>
            </a:extLst>
          </p:cNvPr>
          <p:cNvSpPr>
            <a:spLocks noGrp="1"/>
          </p:cNvSpPr>
          <p:nvPr>
            <p:ph idx="1"/>
          </p:nvPr>
        </p:nvSpPr>
        <p:spPr>
          <a:xfrm>
            <a:off x="335360" y="1268760"/>
            <a:ext cx="5472608" cy="602019"/>
          </a:xfrm>
        </p:spPr>
        <p:txBody>
          <a:bodyPr/>
          <a:lstStyle/>
          <a:p>
            <a:pPr marL="0" indent="0">
              <a:buNone/>
            </a:pPr>
            <a:r>
              <a:rPr lang="en-US" dirty="0"/>
              <a:t>Example in Java using Spring.</a:t>
            </a:r>
          </a:p>
        </p:txBody>
      </p:sp>
      <p:sp>
        <p:nvSpPr>
          <p:cNvPr id="4" name="Slide Number Placeholder 3">
            <a:extLst>
              <a:ext uri="{FF2B5EF4-FFF2-40B4-BE49-F238E27FC236}">
                <a16:creationId xmlns:a16="http://schemas.microsoft.com/office/drawing/2014/main" id="{A47647C7-AF69-4342-1137-CF41A946A62A}"/>
              </a:ext>
            </a:extLst>
          </p:cNvPr>
          <p:cNvSpPr>
            <a:spLocks noGrp="1"/>
          </p:cNvSpPr>
          <p:nvPr>
            <p:ph type="sldNum" sz="quarter" idx="12"/>
          </p:nvPr>
        </p:nvSpPr>
        <p:spPr/>
        <p:txBody>
          <a:bodyPr/>
          <a:lstStyle/>
          <a:p>
            <a:fld id="{651B8B48-CD68-422A-981A-F7D1D2E08DD1}" type="slidenum">
              <a:rPr lang="en-US" smtClean="0"/>
              <a:t>7</a:t>
            </a:fld>
            <a:endParaRPr lang="en-US"/>
          </a:p>
        </p:txBody>
      </p:sp>
      <p:sp>
        <p:nvSpPr>
          <p:cNvPr id="5" name="Rectangle 4">
            <a:extLst>
              <a:ext uri="{FF2B5EF4-FFF2-40B4-BE49-F238E27FC236}">
                <a16:creationId xmlns:a16="http://schemas.microsoft.com/office/drawing/2014/main" id="{9D2D72BA-4DC7-7E1E-EE82-0819FEE40BE5}"/>
              </a:ext>
            </a:extLst>
          </p:cNvPr>
          <p:cNvSpPr/>
          <p:nvPr/>
        </p:nvSpPr>
        <p:spPr>
          <a:xfrm>
            <a:off x="169745" y="2132856"/>
            <a:ext cx="5638223" cy="4176464"/>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tx1"/>
                </a:solidFill>
                <a:latin typeface="Courier New" panose="02070309020205020404" pitchFamily="49" charset="0"/>
                <a:cs typeface="Courier New" panose="02070309020205020404" pitchFamily="49" charset="0"/>
              </a:rPr>
              <a:t>@Service</a:t>
            </a:r>
          </a:p>
          <a:p>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Configuration { … }</a:t>
            </a:r>
          </a:p>
          <a:p>
            <a:endParaRPr lang="en-US" b="1" dirty="0">
              <a:solidFill>
                <a:schemeClr val="tx1"/>
              </a:solidFill>
              <a:latin typeface="Courier New" panose="02070309020205020404" pitchFamily="49" charset="0"/>
              <a:cs typeface="Courier New" panose="02070309020205020404" pitchFamily="49" charset="0"/>
            </a:endParaRP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@Service</a:t>
            </a:r>
          </a:p>
          <a:p>
            <a:r>
              <a:rPr lang="en-US" b="1" dirty="0">
                <a:solidFill>
                  <a:schemeClr val="accent1"/>
                </a:solidFill>
                <a:latin typeface="Courier New" panose="02070309020205020404" pitchFamily="49" charset="0"/>
                <a:cs typeface="Courier New" panose="02070309020205020404" pitchFamily="49" charset="0"/>
              </a:rPr>
              <a:t>class</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WebServer</a:t>
            </a:r>
            <a:r>
              <a:rPr lang="en-US" b="1" dirty="0">
                <a:solidFill>
                  <a:schemeClr val="tx1"/>
                </a:solidFill>
                <a:latin typeface="Courier New" panose="02070309020205020404" pitchFamily="49" charset="0"/>
                <a:cs typeface="Courier New" panose="02070309020205020404" pitchFamily="49" charset="0"/>
              </a:rPr>
              <a:t>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@Autowired</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a:t>
            </a:r>
            <a:r>
              <a:rPr lang="en-US" b="1" dirty="0" err="1">
                <a:solidFill>
                  <a:schemeClr val="tx1"/>
                </a:solidFill>
                <a:latin typeface="Courier New" panose="02070309020205020404" pitchFamily="49" charset="0"/>
                <a:cs typeface="Courier New" panose="02070309020205020404" pitchFamily="49" charset="0"/>
              </a:rPr>
              <a:t>WebServer</a:t>
            </a:r>
            <a:r>
              <a:rPr lang="en-US" b="1" dirty="0">
                <a:solidFill>
                  <a:schemeClr val="tx1"/>
                </a:solidFill>
                <a:latin typeface="Courier New" panose="02070309020205020404" pitchFamily="49" charset="0"/>
                <a:cs typeface="Courier New" panose="02070309020205020404" pitchFamily="49" charset="0"/>
              </a:rPr>
              <a:t>(</a:t>
            </a:r>
            <a:br>
              <a:rPr lang="en-US" b="1" dirty="0">
                <a:solidFill>
                  <a:schemeClr val="tx1"/>
                </a:solidFill>
                <a:latin typeface="Courier New" panose="02070309020205020404" pitchFamily="49" charset="0"/>
                <a:cs typeface="Courier New" panose="02070309020205020404" pitchFamily="49" charset="0"/>
              </a:rPr>
            </a:br>
            <a:r>
              <a:rPr lang="en-US" b="1" dirty="0">
                <a:solidFill>
                  <a:schemeClr val="tx1"/>
                </a:solidFill>
                <a:latin typeface="Courier New" panose="02070309020205020404" pitchFamily="49" charset="0"/>
                <a:cs typeface="Courier New" panose="02070309020205020404" pitchFamily="49" charset="0"/>
              </a:rPr>
              <a:t>	Configuration configuration { … }</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@PostConstruct</a:t>
            </a:r>
          </a:p>
          <a:p>
            <a:r>
              <a:rPr lang="en-US" b="1" dirty="0">
                <a:solidFill>
                  <a:schemeClr val="tx1"/>
                </a:solidFill>
                <a:latin typeface="Courier New" panose="02070309020205020404" pitchFamily="49" charset="0"/>
                <a:cs typeface="Courier New" panose="02070309020205020404" pitchFamily="49" charset="0"/>
              </a:rPr>
              <a:t> </a:t>
            </a:r>
            <a:r>
              <a:rPr lang="en-US" b="1" dirty="0">
                <a:solidFill>
                  <a:schemeClr val="accent1"/>
                </a:solidFill>
                <a:latin typeface="Courier New" panose="02070309020205020404" pitchFamily="49" charset="0"/>
                <a:cs typeface="Courier New" panose="02070309020205020404" pitchFamily="49" charset="0"/>
              </a:rPr>
              <a:t>public</a:t>
            </a:r>
            <a:r>
              <a:rPr lang="en-US" b="1" dirty="0">
                <a:solidFill>
                  <a:schemeClr val="tx1"/>
                </a:solidFill>
                <a:latin typeface="Courier New" panose="02070309020205020404" pitchFamily="49" charset="0"/>
                <a:cs typeface="Courier New" panose="02070309020205020404" pitchFamily="49" charset="0"/>
              </a:rPr>
              <a:t> void </a:t>
            </a:r>
            <a:r>
              <a:rPr lang="en-US" b="1" dirty="0" err="1">
                <a:solidFill>
                  <a:schemeClr val="tx1"/>
                </a:solidFill>
                <a:latin typeface="Courier New" panose="02070309020205020404" pitchFamily="49" charset="0"/>
                <a:cs typeface="Courier New" panose="02070309020205020404" pitchFamily="49" charset="0"/>
              </a:rPr>
              <a:t>onInit</a:t>
            </a:r>
            <a:r>
              <a:rPr lang="en-US" b="1" dirty="0">
                <a:solidFill>
                  <a:schemeClr val="tx1"/>
                </a:solidFill>
                <a:latin typeface="Courier New" panose="02070309020205020404" pitchFamily="49" charset="0"/>
                <a:cs typeface="Courier New" panose="02070309020205020404" pitchFamily="49" charset="0"/>
              </a:rPr>
              <a:t>() { … }</a:t>
            </a:r>
          </a:p>
          <a:p>
            <a:r>
              <a:rPr lang="en-US" b="1" dirty="0">
                <a:solidFill>
                  <a:schemeClr val="tx1"/>
                </a:solidFill>
                <a:latin typeface="Courier New" panose="02070309020205020404" pitchFamily="49" charset="0"/>
                <a:cs typeface="Courier New" panose="02070309020205020404" pitchFamily="49" charset="0"/>
              </a:rPr>
              <a:t>}</a:t>
            </a:r>
          </a:p>
          <a:p>
            <a:endParaRPr lang="en-US" b="1" dirty="0">
              <a:solidFill>
                <a:schemeClr val="tx1"/>
              </a:solidFill>
              <a:latin typeface="Courier New" panose="02070309020205020404" pitchFamily="49" charset="0"/>
              <a:cs typeface="Courier New" panose="02070309020205020404" pitchFamily="49" charset="0"/>
            </a:endParaRPr>
          </a:p>
        </p:txBody>
      </p:sp>
      <p:sp>
        <p:nvSpPr>
          <p:cNvPr id="3" name="Rectangle 2">
            <a:extLst>
              <a:ext uri="{FF2B5EF4-FFF2-40B4-BE49-F238E27FC236}">
                <a16:creationId xmlns:a16="http://schemas.microsoft.com/office/drawing/2014/main" id="{0561AB5A-BA89-93E3-01FA-1136552FACCF}"/>
              </a:ext>
            </a:extLst>
          </p:cNvPr>
          <p:cNvSpPr/>
          <p:nvPr/>
        </p:nvSpPr>
        <p:spPr>
          <a:xfrm>
            <a:off x="5951984" y="2132856"/>
            <a:ext cx="6070271" cy="4176464"/>
          </a:xfrm>
          <a:prstGeom prst="rect">
            <a:avLst/>
          </a:prstGeom>
          <a:noFill/>
          <a:ln w="19050">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US" b="1" dirty="0">
                <a:solidFill>
                  <a:schemeClr val="tx1"/>
                </a:solidFill>
                <a:latin typeface="Courier New" panose="02070309020205020404" pitchFamily="49" charset="0"/>
                <a:cs typeface="Courier New" panose="02070309020205020404" pitchFamily="49" charset="0"/>
              </a:rPr>
              <a:t>&lt;?xml version="1.0" encoding="UTF-8"?&gt;</a:t>
            </a:r>
          </a:p>
          <a:p>
            <a:r>
              <a:rPr lang="en-US" b="1" dirty="0">
                <a:solidFill>
                  <a:schemeClr val="tx1"/>
                </a:solidFill>
                <a:latin typeface="Courier New" panose="02070309020205020404" pitchFamily="49" charset="0"/>
                <a:cs typeface="Courier New" panose="02070309020205020404" pitchFamily="49" charset="0"/>
              </a:rPr>
              <a:t>&lt;</a:t>
            </a:r>
            <a:r>
              <a:rPr lang="en-US" b="1" dirty="0" err="1">
                <a:solidFill>
                  <a:schemeClr val="tx1"/>
                </a:solidFill>
                <a:latin typeface="Courier New" panose="02070309020205020404" pitchFamily="49" charset="0"/>
                <a:cs typeface="Courier New" panose="02070309020205020404" pitchFamily="49" charset="0"/>
              </a:rPr>
              <a:t>beans:beans</a:t>
            </a:r>
            <a:r>
              <a:rPr lang="en-US" b="1" dirty="0">
                <a:solidFill>
                  <a:schemeClr val="tx1"/>
                </a:solidFill>
                <a:latin typeface="Courier New" panose="02070309020205020404" pitchFamily="49" charset="0"/>
                <a:cs typeface="Courier New" panose="02070309020205020404" pitchFamily="49" charset="0"/>
              </a:rPr>
              <a:t> … &gt;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&lt;</a:t>
            </a:r>
            <a:r>
              <a:rPr lang="en-US" b="1" dirty="0" err="1">
                <a:solidFill>
                  <a:schemeClr val="tx1"/>
                </a:solidFill>
                <a:latin typeface="Courier New" panose="02070309020205020404" pitchFamily="49" charset="0"/>
                <a:cs typeface="Courier New" panose="02070309020205020404" pitchFamily="49" charset="0"/>
              </a:rPr>
              <a:t>mvc:annotation-driven</a:t>
            </a:r>
            <a:r>
              <a:rPr lang="en-US" b="1" dirty="0">
                <a:solidFill>
                  <a:schemeClr val="tx1"/>
                </a:solidFill>
                <a:latin typeface="Courier New" panose="02070309020205020404" pitchFamily="49" charset="0"/>
                <a:cs typeface="Courier New" panose="02070309020205020404" pitchFamily="49" charset="0"/>
              </a:rPr>
              <a:t>/&gt;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&lt;</a:t>
            </a:r>
            <a:r>
              <a:rPr lang="en-US" b="1" dirty="0" err="1">
                <a:solidFill>
                  <a:schemeClr val="tx1"/>
                </a:solidFill>
                <a:latin typeface="Courier New" panose="02070309020205020404" pitchFamily="49" charset="0"/>
                <a:cs typeface="Courier New" panose="02070309020205020404" pitchFamily="49" charset="0"/>
              </a:rPr>
              <a:t>context:component-scan</a:t>
            </a: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base-package="</a:t>
            </a:r>
            <a:r>
              <a:rPr lang="en-US" b="1" dirty="0" err="1">
                <a:solidFill>
                  <a:schemeClr val="tx1"/>
                </a:solidFill>
                <a:latin typeface="Courier New" panose="02070309020205020404" pitchFamily="49" charset="0"/>
                <a:cs typeface="Courier New" panose="02070309020205020404" pitchFamily="49" charset="0"/>
              </a:rPr>
              <a:t>com.linkedpipes</a:t>
            </a:r>
            <a:r>
              <a:rPr lang="en-US" b="1" dirty="0">
                <a:solidFill>
                  <a:schemeClr val="tx1"/>
                </a:solidFill>
                <a:latin typeface="Courier New" panose="02070309020205020404" pitchFamily="49" charset="0"/>
                <a:cs typeface="Courier New" panose="02070309020205020404" pitchFamily="49" charset="0"/>
              </a:rPr>
              <a:t>…"/&gt;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&lt;</a:t>
            </a:r>
            <a:r>
              <a:rPr lang="en-US" b="1" dirty="0" err="1">
                <a:solidFill>
                  <a:schemeClr val="tx1"/>
                </a:solidFill>
                <a:latin typeface="Courier New" panose="02070309020205020404" pitchFamily="49" charset="0"/>
                <a:cs typeface="Courier New" panose="02070309020205020404" pitchFamily="49" charset="0"/>
              </a:rPr>
              <a:t>beans:bean</a:t>
            </a:r>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    id="</a:t>
            </a:r>
            <a:r>
              <a:rPr lang="en-US" b="1" dirty="0" err="1">
                <a:solidFill>
                  <a:schemeClr val="tx1"/>
                </a:solidFill>
                <a:latin typeface="Courier New" panose="02070309020205020404" pitchFamily="49" charset="0"/>
                <a:cs typeface="Courier New" panose="02070309020205020404" pitchFamily="49" charset="0"/>
              </a:rPr>
              <a:t>jsonMessageConverter</a:t>
            </a:r>
            <a:r>
              <a:rPr lang="en-US" b="1" dirty="0">
                <a:solidFill>
                  <a:schemeClr val="tx1"/>
                </a:solidFill>
                <a:latin typeface="Courier New" panose="02070309020205020404" pitchFamily="49" charset="0"/>
                <a:cs typeface="Courier New" panose="02070309020205020404" pitchFamily="49" charset="0"/>
              </a:rPr>
              <a:t>“</a:t>
            </a:r>
          </a:p>
          <a:p>
            <a:r>
              <a:rPr lang="en-US" b="1" dirty="0">
                <a:solidFill>
                  <a:schemeClr val="tx1"/>
                </a:solidFill>
                <a:latin typeface="Courier New" panose="02070309020205020404" pitchFamily="49" charset="0"/>
                <a:cs typeface="Courier New" panose="02070309020205020404" pitchFamily="49" charset="0"/>
              </a:rPr>
              <a:t>    class="org.…"/&gt;</a:t>
            </a:r>
          </a:p>
          <a:p>
            <a:endParaRPr lang="en-US" b="1" dirty="0">
              <a:solidFill>
                <a:schemeClr val="tx1"/>
              </a:solidFill>
              <a:latin typeface="Courier New" panose="02070309020205020404" pitchFamily="49" charset="0"/>
              <a:cs typeface="Courier New" panose="02070309020205020404" pitchFamily="49" charset="0"/>
            </a:endParaRPr>
          </a:p>
          <a:p>
            <a:r>
              <a:rPr lang="en-US" b="1" dirty="0">
                <a:solidFill>
                  <a:schemeClr val="tx1"/>
                </a:solidFill>
                <a:latin typeface="Courier New" panose="02070309020205020404" pitchFamily="49" charset="0"/>
                <a:cs typeface="Courier New" panose="02070309020205020404" pitchFamily="49" charset="0"/>
              </a:rPr>
              <a:t>&lt;/</a:t>
            </a:r>
            <a:r>
              <a:rPr lang="en-US" b="1" dirty="0" err="1">
                <a:solidFill>
                  <a:schemeClr val="tx1"/>
                </a:solidFill>
                <a:latin typeface="Courier New" panose="02070309020205020404" pitchFamily="49" charset="0"/>
                <a:cs typeface="Courier New" panose="02070309020205020404" pitchFamily="49" charset="0"/>
              </a:rPr>
              <a:t>beans:beans</a:t>
            </a:r>
            <a:r>
              <a:rPr lang="en-US" b="1" dirty="0">
                <a:solidFill>
                  <a:schemeClr val="tx1"/>
                </a:solidFill>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350855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459414-5A9E-0372-A003-8BDC91C7250B}"/>
              </a:ext>
            </a:extLst>
          </p:cNvPr>
          <p:cNvSpPr>
            <a:spLocks noGrp="1"/>
          </p:cNvSpPr>
          <p:nvPr>
            <p:ph type="body" sz="quarter" idx="13"/>
          </p:nvPr>
        </p:nvSpPr>
        <p:spPr/>
        <p:txBody>
          <a:bodyPr/>
          <a:lstStyle/>
          <a:p>
            <a:r>
              <a:rPr lang="en-US" dirty="0"/>
              <a:t>Demo</a:t>
            </a:r>
          </a:p>
        </p:txBody>
      </p:sp>
      <p:sp>
        <p:nvSpPr>
          <p:cNvPr id="4" name="Text Placeholder 3">
            <a:extLst>
              <a:ext uri="{FF2B5EF4-FFF2-40B4-BE49-F238E27FC236}">
                <a16:creationId xmlns:a16="http://schemas.microsoft.com/office/drawing/2014/main" id="{962E3FEB-1D97-6C91-5DD3-35C9E88AA889}"/>
              </a:ext>
            </a:extLst>
          </p:cNvPr>
          <p:cNvSpPr>
            <a:spLocks noGrp="1"/>
          </p:cNvSpPr>
          <p:nvPr>
            <p:ph type="body" sz="quarter" idx="14"/>
          </p:nvPr>
        </p:nvSpPr>
        <p:spPr/>
        <p:txBody>
          <a:bodyPr/>
          <a:lstStyle/>
          <a:p>
            <a:r>
              <a:rPr lang="en-US" dirty="0">
                <a:hlinkClick r:id="rId3"/>
              </a:rPr>
              <a:t>Design Patterns</a:t>
            </a:r>
            <a:r>
              <a:rPr lang="en-US" dirty="0"/>
              <a:t>  </a:t>
            </a:r>
          </a:p>
          <a:p>
            <a:endParaRPr lang="en-US" dirty="0"/>
          </a:p>
        </p:txBody>
      </p:sp>
      <p:sp>
        <p:nvSpPr>
          <p:cNvPr id="2" name="Slide Number Placeholder 1">
            <a:extLst>
              <a:ext uri="{FF2B5EF4-FFF2-40B4-BE49-F238E27FC236}">
                <a16:creationId xmlns:a16="http://schemas.microsoft.com/office/drawing/2014/main" id="{1AFD4159-6FE7-51A3-8710-A44A207BC22F}"/>
              </a:ext>
            </a:extLst>
          </p:cNvPr>
          <p:cNvSpPr>
            <a:spLocks noGrp="1"/>
          </p:cNvSpPr>
          <p:nvPr>
            <p:ph type="sldNum" sz="quarter" idx="4294967295"/>
          </p:nvPr>
        </p:nvSpPr>
        <p:spPr>
          <a:xfrm>
            <a:off x="9555163" y="0"/>
            <a:ext cx="2636837" cy="365125"/>
          </a:xfrm>
        </p:spPr>
        <p:txBody>
          <a:bodyPr/>
          <a:lstStyle/>
          <a:p>
            <a:fld id="{452BA717-4DED-4A38-BDE4-30D0F0A142DB}" type="slidenum">
              <a:rPr lang="cs-CZ" smtClean="0"/>
              <a:pPr/>
              <a:t>8</a:t>
            </a:fld>
            <a:endParaRPr lang="cs-CZ"/>
          </a:p>
        </p:txBody>
      </p:sp>
    </p:spTree>
    <p:extLst>
      <p:ext uri="{BB962C8B-B14F-4D97-AF65-F5344CB8AC3E}">
        <p14:creationId xmlns:p14="http://schemas.microsoft.com/office/powerpoint/2010/main" val="284040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FF7F-87EC-834F-1317-249D28E5C78E}"/>
              </a:ext>
            </a:extLst>
          </p:cNvPr>
          <p:cNvSpPr>
            <a:spLocks noGrp="1"/>
          </p:cNvSpPr>
          <p:nvPr>
            <p:ph type="title"/>
          </p:nvPr>
        </p:nvSpPr>
        <p:spPr/>
        <p:txBody>
          <a:bodyPr>
            <a:normAutofit/>
          </a:bodyPr>
          <a:lstStyle/>
          <a:p>
            <a:r>
              <a:rPr lang="en-US" dirty="0"/>
              <a:t>Model-view-controller (MVC)</a:t>
            </a:r>
          </a:p>
        </p:txBody>
      </p:sp>
      <p:sp>
        <p:nvSpPr>
          <p:cNvPr id="4" name="Slide Number Placeholder 3">
            <a:extLst>
              <a:ext uri="{FF2B5EF4-FFF2-40B4-BE49-F238E27FC236}">
                <a16:creationId xmlns:a16="http://schemas.microsoft.com/office/drawing/2014/main" id="{39EA3DA4-E84F-37AC-C8D5-5A3477E62E6F}"/>
              </a:ext>
            </a:extLst>
          </p:cNvPr>
          <p:cNvSpPr>
            <a:spLocks noGrp="1"/>
          </p:cNvSpPr>
          <p:nvPr>
            <p:ph type="sldNum" sz="quarter" idx="12"/>
          </p:nvPr>
        </p:nvSpPr>
        <p:spPr/>
        <p:txBody>
          <a:bodyPr/>
          <a:lstStyle/>
          <a:p>
            <a:fld id="{651B8B48-CD68-422A-981A-F7D1D2E08DD1}" type="slidenum">
              <a:rPr lang="en-US" smtClean="0"/>
              <a:t>9</a:t>
            </a:fld>
            <a:endParaRPr lang="en-US"/>
          </a:p>
        </p:txBody>
      </p:sp>
      <p:sp>
        <p:nvSpPr>
          <p:cNvPr id="5" name="Rectangle: Rounded Corners 4">
            <a:extLst>
              <a:ext uri="{FF2B5EF4-FFF2-40B4-BE49-F238E27FC236}">
                <a16:creationId xmlns:a16="http://schemas.microsoft.com/office/drawing/2014/main" id="{952FF886-04B2-BFC0-1F76-07375DE3FA4D}"/>
              </a:ext>
            </a:extLst>
          </p:cNvPr>
          <p:cNvSpPr/>
          <p:nvPr/>
        </p:nvSpPr>
        <p:spPr>
          <a:xfrm>
            <a:off x="5159896" y="1700808"/>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Controller</a:t>
            </a:r>
          </a:p>
        </p:txBody>
      </p:sp>
      <p:sp>
        <p:nvSpPr>
          <p:cNvPr id="6" name="Rectangle: Rounded Corners 5">
            <a:extLst>
              <a:ext uri="{FF2B5EF4-FFF2-40B4-BE49-F238E27FC236}">
                <a16:creationId xmlns:a16="http://schemas.microsoft.com/office/drawing/2014/main" id="{8C34A676-75E2-719C-AEE5-E6D808942A9D}"/>
              </a:ext>
            </a:extLst>
          </p:cNvPr>
          <p:cNvSpPr/>
          <p:nvPr/>
        </p:nvSpPr>
        <p:spPr>
          <a:xfrm>
            <a:off x="1991544" y="4294763"/>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View</a:t>
            </a:r>
          </a:p>
        </p:txBody>
      </p:sp>
      <p:sp>
        <p:nvSpPr>
          <p:cNvPr id="7" name="Rectangle: Rounded Corners 6">
            <a:extLst>
              <a:ext uri="{FF2B5EF4-FFF2-40B4-BE49-F238E27FC236}">
                <a16:creationId xmlns:a16="http://schemas.microsoft.com/office/drawing/2014/main" id="{4B064201-8CF3-C6E1-8EE3-134CC1C501D1}"/>
              </a:ext>
            </a:extLst>
          </p:cNvPr>
          <p:cNvSpPr/>
          <p:nvPr/>
        </p:nvSpPr>
        <p:spPr>
          <a:xfrm>
            <a:off x="8616280" y="4294762"/>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Model</a:t>
            </a:r>
          </a:p>
        </p:txBody>
      </p:sp>
      <p:cxnSp>
        <p:nvCxnSpPr>
          <p:cNvPr id="8" name="Straight Arrow Connector 7">
            <a:extLst>
              <a:ext uri="{FF2B5EF4-FFF2-40B4-BE49-F238E27FC236}">
                <a16:creationId xmlns:a16="http://schemas.microsoft.com/office/drawing/2014/main" id="{1877F2FD-74B9-72B5-B515-654F4E2AECC8}"/>
              </a:ext>
            </a:extLst>
          </p:cNvPr>
          <p:cNvCxnSpPr>
            <a:stCxn id="5" idx="1"/>
            <a:endCxn id="6" idx="0"/>
          </p:cNvCxnSpPr>
          <p:nvPr/>
        </p:nvCxnSpPr>
        <p:spPr>
          <a:xfrm flipH="1">
            <a:off x="2903767" y="2155823"/>
            <a:ext cx="2256129" cy="213894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EAEC9AA-6F62-E376-A58F-9E3CE20F100F}"/>
              </a:ext>
            </a:extLst>
          </p:cNvPr>
          <p:cNvCxnSpPr>
            <a:cxnSpLocks/>
            <a:stCxn id="6" idx="3"/>
            <a:endCxn id="7" idx="1"/>
          </p:cNvCxnSpPr>
          <p:nvPr/>
        </p:nvCxnSpPr>
        <p:spPr>
          <a:xfrm flipV="1">
            <a:off x="3815989" y="4749777"/>
            <a:ext cx="4800291"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702566-1289-D804-2592-D648415B91A2}"/>
              </a:ext>
            </a:extLst>
          </p:cNvPr>
          <p:cNvCxnSpPr>
            <a:cxnSpLocks/>
            <a:stCxn id="5" idx="3"/>
            <a:endCxn id="7" idx="0"/>
          </p:cNvCxnSpPr>
          <p:nvPr/>
        </p:nvCxnSpPr>
        <p:spPr>
          <a:xfrm>
            <a:off x="6984341" y="2155823"/>
            <a:ext cx="2544162" cy="21389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A829893-0630-A7B0-26E9-975575DDC1B4}"/>
              </a:ext>
            </a:extLst>
          </p:cNvPr>
          <p:cNvSpPr txBox="1"/>
          <p:nvPr/>
        </p:nvSpPr>
        <p:spPr>
          <a:xfrm>
            <a:off x="4388858" y="4380444"/>
            <a:ext cx="3795374" cy="369332"/>
          </a:xfrm>
          <a:prstGeom prst="rect">
            <a:avLst/>
          </a:prstGeom>
          <a:noFill/>
        </p:spPr>
        <p:txBody>
          <a:bodyPr wrap="square" rtlCol="0">
            <a:spAutoFit/>
          </a:bodyPr>
          <a:lstStyle/>
          <a:p>
            <a:pPr algn="ctr"/>
            <a:r>
              <a:rPr lang="en-US" dirty="0"/>
              <a:t>reads</a:t>
            </a:r>
          </a:p>
        </p:txBody>
      </p:sp>
      <p:sp>
        <p:nvSpPr>
          <p:cNvPr id="12" name="TextBox 11">
            <a:extLst>
              <a:ext uri="{FF2B5EF4-FFF2-40B4-BE49-F238E27FC236}">
                <a16:creationId xmlns:a16="http://schemas.microsoft.com/office/drawing/2014/main" id="{8024189D-F4A5-83B8-A6D3-6ACBA5E294A5}"/>
              </a:ext>
            </a:extLst>
          </p:cNvPr>
          <p:cNvSpPr txBox="1"/>
          <p:nvPr/>
        </p:nvSpPr>
        <p:spPr>
          <a:xfrm rot="18993418">
            <a:off x="2477577" y="3015614"/>
            <a:ext cx="2544162" cy="369332"/>
          </a:xfrm>
          <a:prstGeom prst="rect">
            <a:avLst/>
          </a:prstGeom>
          <a:noFill/>
        </p:spPr>
        <p:txBody>
          <a:bodyPr wrap="square" rtlCol="0">
            <a:spAutoFit/>
          </a:bodyPr>
          <a:lstStyle/>
          <a:p>
            <a:pPr algn="ctr"/>
            <a:r>
              <a:rPr lang="en-US" dirty="0"/>
              <a:t>notifies</a:t>
            </a:r>
          </a:p>
        </p:txBody>
      </p:sp>
      <p:sp>
        <p:nvSpPr>
          <p:cNvPr id="13" name="TextBox 12">
            <a:extLst>
              <a:ext uri="{FF2B5EF4-FFF2-40B4-BE49-F238E27FC236}">
                <a16:creationId xmlns:a16="http://schemas.microsoft.com/office/drawing/2014/main" id="{41099215-ED42-C723-15C9-751354D59F45}"/>
              </a:ext>
            </a:extLst>
          </p:cNvPr>
          <p:cNvSpPr txBox="1"/>
          <p:nvPr/>
        </p:nvSpPr>
        <p:spPr>
          <a:xfrm>
            <a:off x="8904312" y="5454740"/>
            <a:ext cx="2664296" cy="369332"/>
          </a:xfrm>
          <a:prstGeom prst="rect">
            <a:avLst/>
          </a:prstGeom>
          <a:noFill/>
        </p:spPr>
        <p:txBody>
          <a:bodyPr wrap="square" rtlCol="0">
            <a:spAutoFit/>
          </a:bodyPr>
          <a:lstStyle/>
          <a:p>
            <a:r>
              <a:rPr lang="en-US" dirty="0"/>
              <a:t>Data manipulation</a:t>
            </a:r>
          </a:p>
        </p:txBody>
      </p:sp>
      <p:sp>
        <p:nvSpPr>
          <p:cNvPr id="14" name="TextBox 13">
            <a:extLst>
              <a:ext uri="{FF2B5EF4-FFF2-40B4-BE49-F238E27FC236}">
                <a16:creationId xmlns:a16="http://schemas.microsoft.com/office/drawing/2014/main" id="{D546CC8B-5A2C-88D0-EA77-895C51CCBA5B}"/>
              </a:ext>
            </a:extLst>
          </p:cNvPr>
          <p:cNvSpPr txBox="1"/>
          <p:nvPr/>
        </p:nvSpPr>
        <p:spPr>
          <a:xfrm>
            <a:off x="335360" y="5416815"/>
            <a:ext cx="3672408" cy="646331"/>
          </a:xfrm>
          <a:prstGeom prst="rect">
            <a:avLst/>
          </a:prstGeom>
          <a:noFill/>
        </p:spPr>
        <p:txBody>
          <a:bodyPr wrap="square" rtlCol="0">
            <a:spAutoFit/>
          </a:bodyPr>
          <a:lstStyle/>
          <a:p>
            <a:pPr algn="ctr"/>
            <a:r>
              <a:rPr lang="en-US" dirty="0"/>
              <a:t>User Interface</a:t>
            </a:r>
            <a:br>
              <a:rPr lang="en-US" dirty="0"/>
            </a:br>
            <a:r>
              <a:rPr lang="en-US" dirty="0"/>
              <a:t>Display information to the user</a:t>
            </a:r>
          </a:p>
        </p:txBody>
      </p:sp>
      <p:sp>
        <p:nvSpPr>
          <p:cNvPr id="15" name="TextBox 14">
            <a:extLst>
              <a:ext uri="{FF2B5EF4-FFF2-40B4-BE49-F238E27FC236}">
                <a16:creationId xmlns:a16="http://schemas.microsoft.com/office/drawing/2014/main" id="{6251BB7C-20A9-484A-7C48-9A9E94EE7427}"/>
              </a:ext>
            </a:extLst>
          </p:cNvPr>
          <p:cNvSpPr txBox="1"/>
          <p:nvPr/>
        </p:nvSpPr>
        <p:spPr>
          <a:xfrm rot="2482553">
            <a:off x="6885859" y="2816116"/>
            <a:ext cx="3113910" cy="369332"/>
          </a:xfrm>
          <a:prstGeom prst="rect">
            <a:avLst/>
          </a:prstGeom>
          <a:noFill/>
        </p:spPr>
        <p:txBody>
          <a:bodyPr wrap="square" rtlCol="0">
            <a:spAutoFit/>
          </a:bodyPr>
          <a:lstStyle/>
          <a:p>
            <a:pPr algn="ctr"/>
            <a:r>
              <a:rPr lang="en-US" dirty="0"/>
              <a:t>updates </a:t>
            </a:r>
          </a:p>
        </p:txBody>
      </p:sp>
    </p:spTree>
    <p:extLst>
      <p:ext uri="{BB962C8B-B14F-4D97-AF65-F5344CB8AC3E}">
        <p14:creationId xmlns:p14="http://schemas.microsoft.com/office/powerpoint/2010/main" val="3298994154"/>
      </p:ext>
    </p:extLst>
  </p:cSld>
  <p:clrMapOvr>
    <a:masterClrMapping/>
  </p:clrMapOvr>
</p:sld>
</file>

<file path=ppt/theme/theme1.xml><?xml version="1.0" encoding="utf-8"?>
<a:theme xmlns:a="http://schemas.openxmlformats.org/drawingml/2006/main" name="2024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4 presentation theme" id="{E5BEC213-FAAF-4334-9674-C232088377EA}" vid="{2B2CDB13-8B50-4EA3-840F-C091597377E7}"/>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 presentation theme</Template>
  <TotalTime>8025</TotalTime>
  <Words>3404</Words>
  <Application>Microsoft Office PowerPoint</Application>
  <PresentationFormat>Widescreen</PresentationFormat>
  <Paragraphs>512</Paragraphs>
  <Slides>29</Slides>
  <Notes>23</Notes>
  <HiddenSlides>2</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Courier New</vt:lpstr>
      <vt:lpstr>Proxima</vt:lpstr>
      <vt:lpstr>2024 presentation theme</vt:lpstr>
      <vt:lpstr>Sharing is caring</vt:lpstr>
      <vt:lpstr>This lecture in context</vt:lpstr>
      <vt:lpstr>Gang of Four Design Patterns</vt:lpstr>
      <vt:lpstr>Front Controller</vt:lpstr>
      <vt:lpstr>Dependency Injection</vt:lpstr>
      <vt:lpstr>Dependency Injection example</vt:lpstr>
      <vt:lpstr>Dependency Injection example</vt:lpstr>
      <vt:lpstr>PowerPoint Presentation</vt:lpstr>
      <vt:lpstr>Model-view-controller (MVC)</vt:lpstr>
      <vt:lpstr>Model-view-presenter (MVP)</vt:lpstr>
      <vt:lpstr>Model-view-ViewModel (MVVM)</vt:lpstr>
      <vt:lpstr>Model-View-Template</vt:lpstr>
      <vt:lpstr>Model View View-Model Coordinator</vt:lpstr>
      <vt:lpstr>View, Interactor, Presenter, Entity, Router</vt:lpstr>
      <vt:lpstr>PowerPoint Presentation</vt:lpstr>
      <vt:lpstr>IDE / Generated Code</vt:lpstr>
      <vt:lpstr>Database</vt:lpstr>
      <vt:lpstr>Database example</vt:lpstr>
      <vt:lpstr>Data model</vt:lpstr>
      <vt:lpstr>Object-relational Mapping (ORM)</vt:lpstr>
      <vt:lpstr>Doctrine example</vt:lpstr>
      <vt:lpstr>PowerPoint Presentation</vt:lpstr>
      <vt:lpstr>Object-relational Mapping alternatives</vt:lpstr>
      <vt:lpstr>Dependency manager</vt:lpstr>
      <vt:lpstr>Dependency monitoring</vt:lpstr>
      <vt:lpstr>Linter</vt:lpstr>
      <vt:lpstr>Prettier / code formatter</vt:lpstr>
      <vt:lpstr>Maintenance</vt:lpstr>
      <vt:lpstr>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320</cp:revision>
  <dcterms:created xsi:type="dcterms:W3CDTF">2011-06-05T13:18:40Z</dcterms:created>
  <dcterms:modified xsi:type="dcterms:W3CDTF">2024-03-03T11:26:59Z</dcterms:modified>
</cp:coreProperties>
</file>