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handoutMasterIdLst>
    <p:handoutMasterId r:id="rId30"/>
  </p:handoutMasterIdLst>
  <p:sldIdLst>
    <p:sldId id="259" r:id="rId2"/>
    <p:sldId id="288" r:id="rId3"/>
    <p:sldId id="308" r:id="rId4"/>
    <p:sldId id="356" r:id="rId5"/>
    <p:sldId id="350" r:id="rId6"/>
    <p:sldId id="348" r:id="rId7"/>
    <p:sldId id="349" r:id="rId8"/>
    <p:sldId id="354" r:id="rId9"/>
    <p:sldId id="307" r:id="rId10"/>
    <p:sldId id="360" r:id="rId11"/>
    <p:sldId id="351" r:id="rId12"/>
    <p:sldId id="292" r:id="rId13"/>
    <p:sldId id="294" r:id="rId14"/>
    <p:sldId id="295" r:id="rId15"/>
    <p:sldId id="297" r:id="rId16"/>
    <p:sldId id="301" r:id="rId17"/>
    <p:sldId id="300" r:id="rId18"/>
    <p:sldId id="359" r:id="rId19"/>
    <p:sldId id="302" r:id="rId20"/>
    <p:sldId id="303" r:id="rId21"/>
    <p:sldId id="296" r:id="rId22"/>
    <p:sldId id="304" r:id="rId23"/>
    <p:sldId id="353" r:id="rId24"/>
    <p:sldId id="298" r:id="rId25"/>
    <p:sldId id="357" r:id="rId26"/>
    <p:sldId id="352"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1" autoAdjust="0"/>
    <p:restoredTop sz="68160" autoAdjust="0"/>
  </p:normalViewPr>
  <p:slideViewPr>
    <p:cSldViewPr>
      <p:cViewPr varScale="1">
        <p:scale>
          <a:sx n="79" d="100"/>
          <a:sy n="79" d="100"/>
        </p:scale>
        <p:origin x="1770" y="78"/>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3/5/2024</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05.03.2024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3792102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8B8158-5466-FFAA-950B-72FAD29A0E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D0D56D-48F2-E5D2-C4D0-321AFE83F8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B82F0E-7873-3816-11DE-814F88A09A90}"/>
              </a:ext>
            </a:extLst>
          </p:cNvPr>
          <p:cNvSpPr>
            <a:spLocks noGrp="1"/>
          </p:cNvSpPr>
          <p:nvPr>
            <p:ph type="body" idx="1"/>
          </p:nvPr>
        </p:nvSpPr>
        <p:spPr/>
        <p:txBody>
          <a:bodyPr/>
          <a:lstStyle/>
          <a:p>
            <a:pPr marL="0" indent="0">
              <a:buFont typeface="Arial" panose="020B0604020202020204" pitchFamily="34" charset="0"/>
              <a:buNone/>
            </a:pPr>
            <a:r>
              <a:rPr lang="en-US" dirty="0"/>
              <a:t>Use with Firefox : https://danq.me/wp-content/no-code-webpage/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Idea is to employ CSS style set in header to create a content for an empty page.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Source:</a:t>
            </a:r>
          </a:p>
          <a:p>
            <a:pPr marL="171450" indent="-171450">
              <a:buFont typeface="Arial" panose="020B0604020202020204" pitchFamily="34" charset="0"/>
              <a:buChar char="•"/>
            </a:pPr>
            <a:r>
              <a:rPr lang="en-US" dirty="0"/>
              <a:t>https://danq.me/2023/01/11/nocode/</a:t>
            </a:r>
          </a:p>
          <a:p>
            <a:pPr marL="171450" indent="-171450">
              <a:buFont typeface="Arial" panose="020B0604020202020204" pitchFamily="34" charset="0"/>
              <a:buChar char="•"/>
            </a:pPr>
            <a:r>
              <a:rPr lang="en-US" dirty="0"/>
              <a:t>https://css-tricks.com/adding-css-to-a-page-via-http-headers/</a:t>
            </a:r>
          </a:p>
          <a:p>
            <a:pPr marL="0" indent="0">
              <a:buFont typeface="Arial" panose="020B0604020202020204" pitchFamily="34" charset="0"/>
              <a:buNone/>
            </a:pPr>
            <a:endParaRPr lang="en-US" dirty="0"/>
          </a:p>
        </p:txBody>
      </p:sp>
      <p:sp>
        <p:nvSpPr>
          <p:cNvPr id="4" name="Slide Number Placeholder 3">
            <a:extLst>
              <a:ext uri="{FF2B5EF4-FFF2-40B4-BE49-F238E27FC236}">
                <a16:creationId xmlns:a16="http://schemas.microsoft.com/office/drawing/2014/main" id="{FA42A985-20F5-A965-54AD-3E0EAC755065}"/>
              </a:ext>
            </a:extLst>
          </p:cNvPr>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2620443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Working with DOM as HTML …</a:t>
            </a:r>
          </a:p>
          <a:p>
            <a:endParaRPr lang="en-US" dirty="0"/>
          </a:p>
          <a:p>
            <a:r>
              <a:rPr lang="en-US" dirty="0"/>
              <a:t>We can use similar idea as for the CSS, some sort of preprocessing / compilation / </a:t>
            </a:r>
            <a:r>
              <a:rPr lang="en-US" dirty="0" err="1"/>
              <a:t>transcompilation</a:t>
            </a:r>
            <a:r>
              <a:rPr lang="en-US" dirty="0"/>
              <a:t> (source-to-source). Nesting elements would be put into the list of children. This is also a reason why there must be only one root, unless fragment is used.</a:t>
            </a:r>
          </a:p>
          <a:p>
            <a:endParaRPr lang="en-US" dirty="0"/>
          </a:p>
          <a:p>
            <a:r>
              <a:rPr lang="en-US" dirty="0"/>
              <a:t>Source:</a:t>
            </a:r>
          </a:p>
          <a:p>
            <a:pPr marL="171450" indent="-171450">
              <a:buFont typeface="Arial" panose="020B0604020202020204" pitchFamily="34" charset="0"/>
              <a:buChar char="•"/>
            </a:pPr>
            <a:r>
              <a:rPr lang="en-US" dirty="0"/>
              <a:t>https://reactjs.org/docs/introducing-jsx.html</a:t>
            </a:r>
          </a:p>
          <a:p>
            <a:pPr marL="171450" indent="-171450">
              <a:buFont typeface="Arial" panose="020B0604020202020204" pitchFamily="34" charset="0"/>
              <a:buChar char="•"/>
            </a:pPr>
            <a:r>
              <a:rPr lang="en-US" dirty="0"/>
              <a:t>https://babeljs.io/repl</a:t>
            </a:r>
          </a:p>
          <a:p>
            <a:pPr marL="171450" indent="-171450">
              <a:buFont typeface="Arial" panose="020B0604020202020204" pitchFamily="34" charset="0"/>
              <a:buChar char="•"/>
            </a:pPr>
            <a:r>
              <a:rPr lang="en-US" dirty="0"/>
              <a:t>https://github.com/developit/htm</a:t>
            </a:r>
          </a:p>
          <a:p>
            <a:pPr marL="171450" indent="-171450">
              <a:buFont typeface="Arial" panose="020B0604020202020204" pitchFamily="34" charset="0"/>
              <a:buChar char="•"/>
            </a:pPr>
            <a:r>
              <a:rPr lang="en-US" dirty="0"/>
              <a:t>https://developer.mozilla.org/en-US/docs/Web/JavaScript/Reference/Template_literals#tagged_templates</a:t>
            </a:r>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2379544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Babel is a </a:t>
            </a:r>
            <a:r>
              <a:rPr lang="en-US" dirty="0" err="1"/>
              <a:t>transpiler</a:t>
            </a:r>
            <a:r>
              <a:rPr lang="en-US" dirty="0"/>
              <a:t>. It is often used to transform new JavaScript or syntax so it can run in older browsers.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https://babeljs.io/repl</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4050908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a:t>
            </a:r>
          </a:p>
          <a:p>
            <a:pPr marL="171450" indent="-171450">
              <a:buFont typeface="Arial" panose="020B0604020202020204" pitchFamily="34" charset="0"/>
              <a:buChar char="•"/>
            </a:pPr>
            <a:r>
              <a:rPr lang="en-US" dirty="0"/>
              <a:t>Employ comments and IDE, static code analyzer, linters. We get to them later.</a:t>
            </a:r>
          </a:p>
          <a:p>
            <a:pPr marL="171450" indent="-171450">
              <a:buFont typeface="Arial" panose="020B0604020202020204" pitchFamily="34" charset="0"/>
              <a:buChar char="•"/>
            </a:pPr>
            <a:r>
              <a:rPr lang="en-US" dirty="0"/>
              <a:t>Proposal is Stage 1 since 2022 (see example code).</a:t>
            </a:r>
          </a:p>
          <a:p>
            <a:pPr marL="171450" indent="-171450">
              <a:buFont typeface="Arial" panose="020B0604020202020204" pitchFamily="34" charset="0"/>
              <a:buChar char="•"/>
            </a:pPr>
            <a:r>
              <a:rPr lang="en-US" dirty="0"/>
              <a:t>Libraries may provide way how to specify types (Vue, React, …).</a:t>
            </a:r>
          </a:p>
          <a:p>
            <a:pPr marL="171450" indent="-171450">
              <a:buFont typeface="Arial" panose="020B0604020202020204" pitchFamily="34" charset="0"/>
              <a:buChar char="•"/>
            </a:pPr>
            <a:r>
              <a:rPr lang="en-US" dirty="0"/>
              <a:t>We can use other language and transform it into JavaScript.</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2671638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@babel/preset-flow, we can run analyzer from NPM flow-bin package or use flow-remove-types to remove the types.</a:t>
            </a:r>
          </a:p>
          <a:p>
            <a:endParaRPr lang="en-US" dirty="0"/>
          </a:p>
          <a:p>
            <a:r>
              <a:rPr lang="en-US" dirty="0"/>
              <a:t>Source: https://flow.org/</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1419790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standalone interfaces – we can define object without a class/interface</a:t>
            </a:r>
          </a:p>
          <a:p>
            <a:endParaRPr lang="en-US" dirty="0"/>
          </a:p>
          <a:p>
            <a:endParaRPr lang="en-US" dirty="0"/>
          </a:p>
          <a:p>
            <a:r>
              <a:rPr lang="en-US" dirty="0"/>
              <a:t>Sources:</a:t>
            </a:r>
          </a:p>
          <a:p>
            <a:pPr marL="171450" indent="-171450">
              <a:buFont typeface="Arial" panose="020B0604020202020204" pitchFamily="34" charset="0"/>
              <a:buChar char="•"/>
            </a:pPr>
            <a:r>
              <a:rPr lang="en-US" dirty="0"/>
              <a:t>https://www.typescriptlang.org/</a:t>
            </a:r>
          </a:p>
          <a:p>
            <a:pPr marL="171450" indent="-171450">
              <a:buFont typeface="Arial" panose="020B0604020202020204" pitchFamily="34" charset="0"/>
              <a:buChar char="•"/>
            </a:pPr>
            <a:r>
              <a:rPr lang="en-US" dirty="0"/>
              <a:t>https://www.typescriptlang.org/docs/handbook/typescript-in-5-minutes-oop.html</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3724134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 types (aliases) are named composed types. Interfaces are similar but can be used in inheritance and definition is open.</a:t>
            </a:r>
          </a:p>
          <a:p>
            <a:endParaRPr lang="en-US" dirty="0"/>
          </a:p>
          <a:p>
            <a:r>
              <a:rPr lang="en-US" dirty="0"/>
              <a:t>Enum is compiled into numeric constants of provided strings.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https://www.typescriptlang.org/docs/handbook/2/everyday-types.html#differences-between-type-aliases-and-interfaces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2337398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a:p>
            <a:pPr marL="0" indent="0">
              <a:buFont typeface="+mj-lt"/>
              <a:buNone/>
            </a:pPr>
            <a:r>
              <a:rPr lang="en-US" dirty="0"/>
              <a:t>Syntax to cover:</a:t>
            </a:r>
          </a:p>
          <a:p>
            <a:pPr marL="171450" indent="-171450">
              <a:buFont typeface="Arial" panose="020B0604020202020204" pitchFamily="34" charset="0"/>
              <a:buChar char="•"/>
            </a:pPr>
            <a:r>
              <a:rPr lang="en-US" dirty="0"/>
              <a:t>Type definition – different syntax, can be named on in place. Like interface but can not be extended.</a:t>
            </a:r>
          </a:p>
          <a:p>
            <a:pPr marL="171450" indent="-171450">
              <a:buFont typeface="Arial" panose="020B0604020202020204" pitchFamily="34" charset="0"/>
              <a:buChar char="•"/>
            </a:pPr>
            <a:r>
              <a:rPr lang="en-US" dirty="0"/>
              <a:t>Same as type not part of the output. Can be declared on multiple places.</a:t>
            </a:r>
          </a:p>
          <a:p>
            <a:pPr marL="171450" indent="-171450">
              <a:buFont typeface="Arial" panose="020B0604020202020204" pitchFamily="34" charset="0"/>
              <a:buChar char="•"/>
            </a:pPr>
            <a:r>
              <a:rPr lang="en-US" dirty="0"/>
              <a:t>Class – as you know it, but with JS specifics. Highlight read only, visibility only on a compile time.</a:t>
            </a:r>
          </a:p>
          <a:p>
            <a:pPr marL="171450" indent="-171450">
              <a:buFont typeface="Arial" panose="020B0604020202020204" pitchFamily="34" charset="0"/>
              <a:buChar char="•"/>
            </a:pPr>
            <a:r>
              <a:rPr lang="en-US" dirty="0"/>
              <a:t>Types can be inferred from assignment (sometimes preferred).</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13161704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A94210-9862-6A0A-4C8B-92DDA40BFD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7B2930-5E84-2333-043D-C3DEE9F97A1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67F505-297C-FC46-BE0F-4A211B59369C}"/>
              </a:ext>
            </a:extLst>
          </p:cNvPr>
          <p:cNvSpPr>
            <a:spLocks noGrp="1"/>
          </p:cNvSpPr>
          <p:nvPr>
            <p:ph type="body" idx="1"/>
          </p:nvPr>
        </p:nvSpPr>
        <p:spPr/>
        <p:txBody>
          <a:bodyPr/>
          <a:lstStyle/>
          <a:p>
            <a:r>
              <a:rPr lang="en-US" dirty="0"/>
              <a:t>What benefits we get here?</a:t>
            </a:r>
          </a:p>
          <a:p>
            <a:endParaRPr lang="en-US" dirty="0"/>
          </a:p>
          <a:p>
            <a:endParaRPr lang="en-US" dirty="0"/>
          </a:p>
        </p:txBody>
      </p:sp>
      <p:sp>
        <p:nvSpPr>
          <p:cNvPr id="4" name="Slide Number Placeholder 3">
            <a:extLst>
              <a:ext uri="{FF2B5EF4-FFF2-40B4-BE49-F238E27FC236}">
                <a16:creationId xmlns:a16="http://schemas.microsoft.com/office/drawing/2014/main" id="{59C53D8F-B802-1C20-093E-C0C90C0D68EA}"/>
              </a:ext>
            </a:extLst>
          </p:cNvPr>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694443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2365425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 Starting project, just an input text and a button. On click the content of a page change. This should be nothing new for you. What do we need and how we can do this?</a:t>
            </a:r>
          </a:p>
          <a:p>
            <a:endParaRPr lang="en-US" dirty="0"/>
          </a:p>
          <a:p>
            <a:r>
              <a:rPr lang="en-US" dirty="0"/>
              <a:t>The question is, how to make this more complicated?</a:t>
            </a:r>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367484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Resources:</a:t>
            </a:r>
          </a:p>
          <a:p>
            <a:pPr marL="171450" indent="-171450">
              <a:buFont typeface="Arial" panose="020B0604020202020204" pitchFamily="34" charset="0"/>
              <a:buChar char="•"/>
            </a:pPr>
            <a:r>
              <a:rPr lang="en-US" dirty="0"/>
              <a:t>https://www.typescriptlang.org/play</a:t>
            </a:r>
          </a:p>
        </p:txBody>
      </p:sp>
      <p:sp>
        <p:nvSpPr>
          <p:cNvPr id="4" name="Slide Number Placeholder 3"/>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2961531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started compiling into JavaScript already.</a:t>
            </a:r>
          </a:p>
          <a:p>
            <a:endParaRPr lang="en-US" dirty="0"/>
          </a:p>
          <a:p>
            <a:r>
              <a:rPr lang="en-US" dirty="0"/>
              <a:t>Sources:</a:t>
            </a:r>
          </a:p>
          <a:p>
            <a:pPr marL="171450" indent="-171450">
              <a:buFont typeface="Arial" panose="020B0604020202020204" pitchFamily="34" charset="0"/>
              <a:buChar char="•"/>
            </a:pPr>
            <a:r>
              <a:rPr lang="en-US" dirty="0"/>
              <a:t>https://guide.elm-lang.org/</a:t>
            </a:r>
          </a:p>
        </p:txBody>
      </p:sp>
      <p:sp>
        <p:nvSpPr>
          <p:cNvPr id="4" name="Slide Number Placeholder 3"/>
          <p:cNvSpPr>
            <a:spLocks noGrp="1"/>
          </p:cNvSpPr>
          <p:nvPr>
            <p:ph type="sldNum" sz="quarter" idx="5"/>
          </p:nvPr>
        </p:nvSpPr>
        <p:spPr/>
        <p:txBody>
          <a:bodyPr/>
          <a:lstStyle/>
          <a:p>
            <a:fld id="{FEC869DF-6110-41A2-A008-13AD35443CEC}" type="slidenum">
              <a:rPr lang="cs-CZ" smtClean="0"/>
              <a:t>21</a:t>
            </a:fld>
            <a:endParaRPr lang="cs-CZ"/>
          </a:p>
        </p:txBody>
      </p:sp>
    </p:spTree>
    <p:extLst>
      <p:ext uri="{BB962C8B-B14F-4D97-AF65-F5344CB8AC3E}">
        <p14:creationId xmlns:p14="http://schemas.microsoft.com/office/powerpoint/2010/main" val="3750323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2765215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Alternative, compiled to JavaScript, Haskell-like syntax but with strict evaluation strategy.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https://www.purescript.org/</a:t>
            </a:r>
          </a:p>
        </p:txBody>
      </p:sp>
      <p:sp>
        <p:nvSpPr>
          <p:cNvPr id="4" name="Slide Number Placeholder 3"/>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30872252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Sources: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https://eslint.org/</a:t>
            </a:r>
          </a:p>
          <a:p>
            <a:pPr marL="171450" indent="-171450">
              <a:buFont typeface="Arial" panose="020B0604020202020204" pitchFamily="34" charset="0"/>
              <a:buChar char="•"/>
            </a:pPr>
            <a:r>
              <a:rPr lang="en-US" dirty="0"/>
              <a:t>https://eslint.org/docs/rules/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https://prettier.io/</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15135551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Resources:</a:t>
            </a:r>
          </a:p>
          <a:p>
            <a:pPr marL="171450" indent="-171450">
              <a:buFont typeface="Arial" panose="020B0604020202020204" pitchFamily="34" charset="0"/>
              <a:buChar char="•"/>
            </a:pPr>
            <a:r>
              <a:rPr lang="en-US" dirty="0"/>
              <a:t>https://eslint.org/play/</a:t>
            </a:r>
          </a:p>
          <a:p>
            <a:pPr marL="171450" indent="-171450">
              <a:buFont typeface="Arial" panose="020B0604020202020204" pitchFamily="34" charset="0"/>
              <a:buChar char="•"/>
            </a:pPr>
            <a:r>
              <a:rPr lang="en-US" dirty="0"/>
              <a:t>https://prettier.io/playground/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25</a:t>
            </a:fld>
            <a:endParaRPr lang="cs-CZ"/>
          </a:p>
        </p:txBody>
      </p:sp>
    </p:spTree>
    <p:extLst>
      <p:ext uri="{BB962C8B-B14F-4D97-AF65-F5344CB8AC3E}">
        <p14:creationId xmlns:p14="http://schemas.microsoft.com/office/powerpoint/2010/main" val="16880931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Resources:</a:t>
            </a:r>
          </a:p>
          <a:p>
            <a:pPr marL="171450" indent="-171450">
              <a:buFont typeface="Arial" panose="020B0604020202020204" pitchFamily="34" charset="0"/>
              <a:buChar char="•"/>
            </a:pPr>
            <a:r>
              <a:rPr lang="en-US" dirty="0"/>
              <a:t>https://docusaurus.io/</a:t>
            </a:r>
          </a:p>
          <a:p>
            <a:pPr marL="171450" indent="-171450">
              <a:buFont typeface="Arial" panose="020B0604020202020204" pitchFamily="34" charset="0"/>
              <a:buChar char="•"/>
            </a:pPr>
            <a:r>
              <a:rPr lang="en-US" dirty="0"/>
              <a:t>https://gohugo.io/</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26</a:t>
            </a:fld>
            <a:endParaRPr lang="cs-CZ"/>
          </a:p>
        </p:txBody>
      </p:sp>
    </p:spTree>
    <p:extLst>
      <p:ext uri="{BB962C8B-B14F-4D97-AF65-F5344CB8AC3E}">
        <p14:creationId xmlns:p14="http://schemas.microsoft.com/office/powerpoint/2010/main" val="36275973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27</a:t>
            </a:fld>
            <a:endParaRPr lang="cs-CZ"/>
          </a:p>
        </p:txBody>
      </p:sp>
    </p:spTree>
    <p:extLst>
      <p:ext uri="{BB962C8B-B14F-4D97-AF65-F5344CB8AC3E}">
        <p14:creationId xmlns:p14="http://schemas.microsoft.com/office/powerpoint/2010/main" val="340535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using more JavaScript, yet in global the adoption of libraries is not as wide-spread as we could expect (see jQuery 81% and React 8% ).</a:t>
            </a:r>
          </a:p>
          <a:p>
            <a:endParaRPr lang="en-US" dirty="0"/>
          </a:p>
          <a:p>
            <a:r>
              <a:rPr lang="en-US" dirty="0"/>
              <a:t>On the other hand, JavaScript features like Web Components (2.0%) and Shadow DOM (0.37%) are still waiting.</a:t>
            </a:r>
          </a:p>
          <a:p>
            <a:endParaRPr lang="en-US" dirty="0"/>
          </a:p>
          <a:p>
            <a:r>
              <a:rPr lang="en-US" dirty="0"/>
              <a:t>This is the last report they did to March 2024. They visited websites and look for content (8.36M websites with 43TB of data).</a:t>
            </a:r>
          </a:p>
          <a:p>
            <a:endParaRPr lang="en-US" dirty="0"/>
          </a:p>
          <a:p>
            <a:r>
              <a:rPr lang="en-US" dirty="0"/>
              <a:t>Resources: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rgbClr val="D4D4D4"/>
                </a:solidFill>
                <a:effectLst/>
                <a:latin typeface="Consolas" panose="020B0609020204030204" pitchFamily="49" charset="0"/>
              </a:rPr>
              <a:t>https://almanac.httparchive.org/en/2022/javascript</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2905193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Material Design is Google design system. It provide components and guidance on how to design an application. We have government design systems as well (gov.uk, gov.cz). Material is not limited only to a web, but contain web library of web-components.</a:t>
            </a:r>
          </a:p>
          <a:p>
            <a:endParaRPr lang="en-US" dirty="0"/>
          </a:p>
          <a:p>
            <a:r>
              <a:rPr lang="en-US" dirty="0"/>
              <a:t>Resources:</a:t>
            </a:r>
          </a:p>
          <a:p>
            <a:pPr marL="171450" indent="-171450">
              <a:buFont typeface="Arial" panose="020B0604020202020204" pitchFamily="34" charset="0"/>
              <a:buChar char="•"/>
            </a:pPr>
            <a:r>
              <a:rPr lang="en-US" dirty="0"/>
              <a:t>https://getbootstrap.com/docs/5.3/getting-started/introduction/</a:t>
            </a:r>
          </a:p>
          <a:p>
            <a:pPr marL="171450" indent="-171450">
              <a:buFont typeface="Arial" panose="020B0604020202020204" pitchFamily="34" charset="0"/>
              <a:buChar char="•"/>
            </a:pPr>
            <a:r>
              <a:rPr lang="en-US" dirty="0"/>
              <a:t>https://m3.material.io/</a:t>
            </a:r>
          </a:p>
          <a:p>
            <a:pPr marL="171450" indent="-171450">
              <a:buFont typeface="Arial" panose="020B0604020202020204" pitchFamily="34" charset="0"/>
              <a:buChar char="•"/>
            </a:pPr>
            <a:r>
              <a:rPr lang="en-US" dirty="0"/>
              <a:t>https://tailwindcss.com/</a:t>
            </a:r>
          </a:p>
          <a:p>
            <a:pPr marL="171450" indent="-171450">
              <a:buFont typeface="Arial" panose="020B0604020202020204" pitchFamily="34" charset="0"/>
              <a:buChar char="•"/>
            </a:pPr>
            <a:r>
              <a:rPr lang="en-US" dirty="0"/>
              <a:t>https://code.gov.cz/gov-cz/gov-design-system/</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122211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t>
            </a:r>
            <a:r>
              <a:rPr lang="en-US" dirty="0" err="1"/>
              <a:t>header__right</a:t>
            </a:r>
            <a:r>
              <a:rPr lang="en-US" dirty="0"/>
              <a:t> for?</a:t>
            </a:r>
          </a:p>
          <a:p>
            <a:endParaRPr lang="en-US" dirty="0"/>
          </a:p>
          <a:p>
            <a:r>
              <a:rPr lang="en-US" dirty="0"/>
              <a:t>Source:</a:t>
            </a:r>
          </a:p>
          <a:p>
            <a:pPr marL="171450" indent="-171450">
              <a:buFont typeface="Arial" panose="020B0604020202020204" pitchFamily="34" charset="0"/>
              <a:buChar char="•"/>
            </a:pPr>
            <a:r>
              <a:rPr lang="en-US" dirty="0"/>
              <a:t>https://edoklady.gov.cz/</a:t>
            </a:r>
          </a:p>
        </p:txBody>
      </p:sp>
      <p:sp>
        <p:nvSpPr>
          <p:cNvPr id="4" name="Slide Number Placeholder 3"/>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3738302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SASS: Variables, Nesting, Partials (</a:t>
            </a:r>
            <a:r>
              <a:rPr lang="en-US" b="0" i="0" dirty="0">
                <a:solidFill>
                  <a:srgbClr val="31333A"/>
                </a:solidFill>
                <a:effectLst/>
                <a:latin typeface="Source Code Pro" panose="020B0604020202020204" pitchFamily="49" charset="0"/>
              </a:rPr>
              <a:t>_</a:t>
            </a:r>
            <a:r>
              <a:rPr lang="en-US" b="0" i="0" dirty="0" err="1">
                <a:solidFill>
                  <a:srgbClr val="31333A"/>
                </a:solidFill>
                <a:effectLst/>
                <a:latin typeface="Source Code Pro" panose="020B0604020202020204" pitchFamily="49" charset="0"/>
              </a:rPr>
              <a:t>partial.scss</a:t>
            </a:r>
            <a:r>
              <a:rPr lang="en-US" b="0" i="0" dirty="0">
                <a:solidFill>
                  <a:srgbClr val="31333A"/>
                </a:solidFill>
                <a:effectLst/>
                <a:latin typeface="Source Code Pro" panose="020B0604020202020204" pitchFamily="49" charset="0"/>
              </a:rPr>
              <a:t> and @use …</a:t>
            </a:r>
            <a:r>
              <a:rPr lang="en-US" dirty="0"/>
              <a:t>), Modules (@use), Mixins, Inheritance, Operators (math)</a:t>
            </a:r>
          </a:p>
          <a:p>
            <a:r>
              <a:rPr lang="en-US" dirty="0"/>
              <a:t>LESS: Use to be supported by Bootstrap, but there was a switch to SASS in version 4.</a:t>
            </a:r>
          </a:p>
          <a:p>
            <a:endParaRPr lang="en-US" dirty="0"/>
          </a:p>
          <a:p>
            <a:r>
              <a:rPr lang="en-US" dirty="0"/>
              <a:t>The objective is not to compare them here!</a:t>
            </a:r>
          </a:p>
          <a:p>
            <a:endParaRPr lang="en-US" dirty="0"/>
          </a:p>
          <a:p>
            <a:r>
              <a:rPr lang="en-US" dirty="0"/>
              <a:t>Both can be included directly and preprocessed on the client side, but that is not optimal for production. But where we can get the preprocessor [NEXT]?</a:t>
            </a:r>
          </a:p>
          <a:p>
            <a:endParaRPr lang="en-US" dirty="0"/>
          </a:p>
          <a:p>
            <a:r>
              <a:rPr lang="en-US" dirty="0"/>
              <a:t>Sources:</a:t>
            </a:r>
          </a:p>
          <a:p>
            <a:pPr marL="171450" indent="-171450">
              <a:buFont typeface="Arial" panose="020B0604020202020204" pitchFamily="34" charset="0"/>
              <a:buChar char="•"/>
            </a:pPr>
            <a:r>
              <a:rPr lang="en-US" dirty="0"/>
              <a:t>https://css-tricks.com/sass-vs-less/ from 2012</a:t>
            </a:r>
          </a:p>
          <a:p>
            <a:pPr marL="171450" indent="-171450">
              <a:buFont typeface="Arial" panose="020B0604020202020204" pitchFamily="34" charset="0"/>
              <a:buChar char="•"/>
            </a:pPr>
            <a:r>
              <a:rPr lang="en-US" dirty="0"/>
              <a:t>https://www.npmjs.com/package/sass-browser</a:t>
            </a:r>
          </a:p>
          <a:p>
            <a:pPr marL="171450" indent="-171450">
              <a:buFont typeface="Arial" panose="020B0604020202020204" pitchFamily="34" charset="0"/>
              <a:buChar char="•"/>
            </a:pPr>
            <a:r>
              <a:rPr lang="en-US" dirty="0"/>
              <a:t>https://lesscss.org/usage/</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1008013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How can we employ CSS preprocessors, where we can find them?</a:t>
            </a:r>
          </a:p>
          <a:p>
            <a:pPr marL="0" indent="0">
              <a:buFont typeface="Arial" panose="020B0604020202020204" pitchFamily="34" charset="0"/>
              <a:buNone/>
            </a:pPr>
            <a:endParaRPr lang="en-US" b="0" dirty="0"/>
          </a:p>
          <a:p>
            <a:pPr marL="171450" indent="-171450">
              <a:buFont typeface="Arial" panose="020B0604020202020204" pitchFamily="34" charset="0"/>
              <a:buChar char="•"/>
            </a:pPr>
            <a:r>
              <a:rPr lang="en-US" b="0" dirty="0" err="1"/>
              <a:t>npm</a:t>
            </a:r>
            <a:r>
              <a:rPr lang="en-US" dirty="0"/>
              <a:t> is part of NodeJS, it is the default. It is not only a package manager but also the registry that hosts the packages. Packages can be libraries or tools to execute. </a:t>
            </a:r>
          </a:p>
          <a:p>
            <a:pPr marL="171450" indent="-171450">
              <a:buFont typeface="Arial" panose="020B0604020202020204" pitchFamily="34" charset="0"/>
              <a:buChar char="•"/>
            </a:pPr>
            <a:r>
              <a:rPr lang="en-US" b="0" dirty="0"/>
              <a:t>yarn</a:t>
            </a:r>
            <a:r>
              <a:rPr lang="en-US" dirty="0"/>
              <a:t> introduced in 2016 as </a:t>
            </a:r>
            <a:r>
              <a:rPr lang="en-US" dirty="0" err="1"/>
              <a:t>npm</a:t>
            </a:r>
            <a:r>
              <a:rPr lang="en-US" dirty="0"/>
              <a:t> was not effective/fast, with lock file (now with </a:t>
            </a:r>
            <a:r>
              <a:rPr lang="en-US" dirty="0" err="1"/>
              <a:t>npm</a:t>
            </a:r>
            <a:r>
              <a:rPr lang="en-US" dirty="0"/>
              <a:t> as well), security (now </a:t>
            </a:r>
            <a:r>
              <a:rPr lang="en-US" dirty="0" err="1"/>
              <a:t>npm</a:t>
            </a:r>
            <a:r>
              <a:rPr lang="en-US" dirty="0"/>
              <a:t> as well). Since Node.js 16.10 also distributed  by default (must be enabled).  yarn focus more on workspaces (use </a:t>
            </a:r>
            <a:r>
              <a:rPr lang="en-US" dirty="0" err="1"/>
              <a:t>Lerna</a:t>
            </a:r>
            <a:r>
              <a:rPr lang="en-US" dirty="0"/>
              <a:t> with </a:t>
            </a:r>
            <a:r>
              <a:rPr lang="en-US" dirty="0" err="1"/>
              <a:t>npm</a:t>
            </a:r>
            <a:r>
              <a:rPr lang="en-US" dirty="0"/>
              <a:t>), support parallel installation.</a:t>
            </a:r>
          </a:p>
          <a:p>
            <a:pPr marL="628650" lvl="1" indent="-171450">
              <a:buFont typeface="Arial" panose="020B0604020202020204" pitchFamily="34" charset="0"/>
              <a:buChar char="•"/>
            </a:pPr>
            <a:r>
              <a:rPr lang="en-US" dirty="0"/>
              <a:t>New feature in Yarn2 (Berry) is removing </a:t>
            </a:r>
            <a:r>
              <a:rPr lang="en-US" dirty="0" err="1"/>
              <a:t>node_modules</a:t>
            </a:r>
            <a:r>
              <a:rPr lang="en-US" dirty="0"/>
              <a:t> in favor of pnp.js file and </a:t>
            </a:r>
            <a:r>
              <a:rPr lang="en-US" dirty="0" err="1"/>
              <a:t>Plug'n'Play</a:t>
            </a:r>
            <a:r>
              <a:rPr lang="en-US" dirty="0"/>
              <a:t> functionality.</a:t>
            </a:r>
          </a:p>
          <a:p>
            <a:pPr marL="171450" indent="-171450">
              <a:buFont typeface="Arial" panose="020B0604020202020204" pitchFamily="34" charset="0"/>
              <a:buChar char="•"/>
            </a:pPr>
            <a:r>
              <a:rPr lang="en-US" b="0" dirty="0" err="1"/>
              <a:t>pnpm</a:t>
            </a:r>
            <a:r>
              <a:rPr lang="en-US" dirty="0"/>
              <a:t> shares packages among projects by using </a:t>
            </a:r>
            <a:r>
              <a:rPr lang="en-US" dirty="0" err="1"/>
              <a:t>symlink</a:t>
            </a:r>
            <a:r>
              <a:rPr lang="en-US" dirty="0"/>
              <a:t>. </a:t>
            </a:r>
          </a:p>
          <a:p>
            <a:pPr marL="171450" indent="-171450">
              <a:buFont typeface="Arial" panose="020B0604020202020204" pitchFamily="34" charset="0"/>
              <a:buChar char="•"/>
            </a:pPr>
            <a:r>
              <a:rPr lang="en-US" b="0" dirty="0"/>
              <a:t>bit </a:t>
            </a:r>
            <a:r>
              <a:rPr lang="en-US" dirty="0"/>
              <a:t>is not really an alternative for whole libraries, but for components (purpose is to split the application), focus on easy management, component marketplace.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Sources:</a:t>
            </a:r>
          </a:p>
          <a:p>
            <a:pPr marL="171450" indent="-171450">
              <a:buFont typeface="Arial" panose="020B0604020202020204" pitchFamily="34" charset="0"/>
              <a:buChar char="•"/>
            </a:pPr>
            <a:r>
              <a:rPr lang="en-US" dirty="0"/>
              <a:t>https://www.section.io/engineering-education/npm-vs-yarn-which-one-to-choose/</a:t>
            </a:r>
          </a:p>
          <a:p>
            <a:pPr marL="171450" indent="-171450">
              <a:buFont typeface="Arial" panose="020B0604020202020204" pitchFamily="34" charset="0"/>
              <a:buChar char="•"/>
            </a:pPr>
            <a:r>
              <a:rPr lang="en-US" dirty="0"/>
              <a:t>https://dev.to/arcanis/introducing-yarn-2-4eh1</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768687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JavaScript related tools have been written using JavaScript. That is why we need a runtime to run them.</a:t>
            </a:r>
          </a:p>
          <a:p>
            <a:endParaRPr lang="en-US" dirty="0"/>
          </a:p>
          <a:p>
            <a:r>
              <a:rPr lang="en-US" dirty="0"/>
              <a:t>NodeJS gain traction around 2017, NodeJS rated as 4-th most important open-source project (Linux, Git, </a:t>
            </a:r>
            <a:r>
              <a:rPr lang="en-US" dirty="0" err="1"/>
              <a:t>MySql</a:t>
            </a:r>
            <a:r>
              <a:rPr lang="en-US" dirty="0"/>
              <a:t>, Node.js, Docker, Hadoop, …)</a:t>
            </a:r>
          </a:p>
          <a:p>
            <a:endParaRPr lang="en-US" dirty="0"/>
          </a:p>
          <a:p>
            <a:r>
              <a:rPr lang="en-US" dirty="0"/>
              <a:t>Resources:</a:t>
            </a:r>
          </a:p>
          <a:p>
            <a:pPr marL="171450" indent="-171450">
              <a:buFont typeface="Arial" panose="020B0604020202020204" pitchFamily="34" charset="0"/>
              <a:buChar char="•"/>
            </a:pPr>
            <a:r>
              <a:rPr lang="en-US" dirty="0"/>
              <a:t>https://blog.risingstack.com/history-of-node-js/</a:t>
            </a:r>
          </a:p>
          <a:p>
            <a:pPr marL="171450" indent="-171450">
              <a:buFont typeface="Arial" panose="020B0604020202020204" pitchFamily="34" charset="0"/>
              <a:buChar char="•"/>
            </a:pPr>
            <a:r>
              <a:rPr lang="en-US" dirty="0"/>
              <a:t>https://github.com/nodejs/node-v0.x-archive/tree/v0.0.1</a:t>
            </a:r>
          </a:p>
          <a:p>
            <a:pPr marL="171450" indent="-171450">
              <a:buFont typeface="Arial" panose="020B0604020202020204" pitchFamily="34" charset="0"/>
              <a:buChar char="•"/>
            </a:pPr>
            <a:r>
              <a:rPr lang="en-US" dirty="0"/>
              <a:t>https://techcrunch.com/2017/04/07/tracking-the-explosive-growth-of-open-source-software</a:t>
            </a:r>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1721999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419315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pic>
        <p:nvPicPr>
          <p:cNvPr id="1026" name="Picture 2">
            <a:extLst>
              <a:ext uri="{FF2B5EF4-FFF2-40B4-BE49-F238E27FC236}">
                <a16:creationId xmlns:a16="http://schemas.microsoft.com/office/drawing/2014/main" id="{1A90CBFD-96D4-7287-CE2C-B361F455B9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486" y="6503336"/>
            <a:ext cx="983432" cy="34643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15EABA8-3BA1-5923-66BA-C39DF4CA777F}"/>
              </a:ext>
            </a:extLst>
          </p:cNvPr>
          <p:cNvSpPr txBox="1"/>
          <p:nvPr/>
        </p:nvSpPr>
        <p:spPr>
          <a:xfrm>
            <a:off x="2035126" y="6513154"/>
            <a:ext cx="8165330" cy="369332"/>
          </a:xfrm>
          <a:prstGeom prst="rect">
            <a:avLst/>
          </a:prstGeom>
          <a:noFill/>
        </p:spPr>
        <p:txBody>
          <a:bodyPr wrap="square">
            <a:spAutoFit/>
          </a:bodyPr>
          <a:lstStyle/>
          <a:p>
            <a:r>
              <a:rPr lang="en-US" dirty="0">
                <a:solidFill>
                  <a:schemeClr val="bg1"/>
                </a:solidFill>
              </a:rPr>
              <a:t>This work is licensed under a </a:t>
            </a:r>
            <a:r>
              <a:rPr lang="en-US" dirty="0">
                <a:solidFill>
                  <a:schemeClr val="bg1"/>
                </a:solidFill>
                <a:hlinkClick r:id="rId3">
                  <a:extLst>
                    <a:ext uri="{A12FA001-AC4F-418D-AE19-62706E023703}">
                      <ahyp:hlinkClr xmlns:ahyp="http://schemas.microsoft.com/office/drawing/2018/hyperlinkcolor" val="tx"/>
                    </a:ext>
                  </a:extLst>
                </a:hlinkClick>
              </a:rPr>
              <a:t>Creative Commons Attribution 4.0 International License</a:t>
            </a:r>
            <a:r>
              <a:rPr lang="en-US" dirty="0">
                <a:solidFill>
                  <a:schemeClr val="bg1"/>
                </a:solidFill>
              </a:rPr>
              <a:t>.</a:t>
            </a:r>
          </a:p>
        </p:txBody>
      </p:sp>
    </p:spTree>
    <p:extLst>
      <p:ext uri="{BB962C8B-B14F-4D97-AF65-F5344CB8AC3E}">
        <p14:creationId xmlns:p14="http://schemas.microsoft.com/office/powerpoint/2010/main" val="2452638448"/>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X-Titl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C0B12E-FDCA-4F98-8B47-5C783F99B882}"/>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3" name="Slide Number Placeholder 5">
            <a:extLst>
              <a:ext uri="{FF2B5EF4-FFF2-40B4-BE49-F238E27FC236}">
                <a16:creationId xmlns:a16="http://schemas.microsoft.com/office/drawing/2014/main" id="{281A53B8-589A-48E4-A9D3-A151BE7BDFF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298315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370299"/>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452BA717-4DED-4A38-BDE4-30D0F0A142DB}" type="slidenum">
              <a:rPr lang="cs-CZ" smtClean="0"/>
              <a:pPr/>
              <a:t>‹#›</a:t>
            </a:fld>
            <a:endParaRPr lang="cs-CZ"/>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333900"/>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260583"/>
            <a:ext cx="5566712"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51B8B48-CD68-422A-981A-F7D1D2E08DD1}" type="slidenum">
              <a:rPr lang="en-US" smtClean="0"/>
              <a:t>‹#›</a:t>
            </a:fld>
            <a:endParaRPr lang="en-US"/>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724136"/>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651B8B48-CD68-422A-981A-F7D1D2E08DD1}" type="slidenum">
              <a:rPr lang="en-US" smtClean="0"/>
              <a:t>‹#›</a:t>
            </a:fld>
            <a:endParaRPr lang="en-US"/>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6138864"/>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372268-EBF9-1072-0F76-51E4D5460321}"/>
              </a:ext>
            </a:extLst>
          </p:cNvPr>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p>
            <a:fld id="{651B8B48-CD68-422A-981A-F7D1D2E08DD1}" type="slidenum">
              <a:rPr lang="en-US" smtClean="0"/>
              <a:t>‹#›</a:t>
            </a:fld>
            <a:endParaRPr lang="en-US"/>
          </a:p>
        </p:txBody>
      </p:sp>
    </p:spTree>
    <p:extLst>
      <p:ext uri="{BB962C8B-B14F-4D97-AF65-F5344CB8AC3E}">
        <p14:creationId xmlns:p14="http://schemas.microsoft.com/office/powerpoint/2010/main" val="1070703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X-Demo">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62C029DF-361E-4AFB-ADC3-F7F0279F90A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2133600"/>
            <a:ext cx="7561263" cy="863352"/>
          </a:xfrm>
          <a:prstGeom prst="rect">
            <a:avLst/>
          </a:prstGeom>
        </p:spPr>
        <p:txBody>
          <a:bodyPr anchor="ctr"/>
          <a:lstStyle>
            <a:lvl1pPr marL="0" indent="0" algn="ctr">
              <a:buNone/>
              <a:defRPr sz="3600" cap="all"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spTree>
    <p:extLst>
      <p:ext uri="{BB962C8B-B14F-4D97-AF65-F5344CB8AC3E}">
        <p14:creationId xmlns:p14="http://schemas.microsoft.com/office/powerpoint/2010/main" val="1630109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X-1_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351" y="1844824"/>
            <a:ext cx="11713299"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a:extLst>
              <a:ext uri="{FF2B5EF4-FFF2-40B4-BE49-F238E27FC236}">
                <a16:creationId xmlns:a16="http://schemas.microsoft.com/office/drawing/2014/main" id="{9CA125F0-E602-409F-8C54-EE50939CDED9}"/>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8" name="Slide Number Placeholder 5">
            <a:extLst>
              <a:ext uri="{FF2B5EF4-FFF2-40B4-BE49-F238E27FC236}">
                <a16:creationId xmlns:a16="http://schemas.microsoft.com/office/drawing/2014/main" id="{F0CE1F92-6668-4B91-8D94-7368CA2031A9}"/>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2608757589"/>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X-Two Colum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9352" y="1844824"/>
            <a:ext cx="5763187"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9467" y="1844824"/>
            <a:ext cx="5763183"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1E9948CD-A3DC-404F-921B-D94627D21B2B}"/>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9" name="Slide Number Placeholder 5">
            <a:extLst>
              <a:ext uri="{FF2B5EF4-FFF2-40B4-BE49-F238E27FC236}">
                <a16:creationId xmlns:a16="http://schemas.microsoft.com/office/drawing/2014/main" id="{71E69095-5CD4-4F20-BC94-B15489715E92}"/>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1748599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686185" y="6571397"/>
            <a:ext cx="4822804" cy="253513"/>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651B8B48-CD68-422A-981A-F7D1D2E08DD1}" type="slidenum">
              <a:rPr lang="en-US" smtClean="0"/>
              <a:t>‹#›</a:t>
            </a:fld>
            <a:endParaRPr lang="en-US"/>
          </a:p>
        </p:txBody>
      </p:sp>
    </p:spTree>
    <p:extLst>
      <p:ext uri="{BB962C8B-B14F-4D97-AF65-F5344CB8AC3E}">
        <p14:creationId xmlns:p14="http://schemas.microsoft.com/office/powerpoint/2010/main" val="391922330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0" r:id="rId7"/>
    <p:sldLayoutId id="2147483728" r:id="rId8"/>
    <p:sldLayoutId id="2147483688" r:id="rId9"/>
    <p:sldLayoutId id="2147483689" r:id="rId10"/>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github.com/tc39/proposal-type-annotation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eslint.org/"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hyperlink" Target="https://prettier.io/"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getbootstrap.co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tailwindcss.com/" TargetMode="External"/><Relationship Id="rId4" Type="http://schemas.openxmlformats.org/officeDocument/2006/relationships/hyperlink" Target="https://m3.material.i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ass-lang.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lesscss.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pmjs.co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bit.dev/" TargetMode="External"/><Relationship Id="rId5" Type="http://schemas.openxmlformats.org/officeDocument/2006/relationships/hyperlink" Target="https://github.com/pnpm/pnpm" TargetMode="External"/><Relationship Id="rId4" Type="http://schemas.openxmlformats.org/officeDocument/2006/relationships/hyperlink" Target="https://yarnpkg.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nodejs.org/en"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bun.sh/" TargetMode="External"/><Relationship Id="rId4" Type="http://schemas.openxmlformats.org/officeDocument/2006/relationships/hyperlink" Target="https://deno.land/"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r>
              <a:rPr lang="en-US" sz="8000" dirty="0"/>
              <a:t>JavaScript eco-system</a:t>
            </a:r>
            <a:endParaRPr lang="en-US" dirty="0"/>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a:xfrm>
            <a:off x="1100051" y="4455620"/>
            <a:ext cx="8164599" cy="439653"/>
          </a:xfrm>
        </p:spPr>
        <p:txBody>
          <a:bodyPr/>
          <a:lstStyle/>
          <a:p>
            <a:r>
              <a:rPr lang="en-US" dirty="0"/>
              <a:t>NSWI153 - </a:t>
            </a:r>
            <a:r>
              <a:rPr lang="en-US" dirty="0">
                <a:solidFill>
                  <a:schemeClr val="accent2"/>
                </a:solidFill>
              </a:rPr>
              <a:t>Advanced</a:t>
            </a:r>
            <a:r>
              <a:rPr lang="en-US" dirty="0"/>
              <a:t> Programming of Web Applications </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cs-CZ" dirty="0"/>
              <a:t>202</a:t>
            </a:r>
            <a:r>
              <a:rPr lang="en-US" dirty="0"/>
              <a:t>3/2024</a:t>
            </a:r>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13959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a:extLst>
            <a:ext uri="{FF2B5EF4-FFF2-40B4-BE49-F238E27FC236}">
              <a16:creationId xmlns:a16="http://schemas.microsoft.com/office/drawing/2014/main" id="{82FDBD90-5ACD-707C-DCBB-68ADCD6410C1}"/>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0A1EF87-E0FF-77A9-2AFD-CE689AFE396C}"/>
              </a:ext>
            </a:extLst>
          </p:cNvPr>
          <p:cNvSpPr>
            <a:spLocks noGrp="1"/>
          </p:cNvSpPr>
          <p:nvPr>
            <p:ph type="sldNum" sz="quarter" idx="12"/>
          </p:nvPr>
        </p:nvSpPr>
        <p:spPr/>
        <p:txBody>
          <a:bodyPr/>
          <a:lstStyle/>
          <a:p>
            <a:fld id="{452BA717-4DED-4A38-BDE4-30D0F0A142DB}" type="slidenum">
              <a:rPr lang="cs-CZ" smtClean="0"/>
              <a:pPr/>
              <a:t>10</a:t>
            </a:fld>
            <a:endParaRPr lang="cs-CZ"/>
          </a:p>
        </p:txBody>
      </p:sp>
      <p:sp>
        <p:nvSpPr>
          <p:cNvPr id="3" name="Text Placeholder 2">
            <a:extLst>
              <a:ext uri="{FF2B5EF4-FFF2-40B4-BE49-F238E27FC236}">
                <a16:creationId xmlns:a16="http://schemas.microsoft.com/office/drawing/2014/main" id="{F37B60CB-6693-44EC-66A3-754C5014B8D6}"/>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E1B2FCCF-021A-CE8F-4AD6-C3CEE59ADBCA}"/>
              </a:ext>
            </a:extLst>
          </p:cNvPr>
          <p:cNvSpPr>
            <a:spLocks noGrp="1"/>
          </p:cNvSpPr>
          <p:nvPr>
            <p:ph type="body" sz="quarter" idx="14"/>
          </p:nvPr>
        </p:nvSpPr>
        <p:spPr/>
        <p:txBody>
          <a:bodyPr/>
          <a:lstStyle/>
          <a:p>
            <a:r>
              <a:rPr lang="en-US" dirty="0"/>
              <a:t>The Page With No Code</a:t>
            </a:r>
          </a:p>
        </p:txBody>
      </p:sp>
      <p:sp>
        <p:nvSpPr>
          <p:cNvPr id="5" name="TextBox 4">
            <a:extLst>
              <a:ext uri="{FF2B5EF4-FFF2-40B4-BE49-F238E27FC236}">
                <a16:creationId xmlns:a16="http://schemas.microsoft.com/office/drawing/2014/main" id="{D966E683-E090-7010-2579-9EDB04E7D588}"/>
              </a:ext>
            </a:extLst>
          </p:cNvPr>
          <p:cNvSpPr txBox="1"/>
          <p:nvPr/>
        </p:nvSpPr>
        <p:spPr>
          <a:xfrm>
            <a:off x="0" y="6525344"/>
            <a:ext cx="6096000" cy="369332"/>
          </a:xfrm>
          <a:prstGeom prst="rect">
            <a:avLst/>
          </a:prstGeom>
          <a:noFill/>
        </p:spPr>
        <p:txBody>
          <a:bodyPr wrap="square" rtlCol="0">
            <a:spAutoFit/>
          </a:bodyPr>
          <a:lstStyle/>
          <a:p>
            <a:r>
              <a:rPr lang="en-US" dirty="0">
                <a:solidFill>
                  <a:schemeClr val="bg1"/>
                </a:solidFill>
              </a:rPr>
              <a:t>Removed: 2023/2024</a:t>
            </a:r>
          </a:p>
        </p:txBody>
      </p:sp>
    </p:spTree>
    <p:extLst>
      <p:ext uri="{BB962C8B-B14F-4D97-AF65-F5344CB8AC3E}">
        <p14:creationId xmlns:p14="http://schemas.microsoft.com/office/powerpoint/2010/main" val="117593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870A7-6B20-6861-8FFC-885B3D7B286B}"/>
              </a:ext>
            </a:extLst>
          </p:cNvPr>
          <p:cNvSpPr>
            <a:spLocks noGrp="1"/>
          </p:cNvSpPr>
          <p:nvPr>
            <p:ph type="title"/>
          </p:nvPr>
        </p:nvSpPr>
        <p:spPr/>
        <p:txBody>
          <a:bodyPr/>
          <a:lstStyle/>
          <a:p>
            <a:r>
              <a:rPr lang="en-US" dirty="0"/>
              <a:t>Introducing HTML to JavaScript</a:t>
            </a:r>
          </a:p>
        </p:txBody>
      </p:sp>
      <p:sp>
        <p:nvSpPr>
          <p:cNvPr id="3" name="Content Placeholder 2">
            <a:extLst>
              <a:ext uri="{FF2B5EF4-FFF2-40B4-BE49-F238E27FC236}">
                <a16:creationId xmlns:a16="http://schemas.microsoft.com/office/drawing/2014/main" id="{8ADF7B41-903E-4F43-5DE4-2D2EFA68480E}"/>
              </a:ext>
            </a:extLst>
          </p:cNvPr>
          <p:cNvSpPr>
            <a:spLocks noGrp="1"/>
          </p:cNvSpPr>
          <p:nvPr>
            <p:ph sz="half" idx="1"/>
          </p:nvPr>
        </p:nvSpPr>
        <p:spPr>
          <a:xfrm>
            <a:off x="335360" y="1260583"/>
            <a:ext cx="5699679" cy="944281"/>
          </a:xfrm>
        </p:spPr>
        <p:txBody>
          <a:bodyPr/>
          <a:lstStyle/>
          <a:p>
            <a:pPr marL="0" indent="0">
              <a:buNone/>
            </a:pPr>
            <a:r>
              <a:rPr lang="en-US" dirty="0"/>
              <a:t>JavaScript XML (JSX)</a:t>
            </a:r>
          </a:p>
          <a:p>
            <a:r>
              <a:rPr lang="en-US" dirty="0" err="1"/>
              <a:t>Transpilation</a:t>
            </a:r>
            <a:endParaRPr lang="en-US" dirty="0"/>
          </a:p>
        </p:txBody>
      </p:sp>
      <p:sp>
        <p:nvSpPr>
          <p:cNvPr id="8" name="Content Placeholder 7">
            <a:extLst>
              <a:ext uri="{FF2B5EF4-FFF2-40B4-BE49-F238E27FC236}">
                <a16:creationId xmlns:a16="http://schemas.microsoft.com/office/drawing/2014/main" id="{2BEFCACF-68D4-B973-C1E7-FE10B622AE1D}"/>
              </a:ext>
            </a:extLst>
          </p:cNvPr>
          <p:cNvSpPr>
            <a:spLocks noGrp="1"/>
          </p:cNvSpPr>
          <p:nvPr>
            <p:ph sz="half" idx="2"/>
          </p:nvPr>
        </p:nvSpPr>
        <p:spPr>
          <a:xfrm>
            <a:off x="6217920" y="1260583"/>
            <a:ext cx="5566712" cy="1592353"/>
          </a:xfrm>
        </p:spPr>
        <p:txBody>
          <a:bodyPr/>
          <a:lstStyle/>
          <a:p>
            <a:pPr marL="0" indent="0">
              <a:buNone/>
            </a:pPr>
            <a:r>
              <a:rPr lang="en-US" dirty="0" err="1"/>
              <a:t>Hyperscript</a:t>
            </a:r>
            <a:r>
              <a:rPr lang="en-US" dirty="0"/>
              <a:t> Tagged Markup (HTM)</a:t>
            </a:r>
          </a:p>
          <a:p>
            <a:r>
              <a:rPr lang="en-US" dirty="0"/>
              <a:t>Tagged templates</a:t>
            </a:r>
            <a:br>
              <a:rPr lang="en-US" dirty="0"/>
            </a:br>
            <a:r>
              <a:rPr lang="en-US" dirty="0" err="1"/>
              <a:t>html`x</a:t>
            </a:r>
            <a:r>
              <a:rPr lang="en-US" dirty="0"/>
              <a:t>` ~ html(x, …variables)</a:t>
            </a:r>
          </a:p>
        </p:txBody>
      </p:sp>
      <p:sp>
        <p:nvSpPr>
          <p:cNvPr id="4" name="Slide Number Placeholder 3">
            <a:extLst>
              <a:ext uri="{FF2B5EF4-FFF2-40B4-BE49-F238E27FC236}">
                <a16:creationId xmlns:a16="http://schemas.microsoft.com/office/drawing/2014/main" id="{3FCA32A3-9EB7-3BB0-9D92-822A5FCE1F88}"/>
              </a:ext>
            </a:extLst>
          </p:cNvPr>
          <p:cNvSpPr>
            <a:spLocks noGrp="1"/>
          </p:cNvSpPr>
          <p:nvPr>
            <p:ph type="sldNum" sz="quarter" idx="12"/>
          </p:nvPr>
        </p:nvSpPr>
        <p:spPr/>
        <p:txBody>
          <a:bodyPr/>
          <a:lstStyle/>
          <a:p>
            <a:fld id="{452BA717-4DED-4A38-BDE4-30D0F0A142DB}" type="slidenum">
              <a:rPr lang="cs-CZ" smtClean="0"/>
              <a:pPr/>
              <a:t>11</a:t>
            </a:fld>
            <a:endParaRPr lang="cs-CZ"/>
          </a:p>
        </p:txBody>
      </p:sp>
      <p:sp>
        <p:nvSpPr>
          <p:cNvPr id="5" name="Rectangle 4">
            <a:extLst>
              <a:ext uri="{FF2B5EF4-FFF2-40B4-BE49-F238E27FC236}">
                <a16:creationId xmlns:a16="http://schemas.microsoft.com/office/drawing/2014/main" id="{7AF0EB0B-65DB-800E-BDE6-FF1B31DACEB6}"/>
              </a:ext>
            </a:extLst>
          </p:cNvPr>
          <p:cNvSpPr/>
          <p:nvPr/>
        </p:nvSpPr>
        <p:spPr>
          <a:xfrm>
            <a:off x="191345" y="2553744"/>
            <a:ext cx="5616623" cy="1163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dirty="0">
                <a:solidFill>
                  <a:schemeClr val="accent1"/>
                </a:solidFill>
                <a:latin typeface="Courier New" panose="02070309020205020404" pitchFamily="49" charset="0"/>
                <a:cs typeface="Courier New" panose="02070309020205020404" pitchFamily="49" charset="0"/>
              </a:rPr>
              <a:t>function</a:t>
            </a:r>
            <a:r>
              <a:rPr lang="en-US" sz="1600" dirty="0">
                <a:solidFill>
                  <a:schemeClr val="tx1"/>
                </a:solidFill>
                <a:latin typeface="Courier New" panose="02070309020205020404" pitchFamily="49" charset="0"/>
                <a:cs typeface="Courier New" panose="02070309020205020404" pitchFamily="49" charset="0"/>
              </a:rPr>
              <a:t> </a:t>
            </a:r>
            <a:r>
              <a:rPr lang="en-US" sz="1600" dirty="0" err="1">
                <a:solidFill>
                  <a:schemeClr val="tx1"/>
                </a:solidFill>
                <a:latin typeface="Courier New" panose="02070309020205020404" pitchFamily="49" charset="0"/>
                <a:cs typeface="Courier New" panose="02070309020205020404" pitchFamily="49" charset="0"/>
              </a:rPr>
              <a:t>WelcomePage</a:t>
            </a:r>
            <a:r>
              <a:rPr lang="en-US" sz="1600" dirty="0">
                <a:solidFill>
                  <a:schemeClr val="tx1"/>
                </a:solidFill>
                <a:latin typeface="Courier New" panose="02070309020205020404" pitchFamily="49" charset="0"/>
                <a:cs typeface="Courier New" panose="02070309020205020404" pitchFamily="49" charset="0"/>
              </a:rPr>
              <a:t>(name) {</a:t>
            </a:r>
          </a:p>
          <a:p>
            <a:r>
              <a:rPr lang="en-US" sz="1600" dirty="0">
                <a:solidFill>
                  <a:schemeClr val="tx1"/>
                </a:solidFill>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return</a:t>
            </a:r>
            <a:r>
              <a:rPr lang="en-US" sz="1600" dirty="0">
                <a:solidFill>
                  <a:schemeClr val="tx1"/>
                </a:solidFill>
                <a:latin typeface="Courier New" panose="02070309020205020404" pitchFamily="49" charset="0"/>
                <a:cs typeface="Courier New" panose="02070309020205020404" pitchFamily="49" charset="0"/>
              </a:rPr>
              <a:t> &lt;p </a:t>
            </a:r>
            <a:r>
              <a:rPr lang="en-US" sz="1600" dirty="0" err="1">
                <a:solidFill>
                  <a:schemeClr val="tx1"/>
                </a:solidFill>
                <a:latin typeface="Courier New" panose="02070309020205020404" pitchFamily="49" charset="0"/>
                <a:cs typeface="Courier New" panose="02070309020205020404" pitchFamily="49" charset="0"/>
              </a:rPr>
              <a:t>className</a:t>
            </a:r>
            <a:r>
              <a:rPr lang="en-US" sz="1600" dirty="0">
                <a:solidFill>
                  <a:schemeClr val="tx1"/>
                </a:solidFill>
                <a:latin typeface="Courier New" panose="02070309020205020404" pitchFamily="49" charset="0"/>
                <a:cs typeface="Courier New" panose="02070309020205020404" pitchFamily="49" charset="0"/>
              </a:rPr>
              <a:t>=“high"&gt;Hi {name}!&lt;/p&gt;;</a:t>
            </a:r>
          </a:p>
          <a:p>
            <a:r>
              <a:rPr lang="en-US" sz="1600" dirty="0">
                <a:solidFill>
                  <a:schemeClr val="tx1"/>
                </a:solidFill>
                <a:latin typeface="Courier New" panose="02070309020205020404" pitchFamily="49" charset="0"/>
                <a:cs typeface="Courier New" panose="02070309020205020404" pitchFamily="49" charset="0"/>
              </a:rPr>
              <a:t>}</a:t>
            </a:r>
          </a:p>
        </p:txBody>
      </p:sp>
      <p:sp>
        <p:nvSpPr>
          <p:cNvPr id="6" name="Rectangle 5">
            <a:extLst>
              <a:ext uri="{FF2B5EF4-FFF2-40B4-BE49-F238E27FC236}">
                <a16:creationId xmlns:a16="http://schemas.microsoft.com/office/drawing/2014/main" id="{0A01D5D5-F665-3854-8683-6353C769C908}"/>
              </a:ext>
            </a:extLst>
          </p:cNvPr>
          <p:cNvSpPr/>
          <p:nvPr/>
        </p:nvSpPr>
        <p:spPr>
          <a:xfrm>
            <a:off x="191345" y="4437112"/>
            <a:ext cx="5616623" cy="18722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dirty="0">
                <a:solidFill>
                  <a:schemeClr val="tx1"/>
                </a:solidFill>
                <a:latin typeface="Courier New" panose="02070309020205020404" pitchFamily="49" charset="0"/>
                <a:cs typeface="Courier New" panose="02070309020205020404" pitchFamily="49" charset="0"/>
              </a:rPr>
              <a:t>"use strict";</a:t>
            </a:r>
          </a:p>
          <a:p>
            <a:r>
              <a:rPr lang="en-US" sz="1600" dirty="0">
                <a:solidFill>
                  <a:schemeClr val="accent1"/>
                </a:solidFill>
                <a:latin typeface="Courier New" panose="02070309020205020404" pitchFamily="49" charset="0"/>
                <a:cs typeface="Courier New" panose="02070309020205020404" pitchFamily="49" charset="0"/>
              </a:rPr>
              <a:t>function</a:t>
            </a:r>
            <a:r>
              <a:rPr lang="en-US" sz="1600" dirty="0">
                <a:solidFill>
                  <a:schemeClr val="tx1"/>
                </a:solidFill>
                <a:latin typeface="Courier New" panose="02070309020205020404" pitchFamily="49" charset="0"/>
                <a:cs typeface="Courier New" panose="02070309020205020404" pitchFamily="49" charset="0"/>
              </a:rPr>
              <a:t> </a:t>
            </a:r>
            <a:r>
              <a:rPr lang="en-US" sz="1600" dirty="0" err="1">
                <a:solidFill>
                  <a:schemeClr val="tx1"/>
                </a:solidFill>
                <a:latin typeface="Courier New" panose="02070309020205020404" pitchFamily="49" charset="0"/>
                <a:cs typeface="Courier New" panose="02070309020205020404" pitchFamily="49" charset="0"/>
              </a:rPr>
              <a:t>WelcomePage</a:t>
            </a:r>
            <a:r>
              <a:rPr lang="en-US" sz="1600" dirty="0">
                <a:solidFill>
                  <a:schemeClr val="tx1"/>
                </a:solidFill>
                <a:latin typeface="Courier New" panose="02070309020205020404" pitchFamily="49" charset="0"/>
                <a:cs typeface="Courier New" panose="02070309020205020404" pitchFamily="49" charset="0"/>
              </a:rPr>
              <a:t>(name) {</a:t>
            </a:r>
          </a:p>
          <a:p>
            <a:r>
              <a:rPr lang="en-US" sz="1600" dirty="0">
                <a:solidFill>
                  <a:schemeClr val="tx1"/>
                </a:solidFill>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return</a:t>
            </a:r>
            <a:r>
              <a:rPr lang="en-US" sz="1600" dirty="0">
                <a:solidFill>
                  <a:schemeClr val="tx1"/>
                </a:solidFill>
                <a:latin typeface="Courier New" panose="02070309020205020404" pitchFamily="49" charset="0"/>
                <a:cs typeface="Courier New" panose="02070309020205020404" pitchFamily="49" charset="0"/>
              </a:rPr>
              <a:t> </a:t>
            </a:r>
            <a:r>
              <a:rPr lang="en-US" sz="1600" dirty="0">
                <a:solidFill>
                  <a:schemeClr val="accent6"/>
                </a:solidFill>
                <a:latin typeface="Courier New" panose="02070309020205020404" pitchFamily="49" charset="0"/>
                <a:cs typeface="Courier New" panose="02070309020205020404" pitchFamily="49" charset="0"/>
              </a:rPr>
              <a:t>/*#__PURE__*/ </a:t>
            </a:r>
            <a:r>
              <a:rPr lang="en-US" sz="1600" dirty="0" err="1">
                <a:solidFill>
                  <a:schemeClr val="tx1"/>
                </a:solidFill>
                <a:latin typeface="Courier New" panose="02070309020205020404" pitchFamily="49" charset="0"/>
                <a:cs typeface="Courier New" panose="02070309020205020404" pitchFamily="49" charset="0"/>
              </a:rPr>
              <a:t>React.createElement</a:t>
            </a:r>
            <a:r>
              <a:rPr lang="en-US" sz="1600" dirty="0">
                <a:solidFill>
                  <a:schemeClr val="tx1"/>
                </a:solidFill>
                <a:latin typeface="Courier New" panose="02070309020205020404" pitchFamily="49" charset="0"/>
                <a:cs typeface="Courier New" panose="02070309020205020404" pitchFamily="49" charset="0"/>
              </a:rPr>
              <a:t>(</a:t>
            </a:r>
            <a:br>
              <a:rPr lang="en-US" sz="1600" dirty="0">
                <a:solidFill>
                  <a:schemeClr val="tx1"/>
                </a:solidFill>
                <a:latin typeface="Courier New" panose="02070309020205020404" pitchFamily="49" charset="0"/>
                <a:cs typeface="Courier New" panose="02070309020205020404" pitchFamily="49" charset="0"/>
              </a:rPr>
            </a:br>
            <a:r>
              <a:rPr lang="en-US" sz="1600" dirty="0">
                <a:solidFill>
                  <a:schemeClr val="tx1"/>
                </a:solidFill>
                <a:latin typeface="Courier New" panose="02070309020205020404" pitchFamily="49" charset="0"/>
                <a:cs typeface="Courier New" panose="02070309020205020404" pitchFamily="49" charset="0"/>
              </a:rPr>
              <a:t>    </a:t>
            </a:r>
            <a:r>
              <a:rPr lang="en-US" sz="1600" dirty="0">
                <a:solidFill>
                  <a:schemeClr val="accent6"/>
                </a:solidFill>
                <a:latin typeface="Courier New" panose="02070309020205020404" pitchFamily="49" charset="0"/>
                <a:cs typeface="Courier New" panose="02070309020205020404" pitchFamily="49" charset="0"/>
              </a:rPr>
              <a:t>"p"</a:t>
            </a:r>
            <a:r>
              <a:rPr lang="en-US" sz="1600" dirty="0">
                <a:solidFill>
                  <a:schemeClr val="tx1"/>
                </a:solidFill>
                <a:latin typeface="Courier New" panose="02070309020205020404" pitchFamily="49" charset="0"/>
                <a:cs typeface="Courier New" panose="02070309020205020404" pitchFamily="49" charset="0"/>
              </a:rPr>
              <a:t>, </a:t>
            </a:r>
          </a:p>
          <a:p>
            <a:r>
              <a:rPr lang="en-US" sz="1600" dirty="0">
                <a:solidFill>
                  <a:schemeClr val="tx1"/>
                </a:solidFill>
                <a:latin typeface="Courier New" panose="02070309020205020404" pitchFamily="49" charset="0"/>
                <a:cs typeface="Courier New" panose="02070309020205020404" pitchFamily="49" charset="0"/>
              </a:rPr>
              <a:t>    { </a:t>
            </a:r>
            <a:r>
              <a:rPr lang="en-US" sz="1600" dirty="0" err="1">
                <a:solidFill>
                  <a:schemeClr val="tx1"/>
                </a:solidFill>
                <a:latin typeface="Courier New" panose="02070309020205020404" pitchFamily="49" charset="0"/>
                <a:cs typeface="Courier New" panose="02070309020205020404" pitchFamily="49" charset="0"/>
              </a:rPr>
              <a:t>className</a:t>
            </a:r>
            <a:r>
              <a:rPr lang="en-US" sz="1600" dirty="0">
                <a:solidFill>
                  <a:schemeClr val="tx1"/>
                </a:solidFill>
                <a:latin typeface="Courier New" panose="02070309020205020404" pitchFamily="49" charset="0"/>
                <a:cs typeface="Courier New" panose="02070309020205020404" pitchFamily="49" charset="0"/>
              </a:rPr>
              <a:t>: </a:t>
            </a:r>
            <a:r>
              <a:rPr lang="en-US" sz="1600" dirty="0">
                <a:solidFill>
                  <a:schemeClr val="accent6"/>
                </a:solidFill>
                <a:latin typeface="Courier New" panose="02070309020205020404" pitchFamily="49" charset="0"/>
                <a:cs typeface="Courier New" panose="02070309020205020404" pitchFamily="49" charset="0"/>
              </a:rPr>
              <a:t>“high“</a:t>
            </a:r>
            <a:r>
              <a:rPr lang="en-US" sz="1600" dirty="0">
                <a:solidFill>
                  <a:schemeClr val="tx1"/>
                </a:solidFill>
                <a:latin typeface="Courier New" panose="02070309020205020404" pitchFamily="49" charset="0"/>
                <a:cs typeface="Courier New" panose="02070309020205020404" pitchFamily="49" charset="0"/>
              </a:rPr>
              <a:t> },</a:t>
            </a:r>
          </a:p>
          <a:p>
            <a:r>
              <a:rPr lang="en-US" sz="1600" dirty="0">
                <a:solidFill>
                  <a:schemeClr val="tx1"/>
                </a:solidFill>
                <a:latin typeface="Courier New" panose="02070309020205020404" pitchFamily="49" charset="0"/>
                <a:cs typeface="Courier New" panose="02070309020205020404" pitchFamily="49" charset="0"/>
              </a:rPr>
              <a:t>    </a:t>
            </a:r>
            <a:r>
              <a:rPr lang="en-US" sz="1600" dirty="0">
                <a:solidFill>
                  <a:schemeClr val="accent6"/>
                </a:solidFill>
                <a:latin typeface="Courier New" panose="02070309020205020404" pitchFamily="49" charset="0"/>
                <a:cs typeface="Courier New" panose="02070309020205020404" pitchFamily="49" charset="0"/>
              </a:rPr>
              <a:t>“Hi "</a:t>
            </a:r>
            <a:r>
              <a:rPr lang="en-US" sz="1600" dirty="0">
                <a:solidFill>
                  <a:schemeClr val="tx1"/>
                </a:solidFill>
                <a:latin typeface="Courier New" panose="02070309020205020404" pitchFamily="49" charset="0"/>
                <a:cs typeface="Courier New" panose="02070309020205020404" pitchFamily="49" charset="0"/>
              </a:rPr>
              <a:t>, name, </a:t>
            </a:r>
            <a:r>
              <a:rPr lang="en-US" sz="1600" dirty="0">
                <a:solidFill>
                  <a:schemeClr val="accent6"/>
                </a:solidFill>
                <a:latin typeface="Courier New" panose="02070309020205020404" pitchFamily="49" charset="0"/>
                <a:cs typeface="Courier New" panose="02070309020205020404" pitchFamily="49" charset="0"/>
              </a:rPr>
              <a:t>"!"</a:t>
            </a:r>
            <a:r>
              <a:rPr lang="en-US" sz="1600" dirty="0">
                <a:solidFill>
                  <a:schemeClr val="tx1"/>
                </a:solidFill>
                <a:latin typeface="Courier New" panose="02070309020205020404" pitchFamily="49" charset="0"/>
                <a:cs typeface="Courier New" panose="02070309020205020404" pitchFamily="49" charset="0"/>
              </a:rPr>
              <a:t>);</a:t>
            </a:r>
          </a:p>
          <a:p>
            <a:r>
              <a:rPr lang="en-US" sz="1600" dirty="0">
                <a:solidFill>
                  <a:schemeClr val="tx1"/>
                </a:solidFill>
                <a:latin typeface="Courier New" panose="02070309020205020404" pitchFamily="49" charset="0"/>
                <a:cs typeface="Courier New" panose="02070309020205020404" pitchFamily="49" charset="0"/>
              </a:rPr>
              <a:t>}</a:t>
            </a:r>
          </a:p>
        </p:txBody>
      </p:sp>
      <p:sp>
        <p:nvSpPr>
          <p:cNvPr id="7" name="Arrow: Down 6">
            <a:extLst>
              <a:ext uri="{FF2B5EF4-FFF2-40B4-BE49-F238E27FC236}">
                <a16:creationId xmlns:a16="http://schemas.microsoft.com/office/drawing/2014/main" id="{A1A724AA-90C0-D183-E809-74882389A1B8}"/>
              </a:ext>
            </a:extLst>
          </p:cNvPr>
          <p:cNvSpPr/>
          <p:nvPr/>
        </p:nvSpPr>
        <p:spPr>
          <a:xfrm>
            <a:off x="2567608" y="3861047"/>
            <a:ext cx="936104" cy="504057"/>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Babel</a:t>
            </a:r>
          </a:p>
        </p:txBody>
      </p:sp>
      <p:pic>
        <p:nvPicPr>
          <p:cNvPr id="1028" name="Picture 4">
            <a:extLst>
              <a:ext uri="{FF2B5EF4-FFF2-40B4-BE49-F238E27FC236}">
                <a16:creationId xmlns:a16="http://schemas.microsoft.com/office/drawing/2014/main" id="{63884BE8-9784-B33B-E8C4-CFFD914275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42836" y="210792"/>
            <a:ext cx="1220592" cy="83671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D1D49F5-8F16-3E40-0DCB-23158F5483BE}"/>
              </a:ext>
            </a:extLst>
          </p:cNvPr>
          <p:cNvSpPr/>
          <p:nvPr/>
        </p:nvSpPr>
        <p:spPr>
          <a:xfrm>
            <a:off x="6096000" y="3279403"/>
            <a:ext cx="5974080" cy="11632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dirty="0">
                <a:solidFill>
                  <a:schemeClr val="accent1"/>
                </a:solidFill>
                <a:latin typeface="Courier New" panose="02070309020205020404" pitchFamily="49" charset="0"/>
                <a:cs typeface="Courier New" panose="02070309020205020404" pitchFamily="49" charset="0"/>
              </a:rPr>
              <a:t>function</a:t>
            </a:r>
            <a:r>
              <a:rPr lang="en-US" sz="1600" dirty="0">
                <a:solidFill>
                  <a:schemeClr val="tx1"/>
                </a:solidFill>
                <a:latin typeface="Courier New" panose="02070309020205020404" pitchFamily="49" charset="0"/>
                <a:cs typeface="Courier New" panose="02070309020205020404" pitchFamily="49" charset="0"/>
              </a:rPr>
              <a:t> </a:t>
            </a:r>
            <a:r>
              <a:rPr lang="en-US" sz="1600" dirty="0" err="1">
                <a:solidFill>
                  <a:schemeClr val="tx1"/>
                </a:solidFill>
                <a:latin typeface="Courier New" panose="02070309020205020404" pitchFamily="49" charset="0"/>
                <a:cs typeface="Courier New" panose="02070309020205020404" pitchFamily="49" charset="0"/>
              </a:rPr>
              <a:t>WelcomePage</a:t>
            </a:r>
            <a:r>
              <a:rPr lang="en-US" sz="1600" dirty="0">
                <a:solidFill>
                  <a:schemeClr val="tx1"/>
                </a:solidFill>
                <a:latin typeface="Courier New" panose="02070309020205020404" pitchFamily="49" charset="0"/>
                <a:cs typeface="Courier New" panose="02070309020205020404" pitchFamily="49" charset="0"/>
              </a:rPr>
              <a:t>(name) {</a:t>
            </a:r>
          </a:p>
          <a:p>
            <a:r>
              <a:rPr lang="en-US" sz="1600" dirty="0">
                <a:solidFill>
                  <a:schemeClr val="tx1"/>
                </a:solidFill>
                <a:latin typeface="Courier New" panose="02070309020205020404" pitchFamily="49" charset="0"/>
                <a:cs typeface="Courier New" panose="02070309020205020404" pitchFamily="49" charset="0"/>
              </a:rPr>
              <a:t>  </a:t>
            </a:r>
            <a:r>
              <a:rPr lang="en-US" sz="1600" dirty="0">
                <a:solidFill>
                  <a:schemeClr val="accent1"/>
                </a:solidFill>
                <a:latin typeface="Courier New" panose="02070309020205020404" pitchFamily="49" charset="0"/>
                <a:cs typeface="Courier New" panose="02070309020205020404" pitchFamily="49" charset="0"/>
              </a:rPr>
              <a:t>return</a:t>
            </a:r>
            <a:r>
              <a:rPr lang="en-US" sz="1600" dirty="0">
                <a:solidFill>
                  <a:schemeClr val="tx1"/>
                </a:solidFill>
                <a:latin typeface="Courier New" panose="02070309020205020404" pitchFamily="49" charset="0"/>
                <a:cs typeface="Courier New" panose="02070309020205020404" pitchFamily="49" charset="0"/>
              </a:rPr>
              <a:t> html`&lt;p class=“high"&gt;Hi ${name}!&lt;/p&gt;`</a:t>
            </a:r>
          </a:p>
          <a:p>
            <a:r>
              <a:rPr lang="en-US" sz="1600"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76126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DCD44C-A3D0-4A83-9F3A-B4132A5D105E}"/>
              </a:ext>
            </a:extLst>
          </p:cNvPr>
          <p:cNvSpPr>
            <a:spLocks noGrp="1"/>
          </p:cNvSpPr>
          <p:nvPr>
            <p:ph type="sldNum" sz="quarter" idx="12"/>
          </p:nvPr>
        </p:nvSpPr>
        <p:spPr/>
        <p:txBody>
          <a:bodyPr/>
          <a:lstStyle/>
          <a:p>
            <a:fld id="{452BA717-4DED-4A38-BDE4-30D0F0A142DB}" type="slidenum">
              <a:rPr lang="cs-CZ" smtClean="0"/>
              <a:pPr/>
              <a:t>12</a:t>
            </a:fld>
            <a:endParaRPr lang="cs-CZ"/>
          </a:p>
        </p:txBody>
      </p:sp>
      <p:sp>
        <p:nvSpPr>
          <p:cNvPr id="3" name="Text Placeholder 2">
            <a:extLst>
              <a:ext uri="{FF2B5EF4-FFF2-40B4-BE49-F238E27FC236}">
                <a16:creationId xmlns:a16="http://schemas.microsoft.com/office/drawing/2014/main" id="{AA3CAFC7-CF6C-4A10-A98C-07FB63CA12D4}"/>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DC0B50C2-66D7-4993-AE38-72DDF69AAD36}"/>
              </a:ext>
            </a:extLst>
          </p:cNvPr>
          <p:cNvSpPr>
            <a:spLocks noGrp="1"/>
          </p:cNvSpPr>
          <p:nvPr>
            <p:ph type="body" sz="quarter" idx="14"/>
          </p:nvPr>
        </p:nvSpPr>
        <p:spPr/>
        <p:txBody>
          <a:bodyPr/>
          <a:lstStyle/>
          <a:p>
            <a:r>
              <a:rPr lang="en-US" dirty="0"/>
              <a:t>Babel &amp; JSX</a:t>
            </a:r>
          </a:p>
        </p:txBody>
      </p:sp>
    </p:spTree>
    <p:extLst>
      <p:ext uri="{BB962C8B-B14F-4D97-AF65-F5344CB8AC3E}">
        <p14:creationId xmlns:p14="http://schemas.microsoft.com/office/powerpoint/2010/main" val="1216342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53DBCC-B000-4121-A10C-3022CEE0E80A}"/>
              </a:ext>
            </a:extLst>
          </p:cNvPr>
          <p:cNvSpPr>
            <a:spLocks noGrp="1"/>
          </p:cNvSpPr>
          <p:nvPr>
            <p:ph type="title"/>
          </p:nvPr>
        </p:nvSpPr>
        <p:spPr/>
        <p:txBody>
          <a:bodyPr/>
          <a:lstStyle/>
          <a:p>
            <a:r>
              <a:rPr lang="en-US" dirty="0"/>
              <a:t>JavaScript</a:t>
            </a:r>
          </a:p>
        </p:txBody>
      </p:sp>
      <p:sp>
        <p:nvSpPr>
          <p:cNvPr id="2" name="Content Placeholder 1">
            <a:extLst>
              <a:ext uri="{FF2B5EF4-FFF2-40B4-BE49-F238E27FC236}">
                <a16:creationId xmlns:a16="http://schemas.microsoft.com/office/drawing/2014/main" id="{E309ECA9-46D3-4D8E-B8A9-59DF31EB587C}"/>
              </a:ext>
            </a:extLst>
          </p:cNvPr>
          <p:cNvSpPr>
            <a:spLocks noGrp="1"/>
          </p:cNvSpPr>
          <p:nvPr>
            <p:ph idx="1"/>
          </p:nvPr>
        </p:nvSpPr>
        <p:spPr>
          <a:xfrm>
            <a:off x="335360" y="1268760"/>
            <a:ext cx="2556284" cy="608452"/>
          </a:xfrm>
        </p:spPr>
        <p:txBody>
          <a:bodyPr/>
          <a:lstStyle/>
          <a:p>
            <a:r>
              <a:rPr lang="en-US" dirty="0">
                <a:solidFill>
                  <a:schemeClr val="tx1"/>
                </a:solidFill>
              </a:rPr>
              <a:t>JavaScript suffers …</a:t>
            </a:r>
          </a:p>
        </p:txBody>
      </p:sp>
      <p:sp>
        <p:nvSpPr>
          <p:cNvPr id="4" name="Slide Number Placeholder 3">
            <a:extLst>
              <a:ext uri="{FF2B5EF4-FFF2-40B4-BE49-F238E27FC236}">
                <a16:creationId xmlns:a16="http://schemas.microsoft.com/office/drawing/2014/main" id="{0C82156A-33BF-4F63-B5A4-AD61C08DAB5C}"/>
              </a:ext>
            </a:extLst>
          </p:cNvPr>
          <p:cNvSpPr>
            <a:spLocks noGrp="1"/>
          </p:cNvSpPr>
          <p:nvPr>
            <p:ph type="sldNum" sz="quarter" idx="12"/>
          </p:nvPr>
        </p:nvSpPr>
        <p:spPr/>
        <p:txBody>
          <a:bodyPr/>
          <a:lstStyle/>
          <a:p>
            <a:fld id="{452BA717-4DED-4A38-BDE4-30D0F0A142DB}" type="slidenum">
              <a:rPr lang="cs-CZ" smtClean="0"/>
              <a:pPr/>
              <a:t>13</a:t>
            </a:fld>
            <a:endParaRPr lang="cs-CZ"/>
          </a:p>
        </p:txBody>
      </p:sp>
      <p:pic>
        <p:nvPicPr>
          <p:cNvPr id="5" name="Picture 4">
            <a:extLst>
              <a:ext uri="{FF2B5EF4-FFF2-40B4-BE49-F238E27FC236}">
                <a16:creationId xmlns:a16="http://schemas.microsoft.com/office/drawing/2014/main" id="{EB9381BA-A0A3-41A4-B131-3626ABC074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1644" y="1759801"/>
            <a:ext cx="6120680" cy="2680959"/>
          </a:xfrm>
          <a:prstGeom prst="rect">
            <a:avLst/>
          </a:prstGeom>
        </p:spPr>
      </p:pic>
      <p:sp>
        <p:nvSpPr>
          <p:cNvPr id="6" name="Content Placeholder 1">
            <a:extLst>
              <a:ext uri="{FF2B5EF4-FFF2-40B4-BE49-F238E27FC236}">
                <a16:creationId xmlns:a16="http://schemas.microsoft.com/office/drawing/2014/main" id="{5E004311-D13F-4FDB-A33E-AF8A200A8A2C}"/>
              </a:ext>
            </a:extLst>
          </p:cNvPr>
          <p:cNvSpPr txBox="1">
            <a:spLocks/>
          </p:cNvSpPr>
          <p:nvPr/>
        </p:nvSpPr>
        <p:spPr>
          <a:xfrm>
            <a:off x="2911488" y="1268760"/>
            <a:ext cx="3816425" cy="504056"/>
          </a:xfrm>
          <a:prstGeom prst="rect">
            <a:avLst/>
          </a:prstGeom>
          <a:solidFill>
            <a:schemeClr val="bg1"/>
          </a:solidFill>
        </p:spPr>
        <p:txBody>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dirty="0"/>
              <a:t>being too weakly typed …</a:t>
            </a:r>
          </a:p>
        </p:txBody>
      </p:sp>
      <p:sp>
        <p:nvSpPr>
          <p:cNvPr id="8" name="Content Placeholder 1">
            <a:extLst>
              <a:ext uri="{FF2B5EF4-FFF2-40B4-BE49-F238E27FC236}">
                <a16:creationId xmlns:a16="http://schemas.microsoft.com/office/drawing/2014/main" id="{2373BA3A-D708-4E4E-B093-F36E7845A91E}"/>
              </a:ext>
            </a:extLst>
          </p:cNvPr>
          <p:cNvSpPr txBox="1">
            <a:spLocks/>
          </p:cNvSpPr>
          <p:nvPr/>
        </p:nvSpPr>
        <p:spPr>
          <a:xfrm>
            <a:off x="335360" y="4365104"/>
            <a:ext cx="6120680" cy="2083498"/>
          </a:xfrm>
          <a:prstGeom prst="rect">
            <a:avLst/>
          </a:prstGeom>
        </p:spPr>
        <p:txBody>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dirty="0"/>
              <a:t>Solutions:</a:t>
            </a:r>
          </a:p>
          <a:p>
            <a:r>
              <a:rPr lang="en-US" dirty="0"/>
              <a:t>Comments</a:t>
            </a:r>
          </a:p>
          <a:p>
            <a:r>
              <a:rPr lang="en-US" dirty="0"/>
              <a:t> </a:t>
            </a:r>
            <a:r>
              <a:rPr lang="en-US" dirty="0">
                <a:hlinkClick r:id="rId4"/>
              </a:rPr>
              <a:t>JS proposal type annotations</a:t>
            </a:r>
            <a:endParaRPr lang="en-US" dirty="0"/>
          </a:p>
          <a:p>
            <a:r>
              <a:rPr lang="en-US" dirty="0"/>
              <a:t>Specialized solutions</a:t>
            </a:r>
          </a:p>
          <a:p>
            <a:r>
              <a:rPr lang="en-US" dirty="0"/>
              <a:t>JavaScript dialects</a:t>
            </a:r>
          </a:p>
          <a:p>
            <a:endParaRPr lang="en-US" dirty="0"/>
          </a:p>
        </p:txBody>
      </p:sp>
      <p:sp>
        <p:nvSpPr>
          <p:cNvPr id="7" name="Rectangle 6">
            <a:extLst>
              <a:ext uri="{FF2B5EF4-FFF2-40B4-BE49-F238E27FC236}">
                <a16:creationId xmlns:a16="http://schemas.microsoft.com/office/drawing/2014/main" id="{311168E5-8390-7407-C717-BD6E269BBEB8}"/>
              </a:ext>
            </a:extLst>
          </p:cNvPr>
          <p:cNvSpPr/>
          <p:nvPr/>
        </p:nvSpPr>
        <p:spPr>
          <a:xfrm>
            <a:off x="6727913" y="4647284"/>
            <a:ext cx="5224736" cy="16620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accent1"/>
                </a:solidFill>
              </a:rPr>
              <a:t>function</a:t>
            </a:r>
            <a:r>
              <a:rPr lang="en-US" sz="2000" dirty="0">
                <a:solidFill>
                  <a:schemeClr val="tx1"/>
                </a:solidFill>
              </a:rPr>
              <a:t> equals(x: number, y: number): </a:t>
            </a:r>
            <a:r>
              <a:rPr lang="en-US" sz="2000" dirty="0" err="1">
                <a:solidFill>
                  <a:schemeClr val="tx1"/>
                </a:solidFill>
              </a:rPr>
              <a:t>boolean</a:t>
            </a:r>
            <a:r>
              <a:rPr lang="en-US" sz="2000" dirty="0">
                <a:solidFill>
                  <a:schemeClr val="tx1"/>
                </a:solidFill>
              </a:rPr>
              <a:t> {</a:t>
            </a:r>
          </a:p>
          <a:p>
            <a:r>
              <a:rPr lang="en-US" sz="2000" dirty="0">
                <a:solidFill>
                  <a:schemeClr val="tx1"/>
                </a:solidFill>
              </a:rPr>
              <a:t>    </a:t>
            </a:r>
            <a:r>
              <a:rPr lang="en-US" sz="2000" dirty="0">
                <a:solidFill>
                  <a:schemeClr val="accent1"/>
                </a:solidFill>
              </a:rPr>
              <a:t>return</a:t>
            </a:r>
            <a:r>
              <a:rPr lang="en-US" sz="2000" dirty="0">
                <a:solidFill>
                  <a:schemeClr val="tx1"/>
                </a:solidFill>
              </a:rPr>
              <a:t> x === y;</a:t>
            </a:r>
          </a:p>
          <a:p>
            <a:r>
              <a:rPr lang="en-US" sz="2000" dirty="0">
                <a:solidFill>
                  <a:schemeClr val="tx1"/>
                </a:solidFill>
              </a:rPr>
              <a:t>}</a:t>
            </a:r>
          </a:p>
        </p:txBody>
      </p:sp>
    </p:spTree>
    <p:extLst>
      <p:ext uri="{BB962C8B-B14F-4D97-AF65-F5344CB8AC3E}">
        <p14:creationId xmlns:p14="http://schemas.microsoft.com/office/powerpoint/2010/main" val="115474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53DBCC-B000-4121-A10C-3022CEE0E80A}"/>
              </a:ext>
            </a:extLst>
          </p:cNvPr>
          <p:cNvSpPr>
            <a:spLocks noGrp="1"/>
          </p:cNvSpPr>
          <p:nvPr>
            <p:ph type="title"/>
          </p:nvPr>
        </p:nvSpPr>
        <p:spPr/>
        <p:txBody>
          <a:bodyPr/>
          <a:lstStyle/>
          <a:p>
            <a:r>
              <a:rPr lang="en-US" dirty="0"/>
              <a:t>Static type checker</a:t>
            </a:r>
          </a:p>
        </p:txBody>
      </p:sp>
      <p:sp>
        <p:nvSpPr>
          <p:cNvPr id="2" name="Content Placeholder 1">
            <a:extLst>
              <a:ext uri="{FF2B5EF4-FFF2-40B4-BE49-F238E27FC236}">
                <a16:creationId xmlns:a16="http://schemas.microsoft.com/office/drawing/2014/main" id="{E309ECA9-46D3-4D8E-B8A9-59DF31EB587C}"/>
              </a:ext>
            </a:extLst>
          </p:cNvPr>
          <p:cNvSpPr>
            <a:spLocks noGrp="1"/>
          </p:cNvSpPr>
          <p:nvPr>
            <p:ph idx="1"/>
          </p:nvPr>
        </p:nvSpPr>
        <p:spPr>
          <a:xfrm>
            <a:off x="335360" y="1268760"/>
            <a:ext cx="11449272" cy="3378524"/>
          </a:xfrm>
        </p:spPr>
        <p:txBody>
          <a:bodyPr/>
          <a:lstStyle/>
          <a:p>
            <a:pPr marL="0" indent="0">
              <a:buNone/>
            </a:pPr>
            <a:r>
              <a:rPr lang="en-US" dirty="0"/>
              <a:t>Flow</a:t>
            </a:r>
          </a:p>
          <a:p>
            <a:r>
              <a:rPr lang="en-US" dirty="0"/>
              <a:t>Static type checker for JavaScript</a:t>
            </a:r>
          </a:p>
          <a:p>
            <a:r>
              <a:rPr lang="en-US" dirty="0"/>
              <a:t>Works with explicit types of variables, members, and function </a:t>
            </a:r>
            <a:r>
              <a:rPr lang="en-US" dirty="0" err="1"/>
              <a:t>args</a:t>
            </a:r>
            <a:endParaRPr lang="en-US" dirty="0"/>
          </a:p>
          <a:p>
            <a:pPr lvl="1"/>
            <a:r>
              <a:rPr lang="en-US" dirty="0"/>
              <a:t>Inferred from assignments</a:t>
            </a:r>
          </a:p>
          <a:p>
            <a:pPr lvl="1"/>
            <a:r>
              <a:rPr lang="en-US" dirty="0"/>
              <a:t>Extended syntax for type annotations (like type hinting in PHP)</a:t>
            </a:r>
          </a:p>
          <a:p>
            <a:r>
              <a:rPr lang="en-US" dirty="0"/>
              <a:t>Checker scans the code for possible type violations</a:t>
            </a:r>
          </a:p>
          <a:p>
            <a:pPr lvl="1"/>
            <a:r>
              <a:rPr lang="en-US" dirty="0"/>
              <a:t>Plugins exist for various IDEs, also may enhance intellisense</a:t>
            </a:r>
          </a:p>
        </p:txBody>
      </p:sp>
      <p:sp>
        <p:nvSpPr>
          <p:cNvPr id="4" name="Slide Number Placeholder 3">
            <a:extLst>
              <a:ext uri="{FF2B5EF4-FFF2-40B4-BE49-F238E27FC236}">
                <a16:creationId xmlns:a16="http://schemas.microsoft.com/office/drawing/2014/main" id="{0C82156A-33BF-4F63-B5A4-AD61C08DAB5C}"/>
              </a:ext>
            </a:extLst>
          </p:cNvPr>
          <p:cNvSpPr>
            <a:spLocks noGrp="1"/>
          </p:cNvSpPr>
          <p:nvPr>
            <p:ph type="sldNum" sz="quarter" idx="12"/>
          </p:nvPr>
        </p:nvSpPr>
        <p:spPr/>
        <p:txBody>
          <a:bodyPr/>
          <a:lstStyle/>
          <a:p>
            <a:fld id="{452BA717-4DED-4A38-BDE4-30D0F0A142DB}" type="slidenum">
              <a:rPr lang="cs-CZ" smtClean="0"/>
              <a:pPr/>
              <a:t>14</a:t>
            </a:fld>
            <a:endParaRPr lang="cs-CZ"/>
          </a:p>
        </p:txBody>
      </p:sp>
      <p:sp>
        <p:nvSpPr>
          <p:cNvPr id="5" name="Rectangle 4">
            <a:extLst>
              <a:ext uri="{FF2B5EF4-FFF2-40B4-BE49-F238E27FC236}">
                <a16:creationId xmlns:a16="http://schemas.microsoft.com/office/drawing/2014/main" id="{26030020-6CC2-40FE-98BF-29D4B4D130A7}"/>
              </a:ext>
            </a:extLst>
          </p:cNvPr>
          <p:cNvSpPr/>
          <p:nvPr/>
        </p:nvSpPr>
        <p:spPr>
          <a:xfrm>
            <a:off x="239350" y="4647284"/>
            <a:ext cx="11713299" cy="16620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accent6"/>
                </a:solidFill>
              </a:rPr>
              <a:t>// @flow</a:t>
            </a:r>
          </a:p>
          <a:p>
            <a:r>
              <a:rPr lang="en-US" sz="2000" dirty="0">
                <a:solidFill>
                  <a:schemeClr val="accent1"/>
                </a:solidFill>
              </a:rPr>
              <a:t>function</a:t>
            </a:r>
            <a:r>
              <a:rPr lang="en-US" sz="2000" dirty="0">
                <a:solidFill>
                  <a:schemeClr val="tx1"/>
                </a:solidFill>
              </a:rPr>
              <a:t> square(n) { </a:t>
            </a:r>
            <a:r>
              <a:rPr lang="en-US" sz="2000" dirty="0">
                <a:solidFill>
                  <a:schemeClr val="accent1"/>
                </a:solidFill>
              </a:rPr>
              <a:t>return</a:t>
            </a:r>
            <a:r>
              <a:rPr lang="en-US" sz="2000" dirty="0">
                <a:solidFill>
                  <a:schemeClr val="tx1"/>
                </a:solidFill>
              </a:rPr>
              <a:t> n * n; }</a:t>
            </a:r>
          </a:p>
          <a:p>
            <a:endParaRPr lang="en-US" sz="2000" dirty="0">
              <a:solidFill>
                <a:schemeClr val="tx1"/>
              </a:solidFill>
            </a:endParaRPr>
          </a:p>
          <a:p>
            <a:r>
              <a:rPr lang="en-US" sz="2000" dirty="0">
                <a:solidFill>
                  <a:schemeClr val="accent1"/>
                </a:solidFill>
              </a:rPr>
              <a:t>function</a:t>
            </a:r>
            <a:r>
              <a:rPr lang="en-US" sz="2000" dirty="0">
                <a:solidFill>
                  <a:schemeClr val="tx1"/>
                </a:solidFill>
              </a:rPr>
              <a:t> </a:t>
            </a:r>
            <a:r>
              <a:rPr lang="en-US" sz="2000" dirty="0" err="1">
                <a:solidFill>
                  <a:schemeClr val="tx1"/>
                </a:solidFill>
              </a:rPr>
              <a:t>mulStr</a:t>
            </a:r>
            <a:r>
              <a:rPr lang="en-US" sz="2000" dirty="0">
                <a:solidFill>
                  <a:schemeClr val="tx1"/>
                </a:solidFill>
              </a:rPr>
              <a:t>(str: string, times: number): string { … }</a:t>
            </a:r>
          </a:p>
        </p:txBody>
      </p:sp>
    </p:spTree>
    <p:extLst>
      <p:ext uri="{BB962C8B-B14F-4D97-AF65-F5344CB8AC3E}">
        <p14:creationId xmlns:p14="http://schemas.microsoft.com/office/powerpoint/2010/main" val="403789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53DBCC-B000-4121-A10C-3022CEE0E80A}"/>
              </a:ext>
            </a:extLst>
          </p:cNvPr>
          <p:cNvSpPr>
            <a:spLocks noGrp="1"/>
          </p:cNvSpPr>
          <p:nvPr>
            <p:ph type="title"/>
          </p:nvPr>
        </p:nvSpPr>
        <p:spPr/>
        <p:txBody>
          <a:bodyPr/>
          <a:lstStyle/>
          <a:p>
            <a:r>
              <a:rPr lang="en-US" dirty="0"/>
              <a:t>Typescript</a:t>
            </a:r>
          </a:p>
        </p:txBody>
      </p:sp>
      <p:sp>
        <p:nvSpPr>
          <p:cNvPr id="2" name="Content Placeholder 1">
            <a:extLst>
              <a:ext uri="{FF2B5EF4-FFF2-40B4-BE49-F238E27FC236}">
                <a16:creationId xmlns:a16="http://schemas.microsoft.com/office/drawing/2014/main" id="{E309ECA9-46D3-4D8E-B8A9-59DF31EB587C}"/>
              </a:ext>
            </a:extLst>
          </p:cNvPr>
          <p:cNvSpPr>
            <a:spLocks noGrp="1"/>
          </p:cNvSpPr>
          <p:nvPr>
            <p:ph idx="1"/>
          </p:nvPr>
        </p:nvSpPr>
        <p:spPr/>
        <p:txBody>
          <a:bodyPr/>
          <a:lstStyle/>
          <a:p>
            <a:r>
              <a:rPr lang="en-US" dirty="0"/>
              <a:t>Superset of JavaScript that introduces strict typing</a:t>
            </a:r>
          </a:p>
          <a:p>
            <a:pPr lvl="1"/>
            <a:r>
              <a:rPr lang="en-US" dirty="0"/>
              <a:t>Compiled (</a:t>
            </a:r>
            <a:r>
              <a:rPr lang="en-US" dirty="0" err="1"/>
              <a:t>transpilled</a:t>
            </a:r>
            <a:r>
              <a:rPr lang="en-US" dirty="0"/>
              <a:t>) to JavaScript whilst type constraints are checked</a:t>
            </a:r>
          </a:p>
          <a:p>
            <a:r>
              <a:rPr lang="en-US" dirty="0"/>
              <a:t>Designed and maintained by Microsoft</a:t>
            </a:r>
          </a:p>
          <a:p>
            <a:r>
              <a:rPr lang="en-US" dirty="0"/>
              <a:t>Probably the most widely-spread dialect of JavaScript</a:t>
            </a:r>
          </a:p>
          <a:p>
            <a:r>
              <a:rPr lang="en-US" dirty="0"/>
              <a:t>Key Features</a:t>
            </a:r>
          </a:p>
          <a:p>
            <a:pPr lvl="1"/>
            <a:r>
              <a:rPr lang="en-US" dirty="0"/>
              <a:t>Type annotations (variables, members, arguments) and type inference</a:t>
            </a:r>
          </a:p>
          <a:p>
            <a:pPr lvl="1"/>
            <a:r>
              <a:rPr lang="en-US" dirty="0"/>
              <a:t>Both class annotations and standalone interfaces (for non-class objects)</a:t>
            </a:r>
          </a:p>
          <a:p>
            <a:pPr lvl="1"/>
            <a:r>
              <a:rPr lang="en-US" dirty="0"/>
              <a:t>Generics (re-usable parametrized type declarations)</a:t>
            </a:r>
          </a:p>
          <a:p>
            <a:pPr lvl="1"/>
            <a:r>
              <a:rPr lang="en-US" dirty="0"/>
              <a:t>…</a:t>
            </a:r>
            <a:br>
              <a:rPr lang="en-US" dirty="0"/>
            </a:br>
            <a:endParaRPr lang="en-US" dirty="0"/>
          </a:p>
          <a:p>
            <a:pPr marL="0" indent="0">
              <a:buNone/>
            </a:pPr>
            <a:r>
              <a:rPr lang="en-US" dirty="0"/>
              <a:t>“TypeScript is a popular choice for programmers accustomed to other languages with static typing, such as C# and Java.”</a:t>
            </a:r>
          </a:p>
        </p:txBody>
      </p:sp>
      <p:sp>
        <p:nvSpPr>
          <p:cNvPr id="4" name="Slide Number Placeholder 3">
            <a:extLst>
              <a:ext uri="{FF2B5EF4-FFF2-40B4-BE49-F238E27FC236}">
                <a16:creationId xmlns:a16="http://schemas.microsoft.com/office/drawing/2014/main" id="{0C82156A-33BF-4F63-B5A4-AD61C08DAB5C}"/>
              </a:ext>
            </a:extLst>
          </p:cNvPr>
          <p:cNvSpPr>
            <a:spLocks noGrp="1"/>
          </p:cNvSpPr>
          <p:nvPr>
            <p:ph type="sldNum" sz="quarter" idx="12"/>
          </p:nvPr>
        </p:nvSpPr>
        <p:spPr/>
        <p:txBody>
          <a:bodyPr/>
          <a:lstStyle/>
          <a:p>
            <a:fld id="{452BA717-4DED-4A38-BDE4-30D0F0A142DB}" type="slidenum">
              <a:rPr lang="cs-CZ" smtClean="0"/>
              <a:pPr/>
              <a:t>15</a:t>
            </a:fld>
            <a:endParaRPr lang="cs-CZ"/>
          </a:p>
        </p:txBody>
      </p:sp>
    </p:spTree>
    <p:extLst>
      <p:ext uri="{BB962C8B-B14F-4D97-AF65-F5344CB8AC3E}">
        <p14:creationId xmlns:p14="http://schemas.microsoft.com/office/powerpoint/2010/main" val="3625769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6903BC-95DC-43C8-9336-D7523E1A13F5}"/>
              </a:ext>
            </a:extLst>
          </p:cNvPr>
          <p:cNvSpPr>
            <a:spLocks noGrp="1"/>
          </p:cNvSpPr>
          <p:nvPr>
            <p:ph type="title"/>
          </p:nvPr>
        </p:nvSpPr>
        <p:spPr/>
        <p:txBody>
          <a:bodyPr>
            <a:normAutofit/>
          </a:bodyPr>
          <a:lstStyle/>
          <a:p>
            <a:r>
              <a:rPr lang="en-US" dirty="0"/>
              <a:t>Typescript: Types</a:t>
            </a:r>
          </a:p>
        </p:txBody>
      </p:sp>
      <p:sp>
        <p:nvSpPr>
          <p:cNvPr id="2" name="Content Placeholder 1">
            <a:extLst>
              <a:ext uri="{FF2B5EF4-FFF2-40B4-BE49-F238E27FC236}">
                <a16:creationId xmlns:a16="http://schemas.microsoft.com/office/drawing/2014/main" id="{C66E9DB6-2032-49CD-9670-C3AB3022B6BD}"/>
              </a:ext>
            </a:extLst>
          </p:cNvPr>
          <p:cNvSpPr>
            <a:spLocks noGrp="1"/>
          </p:cNvSpPr>
          <p:nvPr>
            <p:ph idx="1"/>
          </p:nvPr>
        </p:nvSpPr>
        <p:spPr/>
        <p:txBody>
          <a:bodyPr/>
          <a:lstStyle/>
          <a:p>
            <a:r>
              <a:rPr lang="en-US" dirty="0"/>
              <a:t>Basic: string, number, </a:t>
            </a:r>
            <a:r>
              <a:rPr lang="en-US" dirty="0" err="1"/>
              <a:t>boolean</a:t>
            </a:r>
            <a:r>
              <a:rPr lang="en-US" dirty="0"/>
              <a:t>, symbol, </a:t>
            </a:r>
            <a:r>
              <a:rPr lang="en-US" dirty="0" err="1"/>
              <a:t>bigint</a:t>
            </a:r>
            <a:r>
              <a:rPr lang="en-US" dirty="0"/>
              <a:t>, null, undefined</a:t>
            </a:r>
          </a:p>
          <a:p>
            <a:r>
              <a:rPr lang="en-US" dirty="0"/>
              <a:t>Arrays</a:t>
            </a:r>
          </a:p>
          <a:p>
            <a:r>
              <a:rPr lang="en-US" dirty="0"/>
              <a:t>Object types, Interfaces, Classes</a:t>
            </a:r>
          </a:p>
          <a:p>
            <a:r>
              <a:rPr lang="en-US" dirty="0"/>
              <a:t>Union types</a:t>
            </a:r>
            <a:br>
              <a:rPr lang="en-US" dirty="0"/>
            </a:br>
            <a:r>
              <a:rPr lang="en-US" dirty="0"/>
              <a:t>number | string | null</a:t>
            </a:r>
          </a:p>
          <a:p>
            <a:r>
              <a:rPr lang="en-US" dirty="0"/>
              <a:t>Enums </a:t>
            </a:r>
            <a:br>
              <a:rPr lang="en-US" dirty="0"/>
            </a:br>
            <a:r>
              <a:rPr lang="en-US" dirty="0" err="1"/>
              <a:t>enum</a:t>
            </a:r>
            <a:r>
              <a:rPr lang="en-US" dirty="0"/>
              <a:t> State { Queued, Failed = "failed" }</a:t>
            </a:r>
          </a:p>
          <a:p>
            <a:r>
              <a:rPr lang="en-US" dirty="0"/>
              <a:t>Tuples</a:t>
            </a:r>
            <a:br>
              <a:rPr lang="en-US" dirty="0"/>
            </a:br>
            <a:r>
              <a:rPr lang="en-US" dirty="0"/>
              <a:t>[ string, number ]</a:t>
            </a:r>
          </a:p>
          <a:p>
            <a:r>
              <a:rPr lang="en-US" dirty="0"/>
              <a:t>Special: any, unknown </a:t>
            </a:r>
          </a:p>
          <a:p>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9AF1EF1E-ECBF-41AD-BB83-C3214A86D02B}"/>
              </a:ext>
            </a:extLst>
          </p:cNvPr>
          <p:cNvSpPr>
            <a:spLocks noGrp="1"/>
          </p:cNvSpPr>
          <p:nvPr>
            <p:ph type="sldNum" sz="quarter" idx="12"/>
          </p:nvPr>
        </p:nvSpPr>
        <p:spPr/>
        <p:txBody>
          <a:bodyPr/>
          <a:lstStyle/>
          <a:p>
            <a:fld id="{452BA717-4DED-4A38-BDE4-30D0F0A142DB}" type="slidenum">
              <a:rPr lang="cs-CZ" smtClean="0"/>
              <a:pPr/>
              <a:t>16</a:t>
            </a:fld>
            <a:endParaRPr lang="cs-CZ"/>
          </a:p>
        </p:txBody>
      </p:sp>
    </p:spTree>
    <p:extLst>
      <p:ext uri="{BB962C8B-B14F-4D97-AF65-F5344CB8AC3E}">
        <p14:creationId xmlns:p14="http://schemas.microsoft.com/office/powerpoint/2010/main" val="228625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546361-E274-4D9F-B21A-0D48A9DEDF10}"/>
              </a:ext>
            </a:extLst>
          </p:cNvPr>
          <p:cNvSpPr>
            <a:spLocks noGrp="1"/>
          </p:cNvSpPr>
          <p:nvPr>
            <p:ph type="title"/>
          </p:nvPr>
        </p:nvSpPr>
        <p:spPr/>
        <p:txBody>
          <a:bodyPr>
            <a:normAutofit/>
          </a:bodyPr>
          <a:lstStyle/>
          <a:p>
            <a:r>
              <a:rPr lang="en-US" dirty="0"/>
              <a:t>Typescript: Basic syntax</a:t>
            </a:r>
          </a:p>
        </p:txBody>
      </p:sp>
      <p:sp>
        <p:nvSpPr>
          <p:cNvPr id="4" name="Slide Number Placeholder 3">
            <a:extLst>
              <a:ext uri="{FF2B5EF4-FFF2-40B4-BE49-F238E27FC236}">
                <a16:creationId xmlns:a16="http://schemas.microsoft.com/office/drawing/2014/main" id="{BB511FBE-66EC-4A90-BA55-1BDD6C019E12}"/>
              </a:ext>
            </a:extLst>
          </p:cNvPr>
          <p:cNvSpPr>
            <a:spLocks noGrp="1"/>
          </p:cNvSpPr>
          <p:nvPr>
            <p:ph type="sldNum" sz="quarter" idx="12"/>
          </p:nvPr>
        </p:nvSpPr>
        <p:spPr/>
        <p:txBody>
          <a:bodyPr/>
          <a:lstStyle/>
          <a:p>
            <a:fld id="{452BA717-4DED-4A38-BDE4-30D0F0A142DB}" type="slidenum">
              <a:rPr lang="cs-CZ" smtClean="0"/>
              <a:pPr/>
              <a:t>17</a:t>
            </a:fld>
            <a:endParaRPr lang="cs-CZ"/>
          </a:p>
        </p:txBody>
      </p:sp>
      <p:sp>
        <p:nvSpPr>
          <p:cNvPr id="6" name="Rectangle 5">
            <a:extLst>
              <a:ext uri="{FF2B5EF4-FFF2-40B4-BE49-F238E27FC236}">
                <a16:creationId xmlns:a16="http://schemas.microsoft.com/office/drawing/2014/main" id="{9581DF63-261A-4297-87C1-5C55518DC8A2}"/>
              </a:ext>
            </a:extLst>
          </p:cNvPr>
          <p:cNvSpPr/>
          <p:nvPr/>
        </p:nvSpPr>
        <p:spPr>
          <a:xfrm>
            <a:off x="239352" y="1412776"/>
            <a:ext cx="5712634" cy="42013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accent1"/>
                </a:solidFill>
              </a:rPr>
              <a:t>type</a:t>
            </a:r>
            <a:r>
              <a:rPr lang="en-US" sz="2000" dirty="0">
                <a:solidFill>
                  <a:schemeClr val="tx1"/>
                </a:solidFill>
              </a:rPr>
              <a:t> Pipeline = {</a:t>
            </a:r>
          </a:p>
          <a:p>
            <a:r>
              <a:rPr lang="en-US" sz="2000" dirty="0">
                <a:solidFill>
                  <a:schemeClr val="tx1"/>
                </a:solidFill>
              </a:rPr>
              <a:t>  url: string,</a:t>
            </a:r>
          </a:p>
          <a:p>
            <a:r>
              <a:rPr lang="en-US" sz="2000" dirty="0">
                <a:solidFill>
                  <a:schemeClr val="tx1"/>
                </a:solidFill>
              </a:rPr>
              <a:t>  name: string;  </a:t>
            </a:r>
          </a:p>
          <a:p>
            <a:r>
              <a:rPr lang="en-US" sz="2000" dirty="0">
                <a:solidFill>
                  <a:schemeClr val="tx1"/>
                </a:solidFill>
              </a:rPr>
              <a:t>  components: {</a:t>
            </a:r>
          </a:p>
          <a:p>
            <a:r>
              <a:rPr lang="en-US" sz="2000" dirty="0">
                <a:solidFill>
                  <a:schemeClr val="tx1"/>
                </a:solidFill>
              </a:rPr>
              <a:t>    x: Number,</a:t>
            </a:r>
          </a:p>
          <a:p>
            <a:r>
              <a:rPr lang="en-US" sz="2000" dirty="0">
                <a:solidFill>
                  <a:schemeClr val="tx1"/>
                </a:solidFill>
              </a:rPr>
              <a:t>    y: Number</a:t>
            </a:r>
          </a:p>
          <a:p>
            <a:r>
              <a:rPr lang="en-US" sz="2000" dirty="0">
                <a:solidFill>
                  <a:schemeClr val="tx1"/>
                </a:solidFill>
              </a:rPr>
              <a:t>  } [],</a:t>
            </a:r>
          </a:p>
          <a:p>
            <a:r>
              <a:rPr lang="en-US" sz="2000" dirty="0">
                <a:solidFill>
                  <a:schemeClr val="tx1"/>
                </a:solidFill>
              </a:rPr>
              <a:t>};</a:t>
            </a:r>
          </a:p>
          <a:p>
            <a:endParaRPr lang="en-US" sz="2000" dirty="0">
              <a:solidFill>
                <a:schemeClr val="tx1"/>
              </a:solidFill>
            </a:endParaRPr>
          </a:p>
          <a:p>
            <a:r>
              <a:rPr lang="en-US" sz="2000" dirty="0">
                <a:solidFill>
                  <a:schemeClr val="accent1"/>
                </a:solidFill>
              </a:rPr>
              <a:t>interface</a:t>
            </a:r>
            <a:r>
              <a:rPr lang="en-US" sz="2000" dirty="0">
                <a:solidFill>
                  <a:schemeClr val="tx1"/>
                </a:solidFill>
              </a:rPr>
              <a:t> </a:t>
            </a:r>
            <a:r>
              <a:rPr lang="en-US" sz="2000" dirty="0" err="1">
                <a:solidFill>
                  <a:schemeClr val="tx1"/>
                </a:solidFill>
              </a:rPr>
              <a:t>PipelineService</a:t>
            </a:r>
            <a:r>
              <a:rPr lang="en-US" sz="2000" dirty="0">
                <a:solidFill>
                  <a:schemeClr val="tx1"/>
                </a:solidFill>
              </a:rPr>
              <a:t> {</a:t>
            </a:r>
          </a:p>
          <a:p>
            <a:r>
              <a:rPr lang="en-US" sz="2000" dirty="0">
                <a:solidFill>
                  <a:schemeClr val="tx1"/>
                </a:solidFill>
              </a:rPr>
              <a:t>  </a:t>
            </a:r>
            <a:r>
              <a:rPr lang="en-US" sz="2000" dirty="0" err="1">
                <a:solidFill>
                  <a:schemeClr val="tx1"/>
                </a:solidFill>
              </a:rPr>
              <a:t>listPipelines</a:t>
            </a:r>
            <a:r>
              <a:rPr lang="en-US" sz="2000" dirty="0">
                <a:solidFill>
                  <a:schemeClr val="tx1"/>
                </a:solidFill>
              </a:rPr>
              <a:t>(): string[];  </a:t>
            </a:r>
          </a:p>
          <a:p>
            <a:r>
              <a:rPr lang="en-US" sz="2000" dirty="0">
                <a:solidFill>
                  <a:schemeClr val="tx1"/>
                </a:solidFill>
              </a:rPr>
              <a:t>  pipeline(): Promise&lt;Pipeline | null&gt;;</a:t>
            </a:r>
          </a:p>
          <a:p>
            <a:r>
              <a:rPr lang="en-US" sz="2000" dirty="0">
                <a:solidFill>
                  <a:schemeClr val="tx1"/>
                </a:solidFill>
              </a:rPr>
              <a:t>}</a:t>
            </a:r>
          </a:p>
        </p:txBody>
      </p:sp>
      <p:sp>
        <p:nvSpPr>
          <p:cNvPr id="7" name="Rectangle 6">
            <a:extLst>
              <a:ext uri="{FF2B5EF4-FFF2-40B4-BE49-F238E27FC236}">
                <a16:creationId xmlns:a16="http://schemas.microsoft.com/office/drawing/2014/main" id="{F64DA8D9-7943-4724-AB27-501C97C42897}"/>
              </a:ext>
            </a:extLst>
          </p:cNvPr>
          <p:cNvSpPr/>
          <p:nvPr/>
        </p:nvSpPr>
        <p:spPr>
          <a:xfrm>
            <a:off x="6240016" y="1412776"/>
            <a:ext cx="5738158" cy="42013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accent1"/>
                </a:solidFill>
              </a:rPr>
              <a:t>class</a:t>
            </a:r>
            <a:r>
              <a:rPr lang="en-US" sz="2000" dirty="0">
                <a:solidFill>
                  <a:schemeClr val="tx1"/>
                </a:solidFill>
              </a:rPr>
              <a:t> Local  </a:t>
            </a:r>
            <a:r>
              <a:rPr lang="en-US" sz="2000" dirty="0">
                <a:solidFill>
                  <a:schemeClr val="accent1"/>
                </a:solidFill>
              </a:rPr>
              <a:t>implements</a:t>
            </a:r>
            <a:r>
              <a:rPr lang="en-US" sz="2000" dirty="0">
                <a:solidFill>
                  <a:schemeClr val="tx1"/>
                </a:solidFill>
              </a:rPr>
              <a:t> </a:t>
            </a:r>
            <a:r>
              <a:rPr lang="en-US" sz="2000" dirty="0" err="1">
                <a:solidFill>
                  <a:schemeClr val="tx1"/>
                </a:solidFill>
              </a:rPr>
              <a:t>PipelineService</a:t>
            </a:r>
            <a:r>
              <a:rPr lang="en-US" sz="2000" dirty="0">
                <a:solidFill>
                  <a:schemeClr val="tx1"/>
                </a:solidFill>
              </a:rPr>
              <a:t> {</a:t>
            </a:r>
          </a:p>
          <a:p>
            <a:endParaRPr lang="en-US" sz="2000" dirty="0">
              <a:solidFill>
                <a:schemeClr val="tx1"/>
              </a:solidFill>
            </a:endParaRPr>
          </a:p>
          <a:p>
            <a:r>
              <a:rPr lang="en-US" sz="2000" dirty="0">
                <a:solidFill>
                  <a:schemeClr val="tx1"/>
                </a:solidFill>
              </a:rPr>
              <a:t>  </a:t>
            </a:r>
            <a:r>
              <a:rPr lang="en-US" sz="2000" dirty="0">
                <a:solidFill>
                  <a:schemeClr val="accent1"/>
                </a:solidFill>
              </a:rPr>
              <a:t>private</a:t>
            </a:r>
            <a:r>
              <a:rPr lang="en-US" sz="2000" dirty="0">
                <a:solidFill>
                  <a:schemeClr val="tx1"/>
                </a:solidFill>
              </a:rPr>
              <a:t> </a:t>
            </a:r>
            <a:r>
              <a:rPr lang="en-US" sz="2000" dirty="0" err="1">
                <a:solidFill>
                  <a:schemeClr val="tx1"/>
                </a:solidFill>
              </a:rPr>
              <a:t>readonly</a:t>
            </a:r>
            <a:r>
              <a:rPr lang="en-US" sz="2000" dirty="0">
                <a:solidFill>
                  <a:schemeClr val="tx1"/>
                </a:solidFill>
              </a:rPr>
              <a:t> directory: string;</a:t>
            </a:r>
          </a:p>
          <a:p>
            <a:r>
              <a:rPr lang="en-US" sz="2000" dirty="0">
                <a:solidFill>
                  <a:schemeClr val="tx1"/>
                </a:solidFill>
              </a:rPr>
              <a:t>  </a:t>
            </a:r>
          </a:p>
          <a:p>
            <a:r>
              <a:rPr lang="en-US" sz="2000" dirty="0">
                <a:solidFill>
                  <a:schemeClr val="tx1"/>
                </a:solidFill>
              </a:rPr>
              <a:t>  constructor(directory: string) {</a:t>
            </a:r>
          </a:p>
          <a:p>
            <a:r>
              <a:rPr lang="en-US" sz="2000" dirty="0">
                <a:solidFill>
                  <a:schemeClr val="tx1"/>
                </a:solidFill>
              </a:rPr>
              <a:t>    </a:t>
            </a:r>
            <a:r>
              <a:rPr lang="en-US" sz="2000" dirty="0" err="1">
                <a:solidFill>
                  <a:schemeClr val="tx1"/>
                </a:solidFill>
              </a:rPr>
              <a:t>this.directory</a:t>
            </a:r>
            <a:r>
              <a:rPr lang="en-US" sz="2000" dirty="0">
                <a:solidFill>
                  <a:schemeClr val="tx1"/>
                </a:solidFill>
              </a:rPr>
              <a:t> = directory;</a:t>
            </a:r>
          </a:p>
          <a:p>
            <a:r>
              <a:rPr lang="en-US" sz="2000" dirty="0">
                <a:solidFill>
                  <a:schemeClr val="tx1"/>
                </a:solidFill>
              </a:rPr>
              <a:t>  }</a:t>
            </a:r>
          </a:p>
          <a:p>
            <a:r>
              <a:rPr lang="en-US" sz="2000" dirty="0">
                <a:solidFill>
                  <a:schemeClr val="tx1"/>
                </a:solidFill>
              </a:rPr>
              <a:t>  …</a:t>
            </a:r>
          </a:p>
          <a:p>
            <a:r>
              <a:rPr lang="en-US" sz="2000" dirty="0">
                <a:solidFill>
                  <a:schemeClr val="tx1"/>
                </a:solidFill>
              </a:rPr>
              <a:t>}</a:t>
            </a:r>
          </a:p>
          <a:p>
            <a:endParaRPr lang="en-US" sz="2000" dirty="0">
              <a:solidFill>
                <a:schemeClr val="tx1"/>
              </a:solidFill>
            </a:endParaRPr>
          </a:p>
          <a:p>
            <a:r>
              <a:rPr lang="en-US" sz="2000" dirty="0">
                <a:solidFill>
                  <a:schemeClr val="accent1"/>
                </a:solidFill>
              </a:rPr>
              <a:t>const</a:t>
            </a:r>
            <a:r>
              <a:rPr lang="en-US" sz="2000" dirty="0">
                <a:solidFill>
                  <a:schemeClr val="tx1"/>
                </a:solidFill>
              </a:rPr>
              <a:t> </a:t>
            </a:r>
            <a:r>
              <a:rPr lang="en-US" sz="2000" dirty="0" err="1">
                <a:solidFill>
                  <a:schemeClr val="tx1"/>
                </a:solidFill>
              </a:rPr>
              <a:t>rootPath</a:t>
            </a:r>
            <a:r>
              <a:rPr lang="en-US" sz="2000" dirty="0">
                <a:solidFill>
                  <a:schemeClr val="tx1"/>
                </a:solidFill>
              </a:rPr>
              <a:t> = '/data/storage';</a:t>
            </a:r>
          </a:p>
          <a:p>
            <a:r>
              <a:rPr lang="en-US" sz="2000" dirty="0">
                <a:solidFill>
                  <a:schemeClr val="accent1"/>
                </a:solidFill>
              </a:rPr>
              <a:t>const</a:t>
            </a:r>
            <a:r>
              <a:rPr lang="en-US" sz="2000" dirty="0">
                <a:solidFill>
                  <a:schemeClr val="tx1"/>
                </a:solidFill>
              </a:rPr>
              <a:t> service = new Local(</a:t>
            </a:r>
            <a:r>
              <a:rPr lang="en-US" sz="2000" dirty="0" err="1">
                <a:solidFill>
                  <a:schemeClr val="tx1"/>
                </a:solidFill>
              </a:rPr>
              <a:t>rootPath</a:t>
            </a:r>
            <a:r>
              <a:rPr lang="en-US" sz="2000" dirty="0">
                <a:solidFill>
                  <a:schemeClr val="tx1"/>
                </a:solidFill>
              </a:rPr>
              <a:t>);</a:t>
            </a:r>
          </a:p>
        </p:txBody>
      </p:sp>
    </p:spTree>
    <p:extLst>
      <p:ext uri="{BB962C8B-B14F-4D97-AF65-F5344CB8AC3E}">
        <p14:creationId xmlns:p14="http://schemas.microsoft.com/office/powerpoint/2010/main" val="1766230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03EA1-5285-18BE-6282-40D8F55D2E0A}"/>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112DE3-6F4F-B1DB-754B-8D326E9BD8E3}"/>
              </a:ext>
            </a:extLst>
          </p:cNvPr>
          <p:cNvSpPr>
            <a:spLocks noGrp="1"/>
          </p:cNvSpPr>
          <p:nvPr>
            <p:ph type="sldNum" sz="quarter" idx="12"/>
          </p:nvPr>
        </p:nvSpPr>
        <p:spPr/>
        <p:txBody>
          <a:bodyPr/>
          <a:lstStyle/>
          <a:p>
            <a:fld id="{452BA717-4DED-4A38-BDE4-30D0F0A142DB}" type="slidenum">
              <a:rPr lang="cs-CZ" smtClean="0"/>
              <a:pPr/>
              <a:t>18</a:t>
            </a:fld>
            <a:endParaRPr lang="cs-CZ"/>
          </a:p>
        </p:txBody>
      </p:sp>
      <p:sp>
        <p:nvSpPr>
          <p:cNvPr id="3" name="Text Placeholder 2">
            <a:extLst>
              <a:ext uri="{FF2B5EF4-FFF2-40B4-BE49-F238E27FC236}">
                <a16:creationId xmlns:a16="http://schemas.microsoft.com/office/drawing/2014/main" id="{3AA4FC39-3967-E543-BA96-14992E64552C}"/>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52F71E14-2F53-AA44-4EB3-05A6165412BE}"/>
              </a:ext>
            </a:extLst>
          </p:cNvPr>
          <p:cNvSpPr>
            <a:spLocks noGrp="1"/>
          </p:cNvSpPr>
          <p:nvPr>
            <p:ph type="body" sz="quarter" idx="14"/>
          </p:nvPr>
        </p:nvSpPr>
        <p:spPr/>
        <p:txBody>
          <a:bodyPr/>
          <a:lstStyle/>
          <a:p>
            <a:r>
              <a:rPr lang="en-US" dirty="0"/>
              <a:t>TypeScript</a:t>
            </a:r>
          </a:p>
        </p:txBody>
      </p:sp>
    </p:spTree>
    <p:extLst>
      <p:ext uri="{BB962C8B-B14F-4D97-AF65-F5344CB8AC3E}">
        <p14:creationId xmlns:p14="http://schemas.microsoft.com/office/powerpoint/2010/main" val="2183523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4BF9FF-24CA-4E46-9320-A5E9AA83D30B}"/>
              </a:ext>
            </a:extLst>
          </p:cNvPr>
          <p:cNvSpPr>
            <a:spLocks noGrp="1"/>
          </p:cNvSpPr>
          <p:nvPr>
            <p:ph type="title"/>
          </p:nvPr>
        </p:nvSpPr>
        <p:spPr/>
        <p:txBody>
          <a:bodyPr>
            <a:normAutofit/>
          </a:bodyPr>
          <a:lstStyle/>
          <a:p>
            <a:r>
              <a:rPr lang="en-US" dirty="0"/>
              <a:t>Typescript: Narrowing</a:t>
            </a:r>
          </a:p>
        </p:txBody>
      </p:sp>
      <p:sp>
        <p:nvSpPr>
          <p:cNvPr id="2" name="Content Placeholder 1">
            <a:extLst>
              <a:ext uri="{FF2B5EF4-FFF2-40B4-BE49-F238E27FC236}">
                <a16:creationId xmlns:a16="http://schemas.microsoft.com/office/drawing/2014/main" id="{9530FAC3-747E-4951-B40C-BAF0E9CF9FAB}"/>
              </a:ext>
            </a:extLst>
          </p:cNvPr>
          <p:cNvSpPr>
            <a:spLocks noGrp="1"/>
          </p:cNvSpPr>
          <p:nvPr>
            <p:ph idx="1"/>
          </p:nvPr>
        </p:nvSpPr>
        <p:spPr>
          <a:xfrm>
            <a:off x="335360" y="1268760"/>
            <a:ext cx="11449272" cy="1440160"/>
          </a:xfrm>
        </p:spPr>
        <p:txBody>
          <a:bodyPr/>
          <a:lstStyle/>
          <a:p>
            <a:r>
              <a:rPr lang="en-US" dirty="0"/>
              <a:t>Using type guards (if conditions) to handle specialized situations</a:t>
            </a:r>
          </a:p>
          <a:p>
            <a:r>
              <a:rPr lang="en-US" dirty="0"/>
              <a:t>Typescript understand important type-restricting operators:</a:t>
            </a:r>
            <a:br>
              <a:rPr lang="en-US" dirty="0"/>
            </a:br>
            <a:r>
              <a:rPr lang="en-US" dirty="0" err="1"/>
              <a:t>typeof</a:t>
            </a:r>
            <a:r>
              <a:rPr lang="en-US" dirty="0"/>
              <a:t>, in, </a:t>
            </a:r>
            <a:r>
              <a:rPr lang="en-US" dirty="0" err="1"/>
              <a:t>instanceof</a:t>
            </a:r>
            <a:r>
              <a:rPr lang="en-US" dirty="0"/>
              <a:t>, equality, casting to bool, …</a:t>
            </a:r>
          </a:p>
          <a:p>
            <a:endParaRPr lang="en-US" dirty="0"/>
          </a:p>
        </p:txBody>
      </p:sp>
      <p:sp>
        <p:nvSpPr>
          <p:cNvPr id="4" name="Slide Number Placeholder 3">
            <a:extLst>
              <a:ext uri="{FF2B5EF4-FFF2-40B4-BE49-F238E27FC236}">
                <a16:creationId xmlns:a16="http://schemas.microsoft.com/office/drawing/2014/main" id="{5AEA3839-7151-4AA9-B851-4B4DBA150796}"/>
              </a:ext>
            </a:extLst>
          </p:cNvPr>
          <p:cNvSpPr>
            <a:spLocks noGrp="1"/>
          </p:cNvSpPr>
          <p:nvPr>
            <p:ph type="sldNum" sz="quarter" idx="12"/>
          </p:nvPr>
        </p:nvSpPr>
        <p:spPr/>
        <p:txBody>
          <a:bodyPr/>
          <a:lstStyle/>
          <a:p>
            <a:fld id="{452BA717-4DED-4A38-BDE4-30D0F0A142DB}" type="slidenum">
              <a:rPr lang="cs-CZ" smtClean="0"/>
              <a:pPr/>
              <a:t>19</a:t>
            </a:fld>
            <a:endParaRPr lang="cs-CZ"/>
          </a:p>
        </p:txBody>
      </p:sp>
    </p:spTree>
    <p:extLst>
      <p:ext uri="{BB962C8B-B14F-4D97-AF65-F5344CB8AC3E}">
        <p14:creationId xmlns:p14="http://schemas.microsoft.com/office/powerpoint/2010/main" val="1794507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15A8D6-A58C-453E-BEC1-E9F61DCBE97A}"/>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F669C405-7090-43FB-8199-5BCF73459D49}"/>
              </a:ext>
            </a:extLst>
          </p:cNvPr>
          <p:cNvSpPr>
            <a:spLocks noGrp="1"/>
          </p:cNvSpPr>
          <p:nvPr>
            <p:ph type="body" sz="quarter" idx="14"/>
          </p:nvPr>
        </p:nvSpPr>
        <p:spPr/>
        <p:txBody>
          <a:bodyPr/>
          <a:lstStyle/>
          <a:p>
            <a:r>
              <a:rPr lang="en-US" dirty="0"/>
              <a:t>Starting point</a:t>
            </a:r>
          </a:p>
        </p:txBody>
      </p:sp>
      <p:sp>
        <p:nvSpPr>
          <p:cNvPr id="2" name="Slide Number Placeholder 1">
            <a:extLst>
              <a:ext uri="{FF2B5EF4-FFF2-40B4-BE49-F238E27FC236}">
                <a16:creationId xmlns:a16="http://schemas.microsoft.com/office/drawing/2014/main" id="{C8752ECE-3BFE-4C7E-AA32-ED3C035710D1}"/>
              </a:ext>
            </a:extLst>
          </p:cNvPr>
          <p:cNvSpPr>
            <a:spLocks noGrp="1"/>
          </p:cNvSpPr>
          <p:nvPr>
            <p:ph type="sldNum" sz="quarter" idx="4294967295"/>
          </p:nvPr>
        </p:nvSpPr>
        <p:spPr>
          <a:xfrm>
            <a:off x="9555163" y="0"/>
            <a:ext cx="2636837" cy="365125"/>
          </a:xfrm>
        </p:spPr>
        <p:txBody>
          <a:bodyPr/>
          <a:lstStyle/>
          <a:p>
            <a:fld id="{452BA717-4DED-4A38-BDE4-30D0F0A142DB}" type="slidenum">
              <a:rPr lang="cs-CZ" smtClean="0"/>
              <a:pPr/>
              <a:t>2</a:t>
            </a:fld>
            <a:endParaRPr lang="cs-CZ"/>
          </a:p>
        </p:txBody>
      </p:sp>
      <p:pic>
        <p:nvPicPr>
          <p:cNvPr id="1026" name="Picture 2" descr="Matrix Morpheus meme">
            <a:extLst>
              <a:ext uri="{FF2B5EF4-FFF2-40B4-BE49-F238E27FC236}">
                <a16:creationId xmlns:a16="http://schemas.microsoft.com/office/drawing/2014/main" id="{F601BA86-822D-0E73-EE11-9E622FB882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3832" y="3717032"/>
            <a:ext cx="3024336" cy="2733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08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DCD44C-A3D0-4A83-9F3A-B4132A5D105E}"/>
              </a:ext>
            </a:extLst>
          </p:cNvPr>
          <p:cNvSpPr>
            <a:spLocks noGrp="1"/>
          </p:cNvSpPr>
          <p:nvPr>
            <p:ph type="sldNum" sz="quarter" idx="12"/>
          </p:nvPr>
        </p:nvSpPr>
        <p:spPr/>
        <p:txBody>
          <a:bodyPr/>
          <a:lstStyle/>
          <a:p>
            <a:fld id="{452BA717-4DED-4A38-BDE4-30D0F0A142DB}" type="slidenum">
              <a:rPr lang="cs-CZ" smtClean="0"/>
              <a:pPr/>
              <a:t>20</a:t>
            </a:fld>
            <a:endParaRPr lang="cs-CZ"/>
          </a:p>
        </p:txBody>
      </p:sp>
      <p:sp>
        <p:nvSpPr>
          <p:cNvPr id="3" name="Text Placeholder 2">
            <a:extLst>
              <a:ext uri="{FF2B5EF4-FFF2-40B4-BE49-F238E27FC236}">
                <a16:creationId xmlns:a16="http://schemas.microsoft.com/office/drawing/2014/main" id="{AA3CAFC7-CF6C-4A10-A98C-07FB63CA12D4}"/>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DC0B50C2-66D7-4993-AE38-72DDF69AAD36}"/>
              </a:ext>
            </a:extLst>
          </p:cNvPr>
          <p:cNvSpPr>
            <a:spLocks noGrp="1"/>
          </p:cNvSpPr>
          <p:nvPr>
            <p:ph type="body" sz="quarter" idx="14"/>
          </p:nvPr>
        </p:nvSpPr>
        <p:spPr/>
        <p:txBody>
          <a:bodyPr/>
          <a:lstStyle/>
          <a:p>
            <a:r>
              <a:rPr lang="en-US" dirty="0"/>
              <a:t>TypeScript: Narrowing</a:t>
            </a:r>
          </a:p>
        </p:txBody>
      </p:sp>
    </p:spTree>
    <p:extLst>
      <p:ext uri="{BB962C8B-B14F-4D97-AF65-F5344CB8AC3E}">
        <p14:creationId xmlns:p14="http://schemas.microsoft.com/office/powerpoint/2010/main" val="2373649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53DBCC-B000-4121-A10C-3022CEE0E80A}"/>
              </a:ext>
            </a:extLst>
          </p:cNvPr>
          <p:cNvSpPr>
            <a:spLocks noGrp="1"/>
          </p:cNvSpPr>
          <p:nvPr>
            <p:ph type="title"/>
          </p:nvPr>
        </p:nvSpPr>
        <p:spPr/>
        <p:txBody>
          <a:bodyPr/>
          <a:lstStyle/>
          <a:p>
            <a:r>
              <a:rPr lang="en-US" dirty="0"/>
              <a:t>ELM</a:t>
            </a:r>
          </a:p>
        </p:txBody>
      </p:sp>
      <p:sp>
        <p:nvSpPr>
          <p:cNvPr id="2" name="Content Placeholder 1">
            <a:extLst>
              <a:ext uri="{FF2B5EF4-FFF2-40B4-BE49-F238E27FC236}">
                <a16:creationId xmlns:a16="http://schemas.microsoft.com/office/drawing/2014/main" id="{E309ECA9-46D3-4D8E-B8A9-59DF31EB587C}"/>
              </a:ext>
            </a:extLst>
          </p:cNvPr>
          <p:cNvSpPr>
            <a:spLocks noGrp="1"/>
          </p:cNvSpPr>
          <p:nvPr>
            <p:ph idx="1"/>
          </p:nvPr>
        </p:nvSpPr>
        <p:spPr/>
        <p:txBody>
          <a:bodyPr/>
          <a:lstStyle/>
          <a:p>
            <a:r>
              <a:rPr lang="en-US" dirty="0"/>
              <a:t>Functional language</a:t>
            </a:r>
          </a:p>
          <a:p>
            <a:r>
              <a:rPr lang="en-US" dirty="0"/>
              <a:t>Advantages:</a:t>
            </a:r>
          </a:p>
          <a:p>
            <a:pPr lvl="1"/>
            <a:r>
              <a:rPr lang="en-US" dirty="0"/>
              <a:t>Focuses more on form, not on implementation details</a:t>
            </a:r>
          </a:p>
          <a:p>
            <a:pPr lvl="1"/>
            <a:r>
              <a:rPr lang="en-US" dirty="0"/>
              <a:t>Shorter code (in many cases)</a:t>
            </a:r>
          </a:p>
          <a:p>
            <a:pPr lvl="1"/>
            <a:r>
              <a:rPr lang="en-US" dirty="0"/>
              <a:t>Static typing (less error prone)</a:t>
            </a:r>
          </a:p>
          <a:p>
            <a:pPr lvl="1"/>
            <a:r>
              <a:rPr lang="en-US" dirty="0"/>
              <a:t>Naturally immutable data structures</a:t>
            </a:r>
          </a:p>
          <a:p>
            <a:r>
              <a:rPr lang="en-US" dirty="0"/>
              <a:t>Specifically designed to declaratively create GUIs in web browsers</a:t>
            </a:r>
          </a:p>
          <a:p>
            <a:pPr lvl="1"/>
            <a:r>
              <a:rPr lang="en-US" dirty="0"/>
              <a:t>Compiled to JavaScript</a:t>
            </a:r>
          </a:p>
          <a:p>
            <a:pPr lvl="1"/>
            <a:r>
              <a:rPr lang="en-US" dirty="0"/>
              <a:t>Simple interoperability with HTML and CSS using virtual DOM approach</a:t>
            </a:r>
          </a:p>
          <a:p>
            <a:pPr lvl="1"/>
            <a:r>
              <a:rPr lang="en-US" dirty="0"/>
              <a:t>Pure JavaScript interoperability via ports</a:t>
            </a:r>
          </a:p>
          <a:p>
            <a:pPr lvl="2"/>
            <a:r>
              <a:rPr lang="en-US" dirty="0"/>
              <a:t>Ports are abstractions that allow message exchange (similar to workers)</a:t>
            </a:r>
          </a:p>
          <a:p>
            <a:endParaRPr lang="en-US" dirty="0"/>
          </a:p>
        </p:txBody>
      </p:sp>
      <p:sp>
        <p:nvSpPr>
          <p:cNvPr id="4" name="Slide Number Placeholder 3">
            <a:extLst>
              <a:ext uri="{FF2B5EF4-FFF2-40B4-BE49-F238E27FC236}">
                <a16:creationId xmlns:a16="http://schemas.microsoft.com/office/drawing/2014/main" id="{0C82156A-33BF-4F63-B5A4-AD61C08DAB5C}"/>
              </a:ext>
            </a:extLst>
          </p:cNvPr>
          <p:cNvSpPr>
            <a:spLocks noGrp="1"/>
          </p:cNvSpPr>
          <p:nvPr>
            <p:ph type="sldNum" sz="quarter" idx="12"/>
          </p:nvPr>
        </p:nvSpPr>
        <p:spPr/>
        <p:txBody>
          <a:bodyPr/>
          <a:lstStyle/>
          <a:p>
            <a:fld id="{452BA717-4DED-4A38-BDE4-30D0F0A142DB}" type="slidenum">
              <a:rPr lang="cs-CZ" smtClean="0"/>
              <a:pPr/>
              <a:t>21</a:t>
            </a:fld>
            <a:endParaRPr lang="cs-CZ"/>
          </a:p>
        </p:txBody>
      </p:sp>
    </p:spTree>
    <p:extLst>
      <p:ext uri="{BB962C8B-B14F-4D97-AF65-F5344CB8AC3E}">
        <p14:creationId xmlns:p14="http://schemas.microsoft.com/office/powerpoint/2010/main" val="1452693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D32FF2-766D-40B8-8E65-B208F0F90C6B}"/>
              </a:ext>
            </a:extLst>
          </p:cNvPr>
          <p:cNvSpPr>
            <a:spLocks noGrp="1"/>
          </p:cNvSpPr>
          <p:nvPr>
            <p:ph type="title"/>
          </p:nvPr>
        </p:nvSpPr>
        <p:spPr/>
        <p:txBody>
          <a:bodyPr>
            <a:normAutofit/>
          </a:bodyPr>
          <a:lstStyle/>
          <a:p>
            <a:r>
              <a:rPr lang="en-US" dirty="0"/>
              <a:t>ELM: Example</a:t>
            </a:r>
          </a:p>
        </p:txBody>
      </p:sp>
      <p:sp>
        <p:nvSpPr>
          <p:cNvPr id="4" name="Slide Number Placeholder 3">
            <a:extLst>
              <a:ext uri="{FF2B5EF4-FFF2-40B4-BE49-F238E27FC236}">
                <a16:creationId xmlns:a16="http://schemas.microsoft.com/office/drawing/2014/main" id="{39BD818C-62C6-494A-96B1-49659C53EF60}"/>
              </a:ext>
            </a:extLst>
          </p:cNvPr>
          <p:cNvSpPr>
            <a:spLocks noGrp="1"/>
          </p:cNvSpPr>
          <p:nvPr>
            <p:ph type="sldNum" sz="quarter" idx="12"/>
          </p:nvPr>
        </p:nvSpPr>
        <p:spPr/>
        <p:txBody>
          <a:bodyPr/>
          <a:lstStyle/>
          <a:p>
            <a:fld id="{452BA717-4DED-4A38-BDE4-30D0F0A142DB}" type="slidenum">
              <a:rPr lang="cs-CZ" smtClean="0"/>
              <a:pPr/>
              <a:t>22</a:t>
            </a:fld>
            <a:endParaRPr lang="cs-CZ"/>
          </a:p>
        </p:txBody>
      </p:sp>
      <p:sp>
        <p:nvSpPr>
          <p:cNvPr id="5" name="Rectangle 4">
            <a:extLst>
              <a:ext uri="{FF2B5EF4-FFF2-40B4-BE49-F238E27FC236}">
                <a16:creationId xmlns:a16="http://schemas.microsoft.com/office/drawing/2014/main" id="{263C4778-6A2C-46A1-8FB7-CE9454E791D2}"/>
              </a:ext>
            </a:extLst>
          </p:cNvPr>
          <p:cNvSpPr/>
          <p:nvPr/>
        </p:nvSpPr>
        <p:spPr>
          <a:xfrm>
            <a:off x="239350" y="1340768"/>
            <a:ext cx="11713299" cy="45242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accent1"/>
                </a:solidFill>
              </a:rPr>
              <a:t>import</a:t>
            </a:r>
            <a:r>
              <a:rPr lang="en-US" dirty="0">
                <a:solidFill>
                  <a:schemeClr val="tx1"/>
                </a:solidFill>
              </a:rPr>
              <a:t> Browser</a:t>
            </a:r>
          </a:p>
          <a:p>
            <a:r>
              <a:rPr lang="en-US" dirty="0">
                <a:solidFill>
                  <a:schemeClr val="accent1"/>
                </a:solidFill>
              </a:rPr>
              <a:t>import</a:t>
            </a:r>
            <a:r>
              <a:rPr lang="en-US" dirty="0">
                <a:solidFill>
                  <a:schemeClr val="tx1"/>
                </a:solidFill>
              </a:rPr>
              <a:t> Html </a:t>
            </a:r>
            <a:r>
              <a:rPr lang="en-US" dirty="0">
                <a:solidFill>
                  <a:schemeClr val="accent1"/>
                </a:solidFill>
              </a:rPr>
              <a:t>exposing</a:t>
            </a:r>
            <a:r>
              <a:rPr lang="en-US" dirty="0">
                <a:solidFill>
                  <a:schemeClr val="tx1"/>
                </a:solidFill>
              </a:rPr>
              <a:t> (Html, button, div, text)</a:t>
            </a:r>
          </a:p>
          <a:p>
            <a:r>
              <a:rPr lang="en-US" dirty="0">
                <a:solidFill>
                  <a:schemeClr val="accent1"/>
                </a:solidFill>
              </a:rPr>
              <a:t>import</a:t>
            </a:r>
            <a:r>
              <a:rPr lang="en-US" dirty="0">
                <a:solidFill>
                  <a:schemeClr val="tx1"/>
                </a:solidFill>
              </a:rPr>
              <a:t> </a:t>
            </a:r>
            <a:r>
              <a:rPr lang="en-US" dirty="0" err="1">
                <a:solidFill>
                  <a:schemeClr val="tx1"/>
                </a:solidFill>
              </a:rPr>
              <a:t>Html.Events</a:t>
            </a:r>
            <a:r>
              <a:rPr lang="en-US" dirty="0">
                <a:solidFill>
                  <a:schemeClr val="tx1"/>
                </a:solidFill>
              </a:rPr>
              <a:t> </a:t>
            </a:r>
            <a:r>
              <a:rPr lang="en-US" dirty="0">
                <a:solidFill>
                  <a:schemeClr val="accent1"/>
                </a:solidFill>
              </a:rPr>
              <a:t>exposing</a:t>
            </a:r>
            <a:r>
              <a:rPr lang="en-US" dirty="0">
                <a:solidFill>
                  <a:schemeClr val="tx1"/>
                </a:solidFill>
              </a:rPr>
              <a:t> (</a:t>
            </a:r>
            <a:r>
              <a:rPr lang="en-US" dirty="0" err="1">
                <a:solidFill>
                  <a:schemeClr val="tx1"/>
                </a:solidFill>
              </a:rPr>
              <a:t>onClick</a:t>
            </a:r>
            <a:r>
              <a:rPr lang="en-US" dirty="0">
                <a:solidFill>
                  <a:schemeClr val="tx1"/>
                </a:solidFill>
              </a:rPr>
              <a:t>)</a:t>
            </a:r>
          </a:p>
          <a:p>
            <a:endParaRPr lang="en-US" dirty="0">
              <a:solidFill>
                <a:schemeClr val="tx1"/>
              </a:solidFill>
            </a:endParaRPr>
          </a:p>
          <a:p>
            <a:r>
              <a:rPr lang="en-US" dirty="0">
                <a:solidFill>
                  <a:schemeClr val="tx1"/>
                </a:solidFill>
              </a:rPr>
              <a:t>main = </a:t>
            </a:r>
            <a:r>
              <a:rPr lang="en-US" dirty="0" err="1">
                <a:solidFill>
                  <a:schemeClr val="tx1"/>
                </a:solidFill>
              </a:rPr>
              <a:t>Browser.sandbox</a:t>
            </a:r>
            <a:r>
              <a:rPr lang="en-US" dirty="0">
                <a:solidFill>
                  <a:schemeClr val="tx1"/>
                </a:solidFill>
              </a:rPr>
              <a:t> { </a:t>
            </a:r>
            <a:r>
              <a:rPr lang="en-US" dirty="0" err="1">
                <a:solidFill>
                  <a:schemeClr val="tx1"/>
                </a:solidFill>
              </a:rPr>
              <a:t>init</a:t>
            </a:r>
            <a:r>
              <a:rPr lang="en-US" dirty="0">
                <a:solidFill>
                  <a:schemeClr val="tx1"/>
                </a:solidFill>
              </a:rPr>
              <a:t> = 0, update = update, view = view }</a:t>
            </a:r>
          </a:p>
          <a:p>
            <a:endParaRPr lang="en-US" dirty="0">
              <a:solidFill>
                <a:schemeClr val="tx1"/>
              </a:solidFill>
            </a:endParaRPr>
          </a:p>
          <a:p>
            <a:r>
              <a:rPr lang="en-US" dirty="0">
                <a:solidFill>
                  <a:schemeClr val="accent1"/>
                </a:solidFill>
              </a:rPr>
              <a:t>type</a:t>
            </a:r>
            <a:r>
              <a:rPr lang="en-US" dirty="0">
                <a:solidFill>
                  <a:schemeClr val="tx1"/>
                </a:solidFill>
              </a:rPr>
              <a:t> Msg = Increment | Decrement</a:t>
            </a:r>
          </a:p>
          <a:p>
            <a:r>
              <a:rPr lang="en-US" dirty="0">
                <a:solidFill>
                  <a:schemeClr val="accent1"/>
                </a:solidFill>
              </a:rPr>
              <a:t>update</a:t>
            </a:r>
            <a:r>
              <a:rPr lang="en-US" dirty="0">
                <a:solidFill>
                  <a:schemeClr val="tx1"/>
                </a:solidFill>
              </a:rPr>
              <a:t> msg model = </a:t>
            </a:r>
            <a:r>
              <a:rPr lang="en-US" dirty="0">
                <a:solidFill>
                  <a:schemeClr val="accent1"/>
                </a:solidFill>
              </a:rPr>
              <a:t>case</a:t>
            </a:r>
            <a:r>
              <a:rPr lang="en-US" dirty="0">
                <a:solidFill>
                  <a:schemeClr val="tx1"/>
                </a:solidFill>
              </a:rPr>
              <a:t> msg </a:t>
            </a:r>
            <a:r>
              <a:rPr lang="en-US" dirty="0">
                <a:solidFill>
                  <a:schemeClr val="accent1"/>
                </a:solidFill>
              </a:rPr>
              <a:t>of</a:t>
            </a:r>
          </a:p>
          <a:p>
            <a:r>
              <a:rPr lang="en-US" dirty="0">
                <a:solidFill>
                  <a:schemeClr val="tx1"/>
                </a:solidFill>
              </a:rPr>
              <a:t>    Increment -&gt; model + 1</a:t>
            </a:r>
          </a:p>
          <a:p>
            <a:r>
              <a:rPr lang="en-US" dirty="0">
                <a:solidFill>
                  <a:schemeClr val="tx1"/>
                </a:solidFill>
              </a:rPr>
              <a:t>    Decrement -&gt; model - 1</a:t>
            </a:r>
          </a:p>
          <a:p>
            <a:endParaRPr lang="en-US" dirty="0">
              <a:solidFill>
                <a:schemeClr val="tx1"/>
              </a:solidFill>
            </a:endParaRPr>
          </a:p>
          <a:p>
            <a:r>
              <a:rPr lang="en-US" dirty="0">
                <a:solidFill>
                  <a:schemeClr val="accent1"/>
                </a:solidFill>
              </a:rPr>
              <a:t>view</a:t>
            </a:r>
            <a:r>
              <a:rPr lang="en-US" dirty="0">
                <a:solidFill>
                  <a:schemeClr val="tx1"/>
                </a:solidFill>
              </a:rPr>
              <a:t> model = div [] [ </a:t>
            </a:r>
          </a:p>
          <a:p>
            <a:r>
              <a:rPr lang="en-US" dirty="0">
                <a:solidFill>
                  <a:schemeClr val="tx1"/>
                </a:solidFill>
              </a:rPr>
              <a:t>      button [ </a:t>
            </a:r>
            <a:r>
              <a:rPr lang="en-US" dirty="0" err="1">
                <a:solidFill>
                  <a:schemeClr val="tx1"/>
                </a:solidFill>
              </a:rPr>
              <a:t>onClick</a:t>
            </a:r>
            <a:r>
              <a:rPr lang="en-US" dirty="0">
                <a:solidFill>
                  <a:schemeClr val="tx1"/>
                </a:solidFill>
              </a:rPr>
              <a:t> Decrement ] [ text "-" ]</a:t>
            </a:r>
          </a:p>
          <a:p>
            <a:r>
              <a:rPr lang="en-US" dirty="0">
                <a:solidFill>
                  <a:schemeClr val="tx1"/>
                </a:solidFill>
              </a:rPr>
              <a:t>    , div [] [ text (</a:t>
            </a:r>
            <a:r>
              <a:rPr lang="en-US" dirty="0" err="1">
                <a:solidFill>
                  <a:schemeClr val="tx1"/>
                </a:solidFill>
              </a:rPr>
              <a:t>String.fromInt</a:t>
            </a:r>
            <a:r>
              <a:rPr lang="en-US" dirty="0">
                <a:solidFill>
                  <a:schemeClr val="tx1"/>
                </a:solidFill>
              </a:rPr>
              <a:t> model) ]</a:t>
            </a:r>
          </a:p>
          <a:p>
            <a:r>
              <a:rPr lang="en-US" dirty="0">
                <a:solidFill>
                  <a:schemeClr val="tx1"/>
                </a:solidFill>
              </a:rPr>
              <a:t>    , button [ </a:t>
            </a:r>
            <a:r>
              <a:rPr lang="en-US" dirty="0" err="1">
                <a:solidFill>
                  <a:schemeClr val="tx1"/>
                </a:solidFill>
              </a:rPr>
              <a:t>onClick</a:t>
            </a:r>
            <a:r>
              <a:rPr lang="en-US" dirty="0">
                <a:solidFill>
                  <a:schemeClr val="tx1"/>
                </a:solidFill>
              </a:rPr>
              <a:t> Increment ] [ text "+" ] ]</a:t>
            </a:r>
          </a:p>
        </p:txBody>
      </p:sp>
    </p:spTree>
    <p:extLst>
      <p:ext uri="{BB962C8B-B14F-4D97-AF65-F5344CB8AC3E}">
        <p14:creationId xmlns:p14="http://schemas.microsoft.com/office/powerpoint/2010/main" val="257244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8C3AA-E629-A7DB-177E-F0A1FC65B7EE}"/>
              </a:ext>
            </a:extLst>
          </p:cNvPr>
          <p:cNvSpPr>
            <a:spLocks noGrp="1"/>
          </p:cNvSpPr>
          <p:nvPr>
            <p:ph type="title"/>
          </p:nvPr>
        </p:nvSpPr>
        <p:spPr/>
        <p:txBody>
          <a:bodyPr/>
          <a:lstStyle/>
          <a:p>
            <a:r>
              <a:rPr lang="en-US" dirty="0" err="1"/>
              <a:t>Purescript</a:t>
            </a:r>
            <a:endParaRPr lang="en-US" dirty="0"/>
          </a:p>
        </p:txBody>
      </p:sp>
      <p:sp>
        <p:nvSpPr>
          <p:cNvPr id="4" name="Slide Number Placeholder 3">
            <a:extLst>
              <a:ext uri="{FF2B5EF4-FFF2-40B4-BE49-F238E27FC236}">
                <a16:creationId xmlns:a16="http://schemas.microsoft.com/office/drawing/2014/main" id="{3B600914-FEE5-4E10-D64D-91FC1BE21F9E}"/>
              </a:ext>
            </a:extLst>
          </p:cNvPr>
          <p:cNvSpPr>
            <a:spLocks noGrp="1"/>
          </p:cNvSpPr>
          <p:nvPr>
            <p:ph type="sldNum" sz="quarter" idx="12"/>
          </p:nvPr>
        </p:nvSpPr>
        <p:spPr/>
        <p:txBody>
          <a:bodyPr/>
          <a:lstStyle/>
          <a:p>
            <a:fld id="{452BA717-4DED-4A38-BDE4-30D0F0A142DB}" type="slidenum">
              <a:rPr lang="cs-CZ" smtClean="0"/>
              <a:pPr/>
              <a:t>23</a:t>
            </a:fld>
            <a:endParaRPr lang="cs-CZ"/>
          </a:p>
        </p:txBody>
      </p:sp>
      <p:sp>
        <p:nvSpPr>
          <p:cNvPr id="5" name="TextBox 4">
            <a:extLst>
              <a:ext uri="{FF2B5EF4-FFF2-40B4-BE49-F238E27FC236}">
                <a16:creationId xmlns:a16="http://schemas.microsoft.com/office/drawing/2014/main" id="{ACDC8495-D592-E686-F139-D614FEBC6FBE}"/>
              </a:ext>
            </a:extLst>
          </p:cNvPr>
          <p:cNvSpPr txBox="1"/>
          <p:nvPr/>
        </p:nvSpPr>
        <p:spPr>
          <a:xfrm>
            <a:off x="0" y="6525344"/>
            <a:ext cx="6096000" cy="369332"/>
          </a:xfrm>
          <a:prstGeom prst="rect">
            <a:avLst/>
          </a:prstGeom>
          <a:noFill/>
        </p:spPr>
        <p:txBody>
          <a:bodyPr wrap="square" rtlCol="0">
            <a:spAutoFit/>
          </a:bodyPr>
          <a:lstStyle/>
          <a:p>
            <a:r>
              <a:rPr lang="en-US" dirty="0">
                <a:solidFill>
                  <a:schemeClr val="bg1"/>
                </a:solidFill>
              </a:rPr>
              <a:t>Support: 2023/2024</a:t>
            </a:r>
          </a:p>
        </p:txBody>
      </p:sp>
    </p:spTree>
    <p:extLst>
      <p:ext uri="{BB962C8B-B14F-4D97-AF65-F5344CB8AC3E}">
        <p14:creationId xmlns:p14="http://schemas.microsoft.com/office/powerpoint/2010/main" val="1582458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3BE17A-A07F-478E-A487-71F3C0247ADE}"/>
              </a:ext>
            </a:extLst>
          </p:cNvPr>
          <p:cNvSpPr>
            <a:spLocks noGrp="1"/>
          </p:cNvSpPr>
          <p:nvPr>
            <p:ph type="title"/>
          </p:nvPr>
        </p:nvSpPr>
        <p:spPr/>
        <p:txBody>
          <a:bodyPr/>
          <a:lstStyle/>
          <a:p>
            <a:r>
              <a:rPr lang="en-US" dirty="0"/>
              <a:t>Code style and beyond</a:t>
            </a:r>
          </a:p>
        </p:txBody>
      </p:sp>
      <p:sp>
        <p:nvSpPr>
          <p:cNvPr id="2" name="Content Placeholder 1">
            <a:extLst>
              <a:ext uri="{FF2B5EF4-FFF2-40B4-BE49-F238E27FC236}">
                <a16:creationId xmlns:a16="http://schemas.microsoft.com/office/drawing/2014/main" id="{A8DDECC0-1C9C-4867-AB9A-29F3AFC7FFBC}"/>
              </a:ext>
            </a:extLst>
          </p:cNvPr>
          <p:cNvSpPr>
            <a:spLocks noGrp="1"/>
          </p:cNvSpPr>
          <p:nvPr>
            <p:ph idx="1"/>
          </p:nvPr>
        </p:nvSpPr>
        <p:spPr/>
        <p:txBody>
          <a:bodyPr/>
          <a:lstStyle/>
          <a:p>
            <a:pPr marL="0" indent="0">
              <a:buNone/>
            </a:pPr>
            <a:r>
              <a:rPr lang="en-US" dirty="0" err="1">
                <a:hlinkClick r:id="rId3"/>
              </a:rPr>
              <a:t>ESLint</a:t>
            </a:r>
            <a:endParaRPr lang="en-US" dirty="0"/>
          </a:p>
          <a:p>
            <a:r>
              <a:rPr lang="en-US" dirty="0"/>
              <a:t>A tool that analyses source code</a:t>
            </a:r>
            <a:br>
              <a:rPr lang="en-US" dirty="0"/>
            </a:br>
            <a:r>
              <a:rPr lang="en-US" dirty="0"/>
              <a:t>Marks errors, suspicious constructs, stylistic errors, …</a:t>
            </a:r>
          </a:p>
          <a:p>
            <a:r>
              <a:rPr lang="en-US" dirty="0"/>
              <a:t>Logic error related rules: getter-return, no-unused-vars, no-unreachable, …</a:t>
            </a:r>
          </a:p>
          <a:p>
            <a:r>
              <a:rPr lang="en-US" dirty="0"/>
              <a:t>Essential for interpreted languages as there is no compilation</a:t>
            </a:r>
          </a:p>
          <a:p>
            <a:r>
              <a:rPr lang="en-US" dirty="0"/>
              <a:t>Customization</a:t>
            </a:r>
          </a:p>
          <a:p>
            <a:pPr marL="0" indent="0">
              <a:buNone/>
            </a:pPr>
            <a:endParaRPr lang="en-US" dirty="0"/>
          </a:p>
          <a:p>
            <a:pPr marL="0" indent="0">
              <a:buNone/>
            </a:pPr>
            <a:r>
              <a:rPr lang="en-US" dirty="0">
                <a:hlinkClick r:id="rId4"/>
              </a:rPr>
              <a:t>Prettier</a:t>
            </a:r>
            <a:endParaRPr lang="en-US" dirty="0"/>
          </a:p>
          <a:p>
            <a:r>
              <a:rPr lang="en-US" dirty="0"/>
              <a:t>An opinionated code formatter</a:t>
            </a:r>
          </a:p>
          <a:p>
            <a:r>
              <a:rPr lang="en-US" dirty="0"/>
              <a:t>Supports many languages</a:t>
            </a:r>
          </a:p>
          <a:p>
            <a:pPr marL="0" indent="0">
              <a:buNone/>
            </a:pPr>
            <a:endParaRPr lang="en-US" dirty="0"/>
          </a:p>
        </p:txBody>
      </p:sp>
      <p:sp>
        <p:nvSpPr>
          <p:cNvPr id="4" name="Slide Number Placeholder 3">
            <a:extLst>
              <a:ext uri="{FF2B5EF4-FFF2-40B4-BE49-F238E27FC236}">
                <a16:creationId xmlns:a16="http://schemas.microsoft.com/office/drawing/2014/main" id="{A6E0DE62-3F8F-444C-838F-6A6FB12D831D}"/>
              </a:ext>
            </a:extLst>
          </p:cNvPr>
          <p:cNvSpPr>
            <a:spLocks noGrp="1"/>
          </p:cNvSpPr>
          <p:nvPr>
            <p:ph type="sldNum" sz="quarter" idx="12"/>
          </p:nvPr>
        </p:nvSpPr>
        <p:spPr/>
        <p:txBody>
          <a:bodyPr/>
          <a:lstStyle/>
          <a:p>
            <a:fld id="{452BA717-4DED-4A38-BDE4-30D0F0A142DB}" type="slidenum">
              <a:rPr lang="cs-CZ" smtClean="0"/>
              <a:pPr/>
              <a:t>24</a:t>
            </a:fld>
            <a:endParaRPr lang="cs-CZ"/>
          </a:p>
        </p:txBody>
      </p:sp>
    </p:spTree>
    <p:extLst>
      <p:ext uri="{BB962C8B-B14F-4D97-AF65-F5344CB8AC3E}">
        <p14:creationId xmlns:p14="http://schemas.microsoft.com/office/powerpoint/2010/main" val="280042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030736-0022-F735-651C-741804ECBB63}"/>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09A54054-72D3-913B-D1BD-F310926D0264}"/>
              </a:ext>
            </a:extLst>
          </p:cNvPr>
          <p:cNvSpPr>
            <a:spLocks noGrp="1"/>
          </p:cNvSpPr>
          <p:nvPr>
            <p:ph type="body" sz="quarter" idx="14"/>
          </p:nvPr>
        </p:nvSpPr>
        <p:spPr/>
        <p:txBody>
          <a:bodyPr/>
          <a:lstStyle/>
          <a:p>
            <a:r>
              <a:rPr lang="en-US" dirty="0" err="1"/>
              <a:t>ESLint</a:t>
            </a:r>
            <a:r>
              <a:rPr lang="en-US" dirty="0"/>
              <a:t> &amp; Prettier</a:t>
            </a:r>
          </a:p>
          <a:p>
            <a:endParaRPr lang="en-US" dirty="0"/>
          </a:p>
        </p:txBody>
      </p:sp>
    </p:spTree>
    <p:extLst>
      <p:ext uri="{BB962C8B-B14F-4D97-AF65-F5344CB8AC3E}">
        <p14:creationId xmlns:p14="http://schemas.microsoft.com/office/powerpoint/2010/main" val="345684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95E4C-D841-F6B9-32EA-9B60436BB79F}"/>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85872A3F-E380-92B0-49CE-7A727D7F1941}"/>
              </a:ext>
            </a:extLst>
          </p:cNvPr>
          <p:cNvSpPr>
            <a:spLocks noGrp="1"/>
          </p:cNvSpPr>
          <p:nvPr>
            <p:ph idx="1"/>
          </p:nvPr>
        </p:nvSpPr>
        <p:spPr/>
        <p:txBody>
          <a:bodyPr/>
          <a:lstStyle/>
          <a:p>
            <a:r>
              <a:rPr lang="en-US" dirty="0" err="1"/>
              <a:t>Docosaurus</a:t>
            </a:r>
            <a:endParaRPr lang="en-US" dirty="0"/>
          </a:p>
          <a:p>
            <a:r>
              <a:rPr lang="en-US" dirty="0"/>
              <a:t>Hugo (static site generator)</a:t>
            </a:r>
          </a:p>
          <a:p>
            <a:r>
              <a:rPr lang="en-US" dirty="0" err="1"/>
              <a:t>JSDocs</a:t>
            </a:r>
            <a:endParaRPr lang="en-US" dirty="0"/>
          </a:p>
          <a:p>
            <a:endParaRPr lang="en-US" dirty="0"/>
          </a:p>
        </p:txBody>
      </p:sp>
      <p:sp>
        <p:nvSpPr>
          <p:cNvPr id="4" name="Slide Number Placeholder 3">
            <a:extLst>
              <a:ext uri="{FF2B5EF4-FFF2-40B4-BE49-F238E27FC236}">
                <a16:creationId xmlns:a16="http://schemas.microsoft.com/office/drawing/2014/main" id="{645120C9-1B8D-6434-527F-380D32AA1332}"/>
              </a:ext>
            </a:extLst>
          </p:cNvPr>
          <p:cNvSpPr>
            <a:spLocks noGrp="1"/>
          </p:cNvSpPr>
          <p:nvPr>
            <p:ph type="sldNum" sz="quarter" idx="12"/>
          </p:nvPr>
        </p:nvSpPr>
        <p:spPr/>
        <p:txBody>
          <a:bodyPr/>
          <a:lstStyle/>
          <a:p>
            <a:fld id="{452BA717-4DED-4A38-BDE4-30D0F0A142DB}" type="slidenum">
              <a:rPr lang="cs-CZ" smtClean="0"/>
              <a:pPr/>
              <a:t>26</a:t>
            </a:fld>
            <a:endParaRPr lang="cs-CZ"/>
          </a:p>
        </p:txBody>
      </p:sp>
      <p:sp>
        <p:nvSpPr>
          <p:cNvPr id="5" name="TextBox 4">
            <a:extLst>
              <a:ext uri="{FF2B5EF4-FFF2-40B4-BE49-F238E27FC236}">
                <a16:creationId xmlns:a16="http://schemas.microsoft.com/office/drawing/2014/main" id="{31BB4FC0-4A8A-882B-6B8E-2F7B5BA3D01A}"/>
              </a:ext>
            </a:extLst>
          </p:cNvPr>
          <p:cNvSpPr txBox="1"/>
          <p:nvPr/>
        </p:nvSpPr>
        <p:spPr>
          <a:xfrm>
            <a:off x="0" y="6525344"/>
            <a:ext cx="6096000" cy="369332"/>
          </a:xfrm>
          <a:prstGeom prst="rect">
            <a:avLst/>
          </a:prstGeom>
          <a:noFill/>
        </p:spPr>
        <p:txBody>
          <a:bodyPr wrap="square" rtlCol="0">
            <a:spAutoFit/>
          </a:bodyPr>
          <a:lstStyle/>
          <a:p>
            <a:r>
              <a:rPr lang="en-US" dirty="0">
                <a:solidFill>
                  <a:schemeClr val="bg1"/>
                </a:solidFill>
              </a:rPr>
              <a:t>Consider: 2023/2024</a:t>
            </a:r>
          </a:p>
        </p:txBody>
      </p:sp>
    </p:spTree>
    <p:extLst>
      <p:ext uri="{BB962C8B-B14F-4D97-AF65-F5344CB8AC3E}">
        <p14:creationId xmlns:p14="http://schemas.microsoft.com/office/powerpoint/2010/main" val="1812540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E40E8A8-430D-414D-829F-E23F8246717A}"/>
              </a:ext>
            </a:extLst>
          </p:cNvPr>
          <p:cNvSpPr>
            <a:spLocks noGrp="1"/>
          </p:cNvSpPr>
          <p:nvPr>
            <p:ph type="title"/>
          </p:nvPr>
        </p:nvSpPr>
        <p:spPr/>
        <p:txBody>
          <a:bodyPr/>
          <a:lstStyle/>
          <a:p>
            <a:r>
              <a:rPr lang="en-US" dirty="0"/>
              <a:t>Takeaway</a:t>
            </a:r>
          </a:p>
        </p:txBody>
      </p:sp>
      <p:sp>
        <p:nvSpPr>
          <p:cNvPr id="2" name="Content Placeholder 1">
            <a:extLst>
              <a:ext uri="{FF2B5EF4-FFF2-40B4-BE49-F238E27FC236}">
                <a16:creationId xmlns:a16="http://schemas.microsoft.com/office/drawing/2014/main" id="{D4999B41-7D9A-432B-BC27-1F1D7469A0D1}"/>
              </a:ext>
            </a:extLst>
          </p:cNvPr>
          <p:cNvSpPr>
            <a:spLocks noGrp="1"/>
          </p:cNvSpPr>
          <p:nvPr>
            <p:ph idx="1"/>
          </p:nvPr>
        </p:nvSpPr>
        <p:spPr>
          <a:xfrm>
            <a:off x="335360" y="1268760"/>
            <a:ext cx="5400600" cy="5040560"/>
          </a:xfrm>
        </p:spPr>
        <p:txBody>
          <a:bodyPr/>
          <a:lstStyle/>
          <a:p>
            <a:r>
              <a:rPr lang="en-US" dirty="0"/>
              <a:t>CSS preprocessors</a:t>
            </a:r>
          </a:p>
          <a:p>
            <a:r>
              <a:rPr lang="en-US" dirty="0"/>
              <a:t>CSS libraries and frameworks</a:t>
            </a:r>
          </a:p>
          <a:p>
            <a:r>
              <a:rPr lang="en-US" dirty="0"/>
              <a:t>Package managers</a:t>
            </a:r>
          </a:p>
          <a:p>
            <a:r>
              <a:rPr lang="en-US" dirty="0"/>
              <a:t>Working with HTML in JavaScript</a:t>
            </a:r>
          </a:p>
          <a:p>
            <a:r>
              <a:rPr lang="en-US" dirty="0"/>
              <a:t>There are alternatives to JavaScript</a:t>
            </a:r>
          </a:p>
          <a:p>
            <a:r>
              <a:rPr lang="en-US" dirty="0"/>
              <a:t>TypeScript overview </a:t>
            </a:r>
            <a:br>
              <a:rPr lang="en-US" dirty="0"/>
            </a:br>
            <a:r>
              <a:rPr lang="en-US" dirty="0"/>
              <a:t>(class, type, interface, generic, guards, … )</a:t>
            </a:r>
          </a:p>
          <a:p>
            <a:r>
              <a:rPr lang="en-US" dirty="0"/>
              <a:t>Linter &amp; Prettier</a:t>
            </a:r>
          </a:p>
          <a:p>
            <a:endParaRPr lang="en-US" dirty="0"/>
          </a:p>
        </p:txBody>
      </p:sp>
      <p:pic>
        <p:nvPicPr>
          <p:cNvPr id="2050" name="Picture 2">
            <a:extLst>
              <a:ext uri="{FF2B5EF4-FFF2-40B4-BE49-F238E27FC236}">
                <a16:creationId xmlns:a16="http://schemas.microsoft.com/office/drawing/2014/main" id="{F49B220E-E91A-383F-BF21-E120FCEFA1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156621"/>
            <a:ext cx="5908432" cy="51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966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88071-9537-700D-411D-7A953FBC4034}"/>
              </a:ext>
            </a:extLst>
          </p:cNvPr>
          <p:cNvSpPr>
            <a:spLocks noGrp="1"/>
          </p:cNvSpPr>
          <p:nvPr>
            <p:ph type="title"/>
          </p:nvPr>
        </p:nvSpPr>
        <p:spPr/>
        <p:txBody>
          <a:bodyPr/>
          <a:lstStyle/>
          <a:p>
            <a:r>
              <a:rPr lang="en-US" dirty="0"/>
              <a:t>State of JavaScript 2022</a:t>
            </a:r>
          </a:p>
        </p:txBody>
      </p:sp>
      <p:sp>
        <p:nvSpPr>
          <p:cNvPr id="5" name="Slide Number Placeholder 4">
            <a:extLst>
              <a:ext uri="{FF2B5EF4-FFF2-40B4-BE49-F238E27FC236}">
                <a16:creationId xmlns:a16="http://schemas.microsoft.com/office/drawing/2014/main" id="{2F5619DE-41A4-65D0-8BD0-23C49AA2A1F7}"/>
              </a:ext>
            </a:extLst>
          </p:cNvPr>
          <p:cNvSpPr>
            <a:spLocks noGrp="1"/>
          </p:cNvSpPr>
          <p:nvPr>
            <p:ph type="sldNum" sz="quarter" idx="12"/>
          </p:nvPr>
        </p:nvSpPr>
        <p:spPr/>
        <p:txBody>
          <a:bodyPr/>
          <a:lstStyle/>
          <a:p>
            <a:fld id="{651B8B48-CD68-422A-981A-F7D1D2E08DD1}" type="slidenum">
              <a:rPr lang="en-US" smtClean="0"/>
              <a:t>3</a:t>
            </a:fld>
            <a:endParaRPr lang="en-US"/>
          </a:p>
        </p:txBody>
      </p:sp>
      <p:pic>
        <p:nvPicPr>
          <p:cNvPr id="6" name="Picture 4">
            <a:extLst>
              <a:ext uri="{FF2B5EF4-FFF2-40B4-BE49-F238E27FC236}">
                <a16:creationId xmlns:a16="http://schemas.microsoft.com/office/drawing/2014/main" id="{328598A3-3869-9B5E-FFDB-2496C34E1CC2}"/>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218238" y="1507270"/>
            <a:ext cx="5565775" cy="455465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06959ABB-6965-B8B1-3CE7-FDC15B1EB2FF}"/>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334963" y="2022130"/>
            <a:ext cx="5700712" cy="3524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380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5CAE5-F077-AD6D-1766-13C8BD96C6DB}"/>
              </a:ext>
            </a:extLst>
          </p:cNvPr>
          <p:cNvSpPr>
            <a:spLocks noGrp="1"/>
          </p:cNvSpPr>
          <p:nvPr>
            <p:ph type="title"/>
          </p:nvPr>
        </p:nvSpPr>
        <p:spPr/>
        <p:txBody>
          <a:bodyPr/>
          <a:lstStyle/>
          <a:p>
            <a:r>
              <a:rPr lang="en-US" dirty="0"/>
              <a:t>CSS Libraries and Frameworks</a:t>
            </a:r>
          </a:p>
        </p:txBody>
      </p:sp>
      <p:sp>
        <p:nvSpPr>
          <p:cNvPr id="3" name="Content Placeholder 2">
            <a:extLst>
              <a:ext uri="{FF2B5EF4-FFF2-40B4-BE49-F238E27FC236}">
                <a16:creationId xmlns:a16="http://schemas.microsoft.com/office/drawing/2014/main" id="{B92C4D01-B236-F99C-1EF6-EFF07CB56956}"/>
              </a:ext>
            </a:extLst>
          </p:cNvPr>
          <p:cNvSpPr>
            <a:spLocks noGrp="1"/>
          </p:cNvSpPr>
          <p:nvPr>
            <p:ph idx="1"/>
          </p:nvPr>
        </p:nvSpPr>
        <p:spPr>
          <a:xfrm>
            <a:off x="335360" y="1268760"/>
            <a:ext cx="7992888" cy="5040560"/>
          </a:xfrm>
        </p:spPr>
        <p:txBody>
          <a:bodyPr/>
          <a:lstStyle/>
          <a:p>
            <a:pPr marL="0" indent="0">
              <a:buNone/>
            </a:pPr>
            <a:r>
              <a:rPr lang="en-US" dirty="0">
                <a:hlinkClick r:id="rId3"/>
              </a:rPr>
              <a:t>Bootstrap</a:t>
            </a:r>
            <a:endParaRPr lang="en-US" dirty="0"/>
          </a:p>
          <a:p>
            <a:r>
              <a:rPr lang="en-US" dirty="0"/>
              <a:t>Grid system, components, JavaScript plugins</a:t>
            </a:r>
          </a:p>
          <a:p>
            <a:r>
              <a:rPr lang="en-US" dirty="0"/>
              <a:t>SASS</a:t>
            </a:r>
          </a:p>
          <a:p>
            <a:pPr marL="0" indent="0">
              <a:buNone/>
            </a:pPr>
            <a:r>
              <a:rPr lang="en-US" dirty="0">
                <a:hlinkClick r:id="rId4"/>
              </a:rPr>
              <a:t>Material Design</a:t>
            </a:r>
            <a:endParaRPr lang="en-US" dirty="0"/>
          </a:p>
          <a:p>
            <a:r>
              <a:rPr lang="en-US" dirty="0"/>
              <a:t>Design system, Web library of components,</a:t>
            </a:r>
          </a:p>
          <a:p>
            <a:endParaRPr lang="en-US" dirty="0"/>
          </a:p>
          <a:p>
            <a:br>
              <a:rPr lang="en-US" dirty="0"/>
            </a:br>
            <a:endParaRPr lang="en-US" dirty="0"/>
          </a:p>
          <a:p>
            <a:pPr marL="0" indent="0">
              <a:buNone/>
            </a:pPr>
            <a:r>
              <a:rPr lang="en-US" dirty="0">
                <a:hlinkClick r:id="rId5"/>
              </a:rPr>
              <a:t>Tailwind</a:t>
            </a:r>
            <a:endParaRPr lang="en-US" dirty="0"/>
          </a:p>
          <a:p>
            <a:r>
              <a:rPr lang="en-US" dirty="0"/>
              <a:t>Use CSS classes instead of CSS styles, style directly from HTML</a:t>
            </a:r>
          </a:p>
          <a:p>
            <a:r>
              <a:rPr lang="en-US" dirty="0"/>
              <a:t>Component libraries, CDN, optional build step, custom CLI</a:t>
            </a:r>
          </a:p>
        </p:txBody>
      </p:sp>
      <p:sp>
        <p:nvSpPr>
          <p:cNvPr id="4" name="Slide Number Placeholder 3">
            <a:extLst>
              <a:ext uri="{FF2B5EF4-FFF2-40B4-BE49-F238E27FC236}">
                <a16:creationId xmlns:a16="http://schemas.microsoft.com/office/drawing/2014/main" id="{9BFBEAC9-B813-90CC-F0FA-FBD68CC62E40}"/>
              </a:ext>
            </a:extLst>
          </p:cNvPr>
          <p:cNvSpPr>
            <a:spLocks noGrp="1"/>
          </p:cNvSpPr>
          <p:nvPr>
            <p:ph type="sldNum" sz="quarter" idx="12"/>
          </p:nvPr>
        </p:nvSpPr>
        <p:spPr/>
        <p:txBody>
          <a:bodyPr/>
          <a:lstStyle/>
          <a:p>
            <a:fld id="{452BA717-4DED-4A38-BDE4-30D0F0A142DB}" type="slidenum">
              <a:rPr lang="cs-CZ" smtClean="0"/>
              <a:pPr/>
              <a:t>4</a:t>
            </a:fld>
            <a:endParaRPr lang="cs-CZ"/>
          </a:p>
        </p:txBody>
      </p:sp>
      <p:sp>
        <p:nvSpPr>
          <p:cNvPr id="5" name="Rectangle 4">
            <a:extLst>
              <a:ext uri="{FF2B5EF4-FFF2-40B4-BE49-F238E27FC236}">
                <a16:creationId xmlns:a16="http://schemas.microsoft.com/office/drawing/2014/main" id="{EA5EFC8F-2674-86A6-8C68-F883248304DA}"/>
              </a:ext>
            </a:extLst>
          </p:cNvPr>
          <p:cNvSpPr/>
          <p:nvPr/>
        </p:nvSpPr>
        <p:spPr>
          <a:xfrm>
            <a:off x="5663953" y="1412776"/>
            <a:ext cx="6022364" cy="32924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dirty="0">
                <a:solidFill>
                  <a:schemeClr val="tx1"/>
                </a:solidFill>
                <a:latin typeface="Courier New" panose="02070309020205020404" pitchFamily="49" charset="0"/>
                <a:cs typeface="Courier New" panose="02070309020205020404" pitchFamily="49" charset="0"/>
              </a:rPr>
              <a:t>&lt;div class=“modal”&gt;</a:t>
            </a:r>
          </a:p>
          <a:p>
            <a:r>
              <a:rPr lang="en-US" sz="1600" dirty="0">
                <a:solidFill>
                  <a:schemeClr val="tx1"/>
                </a:solidFill>
                <a:latin typeface="Courier New" panose="02070309020205020404" pitchFamily="49" charset="0"/>
                <a:cs typeface="Courier New" panose="02070309020205020404" pitchFamily="49" charset="0"/>
              </a:rPr>
              <a:t>  &lt;div class=“modal-dialog”&gt;</a:t>
            </a:r>
          </a:p>
          <a:p>
            <a:r>
              <a:rPr lang="en-US" sz="1600" dirty="0">
                <a:solidFill>
                  <a:schemeClr val="tx1"/>
                </a:solidFill>
                <a:latin typeface="Courier New" panose="02070309020205020404" pitchFamily="49" charset="0"/>
                <a:cs typeface="Courier New" panose="02070309020205020404" pitchFamily="49" charset="0"/>
              </a:rPr>
              <a:t>    &lt;div class=“modal-content”&gt;</a:t>
            </a:r>
          </a:p>
          <a:p>
            <a:r>
              <a:rPr lang="en-US" sz="1600" dirty="0">
                <a:solidFill>
                  <a:schemeClr val="tx1"/>
                </a:solidFill>
                <a:latin typeface="Courier New" panose="02070309020205020404" pitchFamily="49" charset="0"/>
                <a:cs typeface="Courier New" panose="02070309020205020404" pitchFamily="49" charset="0"/>
              </a:rPr>
              <a:t>      &lt;div class=“modal-header”&gt;</a:t>
            </a:r>
          </a:p>
          <a:p>
            <a:r>
              <a:rPr lang="en-US" sz="1600" dirty="0">
                <a:solidFill>
                  <a:schemeClr val="tx1"/>
                </a:solidFill>
                <a:latin typeface="Courier New" panose="02070309020205020404" pitchFamily="49" charset="0"/>
                <a:cs typeface="Courier New" panose="02070309020205020404" pitchFamily="49" charset="0"/>
              </a:rPr>
              <a:t>        &lt;h5 class=“modal-title”&gt;Title&lt;/h5&gt;</a:t>
            </a:r>
          </a:p>
          <a:p>
            <a:r>
              <a:rPr lang="en-US" sz="1600" dirty="0">
                <a:solidFill>
                  <a:schemeClr val="tx1"/>
                </a:solidFill>
                <a:latin typeface="Courier New" panose="02070309020205020404" pitchFamily="49" charset="0"/>
                <a:cs typeface="Courier New" panose="02070309020205020404" pitchFamily="49" charset="0"/>
              </a:rPr>
              <a:t>      &lt;/div&gt;</a:t>
            </a:r>
          </a:p>
          <a:p>
            <a:r>
              <a:rPr lang="en-US" sz="1600" dirty="0">
                <a:solidFill>
                  <a:schemeClr val="tx1"/>
                </a:solidFill>
                <a:latin typeface="Courier New" panose="02070309020205020404" pitchFamily="49" charset="0"/>
                <a:cs typeface="Courier New" panose="02070309020205020404" pitchFamily="49" charset="0"/>
              </a:rPr>
              <a:t>      &lt;div class=“modal-body”&gt; … &lt;/div&gt;</a:t>
            </a:r>
          </a:p>
          <a:p>
            <a:r>
              <a:rPr lang="en-US" sz="1600" dirty="0">
                <a:solidFill>
                  <a:schemeClr val="tx1"/>
                </a:solidFill>
                <a:latin typeface="Courier New" panose="02070309020205020404" pitchFamily="49" charset="0"/>
                <a:cs typeface="Courier New" panose="02070309020205020404" pitchFamily="49" charset="0"/>
              </a:rPr>
              <a:t>      &lt;div class=“modal-footer”&gt;</a:t>
            </a:r>
          </a:p>
          <a:p>
            <a:r>
              <a:rPr lang="en-US" sz="1600" dirty="0">
                <a:solidFill>
                  <a:schemeClr val="tx1"/>
                </a:solidFill>
                <a:latin typeface="Courier New" panose="02070309020205020404" pitchFamily="49" charset="0"/>
                <a:cs typeface="Courier New" panose="02070309020205020404" pitchFamily="49" charset="0"/>
              </a:rPr>
              <a:t>        &lt;button type=“button”</a:t>
            </a:r>
          </a:p>
          <a:p>
            <a:r>
              <a:rPr lang="en-US" sz="1600" dirty="0">
                <a:solidFill>
                  <a:schemeClr val="tx1"/>
                </a:solidFill>
                <a:latin typeface="Courier New" panose="02070309020205020404" pitchFamily="49" charset="0"/>
                <a:cs typeface="Courier New" panose="02070309020205020404" pitchFamily="49" charset="0"/>
              </a:rPr>
              <a:t>          class=“</a:t>
            </a:r>
            <a:r>
              <a:rPr lang="en-US" sz="1600" dirty="0" err="1">
                <a:solidFill>
                  <a:schemeClr val="tx1"/>
                </a:solidFill>
                <a:latin typeface="Courier New" panose="02070309020205020404" pitchFamily="49" charset="0"/>
                <a:cs typeface="Courier New" panose="02070309020205020404" pitchFamily="49" charset="0"/>
              </a:rPr>
              <a:t>btn</a:t>
            </a:r>
            <a:r>
              <a:rPr lang="en-US" sz="1600" dirty="0">
                <a:solidFill>
                  <a:schemeClr val="tx1"/>
                </a:solidFill>
                <a:latin typeface="Courier New" panose="02070309020205020404" pitchFamily="49" charset="0"/>
                <a:cs typeface="Courier New" panose="02070309020205020404" pitchFamily="49" charset="0"/>
              </a:rPr>
              <a:t> </a:t>
            </a:r>
            <a:r>
              <a:rPr lang="en-US" sz="1600" dirty="0" err="1">
                <a:solidFill>
                  <a:schemeClr val="tx1"/>
                </a:solidFill>
                <a:latin typeface="Courier New" panose="02070309020205020404" pitchFamily="49" charset="0"/>
                <a:cs typeface="Courier New" panose="02070309020205020404" pitchFamily="49" charset="0"/>
              </a:rPr>
              <a:t>btn</a:t>
            </a:r>
            <a:r>
              <a:rPr lang="en-US" sz="1600" dirty="0">
                <a:solidFill>
                  <a:schemeClr val="tx1"/>
                </a:solidFill>
                <a:latin typeface="Courier New" panose="02070309020205020404" pitchFamily="49" charset="0"/>
                <a:cs typeface="Courier New" panose="02070309020205020404" pitchFamily="49" charset="0"/>
              </a:rPr>
              <a:t>-primary”&gt;</a:t>
            </a:r>
          </a:p>
          <a:p>
            <a:r>
              <a:rPr lang="en-US" sz="1600" dirty="0">
                <a:solidFill>
                  <a:schemeClr val="tx1"/>
                </a:solidFill>
                <a:latin typeface="Courier New" panose="02070309020205020404" pitchFamily="49" charset="0"/>
                <a:cs typeface="Courier New" panose="02070309020205020404" pitchFamily="49" charset="0"/>
              </a:rPr>
              <a:t>          Save changes</a:t>
            </a:r>
          </a:p>
          <a:p>
            <a:r>
              <a:rPr lang="en-US" sz="1600" dirty="0">
                <a:solidFill>
                  <a:schemeClr val="tx1"/>
                </a:solidFill>
                <a:latin typeface="Courier New" panose="02070309020205020404" pitchFamily="49" charset="0"/>
                <a:cs typeface="Courier New" panose="02070309020205020404" pitchFamily="49" charset="0"/>
              </a:rPr>
              <a:t>        &lt;/button&gt;</a:t>
            </a:r>
          </a:p>
          <a:p>
            <a:r>
              <a:rPr lang="en-US" sz="1600" dirty="0">
                <a:solidFill>
                  <a:schemeClr val="tx1"/>
                </a:solidFill>
                <a:latin typeface="Courier New" panose="02070309020205020404" pitchFamily="49" charset="0"/>
                <a:cs typeface="Courier New" panose="02070309020205020404" pitchFamily="49" charset="0"/>
              </a:rPr>
              <a:t>&lt;/div&gt; &lt;/div&gt; &lt;/div&gt; &lt;/div&gt;</a:t>
            </a:r>
          </a:p>
        </p:txBody>
      </p:sp>
      <p:sp>
        <p:nvSpPr>
          <p:cNvPr id="6" name="Rectangle 5">
            <a:extLst>
              <a:ext uri="{FF2B5EF4-FFF2-40B4-BE49-F238E27FC236}">
                <a16:creationId xmlns:a16="http://schemas.microsoft.com/office/drawing/2014/main" id="{21D43152-177C-E87C-E3FB-AFCAA28C4B40}"/>
              </a:ext>
            </a:extLst>
          </p:cNvPr>
          <p:cNvSpPr/>
          <p:nvPr/>
        </p:nvSpPr>
        <p:spPr>
          <a:xfrm>
            <a:off x="360000" y="3662474"/>
            <a:ext cx="5015920" cy="10427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dirty="0">
                <a:solidFill>
                  <a:schemeClr val="tx1"/>
                </a:solidFill>
                <a:latin typeface="Courier New" panose="02070309020205020404" pitchFamily="49" charset="0"/>
                <a:cs typeface="Courier New" panose="02070309020205020404" pitchFamily="49" charset="0"/>
              </a:rPr>
              <a:t>&lt;md-dialog&gt;</a:t>
            </a:r>
          </a:p>
          <a:p>
            <a:r>
              <a:rPr lang="en-US" sz="1600" dirty="0">
                <a:solidFill>
                  <a:schemeClr val="tx1"/>
                </a:solidFill>
                <a:latin typeface="Courier New" panose="02070309020205020404" pitchFamily="49" charset="0"/>
                <a:cs typeface="Courier New" panose="02070309020205020404" pitchFamily="49" charset="0"/>
              </a:rPr>
              <a:t>  &lt;div slot=“headline”&gt;Title&lt;/div&gt;</a:t>
            </a:r>
          </a:p>
          <a:p>
            <a:r>
              <a:rPr lang="en-US" sz="1600" dirty="0">
                <a:solidFill>
                  <a:schemeClr val="tx1"/>
                </a:solidFill>
                <a:latin typeface="Courier New" panose="02070309020205020404" pitchFamily="49" charset="0"/>
                <a:cs typeface="Courier New" panose="02070309020205020404" pitchFamily="49" charset="0"/>
              </a:rPr>
              <a:t>   …</a:t>
            </a:r>
          </a:p>
          <a:p>
            <a:r>
              <a:rPr lang="en-US" sz="1600" dirty="0">
                <a:solidFill>
                  <a:schemeClr val="tx1"/>
                </a:solidFill>
                <a:latin typeface="Courier New" panose="02070309020205020404" pitchFamily="49" charset="0"/>
                <a:cs typeface="Courier New" panose="02070309020205020404" pitchFamily="49" charset="0"/>
              </a:rPr>
              <a:t>&lt;/md-dialog&gt;</a:t>
            </a:r>
          </a:p>
        </p:txBody>
      </p:sp>
      <p:sp>
        <p:nvSpPr>
          <p:cNvPr id="7" name="Rectangle 6">
            <a:extLst>
              <a:ext uri="{FF2B5EF4-FFF2-40B4-BE49-F238E27FC236}">
                <a16:creationId xmlns:a16="http://schemas.microsoft.com/office/drawing/2014/main" id="{67E9AEB7-3F87-0972-16AC-21C1A28FA63A}"/>
              </a:ext>
            </a:extLst>
          </p:cNvPr>
          <p:cNvSpPr/>
          <p:nvPr/>
        </p:nvSpPr>
        <p:spPr>
          <a:xfrm>
            <a:off x="2567936" y="4849198"/>
            <a:ext cx="9120376" cy="4669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Courier New" panose="02070309020205020404" pitchFamily="49" charset="0"/>
                <a:cs typeface="Courier New" panose="02070309020205020404" pitchFamily="49" charset="0"/>
              </a:rPr>
              <a:t> &lt;div class="pt-6 md:p-8 text-center </a:t>
            </a:r>
            <a:r>
              <a:rPr lang="en-US" sz="1600" dirty="0" err="1">
                <a:solidFill>
                  <a:schemeClr val="tx1"/>
                </a:solidFill>
                <a:latin typeface="Courier New" panose="02070309020205020404" pitchFamily="49" charset="0"/>
                <a:cs typeface="Courier New" panose="02070309020205020404" pitchFamily="49" charset="0"/>
              </a:rPr>
              <a:t>md:text-left</a:t>
            </a:r>
            <a:r>
              <a:rPr lang="en-US" sz="1600" dirty="0">
                <a:solidFill>
                  <a:schemeClr val="tx1"/>
                </a:solidFill>
                <a:latin typeface="Courier New" panose="02070309020205020404" pitchFamily="49" charset="0"/>
                <a:cs typeface="Courier New" panose="02070309020205020404" pitchFamily="49" charset="0"/>
              </a:rPr>
              <a:t> space-y-4"&gt; … &lt;/div&gt;</a:t>
            </a:r>
          </a:p>
        </p:txBody>
      </p:sp>
    </p:spTree>
    <p:extLst>
      <p:ext uri="{BB962C8B-B14F-4D97-AF65-F5344CB8AC3E}">
        <p14:creationId xmlns:p14="http://schemas.microsoft.com/office/powerpoint/2010/main" val="411129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D72E75A-05E0-3E0D-3DFF-CCB04402595C}"/>
              </a:ext>
            </a:extLst>
          </p:cNvPr>
          <p:cNvSpPr>
            <a:spLocks noGrp="1"/>
          </p:cNvSpPr>
          <p:nvPr>
            <p:ph type="body" sz="quarter" idx="13"/>
          </p:nvPr>
        </p:nvSpPr>
        <p:spPr/>
        <p:txBody>
          <a:bodyPr/>
          <a:lstStyle/>
          <a:p>
            <a:r>
              <a:rPr lang="en-US" dirty="0"/>
              <a:t>Quiz</a:t>
            </a:r>
          </a:p>
        </p:txBody>
      </p:sp>
      <p:sp>
        <p:nvSpPr>
          <p:cNvPr id="6" name="Text Placeholder 5">
            <a:extLst>
              <a:ext uri="{FF2B5EF4-FFF2-40B4-BE49-F238E27FC236}">
                <a16:creationId xmlns:a16="http://schemas.microsoft.com/office/drawing/2014/main" id="{BCE78F07-04CB-B0A6-02AE-5EE1187563BE}"/>
              </a:ext>
            </a:extLst>
          </p:cNvPr>
          <p:cNvSpPr>
            <a:spLocks noGrp="1"/>
          </p:cNvSpPr>
          <p:nvPr>
            <p:ph type="body" sz="quarter" idx="14"/>
          </p:nvPr>
        </p:nvSpPr>
        <p:spPr>
          <a:xfrm>
            <a:off x="1415480" y="3140968"/>
            <a:ext cx="9217023" cy="720080"/>
          </a:xfrm>
        </p:spPr>
        <p:txBody>
          <a:bodyPr/>
          <a:lstStyle/>
          <a:p>
            <a:r>
              <a:rPr lang="en-US" dirty="0"/>
              <a:t>.</a:t>
            </a:r>
            <a:r>
              <a:rPr lang="en-US" dirty="0" err="1"/>
              <a:t>header__right</a:t>
            </a:r>
            <a:endParaRPr lang="en-US" dirty="0"/>
          </a:p>
        </p:txBody>
      </p:sp>
      <p:sp>
        <p:nvSpPr>
          <p:cNvPr id="2" name="Slide Number Placeholder 1">
            <a:extLst>
              <a:ext uri="{FF2B5EF4-FFF2-40B4-BE49-F238E27FC236}">
                <a16:creationId xmlns:a16="http://schemas.microsoft.com/office/drawing/2014/main" id="{59D057B9-8A46-9165-3DF0-29A56397CE90}"/>
              </a:ext>
            </a:extLst>
          </p:cNvPr>
          <p:cNvSpPr>
            <a:spLocks noGrp="1"/>
          </p:cNvSpPr>
          <p:nvPr>
            <p:ph type="sldNum" sz="quarter" idx="4294967295"/>
          </p:nvPr>
        </p:nvSpPr>
        <p:spPr>
          <a:xfrm>
            <a:off x="9555163" y="0"/>
            <a:ext cx="2636837" cy="365125"/>
          </a:xfrm>
        </p:spPr>
        <p:txBody>
          <a:bodyPr/>
          <a:lstStyle/>
          <a:p>
            <a:fld id="{452BA717-4DED-4A38-BDE4-30D0F0A142DB}" type="slidenum">
              <a:rPr lang="cs-CZ" smtClean="0"/>
              <a:pPr/>
              <a:t>5</a:t>
            </a:fld>
            <a:endParaRPr lang="cs-CZ"/>
          </a:p>
        </p:txBody>
      </p:sp>
      <p:sp>
        <p:nvSpPr>
          <p:cNvPr id="13" name="Rectangle 12">
            <a:extLst>
              <a:ext uri="{FF2B5EF4-FFF2-40B4-BE49-F238E27FC236}">
                <a16:creationId xmlns:a16="http://schemas.microsoft.com/office/drawing/2014/main" id="{997EC94A-492F-6ECB-0F33-8B9E8C8731AF}"/>
              </a:ext>
            </a:extLst>
          </p:cNvPr>
          <p:cNvSpPr/>
          <p:nvPr/>
        </p:nvSpPr>
        <p:spPr>
          <a:xfrm>
            <a:off x="1487488" y="416824"/>
            <a:ext cx="9187779" cy="1500008"/>
          </a:xfrm>
          <a:prstGeom prst="rect">
            <a:avLst/>
          </a:prstGeom>
          <a:noFill/>
          <a:ln w="19050">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en-US" b="1" dirty="0">
                <a:solidFill>
                  <a:schemeClr val="tx1"/>
                </a:solidFill>
                <a:latin typeface="Courier New" panose="02070309020205020404" pitchFamily="49" charset="0"/>
                <a:cs typeface="Courier New" panose="02070309020205020404" pitchFamily="49" charset="0"/>
              </a:rPr>
              <a:t>.</a:t>
            </a:r>
            <a:r>
              <a:rPr lang="en-US" b="1" dirty="0" err="1">
                <a:solidFill>
                  <a:schemeClr val="tx1"/>
                </a:solidFill>
                <a:latin typeface="Courier New" panose="02070309020205020404" pitchFamily="49" charset="0"/>
                <a:cs typeface="Courier New" panose="02070309020205020404" pitchFamily="49" charset="0"/>
              </a:rPr>
              <a:t>header__right</a:t>
            </a:r>
            <a:r>
              <a:rPr lang="en-US" b="1" dirty="0">
                <a:solidFill>
                  <a:schemeClr val="tx1"/>
                </a:solidFill>
                <a:latin typeface="Courier New" panose="02070309020205020404" pitchFamily="49" charset="0"/>
                <a:cs typeface="Courier New" panose="02070309020205020404" pitchFamily="49" charset="0"/>
              </a:rPr>
              <a:t> { display: none }</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chemeClr val="tx1"/>
                </a:solidFill>
                <a:latin typeface="Courier New" panose="02070309020205020404" pitchFamily="49" charset="0"/>
                <a:cs typeface="Courier New" panose="02070309020205020404" pitchFamily="49" charset="0"/>
              </a:rPr>
              <a:t>@media(min-width: 1024px) {</a:t>
            </a:r>
          </a:p>
          <a:p>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header__right</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display:flex</a:t>
            </a:r>
            <a:r>
              <a:rPr lang="en-US" b="1" dirty="0">
                <a:solidFill>
                  <a:schemeClr val="tx1"/>
                </a:solidFill>
                <a:latin typeface="Courier New" panose="02070309020205020404" pitchFamily="49" charset="0"/>
                <a:cs typeface="Courier New" panose="02070309020205020404" pitchFamily="49" charset="0"/>
              </a:rPr>
              <a:t>; gap: .5rem }</a:t>
            </a:r>
          </a:p>
          <a:p>
            <a:r>
              <a:rPr lang="en-US" b="1" dirty="0">
                <a:solidFill>
                  <a:schemeClr val="tx1"/>
                </a:solidFill>
                <a:latin typeface="Courier New" panose="02070309020205020404" pitchFamily="49" charset="0"/>
                <a:cs typeface="Courier New" panose="02070309020205020404" pitchFamily="49" charset="0"/>
              </a:rPr>
              <a:t>}</a:t>
            </a:r>
          </a:p>
        </p:txBody>
      </p:sp>
      <p:pic>
        <p:nvPicPr>
          <p:cNvPr id="8" name="Picture 7">
            <a:extLst>
              <a:ext uri="{FF2B5EF4-FFF2-40B4-BE49-F238E27FC236}">
                <a16:creationId xmlns:a16="http://schemas.microsoft.com/office/drawing/2014/main" id="{B1F25217-6100-694E-3CCC-1ECF4BD39395}"/>
              </a:ext>
            </a:extLst>
          </p:cNvPr>
          <p:cNvPicPr>
            <a:picLocks noChangeAspect="1"/>
          </p:cNvPicPr>
          <p:nvPr/>
        </p:nvPicPr>
        <p:blipFill>
          <a:blip r:embed="rId3"/>
          <a:stretch>
            <a:fillRect/>
          </a:stretch>
        </p:blipFill>
        <p:spPr>
          <a:xfrm>
            <a:off x="279429" y="3883458"/>
            <a:ext cx="11633142" cy="2281846"/>
          </a:xfrm>
          <a:prstGeom prst="rect">
            <a:avLst/>
          </a:prstGeom>
        </p:spPr>
      </p:pic>
    </p:spTree>
    <p:extLst>
      <p:ext uri="{BB962C8B-B14F-4D97-AF65-F5344CB8AC3E}">
        <p14:creationId xmlns:p14="http://schemas.microsoft.com/office/powerpoint/2010/main" val="204796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7A9C5-6DB5-0146-A450-89F886A4636F}"/>
              </a:ext>
            </a:extLst>
          </p:cNvPr>
          <p:cNvSpPr>
            <a:spLocks noGrp="1"/>
          </p:cNvSpPr>
          <p:nvPr>
            <p:ph type="title"/>
          </p:nvPr>
        </p:nvSpPr>
        <p:spPr/>
        <p:txBody>
          <a:bodyPr/>
          <a:lstStyle/>
          <a:p>
            <a:r>
              <a:rPr lang="en-US" dirty="0"/>
              <a:t>CSS preprocessors</a:t>
            </a:r>
          </a:p>
        </p:txBody>
      </p:sp>
      <p:sp>
        <p:nvSpPr>
          <p:cNvPr id="3" name="Content Placeholder 2">
            <a:extLst>
              <a:ext uri="{FF2B5EF4-FFF2-40B4-BE49-F238E27FC236}">
                <a16:creationId xmlns:a16="http://schemas.microsoft.com/office/drawing/2014/main" id="{545B3564-4468-BF55-E959-218921A75B56}"/>
              </a:ext>
            </a:extLst>
          </p:cNvPr>
          <p:cNvSpPr>
            <a:spLocks noGrp="1"/>
          </p:cNvSpPr>
          <p:nvPr>
            <p:ph idx="1"/>
          </p:nvPr>
        </p:nvSpPr>
        <p:spPr>
          <a:xfrm>
            <a:off x="335360" y="1268760"/>
            <a:ext cx="11449272" cy="1000912"/>
          </a:xfrm>
        </p:spPr>
        <p:txBody>
          <a:bodyPr/>
          <a:lstStyle/>
          <a:p>
            <a:r>
              <a:rPr lang="en-US" dirty="0">
                <a:hlinkClick r:id="rId3"/>
              </a:rPr>
              <a:t>Syntactically Awesome Stylesheets</a:t>
            </a:r>
            <a:r>
              <a:rPr lang="en-US" dirty="0"/>
              <a:t> (SASS)</a:t>
            </a:r>
          </a:p>
          <a:p>
            <a:r>
              <a:rPr lang="en-US" dirty="0">
                <a:hlinkClick r:id="rId4"/>
              </a:rPr>
              <a:t>Leaner CSS</a:t>
            </a:r>
            <a:r>
              <a:rPr lang="en-US" dirty="0"/>
              <a:t> (LESS)</a:t>
            </a:r>
          </a:p>
        </p:txBody>
      </p:sp>
      <p:sp>
        <p:nvSpPr>
          <p:cNvPr id="4" name="Slide Number Placeholder 3">
            <a:extLst>
              <a:ext uri="{FF2B5EF4-FFF2-40B4-BE49-F238E27FC236}">
                <a16:creationId xmlns:a16="http://schemas.microsoft.com/office/drawing/2014/main" id="{6619CCD5-5DB8-359B-2D2B-A3DAB1DAE00E}"/>
              </a:ext>
            </a:extLst>
          </p:cNvPr>
          <p:cNvSpPr>
            <a:spLocks noGrp="1"/>
          </p:cNvSpPr>
          <p:nvPr>
            <p:ph type="sldNum" sz="quarter" idx="12"/>
          </p:nvPr>
        </p:nvSpPr>
        <p:spPr/>
        <p:txBody>
          <a:bodyPr/>
          <a:lstStyle/>
          <a:p>
            <a:fld id="{452BA717-4DED-4A38-BDE4-30D0F0A142DB}" type="slidenum">
              <a:rPr lang="cs-CZ" smtClean="0"/>
              <a:pPr/>
              <a:t>6</a:t>
            </a:fld>
            <a:endParaRPr lang="cs-CZ"/>
          </a:p>
        </p:txBody>
      </p:sp>
      <p:sp>
        <p:nvSpPr>
          <p:cNvPr id="7" name="Rectangle: Rounded Corners 6">
            <a:extLst>
              <a:ext uri="{FF2B5EF4-FFF2-40B4-BE49-F238E27FC236}">
                <a16:creationId xmlns:a16="http://schemas.microsoft.com/office/drawing/2014/main" id="{8252EB75-B117-68F8-8383-E8D7114BA706}"/>
              </a:ext>
            </a:extLst>
          </p:cNvPr>
          <p:cNvSpPr/>
          <p:nvPr/>
        </p:nvSpPr>
        <p:spPr>
          <a:xfrm>
            <a:off x="2631232" y="2348880"/>
            <a:ext cx="1224136" cy="10081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MAGIC BOX</a:t>
            </a:r>
          </a:p>
        </p:txBody>
      </p:sp>
      <p:sp>
        <p:nvSpPr>
          <p:cNvPr id="8" name="Rectangle: Single Corner Snipped 7">
            <a:extLst>
              <a:ext uri="{FF2B5EF4-FFF2-40B4-BE49-F238E27FC236}">
                <a16:creationId xmlns:a16="http://schemas.microsoft.com/office/drawing/2014/main" id="{952AF9F6-3EC0-C29B-8630-28CEAB400111}"/>
              </a:ext>
            </a:extLst>
          </p:cNvPr>
          <p:cNvSpPr/>
          <p:nvPr/>
        </p:nvSpPr>
        <p:spPr>
          <a:xfrm>
            <a:off x="407368" y="2381224"/>
            <a:ext cx="1512168" cy="936104"/>
          </a:xfrm>
          <a:prstGeom prst="snip1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*.SASS</a:t>
            </a:r>
          </a:p>
        </p:txBody>
      </p:sp>
      <p:sp>
        <p:nvSpPr>
          <p:cNvPr id="9" name="Rectangle: Single Corner Snipped 8">
            <a:extLst>
              <a:ext uri="{FF2B5EF4-FFF2-40B4-BE49-F238E27FC236}">
                <a16:creationId xmlns:a16="http://schemas.microsoft.com/office/drawing/2014/main" id="{1C594F8E-C694-C32C-75A2-0EF8710C9DC2}"/>
              </a:ext>
            </a:extLst>
          </p:cNvPr>
          <p:cNvSpPr/>
          <p:nvPr/>
        </p:nvSpPr>
        <p:spPr>
          <a:xfrm>
            <a:off x="4574288" y="2377684"/>
            <a:ext cx="1512168" cy="936104"/>
          </a:xfrm>
          <a:prstGeom prst="snip1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*.CSS</a:t>
            </a:r>
          </a:p>
        </p:txBody>
      </p:sp>
      <p:cxnSp>
        <p:nvCxnSpPr>
          <p:cNvPr id="10" name="Straight Arrow Connector 9">
            <a:extLst>
              <a:ext uri="{FF2B5EF4-FFF2-40B4-BE49-F238E27FC236}">
                <a16:creationId xmlns:a16="http://schemas.microsoft.com/office/drawing/2014/main" id="{2FFEAA7F-CAF5-FDEF-D566-6406A64C8A3D}"/>
              </a:ext>
            </a:extLst>
          </p:cNvPr>
          <p:cNvCxnSpPr>
            <a:cxnSpLocks/>
            <a:stCxn id="8" idx="0"/>
            <a:endCxn id="7" idx="1"/>
          </p:cNvCxnSpPr>
          <p:nvPr/>
        </p:nvCxnSpPr>
        <p:spPr>
          <a:xfrm>
            <a:off x="1919536" y="2849276"/>
            <a:ext cx="711696" cy="366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3C4A3CD-5E90-AA92-7226-BA61FF7B2DEC}"/>
              </a:ext>
            </a:extLst>
          </p:cNvPr>
          <p:cNvCxnSpPr>
            <a:cxnSpLocks/>
            <a:stCxn id="7" idx="3"/>
            <a:endCxn id="9" idx="2"/>
          </p:cNvCxnSpPr>
          <p:nvPr/>
        </p:nvCxnSpPr>
        <p:spPr>
          <a:xfrm flipV="1">
            <a:off x="3855368" y="2845736"/>
            <a:ext cx="718920" cy="720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18B9CBF2-0330-C16D-41C8-E559AE293351}"/>
              </a:ext>
            </a:extLst>
          </p:cNvPr>
          <p:cNvSpPr/>
          <p:nvPr/>
        </p:nvSpPr>
        <p:spPr>
          <a:xfrm>
            <a:off x="8666689" y="4753064"/>
            <a:ext cx="3333967" cy="1340232"/>
          </a:xfrm>
          <a:prstGeom prst="rect">
            <a:avLst/>
          </a:prstGeom>
          <a:noFill/>
          <a:ln w="19050">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en-US" sz="1600" b="1" dirty="0">
                <a:solidFill>
                  <a:schemeClr val="accent2"/>
                </a:solidFill>
                <a:latin typeface="Courier New" panose="02070309020205020404" pitchFamily="49" charset="0"/>
                <a:cs typeface="Courier New" panose="02070309020205020404" pitchFamily="49" charset="0"/>
              </a:rPr>
              <a:t>$class</a:t>
            </a:r>
            <a:r>
              <a:rPr lang="en-US" sz="1600" b="1" dirty="0">
                <a:solidFill>
                  <a:schemeClr val="tx1"/>
                </a:solidFill>
                <a:latin typeface="Courier New" panose="02070309020205020404" pitchFamily="49" charset="0"/>
                <a:cs typeface="Courier New" panose="02070309020205020404" pitchFamily="49" charset="0"/>
              </a:rPr>
              <a:t>: </a:t>
            </a:r>
            <a:r>
              <a:rPr lang="en-US" sz="1600" b="1" dirty="0">
                <a:solidFill>
                  <a:schemeClr val="accent6"/>
                </a:solidFill>
                <a:latin typeface="Courier New" panose="02070309020205020404" pitchFamily="49" charset="0"/>
                <a:cs typeface="Courier New" panose="02070309020205020404" pitchFamily="49" charset="0"/>
              </a:rPr>
              <a:t>".gov-container"</a:t>
            </a:r>
            <a:r>
              <a:rPr lang="en-US" sz="1600" b="1" dirty="0">
                <a:solidFill>
                  <a:schemeClr val="tx1"/>
                </a:solidFill>
                <a:latin typeface="Courier New" panose="02070309020205020404" pitchFamily="49" charset="0"/>
                <a:cs typeface="Courier New" panose="02070309020205020404" pitchFamily="49" charset="0"/>
              </a:rPr>
              <a:t>;</a:t>
            </a:r>
          </a:p>
          <a:p>
            <a:endParaRPr lang="en-US" sz="1600" b="1" dirty="0">
              <a:solidFill>
                <a:schemeClr val="tx1"/>
              </a:solidFill>
              <a:latin typeface="Courier New" panose="02070309020205020404" pitchFamily="49" charset="0"/>
              <a:cs typeface="Courier New" panose="02070309020205020404" pitchFamily="49" charset="0"/>
            </a:endParaRPr>
          </a:p>
          <a:p>
            <a:r>
              <a:rPr lang="en-US" sz="1600" b="1" dirty="0">
                <a:solidFill>
                  <a:schemeClr val="tx1"/>
                </a:solidFill>
                <a:latin typeface="Courier New" panose="02070309020205020404" pitchFamily="49" charset="0"/>
                <a:cs typeface="Courier New" panose="02070309020205020404" pitchFamily="49" charset="0"/>
              </a:rPr>
              <a:t>#{</a:t>
            </a:r>
            <a:r>
              <a:rPr lang="en-US" sz="1600" b="1" dirty="0">
                <a:solidFill>
                  <a:schemeClr val="accent2"/>
                </a:solidFill>
                <a:latin typeface="Courier New" panose="02070309020205020404" pitchFamily="49" charset="0"/>
                <a:cs typeface="Courier New" panose="02070309020205020404" pitchFamily="49" charset="0"/>
              </a:rPr>
              <a:t>$class</a:t>
            </a:r>
            <a:r>
              <a:rPr lang="en-US" sz="1600" b="1" dirty="0">
                <a:solidFill>
                  <a:schemeClr val="tx1"/>
                </a:solidFill>
                <a:latin typeface="Courier New" panose="02070309020205020404" pitchFamily="49" charset="0"/>
                <a:cs typeface="Courier New" panose="02070309020205020404" pitchFamily="49" charset="0"/>
              </a:rPr>
              <a:t>} {</a:t>
            </a:r>
          </a:p>
          <a:p>
            <a:r>
              <a:rPr lang="en-US" sz="1600" b="1" dirty="0">
                <a:solidFill>
                  <a:schemeClr val="tx1"/>
                </a:solidFill>
                <a:latin typeface="Courier New" panose="02070309020205020404" pitchFamily="49" charset="0"/>
                <a:cs typeface="Courier New" panose="02070309020205020404" pitchFamily="49" charset="0"/>
              </a:rPr>
              <a:t>  </a:t>
            </a:r>
            <a:r>
              <a:rPr lang="en-US" sz="1600" b="1" dirty="0">
                <a:solidFill>
                  <a:schemeClr val="accent1"/>
                </a:solidFill>
                <a:latin typeface="Courier New" panose="02070309020205020404" pitchFamily="49" charset="0"/>
                <a:cs typeface="Courier New" panose="02070309020205020404" pitchFamily="49" charset="0"/>
              </a:rPr>
              <a:t>@include</a:t>
            </a:r>
            <a:r>
              <a:rPr lang="en-US" sz="1600" b="1" dirty="0">
                <a:solidFill>
                  <a:schemeClr val="tx1"/>
                </a:solidFill>
                <a:latin typeface="Courier New" panose="02070309020205020404" pitchFamily="49" charset="0"/>
                <a:cs typeface="Courier New" panose="02070309020205020404" pitchFamily="49" charset="0"/>
              </a:rPr>
              <a:t> container();</a:t>
            </a:r>
          </a:p>
          <a:p>
            <a:r>
              <a:rPr lang="en-US" sz="1600" b="1" dirty="0">
                <a:solidFill>
                  <a:schemeClr val="tx1"/>
                </a:solidFill>
                <a:latin typeface="Courier New" panose="02070309020205020404" pitchFamily="49" charset="0"/>
                <a:cs typeface="Courier New" panose="02070309020205020404" pitchFamily="49" charset="0"/>
              </a:rPr>
              <a:t>}</a:t>
            </a:r>
          </a:p>
        </p:txBody>
      </p:sp>
      <p:sp>
        <p:nvSpPr>
          <p:cNvPr id="6" name="Rectangle 5">
            <a:extLst>
              <a:ext uri="{FF2B5EF4-FFF2-40B4-BE49-F238E27FC236}">
                <a16:creationId xmlns:a16="http://schemas.microsoft.com/office/drawing/2014/main" id="{6E3CFFEB-527A-05EF-0886-666BB95CA69B}"/>
              </a:ext>
            </a:extLst>
          </p:cNvPr>
          <p:cNvSpPr/>
          <p:nvPr/>
        </p:nvSpPr>
        <p:spPr>
          <a:xfrm>
            <a:off x="119336" y="3781840"/>
            <a:ext cx="8302519" cy="2643576"/>
          </a:xfrm>
          <a:prstGeom prst="rect">
            <a:avLst/>
          </a:prstGeom>
          <a:noFill/>
          <a:ln w="19050">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en-US" sz="1600" b="1" dirty="0">
                <a:solidFill>
                  <a:schemeClr val="accent1"/>
                </a:solidFill>
                <a:latin typeface="Courier New" panose="02070309020205020404" pitchFamily="49" charset="0"/>
                <a:cs typeface="Courier New" panose="02070309020205020404" pitchFamily="49" charset="0"/>
              </a:rPr>
              <a:t>@mixin</a:t>
            </a:r>
            <a:r>
              <a:rPr lang="en-US" sz="1600" b="1" dirty="0">
                <a:solidFill>
                  <a:schemeClr val="tx1"/>
                </a:solidFill>
                <a:latin typeface="Courier New" panose="02070309020205020404" pitchFamily="49" charset="0"/>
                <a:cs typeface="Courier New" panose="02070309020205020404" pitchFamily="49" charset="0"/>
              </a:rPr>
              <a:t> container() {</a:t>
            </a:r>
          </a:p>
          <a:p>
            <a:r>
              <a:rPr lang="en-US" sz="1600" b="1" dirty="0">
                <a:solidFill>
                  <a:schemeClr val="tx1"/>
                </a:solidFill>
                <a:latin typeface="Courier New" panose="02070309020205020404" pitchFamily="49" charset="0"/>
                <a:cs typeface="Courier New" panose="02070309020205020404" pitchFamily="49" charset="0"/>
              </a:rPr>
              <a:t>  display: block;</a:t>
            </a:r>
          </a:p>
          <a:p>
            <a:r>
              <a:rPr lang="en-US" sz="1600" b="1" dirty="0">
                <a:solidFill>
                  <a:schemeClr val="tx1"/>
                </a:solidFill>
                <a:latin typeface="Courier New" panose="02070309020205020404" pitchFamily="49" charset="0"/>
                <a:cs typeface="Courier New" panose="02070309020205020404" pitchFamily="49" charset="0"/>
              </a:rPr>
              <a:t>  width: 100%;</a:t>
            </a:r>
          </a:p>
          <a:p>
            <a:r>
              <a:rPr lang="en-US" sz="1600" b="1" dirty="0">
                <a:solidFill>
                  <a:schemeClr val="tx1"/>
                </a:solidFill>
                <a:latin typeface="Courier New" panose="02070309020205020404" pitchFamily="49" charset="0"/>
                <a:cs typeface="Courier New" panose="02070309020205020404" pitchFamily="49" charset="0"/>
              </a:rPr>
              <a:t>  max-width: calc(</a:t>
            </a:r>
            <a:r>
              <a:rPr lang="en-US" sz="1600" b="1" dirty="0">
                <a:solidFill>
                  <a:schemeClr val="accent2"/>
                </a:solidFill>
                <a:latin typeface="Courier New" panose="02070309020205020404" pitchFamily="49" charset="0"/>
                <a:cs typeface="Courier New" panose="02070309020205020404" pitchFamily="49" charset="0"/>
              </a:rPr>
              <a:t>$container-width</a:t>
            </a:r>
            <a:r>
              <a:rPr lang="en-US" sz="1600" b="1" dirty="0">
                <a:solidFill>
                  <a:schemeClr val="tx1"/>
                </a:solidFill>
                <a:latin typeface="Courier New" panose="02070309020205020404" pitchFamily="49" charset="0"/>
                <a:cs typeface="Courier New" panose="02070309020205020404" pitchFamily="49" charset="0"/>
              </a:rPr>
              <a:t> + (2 * </a:t>
            </a:r>
            <a:r>
              <a:rPr lang="en-US" sz="1600" b="1" dirty="0">
                <a:solidFill>
                  <a:schemeClr val="accent2"/>
                </a:solidFill>
                <a:latin typeface="Courier New" panose="02070309020205020404" pitchFamily="49" charset="0"/>
                <a:cs typeface="Courier New" panose="02070309020205020404" pitchFamily="49" charset="0"/>
              </a:rPr>
              <a:t>$container-padding</a:t>
            </a:r>
            <a:r>
              <a:rPr lang="en-US" sz="1600" b="1" dirty="0">
                <a:solidFill>
                  <a:schemeClr val="tx1"/>
                </a:solidFill>
                <a:latin typeface="Courier New" panose="02070309020205020404" pitchFamily="49" charset="0"/>
                <a:cs typeface="Courier New" panose="02070309020205020404" pitchFamily="49" charset="0"/>
              </a:rPr>
              <a:t>));</a:t>
            </a:r>
          </a:p>
          <a:p>
            <a:r>
              <a:rPr lang="en-US" sz="1600" b="1" dirty="0">
                <a:solidFill>
                  <a:schemeClr val="tx1"/>
                </a:solidFill>
                <a:latin typeface="Courier New" panose="02070309020205020404" pitchFamily="49" charset="0"/>
                <a:cs typeface="Courier New" panose="02070309020205020404" pitchFamily="49" charset="0"/>
              </a:rPr>
              <a:t>  margin-right: auto;</a:t>
            </a:r>
          </a:p>
          <a:p>
            <a:r>
              <a:rPr lang="en-US" sz="1600" b="1" dirty="0">
                <a:solidFill>
                  <a:schemeClr val="tx1"/>
                </a:solidFill>
                <a:latin typeface="Courier New" panose="02070309020205020404" pitchFamily="49" charset="0"/>
                <a:cs typeface="Courier New" panose="02070309020205020404" pitchFamily="49" charset="0"/>
              </a:rPr>
              <a:t>  margin-left: auto;</a:t>
            </a:r>
          </a:p>
          <a:p>
            <a:r>
              <a:rPr lang="en-US" sz="1600" b="1" dirty="0">
                <a:solidFill>
                  <a:schemeClr val="tx1"/>
                </a:solidFill>
                <a:latin typeface="Courier New" panose="02070309020205020404" pitchFamily="49" charset="0"/>
                <a:cs typeface="Courier New" panose="02070309020205020404" pitchFamily="49" charset="0"/>
              </a:rPr>
              <a:t>  padding-right: </a:t>
            </a:r>
            <a:r>
              <a:rPr lang="en-US" sz="1600" b="1" dirty="0">
                <a:solidFill>
                  <a:schemeClr val="accent2"/>
                </a:solidFill>
                <a:latin typeface="Courier New" panose="02070309020205020404" pitchFamily="49" charset="0"/>
                <a:cs typeface="Courier New" panose="02070309020205020404" pitchFamily="49" charset="0"/>
              </a:rPr>
              <a:t>$container-padding-mobile</a:t>
            </a:r>
            <a:r>
              <a:rPr lang="en-US" sz="1600" b="1" dirty="0">
                <a:solidFill>
                  <a:schemeClr val="tx1"/>
                </a:solidFill>
                <a:latin typeface="Courier New" panose="02070309020205020404" pitchFamily="49" charset="0"/>
                <a:cs typeface="Courier New" panose="02070309020205020404" pitchFamily="49" charset="0"/>
              </a:rPr>
              <a:t>;</a:t>
            </a:r>
          </a:p>
          <a:p>
            <a:r>
              <a:rPr lang="en-US" sz="1600" b="1" dirty="0">
                <a:solidFill>
                  <a:schemeClr val="tx1"/>
                </a:solidFill>
                <a:latin typeface="Courier New" panose="02070309020205020404" pitchFamily="49" charset="0"/>
                <a:cs typeface="Courier New" panose="02070309020205020404" pitchFamily="49" charset="0"/>
              </a:rPr>
              <a:t>  padding-left: </a:t>
            </a:r>
            <a:r>
              <a:rPr lang="en-US" sz="1600" b="1" dirty="0">
                <a:solidFill>
                  <a:schemeClr val="accent2"/>
                </a:solidFill>
                <a:latin typeface="Courier New" panose="02070309020205020404" pitchFamily="49" charset="0"/>
                <a:cs typeface="Courier New" panose="02070309020205020404" pitchFamily="49" charset="0"/>
              </a:rPr>
              <a:t>$container-padding-mobile</a:t>
            </a:r>
            <a:r>
              <a:rPr lang="en-US" sz="1600" b="1" dirty="0">
                <a:solidFill>
                  <a:schemeClr val="tx1"/>
                </a:solidFill>
                <a:latin typeface="Courier New" panose="02070309020205020404" pitchFamily="49" charset="0"/>
                <a:cs typeface="Courier New" panose="02070309020205020404" pitchFamily="49" charset="0"/>
              </a:rPr>
              <a:t>;</a:t>
            </a:r>
          </a:p>
          <a:p>
            <a:r>
              <a:rPr lang="en-US" sz="1600" b="1" dirty="0">
                <a:solidFill>
                  <a:schemeClr val="tx1"/>
                </a:solidFill>
                <a:latin typeface="Courier New" panose="02070309020205020404" pitchFamily="49" charset="0"/>
                <a:cs typeface="Courier New" panose="02070309020205020404" pitchFamily="49" charset="0"/>
              </a:rPr>
              <a:t>  …</a:t>
            </a:r>
          </a:p>
          <a:p>
            <a:r>
              <a:rPr lang="en-US" sz="1600" b="1" dirty="0">
                <a:solidFill>
                  <a:schemeClr val="tx1"/>
                </a:solidFill>
                <a:latin typeface="Courier New" panose="02070309020205020404" pitchFamily="49" charset="0"/>
                <a:cs typeface="Courier New" panose="02070309020205020404" pitchFamily="49" charset="0"/>
              </a:rPr>
              <a:t>}</a:t>
            </a:r>
          </a:p>
        </p:txBody>
      </p:sp>
      <p:sp>
        <p:nvSpPr>
          <p:cNvPr id="14" name="Rectangle 13">
            <a:extLst>
              <a:ext uri="{FF2B5EF4-FFF2-40B4-BE49-F238E27FC236}">
                <a16:creationId xmlns:a16="http://schemas.microsoft.com/office/drawing/2014/main" id="{BA93C4E5-BA20-CD18-2042-010D0C744B59}"/>
              </a:ext>
            </a:extLst>
          </p:cNvPr>
          <p:cNvSpPr/>
          <p:nvPr/>
        </p:nvSpPr>
        <p:spPr>
          <a:xfrm>
            <a:off x="6227684" y="1310542"/>
            <a:ext cx="5772972" cy="3198578"/>
          </a:xfrm>
          <a:prstGeom prst="rect">
            <a:avLst/>
          </a:prstGeom>
          <a:solidFill>
            <a:schemeClr val="bg1"/>
          </a:solidFill>
          <a:ln w="19050">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lang="en-US" sz="1600" b="1" dirty="0">
                <a:solidFill>
                  <a:schemeClr val="tx1"/>
                </a:solidFill>
                <a:latin typeface="Courier New" panose="02070309020205020404" pitchFamily="49" charset="0"/>
                <a:cs typeface="Courier New" panose="02070309020205020404" pitchFamily="49" charset="0"/>
              </a:rPr>
              <a:t>.gov-container{</a:t>
            </a:r>
          </a:p>
          <a:p>
            <a:r>
              <a:rPr lang="en-US" sz="1600" b="1" dirty="0">
                <a:solidFill>
                  <a:schemeClr val="tx1"/>
                </a:solidFill>
                <a:latin typeface="Courier New" panose="02070309020205020404" pitchFamily="49" charset="0"/>
                <a:cs typeface="Courier New" panose="02070309020205020404" pitchFamily="49" charset="0"/>
              </a:rPr>
              <a:t>  </a:t>
            </a:r>
            <a:r>
              <a:rPr lang="en-US" sz="1600" b="1" dirty="0" err="1">
                <a:solidFill>
                  <a:schemeClr val="tx1"/>
                </a:solidFill>
                <a:latin typeface="Courier New" panose="02070309020205020404" pitchFamily="49" charset="0"/>
                <a:cs typeface="Courier New" panose="02070309020205020404" pitchFamily="49" charset="0"/>
              </a:rPr>
              <a:t>display:block</a:t>
            </a:r>
            <a:r>
              <a:rPr lang="en-US" sz="1600" b="1" dirty="0">
                <a:solidFill>
                  <a:schemeClr val="tx1"/>
                </a:solidFill>
                <a:latin typeface="Courier New" panose="02070309020205020404" pitchFamily="49" charset="0"/>
                <a:cs typeface="Courier New" panose="02070309020205020404" pitchFamily="49" charset="0"/>
              </a:rPr>
              <a:t>;</a:t>
            </a:r>
          </a:p>
          <a:p>
            <a:r>
              <a:rPr lang="en-US" sz="1600" b="1" dirty="0">
                <a:solidFill>
                  <a:schemeClr val="tx1"/>
                </a:solidFill>
                <a:latin typeface="Courier New" panose="02070309020205020404" pitchFamily="49" charset="0"/>
                <a:cs typeface="Courier New" panose="02070309020205020404" pitchFamily="49" charset="0"/>
              </a:rPr>
              <a:t>  width:100%;</a:t>
            </a:r>
          </a:p>
          <a:p>
            <a:r>
              <a:rPr lang="en-US" sz="1600" b="1" dirty="0">
                <a:solidFill>
                  <a:schemeClr val="tx1"/>
                </a:solidFill>
                <a:latin typeface="Courier New" panose="02070309020205020404" pitchFamily="49" charset="0"/>
                <a:cs typeface="Courier New" panose="02070309020205020404" pitchFamily="49" charset="0"/>
              </a:rPr>
              <a:t>  </a:t>
            </a:r>
            <a:r>
              <a:rPr lang="en-US" sz="1600" b="1" dirty="0" err="1">
                <a:solidFill>
                  <a:schemeClr val="tx1"/>
                </a:solidFill>
                <a:latin typeface="Courier New" panose="02070309020205020404" pitchFamily="49" charset="0"/>
                <a:cs typeface="Courier New" panose="02070309020205020404" pitchFamily="49" charset="0"/>
              </a:rPr>
              <a:t>max-width:calc</a:t>
            </a:r>
            <a:r>
              <a:rPr lang="en-US" sz="1600" b="1" dirty="0">
                <a:solidFill>
                  <a:schemeClr val="tx1"/>
                </a:solidFill>
                <a:latin typeface="Courier New" panose="02070309020205020404" pitchFamily="49" charset="0"/>
                <a:cs typeface="Courier New" panose="02070309020205020404" pitchFamily="49" charset="0"/>
              </a:rPr>
              <a:t>(</a:t>
            </a:r>
          </a:p>
          <a:p>
            <a:r>
              <a:rPr lang="en-US" sz="1600" b="1" dirty="0">
                <a:solidFill>
                  <a:schemeClr val="tx1"/>
                </a:solidFill>
                <a:latin typeface="Courier New" panose="02070309020205020404" pitchFamily="49" charset="0"/>
                <a:cs typeface="Courier New" panose="02070309020205020404" pitchFamily="49" charset="0"/>
              </a:rPr>
              <a:t>   var(</a:t>
            </a:r>
            <a:r>
              <a:rPr lang="en-US" sz="1600" b="1" dirty="0">
                <a:solidFill>
                  <a:schemeClr val="accent2"/>
                </a:solidFill>
                <a:latin typeface="Courier New" panose="02070309020205020404" pitchFamily="49" charset="0"/>
                <a:cs typeface="Courier New" panose="02070309020205020404" pitchFamily="49" charset="0"/>
              </a:rPr>
              <a:t>--gov-container-width</a:t>
            </a:r>
            <a:r>
              <a:rPr lang="en-US" sz="1600" b="1" dirty="0">
                <a:solidFill>
                  <a:schemeClr val="tx1"/>
                </a:solidFill>
                <a:latin typeface="Courier New" panose="02070309020205020404" pitchFamily="49" charset="0"/>
                <a:cs typeface="Courier New" panose="02070309020205020404" pitchFamily="49" charset="0"/>
              </a:rPr>
              <a:t>, 73.75rem) + </a:t>
            </a:r>
          </a:p>
          <a:p>
            <a:r>
              <a:rPr lang="en-US" sz="1600" b="1" dirty="0">
                <a:solidFill>
                  <a:schemeClr val="tx1"/>
                </a:solidFill>
                <a:latin typeface="Courier New" panose="02070309020205020404" pitchFamily="49" charset="0"/>
                <a:cs typeface="Courier New" panose="02070309020205020404" pitchFamily="49" charset="0"/>
              </a:rPr>
              <a:t>   2*var(</a:t>
            </a:r>
            <a:r>
              <a:rPr lang="en-US" sz="1600" b="1" dirty="0">
                <a:solidFill>
                  <a:schemeClr val="accent2"/>
                </a:solidFill>
                <a:latin typeface="Courier New" panose="02070309020205020404" pitchFamily="49" charset="0"/>
                <a:cs typeface="Courier New" panose="02070309020205020404" pitchFamily="49" charset="0"/>
              </a:rPr>
              <a:t>--gov-container-padding</a:t>
            </a:r>
            <a:r>
              <a:rPr lang="en-US" sz="1600" b="1" dirty="0">
                <a:solidFill>
                  <a:schemeClr val="tx1"/>
                </a:solidFill>
                <a:latin typeface="Courier New" panose="02070309020205020404" pitchFamily="49" charset="0"/>
                <a:cs typeface="Courier New" panose="02070309020205020404" pitchFamily="49" charset="0"/>
              </a:rPr>
              <a:t>, 2.5rem));</a:t>
            </a:r>
          </a:p>
          <a:p>
            <a:r>
              <a:rPr lang="en-US" sz="1600" b="1" dirty="0">
                <a:solidFill>
                  <a:schemeClr val="tx1"/>
                </a:solidFill>
                <a:latin typeface="Courier New" panose="02070309020205020404" pitchFamily="49" charset="0"/>
                <a:cs typeface="Courier New" panose="02070309020205020404" pitchFamily="49" charset="0"/>
              </a:rPr>
              <a:t>  </a:t>
            </a:r>
            <a:r>
              <a:rPr lang="en-US" sz="1600" b="1" dirty="0" err="1">
                <a:solidFill>
                  <a:schemeClr val="tx1"/>
                </a:solidFill>
                <a:latin typeface="Courier New" panose="02070309020205020404" pitchFamily="49" charset="0"/>
                <a:cs typeface="Courier New" panose="02070309020205020404" pitchFamily="49" charset="0"/>
              </a:rPr>
              <a:t>margin-right:auto</a:t>
            </a:r>
            <a:r>
              <a:rPr lang="en-US" sz="1600" b="1" dirty="0">
                <a:solidFill>
                  <a:schemeClr val="tx1"/>
                </a:solidFill>
                <a:latin typeface="Courier New" panose="02070309020205020404" pitchFamily="49" charset="0"/>
                <a:cs typeface="Courier New" panose="02070309020205020404" pitchFamily="49" charset="0"/>
              </a:rPr>
              <a:t>;</a:t>
            </a:r>
          </a:p>
          <a:p>
            <a:r>
              <a:rPr lang="en-US" sz="1600" b="1" dirty="0">
                <a:solidFill>
                  <a:schemeClr val="tx1"/>
                </a:solidFill>
                <a:latin typeface="Courier New" panose="02070309020205020404" pitchFamily="49" charset="0"/>
                <a:cs typeface="Courier New" panose="02070309020205020404" pitchFamily="49" charset="0"/>
              </a:rPr>
              <a:t>  </a:t>
            </a:r>
            <a:r>
              <a:rPr lang="en-US" sz="1600" b="1" dirty="0" err="1">
                <a:solidFill>
                  <a:schemeClr val="tx1"/>
                </a:solidFill>
                <a:latin typeface="Courier New" panose="02070309020205020404" pitchFamily="49" charset="0"/>
                <a:cs typeface="Courier New" panose="02070309020205020404" pitchFamily="49" charset="0"/>
              </a:rPr>
              <a:t>margin-left:auto</a:t>
            </a:r>
            <a:r>
              <a:rPr lang="en-US" sz="1600" b="1" dirty="0">
                <a:solidFill>
                  <a:schemeClr val="tx1"/>
                </a:solidFill>
                <a:latin typeface="Courier New" panose="02070309020205020404" pitchFamily="49" charset="0"/>
                <a:cs typeface="Courier New" panose="02070309020205020404" pitchFamily="49" charset="0"/>
              </a:rPr>
              <a:t>;</a:t>
            </a:r>
          </a:p>
          <a:p>
            <a:r>
              <a:rPr lang="en-US" sz="1600" b="1" dirty="0">
                <a:solidFill>
                  <a:schemeClr val="tx1"/>
                </a:solidFill>
                <a:latin typeface="Courier New" panose="02070309020205020404" pitchFamily="49" charset="0"/>
                <a:cs typeface="Courier New" panose="02070309020205020404" pitchFamily="49" charset="0"/>
              </a:rPr>
              <a:t>  </a:t>
            </a:r>
            <a:r>
              <a:rPr lang="en-US" sz="1600" b="1" dirty="0" err="1">
                <a:solidFill>
                  <a:schemeClr val="tx1"/>
                </a:solidFill>
                <a:latin typeface="Courier New" panose="02070309020205020404" pitchFamily="49" charset="0"/>
                <a:cs typeface="Courier New" panose="02070309020205020404" pitchFamily="49" charset="0"/>
              </a:rPr>
              <a:t>padding-right:var</a:t>
            </a:r>
            <a:r>
              <a:rPr lang="en-US" sz="1600" b="1" dirty="0">
                <a:solidFill>
                  <a:schemeClr val="tx1"/>
                </a:solidFill>
                <a:latin typeface="Courier New" panose="02070309020205020404" pitchFamily="49" charset="0"/>
                <a:cs typeface="Courier New" panose="02070309020205020404" pitchFamily="49" charset="0"/>
              </a:rPr>
              <a:t>(</a:t>
            </a:r>
          </a:p>
          <a:p>
            <a:r>
              <a:rPr lang="en-US" sz="1600" b="1" dirty="0">
                <a:solidFill>
                  <a:schemeClr val="tx1"/>
                </a:solidFill>
                <a:latin typeface="Courier New" panose="02070309020205020404" pitchFamily="49" charset="0"/>
                <a:cs typeface="Courier New" panose="02070309020205020404" pitchFamily="49" charset="0"/>
              </a:rPr>
              <a:t>   </a:t>
            </a:r>
            <a:r>
              <a:rPr lang="en-US" sz="1600" b="1" dirty="0">
                <a:solidFill>
                  <a:schemeClr val="accent2"/>
                </a:solidFill>
                <a:latin typeface="Courier New" panose="02070309020205020404" pitchFamily="49" charset="0"/>
                <a:cs typeface="Courier New" panose="02070309020205020404" pitchFamily="49" charset="0"/>
              </a:rPr>
              <a:t>--gov-container-padding-mobile</a:t>
            </a:r>
            <a:r>
              <a:rPr lang="en-US" sz="1600" b="1" dirty="0">
                <a:solidFill>
                  <a:schemeClr val="tx1"/>
                </a:solidFill>
                <a:latin typeface="Courier New" panose="02070309020205020404" pitchFamily="49" charset="0"/>
                <a:cs typeface="Courier New" panose="02070309020205020404" pitchFamily="49" charset="0"/>
              </a:rPr>
              <a:t>, 1.25rem);</a:t>
            </a:r>
          </a:p>
          <a:p>
            <a:r>
              <a:rPr lang="en-US" sz="1600" b="1" dirty="0">
                <a:solidFill>
                  <a:schemeClr val="tx1"/>
                </a:solidFill>
                <a:latin typeface="Courier New" panose="02070309020205020404" pitchFamily="49" charset="0"/>
                <a:cs typeface="Courier New" panose="02070309020205020404" pitchFamily="49" charset="0"/>
              </a:rPr>
              <a:t>  </a:t>
            </a:r>
            <a:r>
              <a:rPr lang="en-US" sz="1600" b="1" dirty="0" err="1">
                <a:solidFill>
                  <a:schemeClr val="tx1"/>
                </a:solidFill>
                <a:latin typeface="Courier New" panose="02070309020205020404" pitchFamily="49" charset="0"/>
                <a:cs typeface="Courier New" panose="02070309020205020404" pitchFamily="49" charset="0"/>
              </a:rPr>
              <a:t>padding-left:var</a:t>
            </a:r>
            <a:r>
              <a:rPr lang="en-US" sz="1600" b="1" dirty="0">
                <a:solidFill>
                  <a:schemeClr val="tx1"/>
                </a:solidFill>
                <a:latin typeface="Courier New" panose="02070309020205020404" pitchFamily="49" charset="0"/>
                <a:cs typeface="Courier New" panose="02070309020205020404" pitchFamily="49" charset="0"/>
              </a:rPr>
              <a:t>(</a:t>
            </a:r>
          </a:p>
          <a:p>
            <a:r>
              <a:rPr lang="en-US" sz="1600" b="1" dirty="0">
                <a:solidFill>
                  <a:schemeClr val="tx1"/>
                </a:solidFill>
                <a:latin typeface="Courier New" panose="02070309020205020404" pitchFamily="49" charset="0"/>
                <a:cs typeface="Courier New" panose="02070309020205020404" pitchFamily="49" charset="0"/>
              </a:rPr>
              <a:t>   </a:t>
            </a:r>
            <a:r>
              <a:rPr lang="en-US" sz="1600" b="1" dirty="0">
                <a:solidFill>
                  <a:schemeClr val="accent2"/>
                </a:solidFill>
                <a:latin typeface="Courier New" panose="02070309020205020404" pitchFamily="49" charset="0"/>
                <a:cs typeface="Courier New" panose="02070309020205020404" pitchFamily="49" charset="0"/>
              </a:rPr>
              <a:t>--gov-container-padding-mobile</a:t>
            </a:r>
            <a:r>
              <a:rPr lang="en-US" sz="1600" b="1" dirty="0">
                <a:solidFill>
                  <a:schemeClr val="tx1"/>
                </a:solidFill>
                <a:latin typeface="Courier New" panose="02070309020205020404" pitchFamily="49" charset="0"/>
                <a:cs typeface="Courier New" panose="02070309020205020404" pitchFamily="49" charset="0"/>
              </a:rPr>
              <a:t>, 1.25rem)}</a:t>
            </a:r>
          </a:p>
        </p:txBody>
      </p:sp>
    </p:spTree>
    <p:extLst>
      <p:ext uri="{BB962C8B-B14F-4D97-AF65-F5344CB8AC3E}">
        <p14:creationId xmlns:p14="http://schemas.microsoft.com/office/powerpoint/2010/main" val="294993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D09E4-CEB6-CBC1-ED4A-A26DDDF38409}"/>
              </a:ext>
            </a:extLst>
          </p:cNvPr>
          <p:cNvSpPr>
            <a:spLocks noGrp="1"/>
          </p:cNvSpPr>
          <p:nvPr>
            <p:ph type="title"/>
          </p:nvPr>
        </p:nvSpPr>
        <p:spPr/>
        <p:txBody>
          <a:bodyPr/>
          <a:lstStyle/>
          <a:p>
            <a:r>
              <a:rPr lang="en-US" dirty="0"/>
              <a:t>Package managers</a:t>
            </a:r>
          </a:p>
        </p:txBody>
      </p:sp>
      <p:sp>
        <p:nvSpPr>
          <p:cNvPr id="3" name="Content Placeholder 2">
            <a:extLst>
              <a:ext uri="{FF2B5EF4-FFF2-40B4-BE49-F238E27FC236}">
                <a16:creationId xmlns:a16="http://schemas.microsoft.com/office/drawing/2014/main" id="{F356FBE7-9814-8DAB-1162-8090079A7941}"/>
              </a:ext>
            </a:extLst>
          </p:cNvPr>
          <p:cNvSpPr>
            <a:spLocks noGrp="1"/>
          </p:cNvSpPr>
          <p:nvPr>
            <p:ph idx="1"/>
          </p:nvPr>
        </p:nvSpPr>
        <p:spPr/>
        <p:txBody>
          <a:bodyPr/>
          <a:lstStyle/>
          <a:p>
            <a:pPr marL="0" indent="0">
              <a:buNone/>
            </a:pPr>
            <a:r>
              <a:rPr lang="en-US" dirty="0" err="1">
                <a:hlinkClick r:id="rId3"/>
              </a:rPr>
              <a:t>npm</a:t>
            </a:r>
            <a:endParaRPr lang="en-US" dirty="0"/>
          </a:p>
          <a:p>
            <a:r>
              <a:rPr lang="en-US" dirty="0"/>
              <a:t>NodeJS default.</a:t>
            </a:r>
            <a:br>
              <a:rPr lang="en-US" dirty="0"/>
            </a:br>
            <a:endParaRPr lang="en-US" dirty="0"/>
          </a:p>
          <a:p>
            <a:pPr marL="0" indent="0">
              <a:buNone/>
            </a:pPr>
            <a:r>
              <a:rPr lang="en-US" dirty="0">
                <a:hlinkClick r:id="rId4"/>
              </a:rPr>
              <a:t>yarn</a:t>
            </a:r>
            <a:endParaRPr lang="en-US" dirty="0"/>
          </a:p>
          <a:p>
            <a:r>
              <a:rPr lang="en-US" dirty="0"/>
              <a:t>Introduced 2016 to address issues with </a:t>
            </a:r>
            <a:r>
              <a:rPr lang="en-US" dirty="0" err="1"/>
              <a:t>npm</a:t>
            </a:r>
            <a:r>
              <a:rPr lang="en-US" dirty="0"/>
              <a:t>.</a:t>
            </a:r>
            <a:br>
              <a:rPr lang="en-US" dirty="0"/>
            </a:br>
            <a:endParaRPr lang="en-US" dirty="0"/>
          </a:p>
          <a:p>
            <a:pPr marL="0" indent="0">
              <a:buNone/>
            </a:pPr>
            <a:r>
              <a:rPr lang="en-US" dirty="0" err="1">
                <a:hlinkClick r:id="rId5"/>
              </a:rPr>
              <a:t>pnpm</a:t>
            </a:r>
            <a:endParaRPr lang="en-US" dirty="0"/>
          </a:p>
          <a:p>
            <a:r>
              <a:rPr lang="en-US" dirty="0"/>
              <a:t>Improve package sharing among projects.</a:t>
            </a:r>
            <a:br>
              <a:rPr lang="en-US" dirty="0"/>
            </a:br>
            <a:endParaRPr lang="en-US" dirty="0"/>
          </a:p>
          <a:p>
            <a:pPr marL="0" indent="0">
              <a:buNone/>
            </a:pPr>
            <a:r>
              <a:rPr lang="en-US" dirty="0">
                <a:hlinkClick r:id="rId6"/>
              </a:rPr>
              <a:t>bit</a:t>
            </a:r>
            <a:endParaRPr lang="en-US" dirty="0"/>
          </a:p>
          <a:p>
            <a:r>
              <a:rPr lang="en-US" dirty="0"/>
              <a:t>Not really an alternative, focus on components.</a:t>
            </a:r>
          </a:p>
          <a:p>
            <a:pPr marL="0" indent="0">
              <a:buNone/>
            </a:pPr>
            <a:endParaRPr lang="en-US" dirty="0"/>
          </a:p>
        </p:txBody>
      </p:sp>
      <p:sp>
        <p:nvSpPr>
          <p:cNvPr id="4" name="Slide Number Placeholder 3">
            <a:extLst>
              <a:ext uri="{FF2B5EF4-FFF2-40B4-BE49-F238E27FC236}">
                <a16:creationId xmlns:a16="http://schemas.microsoft.com/office/drawing/2014/main" id="{6511C24F-E457-60DB-D160-48C37DA661FA}"/>
              </a:ext>
            </a:extLst>
          </p:cNvPr>
          <p:cNvSpPr>
            <a:spLocks noGrp="1"/>
          </p:cNvSpPr>
          <p:nvPr>
            <p:ph type="sldNum" sz="quarter" idx="12"/>
          </p:nvPr>
        </p:nvSpPr>
        <p:spPr/>
        <p:txBody>
          <a:bodyPr/>
          <a:lstStyle/>
          <a:p>
            <a:fld id="{452BA717-4DED-4A38-BDE4-30D0F0A142DB}" type="slidenum">
              <a:rPr lang="cs-CZ" smtClean="0"/>
              <a:pPr/>
              <a:t>7</a:t>
            </a:fld>
            <a:endParaRPr lang="cs-CZ"/>
          </a:p>
        </p:txBody>
      </p:sp>
    </p:spTree>
    <p:extLst>
      <p:ext uri="{BB962C8B-B14F-4D97-AF65-F5344CB8AC3E}">
        <p14:creationId xmlns:p14="http://schemas.microsoft.com/office/powerpoint/2010/main" val="3930270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BB3C9-6F7E-B89C-A459-122BC21A1278}"/>
              </a:ext>
            </a:extLst>
          </p:cNvPr>
          <p:cNvSpPr>
            <a:spLocks noGrp="1"/>
          </p:cNvSpPr>
          <p:nvPr>
            <p:ph type="title"/>
          </p:nvPr>
        </p:nvSpPr>
        <p:spPr/>
        <p:txBody>
          <a:bodyPr/>
          <a:lstStyle/>
          <a:p>
            <a:r>
              <a:rPr lang="en-US" dirty="0"/>
              <a:t>JavaScript runtime</a:t>
            </a:r>
          </a:p>
        </p:txBody>
      </p:sp>
      <p:sp>
        <p:nvSpPr>
          <p:cNvPr id="3" name="Content Placeholder 2">
            <a:extLst>
              <a:ext uri="{FF2B5EF4-FFF2-40B4-BE49-F238E27FC236}">
                <a16:creationId xmlns:a16="http://schemas.microsoft.com/office/drawing/2014/main" id="{15FEAB41-F7E5-F45F-DD71-E2C42D8E7988}"/>
              </a:ext>
            </a:extLst>
          </p:cNvPr>
          <p:cNvSpPr>
            <a:spLocks noGrp="1"/>
          </p:cNvSpPr>
          <p:nvPr>
            <p:ph idx="1"/>
          </p:nvPr>
        </p:nvSpPr>
        <p:spPr/>
        <p:txBody>
          <a:bodyPr/>
          <a:lstStyle/>
          <a:p>
            <a:pPr marL="0" indent="0">
              <a:buNone/>
            </a:pPr>
            <a:r>
              <a:rPr lang="en-US" dirty="0">
                <a:hlinkClick r:id="rId3"/>
              </a:rPr>
              <a:t>Node.js</a:t>
            </a:r>
            <a:r>
              <a:rPr lang="en-US" dirty="0"/>
              <a:t> 0.0.1 (2009), 21.6.2 (2024-02-14)</a:t>
            </a:r>
          </a:p>
          <a:p>
            <a:r>
              <a:rPr lang="en-US" dirty="0"/>
              <a:t>Asynchronous event-driven JavaScript runtime</a:t>
            </a:r>
          </a:p>
          <a:p>
            <a:r>
              <a:rPr lang="en-US" dirty="0" err="1">
                <a:hlinkClick r:id="rId4"/>
              </a:rPr>
              <a:t>Deno</a:t>
            </a:r>
            <a:r>
              <a:rPr lang="en-US" dirty="0"/>
              <a:t>    0.1.0 (2018), 1.41.1 (2024-02-29)</a:t>
            </a:r>
          </a:p>
          <a:p>
            <a:r>
              <a:rPr lang="en-US" dirty="0"/>
              <a:t>Native TypeScript support</a:t>
            </a:r>
          </a:p>
          <a:p>
            <a:r>
              <a:rPr lang="en-US" dirty="0"/>
              <a:t>Build-in linter, prettier, test runner</a:t>
            </a:r>
          </a:p>
          <a:p>
            <a:r>
              <a:rPr lang="en-US" dirty="0"/>
              <a:t>Secure by default with no access to file system, network, environment variables, …</a:t>
            </a:r>
          </a:p>
          <a:p>
            <a:r>
              <a:rPr lang="en-US" dirty="0"/>
              <a:t>Custom dependencies management using </a:t>
            </a:r>
            <a:r>
              <a:rPr lang="en-US" dirty="0" err="1"/>
              <a:t>deno.json</a:t>
            </a:r>
            <a:endParaRPr lang="en-US" dirty="0"/>
          </a:p>
          <a:p>
            <a:pPr marL="0" indent="0">
              <a:buNone/>
            </a:pPr>
            <a:r>
              <a:rPr lang="en-US" dirty="0">
                <a:hlinkClick r:id="rId5"/>
              </a:rPr>
              <a:t>Bun</a:t>
            </a:r>
            <a:r>
              <a:rPr lang="en-US" dirty="0"/>
              <a:t>      0.0.0-8 (2021), 1.0.30 (2024-03-04)</a:t>
            </a:r>
          </a:p>
          <a:p>
            <a:r>
              <a:rPr lang="en-US" dirty="0"/>
              <a:t>Bun is a fast all-in-one toolkit </a:t>
            </a:r>
          </a:p>
          <a:p>
            <a:r>
              <a:rPr lang="en-US" dirty="0"/>
              <a:t>Experimental native build for Windows</a:t>
            </a:r>
          </a:p>
        </p:txBody>
      </p:sp>
      <p:sp>
        <p:nvSpPr>
          <p:cNvPr id="4" name="Slide Number Placeholder 3">
            <a:extLst>
              <a:ext uri="{FF2B5EF4-FFF2-40B4-BE49-F238E27FC236}">
                <a16:creationId xmlns:a16="http://schemas.microsoft.com/office/drawing/2014/main" id="{E5AA2EA8-99E7-12DC-817F-519AE581C6D0}"/>
              </a:ext>
            </a:extLst>
          </p:cNvPr>
          <p:cNvSpPr>
            <a:spLocks noGrp="1"/>
          </p:cNvSpPr>
          <p:nvPr>
            <p:ph type="sldNum" sz="quarter" idx="12"/>
          </p:nvPr>
        </p:nvSpPr>
        <p:spPr/>
        <p:txBody>
          <a:bodyPr/>
          <a:lstStyle/>
          <a:p>
            <a:fld id="{452BA717-4DED-4A38-BDE4-30D0F0A142DB}" type="slidenum">
              <a:rPr lang="cs-CZ" smtClean="0"/>
              <a:pPr/>
              <a:t>8</a:t>
            </a:fld>
            <a:endParaRPr lang="cs-CZ"/>
          </a:p>
        </p:txBody>
      </p:sp>
    </p:spTree>
    <p:extLst>
      <p:ext uri="{BB962C8B-B14F-4D97-AF65-F5344CB8AC3E}">
        <p14:creationId xmlns:p14="http://schemas.microsoft.com/office/powerpoint/2010/main" val="2046078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CF522F-CD64-45F2-8CD9-4C5DFD73C6DA}"/>
              </a:ext>
            </a:extLst>
          </p:cNvPr>
          <p:cNvSpPr>
            <a:spLocks noGrp="1"/>
          </p:cNvSpPr>
          <p:nvPr>
            <p:ph type="sldNum" sz="quarter" idx="12"/>
          </p:nvPr>
        </p:nvSpPr>
        <p:spPr/>
        <p:txBody>
          <a:bodyPr/>
          <a:lstStyle/>
          <a:p>
            <a:fld id="{452BA717-4DED-4A38-BDE4-30D0F0A142DB}" type="slidenum">
              <a:rPr lang="cs-CZ" smtClean="0"/>
              <a:pPr/>
              <a:t>9</a:t>
            </a:fld>
            <a:endParaRPr lang="cs-CZ"/>
          </a:p>
        </p:txBody>
      </p:sp>
      <p:sp>
        <p:nvSpPr>
          <p:cNvPr id="3" name="Text Placeholder 2">
            <a:extLst>
              <a:ext uri="{FF2B5EF4-FFF2-40B4-BE49-F238E27FC236}">
                <a16:creationId xmlns:a16="http://schemas.microsoft.com/office/drawing/2014/main" id="{B1383BF1-9934-48E6-8D96-F8270CF12EFE}"/>
              </a:ext>
            </a:extLst>
          </p:cNvPr>
          <p:cNvSpPr>
            <a:spLocks noGrp="1"/>
          </p:cNvSpPr>
          <p:nvPr>
            <p:ph type="body" sz="quarter" idx="13"/>
          </p:nvPr>
        </p:nvSpPr>
        <p:spPr/>
        <p:txBody>
          <a:bodyPr/>
          <a:lstStyle/>
          <a:p>
            <a:r>
              <a:rPr lang="en-US" dirty="0"/>
              <a:t>Demo</a:t>
            </a:r>
          </a:p>
        </p:txBody>
      </p:sp>
      <p:sp>
        <p:nvSpPr>
          <p:cNvPr id="4" name="Text Placeholder 3">
            <a:extLst>
              <a:ext uri="{FF2B5EF4-FFF2-40B4-BE49-F238E27FC236}">
                <a16:creationId xmlns:a16="http://schemas.microsoft.com/office/drawing/2014/main" id="{AB9B722B-3C4C-4D91-A603-B56B93B0505A}"/>
              </a:ext>
            </a:extLst>
          </p:cNvPr>
          <p:cNvSpPr>
            <a:spLocks noGrp="1"/>
          </p:cNvSpPr>
          <p:nvPr>
            <p:ph type="body" sz="quarter" idx="14"/>
          </p:nvPr>
        </p:nvSpPr>
        <p:spPr/>
        <p:txBody>
          <a:bodyPr/>
          <a:lstStyle/>
          <a:p>
            <a:r>
              <a:rPr lang="en-US" dirty="0"/>
              <a:t>SASS</a:t>
            </a:r>
          </a:p>
        </p:txBody>
      </p:sp>
    </p:spTree>
    <p:extLst>
      <p:ext uri="{BB962C8B-B14F-4D97-AF65-F5344CB8AC3E}">
        <p14:creationId xmlns:p14="http://schemas.microsoft.com/office/powerpoint/2010/main" val="3024118605"/>
      </p:ext>
    </p:extLst>
  </p:cSld>
  <p:clrMapOvr>
    <a:masterClrMapping/>
  </p:clrMapOvr>
</p:sld>
</file>

<file path=ppt/theme/theme1.xml><?xml version="1.0" encoding="utf-8"?>
<a:theme xmlns:a="http://schemas.openxmlformats.org/drawingml/2006/main" name="2024 presentation theme">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2024 presentation theme" id="{E5BEC213-FAAF-4334-9674-C232088377EA}" vid="{2B2CDB13-8B50-4EA3-840F-C091597377E7}"/>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2024 presentation theme</Template>
  <TotalTime>10983</TotalTime>
  <Words>2618</Words>
  <Application>Microsoft Office PowerPoint</Application>
  <PresentationFormat>Widescreen</PresentationFormat>
  <Paragraphs>425</Paragraphs>
  <Slides>27</Slides>
  <Notes>27</Notes>
  <HiddenSlides>3</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Consolas</vt:lpstr>
      <vt:lpstr>Courier New</vt:lpstr>
      <vt:lpstr>Source Code Pro</vt:lpstr>
      <vt:lpstr>2024 presentation theme</vt:lpstr>
      <vt:lpstr>JavaScript eco-system</vt:lpstr>
      <vt:lpstr>PowerPoint Presentation</vt:lpstr>
      <vt:lpstr>State of JavaScript 2022</vt:lpstr>
      <vt:lpstr>CSS Libraries and Frameworks</vt:lpstr>
      <vt:lpstr>PowerPoint Presentation</vt:lpstr>
      <vt:lpstr>CSS preprocessors</vt:lpstr>
      <vt:lpstr>Package managers</vt:lpstr>
      <vt:lpstr>JavaScript runtime</vt:lpstr>
      <vt:lpstr>PowerPoint Presentation</vt:lpstr>
      <vt:lpstr>PowerPoint Presentation</vt:lpstr>
      <vt:lpstr>Introducing HTML to JavaScript</vt:lpstr>
      <vt:lpstr>PowerPoint Presentation</vt:lpstr>
      <vt:lpstr>JavaScript</vt:lpstr>
      <vt:lpstr>Static type checker</vt:lpstr>
      <vt:lpstr>Typescript</vt:lpstr>
      <vt:lpstr>Typescript: Types</vt:lpstr>
      <vt:lpstr>Typescript: Basic syntax</vt:lpstr>
      <vt:lpstr>PowerPoint Presentation</vt:lpstr>
      <vt:lpstr>Typescript: Narrowing</vt:lpstr>
      <vt:lpstr>PowerPoint Presentation</vt:lpstr>
      <vt:lpstr>ELM</vt:lpstr>
      <vt:lpstr>ELM: Example</vt:lpstr>
      <vt:lpstr>Purescript</vt:lpstr>
      <vt:lpstr>Code style and beyond</vt:lpstr>
      <vt:lpstr>PowerPoint Presentation</vt:lpstr>
      <vt:lpstr>Documentation</vt:lpstr>
      <vt:lpstr>Takeaway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326</cp:revision>
  <dcterms:created xsi:type="dcterms:W3CDTF">2011-06-05T13:18:40Z</dcterms:created>
  <dcterms:modified xsi:type="dcterms:W3CDTF">2024-03-06T11:19:04Z</dcterms:modified>
</cp:coreProperties>
</file>