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5" r:id="rId3"/>
    <p:sldId id="320" r:id="rId4"/>
    <p:sldId id="306" r:id="rId5"/>
    <p:sldId id="322" r:id="rId6"/>
    <p:sldId id="323" r:id="rId7"/>
    <p:sldId id="324" r:id="rId8"/>
    <p:sldId id="331" r:id="rId9"/>
    <p:sldId id="326" r:id="rId10"/>
    <p:sldId id="343" r:id="rId11"/>
    <p:sldId id="327" r:id="rId12"/>
    <p:sldId id="332" r:id="rId13"/>
    <p:sldId id="328" r:id="rId14"/>
    <p:sldId id="329" r:id="rId15"/>
    <p:sldId id="333" r:id="rId16"/>
    <p:sldId id="334" r:id="rId17"/>
    <p:sldId id="336" r:id="rId18"/>
    <p:sldId id="335" r:id="rId19"/>
    <p:sldId id="299" r:id="rId20"/>
    <p:sldId id="312" r:id="rId21"/>
    <p:sldId id="315" r:id="rId22"/>
    <p:sldId id="337" r:id="rId23"/>
    <p:sldId id="318" r:id="rId24"/>
    <p:sldId id="338" r:id="rId25"/>
    <p:sldId id="340" r:id="rId26"/>
    <p:sldId id="342" r:id="rId27"/>
    <p:sldId id="341" r:id="rId28"/>
    <p:sldId id="339" r:id="rId29"/>
    <p:sldId id="31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1" autoAdjust="0"/>
    <p:restoredTop sz="58010" autoAdjust="0"/>
  </p:normalViewPr>
  <p:slideViewPr>
    <p:cSldViewPr>
      <p:cViewPr varScale="1">
        <p:scale>
          <a:sx n="68" d="100"/>
          <a:sy n="68" d="100"/>
        </p:scale>
        <p:origin x="21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102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Configuration similar to Grunt or Gulp. Primary focus is on combining JavaScript files with require statements. Before we may need </a:t>
            </a:r>
            <a:r>
              <a:rPr lang="en-US" dirty="0" err="1"/>
              <a:t>Browserify</a:t>
            </a:r>
            <a:r>
              <a:rPr lang="en-US" dirty="0"/>
              <a:t> + Gulp, Webpack can handle all.</a:t>
            </a:r>
          </a:p>
          <a:p>
            <a:endParaRPr lang="en-US" dirty="0"/>
          </a:p>
          <a:p>
            <a:r>
              <a:rPr lang="en-US" dirty="0"/>
              <a:t>Webpack can load JavaScript and JSON, for other formats it needs loaders. For example, reading raw text, </a:t>
            </a:r>
            <a:r>
              <a:rPr lang="en-US" dirty="0" err="1"/>
              <a:t>css</a:t>
            </a:r>
            <a:r>
              <a:rPr lang="en-US" dirty="0"/>
              <a:t> or TypeScript. Overall loader transform a single module.</a:t>
            </a:r>
          </a:p>
          <a:p>
            <a:endParaRPr lang="en-US" dirty="0"/>
          </a:p>
          <a:p>
            <a:r>
              <a:rPr lang="en-US" dirty="0"/>
              <a:t>On the other hand, Plugin can do much more like optimization, injection of environment variables.</a:t>
            </a: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https://webpack.js.org/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https://webpack.js.org/concepts/hot-module-replacement/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55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common.js next is production.js then develop.js. I hope this shows the complexity. Also, we are missing hot-reloading!</a:t>
            </a:r>
          </a:p>
          <a:p>
            <a:endParaRPr lang="en-US" dirty="0"/>
          </a:p>
          <a:p>
            <a:r>
              <a:rPr lang="en-US" dirty="0"/>
              <a:t>Do not try this at home, the code is old – initial commits 2018-07-30</a:t>
            </a:r>
          </a:p>
          <a:p>
            <a:r>
              <a:rPr lang="en-US" dirty="0"/>
              <a:t>  https://github.com/linkedpipes/etl/commit/34ce8224d6f442b1fd4120b1716bed5d89926f8f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66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https://rollupjs.org/ [2015] Task Runner</a:t>
            </a:r>
            <a:br>
              <a:rPr lang="en-US" dirty="0"/>
            </a:br>
            <a:r>
              <a:rPr lang="en-US" dirty="0"/>
              <a:t>Easier configuration compared to Webpack, easier plugin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0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Webpack is hard to configure, there is an alternative. Parcel can take a file (like HTML) and scan and prepare all what is needed. You need to use the right plugin, but </a:t>
            </a:r>
            <a:r>
              <a:rPr lang="en-US" dirty="0" err="1"/>
              <a:t>Parceljs</a:t>
            </a:r>
            <a:r>
              <a:rPr lang="en-US" dirty="0"/>
              <a:t> can load it for you automatically.</a:t>
            </a: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https://parceljs.org/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370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configuration is much smaller.</a:t>
            </a:r>
          </a:p>
          <a:p>
            <a:endParaRPr lang="en-US" dirty="0"/>
          </a:p>
          <a:p>
            <a:r>
              <a:rPr lang="en-US" dirty="0"/>
              <a:t>https://github.com/datova-kancelaria/nkod-software/tree/f7ac55b14013be3f5ccd218070120d6495106b57</a:t>
            </a:r>
          </a:p>
          <a:p>
            <a:endParaRPr lang="en-US" dirty="0"/>
          </a:p>
          <a:p>
            <a:r>
              <a:rPr lang="en-US" dirty="0"/>
              <a:t>Showcase: JavaScript, SCSS,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144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idea is to employ native </a:t>
            </a:r>
            <a:r>
              <a:rPr lang="en-US" dirty="0" err="1"/>
              <a:t>Javascript</a:t>
            </a:r>
            <a:r>
              <a:rPr lang="en-US" dirty="0"/>
              <a:t> modules (ESM).</a:t>
            </a:r>
          </a:p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Images are </a:t>
            </a:r>
            <a:r>
              <a:rPr lang="fr-FR" dirty="0" err="1"/>
              <a:t>from</a:t>
            </a:r>
            <a:r>
              <a:rPr lang="fr-FR" dirty="0"/>
              <a:t> Vite documentation.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https://vitejs.dev/guide/why.html#how-is-vite-different-from-x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https://blog.konnor.site/misc/bundlers-and-beyond/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398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3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sort of a library specific tools wrapping what we need to develop our application.</a:t>
            </a:r>
          </a:p>
          <a:p>
            <a:endParaRPr lang="en-US" dirty="0"/>
          </a:p>
          <a:p>
            <a:r>
              <a:rPr lang="en-US" dirty="0"/>
              <a:t>Issues with used tools, dependencies, warnings, … removed from official documentation in 2023.</a:t>
            </a:r>
          </a:p>
          <a:p>
            <a:r>
              <a:rPr lang="en-US" dirty="0"/>
              <a:t>For example, starting dev server may take up to 80s on CRA and under a second with </a:t>
            </a:r>
            <a:r>
              <a:rPr lang="en-US" dirty="0" err="1"/>
              <a:t>Vite</a:t>
            </a:r>
            <a:r>
              <a:rPr lang="en-US" dirty="0"/>
              <a:t> (depends on a project).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https://create-react-app.dev/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https://dev.to/ag2byte/create-react-app-is-officially-dead-h7o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u="sng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https://luketheweb.dev/blog/what-is-vite-and-why-should-you-use-it-instead-of-create-react-app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211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Asynchronous testing ~ imagine sending a HTTP request where you need to wait. Now consider JS is a single thread application with promises. As such the test function ends before it can be evaluated.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458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need: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Framework are about running tests, run them and show the result.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Assertions allow us to express the test.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Stubs / Mocks (Test Double Library) to answer what was called and how many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Code Coverage to know what was tested, important for introducing tests into legacy code.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Browser to run test in a specific environment.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 Mocha, Selenium, Chain. </a:t>
            </a:r>
          </a:p>
          <a:p>
            <a:endParaRPr lang="en-US" dirty="0"/>
          </a:p>
          <a:p>
            <a:r>
              <a:rPr lang="en-US" dirty="0"/>
              <a:t>References: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https://mochajs.org/ -  [Test Framework] design to run and report test results. In the example.  Without assertion library or stub library.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https://jasmine.github.io/ - [Test Framework] with assertions and test doubles (stubs / mocks)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https://karma-runner.github.io/latest/index.html – [Browser Testing] Using a web server executes test code in a spawned browser (Chrome, Firefox) instances. It can run in multiple browsers and devices. Mocha can do that as well, but the focus is different.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https://www.chaijs.com/ - [Assertion Library] (assert, expect, should).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https://istanbul.js.org/ - [Code coverage]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https://sinonjs.org/ [Stub Library] Can also mock whole HTTP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https://selenium.dev/ - [Browser] automation (browser specific drivers), not only for testing.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Specialized libraries may offer better functionality and allow for modular test design.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60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481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is to address the deployment and provide you with the environment.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- - - - - - - - - - - - - - - - - - - - - - - - - - - - - - - - - - -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Dan Abramov - author of Redux,</a:t>
            </a:r>
          </a:p>
          <a:p>
            <a:pPr marL="0" indent="0">
              <a:buFontTx/>
              <a:buNone/>
            </a:pPr>
            <a:r>
              <a:rPr lang="en-US" dirty="0"/>
              <a:t>https://twitter.com/dan_abramov/status/1259614150386425858</a:t>
            </a:r>
          </a:p>
          <a:p>
            <a:pPr marL="0" indent="0">
              <a:buFontTx/>
              <a:buNone/>
            </a:pPr>
            <a:r>
              <a:rPr lang="en-US" dirty="0"/>
              <a:t>React was released 2013, ~2016 the Framework of choice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https://nextjs.org/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https://astro.build/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https://www.gatsbyjs.com/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https://remix.run/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https://nuxt.com/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0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https://github.com/bluwy/create-vite-extra/tree/master/template-ssr-vanilla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45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https://reactjs.org/docs/create-a-new-react-app.html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559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Dependency detection and code linking.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 process can also be optimized.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While this increase coupling, it actually allows to better decouple UI and Service/Business layer into multiple projects.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Turborepo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CI/CD shared caches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Compatible with </a:t>
            </a:r>
            <a:r>
              <a:rPr lang="en-US" dirty="0" err="1"/>
              <a:t>Lerna</a:t>
            </a:r>
            <a:r>
              <a:rPr lang="en-US" dirty="0"/>
              <a:t> / NPM, YARN V1 workspaces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Nx</a:t>
            </a:r>
            <a:r>
              <a:rPr lang="en-US" dirty="0"/>
              <a:t> – more powerful, can replace workspaces / </a:t>
            </a:r>
            <a:r>
              <a:rPr lang="en-US" dirty="0" err="1"/>
              <a:t>Lerna</a:t>
            </a:r>
            <a:r>
              <a:rPr lang="en-US" dirty="0"/>
              <a:t>, code Generators, extensible by plugins.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https://nx.dev/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https://turbo.build/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https://lerna.js.org/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502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https://lerna.js.org/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106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https://turbo.build/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456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https://nx.dev/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149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https://github.com/mff-uk/dataspecer/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74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First Age was about building out a language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Second Age was about users exploring and expanding the language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Third Age is about clearing away legacy assumptions and collapsing layers of tooling. Also, the tools may not be implemented in JavaScript.</a:t>
            </a:r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https://www.swyx.io/js-third-age/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5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get data from REST API and show them in a list. But we want to use JavaScript in 2016.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React DOM is for manipulating the DOM.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jQuery has wrap for AJAX.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used to have CDN to include resources from.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 HTTP2 it make sense to split source code into multiple files, as it can handle multiple requests.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stage-3 is a reference to a Babel, which support JS features in Babel. It used to be that you need to use Typescript and then Babel to get back to ES5 compatibility.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And all of that is only 2016 … </a:t>
            </a:r>
          </a:p>
          <a:p>
            <a:endParaRPr lang="en-US" dirty="0"/>
          </a:p>
          <a:p>
            <a:r>
              <a:rPr lang="en-US" dirty="0"/>
              <a:t>Source: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https://hackernoon.com/how-it-feels-to-learn-javascript-in-2016-d3a717dd577f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85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 need to manage assets for a web page (HTML/ …). We can use bash to automate, but that is not good. Later task runners are getting less popular. A module bundler is a tool that bundle, initially, all JavaScript resources into a single file.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Left image is about supported features in predefined tests, right represents questions on </a:t>
            </a:r>
            <a:r>
              <a:rPr lang="en-US" dirty="0" err="1"/>
              <a:t>stackoverflow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Bundlers focus on combining static assets.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https://www.ionos.com/digitalguide/websites/web-development/gulp-vs-grunt-differentiating-between-the-task-runners/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https://blog.logrocket.com/node-js-task-runners-vs-module-bundlers/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https://insights.stackoverflow.com/trends?tags=gulp%2Cwebpack%2Cgruntjs%2Cbrowserify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https://bundlers.tooling.report/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136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https://browserify.org/ [2011] Bundler</a:t>
            </a:r>
            <a:br>
              <a:rPr lang="en-US" dirty="0"/>
            </a:br>
            <a:r>
              <a:rPr lang="en-US" dirty="0"/>
              <a:t>Pure bundler, as such it must be used with task runner like Gulp or Grunt. Focus on using Node.js packages in frontend ~ used to be a close competitor to webpack.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23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https://gruntjs.com/ [2011-2012] Task Runner</a:t>
            </a:r>
            <a:br>
              <a:rPr lang="en-US" dirty="0"/>
            </a:br>
            <a:r>
              <a:rPr lang="en-US" dirty="0"/>
              <a:t>Employ temporary files. Focus on plugin configuration (tasks), there is a huge number of plugins ~6K. Configuration is huge nested object.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92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Gulp is design to automate a build pipelines consisting of tasks. Pipelines are specified in JavaScript/Typescript/… file. </a:t>
            </a:r>
          </a:p>
          <a:p>
            <a:endParaRPr lang="en-US" dirty="0"/>
          </a:p>
          <a:p>
            <a:r>
              <a:rPr lang="en-US" dirty="0"/>
              <a:t>Example load all files and move them to other location. We can apply transformations along the way. Other example is a composition of tasks into a pipeline.</a:t>
            </a:r>
          </a:p>
          <a:p>
            <a:endParaRPr lang="en-US" dirty="0"/>
          </a:p>
          <a:p>
            <a:r>
              <a:rPr lang="en-US" dirty="0"/>
              <a:t>“watch” allow to execute task when a file change.</a:t>
            </a:r>
          </a:p>
          <a:p>
            <a:endParaRPr lang="en-US" dirty="0"/>
          </a:p>
          <a:p>
            <a:r>
              <a:rPr lang="en-US" dirty="0"/>
              <a:t>Compare to Grunt: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memory streams</a:t>
            </a: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https://gulpjs.com/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23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https://github.com/broccolijs/broccoli [2013 - 2021] Task Runner</a:t>
            </a:r>
            <a:br>
              <a:rPr lang="en-US" dirty="0"/>
            </a:br>
            <a:r>
              <a:rPr lang="en-US" dirty="0"/>
              <a:t>Build resources using pipelines.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604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u="sng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https://vercel.com/blog/turbopack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Rust-based successor to Webpack, use since Next.js 13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70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0CBFD-96D4-7287-CE2C-B361F455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6" y="6503336"/>
            <a:ext cx="983432" cy="3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EABA8-3BA1-5923-66BA-C39DF4CA777F}"/>
              </a:ext>
            </a:extLst>
          </p:cNvPr>
          <p:cNvSpPr txBox="1"/>
          <p:nvPr/>
        </p:nvSpPr>
        <p:spPr>
          <a:xfrm>
            <a:off x="2035126" y="6513154"/>
            <a:ext cx="816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work is licensed under a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677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-Two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52" y="1844824"/>
            <a:ext cx="5763187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7" y="1844824"/>
            <a:ext cx="5763183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9948CD-A3DC-404F-921B-D94627D2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69095-5CD4-4F20-BC94-B154897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9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1980093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2996952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26404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4189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31781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5054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5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X-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1"/>
            <a:ext cx="11521280" cy="2130653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52" y="3391272"/>
            <a:ext cx="1152128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757585"/>
            <a:ext cx="2910840" cy="374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2021/2022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767102"/>
            <a:ext cx="6400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by Škoda Petr</a:t>
            </a:r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46823F-F779-42B6-8699-C94A374E678D}"/>
              </a:ext>
            </a:extLst>
          </p:cNvPr>
          <p:cNvSpPr txBox="1"/>
          <p:nvPr userDrawn="1"/>
        </p:nvSpPr>
        <p:spPr>
          <a:xfrm>
            <a:off x="2207568" y="5219908"/>
            <a:ext cx="4416491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1800" b="0" dirty="0">
                <a:ln>
                  <a:noFill/>
                </a:ln>
                <a:solidFill>
                  <a:schemeClr val="accent5"/>
                </a:solidFill>
              </a:rPr>
              <a:t>https://www.ksi.mff.cuni.cz/ </a:t>
            </a:r>
            <a:r>
              <a:rPr lang="en-US" sz="1800" dirty="0">
                <a:ln>
                  <a:noFill/>
                </a:ln>
                <a:solidFill>
                  <a:schemeClr val="accent5"/>
                </a:solidFill>
              </a:rPr>
              <a:t>https://github.com/skodapetr</a:t>
            </a:r>
          </a:p>
        </p:txBody>
      </p:sp>
    </p:spTree>
    <p:extLst>
      <p:ext uri="{BB962C8B-B14F-4D97-AF65-F5344CB8AC3E}">
        <p14:creationId xmlns:p14="http://schemas.microsoft.com/office/powerpoint/2010/main" val="414830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-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-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125F0-E602-409F-8C54-EE50939C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CE1F92-6668-4B91-8D94-7368CA20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75758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30" r:id="rId8"/>
    <p:sldLayoutId id="2147483728" r:id="rId9"/>
    <p:sldLayoutId id="2147483688" r:id="rId10"/>
    <p:sldLayoutId id="214748372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stackoverflow.com/trends?tags=gulp%2Cwebpack%2Cgruntjs%2Cbrowserif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bundlers.tooling.report/#summary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452-C885-7317-E131-0BDB4C1BD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JavaScript eco-system II.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C64A-9086-C8A2-A885-C195BB063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8164599" cy="439653"/>
          </a:xfrm>
        </p:spPr>
        <p:txBody>
          <a:bodyPr/>
          <a:lstStyle/>
          <a:p>
            <a:r>
              <a:rPr lang="en-US" dirty="0"/>
              <a:t>NSWI153 - </a:t>
            </a: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 Programming of Web Applications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7CA2-8171-135B-E44F-1C7F469B2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202</a:t>
            </a:r>
            <a:r>
              <a:rPr lang="en-US" dirty="0"/>
              <a:t>3/2024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A3DCA-7A4A-597B-3B42-628A19DF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/>
              <a:t>Škoda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F41A0-7ACE-A6B3-D30D-C368EAC69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https://github.com/skodapetr</a:t>
            </a:r>
          </a:p>
          <a:p>
            <a:r>
              <a:rPr lang="en-US" dirty="0"/>
              <a:t>https://www.ksi.mff.cuni.cz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9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B75F-8F57-1B6E-E5D4-C11E5473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Turbopack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1DB14-8857-F200-5774-015F9AA0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4EF0-F92E-4D76-7C6E-22BAD7B4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5E3EC-E241-F62D-57F3-EA1DF01B8A63}"/>
              </a:ext>
            </a:extLst>
          </p:cNvPr>
          <p:cNvSpPr txBox="1"/>
          <p:nvPr/>
        </p:nvSpPr>
        <p:spPr>
          <a:xfrm>
            <a:off x="0" y="65253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Consider: 2023/2024</a:t>
            </a:r>
          </a:p>
        </p:txBody>
      </p:sp>
    </p:spTree>
    <p:extLst>
      <p:ext uri="{BB962C8B-B14F-4D97-AF65-F5344CB8AC3E}">
        <p14:creationId xmlns:p14="http://schemas.microsoft.com/office/powerpoint/2010/main" val="344159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B75F-8F57-1B6E-E5D4-C11E5473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1DB14-8857-F200-5774-015F9AA0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30243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Bundler, 2012</a:t>
            </a:r>
          </a:p>
          <a:p>
            <a:r>
              <a:rPr lang="en-US" dirty="0"/>
              <a:t>Complex configuration</a:t>
            </a:r>
            <a:br>
              <a:rPr lang="en-US" dirty="0"/>
            </a:br>
            <a:r>
              <a:rPr lang="en-US" dirty="0"/>
              <a:t>Zero-configuration with Webpack 4</a:t>
            </a:r>
          </a:p>
          <a:p>
            <a:r>
              <a:rPr lang="en-US" dirty="0"/>
              <a:t>Handles non-code assets (images, </a:t>
            </a:r>
            <a:r>
              <a:rPr lang="en-US" dirty="0" err="1"/>
              <a:t>css</a:t>
            </a:r>
            <a:r>
              <a:rPr lang="en-US" dirty="0"/>
              <a:t>, … ) with require ES6 module syntax</a:t>
            </a:r>
          </a:p>
          <a:p>
            <a:r>
              <a:rPr lang="en-US" dirty="0"/>
              <a:t>Loaders</a:t>
            </a:r>
          </a:p>
          <a:p>
            <a:r>
              <a:rPr lang="en-US" dirty="0"/>
              <a:t>Plugins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4EF0-F92E-4D76-7C6E-22BAD7B4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5E3EC-E241-F62D-57F3-EA1DF01B8A63}"/>
              </a:ext>
            </a:extLst>
          </p:cNvPr>
          <p:cNvSpPr txBox="1"/>
          <p:nvPr/>
        </p:nvSpPr>
        <p:spPr>
          <a:xfrm>
            <a:off x="0" y="65253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Consider: 2023/2024</a:t>
            </a:r>
          </a:p>
        </p:txBody>
      </p:sp>
    </p:spTree>
    <p:extLst>
      <p:ext uri="{BB962C8B-B14F-4D97-AF65-F5344CB8AC3E}">
        <p14:creationId xmlns:p14="http://schemas.microsoft.com/office/powerpoint/2010/main" val="359333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D1A7A6-CAB6-08FA-03C2-2317C3E8C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A432A-5982-8567-8C9A-2FDE25284F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Webpack &amp; </a:t>
            </a:r>
            <a:r>
              <a:rPr lang="en-US" dirty="0" err="1"/>
              <a:t>LinkedPipes</a:t>
            </a:r>
            <a:r>
              <a:rPr lang="en-US" dirty="0"/>
              <a:t>: ETL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B75F-8F57-1B6E-E5D4-C11E5473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1DB14-8857-F200-5774-015F9AA0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4EF0-F92E-4D76-7C6E-22BAD7B4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5E3EC-E241-F62D-57F3-EA1DF01B8A63}"/>
              </a:ext>
            </a:extLst>
          </p:cNvPr>
          <p:cNvSpPr txBox="1"/>
          <p:nvPr/>
        </p:nvSpPr>
        <p:spPr>
          <a:xfrm>
            <a:off x="0" y="65253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Consider: 2023/2024</a:t>
            </a:r>
          </a:p>
        </p:txBody>
      </p:sp>
    </p:spTree>
    <p:extLst>
      <p:ext uri="{BB962C8B-B14F-4D97-AF65-F5344CB8AC3E}">
        <p14:creationId xmlns:p14="http://schemas.microsoft.com/office/powerpoint/2010/main" val="342578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B75F-8F57-1B6E-E5D4-C11E5473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Parcel.js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1DB14-8857-F200-5774-015F9AA0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Zero-configuration bundler, 2017 (V2 2020)</a:t>
            </a:r>
          </a:p>
          <a:p>
            <a:r>
              <a:rPr lang="en-US" dirty="0"/>
              <a:t>JavaScript, HTML, CSS, CSV, TypeScript, </a:t>
            </a:r>
            <a:r>
              <a:rPr lang="en-US" dirty="0" err="1"/>
              <a:t>CoffeScript</a:t>
            </a:r>
            <a:r>
              <a:rPr lang="en-US" dirty="0"/>
              <a:t>, Sass, Stylus, Less, </a:t>
            </a:r>
            <a:r>
              <a:rPr lang="en-US" dirty="0" err="1"/>
              <a:t>SugarSS</a:t>
            </a:r>
            <a:r>
              <a:rPr lang="en-US" dirty="0"/>
              <a:t>, Vue, Elm, JSON, TOML, GraphQL, YAML, GLSL, </a:t>
            </a:r>
            <a:r>
              <a:rPr lang="en-US" dirty="0" err="1"/>
              <a:t>Prug</a:t>
            </a:r>
            <a:r>
              <a:rPr lang="en-US" dirty="0"/>
              <a:t>, MDX, XML,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4EF0-F92E-4D76-7C6E-22BAD7B4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5E3EC-E241-F62D-57F3-EA1DF01B8A63}"/>
              </a:ext>
            </a:extLst>
          </p:cNvPr>
          <p:cNvSpPr txBox="1"/>
          <p:nvPr/>
        </p:nvSpPr>
        <p:spPr>
          <a:xfrm>
            <a:off x="0" y="65253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Consider: 2023/2024</a:t>
            </a:r>
          </a:p>
        </p:txBody>
      </p:sp>
    </p:spTree>
    <p:extLst>
      <p:ext uri="{BB962C8B-B14F-4D97-AF65-F5344CB8AC3E}">
        <p14:creationId xmlns:p14="http://schemas.microsoft.com/office/powerpoint/2010/main" val="8538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EBBD6-14BC-D353-D0D6-0EB8A7DDD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5C17A-9D5D-E125-B519-42CD4D63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Parcel.js &amp; </a:t>
            </a:r>
            <a:r>
              <a:rPr lang="en-US" dirty="0" err="1"/>
              <a:t>datova-kancelaria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0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BE0C-F4C4-A748-616C-5FC1B15A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4E53-89AD-CBAF-5E63-18FB4C1D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5841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Bundler</a:t>
            </a:r>
          </a:p>
          <a:p>
            <a:r>
              <a:rPr lang="en-US" dirty="0"/>
              <a:t>Wrap </a:t>
            </a:r>
            <a:r>
              <a:rPr lang="en-US" dirty="0" err="1"/>
              <a:t>esbuild</a:t>
            </a:r>
            <a:r>
              <a:rPr lang="en-US" dirty="0"/>
              <a:t>, native ESM modules</a:t>
            </a:r>
          </a:p>
          <a:p>
            <a:r>
              <a:rPr lang="en-US" dirty="0"/>
              <a:t>Unbundled deployment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B5637-5C74-A6BD-B3D3-76BEE2A9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E8088-1395-A9CD-A35B-F56CB2DF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6" y="3230822"/>
            <a:ext cx="5530034" cy="2962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234814-7A2C-8ADC-548F-97DE8F5DF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198" y="3230822"/>
            <a:ext cx="5252864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EBBD6-14BC-D353-D0D6-0EB8A7DDD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5C17A-9D5D-E125-B519-42CD4D63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Vite</a:t>
            </a:r>
            <a:r>
              <a:rPr lang="en-US" dirty="0"/>
              <a:t> &amp; hot deployment</a:t>
            </a:r>
          </a:p>
        </p:txBody>
      </p:sp>
    </p:spTree>
    <p:extLst>
      <p:ext uri="{BB962C8B-B14F-4D97-AF65-F5344CB8AC3E}">
        <p14:creationId xmlns:p14="http://schemas.microsoft.com/office/powerpoint/2010/main" val="3679458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64E4-2F38-9AEF-74C8-6E6DD0F2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React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E9CB0-11A4-099E-63E9-942B2DFC2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a modern web app by running one command. </a:t>
            </a:r>
          </a:p>
          <a:p>
            <a:r>
              <a:rPr lang="en-US" dirty="0"/>
              <a:t>React specific libraries and functionality.</a:t>
            </a:r>
          </a:p>
          <a:p>
            <a:r>
              <a:rPr lang="en-US" dirty="0"/>
              <a:t>You can “eject” from the CRA to </a:t>
            </a:r>
            <a:r>
              <a:rPr lang="en-US" b="0" i="0" dirty="0">
                <a:solidFill>
                  <a:srgbClr val="1C1E21"/>
                </a:solidFill>
                <a:effectLst/>
                <a:latin typeface="system-ui"/>
              </a:rPr>
              <a:t>webpack, Babel, </a:t>
            </a:r>
            <a:r>
              <a:rPr lang="en-US" b="0" i="0" dirty="0" err="1">
                <a:solidFill>
                  <a:srgbClr val="1C1E21"/>
                </a:solidFill>
                <a:effectLst/>
                <a:latin typeface="system-ui"/>
              </a:rPr>
              <a:t>ESLint</a:t>
            </a:r>
            <a:r>
              <a:rPr lang="en-US" b="0" i="0" dirty="0">
                <a:solidFill>
                  <a:srgbClr val="1C1E21"/>
                </a:solidFill>
                <a:effectLst/>
                <a:latin typeface="system-ui"/>
              </a:rPr>
              <a:t>, ...</a:t>
            </a:r>
          </a:p>
          <a:p>
            <a:r>
              <a:rPr lang="en-US" dirty="0" err="1">
                <a:solidFill>
                  <a:srgbClr val="1C1E21"/>
                </a:solidFill>
                <a:latin typeface="system-ui"/>
              </a:rPr>
              <a:t>React's</a:t>
            </a:r>
            <a:r>
              <a:rPr lang="en-US" dirty="0">
                <a:solidFill>
                  <a:srgbClr val="1C1E21"/>
                </a:solidFill>
                <a:latin typeface="system-ui"/>
              </a:rPr>
              <a:t> documentation, released on 2023-03-16, </a:t>
            </a:r>
            <a:br>
              <a:rPr lang="en-US" dirty="0">
                <a:solidFill>
                  <a:srgbClr val="1C1E21"/>
                </a:solidFill>
                <a:latin typeface="system-ui"/>
              </a:rPr>
            </a:br>
            <a:r>
              <a:rPr lang="en-US" dirty="0">
                <a:solidFill>
                  <a:srgbClr val="1C1E21"/>
                </a:solidFill>
                <a:latin typeface="system-ui"/>
              </a:rPr>
              <a:t>no longer recommends CRA as the go-to solution for </a:t>
            </a:r>
            <a:br>
              <a:rPr lang="en-US" dirty="0">
                <a:solidFill>
                  <a:srgbClr val="1C1E21"/>
                </a:solidFill>
                <a:latin typeface="system-ui"/>
              </a:rPr>
            </a:br>
            <a:r>
              <a:rPr lang="en-US" dirty="0">
                <a:solidFill>
                  <a:srgbClr val="1C1E21"/>
                </a:solidFill>
                <a:latin typeface="system-ui"/>
              </a:rPr>
              <a:t>creating React applications.</a:t>
            </a:r>
            <a:br>
              <a:rPr lang="en-US" dirty="0">
                <a:solidFill>
                  <a:srgbClr val="1C1E21"/>
                </a:solidFill>
                <a:latin typeface="system-ui"/>
              </a:rPr>
            </a:br>
            <a:endParaRPr lang="en-US" dirty="0">
              <a:solidFill>
                <a:srgbClr val="1C1E21"/>
              </a:solidFill>
              <a:latin typeface="system-ui"/>
            </a:endParaRPr>
          </a:p>
          <a:p>
            <a:endParaRPr lang="en-US" b="0" i="0" dirty="0">
              <a:solidFill>
                <a:srgbClr val="1C1E21"/>
              </a:solidFill>
              <a:effectLst/>
              <a:latin typeface="system-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DDEE1-CFF5-9BED-0430-DC2C560B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03396-22B5-4EF7-CF37-EE9A7EB99009}"/>
              </a:ext>
            </a:extLst>
          </p:cNvPr>
          <p:cNvSpPr/>
          <p:nvPr/>
        </p:nvSpPr>
        <p:spPr>
          <a:xfrm>
            <a:off x="8112224" y="1268760"/>
            <a:ext cx="3672408" cy="1046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chemeClr val="tx1"/>
                </a:solidFill>
              </a:rPr>
              <a:t>npx</a:t>
            </a:r>
            <a:r>
              <a:rPr lang="en-US" sz="2000" dirty="0">
                <a:solidFill>
                  <a:schemeClr val="tx1"/>
                </a:solidFill>
              </a:rPr>
              <a:t> create-react-app my-app</a:t>
            </a:r>
          </a:p>
          <a:p>
            <a:r>
              <a:rPr lang="en-US" sz="2000" dirty="0">
                <a:solidFill>
                  <a:schemeClr val="tx1"/>
                </a:solidFill>
              </a:rPr>
              <a:t>cd my-app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npm</a:t>
            </a:r>
            <a:r>
              <a:rPr lang="en-US" sz="2000" dirty="0">
                <a:solidFill>
                  <a:schemeClr val="tx1"/>
                </a:solidFill>
              </a:rPr>
              <a:t> start</a:t>
            </a:r>
          </a:p>
        </p:txBody>
      </p:sp>
    </p:spTree>
    <p:extLst>
      <p:ext uri="{BB962C8B-B14F-4D97-AF65-F5344CB8AC3E}">
        <p14:creationId xmlns:p14="http://schemas.microsoft.com/office/powerpoint/2010/main" val="3600001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6FEC6-3D6A-4080-B097-7CF14408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3AEEA9-824C-41BE-A0E7-53A03B96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Units Tests / Integration Tests / Regression Tests</a:t>
            </a:r>
          </a:p>
          <a:p>
            <a:r>
              <a:rPr lang="en-US" dirty="0"/>
              <a:t>Test-Driven Development </a:t>
            </a:r>
          </a:p>
          <a:p>
            <a:r>
              <a:rPr lang="en-US" dirty="0"/>
              <a:t>UI Tests / End-to-End testing (e2e)</a:t>
            </a:r>
          </a:p>
          <a:p>
            <a:r>
              <a:rPr lang="en-US" dirty="0"/>
              <a:t>Asynchronous Testing</a:t>
            </a:r>
          </a:p>
          <a:p>
            <a:r>
              <a:rPr lang="en-US" dirty="0"/>
              <a:t>Browser Specific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F791F-8D54-4901-98FF-AC9A0F08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99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BF0C-FB22-4A1B-AC3A-523B899CB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400" dirty="0"/>
              <a:t>ADVANCED</a:t>
            </a:r>
            <a:br>
              <a:rPr lang="en-US" sz="4400" dirty="0"/>
            </a:br>
            <a:r>
              <a:rPr lang="en-US" sz="4400" dirty="0"/>
              <a:t>Programming of Web Applications </a:t>
            </a:r>
            <a:br>
              <a:rPr lang="en-US" sz="4400" dirty="0"/>
            </a:br>
            <a:r>
              <a:rPr lang="en-US" sz="4400" dirty="0"/>
              <a:t>NSWI153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FA4948-E5AF-44C8-AEB3-1B957564C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2800" dirty="0"/>
              <a:t>JavaScript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27CE-CCCA-473C-AEB6-7B30BA5D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2022/2023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9182-70D7-4EF1-B78E-EB0BFC3C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by Škoda Petr</a:t>
            </a:r>
          </a:p>
        </p:txBody>
      </p:sp>
    </p:spTree>
    <p:extLst>
      <p:ext uri="{BB962C8B-B14F-4D97-AF65-F5344CB8AC3E}">
        <p14:creationId xmlns:p14="http://schemas.microsoft.com/office/powerpoint/2010/main" val="1240343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6FEC6-3D6A-4080-B097-7CF14408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F791F-8D54-4901-98FF-AC9A0F08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>
                <a:solidFill>
                  <a:schemeClr val="tx1"/>
                </a:solidFill>
              </a:rPr>
              <a:pPr/>
              <a:t>20</a:t>
            </a:fld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FDD1F-3F82-4C4E-97E6-C0768C4E7A09}"/>
              </a:ext>
            </a:extLst>
          </p:cNvPr>
          <p:cNvSpPr/>
          <p:nvPr/>
        </p:nvSpPr>
        <p:spPr>
          <a:xfrm>
            <a:off x="239350" y="4149080"/>
            <a:ext cx="11713298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describe(GitHub', function ()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describe(‘</a:t>
            </a:r>
            <a:r>
              <a:rPr lang="en-US" sz="2000" dirty="0" err="1">
                <a:solidFill>
                  <a:schemeClr val="tx1"/>
                </a:solidFill>
              </a:rPr>
              <a:t>LandingPage</a:t>
            </a:r>
            <a:r>
              <a:rPr lang="en-US" sz="2000" dirty="0">
                <a:solidFill>
                  <a:schemeClr val="tx1"/>
                </a:solidFill>
              </a:rPr>
              <a:t>', function ()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it(‘should not contain kitten', function ()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</a:t>
            </a:r>
            <a:r>
              <a:rPr lang="en-US" sz="2000" dirty="0" err="1">
                <a:solidFill>
                  <a:schemeClr val="tx1"/>
                </a:solidFill>
              </a:rPr>
              <a:t>driver.get</a:t>
            </a:r>
            <a:r>
              <a:rPr lang="en-US" sz="2000" dirty="0">
                <a:solidFill>
                  <a:schemeClr val="tx1"/>
                </a:solidFill>
              </a:rPr>
              <a:t>('http://github.com’);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</a:t>
            </a:r>
            <a:r>
              <a:rPr lang="en-US" sz="2000" dirty="0" err="1">
                <a:solidFill>
                  <a:schemeClr val="tx1"/>
                </a:solidFill>
              </a:rPr>
              <a:t>chai.expect</a:t>
            </a:r>
            <a:r>
              <a:rPr lang="en-US" sz="2000" dirty="0">
                <a:solidFill>
                  <a:schemeClr val="tx1"/>
                </a:solidFill>
              </a:rPr>
              <a:t>('#site-container h1.heading').</a:t>
            </a:r>
            <a:r>
              <a:rPr lang="en-US" sz="2000" dirty="0" err="1">
                <a:solidFill>
                  <a:schemeClr val="tx1"/>
                </a:solidFill>
              </a:rPr>
              <a:t>dom.to.not.contain.text</a:t>
            </a:r>
            <a:r>
              <a:rPr lang="en-US" sz="2000" dirty="0">
                <a:solidFill>
                  <a:schemeClr val="tx1"/>
                </a:solidFill>
              </a:rPr>
              <a:t>("I'm a kitty!");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 } 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BA2AE-ED10-4043-A809-B4980C057B3E}"/>
              </a:ext>
            </a:extLst>
          </p:cNvPr>
          <p:cNvSpPr/>
          <p:nvPr/>
        </p:nvSpPr>
        <p:spPr>
          <a:xfrm>
            <a:off x="1178549" y="1640218"/>
            <a:ext cx="252028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Test Framework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CE5ED7-9EDE-4339-BBFD-808AC8DEC67F}"/>
              </a:ext>
            </a:extLst>
          </p:cNvPr>
          <p:cNvSpPr/>
          <p:nvPr/>
        </p:nvSpPr>
        <p:spPr>
          <a:xfrm>
            <a:off x="4835860" y="1640218"/>
            <a:ext cx="252028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Assertions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E5CE5-DDCD-4F40-9FC9-2A3AEF00D8B3}"/>
              </a:ext>
            </a:extLst>
          </p:cNvPr>
          <p:cNvSpPr/>
          <p:nvPr/>
        </p:nvSpPr>
        <p:spPr>
          <a:xfrm>
            <a:off x="8493171" y="1628800"/>
            <a:ext cx="252028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Stubs / Mocks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AF44AC-B837-46AA-83FE-028AE1F5AA0F}"/>
              </a:ext>
            </a:extLst>
          </p:cNvPr>
          <p:cNvSpPr/>
          <p:nvPr/>
        </p:nvSpPr>
        <p:spPr>
          <a:xfrm>
            <a:off x="2927648" y="2919725"/>
            <a:ext cx="252028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Code Coverage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FBDB3C-B8BA-4711-A64E-89FBA1D5C58B}"/>
              </a:ext>
            </a:extLst>
          </p:cNvPr>
          <p:cNvSpPr/>
          <p:nvPr/>
        </p:nvSpPr>
        <p:spPr>
          <a:xfrm>
            <a:off x="6744074" y="2896195"/>
            <a:ext cx="252028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Browser</a:t>
            </a:r>
          </a:p>
        </p:txBody>
      </p:sp>
    </p:spTree>
    <p:extLst>
      <p:ext uri="{BB962C8B-B14F-4D97-AF65-F5344CB8AC3E}">
        <p14:creationId xmlns:p14="http://schemas.microsoft.com/office/powerpoint/2010/main" val="227315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C03566-FA75-4C71-9893-490CF8E8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Meta-Frameworks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B17778-365E-4028-9E91-D0182DCC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31765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Next.js (React)</a:t>
            </a:r>
          </a:p>
          <a:p>
            <a:r>
              <a:rPr lang="en-US" dirty="0">
                <a:solidFill>
                  <a:schemeClr val="tx1"/>
                </a:solidFill>
              </a:rPr>
              <a:t>Nuxt.js (Vue)</a:t>
            </a:r>
          </a:p>
          <a:p>
            <a:r>
              <a:rPr lang="en-US" dirty="0">
                <a:solidFill>
                  <a:schemeClr val="tx1"/>
                </a:solidFill>
              </a:rPr>
              <a:t>Gatsby (React)</a:t>
            </a:r>
          </a:p>
          <a:p>
            <a:r>
              <a:rPr lang="en-US" dirty="0">
                <a:solidFill>
                  <a:schemeClr val="tx1"/>
                </a:solidFill>
              </a:rPr>
              <a:t>Remix (React)</a:t>
            </a:r>
          </a:p>
          <a:p>
            <a:r>
              <a:rPr lang="en-US" dirty="0">
                <a:solidFill>
                  <a:schemeClr val="tx1"/>
                </a:solidFill>
              </a:rPr>
              <a:t>Astro (React, Vue, Lit, Svelte, …)</a:t>
            </a:r>
          </a:p>
          <a:p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46C51-2765-4101-A684-B7A80C9D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8FF0FF-C259-140E-8626-395381F91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6079" y="3212976"/>
            <a:ext cx="4913761" cy="3096343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34B6543-C639-CD1F-463F-18C0A7E9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36" y="210792"/>
            <a:ext cx="122059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32E9095-94F9-1F09-3B44-C06A0CDE5EBC}"/>
              </a:ext>
            </a:extLst>
          </p:cNvPr>
          <p:cNvSpPr txBox="1">
            <a:spLocks/>
          </p:cNvSpPr>
          <p:nvPr/>
        </p:nvSpPr>
        <p:spPr>
          <a:xfrm>
            <a:off x="6163749" y="1261341"/>
            <a:ext cx="5699679" cy="3096343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Features:</a:t>
            </a:r>
          </a:p>
          <a:p>
            <a:r>
              <a:rPr lang="en-US" dirty="0">
                <a:solidFill>
                  <a:schemeClr val="tx1"/>
                </a:solidFill>
              </a:rPr>
              <a:t>Build-in Optimizations (Images, fonts, ..)</a:t>
            </a:r>
          </a:p>
          <a:p>
            <a:r>
              <a:rPr lang="en-US" dirty="0">
                <a:solidFill>
                  <a:schemeClr val="tx1"/>
                </a:solidFill>
              </a:rPr>
              <a:t>Data fetching / Server Actions</a:t>
            </a:r>
          </a:p>
          <a:p>
            <a:r>
              <a:rPr lang="en-US" dirty="0">
                <a:solidFill>
                  <a:schemeClr val="tx1"/>
                </a:solidFill>
              </a:rPr>
              <a:t>Route handlers</a:t>
            </a:r>
          </a:p>
          <a:p>
            <a:r>
              <a:rPr lang="en-US" dirty="0">
                <a:solidFill>
                  <a:schemeClr val="tx1"/>
                </a:solidFill>
              </a:rPr>
              <a:t>SSR</a:t>
            </a:r>
          </a:p>
          <a:p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14E77-92F9-0D43-8F3F-136FD6F89BBD}"/>
              </a:ext>
            </a:extLst>
          </p:cNvPr>
          <p:cNvSpPr txBox="1"/>
          <p:nvPr/>
        </p:nvSpPr>
        <p:spPr>
          <a:xfrm>
            <a:off x="5871314" y="250811"/>
            <a:ext cx="4772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Did somebody say .. server-side rendering?</a:t>
            </a:r>
          </a:p>
        </p:txBody>
      </p:sp>
    </p:spTree>
    <p:extLst>
      <p:ext uri="{BB962C8B-B14F-4D97-AF65-F5344CB8AC3E}">
        <p14:creationId xmlns:p14="http://schemas.microsoft.com/office/powerpoint/2010/main" val="35545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B8D972-2E16-9EDA-0E5F-370DDED34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39C34-4231-F6A9-AC3C-D51CBC82E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Server-side rendering (SSR)</a:t>
            </a:r>
          </a:p>
        </p:txBody>
      </p:sp>
    </p:spTree>
    <p:extLst>
      <p:ext uri="{BB962C8B-B14F-4D97-AF65-F5344CB8AC3E}">
        <p14:creationId xmlns:p14="http://schemas.microsoft.com/office/powerpoint/2010/main" val="3385207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B47C82-68A5-45DC-89E0-7ADFCDD7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to medium React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DE24A-856E-4AC9-96CF-6AF18464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15847"/>
            <a:ext cx="1312025" cy="253513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34C28B7-E492-4155-90B1-CFF175A638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6073" y="1268760"/>
            <a:ext cx="11712575" cy="360363"/>
          </a:xfrm>
        </p:spPr>
        <p:txBody>
          <a:bodyPr/>
          <a:lstStyle/>
          <a:p>
            <a:r>
              <a:rPr lang="en-US" dirty="0"/>
              <a:t>You might not need a toolchain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3FF65-68C9-451C-AFF4-9AD7D01068A3}"/>
              </a:ext>
            </a:extLst>
          </p:cNvPr>
          <p:cNvSpPr/>
          <p:nvPr/>
        </p:nvSpPr>
        <p:spPr>
          <a:xfrm>
            <a:off x="239349" y="4077072"/>
            <a:ext cx="11713299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000" dirty="0" err="1">
                <a:solidFill>
                  <a:schemeClr val="tx1"/>
                </a:solidFill>
              </a:rPr>
              <a:t>npm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create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vite@latest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my</a:t>
            </a:r>
            <a:r>
              <a:rPr lang="fr-FR" sz="2000" dirty="0">
                <a:solidFill>
                  <a:schemeClr val="tx1"/>
                </a:solidFill>
              </a:rPr>
              <a:t>-application -- --</a:t>
            </a:r>
            <a:r>
              <a:rPr lang="fr-FR" sz="2000" dirty="0" err="1">
                <a:solidFill>
                  <a:schemeClr val="tx1"/>
                </a:solidFill>
              </a:rPr>
              <a:t>template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react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06D57-89AB-4ADF-A7CF-40837ECEC464}"/>
              </a:ext>
            </a:extLst>
          </p:cNvPr>
          <p:cNvSpPr/>
          <p:nvPr/>
        </p:nvSpPr>
        <p:spPr>
          <a:xfrm>
            <a:off x="239351" y="1800065"/>
            <a:ext cx="11713299" cy="1357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&lt;script </a:t>
            </a:r>
            <a:r>
              <a:rPr lang="en-US" sz="2000" dirty="0" err="1">
                <a:solidFill>
                  <a:schemeClr val="tx1"/>
                </a:solidFill>
              </a:rPr>
              <a:t>src</a:t>
            </a:r>
            <a:r>
              <a:rPr lang="en-US" sz="2000" dirty="0">
                <a:solidFill>
                  <a:schemeClr val="tx1"/>
                </a:solidFill>
              </a:rPr>
              <a:t>=“…/react.production.min.js" </a:t>
            </a:r>
            <a:r>
              <a:rPr lang="en-US" sz="2000" dirty="0" err="1">
                <a:solidFill>
                  <a:schemeClr val="tx1"/>
                </a:solidFill>
              </a:rPr>
              <a:t>crossorigin</a:t>
            </a:r>
            <a:r>
              <a:rPr lang="en-US" sz="2000" dirty="0">
                <a:solidFill>
                  <a:schemeClr val="tx1"/>
                </a:solidFill>
              </a:rPr>
              <a:t>&gt;&lt;/script&gt;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&lt;script </a:t>
            </a:r>
            <a:r>
              <a:rPr lang="en-US" sz="2000" dirty="0" err="1">
                <a:solidFill>
                  <a:schemeClr val="tx1"/>
                </a:solidFill>
              </a:rPr>
              <a:t>src</a:t>
            </a:r>
            <a:r>
              <a:rPr lang="en-US" sz="2000" dirty="0">
                <a:solidFill>
                  <a:schemeClr val="tx1"/>
                </a:solidFill>
              </a:rPr>
              <a:t>=“…/react-dom.production.min.js" </a:t>
            </a:r>
            <a:r>
              <a:rPr lang="en-US" sz="2000" dirty="0" err="1">
                <a:solidFill>
                  <a:schemeClr val="tx1"/>
                </a:solidFill>
              </a:rPr>
              <a:t>crossorigin</a:t>
            </a:r>
            <a:r>
              <a:rPr lang="en-US" sz="2000" dirty="0">
                <a:solidFill>
                  <a:schemeClr val="tx1"/>
                </a:solidFill>
              </a:rPr>
              <a:t>&gt;&lt;/script&gt;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&lt;script </a:t>
            </a:r>
            <a:r>
              <a:rPr lang="en-US" sz="2000" dirty="0" err="1">
                <a:solidFill>
                  <a:schemeClr val="tx1"/>
                </a:solidFill>
              </a:rPr>
              <a:t>src</a:t>
            </a:r>
            <a:r>
              <a:rPr lang="en-US" sz="2000" dirty="0">
                <a:solidFill>
                  <a:schemeClr val="tx1"/>
                </a:solidFill>
              </a:rPr>
              <a:t>=“…/babel.min.js"&gt;&lt;/script&gt;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&lt;script type="text/babel“&gt; …. &lt;/script&gt;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E90BDCB-444D-418F-91AA-7BD067534BCE}"/>
              </a:ext>
            </a:extLst>
          </p:cNvPr>
          <p:cNvSpPr txBox="1">
            <a:spLocks/>
          </p:cNvSpPr>
          <p:nvPr/>
        </p:nvSpPr>
        <p:spPr>
          <a:xfrm>
            <a:off x="239350" y="3582113"/>
            <a:ext cx="11713299" cy="360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might need a toolchain, but like in 2023+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1F9FEC8-FFD8-4BBA-BCE8-FFD9DC84FB4C}"/>
              </a:ext>
            </a:extLst>
          </p:cNvPr>
          <p:cNvSpPr txBox="1">
            <a:spLocks/>
          </p:cNvSpPr>
          <p:nvPr/>
        </p:nvSpPr>
        <p:spPr>
          <a:xfrm>
            <a:off x="249791" y="5062090"/>
            <a:ext cx="11713299" cy="360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might need a ….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141783-8E5B-44E5-1309-62BDED4523A0}"/>
              </a:ext>
            </a:extLst>
          </p:cNvPr>
          <p:cNvSpPr/>
          <p:nvPr/>
        </p:nvSpPr>
        <p:spPr>
          <a:xfrm>
            <a:off x="242161" y="5491675"/>
            <a:ext cx="11713299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000" dirty="0" err="1">
                <a:solidFill>
                  <a:schemeClr val="tx1"/>
                </a:solidFill>
              </a:rPr>
              <a:t>npx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create-next-app@latest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animBg="1"/>
      <p:bldP spid="9" grpId="0" animBg="1"/>
      <p:bldP spid="12" grpId="0"/>
      <p:bldP spid="13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7613-1D91-0E17-E8F2-49E0E2DB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(Mono)repository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4A78-0031-9E6B-75E8-CFD14BA26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 Submodules</a:t>
            </a:r>
          </a:p>
          <a:p>
            <a:r>
              <a:rPr lang="en-US" dirty="0"/>
              <a:t>A single repository for your code</a:t>
            </a:r>
          </a:p>
          <a:p>
            <a:r>
              <a:rPr lang="en-US" dirty="0"/>
              <a:t>NPM / YARN Workspaces</a:t>
            </a:r>
          </a:p>
          <a:p>
            <a:r>
              <a:rPr lang="en-US" dirty="0" err="1"/>
              <a:t>Lerna</a:t>
            </a:r>
            <a:r>
              <a:rPr lang="en-US" dirty="0"/>
              <a:t>, </a:t>
            </a:r>
            <a:r>
              <a:rPr lang="en-US" dirty="0" err="1"/>
              <a:t>Turborepo</a:t>
            </a:r>
            <a:r>
              <a:rPr lang="en-US" dirty="0"/>
              <a:t>, </a:t>
            </a:r>
            <a:r>
              <a:rPr lang="en-US" dirty="0" err="1"/>
              <a:t>Nx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6D947-008B-0346-C681-7B711220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7" name="Picture 2" descr="GitHub - lerna/lerna: :dragon: Lerna is a fast, modern build system for  managing and publishing multiple JavaScript/TypeScript packages from the  same repository.">
            <a:extLst>
              <a:ext uri="{FF2B5EF4-FFF2-40B4-BE49-F238E27FC236}">
                <a16:creationId xmlns:a16="http://schemas.microsoft.com/office/drawing/2014/main" id="{B3E09324-F1E7-EE2F-590F-8C77549E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298084"/>
            <a:ext cx="5100123" cy="46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68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A6CF-9783-F7DD-7851-5401D285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FA00-4A4D-D5BB-7058-3E4CE29F8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5040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91F95-09D2-9A61-F90B-E84796BC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9B347-4523-0DB7-BDD2-B6CE5A00EE9A}"/>
              </a:ext>
            </a:extLst>
          </p:cNvPr>
          <p:cNvSpPr txBox="1"/>
          <p:nvPr/>
        </p:nvSpPr>
        <p:spPr>
          <a:xfrm>
            <a:off x="0" y="65253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Consider: 2023/2024</a:t>
            </a:r>
          </a:p>
        </p:txBody>
      </p:sp>
      <p:pic>
        <p:nvPicPr>
          <p:cNvPr id="1026" name="Picture 2" descr="GitHub - lerna/lerna: :dragon: Lerna is a fast, modern build system for  managing and publishing multiple JavaScript/TypeScript packages from the  same repository.">
            <a:extLst>
              <a:ext uri="{FF2B5EF4-FFF2-40B4-BE49-F238E27FC236}">
                <a16:creationId xmlns:a16="http://schemas.microsoft.com/office/drawing/2014/main" id="{B92F647A-3983-DF12-79F3-A70C2191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296858"/>
            <a:ext cx="5100123" cy="46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5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A6CF-9783-F7DD-7851-5401D285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Turborepo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FA00-4A4D-D5BB-7058-3E4CE29F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91F95-09D2-9A61-F90B-E84796BC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14DD1-D349-B9B0-D17A-C3F006820DAF}"/>
              </a:ext>
            </a:extLst>
          </p:cNvPr>
          <p:cNvSpPr txBox="1"/>
          <p:nvPr/>
        </p:nvSpPr>
        <p:spPr>
          <a:xfrm>
            <a:off x="0" y="65253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Consider: 2023/2024</a:t>
            </a:r>
          </a:p>
        </p:txBody>
      </p:sp>
    </p:spTree>
    <p:extLst>
      <p:ext uri="{BB962C8B-B14F-4D97-AF65-F5344CB8AC3E}">
        <p14:creationId xmlns:p14="http://schemas.microsoft.com/office/powerpoint/2010/main" val="95302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A6CF-9783-F7DD-7851-5401D285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FA00-4A4D-D5BB-7058-3E4CE29F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91F95-09D2-9A61-F90B-E84796BC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DFA51-5188-9765-6D76-10554F1E9C50}"/>
              </a:ext>
            </a:extLst>
          </p:cNvPr>
          <p:cNvSpPr txBox="1"/>
          <p:nvPr/>
        </p:nvSpPr>
        <p:spPr>
          <a:xfrm>
            <a:off x="0" y="65253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Consider: 2023/2024</a:t>
            </a:r>
          </a:p>
        </p:txBody>
      </p:sp>
    </p:spTree>
    <p:extLst>
      <p:ext uri="{BB962C8B-B14F-4D97-AF65-F5344CB8AC3E}">
        <p14:creationId xmlns:p14="http://schemas.microsoft.com/office/powerpoint/2010/main" val="3154782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2600E9-7A4C-7313-AB1B-6054EBD5D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6EBBB-2565-5AF5-1D48-8CA1384493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Monorepository</a:t>
            </a:r>
            <a:endParaRPr lang="en-US" dirty="0"/>
          </a:p>
          <a:p>
            <a:r>
              <a:rPr lang="en-US" dirty="0" err="1"/>
              <a:t>Dataspecer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19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8CFB1A-761D-47BC-9350-21F020CA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age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79302D-5DB2-4FE2-A0B7-24FA307DF4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92" y="1404752"/>
            <a:ext cx="10586192" cy="476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E6B80-EEFE-44EF-91AB-92A0025C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68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A896-0E1B-1B4C-8AE8-4E366571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JavaScript project in 2016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A4711-006C-472E-19E3-56944BBB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8A5DDB-E935-E288-4AAA-839697160D44}"/>
              </a:ext>
            </a:extLst>
          </p:cNvPr>
          <p:cNvSpPr/>
          <p:nvPr/>
        </p:nvSpPr>
        <p:spPr>
          <a:xfrm>
            <a:off x="316191" y="4910860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jQuery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0CD85-299A-0A40-1409-5EEB89BAC1DF}"/>
              </a:ext>
            </a:extLst>
          </p:cNvPr>
          <p:cNvSpPr/>
          <p:nvPr/>
        </p:nvSpPr>
        <p:spPr>
          <a:xfrm>
            <a:off x="2191975" y="2816103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1E09B-4174-B9C2-C4C9-D4AE05266C5F}"/>
              </a:ext>
            </a:extLst>
          </p:cNvPr>
          <p:cNvSpPr/>
          <p:nvPr/>
        </p:nvSpPr>
        <p:spPr>
          <a:xfrm>
            <a:off x="4881915" y="3854458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React DOM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22258A-AC58-BE8E-259B-A707F35468AF}"/>
              </a:ext>
            </a:extLst>
          </p:cNvPr>
          <p:cNvSpPr/>
          <p:nvPr/>
        </p:nvSpPr>
        <p:spPr>
          <a:xfrm>
            <a:off x="2879508" y="3552038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JSX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50B571-330F-24E1-0AE8-A83206C98711}"/>
              </a:ext>
            </a:extLst>
          </p:cNvPr>
          <p:cNvSpPr/>
          <p:nvPr/>
        </p:nvSpPr>
        <p:spPr>
          <a:xfrm>
            <a:off x="5000764" y="3075931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Babel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02E8FB-3AF4-B9BD-B6BE-12C21F2289CC}"/>
              </a:ext>
            </a:extLst>
          </p:cNvPr>
          <p:cNvSpPr/>
          <p:nvPr/>
        </p:nvSpPr>
        <p:spPr>
          <a:xfrm>
            <a:off x="2236887" y="4246264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Fetch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47EFA-FDF3-FF12-980F-ED3F28BABCA9}"/>
              </a:ext>
            </a:extLst>
          </p:cNvPr>
          <p:cNvSpPr/>
          <p:nvPr/>
        </p:nvSpPr>
        <p:spPr>
          <a:xfrm>
            <a:off x="4881915" y="4816643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npm</a:t>
            </a:r>
            <a:r>
              <a:rPr lang="en-US" sz="2000" dirty="0">
                <a:solidFill>
                  <a:schemeClr val="tx1"/>
                </a:solidFill>
              </a:rPr>
              <a:t> registry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E093C8-A963-917B-77E8-0CE31AA922B6}"/>
              </a:ext>
            </a:extLst>
          </p:cNvPr>
          <p:cNvSpPr/>
          <p:nvPr/>
        </p:nvSpPr>
        <p:spPr>
          <a:xfrm>
            <a:off x="2787828" y="4910860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Webpack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EF42D0-05DA-F90C-EEE6-709DBF442695}"/>
              </a:ext>
            </a:extLst>
          </p:cNvPr>
          <p:cNvSpPr/>
          <p:nvPr/>
        </p:nvSpPr>
        <p:spPr>
          <a:xfrm>
            <a:off x="286537" y="4234540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HTTP/2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E51E33-FE7F-F559-4A7C-0C764F7D01BD}"/>
              </a:ext>
            </a:extLst>
          </p:cNvPr>
          <p:cNvSpPr/>
          <p:nvPr/>
        </p:nvSpPr>
        <p:spPr>
          <a:xfrm>
            <a:off x="758252" y="3495111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Typescript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2B1A6C-3296-3B19-8512-EA55F2E8D535}"/>
              </a:ext>
            </a:extLst>
          </p:cNvPr>
          <p:cNvSpPr/>
          <p:nvPr/>
        </p:nvSpPr>
        <p:spPr>
          <a:xfrm>
            <a:off x="286537" y="2805393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stage-3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41DE0A-C78B-D2C0-D63E-9E835840B2C5}"/>
              </a:ext>
            </a:extLst>
          </p:cNvPr>
          <p:cNvSpPr/>
          <p:nvPr/>
        </p:nvSpPr>
        <p:spPr>
          <a:xfrm>
            <a:off x="2867641" y="2065366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Flux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7EF15A-A50C-E9AF-E267-21714646A211}"/>
              </a:ext>
            </a:extLst>
          </p:cNvPr>
          <p:cNvSpPr/>
          <p:nvPr/>
        </p:nvSpPr>
        <p:spPr>
          <a:xfrm>
            <a:off x="2246711" y="1275750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Redux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D7C48-17D2-0C19-54A6-E428D6B46299}"/>
              </a:ext>
            </a:extLst>
          </p:cNvPr>
          <p:cNvSpPr/>
          <p:nvPr/>
        </p:nvSpPr>
        <p:spPr>
          <a:xfrm>
            <a:off x="286537" y="1256549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Hooks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E3C129-57F2-AF58-D998-B89B547C643C}"/>
              </a:ext>
            </a:extLst>
          </p:cNvPr>
          <p:cNvSpPr/>
          <p:nvPr/>
        </p:nvSpPr>
        <p:spPr>
          <a:xfrm>
            <a:off x="758252" y="2031940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Material UI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173F9E-0EA0-A2E3-EE70-ED2DBB15A6C7}"/>
              </a:ext>
            </a:extLst>
          </p:cNvPr>
          <p:cNvSpPr txBox="1"/>
          <p:nvPr/>
        </p:nvSpPr>
        <p:spPr>
          <a:xfrm>
            <a:off x="535117" y="5589240"/>
            <a:ext cx="113052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On production you need to perform a series of pre-tasks to get your project ready that make the ritual to summon Satan look like a boiled eggs recipe.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C3FDD0-D007-0BAC-3C3B-957074E87537}"/>
              </a:ext>
            </a:extLst>
          </p:cNvPr>
          <p:cNvSpPr/>
          <p:nvPr/>
        </p:nvSpPr>
        <p:spPr>
          <a:xfrm>
            <a:off x="4886287" y="2260425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Tailwind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E469E9-2B71-442B-8964-6188BB02EC64}"/>
              </a:ext>
            </a:extLst>
          </p:cNvPr>
          <p:cNvSpPr/>
          <p:nvPr/>
        </p:nvSpPr>
        <p:spPr>
          <a:xfrm>
            <a:off x="4941023" y="1374519"/>
            <a:ext cx="1728192" cy="596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Hooks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1AF23FC-114C-0308-BFFF-0F6F4829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12" y="1124744"/>
            <a:ext cx="5025920" cy="4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DA8753-2972-4C26-89B7-90BAD2D2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speak to your manager?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6A07BB-C0F9-4166-85B3-5946DE7C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904656" cy="2160240"/>
          </a:xfrm>
        </p:spPr>
        <p:txBody>
          <a:bodyPr/>
          <a:lstStyle/>
          <a:p>
            <a:r>
              <a:rPr lang="en-US" dirty="0"/>
              <a:t>CSS / HTML / JavaScript / media files</a:t>
            </a:r>
          </a:p>
          <a:p>
            <a:r>
              <a:rPr lang="en-US" dirty="0"/>
              <a:t>Task runner / Bundler / Bundler native ESM</a:t>
            </a:r>
          </a:p>
          <a:p>
            <a:r>
              <a:rPr lang="en-US" dirty="0"/>
              <a:t>Coding vs Configuration</a:t>
            </a:r>
          </a:p>
          <a:p>
            <a:r>
              <a:rPr lang="en-US" dirty="0"/>
              <a:t>Convention over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1809-C27B-42AE-AE71-9B79A53E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A57EBF08-3533-415B-80F0-437418017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611" y="2564904"/>
            <a:ext cx="5696745" cy="3724795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AD6AAA9E-6581-4F53-8E42-30DE3972B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44" y="4521318"/>
            <a:ext cx="5849730" cy="17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2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90B4-8458-5F87-E899-2805846B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DB8C-659D-4B45-C614-CEAF7E79BC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Copy files</a:t>
            </a:r>
          </a:p>
          <a:p>
            <a:r>
              <a:rPr lang="en-US" dirty="0"/>
              <a:t>Apply tools (</a:t>
            </a:r>
            <a:r>
              <a:rPr lang="en-US" dirty="0" err="1"/>
              <a:t>tsc</a:t>
            </a:r>
            <a:r>
              <a:rPr lang="en-US" dirty="0"/>
              <a:t>, sass, babel)</a:t>
            </a:r>
          </a:p>
          <a:p>
            <a:r>
              <a:rPr lang="en-US" dirty="0"/>
              <a:t>Run tests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5CD93-E2FB-CDDF-7E79-2F4723068A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Dev server </a:t>
            </a:r>
          </a:p>
          <a:p>
            <a:r>
              <a:rPr lang="en-US" dirty="0"/>
              <a:t>Hot reloading </a:t>
            </a:r>
          </a:p>
          <a:p>
            <a:r>
              <a:rPr lang="en-US" dirty="0"/>
              <a:t>HTTPS (self signed certificate)</a:t>
            </a:r>
          </a:p>
          <a:p>
            <a:r>
              <a:rPr lang="en-US" dirty="0"/>
              <a:t>API proxy</a:t>
            </a:r>
          </a:p>
          <a:p>
            <a:r>
              <a:rPr lang="en-US" dirty="0"/>
              <a:t>Code splitting</a:t>
            </a:r>
          </a:p>
          <a:p>
            <a:pPr lvl="1"/>
            <a:r>
              <a:rPr lang="en-US" dirty="0"/>
              <a:t>Dynamic imports</a:t>
            </a:r>
          </a:p>
          <a:p>
            <a:pPr lvl="1"/>
            <a:r>
              <a:rPr lang="en-US" dirty="0"/>
              <a:t>Tree shaking</a:t>
            </a:r>
          </a:p>
          <a:p>
            <a:pPr lvl="1"/>
            <a:r>
              <a:rPr lang="en-US" dirty="0"/>
              <a:t>Shared bundles</a:t>
            </a:r>
          </a:p>
          <a:p>
            <a:r>
              <a:rPr lang="en-US" dirty="0"/>
              <a:t>Minification</a:t>
            </a:r>
          </a:p>
          <a:p>
            <a:r>
              <a:rPr lang="en-US" dirty="0"/>
              <a:t>Compression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9E041-1B65-A735-81F3-7A42D22A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B75F-8F57-1B6E-E5D4-C11E5473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Browserify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1DB14-8857-F200-5774-015F9AA0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4EF0-F92E-4D76-7C6E-22BAD7B4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5E3EC-E241-F62D-57F3-EA1DF01B8A63}"/>
              </a:ext>
            </a:extLst>
          </p:cNvPr>
          <p:cNvSpPr txBox="1"/>
          <p:nvPr/>
        </p:nvSpPr>
        <p:spPr>
          <a:xfrm>
            <a:off x="0" y="65253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Consider: 2023/2024</a:t>
            </a:r>
          </a:p>
        </p:txBody>
      </p:sp>
    </p:spTree>
    <p:extLst>
      <p:ext uri="{BB962C8B-B14F-4D97-AF65-F5344CB8AC3E}">
        <p14:creationId xmlns:p14="http://schemas.microsoft.com/office/powerpoint/2010/main" val="146834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B75F-8F57-1B6E-E5D4-C11E5473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Grunt: The JavaScript Task Runner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1DB14-8857-F200-5774-015F9AA0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4EF0-F92E-4D76-7C6E-22BAD7B4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5E3EC-E241-F62D-57F3-EA1DF01B8A63}"/>
              </a:ext>
            </a:extLst>
          </p:cNvPr>
          <p:cNvSpPr txBox="1"/>
          <p:nvPr/>
        </p:nvSpPr>
        <p:spPr>
          <a:xfrm>
            <a:off x="0" y="65253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Consider: 2023/2024</a:t>
            </a:r>
          </a:p>
        </p:txBody>
      </p:sp>
    </p:spTree>
    <p:extLst>
      <p:ext uri="{BB962C8B-B14F-4D97-AF65-F5344CB8AC3E}">
        <p14:creationId xmlns:p14="http://schemas.microsoft.com/office/powerpoint/2010/main" val="48197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3AEF-E57C-5DF7-3054-150C6EBB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Gulp.js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5C05E-928A-C2F6-12EB-295783F7D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400600" cy="50405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Task runner, 2013</a:t>
            </a:r>
          </a:p>
          <a:p>
            <a:r>
              <a:rPr lang="en-US" dirty="0"/>
              <a:t>Programming over configuration. </a:t>
            </a:r>
          </a:p>
          <a:p>
            <a:r>
              <a:rPr lang="en-US" dirty="0"/>
              <a:t>Build pipelines using tasks</a:t>
            </a:r>
            <a:br>
              <a:rPr lang="en-US" dirty="0"/>
            </a:br>
            <a:r>
              <a:rPr lang="en-US" dirty="0"/>
              <a:t>Over 2.7K plugins</a:t>
            </a:r>
          </a:p>
          <a:p>
            <a:r>
              <a:rPr lang="en-US" dirty="0"/>
              <a:t>Task composition: series(), parallel()</a:t>
            </a:r>
          </a:p>
          <a:p>
            <a:r>
              <a:rPr lang="en-US" dirty="0"/>
              <a:t>Configuration file – JavaScript/…</a:t>
            </a:r>
          </a:p>
          <a:p>
            <a:r>
              <a:rPr lang="en-US" dirty="0"/>
              <a:t>Employ (memory) streams and pipelines</a:t>
            </a:r>
          </a:p>
          <a:p>
            <a:r>
              <a:rPr lang="en-US" dirty="0"/>
              <a:t>Watching files: watch()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1F46E-2116-B032-0CC5-7C0406F6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DAF96-30D3-F83F-32E3-C409313B8648}"/>
              </a:ext>
            </a:extLst>
          </p:cNvPr>
          <p:cNvSpPr/>
          <p:nvPr/>
        </p:nvSpPr>
        <p:spPr>
          <a:xfrm>
            <a:off x="6144006" y="1353745"/>
            <a:ext cx="5712634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1"/>
                </a:solidFill>
              </a:rPr>
              <a:t>const</a:t>
            </a:r>
            <a:r>
              <a:rPr lang="en-US" sz="2000" dirty="0">
                <a:solidFill>
                  <a:schemeClr val="tx1"/>
                </a:solidFill>
              </a:rPr>
              <a:t> { </a:t>
            </a:r>
            <a:r>
              <a:rPr lang="en-US" sz="2000" dirty="0" err="1">
                <a:solidFill>
                  <a:schemeClr val="tx1"/>
                </a:solidFill>
              </a:rPr>
              <a:t>src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dest</a:t>
            </a:r>
            <a:r>
              <a:rPr lang="en-US" sz="2000" dirty="0">
                <a:solidFill>
                  <a:schemeClr val="tx1"/>
                </a:solidFill>
              </a:rPr>
              <a:t> } = require('gulp');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exports.default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>
                <a:solidFill>
                  <a:schemeClr val="accent1"/>
                </a:solidFill>
              </a:rPr>
              <a:t>function</a:t>
            </a:r>
            <a:r>
              <a:rPr lang="en-US" sz="2000" dirty="0">
                <a:solidFill>
                  <a:schemeClr val="tx1"/>
                </a:solidFill>
              </a:rPr>
              <a:t>()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return </a:t>
            </a:r>
            <a:r>
              <a:rPr lang="en-US" sz="2000" dirty="0" err="1">
                <a:solidFill>
                  <a:schemeClr val="tx1"/>
                </a:solidFill>
              </a:rPr>
              <a:t>src</a:t>
            </a:r>
            <a:r>
              <a:rPr lang="en-US" sz="2000" dirty="0">
                <a:solidFill>
                  <a:schemeClr val="tx1"/>
                </a:solidFill>
              </a:rPr>
              <a:t>('</a:t>
            </a:r>
            <a:r>
              <a:rPr lang="en-US" sz="2000" dirty="0" err="1">
                <a:solidFill>
                  <a:schemeClr val="tx1"/>
                </a:solidFill>
              </a:rPr>
              <a:t>src</a:t>
            </a:r>
            <a:r>
              <a:rPr lang="en-US" sz="2000" dirty="0">
                <a:solidFill>
                  <a:schemeClr val="tx1"/>
                </a:solidFill>
              </a:rPr>
              <a:t>/*.</a:t>
            </a:r>
            <a:r>
              <a:rPr lang="en-US" sz="2000" dirty="0" err="1">
                <a:solidFill>
                  <a:schemeClr val="tx1"/>
                </a:solidFill>
              </a:rPr>
              <a:t>js</a:t>
            </a:r>
            <a:r>
              <a:rPr lang="en-US" sz="2000" dirty="0">
                <a:solidFill>
                  <a:schemeClr val="tx1"/>
                </a:solidFill>
              </a:rPr>
              <a:t>') .pipe(</a:t>
            </a:r>
            <a:r>
              <a:rPr lang="en-US" sz="2000" dirty="0" err="1">
                <a:solidFill>
                  <a:schemeClr val="tx1"/>
                </a:solidFill>
              </a:rPr>
              <a:t>dest</a:t>
            </a:r>
            <a:r>
              <a:rPr lang="en-US" sz="2000" dirty="0">
                <a:solidFill>
                  <a:schemeClr val="tx1"/>
                </a:solidFill>
              </a:rPr>
              <a:t>('output/'));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AF8B6-B8DB-F118-1D2A-4029518322B8}"/>
              </a:ext>
            </a:extLst>
          </p:cNvPr>
          <p:cNvSpPr/>
          <p:nvPr/>
        </p:nvSpPr>
        <p:spPr>
          <a:xfrm>
            <a:off x="6144006" y="3429000"/>
            <a:ext cx="5712634" cy="2880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err="1">
                <a:solidFill>
                  <a:schemeClr val="tx1"/>
                </a:solidFill>
              </a:rPr>
              <a:t>exports.build</a:t>
            </a:r>
            <a:r>
              <a:rPr lang="en-US" sz="2000" dirty="0">
                <a:solidFill>
                  <a:schemeClr val="tx1"/>
                </a:solidFill>
              </a:rPr>
              <a:t> = series(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clean,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parallel(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 err="1">
                <a:solidFill>
                  <a:schemeClr val="tx1"/>
                </a:solidFill>
              </a:rPr>
              <a:t>cssTranspile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series(</a:t>
            </a:r>
            <a:r>
              <a:rPr lang="en-US" sz="2000" dirty="0" err="1">
                <a:solidFill>
                  <a:schemeClr val="tx1"/>
                </a:solidFill>
              </a:rPr>
              <a:t>jsTranspile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jsBundle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parallel(</a:t>
            </a:r>
            <a:r>
              <a:rPr lang="en-US" sz="2000" dirty="0" err="1">
                <a:solidFill>
                  <a:schemeClr val="tx1"/>
                </a:solidFill>
              </a:rPr>
              <a:t>cssMinify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jsMinify</a:t>
            </a:r>
            <a:r>
              <a:rPr lang="en-US" sz="2000" dirty="0">
                <a:solidFill>
                  <a:schemeClr val="tx1"/>
                </a:solidFill>
              </a:rPr>
              <a:t>),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publish</a:t>
            </a:r>
          </a:p>
          <a:p>
            <a:r>
              <a:rPr lang="en-US" sz="2000" dirty="0">
                <a:solidFill>
                  <a:schemeClr val="tx1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60746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B75F-8F57-1B6E-E5D4-C11E5473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Broccoli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1DB14-8857-F200-5774-015F9AA0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4EF0-F92E-4D76-7C6E-22BAD7B4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5E3EC-E241-F62D-57F3-EA1DF01B8A63}"/>
              </a:ext>
            </a:extLst>
          </p:cNvPr>
          <p:cNvSpPr txBox="1"/>
          <p:nvPr/>
        </p:nvSpPr>
        <p:spPr>
          <a:xfrm>
            <a:off x="0" y="65253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Consider: 2023/2024</a:t>
            </a:r>
          </a:p>
        </p:txBody>
      </p:sp>
    </p:spTree>
    <p:extLst>
      <p:ext uri="{BB962C8B-B14F-4D97-AF65-F5344CB8AC3E}">
        <p14:creationId xmlns:p14="http://schemas.microsoft.com/office/powerpoint/2010/main" val="2616633496"/>
      </p:ext>
    </p:extLst>
  </p:cSld>
  <p:clrMapOvr>
    <a:masterClrMapping/>
  </p:clrMapOvr>
</p:sld>
</file>

<file path=ppt/theme/theme1.xml><?xml version="1.0" encoding="utf-8"?>
<a:theme xmlns:a="http://schemas.openxmlformats.org/drawingml/2006/main" name="2024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presentation theme" id="{E5BEC213-FAAF-4334-9674-C232088377EA}" vid="{2B2CDB13-8B50-4EA3-840F-C091597377E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presentation theme</Template>
  <TotalTime>9818</TotalTime>
  <Words>2322</Words>
  <Application>Microsoft Office PowerPoint</Application>
  <PresentationFormat>Widescreen</PresentationFormat>
  <Paragraphs>371</Paragraphs>
  <Slides>29</Slides>
  <Notes>28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Consolas</vt:lpstr>
      <vt:lpstr>system-ui</vt:lpstr>
      <vt:lpstr>2024 presentation theme</vt:lpstr>
      <vt:lpstr>JavaScript eco-system II.</vt:lpstr>
      <vt:lpstr>ADVANCED Programming of Web Applications  NSWI153</vt:lpstr>
      <vt:lpstr>JavaScript project in 2016</vt:lpstr>
      <vt:lpstr>Can I speak to your manager?</vt:lpstr>
      <vt:lpstr>Expectations</vt:lpstr>
      <vt:lpstr>Browserify</vt:lpstr>
      <vt:lpstr>Grunt: The JavaScript Task Runner</vt:lpstr>
      <vt:lpstr>Gulp.js</vt:lpstr>
      <vt:lpstr>Broccoli</vt:lpstr>
      <vt:lpstr>Turbopack</vt:lpstr>
      <vt:lpstr>Webpack</vt:lpstr>
      <vt:lpstr>PowerPoint Presentation</vt:lpstr>
      <vt:lpstr>Rollup</vt:lpstr>
      <vt:lpstr>Parcel.js</vt:lpstr>
      <vt:lpstr>PowerPoint Presentation</vt:lpstr>
      <vt:lpstr>Vite</vt:lpstr>
      <vt:lpstr>PowerPoint Presentation</vt:lpstr>
      <vt:lpstr>Create React Application</vt:lpstr>
      <vt:lpstr>Testing</vt:lpstr>
      <vt:lpstr>Testing</vt:lpstr>
      <vt:lpstr>Meta-Frameworks</vt:lpstr>
      <vt:lpstr>PowerPoint Presentation</vt:lpstr>
      <vt:lpstr>Small to medium React projects</vt:lpstr>
      <vt:lpstr>(Mono)repository</vt:lpstr>
      <vt:lpstr>Lerna</vt:lpstr>
      <vt:lpstr>Turborepo</vt:lpstr>
      <vt:lpstr>Nx</vt:lpstr>
      <vt:lpstr>PowerPoint Presentation</vt:lpstr>
      <vt:lpstr>JavaScript 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324</cp:revision>
  <dcterms:created xsi:type="dcterms:W3CDTF">2011-06-05T13:18:40Z</dcterms:created>
  <dcterms:modified xsi:type="dcterms:W3CDTF">2024-03-14T08:04:28Z</dcterms:modified>
</cp:coreProperties>
</file>