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60"/>
  </p:notesMasterIdLst>
  <p:handoutMasterIdLst>
    <p:handoutMasterId r:id="rId61"/>
  </p:handoutMasterIdLst>
  <p:sldIdLst>
    <p:sldId id="259" r:id="rId2"/>
    <p:sldId id="400" r:id="rId3"/>
    <p:sldId id="352" r:id="rId4"/>
    <p:sldId id="355" r:id="rId5"/>
    <p:sldId id="356" r:id="rId6"/>
    <p:sldId id="357" r:id="rId7"/>
    <p:sldId id="366" r:id="rId8"/>
    <p:sldId id="358" r:id="rId9"/>
    <p:sldId id="359" r:id="rId10"/>
    <p:sldId id="362" r:id="rId11"/>
    <p:sldId id="361" r:id="rId12"/>
    <p:sldId id="360" r:id="rId13"/>
    <p:sldId id="363" r:id="rId14"/>
    <p:sldId id="365" r:id="rId15"/>
    <p:sldId id="364" r:id="rId16"/>
    <p:sldId id="374" r:id="rId17"/>
    <p:sldId id="375" r:id="rId18"/>
    <p:sldId id="376" r:id="rId19"/>
    <p:sldId id="377" r:id="rId20"/>
    <p:sldId id="378" r:id="rId21"/>
    <p:sldId id="379" r:id="rId22"/>
    <p:sldId id="385" r:id="rId23"/>
    <p:sldId id="350" r:id="rId24"/>
    <p:sldId id="386" r:id="rId25"/>
    <p:sldId id="390" r:id="rId26"/>
    <p:sldId id="381" r:id="rId27"/>
    <p:sldId id="382" r:id="rId28"/>
    <p:sldId id="383" r:id="rId29"/>
    <p:sldId id="384" r:id="rId30"/>
    <p:sldId id="380" r:id="rId31"/>
    <p:sldId id="387" r:id="rId32"/>
    <p:sldId id="403" r:id="rId33"/>
    <p:sldId id="394" r:id="rId34"/>
    <p:sldId id="389" r:id="rId35"/>
    <p:sldId id="391" r:id="rId36"/>
    <p:sldId id="392" r:id="rId37"/>
    <p:sldId id="395" r:id="rId38"/>
    <p:sldId id="393" r:id="rId39"/>
    <p:sldId id="396" r:id="rId40"/>
    <p:sldId id="398" r:id="rId41"/>
    <p:sldId id="397" r:id="rId42"/>
    <p:sldId id="388" r:id="rId43"/>
    <p:sldId id="402" r:id="rId44"/>
    <p:sldId id="404" r:id="rId45"/>
    <p:sldId id="406" r:id="rId46"/>
    <p:sldId id="405" r:id="rId47"/>
    <p:sldId id="407" r:id="rId48"/>
    <p:sldId id="408" r:id="rId49"/>
    <p:sldId id="409" r:id="rId50"/>
    <p:sldId id="410" r:id="rId51"/>
    <p:sldId id="411" r:id="rId52"/>
    <p:sldId id="412" r:id="rId53"/>
    <p:sldId id="413" r:id="rId54"/>
    <p:sldId id="414" r:id="rId55"/>
    <p:sldId id="415" r:id="rId56"/>
    <p:sldId id="416" r:id="rId57"/>
    <p:sldId id="418" r:id="rId58"/>
    <p:sldId id="417"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B832"/>
    <a:srgbClr val="83C937"/>
    <a:srgbClr val="E69400"/>
    <a:srgbClr val="934757"/>
    <a:srgbClr val="823E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23" autoAdjust="0"/>
    <p:restoredTop sz="57767" autoAdjust="0"/>
  </p:normalViewPr>
  <p:slideViewPr>
    <p:cSldViewPr>
      <p:cViewPr varScale="1">
        <p:scale>
          <a:sx n="67" d="100"/>
          <a:sy n="67" d="100"/>
        </p:scale>
        <p:origin x="2028" y="72"/>
      </p:cViewPr>
      <p:guideLst>
        <p:guide orient="horz" pos="2160"/>
        <p:guide pos="3840"/>
      </p:guideLst>
    </p:cSldViewPr>
  </p:slideViewPr>
  <p:notesTextViewPr>
    <p:cViewPr>
      <p:scale>
        <a:sx n="1" d="1"/>
        <a:sy n="1" d="1"/>
      </p:scale>
      <p:origin x="0" y="0"/>
    </p:cViewPr>
  </p:notesText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D51BE-CF1C-4F11-AAD2-453C1B638B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787A43-62AF-46D8-B926-E9D562EE48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16FAD5-DDCA-4654-93B6-DBD29433097C}" type="datetimeFigureOut">
              <a:rPr lang="en-US" smtClean="0"/>
              <a:t>3/27/2024</a:t>
            </a:fld>
            <a:endParaRPr lang="en-US"/>
          </a:p>
        </p:txBody>
      </p:sp>
      <p:sp>
        <p:nvSpPr>
          <p:cNvPr id="4" name="Footer Placeholder 3">
            <a:extLst>
              <a:ext uri="{FF2B5EF4-FFF2-40B4-BE49-F238E27FC236}">
                <a16:creationId xmlns:a16="http://schemas.microsoft.com/office/drawing/2014/main" id="{353DF6F5-1C99-4B6A-AC45-DDD6F7377C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76ECF2A-32D0-4276-8956-589BA28243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295301-4204-4F3F-ACA4-B38DAA633788}" type="slidenum">
              <a:rPr lang="en-US" smtClean="0"/>
              <a:t>‹#›</a:t>
            </a:fld>
            <a:endParaRPr lang="en-US"/>
          </a:p>
        </p:txBody>
      </p:sp>
    </p:spTree>
    <p:extLst>
      <p:ext uri="{BB962C8B-B14F-4D97-AF65-F5344CB8AC3E}">
        <p14:creationId xmlns:p14="http://schemas.microsoft.com/office/powerpoint/2010/main" val="8850650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A62FB9-24EC-482A-A27C-5C03C0816037}" type="datetimeFigureOut">
              <a:rPr lang="cs-CZ" smtClean="0"/>
              <a:t>27.03.2024</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C869DF-6110-41A2-A008-13AD35443CEC}" type="slidenum">
              <a:rPr lang="cs-CZ" smtClean="0"/>
              <a:t>‹#›</a:t>
            </a:fld>
            <a:endParaRPr lang="cs-CZ"/>
          </a:p>
        </p:txBody>
      </p:sp>
    </p:spTree>
    <p:extLst>
      <p:ext uri="{BB962C8B-B14F-4D97-AF65-F5344CB8AC3E}">
        <p14:creationId xmlns:p14="http://schemas.microsoft.com/office/powerpoint/2010/main" val="27034657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a:t>
            </a:fld>
            <a:endParaRPr lang="cs-CZ"/>
          </a:p>
        </p:txBody>
      </p:sp>
    </p:spTree>
    <p:extLst>
      <p:ext uri="{BB962C8B-B14F-4D97-AF65-F5344CB8AC3E}">
        <p14:creationId xmlns:p14="http://schemas.microsoft.com/office/powerpoint/2010/main" val="3792102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https://en.wikipedia.org/wiki/Backbone.js</a:t>
            </a:r>
          </a:p>
          <a:p>
            <a:r>
              <a:rPr lang="en-US" dirty="0"/>
              <a:t>https://github.com/jashkenas/backbone</a:t>
            </a:r>
          </a:p>
        </p:txBody>
      </p:sp>
      <p:sp>
        <p:nvSpPr>
          <p:cNvPr id="4" name="Slide Number Placeholder 3"/>
          <p:cNvSpPr>
            <a:spLocks noGrp="1"/>
          </p:cNvSpPr>
          <p:nvPr>
            <p:ph type="sldNum" sz="quarter" idx="5"/>
          </p:nvPr>
        </p:nvSpPr>
        <p:spPr/>
        <p:txBody>
          <a:bodyPr/>
          <a:lstStyle/>
          <a:p>
            <a:fld id="{FEC869DF-6110-41A2-A008-13AD35443CEC}" type="slidenum">
              <a:rPr lang="cs-CZ" smtClean="0"/>
              <a:t>13</a:t>
            </a:fld>
            <a:endParaRPr lang="cs-CZ"/>
          </a:p>
        </p:txBody>
      </p:sp>
    </p:spTree>
    <p:extLst>
      <p:ext uri="{BB962C8B-B14F-4D97-AF65-F5344CB8AC3E}">
        <p14:creationId xmlns:p14="http://schemas.microsoft.com/office/powerpoint/2010/main" val="996881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https://en.wikipedia.org/wiki/Knockout_(web_framework)</a:t>
            </a:r>
          </a:p>
          <a:p>
            <a:r>
              <a:rPr lang="en-US" dirty="0"/>
              <a:t>https://github.com/knockout/knockout</a:t>
            </a:r>
          </a:p>
          <a:p>
            <a:r>
              <a:rPr lang="en-US" dirty="0"/>
              <a:t>https://github.com/justlep/knockout-esnext</a:t>
            </a:r>
          </a:p>
        </p:txBody>
      </p:sp>
      <p:sp>
        <p:nvSpPr>
          <p:cNvPr id="4" name="Slide Number Placeholder 3"/>
          <p:cNvSpPr>
            <a:spLocks noGrp="1"/>
          </p:cNvSpPr>
          <p:nvPr>
            <p:ph type="sldNum" sz="quarter" idx="5"/>
          </p:nvPr>
        </p:nvSpPr>
        <p:spPr/>
        <p:txBody>
          <a:bodyPr/>
          <a:lstStyle/>
          <a:p>
            <a:fld id="{FEC869DF-6110-41A2-A008-13AD35443CEC}" type="slidenum">
              <a:rPr lang="cs-CZ" smtClean="0"/>
              <a:t>14</a:t>
            </a:fld>
            <a:endParaRPr lang="cs-CZ"/>
          </a:p>
        </p:txBody>
      </p:sp>
    </p:spTree>
    <p:extLst>
      <p:ext uri="{BB962C8B-B14F-4D97-AF65-F5344CB8AC3E}">
        <p14:creationId xmlns:p14="http://schemas.microsoft.com/office/powerpoint/2010/main" val="717506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https://en.wikipedia.org/wiki/Ember.js</a:t>
            </a:r>
          </a:p>
          <a:p>
            <a:r>
              <a:rPr lang="en-US" dirty="0"/>
              <a:t>https://github.com/emberjs/ember.js</a:t>
            </a:r>
          </a:p>
        </p:txBody>
      </p:sp>
      <p:sp>
        <p:nvSpPr>
          <p:cNvPr id="4" name="Slide Number Placeholder 3"/>
          <p:cNvSpPr>
            <a:spLocks noGrp="1"/>
          </p:cNvSpPr>
          <p:nvPr>
            <p:ph type="sldNum" sz="quarter" idx="5"/>
          </p:nvPr>
        </p:nvSpPr>
        <p:spPr/>
        <p:txBody>
          <a:bodyPr/>
          <a:lstStyle/>
          <a:p>
            <a:fld id="{FEC869DF-6110-41A2-A008-13AD35443CEC}" type="slidenum">
              <a:rPr lang="cs-CZ" smtClean="0"/>
              <a:t>15</a:t>
            </a:fld>
            <a:endParaRPr lang="cs-CZ"/>
          </a:p>
        </p:txBody>
      </p:sp>
    </p:spTree>
    <p:extLst>
      <p:ext uri="{BB962C8B-B14F-4D97-AF65-F5344CB8AC3E}">
        <p14:creationId xmlns:p14="http://schemas.microsoft.com/office/powerpoint/2010/main" val="3388192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Angular.js is not the only library, there were others (see hidden slides: Backbone.js, Knockout, Ember.js, …).</a:t>
            </a:r>
          </a:p>
          <a:p>
            <a:endParaRPr lang="en-US" dirty="0"/>
          </a:p>
          <a:p>
            <a:r>
              <a:rPr lang="en-US" dirty="0"/>
              <a:t>The main problem is the business logic, watchers can get quite complicated, inconsistencies may be created.</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16</a:t>
            </a:fld>
            <a:endParaRPr lang="cs-CZ"/>
          </a:p>
        </p:txBody>
      </p:sp>
    </p:spTree>
    <p:extLst>
      <p:ext uri="{BB962C8B-B14F-4D97-AF65-F5344CB8AC3E}">
        <p14:creationId xmlns:p14="http://schemas.microsoft.com/office/powerpoint/2010/main" val="3567950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Unidirectional data flow is used in scope of React.</a:t>
            </a:r>
          </a:p>
          <a:p>
            <a:endParaRPr lang="en-US" dirty="0"/>
          </a:p>
          <a:p>
            <a:r>
              <a:rPr lang="en-US" dirty="0"/>
              <a:t>Change detection: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rgbClr val="D4D4D4"/>
                </a:solidFill>
                <a:effectLst/>
                <a:latin typeface="Consolas" panose="020B0609020204030204" pitchFamily="49" charset="0"/>
              </a:rPr>
              <a:t>Manual – user need to detect (React : </a:t>
            </a:r>
            <a:r>
              <a:rPr lang="en-US" b="0" dirty="0" err="1">
                <a:solidFill>
                  <a:srgbClr val="D4D4D4"/>
                </a:solidFill>
                <a:effectLst/>
                <a:latin typeface="Consolas" panose="020B0609020204030204" pitchFamily="49" charset="0"/>
              </a:rPr>
              <a:t>setState</a:t>
            </a:r>
            <a:r>
              <a:rPr lang="en-US" b="0" dirty="0">
                <a:solidFill>
                  <a:srgbClr val="D4D4D4"/>
                </a:solidFill>
                <a:effectLst/>
                <a:latin typeface="Consolas" panose="020B0609020204030204" pitchFamily="49" charset="0"/>
              </a:rPr>
              <a:t>, AngularJS : $digest, $apply). Control is handled back to user code, and later the framework is called to perform change detection.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rgbClr val="D4D4D4"/>
                </a:solidFill>
                <a:effectLst/>
                <a:latin typeface="Consolas" panose="020B0609020204030204" pitchFamily="49" charset="0"/>
              </a:rPr>
              <a:t>Automatic - user must follow specifics of the library (Vue, Immutability, Redux)</a:t>
            </a:r>
          </a:p>
          <a:p>
            <a:pPr marL="171450" indent="-171450">
              <a:buFont typeface="Arial" panose="020B0604020202020204" pitchFamily="34" charset="0"/>
              <a:buChar char="•"/>
            </a:pPr>
            <a:r>
              <a:rPr lang="en-US" dirty="0"/>
              <a:t>Publisher / Subscriber (Knockout)</a:t>
            </a:r>
          </a:p>
          <a:p>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Sources:</a:t>
            </a:r>
          </a:p>
          <a:p>
            <a:pPr marL="171450" indent="-171450">
              <a:buFont typeface="Arial" panose="020B0604020202020204" pitchFamily="34" charset="0"/>
              <a:buChar char="•"/>
            </a:pPr>
            <a:r>
              <a:rPr lang="en-US" dirty="0"/>
              <a:t>https://stackoverflow.com/questions/34519889/can-anyone-explain-the-difference-between-reacts-one-way-data-binding-and-angular</a:t>
            </a:r>
          </a:p>
          <a:p>
            <a:pPr marL="171450" indent="-171450">
              <a:buFont typeface="Arial" panose="020B0604020202020204" pitchFamily="34" charset="0"/>
              <a:buChar char="•"/>
            </a:pPr>
            <a:r>
              <a:rPr lang="en-US" dirty="0"/>
              <a:t>https://reactjs.org/docs/two-way-binding-helpers.html</a:t>
            </a:r>
          </a:p>
          <a:p>
            <a:pPr marL="171450" indent="-171450">
              <a:buFont typeface="Arial" panose="020B0604020202020204" pitchFamily="34" charset="0"/>
              <a:buChar char="•"/>
            </a:pPr>
            <a:r>
              <a:rPr lang="en-US" dirty="0"/>
              <a:t>https://www.accelebrate.com/blog/two-way-data-binding-angular-2-and-react</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17</a:t>
            </a:fld>
            <a:endParaRPr lang="cs-CZ"/>
          </a:p>
        </p:txBody>
      </p:sp>
    </p:spTree>
    <p:extLst>
      <p:ext uri="{BB962C8B-B14F-4D97-AF65-F5344CB8AC3E}">
        <p14:creationId xmlns:p14="http://schemas.microsoft.com/office/powerpoint/2010/main" val="3230575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may need to access the real DOM, for example to set focus. Frameworks often provide some sort of a reference (</a:t>
            </a:r>
            <a:r>
              <a:rPr lang="en-US" dirty="0" err="1"/>
              <a:t>createRef</a:t>
            </a:r>
            <a:r>
              <a:rPr lang="en-US" dirty="0"/>
              <a:t> in React).</a:t>
            </a:r>
          </a:p>
          <a:p>
            <a:endParaRPr lang="en-US" dirty="0"/>
          </a:p>
          <a:p>
            <a:r>
              <a:rPr lang="en-US" dirty="0"/>
              <a:t>HTML like syntax is also used by Angular and AngularJS.</a:t>
            </a:r>
          </a:p>
          <a:p>
            <a:endParaRPr lang="en-US" dirty="0"/>
          </a:p>
          <a:p>
            <a:r>
              <a:rPr lang="en-US" dirty="0"/>
              <a:t>The examples at the bottom are two Virtual DOMs as HTML and JavaScript.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44444"/>
                </a:solidFill>
                <a:effectLst/>
                <a:latin typeface="Overpass"/>
              </a:rPr>
              <a:t>Original objective was to allow developer to re-render entire app on every single state change without worrying about performance. This works nice with the UI as a function approach.</a:t>
            </a:r>
          </a:p>
          <a:p>
            <a:endParaRPr lang="en-US" dirty="0"/>
          </a:p>
          <a:p>
            <a:r>
              <a:rPr lang="en-US" dirty="0"/>
              <a:t>Sources:</a:t>
            </a:r>
          </a:p>
          <a:p>
            <a:pPr marL="171450" indent="-171450">
              <a:buFont typeface="Arial" panose="020B0604020202020204" pitchFamily="34" charset="0"/>
              <a:buChar char="•"/>
            </a:pPr>
            <a:r>
              <a:rPr lang="en-US" dirty="0"/>
              <a:t>https://preactjs.com/tutorial/01-vdom</a:t>
            </a:r>
          </a:p>
          <a:p>
            <a:pPr marL="171450" indent="-171450">
              <a:buFont typeface="Arial" panose="020B0604020202020204" pitchFamily="34" charset="0"/>
              <a:buChar char="•"/>
            </a:pPr>
            <a:r>
              <a:rPr lang="cs-CZ" dirty="0"/>
              <a:t>https://github.com/developit/htm</a:t>
            </a:r>
            <a:endParaRPr lang="en-US" dirty="0"/>
          </a:p>
          <a:p>
            <a:pPr marL="171450" indent="-171450">
              <a:buFont typeface="Arial" panose="020B0604020202020204" pitchFamily="34" charset="0"/>
              <a:buChar char="•"/>
            </a:pPr>
            <a:r>
              <a:rPr lang="cs-CZ" dirty="0"/>
              <a:t>https://blog.angular.io/how-the-angular-compiler-works-42111f9d2549</a:t>
            </a:r>
            <a:r>
              <a:rPr lang="en-US" dirty="0"/>
              <a:t> </a:t>
            </a:r>
            <a:endParaRPr lang="cs-CZ"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18</a:t>
            </a:fld>
            <a:endParaRPr lang="cs-CZ"/>
          </a:p>
        </p:txBody>
      </p:sp>
    </p:spTree>
    <p:extLst>
      <p:ext uri="{BB962C8B-B14F-4D97-AF65-F5344CB8AC3E}">
        <p14:creationId xmlns:p14="http://schemas.microsoft.com/office/powerpoint/2010/main" val="1692712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Array modification with filtering. Mention change detection, i.e., how to know when to re-render. We know this, DOM is just a tree but that is inefficient.</a:t>
            </a:r>
          </a:p>
          <a:p>
            <a:endParaRPr lang="en-US" dirty="0"/>
          </a:p>
          <a:p>
            <a:r>
              <a:rPr lang="en-US" dirty="0"/>
              <a:t>Rendering Virtual DOM is called mount. Updating from one to another is called patch/diffing/reconciliation.</a:t>
            </a:r>
          </a:p>
          <a:p>
            <a:endParaRPr lang="en-US" dirty="0"/>
          </a:p>
          <a:p>
            <a:r>
              <a:rPr lang="en-US" dirty="0"/>
              <a:t>The reconciliation algorithm cannot make any assumptions about the incoming virtual DOM tree, so it must fully traverse the tree and diff the props of every </a:t>
            </a:r>
            <a:r>
              <a:rPr lang="en-US" dirty="0" err="1"/>
              <a:t>vnode</a:t>
            </a:r>
            <a:r>
              <a:rPr lang="en-US" dirty="0"/>
              <a:t> in order to ensure correctness. Even nodes that do not change needs to be created. This is one of the most criticized aspect of virtual DOM: the somewhat brute-force reconciliation process sacrifices efficiency in return for </a:t>
            </a:r>
            <a:r>
              <a:rPr lang="en-US" dirty="0" err="1"/>
              <a:t>declarativeness</a:t>
            </a:r>
            <a:r>
              <a:rPr lang="en-US" dirty="0"/>
              <a:t> and correctness.</a:t>
            </a:r>
          </a:p>
          <a:p>
            <a:endParaRPr lang="en-US" dirty="0"/>
          </a:p>
          <a:p>
            <a:r>
              <a:rPr lang="en-US" dirty="0"/>
              <a:t>For example, Vue has Compiler-Informed Virtual DOM – with hints from compiler about the content.</a:t>
            </a:r>
          </a:p>
          <a:p>
            <a:endParaRPr lang="en-US" dirty="0"/>
          </a:p>
          <a:p>
            <a:r>
              <a:rPr lang="en-US" dirty="0"/>
              <a:t>The mounting function can be just calling document API to create DOM elements.</a:t>
            </a:r>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19</a:t>
            </a:fld>
            <a:endParaRPr lang="cs-CZ"/>
          </a:p>
        </p:txBody>
      </p:sp>
    </p:spTree>
    <p:extLst>
      <p:ext uri="{BB962C8B-B14F-4D97-AF65-F5344CB8AC3E}">
        <p14:creationId xmlns:p14="http://schemas.microsoft.com/office/powerpoint/2010/main" val="2367584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First signs are from 2010 where Facebook introduced </a:t>
            </a:r>
            <a:r>
              <a:rPr lang="en-US" dirty="0" err="1"/>
              <a:t>xhp</a:t>
            </a:r>
            <a:r>
              <a:rPr lang="en-US" dirty="0"/>
              <a:t> (similar to JSX syntax, anything inside {} is interpreted as a PHP script - see the code fragment) into PHP.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2012 Facebook acquired Instagram so they need their internal technology to be decoupled from Facebook. They saw it as an alternative to HTML5.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2013 open-source targeted at innovators does not receive warm welcome in general.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2015 First version of React native (iOS, Android), Redux (state management). React is considered stable and mature, next year it gets mainstream.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2017 Netflix removed React (https://twitter.com/NetflixUIE/status/923374215041912833)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184K GitHub Start as of 2022.03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React 2017 using Class Components and </a:t>
            </a:r>
            <a:r>
              <a:rPr lang="en-US" dirty="0" err="1"/>
              <a:t>mixins</a:t>
            </a:r>
            <a:r>
              <a:rPr lang="en-US" dirty="0"/>
              <a:t>, React </a:t>
            </a:r>
            <a:r>
              <a:rPr lang="en-US" b="0" i="0" dirty="0">
                <a:solidFill>
                  <a:srgbClr val="000000"/>
                </a:solidFill>
                <a:effectLst/>
                <a:latin typeface="-apple-system"/>
              </a:rPr>
              <a:t>16.8.0 (2019) introduced hooks (we use this one), React 2024 (focused server side first, Next.sj).</a:t>
            </a:r>
            <a:endParaRPr lang="en-US" dirty="0"/>
          </a:p>
          <a:p>
            <a:endParaRPr lang="en-US" dirty="0"/>
          </a:p>
          <a:p>
            <a:r>
              <a:rPr lang="en-US" dirty="0"/>
              <a:t>Sources:</a:t>
            </a:r>
          </a:p>
          <a:p>
            <a:pPr marL="171450" indent="-171450">
              <a:buFont typeface="Arial" panose="020B0604020202020204" pitchFamily="34" charset="0"/>
              <a:buChar char="•"/>
            </a:pPr>
            <a:r>
              <a:rPr lang="en-US" dirty="0"/>
              <a:t>https://beta.reactjs.org/learn</a:t>
            </a:r>
            <a:br>
              <a:rPr lang="en-US" dirty="0"/>
            </a:br>
            <a:r>
              <a:rPr lang="en-US" dirty="0"/>
              <a:t>Nice tutorial from JS to React </a:t>
            </a:r>
          </a:p>
          <a:p>
            <a:pPr marL="171450" indent="-171450">
              <a:buFont typeface="Arial" panose="020B0604020202020204" pitchFamily="34" charset="0"/>
              <a:buChar char="•"/>
            </a:pPr>
            <a:r>
              <a:rPr lang="en-US" dirty="0"/>
              <a:t>https://blog.risingstack.com/the-history-of-react-js-on-a-timeline/</a:t>
            </a:r>
          </a:p>
          <a:p>
            <a:pPr marL="171450" indent="-171450">
              <a:buFont typeface="Arial" panose="020B0604020202020204" pitchFamily="34" charset="0"/>
              <a:buChar char="•"/>
            </a:pPr>
            <a:r>
              <a:rPr lang="en-US" dirty="0"/>
              <a:t>https://github.com/phplang/xhp</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20</a:t>
            </a:fld>
            <a:endParaRPr lang="cs-CZ"/>
          </a:p>
        </p:txBody>
      </p:sp>
    </p:spTree>
    <p:extLst>
      <p:ext uri="{BB962C8B-B14F-4D97-AF65-F5344CB8AC3E}">
        <p14:creationId xmlns:p14="http://schemas.microsoft.com/office/powerpoint/2010/main" val="3902172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JSX is transformed into a JavaScript. The curly braces allow us to use JavaScript in the template.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By default, React DOM escapes any values embedded in JSX before rendering them.</a:t>
            </a:r>
          </a:p>
        </p:txBody>
      </p:sp>
      <p:sp>
        <p:nvSpPr>
          <p:cNvPr id="4" name="Slide Number Placeholder 3"/>
          <p:cNvSpPr>
            <a:spLocks noGrp="1"/>
          </p:cNvSpPr>
          <p:nvPr>
            <p:ph type="sldNum" sz="quarter" idx="5"/>
          </p:nvPr>
        </p:nvSpPr>
        <p:spPr/>
        <p:txBody>
          <a:bodyPr/>
          <a:lstStyle/>
          <a:p>
            <a:fld id="{FEC869DF-6110-41A2-A008-13AD35443CEC}" type="slidenum">
              <a:rPr lang="cs-CZ" smtClean="0"/>
              <a:t>21</a:t>
            </a:fld>
            <a:endParaRPr lang="cs-CZ"/>
          </a:p>
        </p:txBody>
      </p:sp>
    </p:spTree>
    <p:extLst>
      <p:ext uri="{BB962C8B-B14F-4D97-AF65-F5344CB8AC3E}">
        <p14:creationId xmlns:p14="http://schemas.microsoft.com/office/powerpoint/2010/main" val="4005281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HOC – example of connecting Redux (state management) to a components. We wrap a component (function) into another component (function). Another example is data loader, where the HOC waits for data to be loaded.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Render Props – pass function as a property to allow sharing of code, example can be component to render.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HOC and Render Props were designed to share code between components. They are patterns invented by the community.</a:t>
            </a:r>
          </a:p>
          <a:p>
            <a:endParaRPr lang="en-US" dirty="0"/>
          </a:p>
          <a:p>
            <a:r>
              <a:rPr lang="en-US" dirty="0"/>
              <a:t>Resources:</a:t>
            </a:r>
          </a:p>
          <a:p>
            <a:pPr marL="171450" indent="-171450">
              <a:buFont typeface="Arial" panose="020B0604020202020204" pitchFamily="34" charset="0"/>
              <a:buChar char="•"/>
            </a:pPr>
            <a:r>
              <a:rPr lang="en-US" dirty="0"/>
              <a:t>https://stackoverflow.com/questions/42556083/what-does-bindthis-in-constructor-do-in-reactjs</a:t>
            </a:r>
          </a:p>
        </p:txBody>
      </p:sp>
      <p:sp>
        <p:nvSpPr>
          <p:cNvPr id="4" name="Slide Number Placeholder 3"/>
          <p:cNvSpPr>
            <a:spLocks noGrp="1"/>
          </p:cNvSpPr>
          <p:nvPr>
            <p:ph type="sldNum" sz="quarter" idx="5"/>
          </p:nvPr>
        </p:nvSpPr>
        <p:spPr/>
        <p:txBody>
          <a:bodyPr/>
          <a:lstStyle/>
          <a:p>
            <a:fld id="{FEC869DF-6110-41A2-A008-13AD35443CEC}" type="slidenum">
              <a:rPr lang="cs-CZ" smtClean="0"/>
              <a:t>22</a:t>
            </a:fld>
            <a:endParaRPr lang="cs-CZ"/>
          </a:p>
        </p:txBody>
      </p:sp>
    </p:spTree>
    <p:extLst>
      <p:ext uri="{BB962C8B-B14F-4D97-AF65-F5344CB8AC3E}">
        <p14:creationId xmlns:p14="http://schemas.microsoft.com/office/powerpoint/2010/main" val="72947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using Vanilla JavaScript. Show only code, read-only UI, imperative style of programming, we say how should the UI be modified.</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a:t>
            </a:fld>
            <a:endParaRPr lang="cs-CZ"/>
          </a:p>
        </p:txBody>
      </p:sp>
    </p:spTree>
    <p:extLst>
      <p:ext uri="{BB962C8B-B14F-4D97-AF65-F5344CB8AC3E}">
        <p14:creationId xmlns:p14="http://schemas.microsoft.com/office/powerpoint/2010/main" val="3753302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Legacy and unsafe methods are not included here. There is also support for catching exception.</a:t>
            </a:r>
          </a:p>
          <a:p>
            <a:pPr marL="171450" indent="-171450">
              <a:buFont typeface="Arial" panose="020B0604020202020204" pitchFamily="34" charset="0"/>
              <a:buChar char="•"/>
            </a:pPr>
            <a:r>
              <a:rPr lang="en-US" dirty="0" err="1"/>
              <a:t>componentDidMount</a:t>
            </a:r>
            <a:r>
              <a:rPr lang="en-US" dirty="0"/>
              <a:t> - You may call </a:t>
            </a:r>
            <a:r>
              <a:rPr lang="en-US" dirty="0" err="1"/>
              <a:t>setState</a:t>
            </a:r>
            <a:r>
              <a:rPr lang="en-US" dirty="0"/>
              <a:t>() immediately in </a:t>
            </a:r>
            <a:r>
              <a:rPr lang="en-US" dirty="0" err="1"/>
              <a:t>componentDidMount</a:t>
            </a:r>
            <a:r>
              <a:rPr lang="en-US" dirty="0"/>
              <a:t>(), it will cause </a:t>
            </a:r>
            <a:r>
              <a:rPr lang="en-US" dirty="0" err="1"/>
              <a:t>rerender</a:t>
            </a:r>
            <a:r>
              <a:rPr lang="en-US" dirty="0"/>
              <a:t> but before updating the DOM.</a:t>
            </a:r>
          </a:p>
          <a:p>
            <a:pPr marL="171450" indent="-171450">
              <a:buFont typeface="Arial" panose="020B0604020202020204" pitchFamily="34" charset="0"/>
              <a:buChar char="•"/>
            </a:pPr>
            <a:r>
              <a:rPr lang="en-US" dirty="0" err="1"/>
              <a:t>componentDidUpdate</a:t>
            </a:r>
            <a:r>
              <a:rPr lang="en-US" dirty="0"/>
              <a:t> – </a:t>
            </a:r>
            <a:r>
              <a:rPr lang="en-US" dirty="0" err="1"/>
              <a:t>setState</a:t>
            </a:r>
            <a:r>
              <a:rPr lang="en-US" dirty="0"/>
              <a:t>() will cause another update, use only with condition.</a:t>
            </a:r>
          </a:p>
          <a:p>
            <a:pPr marL="171450" indent="-171450">
              <a:buFont typeface="Arial" panose="020B0604020202020204" pitchFamily="34" charset="0"/>
              <a:buChar char="•"/>
            </a:pPr>
            <a:r>
              <a:rPr lang="en-US" dirty="0" err="1"/>
              <a:t>getDerivedStateFromProps</a:t>
            </a:r>
            <a:r>
              <a:rPr lang="en-US" dirty="0"/>
              <a:t> – when state depends on props and state. This can be mostly avoided.</a:t>
            </a:r>
          </a:p>
          <a:p>
            <a:pPr marL="171450" indent="-171450">
              <a:buFont typeface="Arial" panose="020B0604020202020204" pitchFamily="34" charset="0"/>
              <a:buChar char="•"/>
            </a:pPr>
            <a:r>
              <a:rPr lang="en-US" dirty="0" err="1"/>
              <a:t>getSnapshotBeforeUpdate</a:t>
            </a:r>
            <a:r>
              <a:rPr lang="en-US" dirty="0"/>
              <a:t> – we can store DOM data before update here, like a scroll position.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can we map those when it comes to hooks?</a:t>
            </a:r>
          </a:p>
          <a:p>
            <a:endParaRPr lang="en-US" dirty="0"/>
          </a:p>
          <a:p>
            <a:r>
              <a:rPr lang="en-US" dirty="0"/>
              <a:t>Sources:</a:t>
            </a:r>
          </a:p>
          <a:p>
            <a:pPr marL="171450" indent="-171450">
              <a:buFont typeface="Arial" panose="020B0604020202020204" pitchFamily="34" charset="0"/>
              <a:buChar char="•"/>
            </a:pPr>
            <a:r>
              <a:rPr lang="en-US" dirty="0"/>
              <a:t>https://reactjs.org/docs/react-component.html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https://legacy.reactjs.org/docs/state-and-lifecycle.html</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23</a:t>
            </a:fld>
            <a:endParaRPr lang="cs-CZ"/>
          </a:p>
        </p:txBody>
      </p:sp>
    </p:spTree>
    <p:extLst>
      <p:ext uri="{BB962C8B-B14F-4D97-AF65-F5344CB8AC3E}">
        <p14:creationId xmlns:p14="http://schemas.microsoft.com/office/powerpoint/2010/main" val="3540226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Component API</a:t>
            </a:r>
          </a:p>
          <a:p>
            <a:pPr marL="171450" indent="-171450">
              <a:buFont typeface="Arial" panose="020B0604020202020204" pitchFamily="34" charset="0"/>
              <a:buChar char="•"/>
            </a:pPr>
            <a:r>
              <a:rPr lang="en-US" dirty="0"/>
              <a:t>HOC + render props.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Resources:</a:t>
            </a:r>
          </a:p>
          <a:p>
            <a:pPr marL="171450" indent="-171450">
              <a:buFont typeface="Arial" panose="020B0604020202020204" pitchFamily="34" charset="0"/>
              <a:buChar char="•"/>
            </a:pPr>
            <a:r>
              <a:rPr lang="en-US" dirty="0"/>
              <a:t>https://react.dev/reference/react/Component</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24</a:t>
            </a:fld>
            <a:endParaRPr lang="cs-CZ"/>
          </a:p>
        </p:txBody>
      </p:sp>
    </p:spTree>
    <p:extLst>
      <p:ext uri="{BB962C8B-B14F-4D97-AF65-F5344CB8AC3E}">
        <p14:creationId xmlns:p14="http://schemas.microsoft.com/office/powerpoint/2010/main" val="1177075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https://github.com/acdlite/recompose</a:t>
            </a:r>
          </a:p>
          <a:p>
            <a:pPr marL="171450" indent="-171450">
              <a:buFont typeface="Arial" panose="020B0604020202020204" pitchFamily="34" charset="0"/>
              <a:buChar char="•"/>
            </a:pPr>
            <a:r>
              <a:rPr lang="en-US" dirty="0"/>
              <a:t>https://reacttraining.com/blog/where-did-hooks-come-from</a:t>
            </a:r>
          </a:p>
        </p:txBody>
      </p:sp>
      <p:sp>
        <p:nvSpPr>
          <p:cNvPr id="4" name="Slide Number Placeholder 3"/>
          <p:cNvSpPr>
            <a:spLocks noGrp="1"/>
          </p:cNvSpPr>
          <p:nvPr>
            <p:ph type="sldNum" sz="quarter" idx="5"/>
          </p:nvPr>
        </p:nvSpPr>
        <p:spPr/>
        <p:txBody>
          <a:bodyPr/>
          <a:lstStyle/>
          <a:p>
            <a:fld id="{FEC869DF-6110-41A2-A008-13AD35443CEC}" type="slidenum">
              <a:rPr lang="cs-CZ" smtClean="0"/>
              <a:t>25</a:t>
            </a:fld>
            <a:endParaRPr lang="cs-CZ"/>
          </a:p>
        </p:txBody>
      </p:sp>
    </p:spTree>
    <p:extLst>
      <p:ext uri="{BB962C8B-B14F-4D97-AF65-F5344CB8AC3E}">
        <p14:creationId xmlns:p14="http://schemas.microsoft.com/office/powerpoint/2010/main" val="385717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20.03.2024</a:t>
            </a:r>
          </a:p>
          <a:p>
            <a:endParaRPr lang="en-US" dirty="0"/>
          </a:p>
          <a:p>
            <a:endParaRPr lang="en-US" dirty="0"/>
          </a:p>
          <a:p>
            <a:r>
              <a:rPr lang="en-US" dirty="0"/>
              <a:t>Resource:</a:t>
            </a:r>
          </a:p>
          <a:p>
            <a:pPr marL="171450" indent="-171450">
              <a:buFont typeface="Arial" panose="020B0604020202020204" pitchFamily="34" charset="0"/>
              <a:buChar char="•"/>
            </a:pPr>
            <a:r>
              <a:rPr lang="en-US" dirty="0"/>
              <a:t>https://www.youtube.com/watch?v=dpw9EHDh2bM</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26</a:t>
            </a:fld>
            <a:endParaRPr lang="cs-CZ"/>
          </a:p>
        </p:txBody>
      </p:sp>
    </p:spTree>
    <p:extLst>
      <p:ext uri="{BB962C8B-B14F-4D97-AF65-F5344CB8AC3E}">
        <p14:creationId xmlns:p14="http://schemas.microsoft.com/office/powerpoint/2010/main" val="898409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Hook based example; how may a React Code look like. Steps in a navigation:</a:t>
            </a:r>
          </a:p>
          <a:p>
            <a:pPr marL="171450" indent="-171450">
              <a:buFont typeface="Arial" panose="020B0604020202020204" pitchFamily="34" charset="0"/>
              <a:buChar char="•"/>
            </a:pPr>
            <a:r>
              <a:rPr lang="en-US" dirty="0" err="1"/>
              <a:t>useState</a:t>
            </a:r>
            <a:r>
              <a:rPr lang="en-US" dirty="0"/>
              <a:t> is call to React the entry point, we get back array with two variables. The value (getter) and the setter.</a:t>
            </a:r>
          </a:p>
          <a:p>
            <a:pPr marL="171450" indent="-171450">
              <a:buFont typeface="Arial" panose="020B0604020202020204" pitchFamily="34" charset="0"/>
              <a:buChar char="•"/>
            </a:pPr>
            <a:r>
              <a:rPr lang="en-US" dirty="0"/>
              <a:t>We can reference the value in the render function just like any other variable.</a:t>
            </a:r>
          </a:p>
          <a:p>
            <a:pPr marL="171450" indent="-171450">
              <a:buFont typeface="Arial" panose="020B0604020202020204" pitchFamily="34" charset="0"/>
              <a:buChar char="•"/>
            </a:pPr>
            <a:r>
              <a:rPr lang="en-US" dirty="0"/>
              <a:t>We also get the set function. By calling this function React knows about the change. We must call it whenever the value changes!</a:t>
            </a:r>
            <a:br>
              <a:rPr lang="en-US" dirty="0"/>
            </a:br>
            <a:r>
              <a:rPr lang="en-US" dirty="0"/>
              <a:t>The function can be re-rendered multiple times and there are no names to variables. How does React know?</a:t>
            </a:r>
          </a:p>
          <a:p>
            <a:pPr marL="171450" indent="-171450">
              <a:buFont typeface="Arial" panose="020B0604020202020204" pitchFamily="34" charset="0"/>
              <a:buChar char="•"/>
            </a:pPr>
            <a:r>
              <a:rPr lang="en-US" dirty="0"/>
              <a:t>React use ordering of the calls. It simple set up a counter and increase it with every </a:t>
            </a:r>
            <a:r>
              <a:rPr lang="en-US" dirty="0" err="1"/>
              <a:t>useState</a:t>
            </a:r>
            <a:r>
              <a:rPr lang="en-US" dirty="0"/>
              <a:t> call, this is why ordering matter. </a:t>
            </a:r>
          </a:p>
          <a:p>
            <a:endParaRPr lang="en-US" dirty="0"/>
          </a:p>
          <a:p>
            <a:r>
              <a:rPr lang="en-US" dirty="0"/>
              <a:t>Rendering functions must be pure (not side effects) as react can call them multiple times. In development React may call the method twice by design, just to check.</a:t>
            </a:r>
          </a:p>
          <a:p>
            <a:endParaRPr lang="en-US" dirty="0"/>
          </a:p>
          <a:p>
            <a:r>
              <a:rPr lang="en-US" dirty="0"/>
              <a:t>On re-render only components with changed props are rendered. Render must be pure function without side effects.</a:t>
            </a:r>
          </a:p>
          <a:p>
            <a:pPr marL="0" indent="0">
              <a:buFont typeface="Arial" panose="020B0604020202020204" pitchFamily="34" charset="0"/>
              <a:buNone/>
            </a:pPr>
            <a:endParaRPr lang="en-US" dirty="0"/>
          </a:p>
          <a:p>
            <a:r>
              <a:rPr lang="en-US" b="0" i="0" dirty="0">
                <a:effectLst/>
                <a:latin typeface="Inter"/>
              </a:rPr>
              <a:t>React Hooks are invoked repeatedly every time a component updates. Restriction compared to Vue: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Hooks are call-order sensitive and cannot be conditional. Calling a hook function uses up one slot and increments an internal "slot number" counter so the next call uses the next slot.</a:t>
            </a:r>
          </a:p>
          <a:p>
            <a:pPr marL="171450" indent="-171450">
              <a:buFont typeface="Arial" panose="020B0604020202020204" pitchFamily="34" charset="0"/>
              <a:buChar char="•"/>
            </a:pPr>
            <a:r>
              <a:rPr lang="en-US" dirty="0"/>
              <a:t>Variables declared in a React component can be captured by a hook closure and become "stale" if the developer fails to pass in the correct dependencies array.</a:t>
            </a:r>
          </a:p>
          <a:p>
            <a:pPr marL="171450" indent="-171450">
              <a:buFont typeface="Arial" panose="020B0604020202020204" pitchFamily="34" charset="0"/>
              <a:buChar char="•"/>
            </a:pPr>
            <a:r>
              <a:rPr lang="en-US" dirty="0"/>
              <a:t>Expensive computations require the use of </a:t>
            </a:r>
            <a:r>
              <a:rPr lang="en-US" dirty="0" err="1"/>
              <a:t>useMemo</a:t>
            </a:r>
            <a:endParaRPr lang="en-US" dirty="0"/>
          </a:p>
          <a:p>
            <a:pPr marL="171450" indent="-171450">
              <a:buFont typeface="Arial" panose="020B0604020202020204" pitchFamily="34" charset="0"/>
              <a:buChar char="•"/>
            </a:pPr>
            <a:r>
              <a:rPr lang="en-US" dirty="0"/>
              <a:t>Event handlers passed to child components cause unnecessary child updates by default and require explicit </a:t>
            </a:r>
            <a:r>
              <a:rPr lang="en-US" dirty="0" err="1"/>
              <a:t>useCallback</a:t>
            </a:r>
            <a:r>
              <a:rPr lang="en-US" dirty="0"/>
              <a:t> as an optimization. </a:t>
            </a:r>
          </a:p>
          <a:p>
            <a:pPr marL="0" indent="0">
              <a:buFont typeface="Arial" panose="020B0604020202020204" pitchFamily="34" charset="0"/>
              <a:buNone/>
            </a:pPr>
            <a:endParaRPr lang="en-US" dirty="0"/>
          </a:p>
          <a:p>
            <a:r>
              <a:rPr lang="en-US" dirty="0"/>
              <a:t>Source:</a:t>
            </a:r>
          </a:p>
          <a:p>
            <a:pPr marL="171450" indent="-171450">
              <a:buFont typeface="Arial" panose="020B0604020202020204" pitchFamily="34" charset="0"/>
              <a:buChar char="•"/>
            </a:pPr>
            <a:r>
              <a:rPr lang="en-US" dirty="0"/>
              <a:t>https://alexkondov.com/tao-of-react/</a:t>
            </a:r>
          </a:p>
          <a:p>
            <a:pPr marL="171450" indent="-171450">
              <a:buFont typeface="Arial" panose="020B0604020202020204" pitchFamily="34" charset="0"/>
              <a:buChar char="•"/>
            </a:pPr>
            <a:r>
              <a:rPr lang="en-US" dirty="0"/>
              <a:t>https://reactjs.org/docs/render-props.html</a:t>
            </a:r>
          </a:p>
          <a:p>
            <a:pPr marL="171450" indent="-171450">
              <a:buFont typeface="Arial" panose="020B0604020202020204" pitchFamily="34" charset="0"/>
              <a:buChar char="•"/>
            </a:pPr>
            <a:r>
              <a:rPr lang="en-US" dirty="0"/>
              <a:t>https://vuejs.org/guide/extras/composition-api-faq.html#comparison-with-react-hooks</a:t>
            </a:r>
          </a:p>
          <a:p>
            <a:pPr marL="171450" indent="-171450">
              <a:buFont typeface="Arial" panose="020B0604020202020204" pitchFamily="34" charset="0"/>
              <a:buChar char="•"/>
            </a:pPr>
            <a:r>
              <a:rPr lang="en-US" dirty="0"/>
              <a:t>https://reactjs.org/docs/hooks-intro.html</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27</a:t>
            </a:fld>
            <a:endParaRPr lang="cs-CZ"/>
          </a:p>
        </p:txBody>
      </p:sp>
    </p:spTree>
    <p:extLst>
      <p:ext uri="{BB962C8B-B14F-4D97-AF65-F5344CB8AC3E}">
        <p14:creationId xmlns:p14="http://schemas.microsoft.com/office/powerpoint/2010/main" val="1512147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Application with a button</a:t>
            </a:r>
          </a:p>
          <a:p>
            <a:pPr marL="171450" indent="-171450">
              <a:buFont typeface="Arial" panose="020B0604020202020204" pitchFamily="34" charset="0"/>
              <a:buChar char="•"/>
            </a:pPr>
            <a:r>
              <a:rPr lang="en-US" dirty="0" err="1"/>
              <a:t>useState</a:t>
            </a:r>
            <a:r>
              <a:rPr lang="en-US" dirty="0"/>
              <a:t>, </a:t>
            </a:r>
            <a:r>
              <a:rPr lang="en-US" dirty="0" err="1"/>
              <a:t>useEffect</a:t>
            </a:r>
            <a:r>
              <a:rPr lang="en-US" dirty="0"/>
              <a:t>, …</a:t>
            </a:r>
          </a:p>
          <a:p>
            <a:pPr marL="171450" indent="-171450">
              <a:buFont typeface="Arial" panose="020B0604020202020204" pitchFamily="34" charset="0"/>
              <a:buChar char="•"/>
            </a:pPr>
            <a:r>
              <a:rPr lang="en-US" dirty="0"/>
              <a:t>Extraction of a service function</a:t>
            </a:r>
          </a:p>
          <a:p>
            <a:pPr marL="171450" indent="-171450">
              <a:buFont typeface="Arial" panose="020B0604020202020204" pitchFamily="34" charset="0"/>
              <a:buChar char="•"/>
            </a:pPr>
            <a:r>
              <a:rPr lang="en-US" dirty="0"/>
              <a:t>Re-rendering, immutability. Set object of different type and try to modify the object directly.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Mixing MVC into a single file.</a:t>
            </a:r>
          </a:p>
          <a:p>
            <a:pPr marL="171450" indent="-171450">
              <a:buFont typeface="Arial" panose="020B0604020202020204" pitchFamily="34" charset="0"/>
              <a:buChar char="•"/>
            </a:pPr>
            <a:endParaRPr lang="en-US" dirty="0"/>
          </a:p>
          <a:p>
            <a:endParaRPr lang="en-US" dirty="0"/>
          </a:p>
          <a:p>
            <a:endParaRPr lang="en-US" b="0" i="0" dirty="0">
              <a:solidFill>
                <a:srgbClr val="444444"/>
              </a:solidFill>
              <a:effectLst/>
              <a:latin typeface="Overpass"/>
            </a:endParaRPr>
          </a:p>
          <a:p>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28</a:t>
            </a:fld>
            <a:endParaRPr lang="cs-CZ"/>
          </a:p>
        </p:txBody>
      </p:sp>
    </p:spTree>
    <p:extLst>
      <p:ext uri="{BB962C8B-B14F-4D97-AF65-F5344CB8AC3E}">
        <p14:creationId xmlns:p14="http://schemas.microsoft.com/office/powerpoint/2010/main" val="2131867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Reconciliation (async) then Commit (synch). </a:t>
            </a:r>
            <a:r>
              <a:rPr lang="en-US" b="0" i="0" dirty="0">
                <a:solidFill>
                  <a:srgbClr val="212529"/>
                </a:solidFill>
                <a:effectLst/>
                <a:latin typeface="Verdana" panose="020B0604030504040204" pitchFamily="34" charset="0"/>
              </a:rPr>
              <a:t>When React gets to Commit phase, it has 2 trees and the effects list. </a:t>
            </a:r>
            <a:endParaRPr lang="en-US" dirty="0"/>
          </a:p>
          <a:p>
            <a:endParaRPr lang="en-US" dirty="0"/>
          </a:p>
          <a:p>
            <a:r>
              <a:rPr lang="en-US" dirty="0"/>
              <a:t>Update: recursively traverses the tree</a:t>
            </a:r>
          </a:p>
          <a:p>
            <a:pPr marL="171450" indent="-171450">
              <a:buFont typeface="Arial" panose="020B0604020202020204" pitchFamily="34" charset="0"/>
              <a:buChar char="•"/>
            </a:pPr>
            <a:r>
              <a:rPr lang="en-US" dirty="0"/>
              <a:t>If corresponding nodes have different types, the whole subtree is rebuilt. All components in the subtree are unmounted (and possibly mounted again)</a:t>
            </a:r>
          </a:p>
          <a:p>
            <a:pPr marL="171450" indent="-171450">
              <a:buFont typeface="Arial" panose="020B0604020202020204" pitchFamily="34" charset="0"/>
              <a:buChar char="•"/>
            </a:pPr>
            <a:r>
              <a:rPr lang="en-US" dirty="0"/>
              <a:t>Else it is updated:</a:t>
            </a:r>
          </a:p>
          <a:p>
            <a:pPr marL="628650" lvl="1" indent="-171450">
              <a:buFont typeface="Arial" panose="020B0604020202020204" pitchFamily="34" charset="0"/>
              <a:buChar char="•"/>
            </a:pPr>
            <a:r>
              <a:rPr lang="en-US" dirty="0"/>
              <a:t>Changed attributes are re-set (CSS style also modifies only changed properties)</a:t>
            </a:r>
          </a:p>
          <a:p>
            <a:pPr marL="628650" lvl="1" indent="-171450">
              <a:buFont typeface="Arial" panose="020B0604020202020204" pitchFamily="34" charset="0"/>
              <a:buChar char="•"/>
            </a:pPr>
            <a:r>
              <a:rPr lang="en-US" dirty="0"/>
              <a:t>Children are processed recursively</a:t>
            </a:r>
          </a:p>
          <a:p>
            <a:pPr marL="171450" lvl="0" indent="-171450">
              <a:buFont typeface="Arial" panose="020B0604020202020204" pitchFamily="34" charset="0"/>
              <a:buChar char="•"/>
            </a:pPr>
            <a:r>
              <a:rPr lang="en-US" dirty="0"/>
              <a:t>Key attribute may be used for matching children. If no key is present, they are matched by position.</a:t>
            </a:r>
          </a:p>
          <a:p>
            <a:endParaRPr lang="en-US" dirty="0"/>
          </a:p>
          <a:p>
            <a:r>
              <a:rPr lang="en-US" dirty="0"/>
              <a:t>There are hints like </a:t>
            </a:r>
            <a:r>
              <a:rPr lang="en-US" dirty="0" err="1"/>
              <a:t>shouldComponentUpdate</a:t>
            </a:r>
            <a:r>
              <a:rPr lang="en-US" dirty="0"/>
              <a:t>, there is also </a:t>
            </a:r>
            <a:r>
              <a:rPr lang="en-US" dirty="0" err="1"/>
              <a:t>React.PureComponent</a:t>
            </a:r>
            <a:r>
              <a:rPr lang="en-US" dirty="0"/>
              <a:t> with default implementation that test using shallow equal on props and state.</a:t>
            </a:r>
          </a:p>
          <a:p>
            <a:endParaRPr lang="en-US" dirty="0"/>
          </a:p>
          <a:p>
            <a:r>
              <a:rPr lang="en-US" dirty="0"/>
              <a:t>Sources:</a:t>
            </a:r>
          </a:p>
          <a:p>
            <a:pPr marL="171450" indent="-171450">
              <a:buFont typeface="Arial" panose="020B0604020202020204" pitchFamily="34" charset="0"/>
              <a:buChar char="•"/>
            </a:pPr>
            <a:r>
              <a:rPr lang="en-US" dirty="0"/>
              <a:t>https://reactjs.org/docs/reconciliation.html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https://geekflare.com/react-rendering/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https://dev.to/spukas/react-work-phases-4eaj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https://indepth.dev/posts/1008/inside-fiber-in-depth-overview-of-the-new-reconciliation-algorithm-in-react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https://www.velotio.com/engineering-blog/react-fiber-algorithm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https://andela.com/insights/building-your-own-version-of-react-from-scratch-part-1/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https://beta.reactjs.org/learn/render-and-commit</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29</a:t>
            </a:fld>
            <a:endParaRPr lang="cs-CZ"/>
          </a:p>
        </p:txBody>
      </p:sp>
    </p:spTree>
    <p:extLst>
      <p:ext uri="{BB962C8B-B14F-4D97-AF65-F5344CB8AC3E}">
        <p14:creationId xmlns:p14="http://schemas.microsoft.com/office/powerpoint/2010/main" val="2038290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access same information in various location within our component tree. We do not want to use property drilling.</a:t>
            </a:r>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30</a:t>
            </a:fld>
            <a:endParaRPr lang="cs-CZ"/>
          </a:p>
        </p:txBody>
      </p:sp>
    </p:spTree>
    <p:extLst>
      <p:ext uri="{BB962C8B-B14F-4D97-AF65-F5344CB8AC3E}">
        <p14:creationId xmlns:p14="http://schemas.microsoft.com/office/powerpoint/2010/main" val="1490373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Arrows show main flow, you may need to read data from store/state in some instances.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Left Up</a:t>
            </a:r>
            <a:r>
              <a:rPr lang="en-US" dirty="0"/>
              <a:t>: General patters</a:t>
            </a:r>
          </a:p>
          <a:p>
            <a:pPr marL="171450" indent="-171450">
              <a:buFont typeface="Arial" panose="020B0604020202020204" pitchFamily="34" charset="0"/>
              <a:buChar char="•"/>
            </a:pPr>
            <a:r>
              <a:rPr lang="en-US" dirty="0"/>
              <a:t>State – source of truth</a:t>
            </a:r>
          </a:p>
          <a:p>
            <a:pPr marL="171450" indent="-171450">
              <a:buFont typeface="Arial" panose="020B0604020202020204" pitchFamily="34" charset="0"/>
              <a:buChar char="•"/>
            </a:pPr>
            <a:r>
              <a:rPr lang="en-US" dirty="0"/>
              <a:t>View – mapping to UI</a:t>
            </a:r>
          </a:p>
          <a:p>
            <a:pPr marL="171450" indent="-171450">
              <a:buFont typeface="Arial" panose="020B0604020202020204" pitchFamily="34" charset="0"/>
              <a:buChar char="•"/>
            </a:pPr>
            <a:r>
              <a:rPr lang="en-US" dirty="0"/>
              <a:t>Action – modify State</a:t>
            </a:r>
          </a:p>
          <a:p>
            <a:pPr marL="0" indent="0">
              <a:buFont typeface="Arial" panose="020B0604020202020204" pitchFamily="34" charset="0"/>
              <a:buNone/>
            </a:pPr>
            <a:r>
              <a:rPr lang="en-US" dirty="0"/>
              <a:t>Works fine inside a small component.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 - - - - - - - - - - - -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Left Down</a:t>
            </a:r>
            <a:r>
              <a:rPr lang="en-US" dirty="0"/>
              <a:t>: Flux - application architecture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get deterministic state, easy to reason about (scope of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Dispatcher (singleton) send actions to the stores (all stores).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Store is responsible for the modification, it is a combination of a store and a reducer from Redux.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Yet here is still an issue with shared state.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 - - - - - - - - - - - - </a:t>
            </a:r>
          </a:p>
          <a:p>
            <a:endParaRPr lang="en-US" dirty="0"/>
          </a:p>
          <a:p>
            <a:r>
              <a:rPr lang="en-US" b="1" dirty="0"/>
              <a:t>Right Top</a:t>
            </a:r>
            <a:r>
              <a:rPr lang="en-US" dirty="0"/>
              <a:t>: Redux</a:t>
            </a:r>
          </a:p>
          <a:p>
            <a:r>
              <a:rPr lang="en-US" dirty="0"/>
              <a:t>A solution is to Extract that state into a SINGLE source of true for whole application called Store. </a:t>
            </a:r>
          </a:p>
          <a:p>
            <a:r>
              <a:rPr lang="en-US" dirty="0"/>
              <a:t>As a result, there is no dispatcher as all goes to a single store.</a:t>
            </a:r>
          </a:p>
          <a:p>
            <a:r>
              <a:rPr lang="en-US" dirty="0"/>
              <a:t>Reducers are pure functions and employ immutable state.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 - - - - - - - - - - - - </a:t>
            </a:r>
          </a:p>
          <a:p>
            <a:endParaRPr lang="en-US" dirty="0"/>
          </a:p>
          <a:p>
            <a:r>
              <a:rPr lang="en-US" b="1" dirty="0"/>
              <a:t>Right Down</a:t>
            </a:r>
            <a:r>
              <a:rPr lang="en-US" dirty="0"/>
              <a:t>: </a:t>
            </a:r>
            <a:r>
              <a:rPr lang="en-US" dirty="0" err="1"/>
              <a:t>Vuex</a:t>
            </a:r>
            <a:endParaRPr lang="en-US" dirty="0"/>
          </a:p>
          <a:p>
            <a:r>
              <a:rPr lang="en-US" dirty="0"/>
              <a:t>We have mutations are re-usable components.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 - - - - - - - - - - - -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common theme is we have a source of truth and a unidirectional flow.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 connect our stores to our application using hooks and provided functions. In some situations, this may be beneficial to passing the state using props. The reason is that by passing using props we can cause re-rendering. We can not replace this with React context (it only helps to avoid prop-drilling).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Sources:</a:t>
            </a:r>
          </a:p>
          <a:p>
            <a:pPr marL="171450" indent="-171450">
              <a:buFont typeface="Arial" panose="020B0604020202020204" pitchFamily="34" charset="0"/>
              <a:buChar char="•"/>
            </a:pPr>
            <a:r>
              <a:rPr lang="en-US" dirty="0"/>
              <a:t>https://facebook.github.io/flux/docs/in-depth-overview</a:t>
            </a:r>
          </a:p>
          <a:p>
            <a:pPr marL="171450" indent="-171450">
              <a:buFont typeface="Arial" panose="020B0604020202020204" pitchFamily="34" charset="0"/>
              <a:buChar char="•"/>
            </a:pPr>
            <a:r>
              <a:rPr lang="en-US" dirty="0"/>
              <a:t>https://vuex.vuejs.org/</a:t>
            </a:r>
          </a:p>
          <a:p>
            <a:pPr marL="171450" indent="-171450">
              <a:buFont typeface="Arial" panose="020B0604020202020204" pitchFamily="34" charset="0"/>
              <a:buChar char="•"/>
            </a:pPr>
            <a:r>
              <a:rPr lang="en-US" dirty="0"/>
              <a:t>https://redux.js.org/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https://github.com/reduxjs/react-redux/tree/4.x/src/components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https://punits.dev/jargon-free-intros/why-do-we-need-a-state-management-library-in-react/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31</a:t>
            </a:fld>
            <a:endParaRPr lang="cs-CZ"/>
          </a:p>
        </p:txBody>
      </p:sp>
    </p:spTree>
    <p:extLst>
      <p:ext uri="{BB962C8B-B14F-4D97-AF65-F5344CB8AC3E}">
        <p14:creationId xmlns:p14="http://schemas.microsoft.com/office/powerpoint/2010/main" val="19957216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Resource:</a:t>
            </a:r>
          </a:p>
          <a:p>
            <a:pPr marL="171450" indent="-171450">
              <a:buFont typeface="Arial" panose="020B0604020202020204" pitchFamily="34" charset="0"/>
              <a:buChar char="•"/>
            </a:pPr>
            <a:r>
              <a:rPr lang="en-US" dirty="0"/>
              <a:t>https://github.com/reduxjs/redux</a:t>
            </a:r>
          </a:p>
          <a:p>
            <a:pPr marL="171450" indent="-171450">
              <a:buFont typeface="Arial" panose="020B0604020202020204" pitchFamily="34" charset="0"/>
              <a:buChar char="•"/>
            </a:pPr>
            <a:r>
              <a:rPr lang="en-US" dirty="0"/>
              <a:t>https://react-redux.js.org/api/connect</a:t>
            </a:r>
          </a:p>
        </p:txBody>
      </p:sp>
      <p:sp>
        <p:nvSpPr>
          <p:cNvPr id="4" name="Slide Number Placeholder 3"/>
          <p:cNvSpPr>
            <a:spLocks noGrp="1"/>
          </p:cNvSpPr>
          <p:nvPr>
            <p:ph type="sldNum" sz="quarter" idx="5"/>
          </p:nvPr>
        </p:nvSpPr>
        <p:spPr/>
        <p:txBody>
          <a:bodyPr/>
          <a:lstStyle/>
          <a:p>
            <a:fld id="{FEC869DF-6110-41A2-A008-13AD35443CEC}" type="slidenum">
              <a:rPr lang="cs-CZ" smtClean="0"/>
              <a:t>32</a:t>
            </a:fld>
            <a:endParaRPr lang="cs-CZ"/>
          </a:p>
        </p:txBody>
      </p:sp>
    </p:spTree>
    <p:extLst>
      <p:ext uri="{BB962C8B-B14F-4D97-AF65-F5344CB8AC3E}">
        <p14:creationId xmlns:p14="http://schemas.microsoft.com/office/powerpoint/2010/main" val="3758488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jQuery also wrap AJAX, now we have Fetch API – much better. jQuery is still active (57K star as of 2023), but most plugins are deprecated. There is also a library with UI elements. The focus was to make common task easier.</a:t>
            </a:r>
          </a:p>
          <a:p>
            <a:endParaRPr lang="en-US" dirty="0"/>
          </a:p>
          <a:p>
            <a:r>
              <a:rPr lang="en-US" dirty="0"/>
              <a:t>Sources:</a:t>
            </a:r>
          </a:p>
          <a:p>
            <a:pPr marL="171450" indent="-171450">
              <a:buFont typeface="Arial" panose="020B0604020202020204" pitchFamily="34" charset="0"/>
              <a:buChar char="•"/>
            </a:pPr>
            <a:r>
              <a:rPr lang="en-US" dirty="0"/>
              <a:t>https://jquery.com/</a:t>
            </a:r>
          </a:p>
          <a:p>
            <a:pPr marL="171450" indent="-171450">
              <a:buFont typeface="Arial" panose="020B0604020202020204" pitchFamily="34" charset="0"/>
              <a:buChar char="•"/>
            </a:pPr>
            <a:r>
              <a:rPr lang="en-US" dirty="0"/>
              <a:t>https://github.com/jquery/jquery</a:t>
            </a:r>
          </a:p>
          <a:p>
            <a:pPr marL="171450" indent="-171450">
              <a:buFont typeface="Arial" panose="020B0604020202020204" pitchFamily="34" charset="0"/>
              <a:buChar char="•"/>
            </a:pPr>
            <a:r>
              <a:rPr lang="en-US" dirty="0"/>
              <a:t>https://api.jqueryui.com/</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5</a:t>
            </a:fld>
            <a:endParaRPr lang="cs-CZ"/>
          </a:p>
        </p:txBody>
      </p:sp>
    </p:spTree>
    <p:extLst>
      <p:ext uri="{BB962C8B-B14F-4D97-AF65-F5344CB8AC3E}">
        <p14:creationId xmlns:p14="http://schemas.microsoft.com/office/powerpoint/2010/main" val="38543642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code commit in 2013. Image is from </a:t>
            </a:r>
            <a:r>
              <a:rPr lang="en-US" b="0" i="0" dirty="0" err="1">
                <a:solidFill>
                  <a:srgbClr val="222222"/>
                </a:solidFill>
                <a:effectLst/>
                <a:latin typeface="PT Sans" panose="020B0503020203020204" pitchFamily="34" charset="0"/>
              </a:rPr>
              <a:t>JSConf</a:t>
            </a:r>
            <a:r>
              <a:rPr lang="en-US" b="0" i="0" dirty="0">
                <a:solidFill>
                  <a:srgbClr val="222222"/>
                </a:solidFill>
                <a:effectLst/>
                <a:latin typeface="PT Sans" panose="020B0503020203020204" pitchFamily="34" charset="0"/>
              </a:rPr>
              <a:t> China, 2015.</a:t>
            </a:r>
            <a:endParaRPr lang="en-US" dirty="0"/>
          </a:p>
          <a:p>
            <a:endParaRPr lang="en-US" dirty="0"/>
          </a:p>
          <a:p>
            <a:r>
              <a:rPr lang="en-US" dirty="0"/>
              <a:t>Resource:</a:t>
            </a:r>
          </a:p>
          <a:p>
            <a:pPr marL="171450" indent="-171450">
              <a:buFont typeface="Arial" panose="020B0604020202020204" pitchFamily="34" charset="0"/>
              <a:buChar char="•"/>
            </a:pPr>
            <a:r>
              <a:rPr lang="en-US" dirty="0"/>
              <a:t>https://en.wikipedia.org/wiki/Vue.js</a:t>
            </a:r>
          </a:p>
        </p:txBody>
      </p:sp>
      <p:sp>
        <p:nvSpPr>
          <p:cNvPr id="4" name="Slide Number Placeholder 3"/>
          <p:cNvSpPr>
            <a:spLocks noGrp="1"/>
          </p:cNvSpPr>
          <p:nvPr>
            <p:ph type="sldNum" sz="quarter" idx="5"/>
          </p:nvPr>
        </p:nvSpPr>
        <p:spPr/>
        <p:txBody>
          <a:bodyPr/>
          <a:lstStyle/>
          <a:p>
            <a:fld id="{FEC869DF-6110-41A2-A008-13AD35443CEC}" type="slidenum">
              <a:rPr lang="cs-CZ" smtClean="0"/>
              <a:t>33</a:t>
            </a:fld>
            <a:endParaRPr lang="cs-CZ"/>
          </a:p>
        </p:txBody>
      </p:sp>
    </p:spTree>
    <p:extLst>
      <p:ext uri="{BB962C8B-B14F-4D97-AF65-F5344CB8AC3E}">
        <p14:creationId xmlns:p14="http://schemas.microsoft.com/office/powerpoint/2010/main" val="25312204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194K GitHub Start as of 2022.03</a:t>
            </a:r>
          </a:p>
          <a:p>
            <a:endParaRPr lang="en-US" dirty="0"/>
          </a:p>
          <a:p>
            <a:pPr marL="171450" indent="-171450">
              <a:buFont typeface="Arial" panose="020B0604020202020204" pitchFamily="34" charset="0"/>
              <a:buChar char="•"/>
            </a:pPr>
            <a:r>
              <a:rPr lang="en-US" dirty="0"/>
              <a:t>Using HTML templates.</a:t>
            </a:r>
          </a:p>
          <a:p>
            <a:pPr marL="171450" indent="-171450">
              <a:buFont typeface="Arial" panose="020B0604020202020204" pitchFamily="34" charset="0"/>
              <a:buChar char="•"/>
            </a:pPr>
            <a:r>
              <a:rPr lang="en-US" dirty="0"/>
              <a:t>Vue track changes and propagate them to DOM.</a:t>
            </a:r>
          </a:p>
          <a:p>
            <a:pPr marL="171450" indent="-171450">
              <a:buFont typeface="Arial" panose="020B0604020202020204" pitchFamily="34" charset="0"/>
              <a:buChar char="•"/>
            </a:pPr>
            <a:r>
              <a:rPr lang="en-US" dirty="0"/>
              <a:t>Under the hood, Vue compiles the templates into highly-optimized JavaScript code. Combined with the reactivity system, Vue is able to intelligently figure out the minimal number of components to re-render and apply the minimal amount of DOM manipulations when the app state changes.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also references to the DOM.</a:t>
            </a:r>
          </a:p>
          <a:p>
            <a:endParaRPr lang="en-US" dirty="0"/>
          </a:p>
          <a:p>
            <a:r>
              <a:rPr lang="en-US" dirty="0"/>
              <a:t>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https://sfc.vuejs.org/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https://vuejs.org/api/custom-renderer.html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34</a:t>
            </a:fld>
            <a:endParaRPr lang="cs-CZ"/>
          </a:p>
        </p:txBody>
      </p:sp>
    </p:spTree>
    <p:extLst>
      <p:ext uri="{BB962C8B-B14F-4D97-AF65-F5344CB8AC3E}">
        <p14:creationId xmlns:p14="http://schemas.microsoft.com/office/powerpoint/2010/main" val="28658281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ways of intercepting property access in JavaScript: getter/setters and Proxies. </a:t>
            </a:r>
          </a:p>
          <a:p>
            <a:r>
              <a:rPr lang="en-US" dirty="0"/>
              <a:t>Vue 2 used getter/setters exclusively due to browser support limitations - this created issues with arrays and dynamically added properties.</a:t>
            </a:r>
          </a:p>
          <a:p>
            <a:r>
              <a:rPr lang="en-US" dirty="0"/>
              <a:t>In Vue 3, Proxies are used for reactive objects and wrapping object with getters and setters for refs.</a:t>
            </a:r>
          </a:p>
          <a:p>
            <a:endParaRPr lang="en-US" dirty="0"/>
          </a:p>
          <a:p>
            <a:r>
              <a:rPr lang="en-US" dirty="0"/>
              <a:t>Vue is able to track changes in JS using get/set or proxy and create a dependency graph. When something change it knows what to update.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default, the state is deeply reactive, but there is API to create shallow reactive objects.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Vue buffers changes and apply them with next tick.</a:t>
            </a:r>
          </a:p>
          <a:p>
            <a:endParaRPr lang="en-US" dirty="0"/>
          </a:p>
          <a:p>
            <a:r>
              <a:rPr lang="en-US" dirty="0"/>
              <a:t>Vue's reactivity system works by deeply converting plain JavaScript objects into reactive proxies. The deep conversion can be unnecessary or sometimes unwanted when integrating with external state management systems.</a:t>
            </a:r>
          </a:p>
          <a:p>
            <a:endParaRPr lang="en-US" dirty="0"/>
          </a:p>
          <a:p>
            <a:r>
              <a:rPr lang="en-US" dirty="0"/>
              <a:t>Vue is buffering updates and execute DOM update asynchronously later. This we can change a value multiple times without causing a re-render. We can await </a:t>
            </a:r>
            <a:r>
              <a:rPr lang="en-US" b="0" i="0" dirty="0" err="1">
                <a:solidFill>
                  <a:srgbClr val="B392F0"/>
                </a:solidFill>
                <a:effectLst/>
                <a:latin typeface="Menlo"/>
              </a:rPr>
              <a:t>nextTick</a:t>
            </a:r>
            <a:r>
              <a:rPr lang="en-US" b="0" i="0" dirty="0">
                <a:solidFill>
                  <a:srgbClr val="B392F0"/>
                </a:solidFill>
                <a:effectLst/>
                <a:latin typeface="Menlo"/>
              </a:rPr>
              <a:t>() to wait for update to happen.</a:t>
            </a:r>
            <a:endParaRPr lang="en-US" dirty="0"/>
          </a:p>
          <a:p>
            <a:endParaRPr lang="en-US" dirty="0"/>
          </a:p>
          <a:p>
            <a:r>
              <a:rPr lang="en-US" dirty="0"/>
              <a:t>Sources:</a:t>
            </a:r>
          </a:p>
          <a:p>
            <a:pPr marL="171450" indent="-171450">
              <a:buFont typeface="Arial" panose="020B0604020202020204" pitchFamily="34" charset="0"/>
              <a:buChar char="•"/>
            </a:pPr>
            <a:r>
              <a:rPr lang="en-US" dirty="0"/>
              <a:t>https://vuejs.org/guide/extras/reactivity-in-depth.html</a:t>
            </a:r>
          </a:p>
          <a:p>
            <a:pPr marL="171450" indent="-171450">
              <a:buFont typeface="Arial" panose="020B0604020202020204" pitchFamily="34" charset="0"/>
              <a:buChar char="•"/>
            </a:pPr>
            <a:r>
              <a:rPr lang="en-US" dirty="0"/>
              <a:t>https://vuejs.org/guide/essentials/reactivity-fundamentals</a:t>
            </a:r>
          </a:p>
          <a:p>
            <a:pPr marL="171450" indent="-171450">
              <a:buFont typeface="Arial" panose="020B0604020202020204" pitchFamily="34" charset="0"/>
              <a:buChar char="•"/>
            </a:pPr>
            <a:r>
              <a:rPr lang="en-US" dirty="0"/>
              <a:t>https://vuejs.org/api/reactivity-core.html</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35</a:t>
            </a:fld>
            <a:endParaRPr lang="cs-CZ"/>
          </a:p>
        </p:txBody>
      </p:sp>
    </p:spTree>
    <p:extLst>
      <p:ext uri="{BB962C8B-B14F-4D97-AF65-F5344CB8AC3E}">
        <p14:creationId xmlns:p14="http://schemas.microsoft.com/office/powerpoint/2010/main" val="36903300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0" dirty="0">
                <a:effectLst/>
                <a:latin typeface="Inter"/>
              </a:rPr>
              <a:t>The Options API is implemented on top of the Composition API! The composition API must be wrapped in exported object with setup function, alternatively we can add “setup” argument to the script tag.</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Do not use arrow for methods in Options API as that would mess with this.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watch API is only for Composition API as there is no space for the Options API.</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Composition API:</a:t>
            </a:r>
          </a:p>
          <a:p>
            <a:pPr marL="171450" indent="-171450">
              <a:buFont typeface="Arial" panose="020B0604020202020204" pitchFamily="34" charset="0"/>
              <a:buChar char="•"/>
            </a:pPr>
            <a:r>
              <a:rPr lang="en-US" dirty="0"/>
              <a:t>Invokes setup() or &lt;script setup&gt; code only once.</a:t>
            </a:r>
          </a:p>
          <a:p>
            <a:pPr marL="171450" indent="-171450">
              <a:buFont typeface="Arial" panose="020B0604020202020204" pitchFamily="34" charset="0"/>
              <a:buChar char="•"/>
            </a:pPr>
            <a:r>
              <a:rPr lang="en-US" dirty="0"/>
              <a:t>Vue's runtime reactivity system automatically collects reactive dependencies used in computed properties and watchers, so there's no need to manually declare dependencies.</a:t>
            </a:r>
          </a:p>
          <a:p>
            <a:pPr marL="171450" indent="-171450">
              <a:buFont typeface="Arial" panose="020B0604020202020204" pitchFamily="34" charset="0"/>
              <a:buChar char="•"/>
            </a:pPr>
            <a:r>
              <a:rPr lang="en-US" dirty="0"/>
              <a:t>No need to manually cache callback functions to avoid unnecessary child updates. In general, Vue's fine-grained reactivity system ensures child components only update when they need to.</a:t>
            </a:r>
          </a:p>
          <a:p>
            <a:pPr marL="0" indent="0">
              <a:buFont typeface="Arial" panose="020B0604020202020204" pitchFamily="34" charset="0"/>
              <a:buNone/>
            </a:pPr>
            <a:r>
              <a:rPr lang="en-US" dirty="0"/>
              <a:t>We acknowledge the creativity of React Hooks, and it is a major source of inspiration for Composition API.</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Sources:</a:t>
            </a:r>
          </a:p>
          <a:p>
            <a:pPr marL="171450" indent="-171450">
              <a:buFont typeface="Arial" panose="020B0604020202020204" pitchFamily="34" charset="0"/>
              <a:buChar char="•"/>
            </a:pPr>
            <a:r>
              <a:rPr lang="en-US" dirty="0"/>
              <a:t>https://vuejs.org/</a:t>
            </a:r>
          </a:p>
          <a:p>
            <a:pPr marL="171450" indent="-171450">
              <a:buFont typeface="Arial" panose="020B0604020202020204" pitchFamily="34" charset="0"/>
              <a:buChar char="•"/>
            </a:pPr>
            <a:r>
              <a:rPr lang="en-US" dirty="0"/>
              <a:t>https://vuejs.org/guide/extras/composition-api-faq.html#trade-offs</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36</a:t>
            </a:fld>
            <a:endParaRPr lang="cs-CZ"/>
          </a:p>
        </p:txBody>
      </p:sp>
    </p:spTree>
    <p:extLst>
      <p:ext uri="{BB962C8B-B14F-4D97-AF65-F5344CB8AC3E}">
        <p14:creationId xmlns:p14="http://schemas.microsoft.com/office/powerpoint/2010/main" val="11152542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Component API</a:t>
            </a:r>
          </a:p>
          <a:p>
            <a:pPr marL="171450" indent="-171450">
              <a:buFont typeface="Arial" panose="020B0604020202020204" pitchFamily="34" charset="0"/>
              <a:buChar char="•"/>
            </a:pPr>
            <a:r>
              <a:rPr lang="en-US" dirty="0"/>
              <a:t>Composition API</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37</a:t>
            </a:fld>
            <a:endParaRPr lang="cs-CZ"/>
          </a:p>
        </p:txBody>
      </p:sp>
    </p:spTree>
    <p:extLst>
      <p:ext uri="{BB962C8B-B14F-4D97-AF65-F5344CB8AC3E}">
        <p14:creationId xmlns:p14="http://schemas.microsoft.com/office/powerpoint/2010/main" val="20608730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“if” statement implementation. There are more: for, slot, teleport. We get those additional construct to be used in HTML part of Vue files.</a:t>
            </a:r>
          </a:p>
          <a:p>
            <a:endParaRPr lang="en-US" dirty="0"/>
          </a:p>
          <a:p>
            <a:r>
              <a:rPr lang="en-US" dirty="0"/>
              <a:t>Sources:</a:t>
            </a:r>
          </a:p>
          <a:p>
            <a:pPr marL="171450" indent="-171450">
              <a:buFont typeface="Arial" panose="020B0604020202020204" pitchFamily="34" charset="0"/>
              <a:buChar char="•"/>
            </a:pPr>
            <a:r>
              <a:rPr lang="en-US" dirty="0"/>
              <a:t>https://vuejs.org/guide/extras/rendering-mechanism.html#render-pipeline</a:t>
            </a:r>
          </a:p>
          <a:p>
            <a:pPr marL="171450" indent="-171450">
              <a:buFont typeface="Arial" panose="020B0604020202020204" pitchFamily="34" charset="0"/>
              <a:buChar char="•"/>
            </a:pPr>
            <a:r>
              <a:rPr lang="en-US" dirty="0"/>
              <a:t>https://vuejs.org/guide/extras/render-function.html</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38</a:t>
            </a:fld>
            <a:endParaRPr lang="cs-CZ"/>
          </a:p>
        </p:txBody>
      </p:sp>
    </p:spTree>
    <p:extLst>
      <p:ext uri="{BB962C8B-B14F-4D97-AF65-F5344CB8AC3E}">
        <p14:creationId xmlns:p14="http://schemas.microsoft.com/office/powerpoint/2010/main" val="3115195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Thanks to reactivity we can just store our data in a module and import it. </a:t>
            </a:r>
          </a:p>
          <a:p>
            <a:pPr marL="0" indent="0">
              <a:buFont typeface="Arial" panose="020B0604020202020204" pitchFamily="34" charset="0"/>
              <a:buNone/>
            </a:pPr>
            <a:r>
              <a:rPr lang="en-US" dirty="0"/>
              <a:t>We can build custom logic using something that look like a hook (Composable API).</a:t>
            </a:r>
          </a:p>
          <a:p>
            <a:pPr marL="0" indent="0">
              <a:buFont typeface="Arial" panose="020B0604020202020204" pitchFamily="34" charset="0"/>
              <a:buNone/>
            </a:pPr>
            <a:r>
              <a:rPr lang="en-US" dirty="0"/>
              <a:t>Beware of using global state! But unlike with hooks the implementation is straightforward.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With ref we can bind only to primitive values. With reactive we can detect change of a property.</a:t>
            </a:r>
          </a:p>
          <a:p>
            <a:pPr marL="0" indent="0">
              <a:buFont typeface="Arial" panose="020B0604020202020204" pitchFamily="34" charset="0"/>
              <a:buNone/>
            </a:pPr>
            <a:r>
              <a:rPr lang="en-US" dirty="0"/>
              <a:t>Using reactive does not change the original object (like it use to in Vue 2).</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Resources:</a:t>
            </a:r>
          </a:p>
          <a:p>
            <a:pPr marL="171450" indent="-171450">
              <a:buFont typeface="Arial" panose="020B0604020202020204" pitchFamily="34" charset="0"/>
              <a:buChar char="•"/>
            </a:pPr>
            <a:r>
              <a:rPr lang="en-US" dirty="0"/>
              <a:t>https://enterprisevue.dev/blog/ref-vs-reactive-in-vue-3/</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39</a:t>
            </a:fld>
            <a:endParaRPr lang="cs-CZ"/>
          </a:p>
        </p:txBody>
      </p:sp>
    </p:spTree>
    <p:extLst>
      <p:ext uri="{BB962C8B-B14F-4D97-AF65-F5344CB8AC3E}">
        <p14:creationId xmlns:p14="http://schemas.microsoft.com/office/powerpoint/2010/main" val="24693223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a:t>
            </a:r>
          </a:p>
          <a:p>
            <a:pPr marL="171450" indent="-171450">
              <a:buFont typeface="Arial" panose="020B0604020202020204" pitchFamily="34" charset="0"/>
              <a:buChar char="•"/>
            </a:pPr>
            <a:r>
              <a:rPr lang="en-US" dirty="0"/>
              <a:t>https://vuex.vuejs.org/#what-is-a-state-management-pattern</a:t>
            </a:r>
          </a:p>
        </p:txBody>
      </p:sp>
      <p:sp>
        <p:nvSpPr>
          <p:cNvPr id="4" name="Slide Number Placeholder 3"/>
          <p:cNvSpPr>
            <a:spLocks noGrp="1"/>
          </p:cNvSpPr>
          <p:nvPr>
            <p:ph type="sldNum" sz="quarter" idx="5"/>
          </p:nvPr>
        </p:nvSpPr>
        <p:spPr/>
        <p:txBody>
          <a:bodyPr/>
          <a:lstStyle/>
          <a:p>
            <a:fld id="{FEC869DF-6110-41A2-A008-13AD35443CEC}" type="slidenum">
              <a:rPr lang="cs-CZ" smtClean="0"/>
              <a:t>40</a:t>
            </a:fld>
            <a:endParaRPr lang="cs-CZ"/>
          </a:p>
        </p:txBody>
      </p:sp>
    </p:spTree>
    <p:extLst>
      <p:ext uri="{BB962C8B-B14F-4D97-AF65-F5344CB8AC3E}">
        <p14:creationId xmlns:p14="http://schemas.microsoft.com/office/powerpoint/2010/main" val="13169742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have </a:t>
            </a:r>
            <a:r>
              <a:rPr lang="en-US" dirty="0" err="1"/>
              <a:t>Vuex</a:t>
            </a:r>
            <a:r>
              <a:rPr lang="en-US" dirty="0"/>
              <a:t>, or Redux for React. Since Redux is not popular for small to medium application let us show </a:t>
            </a:r>
            <a:r>
              <a:rPr lang="en-US" dirty="0" err="1"/>
              <a:t>Piana</a:t>
            </a:r>
            <a:r>
              <a:rPr lang="en-US" dirty="0"/>
              <a:t> here.</a:t>
            </a:r>
          </a:p>
          <a:p>
            <a:endParaRPr lang="en-US" dirty="0"/>
          </a:p>
          <a:p>
            <a:r>
              <a:rPr lang="en-US" dirty="0"/>
              <a:t>Do not include local state (visible items, internal state) in the store.</a:t>
            </a:r>
          </a:p>
          <a:p>
            <a:endParaRPr lang="en-US" dirty="0"/>
          </a:p>
          <a:p>
            <a:r>
              <a:rPr lang="en-US" dirty="0"/>
              <a:t>Sources:</a:t>
            </a:r>
          </a:p>
          <a:p>
            <a:pPr marL="171450" indent="-171450">
              <a:buFont typeface="Arial" panose="020B0604020202020204" pitchFamily="34" charset="0"/>
              <a:buChar char="•"/>
            </a:pPr>
            <a:r>
              <a:rPr lang="en-US" dirty="0"/>
              <a:t>https://pinia.vuejs.org/</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41</a:t>
            </a:fld>
            <a:endParaRPr lang="cs-CZ"/>
          </a:p>
        </p:txBody>
      </p:sp>
    </p:spTree>
    <p:extLst>
      <p:ext uri="{BB962C8B-B14F-4D97-AF65-F5344CB8AC3E}">
        <p14:creationId xmlns:p14="http://schemas.microsoft.com/office/powerpoint/2010/main" val="27036284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42</a:t>
            </a:fld>
            <a:endParaRPr lang="cs-CZ"/>
          </a:p>
        </p:txBody>
      </p:sp>
    </p:spTree>
    <p:extLst>
      <p:ext uri="{BB962C8B-B14F-4D97-AF65-F5344CB8AC3E}">
        <p14:creationId xmlns:p14="http://schemas.microsoft.com/office/powerpoint/2010/main" val="3599004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solve DOM, we need to take care of the business logic.</a:t>
            </a:r>
          </a:p>
        </p:txBody>
      </p:sp>
      <p:sp>
        <p:nvSpPr>
          <p:cNvPr id="4" name="Slide Number Placeholder 3"/>
          <p:cNvSpPr>
            <a:spLocks noGrp="1"/>
          </p:cNvSpPr>
          <p:nvPr>
            <p:ph type="sldNum" sz="quarter" idx="5"/>
          </p:nvPr>
        </p:nvSpPr>
        <p:spPr/>
        <p:txBody>
          <a:bodyPr/>
          <a:lstStyle/>
          <a:p>
            <a:fld id="{FEC869DF-6110-41A2-A008-13AD35443CEC}" type="slidenum">
              <a:rPr lang="cs-CZ" smtClean="0"/>
              <a:t>6</a:t>
            </a:fld>
            <a:endParaRPr lang="cs-CZ"/>
          </a:p>
        </p:txBody>
      </p:sp>
    </p:spTree>
    <p:extLst>
      <p:ext uri="{BB962C8B-B14F-4D97-AF65-F5344CB8AC3E}">
        <p14:creationId xmlns:p14="http://schemas.microsoft.com/office/powerpoint/2010/main" val="40999370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you guess the drop?</a:t>
            </a:r>
          </a:p>
          <a:p>
            <a:endParaRPr lang="en-US" dirty="0"/>
          </a:p>
          <a:p>
            <a:r>
              <a:rPr lang="en-US" dirty="0"/>
              <a:t>Sources:</a:t>
            </a:r>
          </a:p>
          <a:p>
            <a:pPr marL="171450" indent="-171450">
              <a:buFont typeface="Arial" panose="020B0604020202020204" pitchFamily="34" charset="0"/>
              <a:buChar char="•"/>
            </a:pPr>
            <a:r>
              <a:rPr lang="en-US" dirty="0"/>
              <a:t>https://www.npmtrends.com/@angular/core-vs-react-vs-solid-js-vs-svelte-vs-vue-vs-angular</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43</a:t>
            </a:fld>
            <a:endParaRPr lang="cs-CZ"/>
          </a:p>
        </p:txBody>
      </p:sp>
    </p:spTree>
    <p:extLst>
      <p:ext uri="{BB962C8B-B14F-4D97-AF65-F5344CB8AC3E}">
        <p14:creationId xmlns:p14="http://schemas.microsoft.com/office/powerpoint/2010/main" val="20607569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can not use client specific functionality on server and vice versa, for example no window or document. In addition, templates (for Vue) are compiled in a different way on server (string) and client (Virtual DOM). For example (Vue) </a:t>
            </a:r>
            <a:r>
              <a:rPr lang="en-US" b="0" i="0" dirty="0" err="1">
                <a:effectLst/>
                <a:latin typeface="Inter"/>
              </a:rPr>
              <a:t>onMounted</a:t>
            </a:r>
            <a:r>
              <a:rPr lang="en-US" b="0" i="0" dirty="0">
                <a:effectLst/>
                <a:latin typeface="Inter"/>
              </a:rPr>
              <a:t> or </a:t>
            </a:r>
            <a:r>
              <a:rPr lang="en-US" b="0" i="0" dirty="0" err="1">
                <a:effectLst/>
                <a:latin typeface="Inter"/>
              </a:rPr>
              <a:t>onUpdated</a:t>
            </a:r>
            <a:r>
              <a:rPr lang="en-US" b="0" i="0" dirty="0">
                <a:effectLst/>
                <a:latin typeface="Inter"/>
              </a:rPr>
              <a:t> methods are not called on the server side. Global state is shared among multiple client requests on the server side.</a:t>
            </a:r>
            <a:endParaRPr lang="en-US" dirty="0"/>
          </a:p>
          <a:p>
            <a:pPr marL="171450" indent="-171450">
              <a:buFont typeface="Arial" panose="020B0604020202020204" pitchFamily="34" charset="0"/>
              <a:buChar char="•"/>
            </a:pPr>
            <a:r>
              <a:rPr lang="en-US" dirty="0"/>
              <a:t>If you've already pre-rendered or server-side-rendered your application to HTML. But then we need JS to take back control ~ hydration.</a:t>
            </a:r>
          </a:p>
          <a:p>
            <a:pPr marL="171450" indent="-171450">
              <a:buFont typeface="Arial" panose="020B0604020202020204" pitchFamily="34" charset="0"/>
              <a:buChar char="•"/>
            </a:pPr>
            <a:r>
              <a:rPr lang="en-US" dirty="0"/>
              <a:t>There can be issues with hydration where browser parse the DOM producing mismatch. Frameworks can handle some of this, yet there is performance penalty.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need to m</a:t>
            </a:r>
            <a:r>
              <a:rPr lang="en-US" b="0" i="0" dirty="0">
                <a:effectLst/>
                <a:latin typeface="Inter"/>
              </a:rPr>
              <a:t>anage routing, data fetching, and state management stores in a universal manner. A solution might be to go with higher level tools.  Vue (</a:t>
            </a:r>
            <a:r>
              <a:rPr lang="en-US" b="0" i="0" dirty="0" err="1">
                <a:effectLst/>
                <a:latin typeface="Inter"/>
              </a:rPr>
              <a:t>Nuxt</a:t>
            </a:r>
            <a:r>
              <a:rPr lang="en-US" b="0" i="0" dirty="0">
                <a:effectLst/>
                <a:latin typeface="Inter"/>
              </a:rPr>
              <a:t>, Quasar, </a:t>
            </a:r>
            <a:r>
              <a:rPr lang="en-US" b="0" i="0" dirty="0" err="1">
                <a:effectLst/>
                <a:latin typeface="Inter"/>
              </a:rPr>
              <a:t>Vite</a:t>
            </a:r>
            <a:r>
              <a:rPr lang="en-US" b="0" i="0" dirty="0">
                <a:effectLst/>
                <a:latin typeface="Inter"/>
              </a:rPr>
              <a:t> SSR) or React (Next,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system-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ystem-ui"/>
              </a:rPr>
              <a:t>We may need both of them, depending on the page at hand.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system-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ystem-ui"/>
              </a:rPr>
              <a:t>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system-ui"/>
              </a:rPr>
              <a:t>https://vuejs.org/guide/scaling-up/ssr.html#overview</a:t>
            </a:r>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44</a:t>
            </a:fld>
            <a:endParaRPr lang="cs-CZ"/>
          </a:p>
        </p:txBody>
      </p:sp>
    </p:spTree>
    <p:extLst>
      <p:ext uri="{BB962C8B-B14F-4D97-AF65-F5344CB8AC3E}">
        <p14:creationId xmlns:p14="http://schemas.microsoft.com/office/powerpoint/2010/main" val="2458213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Features: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example, Next.js pre-renders every page by default. React 18 propose only server-side components, which are not rendered on client side at all. We can choose rendering method on per-page basis.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Static Regeneration is for Static Site Generation (SSG).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Routing – Next.js will employ File-system routing, so there is no need for input index.html and index.js. Frameworks will mostly force a directory structure upon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Production – Compilation for given browsers, Minifying, Bundling, Code Splitting, Tree-Shaking.</a:t>
            </a:r>
          </a:p>
          <a:p>
            <a:endParaRPr lang="en-US" dirty="0"/>
          </a:p>
          <a:p>
            <a:r>
              <a:rPr lang="en-US" dirty="0"/>
              <a:t>For each block we can build it our-self or use existing solution.</a:t>
            </a:r>
          </a:p>
          <a:p>
            <a:pPr marL="171450" indent="-171450">
              <a:buFont typeface="Arial" panose="020B0604020202020204" pitchFamily="34" charset="0"/>
              <a:buChar char="•"/>
            </a:pPr>
            <a:r>
              <a:rPr lang="en-US" dirty="0"/>
              <a:t>UI – how user interacts with out application.</a:t>
            </a:r>
          </a:p>
          <a:p>
            <a:pPr marL="171450" indent="-171450">
              <a:buFont typeface="Arial" panose="020B0604020202020204" pitchFamily="34" charset="0"/>
              <a:buChar char="•"/>
            </a:pPr>
            <a:r>
              <a:rPr lang="en-US" dirty="0"/>
              <a:t>Rendering – when and where render the static and dynamic content.</a:t>
            </a:r>
          </a:p>
          <a:p>
            <a:pPr marL="171450" indent="-171450">
              <a:buFont typeface="Arial" panose="020B0604020202020204" pitchFamily="34" charset="0"/>
              <a:buChar char="•"/>
            </a:pPr>
            <a:r>
              <a:rPr lang="en-US" dirty="0"/>
              <a:t>Integration – auth, payments, …</a:t>
            </a:r>
          </a:p>
          <a:p>
            <a:pPr marL="171450" indent="-171450">
              <a:buFont typeface="Arial" panose="020B0604020202020204" pitchFamily="34" charset="0"/>
              <a:buChar char="•"/>
            </a:pPr>
            <a:r>
              <a:rPr lang="en-US" dirty="0"/>
              <a:t>Infrastructure – where to deploy and run code (Serverless, CDN, Edge, ..)</a:t>
            </a:r>
          </a:p>
          <a:p>
            <a:pPr marL="628650" lvl="1" indent="-171450">
              <a:buFont typeface="Arial" panose="020B0604020202020204" pitchFamily="34" charset="0"/>
              <a:buChar char="•"/>
            </a:pPr>
            <a:r>
              <a:rPr lang="en-US" dirty="0"/>
              <a:t>Origin – the server that store and run the original code.</a:t>
            </a:r>
          </a:p>
          <a:p>
            <a:pPr marL="628650" lvl="1" indent="-171450">
              <a:buFont typeface="Arial" panose="020B0604020202020204" pitchFamily="34" charset="0"/>
              <a:buChar char="•"/>
            </a:pPr>
            <a:r>
              <a:rPr lang="en-US" dirty="0"/>
              <a:t>Content Delivery Network – for static sites on multiple locations around the world.</a:t>
            </a:r>
          </a:p>
          <a:p>
            <a:pPr marL="628650" lvl="1" indent="-171450">
              <a:buFont typeface="Arial" panose="020B0604020202020204" pitchFamily="34" charset="0"/>
              <a:buChar char="•"/>
            </a:pPr>
            <a:r>
              <a:rPr lang="en-US" dirty="0"/>
              <a:t>Edge – is a concept, servers close to the user. CND can be part of the Edge, the difference is that Edge can run the code.</a:t>
            </a:r>
          </a:p>
          <a:p>
            <a:pPr marL="171450" indent="-171450">
              <a:buFont typeface="Arial" panose="020B0604020202020204" pitchFamily="34" charset="0"/>
              <a:buChar char="•"/>
            </a:pPr>
            <a:r>
              <a:rPr lang="en-US" dirty="0"/>
              <a:t>Scalability – also include developer team size</a:t>
            </a:r>
          </a:p>
          <a:p>
            <a:pPr marL="171450" indent="-171450">
              <a:buFont typeface="Arial" panose="020B0604020202020204" pitchFamily="34" charset="0"/>
              <a:buChar char="•"/>
            </a:pPr>
            <a:r>
              <a:rPr lang="en-US" dirty="0"/>
              <a:t>Developer Experience – a dev server for example.</a:t>
            </a:r>
          </a:p>
          <a:p>
            <a:pPr marL="171450" indent="-171450">
              <a:buFont typeface="Arial" panose="020B0604020202020204" pitchFamily="34" charset="0"/>
              <a:buChar char="•"/>
            </a:pPr>
            <a:r>
              <a:rPr lang="en-US" dirty="0"/>
              <a:t>Data Fetching – client / server side.  We can have unified interface (Gatsby with GraphQL) over data sources like file system, API WordPress ... Remix for example join HTTP API declaration and use in fronted, so you do not need that separately – we can read files in client code from server inside a loader. This also help to reduce the data size making sites load faster.</a:t>
            </a:r>
          </a:p>
          <a:p>
            <a:endParaRPr lang="en-US" dirty="0"/>
          </a:p>
          <a:p>
            <a:r>
              <a:rPr lang="en-US" dirty="0"/>
              <a:t>For example, React only provide user interface, but dos not deal with the rest, not even where the rendering should take place.</a:t>
            </a:r>
          </a:p>
          <a:p>
            <a:endParaRPr lang="en-US" dirty="0"/>
          </a:p>
          <a:p>
            <a:r>
              <a:rPr lang="en-US" dirty="0"/>
              <a:t>Frameworks aim to fill in the missing building blocks.  Some frameworks can be added additively into an existing application. For example, Next.js may will in more to a React application compared to Nuxt.js to a regular Vue application.</a:t>
            </a:r>
          </a:p>
          <a:p>
            <a:endParaRPr lang="en-US" dirty="0"/>
          </a:p>
          <a:p>
            <a:r>
              <a:rPr lang="en-US" dirty="0"/>
              <a:t>Some provide even ability to build cross-platform applications, like Quasar for Vue ,(more on write that later).  To make this work Quasar provide custom set of components.</a:t>
            </a:r>
          </a:p>
          <a:p>
            <a:endParaRPr lang="en-US" dirty="0"/>
          </a:p>
          <a:p>
            <a:r>
              <a:rPr lang="en-US" dirty="0"/>
              <a:t>Sources:</a:t>
            </a:r>
          </a:p>
          <a:p>
            <a:pPr marL="171450" indent="-171450">
              <a:buFont typeface="Arial" panose="020B0604020202020204" pitchFamily="34" charset="0"/>
              <a:buChar char="•"/>
            </a:pPr>
            <a:r>
              <a:rPr lang="en-US" dirty="0"/>
              <a:t>https://nextjs.org/</a:t>
            </a:r>
          </a:p>
          <a:p>
            <a:pPr marL="171450" indent="-171450">
              <a:buFont typeface="Arial" panose="020B0604020202020204" pitchFamily="34" charset="0"/>
              <a:buChar char="•"/>
            </a:pPr>
            <a:r>
              <a:rPr lang="en-US" dirty="0"/>
              <a:t>https://nuxtjs.org/</a:t>
            </a:r>
          </a:p>
          <a:p>
            <a:pPr marL="171450" indent="-171450">
              <a:buFont typeface="Arial" panose="020B0604020202020204" pitchFamily="34" charset="0"/>
              <a:buChar char="•"/>
            </a:pPr>
            <a:r>
              <a:rPr lang="en-US" dirty="0"/>
              <a:t>https://www.gatsbyjs.com/</a:t>
            </a:r>
          </a:p>
          <a:p>
            <a:pPr marL="171450" indent="-171450">
              <a:buFont typeface="Arial" panose="020B0604020202020204" pitchFamily="34" charset="0"/>
              <a:buChar char="•"/>
            </a:pPr>
            <a:r>
              <a:rPr lang="en-US" dirty="0"/>
              <a:t>https://quasar.dev/</a:t>
            </a:r>
          </a:p>
          <a:p>
            <a:pPr marL="171450" indent="-171450">
              <a:buFont typeface="Arial" panose="020B0604020202020204" pitchFamily="34" charset="0"/>
              <a:buChar char="•"/>
            </a:pPr>
            <a:r>
              <a:rPr lang="en-US" dirty="0"/>
              <a:t>https://remix.run/</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45</a:t>
            </a:fld>
            <a:endParaRPr lang="cs-CZ"/>
          </a:p>
        </p:txBody>
      </p:sp>
    </p:spTree>
    <p:extLst>
      <p:ext uri="{BB962C8B-B14F-4D97-AF65-F5344CB8AC3E}">
        <p14:creationId xmlns:p14="http://schemas.microsoft.com/office/powerpoint/2010/main" val="14740894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system-ui"/>
              </a:rPr>
              <a:t>https://developers.google.com/web/tools/lighthouse/</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46</a:t>
            </a:fld>
            <a:endParaRPr lang="cs-CZ"/>
          </a:p>
        </p:txBody>
      </p:sp>
    </p:spTree>
    <p:extLst>
      <p:ext uri="{BB962C8B-B14F-4D97-AF65-F5344CB8AC3E}">
        <p14:creationId xmlns:p14="http://schemas.microsoft.com/office/powerpoint/2010/main" val="18636413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Remind concepts of virtual DOM.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 be without virtual DOM.</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47</a:t>
            </a:fld>
            <a:endParaRPr lang="cs-CZ"/>
          </a:p>
        </p:txBody>
      </p:sp>
    </p:spTree>
    <p:extLst>
      <p:ext uri="{BB962C8B-B14F-4D97-AF65-F5344CB8AC3E}">
        <p14:creationId xmlns:p14="http://schemas.microsoft.com/office/powerpoint/2010/main" val="22055048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total there were 39 471 respondents. </a:t>
            </a:r>
          </a:p>
          <a:p>
            <a:pPr marL="0" indent="0">
              <a:buFont typeface="Arial" panose="020B0604020202020204" pitchFamily="34" charset="0"/>
              <a:buNone/>
            </a:pPr>
            <a:r>
              <a:rPr lang="en-US" dirty="0"/>
              <a:t>Also show satisfaction vs usage.</a:t>
            </a:r>
          </a:p>
          <a:p>
            <a:endParaRPr lang="en-US" dirty="0"/>
          </a:p>
          <a:p>
            <a:r>
              <a:rPr lang="en-US" dirty="0"/>
              <a:t>There is difference between popular, nice to use and used.</a:t>
            </a:r>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48</a:t>
            </a:fld>
            <a:endParaRPr lang="cs-CZ"/>
          </a:p>
        </p:txBody>
      </p:sp>
    </p:spTree>
    <p:extLst>
      <p:ext uri="{BB962C8B-B14F-4D97-AF65-F5344CB8AC3E}">
        <p14:creationId xmlns:p14="http://schemas.microsoft.com/office/powerpoint/2010/main" val="30868571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Svelte compile code to imperative JavaScript that modify the DOM.</a:t>
            </a:r>
          </a:p>
          <a:p>
            <a:endParaRPr lang="en-US" dirty="0"/>
          </a:p>
          <a:p>
            <a:r>
              <a:rPr lang="en-US" dirty="0"/>
              <a:t>Specific:</a:t>
            </a:r>
          </a:p>
          <a:p>
            <a:pPr marL="171450" indent="-171450">
              <a:buFont typeface="Arial" panose="020B0604020202020204" pitchFamily="34" charset="0"/>
              <a:buChar char="•"/>
            </a:pPr>
            <a:r>
              <a:rPr lang="en-US" dirty="0"/>
              <a:t>Label statements are used to mark reactive properties : $</a:t>
            </a:r>
          </a:p>
          <a:p>
            <a:pPr marL="171450" indent="-171450">
              <a:buFont typeface="Arial" panose="020B0604020202020204" pitchFamily="34" charset="0"/>
              <a:buChar char="•"/>
            </a:pPr>
            <a:r>
              <a:rPr lang="en-US" dirty="0"/>
              <a:t>Module export is used to </a:t>
            </a:r>
          </a:p>
          <a:p>
            <a:pPr marL="171450" indent="-171450">
              <a:buFont typeface="Arial" panose="020B0604020202020204" pitchFamily="34" charset="0"/>
              <a:buChar char="•"/>
            </a:pPr>
            <a:r>
              <a:rPr lang="en-US" dirty="0"/>
              <a:t>Conditions and other in HTML {#if </a:t>
            </a:r>
            <a:r>
              <a:rPr lang="en-US" dirty="0" err="1"/>
              <a:t>loggedIn</a:t>
            </a:r>
            <a:r>
              <a:rPr lang="en-US" dirty="0"/>
              <a:t>}, {#await promise}, …</a:t>
            </a:r>
          </a:p>
          <a:p>
            <a:pPr marL="171450" indent="-171450">
              <a:buFont typeface="Arial" panose="020B0604020202020204" pitchFamily="34" charset="0"/>
              <a:buChar char="•"/>
            </a:pPr>
            <a:r>
              <a:rPr lang="en-US" dirty="0"/>
              <a:t>tick() can be waited to run code after DOM has been updated</a:t>
            </a:r>
          </a:p>
          <a:p>
            <a:pPr marL="171450" indent="-171450">
              <a:buFont typeface="Arial" panose="020B0604020202020204" pitchFamily="34" charset="0"/>
              <a:buChar char="•"/>
            </a:pPr>
            <a:r>
              <a:rPr lang="en-US" dirty="0"/>
              <a:t>Custom store implementation: subscribe, writable, readable, derived, … - object to implement, custom implementation for custom store.</a:t>
            </a:r>
          </a:p>
          <a:p>
            <a:pPr marL="171450" indent="-171450">
              <a:buFont typeface="Arial" panose="020B0604020202020204" pitchFamily="34" charset="0"/>
              <a:buChar char="•"/>
            </a:pPr>
            <a:r>
              <a:rPr lang="en-US" dirty="0"/>
              <a:t>Slots (with names) to pass HTML content down the tree.</a:t>
            </a:r>
          </a:p>
          <a:p>
            <a:endParaRPr lang="en-US" dirty="0"/>
          </a:p>
          <a:p>
            <a:r>
              <a:rPr lang="en-US" dirty="0"/>
              <a:t>Sources:</a:t>
            </a:r>
          </a:p>
          <a:p>
            <a:pPr marL="171450" indent="-171450">
              <a:buFont typeface="Arial" panose="020B0604020202020204" pitchFamily="34" charset="0"/>
              <a:buChar char="•"/>
            </a:pPr>
            <a:r>
              <a:rPr lang="en-US" sz="1200" kern="1200" dirty="0">
                <a:solidFill>
                  <a:schemeClr val="tx1"/>
                </a:solidFill>
                <a:latin typeface="+mn-lt"/>
                <a:ea typeface="+mn-ea"/>
                <a:cs typeface="+mn-cs"/>
              </a:rPr>
              <a:t>https://svelte.dev/</a:t>
            </a:r>
          </a:p>
          <a:p>
            <a:pPr marL="171450" indent="-171450">
              <a:buFont typeface="Arial" panose="020B0604020202020204" pitchFamily="34" charset="0"/>
              <a:buChar char="•"/>
            </a:pPr>
            <a:r>
              <a:rPr lang="en-US" sz="1200" kern="1200" dirty="0">
                <a:solidFill>
                  <a:schemeClr val="tx1"/>
                </a:solidFill>
                <a:latin typeface="+mn-lt"/>
                <a:ea typeface="+mn-ea"/>
                <a:cs typeface="+mn-cs"/>
              </a:rPr>
              <a:t>https://svelte.dev/tutorial/basics</a:t>
            </a:r>
          </a:p>
          <a:p>
            <a:pPr marL="171450" indent="-171450">
              <a:buFont typeface="Arial" panose="020B0604020202020204" pitchFamily="34" charset="0"/>
              <a:buChar char="•"/>
            </a:pPr>
            <a:r>
              <a:rPr lang="en-US" sz="1200" kern="1200" dirty="0">
                <a:solidFill>
                  <a:schemeClr val="tx1"/>
                </a:solidFill>
                <a:latin typeface="+mn-lt"/>
                <a:ea typeface="+mn-ea"/>
                <a:cs typeface="+mn-cs"/>
              </a:rPr>
              <a:t>https://svelte.dev/examples/hello-world</a:t>
            </a:r>
          </a:p>
          <a:p>
            <a:pPr marL="171450" indent="-171450">
              <a:buFont typeface="Arial" panose="020B0604020202020204" pitchFamily="34" charset="0"/>
              <a:buChar char="•"/>
            </a:pPr>
            <a:r>
              <a:rPr lang="en-US" sz="1200" kern="1200" dirty="0">
                <a:solidFill>
                  <a:schemeClr val="tx1"/>
                </a:solidFill>
                <a:latin typeface="+mn-lt"/>
                <a:ea typeface="+mn-ea"/>
                <a:cs typeface="+mn-cs"/>
              </a:rPr>
              <a:t>https://github.com/DeMoorJasper/parcel-plugin-svelte</a:t>
            </a:r>
          </a:p>
          <a:p>
            <a:pPr marL="171450" indent="-171450">
              <a:buFont typeface="Arial" panose="020B0604020202020204" pitchFamily="34" charset="0"/>
              <a:buChar char="•"/>
            </a:pP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49</a:t>
            </a:fld>
            <a:endParaRPr lang="cs-CZ"/>
          </a:p>
        </p:txBody>
      </p:sp>
    </p:spTree>
    <p:extLst>
      <p:ext uri="{BB962C8B-B14F-4D97-AF65-F5344CB8AC3E}">
        <p14:creationId xmlns:p14="http://schemas.microsoft.com/office/powerpoint/2010/main" val="6160756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 interactivity, computed property, working with arrays. life cycle method with SSR.</a:t>
            </a:r>
          </a:p>
          <a:p>
            <a:endParaRPr lang="en-US" dirty="0"/>
          </a:p>
          <a:p>
            <a:r>
              <a:rPr lang="en-US" dirty="0"/>
              <a:t>Highlight change detection: </a:t>
            </a:r>
            <a:r>
              <a:rPr lang="en-US" dirty="0" err="1">
                <a:effectLst/>
              </a:rPr>
              <a:t>this.setState</a:t>
            </a:r>
            <a:r>
              <a:rPr lang="en-US" dirty="0">
                <a:effectLst/>
              </a:rPr>
              <a:t>({</a:t>
            </a:r>
            <a:r>
              <a:rPr lang="en-US" dirty="0"/>
              <a:t> count</a:t>
            </a:r>
            <a:r>
              <a:rPr lang="en-US" dirty="0">
                <a:effectLst/>
              </a:rPr>
              <a:t>:</a:t>
            </a:r>
            <a:r>
              <a:rPr lang="en-US" dirty="0"/>
              <a:t> count </a:t>
            </a:r>
            <a:r>
              <a:rPr lang="en-US" dirty="0">
                <a:effectLst/>
              </a:rPr>
              <a:t>+</a:t>
            </a:r>
            <a:r>
              <a:rPr lang="en-US" dirty="0"/>
              <a:t> </a:t>
            </a:r>
            <a:r>
              <a:rPr lang="en-US" dirty="0">
                <a:effectLst/>
              </a:rPr>
              <a:t>1</a:t>
            </a:r>
            <a:r>
              <a:rPr lang="en-US" dirty="0"/>
              <a:t> </a:t>
            </a:r>
            <a:r>
              <a:rPr lang="en-US" dirty="0">
                <a:effectLst/>
              </a:rPr>
              <a:t>}); -&gt; </a:t>
            </a:r>
            <a:r>
              <a:rPr lang="en-US" dirty="0"/>
              <a:t>count </a:t>
            </a:r>
            <a:r>
              <a:rPr lang="en-US" dirty="0">
                <a:effectLst/>
              </a:rPr>
              <a:t>+=</a:t>
            </a:r>
            <a:r>
              <a:rPr lang="en-US" dirty="0"/>
              <a:t> </a:t>
            </a:r>
            <a:r>
              <a:rPr lang="en-US" dirty="0">
                <a:effectLst/>
              </a:rPr>
              <a:t>1;</a:t>
            </a:r>
            <a:r>
              <a:rPr lang="en-US" dirty="0"/>
              <a:t> </a:t>
            </a:r>
            <a:r>
              <a:rPr lang="en-US" dirty="0">
                <a:effectLst/>
              </a:rPr>
              <a:t>$$invalidate('count',</a:t>
            </a:r>
            <a:r>
              <a:rPr lang="en-US" dirty="0"/>
              <a:t> count</a:t>
            </a:r>
            <a:r>
              <a:rPr lang="en-US" dirty="0">
                <a:effectLst/>
              </a:rPr>
              <a:t>);</a:t>
            </a:r>
            <a:endParaRPr lang="en-US" dirty="0"/>
          </a:p>
          <a:p>
            <a:endParaRPr lang="en-US" dirty="0"/>
          </a:p>
          <a:p>
            <a:r>
              <a:rPr lang="en-US" dirty="0"/>
              <a:t>Compare routing Library to React routing.</a:t>
            </a:r>
          </a:p>
          <a:p>
            <a:endParaRPr lang="en-US" dirty="0"/>
          </a:p>
          <a:p>
            <a:r>
              <a:rPr lang="en-US" dirty="0"/>
              <a:t>Sources:</a:t>
            </a:r>
          </a:p>
          <a:p>
            <a:pPr marL="171450" indent="-171450">
              <a:buFont typeface="Arial" panose="020B0604020202020204" pitchFamily="34" charset="0"/>
              <a:buChar char="•"/>
            </a:pPr>
            <a:r>
              <a:rPr lang="en-US" dirty="0"/>
              <a:t>https://github.com/sveltejs/svelte/blob/master/src/runtime/internal/Component.ts</a:t>
            </a:r>
          </a:p>
          <a:p>
            <a:pPr marL="171450" indent="-171450">
              <a:buFont typeface="Arial" panose="020B0604020202020204" pitchFamily="34" charset="0"/>
              <a:buChar char="•"/>
            </a:pPr>
            <a:r>
              <a:rPr lang="en-US" dirty="0"/>
              <a:t>https://github.com/EmilTholin/svelte-routing</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50</a:t>
            </a:fld>
            <a:endParaRPr lang="cs-CZ"/>
          </a:p>
        </p:txBody>
      </p:sp>
    </p:spTree>
    <p:extLst>
      <p:ext uri="{BB962C8B-B14F-4D97-AF65-F5344CB8AC3E}">
        <p14:creationId xmlns:p14="http://schemas.microsoft.com/office/powerpoint/2010/main" val="28465490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standards – so it is here to stay. In addition, they are framework agnostic and can be integrated.</a:t>
            </a:r>
          </a:p>
          <a:p>
            <a:r>
              <a:rPr lang="en-US" dirty="0"/>
              <a:t>Shadow DOM  - encapsulation, it does not affect anything outside, for example CSS classes. It can be open or close to access using JavaScript from outside.</a:t>
            </a:r>
          </a:p>
          <a:p>
            <a:r>
              <a:rPr lang="en-US" dirty="0"/>
              <a:t>HTML templates - parts of HTML that are not rendered unless added to the HTML via JS. We can use this from Shadow DOM.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life cycle methods.</a:t>
            </a:r>
          </a:p>
          <a:p>
            <a:r>
              <a:rPr lang="en-US" dirty="0"/>
              <a:t>Definition call needs to happen after HTML is parsed.</a:t>
            </a:r>
          </a:p>
          <a:p>
            <a:endParaRPr lang="en-US" dirty="0"/>
          </a:p>
          <a:p>
            <a:r>
              <a:rPr lang="en-US" dirty="0"/>
              <a:t>Sources:</a:t>
            </a:r>
          </a:p>
          <a:p>
            <a:pPr marL="171450" indent="-171450">
              <a:buFont typeface="Arial" panose="020B0604020202020204" pitchFamily="34" charset="0"/>
              <a:buChar char="•"/>
            </a:pPr>
            <a:r>
              <a:rPr lang="en-US" dirty="0"/>
              <a:t>https://developer.mozilla.org/en-US/docs/Web/Web_Components</a:t>
            </a:r>
          </a:p>
          <a:p>
            <a:pPr marL="171450" indent="-171450">
              <a:buFont typeface="Arial" panose="020B0604020202020204" pitchFamily="34" charset="0"/>
              <a:buChar char="•"/>
            </a:pPr>
            <a:r>
              <a:rPr lang="en-US" dirty="0"/>
              <a:t>https://developer.mozilla.org/en-US/docs/Web/Web_Components/Using_custom_elements#libraries</a:t>
            </a:r>
          </a:p>
          <a:p>
            <a:pPr marL="171450" indent="-171450">
              <a:buFont typeface="Arial" panose="020B0604020202020204" pitchFamily="34" charset="0"/>
              <a:buChar char="•"/>
            </a:pPr>
            <a:r>
              <a:rPr lang="en-US" dirty="0"/>
              <a:t>https://developers.google.com/web/fundamentals/web-components/customelements</a:t>
            </a:r>
          </a:p>
          <a:p>
            <a:pPr marL="171450" indent="-171450">
              <a:buFont typeface="Arial" panose="020B0604020202020204" pitchFamily="34" charset="0"/>
              <a:buChar char="•"/>
            </a:pPr>
            <a:r>
              <a:rPr lang="en-US" dirty="0"/>
              <a:t>https://reactjs.org/docs/web-components.html</a:t>
            </a:r>
          </a:p>
          <a:p>
            <a:pPr marL="171450" indent="-171450">
              <a:buFont typeface="Arial" panose="020B0604020202020204" pitchFamily="34" charset="0"/>
              <a:buChar char="•"/>
            </a:pPr>
            <a:r>
              <a:rPr lang="en-US" dirty="0"/>
              <a:t>https://custom-elements-everywhere.com/</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51</a:t>
            </a:fld>
            <a:endParaRPr lang="cs-CZ"/>
          </a:p>
        </p:txBody>
      </p:sp>
    </p:spTree>
    <p:extLst>
      <p:ext uri="{BB962C8B-B14F-4D97-AF65-F5344CB8AC3E}">
        <p14:creationId xmlns:p14="http://schemas.microsoft.com/office/powerpoint/2010/main" val="35078733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There is also Stencil, similar API they are life cycle methods (like React). </a:t>
            </a:r>
          </a:p>
          <a:p>
            <a:r>
              <a:rPr lang="en-US" sz="1200" kern="1200" dirty="0">
                <a:solidFill>
                  <a:schemeClr val="tx1"/>
                </a:solidFill>
                <a:latin typeface="+mn-lt"/>
                <a:ea typeface="+mn-ea"/>
                <a:cs typeface="+mn-cs"/>
              </a:rPr>
              <a:t>We can get more benefits; we can build whole website with Stencil including SST.</a:t>
            </a:r>
          </a:p>
          <a:p>
            <a:endParaRPr lang="en-US" sz="1200" kern="1200" dirty="0">
              <a:solidFill>
                <a:schemeClr val="tx1"/>
              </a:solidFill>
              <a:latin typeface="+mn-lt"/>
              <a:ea typeface="+mn-ea"/>
              <a:cs typeface="+mn-cs"/>
            </a:endParaRPr>
          </a:p>
          <a:p>
            <a:r>
              <a:rPr lang="en-US" dirty="0"/>
              <a:t>Sources:</a:t>
            </a:r>
          </a:p>
          <a:p>
            <a:pPr marL="171450" indent="-171450">
              <a:buFont typeface="Arial" panose="020B0604020202020204" pitchFamily="34" charset="0"/>
              <a:buChar char="•"/>
            </a:pPr>
            <a:r>
              <a:rPr lang="en-US" dirty="0"/>
              <a:t>https://lit.dev/</a:t>
            </a:r>
          </a:p>
          <a:p>
            <a:pPr marL="171450" indent="-171450">
              <a:buFont typeface="Arial" panose="020B0604020202020204" pitchFamily="34" charset="0"/>
              <a:buChar char="•"/>
            </a:pPr>
            <a:r>
              <a:rPr lang="en-US" dirty="0"/>
              <a:t>https://lit.dev/tutorial/</a:t>
            </a:r>
          </a:p>
          <a:p>
            <a:pPr marL="171450" indent="-171450">
              <a:buFont typeface="Arial" panose="020B0604020202020204" pitchFamily="34" charset="0"/>
              <a:buChar char="•"/>
            </a:pPr>
            <a:r>
              <a:rPr lang="en-US" dirty="0"/>
              <a:t>https://stenciljs.com/</a:t>
            </a:r>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52</a:t>
            </a:fld>
            <a:endParaRPr lang="cs-CZ"/>
          </a:p>
        </p:txBody>
      </p:sp>
    </p:spTree>
    <p:extLst>
      <p:ext uri="{BB962C8B-B14F-4D97-AF65-F5344CB8AC3E}">
        <p14:creationId xmlns:p14="http://schemas.microsoft.com/office/powerpoint/2010/main" val="366246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Designed to work well with SVG as a way to draw.</a:t>
            </a:r>
          </a:p>
          <a:p>
            <a:pPr marL="171450" indent="-171450">
              <a:buFont typeface="Arial" panose="020B0604020202020204" pitchFamily="34" charset="0"/>
              <a:buChar char="•"/>
            </a:pPr>
            <a:r>
              <a:rPr lang="en-US" dirty="0"/>
              <a:t>We can compute properties in functions from data.</a:t>
            </a:r>
          </a:p>
          <a:p>
            <a:pPr marL="171450" indent="-171450">
              <a:buFont typeface="Arial" panose="020B0604020202020204" pitchFamily="34" charset="0"/>
              <a:buChar char="•"/>
            </a:pPr>
            <a:r>
              <a:rPr lang="en-US" dirty="0"/>
              <a:t>D3 lets you transform documents based on data; this includes both creating and destroying elements.</a:t>
            </a:r>
          </a:p>
          <a:p>
            <a:pPr marL="171450" indent="-171450">
              <a:buFont typeface="Arial" panose="020B0604020202020204" pitchFamily="34" charset="0"/>
              <a:buChar char="•"/>
            </a:pPr>
            <a:r>
              <a:rPr lang="en-US" dirty="0"/>
              <a:t>Event handlers are added using .on({event name}, {callback})</a:t>
            </a:r>
          </a:p>
          <a:p>
            <a:endParaRPr lang="en-US" dirty="0"/>
          </a:p>
          <a:p>
            <a:r>
              <a:rPr lang="en-US" dirty="0"/>
              <a:t>Sources:</a:t>
            </a:r>
          </a:p>
          <a:p>
            <a:pPr marL="171450" indent="-171450">
              <a:buFont typeface="Arial" panose="020B0604020202020204" pitchFamily="34" charset="0"/>
              <a:buChar char="•"/>
            </a:pPr>
            <a:r>
              <a:rPr lang="en-US" dirty="0"/>
              <a:t>https://d3js.org/</a:t>
            </a:r>
          </a:p>
          <a:p>
            <a:pPr marL="171450" indent="-171450">
              <a:buFont typeface="Arial" panose="020B0604020202020204" pitchFamily="34" charset="0"/>
              <a:buChar char="•"/>
            </a:pPr>
            <a:r>
              <a:rPr lang="en-US" dirty="0"/>
              <a:t>https://github.com/d3/d3</a:t>
            </a:r>
          </a:p>
          <a:p>
            <a:pPr marL="171450" indent="-171450">
              <a:buFont typeface="Arial" panose="020B0604020202020204" pitchFamily="34" charset="0"/>
              <a:buChar char="•"/>
            </a:pPr>
            <a:r>
              <a:rPr lang="en-US" dirty="0"/>
              <a:t>http://using-d3js.com/08_01_events.html</a:t>
            </a:r>
          </a:p>
          <a:p>
            <a:pPr marL="171450" indent="-171450">
              <a:buFont typeface="Arial" panose="020B0604020202020204" pitchFamily="34" charset="0"/>
              <a:buChar char="•"/>
            </a:pPr>
            <a:r>
              <a:rPr lang="en-US" dirty="0"/>
              <a:t>https://medium.com/@mbostock/a-better-way-to-code-2b1d2876a3a0</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7</a:t>
            </a:fld>
            <a:endParaRPr lang="cs-CZ"/>
          </a:p>
        </p:txBody>
      </p:sp>
    </p:spTree>
    <p:extLst>
      <p:ext uri="{BB962C8B-B14F-4D97-AF65-F5344CB8AC3E}">
        <p14:creationId xmlns:p14="http://schemas.microsoft.com/office/powerpoint/2010/main" val="9500049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Fastest rendering HTML .. even for redundancy in the markup as there is compression.</a:t>
            </a:r>
          </a:p>
          <a:p>
            <a:endParaRPr lang="en-US" dirty="0"/>
          </a:p>
          <a:p>
            <a:r>
              <a:rPr lang="en-US" dirty="0"/>
              <a:t>Solid vs Svelte</a:t>
            </a:r>
          </a:p>
          <a:p>
            <a:pPr marL="171450" indent="-171450">
              <a:buFont typeface="Arial" panose="020B0604020202020204" pitchFamily="34" charset="0"/>
              <a:buChar char="•"/>
            </a:pPr>
            <a:r>
              <a:rPr lang="en-US" b="0" i="0" dirty="0">
                <a:solidFill>
                  <a:srgbClr val="292929"/>
                </a:solidFill>
                <a:effectLst/>
                <a:latin typeface="charter"/>
              </a:rPr>
              <a:t>Solid has smarter reconciler, especially for lists</a:t>
            </a:r>
          </a:p>
          <a:p>
            <a:pPr marL="171450" indent="-171450">
              <a:buFont typeface="Arial" panose="020B0604020202020204" pitchFamily="34" charset="0"/>
              <a:buChar char="•"/>
            </a:pPr>
            <a:r>
              <a:rPr lang="en-US" sz="1200" kern="1200" dirty="0">
                <a:solidFill>
                  <a:schemeClr val="tx1"/>
                </a:solidFill>
                <a:latin typeface="+mn-lt"/>
                <a:ea typeface="+mn-ea"/>
                <a:cs typeface="+mn-cs"/>
              </a:rPr>
              <a:t>.. for more use google</a:t>
            </a:r>
          </a:p>
          <a:p>
            <a:pPr marL="171450" indent="-171450">
              <a:buFont typeface="Arial" panose="020B0604020202020204" pitchFamily="34" charset="0"/>
              <a:buChar char="•"/>
            </a:pPr>
            <a:r>
              <a:rPr lang="en-US" sz="1200" kern="1200" dirty="0">
                <a:solidFill>
                  <a:schemeClr val="tx1"/>
                </a:solidFill>
                <a:latin typeface="+mn-lt"/>
                <a:ea typeface="+mn-ea"/>
                <a:cs typeface="+mn-cs"/>
              </a:rPr>
              <a:t>Also, this may change over time</a:t>
            </a:r>
          </a:p>
          <a:p>
            <a:endParaRPr lang="en-US" dirty="0"/>
          </a:p>
          <a:p>
            <a:r>
              <a:rPr lang="en-US" dirty="0"/>
              <a:t>Sources:</a:t>
            </a:r>
          </a:p>
          <a:p>
            <a:pPr marL="171450" indent="-171450">
              <a:buFont typeface="Arial" panose="020B0604020202020204" pitchFamily="34" charset="0"/>
              <a:buChar char="•"/>
            </a:pPr>
            <a:r>
              <a:rPr lang="en-US" dirty="0"/>
              <a:t>https://www.solidjs.com/</a:t>
            </a:r>
          </a:p>
          <a:p>
            <a:pPr marL="171450" indent="-171450">
              <a:buFont typeface="Arial" panose="020B0604020202020204" pitchFamily="34" charset="0"/>
              <a:buChar char="•"/>
            </a:pPr>
            <a:r>
              <a:rPr lang="en-US" dirty="0"/>
              <a:t>https://ryansolid.medium.com/javascript-ui-compilers-comparing-svelte-and-solid-cbcba2120cea</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53</a:t>
            </a:fld>
            <a:endParaRPr lang="cs-CZ"/>
          </a:p>
        </p:txBody>
      </p:sp>
    </p:spTree>
    <p:extLst>
      <p:ext uri="{BB962C8B-B14F-4D97-AF65-F5344CB8AC3E}">
        <p14:creationId xmlns:p14="http://schemas.microsoft.com/office/powerpoint/2010/main" val="28904378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API is close to React, perhaps hooks enhanced?  In React we re-render the components  in Solid we track the effects instead.</a:t>
            </a:r>
          </a:p>
          <a:p>
            <a:r>
              <a:rPr lang="en-US" dirty="0"/>
              <a:t>We can also employ html`` templates to get rid of JSX – can run in browser without </a:t>
            </a:r>
            <a:r>
              <a:rPr lang="en-US" dirty="0" err="1"/>
              <a:t>transpilation</a:t>
            </a:r>
            <a:r>
              <a:rPr lang="en-US" dirty="0"/>
              <a:t>.</a:t>
            </a:r>
          </a:p>
          <a:p>
            <a:r>
              <a:rPr lang="en-US" dirty="0"/>
              <a:t>But unlike react rendering happen only once.</a:t>
            </a:r>
          </a:p>
          <a:p>
            <a:endParaRPr lang="en-US" dirty="0"/>
          </a:p>
          <a:p>
            <a:r>
              <a:rPr lang="en-US" dirty="0"/>
              <a:t>Stores are wrapped with Proxy for reading only, modification must be done using a function.</a:t>
            </a:r>
          </a:p>
          <a:p>
            <a:endParaRPr lang="en-US" dirty="0"/>
          </a:p>
          <a:p>
            <a:r>
              <a:rPr lang="en-US" dirty="0"/>
              <a:t>Reactivity is similar to Vue 3 Composition API, where framework keep track of used resources. Unlike Vue it does not user get/set/proxy but leave us with functions.</a:t>
            </a:r>
          </a:p>
          <a:p>
            <a:endParaRPr lang="en-US" dirty="0"/>
          </a:p>
          <a:p>
            <a:r>
              <a:rPr lang="en-US" dirty="0"/>
              <a:t>Source:</a:t>
            </a:r>
          </a:p>
          <a:p>
            <a:pPr marL="171450" indent="-171450">
              <a:buFont typeface="Arial" panose="020B0604020202020204" pitchFamily="34" charset="0"/>
              <a:buChar char="•"/>
            </a:pPr>
            <a:r>
              <a:rPr lang="en-US" dirty="0"/>
              <a:t>https://www.solidjs.com/</a:t>
            </a:r>
          </a:p>
        </p:txBody>
      </p:sp>
      <p:sp>
        <p:nvSpPr>
          <p:cNvPr id="4" name="Slide Number Placeholder 3"/>
          <p:cNvSpPr>
            <a:spLocks noGrp="1"/>
          </p:cNvSpPr>
          <p:nvPr>
            <p:ph type="sldNum" sz="quarter" idx="5"/>
          </p:nvPr>
        </p:nvSpPr>
        <p:spPr/>
        <p:txBody>
          <a:bodyPr/>
          <a:lstStyle/>
          <a:p>
            <a:fld id="{FEC869DF-6110-41A2-A008-13AD35443CEC}" type="slidenum">
              <a:rPr lang="cs-CZ" smtClean="0"/>
              <a:t>54</a:t>
            </a:fld>
            <a:endParaRPr lang="cs-CZ"/>
          </a:p>
        </p:txBody>
      </p:sp>
    </p:spTree>
    <p:extLst>
      <p:ext uri="{BB962C8B-B14F-4D97-AF65-F5344CB8AC3E}">
        <p14:creationId xmlns:p14="http://schemas.microsoft.com/office/powerpoint/2010/main" val="21369940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 application similarities to React and Vue. </a:t>
            </a:r>
            <a:r>
              <a:rPr lang="en-US" dirty="0" err="1"/>
              <a:t>onMount</a:t>
            </a:r>
            <a:r>
              <a:rPr lang="en-US" dirty="0"/>
              <a:t> and computed property.</a:t>
            </a:r>
          </a:p>
        </p:txBody>
      </p:sp>
      <p:sp>
        <p:nvSpPr>
          <p:cNvPr id="4" name="Slide Number Placeholder 3"/>
          <p:cNvSpPr>
            <a:spLocks noGrp="1"/>
          </p:cNvSpPr>
          <p:nvPr>
            <p:ph type="sldNum" sz="quarter" idx="5"/>
          </p:nvPr>
        </p:nvSpPr>
        <p:spPr/>
        <p:txBody>
          <a:bodyPr/>
          <a:lstStyle/>
          <a:p>
            <a:fld id="{FEC869DF-6110-41A2-A008-13AD35443CEC}" type="slidenum">
              <a:rPr lang="cs-CZ" smtClean="0"/>
              <a:t>55</a:t>
            </a:fld>
            <a:endParaRPr lang="cs-CZ"/>
          </a:p>
        </p:txBody>
      </p:sp>
    </p:spTree>
    <p:extLst>
      <p:ext uri="{BB962C8B-B14F-4D97-AF65-F5344CB8AC3E}">
        <p14:creationId xmlns:p14="http://schemas.microsoft.com/office/powerpoint/2010/main" val="2615222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Framework is about inversion of control – we give them all the power and they give us something back. Perhaps we need a little reactivity. Similar to jQuery, a library for manipulating DOM. But it has added reactivity. In addition, Alpine focus more on HTML, jQuery is still more about JavaScript.</a:t>
            </a:r>
          </a:p>
          <a:p>
            <a:endParaRPr lang="en-US" dirty="0"/>
          </a:p>
          <a:p>
            <a:r>
              <a:rPr lang="en-US" dirty="0"/>
              <a:t>The API is little bigger than the intro site states. This is not good to building SPA. We have Stores to manage global state.</a:t>
            </a:r>
          </a:p>
          <a:p>
            <a:endParaRPr lang="en-US" dirty="0"/>
          </a:p>
          <a:p>
            <a:r>
              <a:rPr lang="en-US" dirty="0"/>
              <a:t>Reactivity is built on proxies an all data are saved in the DOM using the _x_ properties (may change over time). The with () from JS is used to enforce proper scope, result is we can just use variables from function calls. The example is only for illustration, based on </a:t>
            </a:r>
            <a:r>
              <a:rPr lang="en-US" dirty="0" err="1"/>
              <a:t>generateFunctionFromString</a:t>
            </a:r>
            <a:r>
              <a:rPr lang="en-US" dirty="0"/>
              <a:t> (https://unpkg.com/alpinejs@3.9.1/dist/cdn.js ).</a:t>
            </a:r>
          </a:p>
          <a:p>
            <a:endParaRPr lang="en-US" dirty="0"/>
          </a:p>
          <a:p>
            <a:r>
              <a:rPr lang="en-US" dirty="0"/>
              <a:t>Sources:</a:t>
            </a:r>
          </a:p>
          <a:p>
            <a:pPr marL="171450" indent="-171450">
              <a:buFont typeface="Arial" panose="020B0604020202020204" pitchFamily="34" charset="0"/>
              <a:buChar char="•"/>
            </a:pPr>
            <a:r>
              <a:rPr lang="en-US" dirty="0"/>
              <a:t>https://alpinejs.dev/</a:t>
            </a:r>
          </a:p>
          <a:p>
            <a:pPr marL="171450" indent="-171450">
              <a:buFont typeface="Arial" panose="020B0604020202020204" pitchFamily="34" charset="0"/>
              <a:buChar char="•"/>
            </a:pPr>
            <a:r>
              <a:rPr lang="en-US" dirty="0"/>
              <a:t>https://daily.dev/blog/alpine-js-the-ultimate-guide</a:t>
            </a:r>
          </a:p>
          <a:p>
            <a:pPr marL="171450" indent="-171450">
              <a:buFont typeface="Arial" panose="020B0604020202020204" pitchFamily="34" charset="0"/>
              <a:buChar char="•"/>
            </a:pPr>
            <a:r>
              <a:rPr lang="en-US" dirty="0"/>
              <a:t>https://codewithhugo.com/alpine-tips/</a:t>
            </a:r>
          </a:p>
          <a:p>
            <a:pPr marL="171450" indent="-171450">
              <a:buFont typeface="Arial" panose="020B0604020202020204" pitchFamily="34" charset="0"/>
              <a:buChar char="•"/>
            </a:pPr>
            <a:r>
              <a:rPr lang="en-US" dirty="0"/>
              <a:t>https://codewithhugo.com/alpinejs-inspect-component-data-from-js/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56</a:t>
            </a:fld>
            <a:endParaRPr lang="cs-CZ"/>
          </a:p>
        </p:txBody>
      </p:sp>
    </p:spTree>
    <p:extLst>
      <p:ext uri="{BB962C8B-B14F-4D97-AF65-F5344CB8AC3E}">
        <p14:creationId xmlns:p14="http://schemas.microsoft.com/office/powerpoint/2010/main" val="2053882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Sources:</a:t>
            </a:r>
          </a:p>
          <a:p>
            <a:pPr marL="171450" indent="-171450">
              <a:buFont typeface="Arial" panose="020B0604020202020204" pitchFamily="34" charset="0"/>
              <a:buChar char="•"/>
            </a:pPr>
            <a:r>
              <a:rPr lang="en-US" b="0" i="0" dirty="0">
                <a:solidFill>
                  <a:srgbClr val="FFFFFF"/>
                </a:solidFill>
                <a:effectLst/>
                <a:latin typeface="Times New Roman" panose="02020603050405020304" pitchFamily="18" charset="0"/>
              </a:rPr>
              <a:t>https://x.com/acdlite/status/1758229889595977824</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57</a:t>
            </a:fld>
            <a:endParaRPr lang="cs-CZ"/>
          </a:p>
        </p:txBody>
      </p:sp>
    </p:spTree>
    <p:extLst>
      <p:ext uri="{BB962C8B-B14F-4D97-AF65-F5344CB8AC3E}">
        <p14:creationId xmlns:p14="http://schemas.microsoft.com/office/powerpoint/2010/main" val="4061912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previous example, yet the state management is complicated. Is there a way to tackle this?</a:t>
            </a:r>
          </a:p>
        </p:txBody>
      </p:sp>
      <p:sp>
        <p:nvSpPr>
          <p:cNvPr id="4" name="Slide Number Placeholder 3"/>
          <p:cNvSpPr>
            <a:spLocks noGrp="1"/>
          </p:cNvSpPr>
          <p:nvPr>
            <p:ph type="sldNum" sz="quarter" idx="5"/>
          </p:nvPr>
        </p:nvSpPr>
        <p:spPr/>
        <p:txBody>
          <a:bodyPr/>
          <a:lstStyle/>
          <a:p>
            <a:fld id="{FEC869DF-6110-41A2-A008-13AD35443CEC}" type="slidenum">
              <a:rPr lang="cs-CZ" smtClean="0"/>
              <a:t>8</a:t>
            </a:fld>
            <a:endParaRPr lang="cs-CZ"/>
          </a:p>
        </p:txBody>
      </p:sp>
    </p:spTree>
    <p:extLst>
      <p:ext uri="{BB962C8B-B14F-4D97-AF65-F5344CB8AC3E}">
        <p14:creationId xmlns:p14="http://schemas.microsoft.com/office/powerpoint/2010/main" val="958370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fetch API standard since 2015.</a:t>
            </a:r>
          </a:p>
          <a:p>
            <a:endParaRPr lang="en-US" dirty="0"/>
          </a:p>
          <a:p>
            <a:r>
              <a:rPr lang="en-US" dirty="0" err="1"/>
              <a:t>CodePen</a:t>
            </a:r>
            <a:r>
              <a:rPr lang="en-US" dirty="0"/>
              <a:t> with Angular.js https://codepen.io/NickCelaya/pen/qXjPbB .</a:t>
            </a:r>
          </a:p>
          <a:p>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9</a:t>
            </a:fld>
            <a:endParaRPr lang="cs-CZ"/>
          </a:p>
        </p:txBody>
      </p:sp>
    </p:spTree>
    <p:extLst>
      <p:ext uri="{BB962C8B-B14F-4D97-AF65-F5344CB8AC3E}">
        <p14:creationId xmlns:p14="http://schemas.microsoft.com/office/powerpoint/2010/main" val="3650846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Automatic synchronization of data between JavaScript and HTML. We have live view of the data. We need something that will update the values in Model. Propagation is handled by the framework.  </a:t>
            </a:r>
            <a:br>
              <a:rPr lang="en-US" dirty="0"/>
            </a:br>
            <a:br>
              <a:rPr lang="en-US" dirty="0"/>
            </a:br>
            <a:r>
              <a:rPr lang="en-US" dirty="0"/>
              <a:t>Two-way databinding allows for quick prototyping, there was saying Angular Jaguar …</a:t>
            </a:r>
          </a:p>
          <a:p>
            <a:endParaRPr lang="en-US" dirty="0"/>
          </a:p>
          <a:p>
            <a:r>
              <a:rPr lang="en-US" dirty="0"/>
              <a:t>Angular.js CDN https://cdnjs.cloudflare.com/ajax/libs/angular.js/1.6.5/angular.min.js .</a:t>
            </a:r>
          </a:p>
          <a:p>
            <a:endParaRPr lang="en-US" dirty="0"/>
          </a:p>
          <a:p>
            <a:r>
              <a:rPr lang="en-US" dirty="0"/>
              <a:t>We can use $watch to register for changes on a $scope, watchers are saved in $$watchers.</a:t>
            </a:r>
          </a:p>
          <a:p>
            <a:r>
              <a:rPr lang="en-US" dirty="0"/>
              <a:t>Assignment of a variable to $scope or using in HTML creates a $watch.</a:t>
            </a:r>
          </a:p>
          <a:p>
            <a:endParaRPr lang="en-US" dirty="0"/>
          </a:p>
          <a:p>
            <a:r>
              <a:rPr lang="en-US" dirty="0"/>
              <a:t>Angular can detect change, see next slide for more information on when are changes detected. Once detected all relevant watchers are invoked. Changes are detected by comparing old values with new values.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11</a:t>
            </a:fld>
            <a:endParaRPr lang="cs-CZ"/>
          </a:p>
        </p:txBody>
      </p:sp>
    </p:spTree>
    <p:extLst>
      <p:ext uri="{BB962C8B-B14F-4D97-AF65-F5344CB8AC3E}">
        <p14:creationId xmlns:p14="http://schemas.microsoft.com/office/powerpoint/2010/main" val="1592360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we need to bind only once, like title or static data. There is no need to register watcher for such binding. It is an optimization called one-time data binding.</a:t>
            </a:r>
          </a:p>
          <a:p>
            <a:endParaRPr lang="en-US" dirty="0"/>
          </a:p>
          <a:p>
            <a:r>
              <a:rPr lang="en-US" dirty="0"/>
              <a:t>The framework needs to know when something has changed, how does the framework know?</a:t>
            </a:r>
          </a:p>
          <a:p>
            <a:r>
              <a:rPr lang="en-US" dirty="0"/>
              <a:t>Angular.js utilize $digest and $apply.  $apply takes a function and executes it in Angular scope. We need to use this when computing something outside $scope (like event handler). </a:t>
            </a:r>
          </a:p>
          <a:p>
            <a:endParaRPr lang="en-US" dirty="0"/>
          </a:p>
          <a:p>
            <a:r>
              <a:rPr lang="en-US" dirty="0"/>
              <a:t>This would be common for async operations, luckily Angular provides custom $http. From this perspective Angular.js was a framework providing all user needs.</a:t>
            </a:r>
          </a:p>
        </p:txBody>
      </p:sp>
      <p:sp>
        <p:nvSpPr>
          <p:cNvPr id="4" name="Slide Number Placeholder 3"/>
          <p:cNvSpPr>
            <a:spLocks noGrp="1"/>
          </p:cNvSpPr>
          <p:nvPr>
            <p:ph type="sldNum" sz="quarter" idx="5"/>
          </p:nvPr>
        </p:nvSpPr>
        <p:spPr/>
        <p:txBody>
          <a:bodyPr/>
          <a:lstStyle/>
          <a:p>
            <a:fld id="{FEC869DF-6110-41A2-A008-13AD35443CEC}" type="slidenum">
              <a:rPr lang="cs-CZ" smtClean="0"/>
              <a:t>12</a:t>
            </a:fld>
            <a:endParaRPr lang="cs-CZ"/>
          </a:p>
        </p:txBody>
      </p:sp>
    </p:spTree>
    <p:extLst>
      <p:ext uri="{BB962C8B-B14F-4D97-AF65-F5344CB8AC3E}">
        <p14:creationId xmlns:p14="http://schemas.microsoft.com/office/powerpoint/2010/main" val="12372811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024: 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42CB01-0606-AD8B-8CDE-0F8FFB8E3C47}"/>
              </a:ext>
            </a:extLst>
          </p:cNvPr>
          <p:cNvSpPr/>
          <p:nvPr/>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15635"/>
          </a:xfrm>
        </p:spPr>
        <p:txBody>
          <a:bodyPr anchor="b">
            <a:no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100051" y="4455620"/>
            <a:ext cx="7948277" cy="439653"/>
          </a:xfrm>
        </p:spPr>
        <p:txBody>
          <a:bodyPr wrap="none" lIns="91440" rIns="91440" anchor="ctr" anchorCtr="0">
            <a:noAutofit/>
          </a:bodyPr>
          <a:lstStyle>
            <a:lvl1pPr marL="0" indent="0" algn="l">
              <a:buNone/>
              <a:defRPr sz="2400" b="1" cap="none"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Presentation group</a:t>
            </a:r>
          </a:p>
        </p:txBody>
      </p:sp>
      <p:cxnSp>
        <p:nvCxnSpPr>
          <p:cNvPr id="9" name="Straight Connector 8"/>
          <p:cNvCxnSpPr/>
          <p:nvPr/>
        </p:nvCxnSpPr>
        <p:spPr>
          <a:xfrm>
            <a:off x="1207658" y="4365104"/>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65665A35-B15A-1F1B-E7BB-06D54184D5F9}"/>
              </a:ext>
            </a:extLst>
          </p:cNvPr>
          <p:cNvSpPr>
            <a:spLocks noGrp="1"/>
          </p:cNvSpPr>
          <p:nvPr>
            <p:ph type="body" sz="quarter" idx="12" hasCustomPrompt="1"/>
          </p:nvPr>
        </p:nvSpPr>
        <p:spPr>
          <a:xfrm>
            <a:off x="9264650" y="4456113"/>
            <a:ext cx="1891030" cy="503237"/>
          </a:xfrm>
        </p:spPr>
        <p:txBody>
          <a:bodyPr rIns="90000" anchor="ctr" anchorCtr="0"/>
          <a:lstStyle>
            <a:lvl1pPr marL="0" indent="0" algn="r">
              <a:buNone/>
              <a:defRPr lang="en-US" sz="2400" b="1" kern="1200" cap="none" spc="200" baseline="0" dirty="0">
                <a:solidFill>
                  <a:schemeClr val="tx2"/>
                </a:solidFill>
                <a:latin typeface="+mj-lt"/>
                <a:ea typeface="+mn-ea"/>
                <a:cs typeface="+mn-cs"/>
              </a:defRPr>
            </a:lvl1pPr>
          </a:lstStyle>
          <a:p>
            <a:pPr lvl="0"/>
            <a:r>
              <a:rPr lang="en-US" dirty="0"/>
              <a:t>Year</a:t>
            </a:r>
          </a:p>
        </p:txBody>
      </p:sp>
      <p:sp>
        <p:nvSpPr>
          <p:cNvPr id="12" name="Text Placeholder 11">
            <a:extLst>
              <a:ext uri="{FF2B5EF4-FFF2-40B4-BE49-F238E27FC236}">
                <a16:creationId xmlns:a16="http://schemas.microsoft.com/office/drawing/2014/main" id="{FE211867-31A4-8500-D606-C5CD767A2639}"/>
              </a:ext>
            </a:extLst>
          </p:cNvPr>
          <p:cNvSpPr>
            <a:spLocks noGrp="1"/>
          </p:cNvSpPr>
          <p:nvPr>
            <p:ph type="body" sz="quarter" idx="13" hasCustomPrompt="1"/>
          </p:nvPr>
        </p:nvSpPr>
        <p:spPr>
          <a:xfrm>
            <a:off x="1097814" y="4942294"/>
            <a:ext cx="7948277" cy="437358"/>
          </a:xfrm>
        </p:spPr>
        <p:txBody>
          <a:bodyPr wrap="none" lIns="90000" rIns="90000" anchor="ctr" anchorCtr="0"/>
          <a:lstStyle>
            <a:lvl1pPr marL="0" indent="0" algn="l">
              <a:buNone/>
              <a:defRPr lang="en-US" sz="2400" b="1" kern="1200" cap="none" spc="200" baseline="0" dirty="0">
                <a:solidFill>
                  <a:schemeClr val="tx2"/>
                </a:solidFill>
                <a:latin typeface="+mj-lt"/>
                <a:ea typeface="+mn-ea"/>
                <a:cs typeface="+mn-cs"/>
              </a:defRPr>
            </a:lvl1pPr>
          </a:lstStyle>
          <a:p>
            <a:pPr lvl="0"/>
            <a:r>
              <a:rPr lang="en-US" dirty="0"/>
              <a:t>Presenting person</a:t>
            </a:r>
          </a:p>
        </p:txBody>
      </p:sp>
      <p:sp>
        <p:nvSpPr>
          <p:cNvPr id="13" name="Text Placeholder 11">
            <a:extLst>
              <a:ext uri="{FF2B5EF4-FFF2-40B4-BE49-F238E27FC236}">
                <a16:creationId xmlns:a16="http://schemas.microsoft.com/office/drawing/2014/main" id="{3EE7B3D2-877F-B924-8BD1-76C44B2778D5}"/>
              </a:ext>
            </a:extLst>
          </p:cNvPr>
          <p:cNvSpPr>
            <a:spLocks noGrp="1"/>
          </p:cNvSpPr>
          <p:nvPr>
            <p:ph type="body" sz="quarter" idx="14" hasCustomPrompt="1"/>
          </p:nvPr>
        </p:nvSpPr>
        <p:spPr>
          <a:xfrm>
            <a:off x="1097279" y="5592755"/>
            <a:ext cx="7948277" cy="809511"/>
          </a:xfrm>
        </p:spPr>
        <p:txBody>
          <a:bodyPr wrap="none" lIns="90000" rIns="90000"/>
          <a:lstStyle>
            <a:lvl1pPr marL="0" indent="0" algn="l">
              <a:buNone/>
              <a:defRPr lang="en-US" sz="1800" b="1" kern="1200" cap="none" spc="200" baseline="0" dirty="0">
                <a:solidFill>
                  <a:schemeClr val="tx2"/>
                </a:solidFill>
                <a:latin typeface="+mj-lt"/>
                <a:ea typeface="+mn-ea"/>
                <a:cs typeface="+mn-cs"/>
              </a:defRPr>
            </a:lvl1pPr>
          </a:lstStyle>
          <a:p>
            <a:pPr lvl="0"/>
            <a:r>
              <a:rPr lang="en-US" dirty="0"/>
              <a:t>Links</a:t>
            </a:r>
          </a:p>
        </p:txBody>
      </p:sp>
      <p:pic>
        <p:nvPicPr>
          <p:cNvPr id="1026" name="Picture 2">
            <a:extLst>
              <a:ext uri="{FF2B5EF4-FFF2-40B4-BE49-F238E27FC236}">
                <a16:creationId xmlns:a16="http://schemas.microsoft.com/office/drawing/2014/main" id="{1A90CBFD-96D4-7287-CE2C-B361F455B9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486" y="6503336"/>
            <a:ext cx="983432" cy="34643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15EABA8-3BA1-5923-66BA-C39DF4CA777F}"/>
              </a:ext>
            </a:extLst>
          </p:cNvPr>
          <p:cNvSpPr txBox="1"/>
          <p:nvPr/>
        </p:nvSpPr>
        <p:spPr>
          <a:xfrm>
            <a:off x="2035126" y="6513154"/>
            <a:ext cx="8165330" cy="369332"/>
          </a:xfrm>
          <a:prstGeom prst="rect">
            <a:avLst/>
          </a:prstGeom>
          <a:noFill/>
        </p:spPr>
        <p:txBody>
          <a:bodyPr wrap="square">
            <a:spAutoFit/>
          </a:bodyPr>
          <a:lstStyle/>
          <a:p>
            <a:r>
              <a:rPr lang="en-US" dirty="0">
                <a:solidFill>
                  <a:schemeClr val="bg1"/>
                </a:solidFill>
              </a:rPr>
              <a:t>This work is licensed under a </a:t>
            </a:r>
            <a:r>
              <a:rPr lang="en-US" dirty="0">
                <a:solidFill>
                  <a:schemeClr val="bg1"/>
                </a:solidFill>
                <a:hlinkClick r:id="rId3">
                  <a:extLst>
                    <a:ext uri="{A12FA001-AC4F-418D-AE19-62706E023703}">
                      <ahyp:hlinkClr xmlns:ahyp="http://schemas.microsoft.com/office/drawing/2018/hyperlinkcolor" val="tx"/>
                    </a:ext>
                  </a:extLst>
                </a:hlinkClick>
              </a:rPr>
              <a:t>Creative Commons Attribution 4.0 International License</a:t>
            </a:r>
            <a:r>
              <a:rPr lang="en-US" dirty="0">
                <a:solidFill>
                  <a:schemeClr val="bg1"/>
                </a:solidFill>
              </a:rPr>
              <a:t>.</a:t>
            </a:r>
          </a:p>
        </p:txBody>
      </p:sp>
    </p:spTree>
    <p:extLst>
      <p:ext uri="{BB962C8B-B14F-4D97-AF65-F5344CB8AC3E}">
        <p14:creationId xmlns:p14="http://schemas.microsoft.com/office/powerpoint/2010/main" val="3549948042"/>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024: Sub-headin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9535DF1-3CEE-4FC7-9E2D-6DF64CF0951A}"/>
              </a:ext>
            </a:extLst>
          </p:cNvPr>
          <p:cNvSpPr>
            <a:spLocks noGrp="1"/>
          </p:cNvSpPr>
          <p:nvPr>
            <p:ph type="body" sz="quarter" idx="13" hasCustomPrompt="1"/>
          </p:nvPr>
        </p:nvSpPr>
        <p:spPr>
          <a:xfrm>
            <a:off x="2279650" y="1980093"/>
            <a:ext cx="7561263" cy="863352"/>
          </a:xfrm>
          <a:prstGeom prst="rect">
            <a:avLst/>
          </a:prstGeom>
        </p:spPr>
        <p:txBody>
          <a:bodyPr anchor="ctr"/>
          <a:lstStyle>
            <a:lvl1pPr marL="0" indent="0" algn="ctr">
              <a:buNone/>
              <a:defRPr sz="3600" cap="none" baseline="0">
                <a:latin typeface="+mj-lt"/>
              </a:defRPr>
            </a:lvl1pPr>
          </a:lstStyle>
          <a:p>
            <a:pPr lvl="0"/>
            <a:r>
              <a:rPr lang="en-US" dirty="0"/>
              <a:t>Click to edit heading</a:t>
            </a:r>
          </a:p>
        </p:txBody>
      </p:sp>
      <p:sp>
        <p:nvSpPr>
          <p:cNvPr id="11" name="Text Placeholder 9">
            <a:extLst>
              <a:ext uri="{FF2B5EF4-FFF2-40B4-BE49-F238E27FC236}">
                <a16:creationId xmlns:a16="http://schemas.microsoft.com/office/drawing/2014/main" id="{5999B4DE-4528-497E-83DE-B439F1DB28BA}"/>
              </a:ext>
            </a:extLst>
          </p:cNvPr>
          <p:cNvSpPr>
            <a:spLocks noGrp="1"/>
          </p:cNvSpPr>
          <p:nvPr>
            <p:ph type="body" sz="quarter" idx="14" hasCustomPrompt="1"/>
          </p:nvPr>
        </p:nvSpPr>
        <p:spPr>
          <a:xfrm>
            <a:off x="1415480" y="3140968"/>
            <a:ext cx="9217023" cy="1872208"/>
          </a:xfrm>
          <a:prstGeom prst="rect">
            <a:avLst/>
          </a:prstGeom>
        </p:spPr>
        <p:txBody>
          <a:bodyPr anchor="t"/>
          <a:lstStyle>
            <a:lvl1pPr marL="0" indent="0" algn="ctr">
              <a:buNone/>
              <a:defRPr sz="3600">
                <a:latin typeface="+mj-lt"/>
              </a:defRPr>
            </a:lvl1pPr>
          </a:lstStyle>
          <a:p>
            <a:pPr lvl="0"/>
            <a:r>
              <a:rPr lang="en-US" dirty="0"/>
              <a:t>Click to edit sub heading</a:t>
            </a:r>
          </a:p>
        </p:txBody>
      </p:sp>
      <p:cxnSp>
        <p:nvCxnSpPr>
          <p:cNvPr id="2" name="Straight Connector 1">
            <a:extLst>
              <a:ext uri="{FF2B5EF4-FFF2-40B4-BE49-F238E27FC236}">
                <a16:creationId xmlns:a16="http://schemas.microsoft.com/office/drawing/2014/main" id="{9B46B549-2DF5-2605-A7E2-507EC6741B81}"/>
              </a:ext>
            </a:extLst>
          </p:cNvPr>
          <p:cNvCxnSpPr>
            <a:cxnSpLocks/>
          </p:cNvCxnSpPr>
          <p:nvPr/>
        </p:nvCxnSpPr>
        <p:spPr>
          <a:xfrm>
            <a:off x="335360" y="2996952"/>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534268"/>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024: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11449272" cy="766132"/>
          </a:xfr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335360" y="1268760"/>
            <a:ext cx="11449272" cy="504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452BA717-4DED-4A38-BDE4-30D0F0A142DB}" type="slidenum">
              <a:rPr lang="cs-CZ" smtClean="0"/>
              <a:pPr/>
              <a:t>‹#›</a:t>
            </a:fld>
            <a:endParaRPr lang="cs-CZ"/>
          </a:p>
        </p:txBody>
      </p:sp>
      <p:cxnSp>
        <p:nvCxnSpPr>
          <p:cNvPr id="7" name="Straight Connector 6">
            <a:extLst>
              <a:ext uri="{FF2B5EF4-FFF2-40B4-BE49-F238E27FC236}">
                <a16:creationId xmlns:a16="http://schemas.microsoft.com/office/drawing/2014/main" id="{6D7F9E1D-3FFE-E5D5-8168-CE30DC4521EC}"/>
              </a:ext>
            </a:extLst>
          </p:cNvPr>
          <p:cNvCxnSpPr>
            <a:cxnSpLocks/>
          </p:cNvCxnSpPr>
          <p:nvPr/>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361063"/>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024: Two Content">
    <p:spTree>
      <p:nvGrpSpPr>
        <p:cNvPr id="1" name=""/>
        <p:cNvGrpSpPr/>
        <p:nvPr/>
      </p:nvGrpSpPr>
      <p:grpSpPr>
        <a:xfrm>
          <a:off x="0" y="0"/>
          <a:ext cx="0" cy="0"/>
          <a:chOff x="0" y="0"/>
          <a:chExt cx="0" cy="0"/>
        </a:xfrm>
      </p:grpSpPr>
      <p:sp>
        <p:nvSpPr>
          <p:cNvPr id="8" name="Title 7"/>
          <p:cNvSpPr>
            <a:spLocks noGrp="1"/>
          </p:cNvSpPr>
          <p:nvPr>
            <p:ph type="title"/>
          </p:nvPr>
        </p:nvSpPr>
        <p:spPr>
          <a:xfrm>
            <a:off x="360000" y="180000"/>
            <a:ext cx="11448000" cy="766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35360" y="1260583"/>
            <a:ext cx="5699679" cy="5048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260583"/>
            <a:ext cx="5566712" cy="5048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51B8B48-CD68-422A-981A-F7D1D2E08DD1}" type="slidenum">
              <a:rPr lang="en-US" smtClean="0"/>
              <a:t>‹#›</a:t>
            </a:fld>
            <a:endParaRPr lang="en-US"/>
          </a:p>
        </p:txBody>
      </p:sp>
      <p:cxnSp>
        <p:nvCxnSpPr>
          <p:cNvPr id="2" name="Straight Connector 1">
            <a:extLst>
              <a:ext uri="{FF2B5EF4-FFF2-40B4-BE49-F238E27FC236}">
                <a16:creationId xmlns:a16="http://schemas.microsoft.com/office/drawing/2014/main" id="{2EC59EFB-1B84-A66B-9566-F2885C8BF9CA}"/>
              </a:ext>
            </a:extLst>
          </p:cNvPr>
          <p:cNvCxnSpPr>
            <a:cxnSpLocks/>
          </p:cNvCxnSpPr>
          <p:nvPr/>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2658338"/>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2024: Title">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11448000" cy="766132"/>
          </a:xfr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51B8B48-CD68-422A-981A-F7D1D2E08DD1}" type="slidenum">
              <a:rPr lang="en-US" smtClean="0"/>
              <a:t>‹#›</a:t>
            </a:fld>
            <a:endParaRPr lang="en-US"/>
          </a:p>
        </p:txBody>
      </p:sp>
      <p:cxnSp>
        <p:nvCxnSpPr>
          <p:cNvPr id="6" name="Straight Connector 5">
            <a:extLst>
              <a:ext uri="{FF2B5EF4-FFF2-40B4-BE49-F238E27FC236}">
                <a16:creationId xmlns:a16="http://schemas.microsoft.com/office/drawing/2014/main" id="{AF6BAB6C-A9D1-4572-ED9D-D7E9722E3C65}"/>
              </a:ext>
            </a:extLst>
          </p:cNvPr>
          <p:cNvCxnSpPr>
            <a:cxnSpLocks/>
          </p:cNvCxnSpPr>
          <p:nvPr/>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86087"/>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024: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4343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66800" y="199277"/>
            <a:ext cx="10058400" cy="76613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335360" y="1268759"/>
            <a:ext cx="11449272" cy="5152007"/>
          </a:xfrm>
          <a:prstGeom prst="rect">
            <a:avLst/>
          </a:prstGeom>
        </p:spPr>
        <p:txBody>
          <a:bodyPr vert="horz" lIns="0" tIns="36000" rIns="0" bIns="36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900458" y="6571397"/>
            <a:ext cx="1312025" cy="253513"/>
          </a:xfrm>
          <a:prstGeom prst="rect">
            <a:avLst/>
          </a:prstGeom>
        </p:spPr>
        <p:txBody>
          <a:bodyPr vert="horz" lIns="91440" tIns="45720" rIns="91440" bIns="45720" rtlCol="0" anchor="ctr"/>
          <a:lstStyle>
            <a:lvl1pPr algn="r">
              <a:defRPr sz="1050">
                <a:solidFill>
                  <a:srgbClr val="FFFFFF"/>
                </a:solidFill>
              </a:defRPr>
            </a:lvl1pPr>
          </a:lstStyle>
          <a:p>
            <a:fld id="{651B8B48-CD68-422A-981A-F7D1D2E08DD1}" type="slidenum">
              <a:rPr lang="en-US" smtClean="0"/>
              <a:t>‹#›</a:t>
            </a:fld>
            <a:endParaRPr lang="en-US"/>
          </a:p>
        </p:txBody>
      </p:sp>
    </p:spTree>
    <p:extLst>
      <p:ext uri="{BB962C8B-B14F-4D97-AF65-F5344CB8AC3E}">
        <p14:creationId xmlns:p14="http://schemas.microsoft.com/office/powerpoint/2010/main" val="233193444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29" r:id="rId6"/>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reactjs.org/docs/higher-order-components.html"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reactjs.org/docs/render-props.html"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playcode.io/react" TargetMode="External"/><Relationship Id="rId4" Type="http://schemas.openxmlformats.org/officeDocument/2006/relationships/hyperlink" Target="https://jscomplete.com/playground"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jscomplete.com/playground"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punits.dev/jargon-free-intros/" TargetMode="External"/><Relationship Id="rId5" Type="http://schemas.openxmlformats.org/officeDocument/2006/relationships/hyperlink" Target="https://punits.dev/jargon-free-intros/why-react-rerenders-and-when-to-worry-about-it/#slide-1" TargetMode="External"/><Relationship Id="rId4" Type="http://schemas.openxmlformats.org/officeDocument/2006/relationships/hyperlink" Target="https://playcode.io/react"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github.com/skodapetr/single-page-application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ofn.gov.cz/&#250;&#345;edn&#237;-desky/2021-07-20/aplikace/&#250;&#345;edn&#237;-desky.html" TargetMode="External"/><Relationship Id="rId4" Type="http://schemas.openxmlformats.org/officeDocument/2006/relationships/hyperlink" Target="https://github.com/opendata-mvcr/aplikace-uredni-desky"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playcode.io/react"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play.vuejs.or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hyperlink" Target="https://2022.stateofjs.com/en-US/libraries/front-end-frameworks/"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2022.stateofjs.com/en-US/libraries/"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svelte.dev/repl/hello-world?version=3.46.4"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hyperlink" Target="https://github.com/EmilTholin/svelte-routing" TargetMode="External"/><Relationship Id="rId4" Type="http://schemas.openxmlformats.org/officeDocument/2006/relationships/hyperlink" Target="https://reactrouter.com/en/main/start/tutorial"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s://lit.dev/playground/"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s://playground.solidjs.com/?version=1.3.9#NobwRAdghgtgpmAXGGUCWEwBowBcCeADgsrgM4Ae2YZA9gK4BOAxiWGjIbY7gAQi9GcCABM4jXgF9eAM0a0YvADo1aAGzQiAtACsyAegDucAEYqA3EogcuPfr2ZCouOAGU0Ac2hqps+YpU6DW09CysrGXoIZlw0WgheAGEGCBdGAAoASn4rXgd4sj5gZhTcLF4yOFxkqNwAXV4AXgcnF3cvKDV0gAZMywT8iELeDEc4eFSm3iymgD4KqprU9JLamYBqXgBGPvCBoVwmBPTcvN4AHhN6XFx43gJiRpUrm-iVXnjEjWYAa0aQUZCCa4SSzU5nfirZaZSTgi76F63CBgga7CCwiBWISicTpGaNebnJZpXj6WblES0Zj0YEAOg8VQAompxsJcAAhfAASREJzAUEIhBUmTRYEkdSAA"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developer.mozilla.org/en-US/docs/Web/JavaScript/Reference/Statements/with" TargetMode="External"/><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https://github.com/skodapetr/single-page-application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prankweb.cz/" TargetMode="External"/><Relationship Id="rId4" Type="http://schemas.openxmlformats.org/officeDocument/2006/relationships/hyperlink" Target="https://github.com/cusbg/prankweb/tree/main/frontend/client/inde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3C452-C885-7317-E131-0BDB4C1BDA72}"/>
              </a:ext>
            </a:extLst>
          </p:cNvPr>
          <p:cNvSpPr>
            <a:spLocks noGrp="1"/>
          </p:cNvSpPr>
          <p:nvPr>
            <p:ph type="ctrTitle"/>
          </p:nvPr>
        </p:nvSpPr>
        <p:spPr/>
        <p:txBody>
          <a:bodyPr/>
          <a:lstStyle/>
          <a:p>
            <a:pPr algn="r"/>
            <a:r>
              <a:rPr lang="en-US" sz="8000" dirty="0"/>
              <a:t>User Interface</a:t>
            </a:r>
            <a:br>
              <a:rPr lang="en-US" sz="8000" dirty="0"/>
            </a:br>
            <a:r>
              <a:rPr lang="en-US" sz="8000" dirty="0"/>
              <a:t>JavaScript</a:t>
            </a:r>
          </a:p>
        </p:txBody>
      </p:sp>
      <p:sp>
        <p:nvSpPr>
          <p:cNvPr id="3" name="Subtitle 2">
            <a:extLst>
              <a:ext uri="{FF2B5EF4-FFF2-40B4-BE49-F238E27FC236}">
                <a16:creationId xmlns:a16="http://schemas.microsoft.com/office/drawing/2014/main" id="{9E35C64A-9086-C8A2-A885-C195BB063508}"/>
              </a:ext>
            </a:extLst>
          </p:cNvPr>
          <p:cNvSpPr>
            <a:spLocks noGrp="1"/>
          </p:cNvSpPr>
          <p:nvPr>
            <p:ph type="subTitle" idx="1"/>
          </p:nvPr>
        </p:nvSpPr>
        <p:spPr>
          <a:xfrm>
            <a:off x="1100051" y="4455620"/>
            <a:ext cx="8164599" cy="439653"/>
          </a:xfrm>
        </p:spPr>
        <p:txBody>
          <a:bodyPr/>
          <a:lstStyle/>
          <a:p>
            <a:r>
              <a:rPr lang="en-US" dirty="0"/>
              <a:t>NSWI153 - </a:t>
            </a:r>
            <a:r>
              <a:rPr lang="en-US" dirty="0">
                <a:solidFill>
                  <a:schemeClr val="accent2"/>
                </a:solidFill>
              </a:rPr>
              <a:t>Advanced</a:t>
            </a:r>
            <a:r>
              <a:rPr lang="en-US" dirty="0"/>
              <a:t> Programming of Web Applications </a:t>
            </a:r>
          </a:p>
        </p:txBody>
      </p:sp>
      <p:sp>
        <p:nvSpPr>
          <p:cNvPr id="4" name="Text Placeholder 3">
            <a:extLst>
              <a:ext uri="{FF2B5EF4-FFF2-40B4-BE49-F238E27FC236}">
                <a16:creationId xmlns:a16="http://schemas.microsoft.com/office/drawing/2014/main" id="{83D77CA2-8171-135B-E44F-1C7F469B2EE4}"/>
              </a:ext>
            </a:extLst>
          </p:cNvPr>
          <p:cNvSpPr>
            <a:spLocks noGrp="1"/>
          </p:cNvSpPr>
          <p:nvPr>
            <p:ph type="body" sz="quarter" idx="12"/>
          </p:nvPr>
        </p:nvSpPr>
        <p:spPr/>
        <p:txBody>
          <a:bodyPr/>
          <a:lstStyle/>
          <a:p>
            <a:r>
              <a:rPr lang="cs-CZ" dirty="0"/>
              <a:t>202</a:t>
            </a:r>
            <a:r>
              <a:rPr lang="en-US" dirty="0"/>
              <a:t>3/2024</a:t>
            </a:r>
          </a:p>
        </p:txBody>
      </p:sp>
      <p:sp>
        <p:nvSpPr>
          <p:cNvPr id="5" name="Text Placeholder 4">
            <a:extLst>
              <a:ext uri="{FF2B5EF4-FFF2-40B4-BE49-F238E27FC236}">
                <a16:creationId xmlns:a16="http://schemas.microsoft.com/office/drawing/2014/main" id="{B38A3DCA-7A4A-597B-3B42-628A19DFF7AD}"/>
              </a:ext>
            </a:extLst>
          </p:cNvPr>
          <p:cNvSpPr>
            <a:spLocks noGrp="1"/>
          </p:cNvSpPr>
          <p:nvPr>
            <p:ph type="body" sz="quarter" idx="13"/>
          </p:nvPr>
        </p:nvSpPr>
        <p:spPr/>
        <p:txBody>
          <a:bodyPr/>
          <a:lstStyle/>
          <a:p>
            <a:r>
              <a:rPr lang="en-US" dirty="0"/>
              <a:t>Petr </a:t>
            </a:r>
            <a:r>
              <a:rPr lang="cs-CZ" dirty="0"/>
              <a:t>Škoda</a:t>
            </a:r>
            <a:endParaRPr lang="en-US" dirty="0"/>
          </a:p>
        </p:txBody>
      </p:sp>
      <p:sp>
        <p:nvSpPr>
          <p:cNvPr id="6" name="Text Placeholder 5">
            <a:extLst>
              <a:ext uri="{FF2B5EF4-FFF2-40B4-BE49-F238E27FC236}">
                <a16:creationId xmlns:a16="http://schemas.microsoft.com/office/drawing/2014/main" id="{7FCF41A0-7ACE-A6B3-D30D-C368EAC69EDB}"/>
              </a:ext>
            </a:extLst>
          </p:cNvPr>
          <p:cNvSpPr>
            <a:spLocks noGrp="1"/>
          </p:cNvSpPr>
          <p:nvPr>
            <p:ph type="body" sz="quarter" idx="14"/>
          </p:nvPr>
        </p:nvSpPr>
        <p:spPr/>
        <p:txBody>
          <a:bodyPr/>
          <a:lstStyle/>
          <a:p>
            <a:pPr lvl="0"/>
            <a:r>
              <a:rPr lang="en-US" dirty="0"/>
              <a:t>https://github.com/skodapetr</a:t>
            </a:r>
          </a:p>
          <a:p>
            <a:r>
              <a:rPr lang="en-US" dirty="0"/>
              <a:t>https://www.ksi.mff.cuni.cz</a:t>
            </a:r>
            <a:endParaRPr lang="cs-CZ" dirty="0"/>
          </a:p>
        </p:txBody>
      </p:sp>
    </p:spTree>
    <p:extLst>
      <p:ext uri="{BB962C8B-B14F-4D97-AF65-F5344CB8AC3E}">
        <p14:creationId xmlns:p14="http://schemas.microsoft.com/office/powerpoint/2010/main" val="2139594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03E6A-B504-9EC2-8A9A-B89CA07A664D}"/>
              </a:ext>
            </a:extLst>
          </p:cNvPr>
          <p:cNvSpPr>
            <a:spLocks noGrp="1"/>
          </p:cNvSpPr>
          <p:nvPr>
            <p:ph type="title"/>
          </p:nvPr>
        </p:nvSpPr>
        <p:spPr/>
        <p:txBody>
          <a:bodyPr/>
          <a:lstStyle/>
          <a:p>
            <a:r>
              <a:rPr lang="en-US" dirty="0"/>
              <a:t>Angular.js</a:t>
            </a:r>
          </a:p>
        </p:txBody>
      </p:sp>
      <p:sp>
        <p:nvSpPr>
          <p:cNvPr id="3" name="Content Placeholder 2">
            <a:extLst>
              <a:ext uri="{FF2B5EF4-FFF2-40B4-BE49-F238E27FC236}">
                <a16:creationId xmlns:a16="http://schemas.microsoft.com/office/drawing/2014/main" id="{BD7B1AF4-B6BC-0CE2-CDFE-B1C1AC834312}"/>
              </a:ext>
            </a:extLst>
          </p:cNvPr>
          <p:cNvSpPr>
            <a:spLocks noGrp="1"/>
          </p:cNvSpPr>
          <p:nvPr>
            <p:ph idx="1"/>
          </p:nvPr>
        </p:nvSpPr>
        <p:spPr/>
        <p:txBody>
          <a:bodyPr/>
          <a:lstStyle/>
          <a:p>
            <a:pPr marL="0" indent="0">
              <a:buNone/>
            </a:pPr>
            <a:r>
              <a:rPr lang="en-US" dirty="0"/>
              <a:t>Scope, digests , …</a:t>
            </a:r>
          </a:p>
          <a:p>
            <a:pPr marL="171450" indent="-171450">
              <a:buFont typeface="Arial" panose="020B0604020202020204" pitchFamily="34" charset="0"/>
              <a:buChar char="•"/>
            </a:pPr>
            <a:r>
              <a:rPr lang="en-US" dirty="0"/>
              <a:t>https://docs.angularjs.org/guide/scope</a:t>
            </a:r>
          </a:p>
          <a:p>
            <a:pPr marL="171450" indent="-171450">
              <a:buFont typeface="Arial" panose="020B0604020202020204" pitchFamily="34" charset="0"/>
              <a:buChar char="•"/>
            </a:pPr>
            <a:r>
              <a:rPr lang="en-US" dirty="0"/>
              <a:t>https://ponyfoo.com/articles/angle-brackets-rifle-scopes</a:t>
            </a:r>
          </a:p>
          <a:p>
            <a:pPr marL="171450" indent="-171450">
              <a:buFont typeface="Arial" panose="020B0604020202020204" pitchFamily="34" charset="0"/>
              <a:buChar char="•"/>
            </a:pPr>
            <a:r>
              <a:rPr lang="en-US" dirty="0"/>
              <a:t>https://www.newline.co/ng-book/p/The-Digest-Loop-and-apply/</a:t>
            </a:r>
          </a:p>
          <a:p>
            <a:endParaRPr lang="en-US" dirty="0"/>
          </a:p>
        </p:txBody>
      </p:sp>
      <p:sp>
        <p:nvSpPr>
          <p:cNvPr id="4" name="Slide Number Placeholder 3">
            <a:extLst>
              <a:ext uri="{FF2B5EF4-FFF2-40B4-BE49-F238E27FC236}">
                <a16:creationId xmlns:a16="http://schemas.microsoft.com/office/drawing/2014/main" id="{B39E6479-60B7-810E-E91F-1412A13A3002}"/>
              </a:ext>
            </a:extLst>
          </p:cNvPr>
          <p:cNvSpPr>
            <a:spLocks noGrp="1"/>
          </p:cNvSpPr>
          <p:nvPr>
            <p:ph type="sldNum" sz="quarter" idx="12"/>
          </p:nvPr>
        </p:nvSpPr>
        <p:spPr/>
        <p:txBody>
          <a:bodyPr/>
          <a:lstStyle/>
          <a:p>
            <a:fld id="{452BA717-4DED-4A38-BDE4-30D0F0A142DB}" type="slidenum">
              <a:rPr lang="cs-CZ" smtClean="0"/>
              <a:pPr/>
              <a:t>10</a:t>
            </a:fld>
            <a:endParaRPr lang="cs-CZ"/>
          </a:p>
        </p:txBody>
      </p:sp>
      <p:sp>
        <p:nvSpPr>
          <p:cNvPr id="5" name="TextBox 4">
            <a:extLst>
              <a:ext uri="{FF2B5EF4-FFF2-40B4-BE49-F238E27FC236}">
                <a16:creationId xmlns:a16="http://schemas.microsoft.com/office/drawing/2014/main" id="{1D78B76C-D7CA-D048-2F27-28115D207CA9}"/>
              </a:ext>
            </a:extLst>
          </p:cNvPr>
          <p:cNvSpPr txBox="1"/>
          <p:nvPr/>
        </p:nvSpPr>
        <p:spPr>
          <a:xfrm>
            <a:off x="0" y="6525344"/>
            <a:ext cx="6096000" cy="369332"/>
          </a:xfrm>
          <a:prstGeom prst="rect">
            <a:avLst/>
          </a:prstGeom>
          <a:noFill/>
        </p:spPr>
        <p:txBody>
          <a:bodyPr wrap="square" rtlCol="0">
            <a:spAutoFit/>
          </a:bodyPr>
          <a:lstStyle/>
          <a:p>
            <a:r>
              <a:rPr lang="en-US" dirty="0">
                <a:solidFill>
                  <a:schemeClr val="bg1"/>
                </a:solidFill>
              </a:rPr>
              <a:t>Optional: 2023/2024</a:t>
            </a:r>
          </a:p>
        </p:txBody>
      </p:sp>
    </p:spTree>
    <p:extLst>
      <p:ext uri="{BB962C8B-B14F-4D97-AF65-F5344CB8AC3E}">
        <p14:creationId xmlns:p14="http://schemas.microsoft.com/office/powerpoint/2010/main" val="1986322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126C-F47A-C674-72F4-F63FE786070B}"/>
              </a:ext>
            </a:extLst>
          </p:cNvPr>
          <p:cNvSpPr>
            <a:spLocks noGrp="1"/>
          </p:cNvSpPr>
          <p:nvPr>
            <p:ph type="title"/>
          </p:nvPr>
        </p:nvSpPr>
        <p:spPr/>
        <p:txBody>
          <a:bodyPr/>
          <a:lstStyle/>
          <a:p>
            <a:r>
              <a:rPr lang="en-US" dirty="0"/>
              <a:t>Angular.js</a:t>
            </a:r>
          </a:p>
        </p:txBody>
      </p:sp>
      <p:sp>
        <p:nvSpPr>
          <p:cNvPr id="3" name="Content Placeholder 2">
            <a:extLst>
              <a:ext uri="{FF2B5EF4-FFF2-40B4-BE49-F238E27FC236}">
                <a16:creationId xmlns:a16="http://schemas.microsoft.com/office/drawing/2014/main" id="{0D26792A-C008-EF58-0C34-5416F77FF0C4}"/>
              </a:ext>
            </a:extLst>
          </p:cNvPr>
          <p:cNvSpPr>
            <a:spLocks noGrp="1"/>
          </p:cNvSpPr>
          <p:nvPr>
            <p:ph idx="1"/>
          </p:nvPr>
        </p:nvSpPr>
        <p:spPr>
          <a:xfrm>
            <a:off x="335360" y="1268760"/>
            <a:ext cx="11449272" cy="504056"/>
          </a:xfrm>
        </p:spPr>
        <p:txBody>
          <a:bodyPr/>
          <a:lstStyle/>
          <a:p>
            <a:pPr marL="0" indent="0">
              <a:buNone/>
            </a:pPr>
            <a:r>
              <a:rPr lang="en-US" dirty="0"/>
              <a:t>Two-way data binding ~ synchronize two data sources.</a:t>
            </a:r>
          </a:p>
        </p:txBody>
      </p:sp>
      <p:sp>
        <p:nvSpPr>
          <p:cNvPr id="4" name="Slide Number Placeholder 3">
            <a:extLst>
              <a:ext uri="{FF2B5EF4-FFF2-40B4-BE49-F238E27FC236}">
                <a16:creationId xmlns:a16="http://schemas.microsoft.com/office/drawing/2014/main" id="{6FF8EF6C-2AD8-A4C9-B09F-81060AA2BC05}"/>
              </a:ext>
            </a:extLst>
          </p:cNvPr>
          <p:cNvSpPr>
            <a:spLocks noGrp="1"/>
          </p:cNvSpPr>
          <p:nvPr>
            <p:ph type="sldNum" sz="quarter" idx="12"/>
          </p:nvPr>
        </p:nvSpPr>
        <p:spPr/>
        <p:txBody>
          <a:bodyPr/>
          <a:lstStyle/>
          <a:p>
            <a:fld id="{452BA717-4DED-4A38-BDE4-30D0F0A142DB}" type="slidenum">
              <a:rPr lang="cs-CZ" smtClean="0"/>
              <a:pPr/>
              <a:t>11</a:t>
            </a:fld>
            <a:endParaRPr lang="cs-CZ"/>
          </a:p>
        </p:txBody>
      </p:sp>
      <p:sp>
        <p:nvSpPr>
          <p:cNvPr id="5" name="Rectangle 4">
            <a:extLst>
              <a:ext uri="{FF2B5EF4-FFF2-40B4-BE49-F238E27FC236}">
                <a16:creationId xmlns:a16="http://schemas.microsoft.com/office/drawing/2014/main" id="{8AA5992C-E315-3C69-A859-D335BA14BAD4}"/>
              </a:ext>
            </a:extLst>
          </p:cNvPr>
          <p:cNvSpPr/>
          <p:nvPr/>
        </p:nvSpPr>
        <p:spPr>
          <a:xfrm>
            <a:off x="325237" y="1916832"/>
            <a:ext cx="3754539" cy="43924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&lt;section ng-app="</a:t>
            </a:r>
            <a:r>
              <a:rPr lang="en-US" sz="2000" dirty="0" err="1">
                <a:solidFill>
                  <a:schemeClr val="tx1"/>
                </a:solidFill>
              </a:rPr>
              <a:t>clickApp</a:t>
            </a:r>
            <a:r>
              <a:rPr lang="en-US" sz="2000" dirty="0">
                <a:solidFill>
                  <a:schemeClr val="tx1"/>
                </a:solidFill>
              </a:rPr>
              <a:t>"&gt;</a:t>
            </a:r>
          </a:p>
          <a:p>
            <a:r>
              <a:rPr lang="en-US" sz="2000" dirty="0">
                <a:solidFill>
                  <a:schemeClr val="tx1"/>
                </a:solidFill>
              </a:rPr>
              <a:t>  &lt;div ng-controller="</a:t>
            </a:r>
            <a:r>
              <a:rPr lang="en-US" sz="2000" dirty="0" err="1">
                <a:solidFill>
                  <a:schemeClr val="tx1"/>
                </a:solidFill>
              </a:rPr>
              <a:t>clickCtrl</a:t>
            </a:r>
            <a:r>
              <a:rPr lang="en-US" sz="2000" dirty="0">
                <a:solidFill>
                  <a:schemeClr val="tx1"/>
                </a:solidFill>
              </a:rPr>
              <a:t>"&gt;</a:t>
            </a:r>
          </a:p>
          <a:p>
            <a:endParaRPr lang="en-US" sz="2000" dirty="0">
              <a:solidFill>
                <a:schemeClr val="tx1"/>
              </a:solidFill>
            </a:endParaRPr>
          </a:p>
          <a:p>
            <a:r>
              <a:rPr lang="en-US" sz="2000" dirty="0">
                <a:solidFill>
                  <a:schemeClr val="tx1"/>
                </a:solidFill>
              </a:rPr>
              <a:t>    &lt;button ng-click="</a:t>
            </a:r>
            <a:r>
              <a:rPr lang="en-US" sz="2000" dirty="0" err="1">
                <a:solidFill>
                  <a:schemeClr val="tx1"/>
                </a:solidFill>
              </a:rPr>
              <a:t>addNum</a:t>
            </a:r>
            <a:r>
              <a:rPr lang="en-US" sz="2000" dirty="0">
                <a:solidFill>
                  <a:schemeClr val="tx1"/>
                </a:solidFill>
              </a:rPr>
              <a:t>()"&gt;</a:t>
            </a:r>
          </a:p>
          <a:p>
            <a:r>
              <a:rPr lang="en-US" sz="2000" dirty="0">
                <a:solidFill>
                  <a:schemeClr val="tx1"/>
                </a:solidFill>
              </a:rPr>
              <a:t>      &lt;p&gt;Add Num&lt;/p&gt; </a:t>
            </a:r>
          </a:p>
          <a:p>
            <a:r>
              <a:rPr lang="en-US" sz="2000" dirty="0">
                <a:solidFill>
                  <a:schemeClr val="tx1"/>
                </a:solidFill>
              </a:rPr>
              <a:t>    &lt;/button&gt;</a:t>
            </a:r>
          </a:p>
          <a:p>
            <a:endParaRPr lang="en-US" sz="2000" dirty="0">
              <a:solidFill>
                <a:schemeClr val="tx1"/>
              </a:solidFill>
            </a:endParaRPr>
          </a:p>
          <a:p>
            <a:r>
              <a:rPr lang="en-US" sz="2000" dirty="0">
                <a:solidFill>
                  <a:schemeClr val="tx1"/>
                </a:solidFill>
              </a:rPr>
              <a:t>    &lt;p&gt;{{count}} : {{value}}&lt;/p&gt;</a:t>
            </a:r>
          </a:p>
          <a:p>
            <a:endParaRPr lang="en-US" sz="2000" dirty="0">
              <a:solidFill>
                <a:schemeClr val="tx1"/>
              </a:solidFill>
            </a:endParaRPr>
          </a:p>
          <a:p>
            <a:r>
              <a:rPr lang="en-US" sz="2000" dirty="0">
                <a:solidFill>
                  <a:schemeClr val="tx1"/>
                </a:solidFill>
              </a:rPr>
              <a:t>  &lt;/div&gt;</a:t>
            </a:r>
          </a:p>
          <a:p>
            <a:r>
              <a:rPr lang="en-US" sz="2000" dirty="0">
                <a:solidFill>
                  <a:schemeClr val="tx1"/>
                </a:solidFill>
              </a:rPr>
              <a:t>&lt;/section&gt;</a:t>
            </a:r>
          </a:p>
        </p:txBody>
      </p:sp>
      <p:sp>
        <p:nvSpPr>
          <p:cNvPr id="6" name="Rectangle 5">
            <a:extLst>
              <a:ext uri="{FF2B5EF4-FFF2-40B4-BE49-F238E27FC236}">
                <a16:creationId xmlns:a16="http://schemas.microsoft.com/office/drawing/2014/main" id="{D8A68735-8CAC-A463-66E1-8A2654E2A64D}"/>
              </a:ext>
            </a:extLst>
          </p:cNvPr>
          <p:cNvSpPr/>
          <p:nvPr/>
        </p:nvSpPr>
        <p:spPr>
          <a:xfrm>
            <a:off x="4223792" y="1916832"/>
            <a:ext cx="7585479" cy="43924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err="1">
                <a:solidFill>
                  <a:schemeClr val="tx1"/>
                </a:solidFill>
              </a:rPr>
              <a:t>angular.module</a:t>
            </a:r>
            <a:r>
              <a:rPr lang="en-US" sz="2000" dirty="0">
                <a:solidFill>
                  <a:schemeClr val="tx1"/>
                </a:solidFill>
              </a:rPr>
              <a:t>("</a:t>
            </a:r>
            <a:r>
              <a:rPr lang="en-US" sz="2000" dirty="0" err="1">
                <a:solidFill>
                  <a:schemeClr val="tx1"/>
                </a:solidFill>
              </a:rPr>
              <a:t>clickApp</a:t>
            </a:r>
            <a:r>
              <a:rPr lang="en-US" sz="2000" dirty="0">
                <a:solidFill>
                  <a:schemeClr val="tx1"/>
                </a:solidFill>
              </a:rPr>
              <a:t>", []) .controller("</a:t>
            </a:r>
            <a:r>
              <a:rPr lang="en-US" sz="2000" dirty="0" err="1">
                <a:solidFill>
                  <a:schemeClr val="tx1"/>
                </a:solidFill>
              </a:rPr>
              <a:t>clickCtrl</a:t>
            </a:r>
            <a:r>
              <a:rPr lang="en-US" sz="2000" dirty="0">
                <a:solidFill>
                  <a:schemeClr val="tx1"/>
                </a:solidFill>
              </a:rPr>
              <a:t>“, function($scope){</a:t>
            </a:r>
          </a:p>
          <a:p>
            <a:r>
              <a:rPr lang="en-US" sz="2000" dirty="0">
                <a:solidFill>
                  <a:schemeClr val="tx1"/>
                </a:solidFill>
              </a:rPr>
              <a:t>  $</a:t>
            </a:r>
            <a:r>
              <a:rPr lang="en-US" sz="2000" dirty="0" err="1">
                <a:solidFill>
                  <a:schemeClr val="tx1"/>
                </a:solidFill>
              </a:rPr>
              <a:t>scope.count</a:t>
            </a:r>
            <a:r>
              <a:rPr lang="en-US" sz="2000" dirty="0">
                <a:solidFill>
                  <a:schemeClr val="tx1"/>
                </a:solidFill>
              </a:rPr>
              <a:t> = 0; </a:t>
            </a:r>
          </a:p>
          <a:p>
            <a:r>
              <a:rPr lang="en-US" sz="2000" dirty="0">
                <a:solidFill>
                  <a:schemeClr val="tx1"/>
                </a:solidFill>
              </a:rPr>
              <a:t>  $scope. value = 0;</a:t>
            </a:r>
          </a:p>
          <a:p>
            <a:r>
              <a:rPr lang="en-US" sz="2000" dirty="0">
                <a:solidFill>
                  <a:schemeClr val="tx1"/>
                </a:solidFill>
              </a:rPr>
              <a:t>  </a:t>
            </a:r>
          </a:p>
          <a:p>
            <a:r>
              <a:rPr lang="en-US" sz="2000" dirty="0">
                <a:solidFill>
                  <a:schemeClr val="tx1"/>
                </a:solidFill>
              </a:rPr>
              <a:t>  $</a:t>
            </a:r>
            <a:r>
              <a:rPr lang="en-US" sz="2000" dirty="0" err="1">
                <a:solidFill>
                  <a:schemeClr val="tx1"/>
                </a:solidFill>
              </a:rPr>
              <a:t>scope.addNum</a:t>
            </a:r>
            <a:r>
              <a:rPr lang="en-US" sz="2000" dirty="0">
                <a:solidFill>
                  <a:schemeClr val="tx1"/>
                </a:solidFill>
              </a:rPr>
              <a:t> = () =&gt; $</a:t>
            </a:r>
            <a:r>
              <a:rPr lang="en-US" sz="2000" dirty="0" err="1">
                <a:solidFill>
                  <a:schemeClr val="tx1"/>
                </a:solidFill>
              </a:rPr>
              <a:t>scope.count</a:t>
            </a:r>
            <a:r>
              <a:rPr lang="en-US" sz="2000" dirty="0">
                <a:solidFill>
                  <a:schemeClr val="tx1"/>
                </a:solidFill>
              </a:rPr>
              <a:t>++; </a:t>
            </a:r>
          </a:p>
          <a:p>
            <a:r>
              <a:rPr lang="en-US" sz="2000" dirty="0">
                <a:solidFill>
                  <a:schemeClr val="tx1"/>
                </a:solidFill>
              </a:rPr>
              <a:t>  </a:t>
            </a:r>
          </a:p>
          <a:p>
            <a:r>
              <a:rPr lang="en-US" sz="2000" dirty="0">
                <a:solidFill>
                  <a:schemeClr val="tx1"/>
                </a:solidFill>
              </a:rPr>
              <a:t>  $</a:t>
            </a:r>
            <a:r>
              <a:rPr lang="en-US" sz="2000" dirty="0" err="1">
                <a:solidFill>
                  <a:schemeClr val="tx1"/>
                </a:solidFill>
              </a:rPr>
              <a:t>scope.$watch</a:t>
            </a:r>
            <a:r>
              <a:rPr lang="en-US" sz="2000" dirty="0">
                <a:solidFill>
                  <a:schemeClr val="tx1"/>
                </a:solidFill>
              </a:rPr>
              <a:t>('count’, (next) =&gt;  $scope. value = next + 1 );</a:t>
            </a:r>
          </a:p>
          <a:p>
            <a:endParaRPr lang="en-US" sz="2000" dirty="0">
              <a:solidFill>
                <a:schemeClr val="tx1"/>
              </a:solidFill>
            </a:endParaRPr>
          </a:p>
          <a:p>
            <a:r>
              <a:rPr lang="en-US" sz="2000" dirty="0">
                <a:solidFill>
                  <a:schemeClr val="tx1"/>
                </a:solidFill>
              </a:rPr>
              <a:t>  $</a:t>
            </a:r>
            <a:r>
              <a:rPr lang="en-US" sz="2000" dirty="0" err="1">
                <a:solidFill>
                  <a:schemeClr val="tx1"/>
                </a:solidFill>
              </a:rPr>
              <a:t>scope.$watch</a:t>
            </a:r>
            <a:r>
              <a:rPr lang="en-US" sz="2000" dirty="0">
                <a:solidFill>
                  <a:schemeClr val="tx1"/>
                </a:solidFill>
              </a:rPr>
              <a:t>(value', () =&gt; {</a:t>
            </a:r>
          </a:p>
          <a:p>
            <a:r>
              <a:rPr lang="en-US" sz="2000" dirty="0">
                <a:solidFill>
                  <a:schemeClr val="tx1"/>
                </a:solidFill>
              </a:rPr>
              <a:t>    $</a:t>
            </a:r>
            <a:r>
              <a:rPr lang="en-US" sz="2000" dirty="0" err="1">
                <a:solidFill>
                  <a:schemeClr val="tx1"/>
                </a:solidFill>
              </a:rPr>
              <a:t>scope.count</a:t>
            </a:r>
            <a:r>
              <a:rPr lang="en-US" sz="2000" dirty="0">
                <a:solidFill>
                  <a:schemeClr val="tx1"/>
                </a:solidFill>
              </a:rPr>
              <a:t> += $</a:t>
            </a:r>
            <a:r>
              <a:rPr lang="en-US" sz="2000" dirty="0" err="1">
                <a:solidFill>
                  <a:schemeClr val="tx1"/>
                </a:solidFill>
              </a:rPr>
              <a:t>scope.count</a:t>
            </a:r>
            <a:r>
              <a:rPr lang="en-US" sz="2000" dirty="0">
                <a:solidFill>
                  <a:schemeClr val="tx1"/>
                </a:solidFill>
              </a:rPr>
              <a:t> % 2 === 0;</a:t>
            </a:r>
          </a:p>
          <a:p>
            <a:r>
              <a:rPr lang="en-US" sz="2000" dirty="0">
                <a:solidFill>
                  <a:schemeClr val="tx1"/>
                </a:solidFill>
              </a:rPr>
              <a:t>  });</a:t>
            </a:r>
          </a:p>
          <a:p>
            <a:endParaRPr lang="en-US" sz="2000" dirty="0">
              <a:solidFill>
                <a:schemeClr val="tx1"/>
              </a:solidFill>
            </a:endParaRPr>
          </a:p>
          <a:p>
            <a:r>
              <a:rPr lang="en-US" sz="2000" dirty="0">
                <a:solidFill>
                  <a:schemeClr val="accent6"/>
                </a:solidFill>
              </a:rPr>
              <a:t>  // …</a:t>
            </a:r>
          </a:p>
          <a:p>
            <a:r>
              <a:rPr lang="en-US" sz="2000" dirty="0">
                <a:solidFill>
                  <a:schemeClr val="tx1"/>
                </a:solidFill>
              </a:rPr>
              <a:t>});</a:t>
            </a:r>
          </a:p>
        </p:txBody>
      </p:sp>
    </p:spTree>
    <p:extLst>
      <p:ext uri="{BB962C8B-B14F-4D97-AF65-F5344CB8AC3E}">
        <p14:creationId xmlns:p14="http://schemas.microsoft.com/office/powerpoint/2010/main" val="1234072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126C-F47A-C674-72F4-F63FE786070B}"/>
              </a:ext>
            </a:extLst>
          </p:cNvPr>
          <p:cNvSpPr>
            <a:spLocks noGrp="1"/>
          </p:cNvSpPr>
          <p:nvPr>
            <p:ph type="title"/>
          </p:nvPr>
        </p:nvSpPr>
        <p:spPr/>
        <p:txBody>
          <a:bodyPr/>
          <a:lstStyle/>
          <a:p>
            <a:r>
              <a:rPr lang="en-US" dirty="0"/>
              <a:t>Angular.js</a:t>
            </a:r>
          </a:p>
        </p:txBody>
      </p:sp>
      <p:sp>
        <p:nvSpPr>
          <p:cNvPr id="3" name="Content Placeholder 2">
            <a:extLst>
              <a:ext uri="{FF2B5EF4-FFF2-40B4-BE49-F238E27FC236}">
                <a16:creationId xmlns:a16="http://schemas.microsoft.com/office/drawing/2014/main" id="{0D26792A-C008-EF58-0C34-5416F77FF0C4}"/>
              </a:ext>
            </a:extLst>
          </p:cNvPr>
          <p:cNvSpPr>
            <a:spLocks noGrp="1"/>
          </p:cNvSpPr>
          <p:nvPr>
            <p:ph idx="1"/>
          </p:nvPr>
        </p:nvSpPr>
        <p:spPr>
          <a:xfrm>
            <a:off x="335360" y="1268760"/>
            <a:ext cx="11449272" cy="5040560"/>
          </a:xfrm>
        </p:spPr>
        <p:txBody>
          <a:bodyPr/>
          <a:lstStyle/>
          <a:p>
            <a:pPr marL="0" indent="0">
              <a:buNone/>
            </a:pPr>
            <a:r>
              <a:rPr lang="en-US" dirty="0"/>
              <a:t>Two-way data binding ~ synchronize two data sources.</a:t>
            </a:r>
          </a:p>
          <a:p>
            <a:r>
              <a:rPr lang="en-US" dirty="0"/>
              <a:t>One-time data binding.</a:t>
            </a:r>
          </a:p>
          <a:p>
            <a:r>
              <a:rPr lang="en-US" dirty="0"/>
              <a:t>Change detection: dirty checking</a:t>
            </a:r>
          </a:p>
          <a:p>
            <a:r>
              <a:rPr lang="en-US" dirty="0"/>
              <a:t>Angular.js is a framework!</a:t>
            </a:r>
          </a:p>
        </p:txBody>
      </p:sp>
      <p:sp>
        <p:nvSpPr>
          <p:cNvPr id="4" name="Slide Number Placeholder 3">
            <a:extLst>
              <a:ext uri="{FF2B5EF4-FFF2-40B4-BE49-F238E27FC236}">
                <a16:creationId xmlns:a16="http://schemas.microsoft.com/office/drawing/2014/main" id="{6FF8EF6C-2AD8-A4C9-B09F-81060AA2BC05}"/>
              </a:ext>
            </a:extLst>
          </p:cNvPr>
          <p:cNvSpPr>
            <a:spLocks noGrp="1"/>
          </p:cNvSpPr>
          <p:nvPr>
            <p:ph type="sldNum" sz="quarter" idx="12"/>
          </p:nvPr>
        </p:nvSpPr>
        <p:spPr/>
        <p:txBody>
          <a:bodyPr/>
          <a:lstStyle/>
          <a:p>
            <a:fld id="{452BA717-4DED-4A38-BDE4-30D0F0A142DB}" type="slidenum">
              <a:rPr lang="cs-CZ" smtClean="0"/>
              <a:pPr/>
              <a:t>12</a:t>
            </a:fld>
            <a:endParaRPr lang="cs-CZ"/>
          </a:p>
        </p:txBody>
      </p:sp>
      <p:sp>
        <p:nvSpPr>
          <p:cNvPr id="6" name="Rectangle 5">
            <a:extLst>
              <a:ext uri="{FF2B5EF4-FFF2-40B4-BE49-F238E27FC236}">
                <a16:creationId xmlns:a16="http://schemas.microsoft.com/office/drawing/2014/main" id="{D8A68735-8CAC-A463-66E1-8A2654E2A64D}"/>
              </a:ext>
            </a:extLst>
          </p:cNvPr>
          <p:cNvSpPr/>
          <p:nvPr/>
        </p:nvSpPr>
        <p:spPr>
          <a:xfrm>
            <a:off x="6096000" y="1916832"/>
            <a:ext cx="5713271" cy="43924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000" dirty="0">
              <a:solidFill>
                <a:schemeClr val="tx1"/>
              </a:solidFill>
            </a:endParaRPr>
          </a:p>
          <a:p>
            <a:r>
              <a:rPr lang="en-US" sz="2000" dirty="0" err="1">
                <a:solidFill>
                  <a:schemeClr val="tx1"/>
                </a:solidFill>
              </a:rPr>
              <a:t>setInterval</a:t>
            </a:r>
            <a:r>
              <a:rPr lang="en-US" sz="2000" dirty="0">
                <a:solidFill>
                  <a:schemeClr val="tx1"/>
                </a:solidFill>
              </a:rPr>
              <a:t>(() =&gt; { </a:t>
            </a:r>
            <a:r>
              <a:rPr lang="en-US" sz="2000" dirty="0">
                <a:solidFill>
                  <a:schemeClr val="accent6"/>
                </a:solidFill>
              </a:rPr>
              <a:t>// NOT WORKING !</a:t>
            </a:r>
          </a:p>
          <a:p>
            <a:r>
              <a:rPr lang="en-US" sz="2000" dirty="0">
                <a:solidFill>
                  <a:schemeClr val="tx1"/>
                </a:solidFill>
              </a:rPr>
              <a:t>  $</a:t>
            </a:r>
            <a:r>
              <a:rPr lang="en-US" sz="2000" dirty="0" err="1">
                <a:solidFill>
                  <a:schemeClr val="tx1"/>
                </a:solidFill>
              </a:rPr>
              <a:t>scope.count</a:t>
            </a:r>
            <a:r>
              <a:rPr lang="en-US" sz="2000" dirty="0">
                <a:solidFill>
                  <a:schemeClr val="tx1"/>
                </a:solidFill>
              </a:rPr>
              <a:t> += 1;</a:t>
            </a:r>
          </a:p>
          <a:p>
            <a:r>
              <a:rPr lang="en-US" sz="2000" dirty="0">
                <a:solidFill>
                  <a:schemeClr val="tx1"/>
                </a:solidFill>
              </a:rPr>
              <a:t>}, 1000);</a:t>
            </a:r>
          </a:p>
          <a:p>
            <a:endParaRPr lang="en-US" sz="2000" dirty="0">
              <a:solidFill>
                <a:schemeClr val="tx1"/>
              </a:solidFill>
            </a:endParaRPr>
          </a:p>
          <a:p>
            <a:r>
              <a:rPr lang="en-US" sz="2000" dirty="0" err="1">
                <a:solidFill>
                  <a:schemeClr val="tx1"/>
                </a:solidFill>
              </a:rPr>
              <a:t>setInterval</a:t>
            </a:r>
            <a:r>
              <a:rPr lang="en-US" sz="2000" dirty="0">
                <a:solidFill>
                  <a:schemeClr val="tx1"/>
                </a:solidFill>
              </a:rPr>
              <a:t>(() =&gt; {</a:t>
            </a:r>
          </a:p>
          <a:p>
            <a:r>
              <a:rPr lang="en-US" sz="2000" dirty="0">
                <a:solidFill>
                  <a:schemeClr val="tx1"/>
                </a:solidFill>
              </a:rPr>
              <a:t>  $</a:t>
            </a:r>
            <a:r>
              <a:rPr lang="en-US" sz="2000" dirty="0" err="1">
                <a:solidFill>
                  <a:schemeClr val="tx1"/>
                </a:solidFill>
              </a:rPr>
              <a:t>scope.$apply</a:t>
            </a:r>
            <a:r>
              <a:rPr lang="en-US" sz="2000" dirty="0">
                <a:solidFill>
                  <a:schemeClr val="tx1"/>
                </a:solidFill>
              </a:rPr>
              <a:t>(() =&gt; $</a:t>
            </a:r>
            <a:r>
              <a:rPr lang="en-US" sz="2000" dirty="0" err="1">
                <a:solidFill>
                  <a:schemeClr val="tx1"/>
                </a:solidFill>
              </a:rPr>
              <a:t>scope.count</a:t>
            </a:r>
            <a:r>
              <a:rPr lang="en-US" sz="2000" dirty="0">
                <a:solidFill>
                  <a:schemeClr val="tx1"/>
                </a:solidFill>
              </a:rPr>
              <a:t> += 1);</a:t>
            </a:r>
          </a:p>
          <a:p>
            <a:r>
              <a:rPr lang="en-US" sz="2000" dirty="0">
                <a:solidFill>
                  <a:schemeClr val="tx1"/>
                </a:solidFill>
              </a:rPr>
              <a:t>}, 1000);</a:t>
            </a:r>
          </a:p>
          <a:p>
            <a:r>
              <a:rPr lang="en-US" sz="2000" dirty="0">
                <a:solidFill>
                  <a:schemeClr val="tx1"/>
                </a:solidFill>
              </a:rPr>
              <a:t>  </a:t>
            </a:r>
          </a:p>
          <a:p>
            <a:r>
              <a:rPr lang="en-US" sz="2000" dirty="0">
                <a:solidFill>
                  <a:schemeClr val="accent6"/>
                </a:solidFill>
              </a:rPr>
              <a:t>// Internal method invoked to start the digesting, </a:t>
            </a:r>
            <a:br>
              <a:rPr lang="en-US" sz="2000" dirty="0">
                <a:solidFill>
                  <a:schemeClr val="accent6"/>
                </a:solidFill>
              </a:rPr>
            </a:br>
            <a:r>
              <a:rPr lang="en-US" sz="2000" dirty="0">
                <a:solidFill>
                  <a:schemeClr val="accent6"/>
                </a:solidFill>
              </a:rPr>
              <a:t>// i.e. calling all watchers.</a:t>
            </a:r>
          </a:p>
          <a:p>
            <a:r>
              <a:rPr lang="en-US" sz="2000" dirty="0">
                <a:solidFill>
                  <a:schemeClr val="tx1"/>
                </a:solidFill>
              </a:rPr>
              <a:t>$</a:t>
            </a:r>
            <a:r>
              <a:rPr lang="en-US" sz="2000" dirty="0" err="1">
                <a:solidFill>
                  <a:schemeClr val="tx1"/>
                </a:solidFill>
              </a:rPr>
              <a:t>scope.$digest</a:t>
            </a:r>
            <a:r>
              <a:rPr lang="en-US" sz="2000" dirty="0">
                <a:solidFill>
                  <a:schemeClr val="tx1"/>
                </a:solidFill>
              </a:rPr>
              <a:t>();</a:t>
            </a:r>
          </a:p>
          <a:p>
            <a:endParaRPr lang="en-US" sz="2000" dirty="0">
              <a:solidFill>
                <a:schemeClr val="tx1"/>
              </a:solidFill>
            </a:endParaRPr>
          </a:p>
        </p:txBody>
      </p:sp>
    </p:spTree>
    <p:extLst>
      <p:ext uri="{BB962C8B-B14F-4D97-AF65-F5344CB8AC3E}">
        <p14:creationId xmlns:p14="http://schemas.microsoft.com/office/powerpoint/2010/main" val="2549943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E97D4-71EA-7496-90AA-0FF18F6E4448}"/>
              </a:ext>
            </a:extLst>
          </p:cNvPr>
          <p:cNvSpPr>
            <a:spLocks noGrp="1"/>
          </p:cNvSpPr>
          <p:nvPr>
            <p:ph type="title"/>
          </p:nvPr>
        </p:nvSpPr>
        <p:spPr/>
        <p:txBody>
          <a:bodyPr/>
          <a:lstStyle/>
          <a:p>
            <a:r>
              <a:rPr lang="en-US" dirty="0"/>
              <a:t>Backbone.js</a:t>
            </a:r>
          </a:p>
        </p:txBody>
      </p:sp>
      <p:sp>
        <p:nvSpPr>
          <p:cNvPr id="3" name="Content Placeholder 2">
            <a:extLst>
              <a:ext uri="{FF2B5EF4-FFF2-40B4-BE49-F238E27FC236}">
                <a16:creationId xmlns:a16="http://schemas.microsoft.com/office/drawing/2014/main" id="{1AD8532E-6357-3565-F838-E51FF1C07B97}"/>
              </a:ext>
            </a:extLst>
          </p:cNvPr>
          <p:cNvSpPr>
            <a:spLocks noGrp="1"/>
          </p:cNvSpPr>
          <p:nvPr>
            <p:ph idx="1"/>
          </p:nvPr>
        </p:nvSpPr>
        <p:spPr/>
        <p:txBody>
          <a:bodyPr/>
          <a:lstStyle/>
          <a:p>
            <a:pPr marL="0" indent="0">
              <a:buNone/>
            </a:pPr>
            <a:r>
              <a:rPr lang="en-US" dirty="0"/>
              <a:t>2010 - …</a:t>
            </a:r>
          </a:p>
        </p:txBody>
      </p:sp>
      <p:sp>
        <p:nvSpPr>
          <p:cNvPr id="4" name="Slide Number Placeholder 3">
            <a:extLst>
              <a:ext uri="{FF2B5EF4-FFF2-40B4-BE49-F238E27FC236}">
                <a16:creationId xmlns:a16="http://schemas.microsoft.com/office/drawing/2014/main" id="{99488B9F-2354-F199-1BB5-9DEA106A5DF6}"/>
              </a:ext>
            </a:extLst>
          </p:cNvPr>
          <p:cNvSpPr>
            <a:spLocks noGrp="1"/>
          </p:cNvSpPr>
          <p:nvPr>
            <p:ph type="sldNum" sz="quarter" idx="12"/>
          </p:nvPr>
        </p:nvSpPr>
        <p:spPr/>
        <p:txBody>
          <a:bodyPr/>
          <a:lstStyle/>
          <a:p>
            <a:fld id="{452BA717-4DED-4A38-BDE4-30D0F0A142DB}" type="slidenum">
              <a:rPr lang="cs-CZ" smtClean="0"/>
              <a:pPr/>
              <a:t>13</a:t>
            </a:fld>
            <a:endParaRPr lang="cs-CZ"/>
          </a:p>
        </p:txBody>
      </p:sp>
      <p:sp>
        <p:nvSpPr>
          <p:cNvPr id="5" name="TextBox 4">
            <a:extLst>
              <a:ext uri="{FF2B5EF4-FFF2-40B4-BE49-F238E27FC236}">
                <a16:creationId xmlns:a16="http://schemas.microsoft.com/office/drawing/2014/main" id="{A3115A21-7679-5F07-4677-38B1F3DC16D7}"/>
              </a:ext>
            </a:extLst>
          </p:cNvPr>
          <p:cNvSpPr txBox="1"/>
          <p:nvPr/>
        </p:nvSpPr>
        <p:spPr>
          <a:xfrm>
            <a:off x="0" y="6516052"/>
            <a:ext cx="6096000" cy="369332"/>
          </a:xfrm>
          <a:prstGeom prst="rect">
            <a:avLst/>
          </a:prstGeom>
          <a:noFill/>
        </p:spPr>
        <p:txBody>
          <a:bodyPr wrap="square" rtlCol="0">
            <a:spAutoFit/>
          </a:bodyPr>
          <a:lstStyle/>
          <a:p>
            <a:r>
              <a:rPr lang="en-US" dirty="0">
                <a:solidFill>
                  <a:schemeClr val="bg1"/>
                </a:solidFill>
              </a:rPr>
              <a:t>Optional: 2023/2024</a:t>
            </a:r>
          </a:p>
        </p:txBody>
      </p:sp>
    </p:spTree>
    <p:extLst>
      <p:ext uri="{BB962C8B-B14F-4D97-AF65-F5344CB8AC3E}">
        <p14:creationId xmlns:p14="http://schemas.microsoft.com/office/powerpoint/2010/main" val="2837062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E97D4-71EA-7496-90AA-0FF18F6E4448}"/>
              </a:ext>
            </a:extLst>
          </p:cNvPr>
          <p:cNvSpPr>
            <a:spLocks noGrp="1"/>
          </p:cNvSpPr>
          <p:nvPr>
            <p:ph type="title"/>
          </p:nvPr>
        </p:nvSpPr>
        <p:spPr/>
        <p:txBody>
          <a:bodyPr/>
          <a:lstStyle/>
          <a:p>
            <a:r>
              <a:rPr lang="en-US" dirty="0"/>
              <a:t>Knockout</a:t>
            </a:r>
          </a:p>
        </p:txBody>
      </p:sp>
      <p:sp>
        <p:nvSpPr>
          <p:cNvPr id="3" name="Content Placeholder 2">
            <a:extLst>
              <a:ext uri="{FF2B5EF4-FFF2-40B4-BE49-F238E27FC236}">
                <a16:creationId xmlns:a16="http://schemas.microsoft.com/office/drawing/2014/main" id="{1AD8532E-6357-3565-F838-E51FF1C07B97}"/>
              </a:ext>
            </a:extLst>
          </p:cNvPr>
          <p:cNvSpPr>
            <a:spLocks noGrp="1"/>
          </p:cNvSpPr>
          <p:nvPr>
            <p:ph idx="1"/>
          </p:nvPr>
        </p:nvSpPr>
        <p:spPr/>
        <p:txBody>
          <a:bodyPr/>
          <a:lstStyle/>
          <a:p>
            <a:pPr marL="0" indent="0">
              <a:buNone/>
            </a:pPr>
            <a:r>
              <a:rPr lang="en-US" dirty="0"/>
              <a:t>2010 - 2019 (feature complete</a:t>
            </a:r>
          </a:p>
        </p:txBody>
      </p:sp>
      <p:sp>
        <p:nvSpPr>
          <p:cNvPr id="4" name="Slide Number Placeholder 3">
            <a:extLst>
              <a:ext uri="{FF2B5EF4-FFF2-40B4-BE49-F238E27FC236}">
                <a16:creationId xmlns:a16="http://schemas.microsoft.com/office/drawing/2014/main" id="{99488B9F-2354-F199-1BB5-9DEA106A5DF6}"/>
              </a:ext>
            </a:extLst>
          </p:cNvPr>
          <p:cNvSpPr>
            <a:spLocks noGrp="1"/>
          </p:cNvSpPr>
          <p:nvPr>
            <p:ph type="sldNum" sz="quarter" idx="12"/>
          </p:nvPr>
        </p:nvSpPr>
        <p:spPr/>
        <p:txBody>
          <a:bodyPr/>
          <a:lstStyle/>
          <a:p>
            <a:fld id="{452BA717-4DED-4A38-BDE4-30D0F0A142DB}" type="slidenum">
              <a:rPr lang="cs-CZ" smtClean="0"/>
              <a:pPr/>
              <a:t>14</a:t>
            </a:fld>
            <a:endParaRPr lang="cs-CZ"/>
          </a:p>
        </p:txBody>
      </p:sp>
      <p:sp>
        <p:nvSpPr>
          <p:cNvPr id="6" name="TextBox 5">
            <a:extLst>
              <a:ext uri="{FF2B5EF4-FFF2-40B4-BE49-F238E27FC236}">
                <a16:creationId xmlns:a16="http://schemas.microsoft.com/office/drawing/2014/main" id="{59AECDBB-2D7C-0864-B59B-ACA3876A23F3}"/>
              </a:ext>
            </a:extLst>
          </p:cNvPr>
          <p:cNvSpPr txBox="1"/>
          <p:nvPr/>
        </p:nvSpPr>
        <p:spPr>
          <a:xfrm>
            <a:off x="0" y="6516052"/>
            <a:ext cx="6096000" cy="369332"/>
          </a:xfrm>
          <a:prstGeom prst="rect">
            <a:avLst/>
          </a:prstGeom>
          <a:noFill/>
        </p:spPr>
        <p:txBody>
          <a:bodyPr wrap="square" rtlCol="0">
            <a:spAutoFit/>
          </a:bodyPr>
          <a:lstStyle/>
          <a:p>
            <a:r>
              <a:rPr lang="en-US" dirty="0">
                <a:solidFill>
                  <a:schemeClr val="bg1"/>
                </a:solidFill>
              </a:rPr>
              <a:t>Optional: 2023/2024</a:t>
            </a:r>
          </a:p>
        </p:txBody>
      </p:sp>
    </p:spTree>
    <p:extLst>
      <p:ext uri="{BB962C8B-B14F-4D97-AF65-F5344CB8AC3E}">
        <p14:creationId xmlns:p14="http://schemas.microsoft.com/office/powerpoint/2010/main" val="2357790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E97D4-71EA-7496-90AA-0FF18F6E4448}"/>
              </a:ext>
            </a:extLst>
          </p:cNvPr>
          <p:cNvSpPr>
            <a:spLocks noGrp="1"/>
          </p:cNvSpPr>
          <p:nvPr>
            <p:ph type="title"/>
          </p:nvPr>
        </p:nvSpPr>
        <p:spPr/>
        <p:txBody>
          <a:bodyPr/>
          <a:lstStyle/>
          <a:p>
            <a:r>
              <a:rPr lang="en-US" dirty="0"/>
              <a:t>Ember.js</a:t>
            </a:r>
          </a:p>
        </p:txBody>
      </p:sp>
      <p:sp>
        <p:nvSpPr>
          <p:cNvPr id="3" name="Content Placeholder 2">
            <a:extLst>
              <a:ext uri="{FF2B5EF4-FFF2-40B4-BE49-F238E27FC236}">
                <a16:creationId xmlns:a16="http://schemas.microsoft.com/office/drawing/2014/main" id="{1AD8532E-6357-3565-F838-E51FF1C07B97}"/>
              </a:ext>
            </a:extLst>
          </p:cNvPr>
          <p:cNvSpPr>
            <a:spLocks noGrp="1"/>
          </p:cNvSpPr>
          <p:nvPr>
            <p:ph idx="1"/>
          </p:nvPr>
        </p:nvSpPr>
        <p:spPr/>
        <p:txBody>
          <a:bodyPr/>
          <a:lstStyle/>
          <a:p>
            <a:pPr marL="0" indent="0">
              <a:buNone/>
            </a:pPr>
            <a:r>
              <a:rPr lang="en-US" dirty="0"/>
              <a:t>2011 - </a:t>
            </a:r>
          </a:p>
        </p:txBody>
      </p:sp>
      <p:sp>
        <p:nvSpPr>
          <p:cNvPr id="4" name="Slide Number Placeholder 3">
            <a:extLst>
              <a:ext uri="{FF2B5EF4-FFF2-40B4-BE49-F238E27FC236}">
                <a16:creationId xmlns:a16="http://schemas.microsoft.com/office/drawing/2014/main" id="{99488B9F-2354-F199-1BB5-9DEA106A5DF6}"/>
              </a:ext>
            </a:extLst>
          </p:cNvPr>
          <p:cNvSpPr>
            <a:spLocks noGrp="1"/>
          </p:cNvSpPr>
          <p:nvPr>
            <p:ph type="sldNum" sz="quarter" idx="12"/>
          </p:nvPr>
        </p:nvSpPr>
        <p:spPr/>
        <p:txBody>
          <a:bodyPr/>
          <a:lstStyle/>
          <a:p>
            <a:fld id="{452BA717-4DED-4A38-BDE4-30D0F0A142DB}" type="slidenum">
              <a:rPr lang="cs-CZ" smtClean="0"/>
              <a:pPr/>
              <a:t>15</a:t>
            </a:fld>
            <a:endParaRPr lang="cs-CZ"/>
          </a:p>
        </p:txBody>
      </p:sp>
      <p:sp>
        <p:nvSpPr>
          <p:cNvPr id="6" name="TextBox 5">
            <a:extLst>
              <a:ext uri="{FF2B5EF4-FFF2-40B4-BE49-F238E27FC236}">
                <a16:creationId xmlns:a16="http://schemas.microsoft.com/office/drawing/2014/main" id="{5874C9CE-E536-1BA8-BD20-98EBE07E0BB3}"/>
              </a:ext>
            </a:extLst>
          </p:cNvPr>
          <p:cNvSpPr txBox="1"/>
          <p:nvPr/>
        </p:nvSpPr>
        <p:spPr>
          <a:xfrm>
            <a:off x="0" y="6516052"/>
            <a:ext cx="6096000" cy="369332"/>
          </a:xfrm>
          <a:prstGeom prst="rect">
            <a:avLst/>
          </a:prstGeom>
          <a:noFill/>
        </p:spPr>
        <p:txBody>
          <a:bodyPr wrap="square" rtlCol="0">
            <a:spAutoFit/>
          </a:bodyPr>
          <a:lstStyle/>
          <a:p>
            <a:r>
              <a:rPr lang="en-US" dirty="0">
                <a:solidFill>
                  <a:schemeClr val="bg1"/>
                </a:solidFill>
              </a:rPr>
              <a:t>Optional: 2023/2024</a:t>
            </a:r>
          </a:p>
        </p:txBody>
      </p:sp>
    </p:spTree>
    <p:extLst>
      <p:ext uri="{BB962C8B-B14F-4D97-AF65-F5344CB8AC3E}">
        <p14:creationId xmlns:p14="http://schemas.microsoft.com/office/powerpoint/2010/main" val="2886205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0D57C-8E85-A266-A83C-D1899F39D5D7}"/>
              </a:ext>
            </a:extLst>
          </p:cNvPr>
          <p:cNvSpPr>
            <a:spLocks noGrp="1"/>
          </p:cNvSpPr>
          <p:nvPr>
            <p:ph type="title"/>
          </p:nvPr>
        </p:nvSpPr>
        <p:spPr/>
        <p:txBody>
          <a:bodyPr/>
          <a:lstStyle/>
          <a:p>
            <a:r>
              <a:rPr lang="en-US" dirty="0"/>
              <a:t>Objectives in the Age of Angular.js</a:t>
            </a:r>
          </a:p>
        </p:txBody>
      </p:sp>
      <p:sp>
        <p:nvSpPr>
          <p:cNvPr id="3" name="Content Placeholder 2">
            <a:extLst>
              <a:ext uri="{FF2B5EF4-FFF2-40B4-BE49-F238E27FC236}">
                <a16:creationId xmlns:a16="http://schemas.microsoft.com/office/drawing/2014/main" id="{4C67C82D-E946-F5AB-4133-C868CAF05AE4}"/>
              </a:ext>
            </a:extLst>
          </p:cNvPr>
          <p:cNvSpPr>
            <a:spLocks noGrp="1"/>
          </p:cNvSpPr>
          <p:nvPr>
            <p:ph idx="1"/>
          </p:nvPr>
        </p:nvSpPr>
        <p:spPr/>
        <p:txBody>
          <a:bodyPr/>
          <a:lstStyle/>
          <a:p>
            <a:r>
              <a:rPr lang="en-US" dirty="0"/>
              <a:t>Create user interface</a:t>
            </a:r>
            <a:br>
              <a:rPr lang="en-US" dirty="0"/>
            </a:br>
            <a:r>
              <a:rPr lang="en-US" dirty="0"/>
              <a:t>Client side rendered code with JavaScript.</a:t>
            </a:r>
            <a:br>
              <a:rPr lang="en-US" dirty="0"/>
            </a:br>
            <a:r>
              <a:rPr lang="en-US" dirty="0"/>
              <a:t>HTML template files with custom attributes and elements.</a:t>
            </a:r>
          </a:p>
          <a:p>
            <a:r>
              <a:rPr lang="en-US" dirty="0"/>
              <a:t>Listen to events</a:t>
            </a:r>
            <a:br>
              <a:rPr lang="en-US" dirty="0"/>
            </a:br>
            <a:r>
              <a:rPr lang="en-US" dirty="0"/>
              <a:t>Two-way data binding and event handling.</a:t>
            </a:r>
            <a:br>
              <a:rPr lang="en-US" dirty="0"/>
            </a:br>
            <a:endParaRPr lang="en-US" dirty="0"/>
          </a:p>
          <a:p>
            <a:r>
              <a:rPr lang="en-US" dirty="0"/>
              <a:t>Update data model</a:t>
            </a:r>
            <a:br>
              <a:rPr lang="en-US" dirty="0"/>
            </a:br>
            <a:r>
              <a:rPr lang="en-US" dirty="0"/>
              <a:t>Two-way data binding.</a:t>
            </a:r>
            <a:br>
              <a:rPr lang="en-US" dirty="0"/>
            </a:br>
            <a:r>
              <a:rPr lang="en-US" dirty="0"/>
              <a:t>Custom code and watchers for propagations, notify about change using specialized methods.</a:t>
            </a:r>
            <a:br>
              <a:rPr lang="en-US" dirty="0"/>
            </a:br>
            <a:endParaRPr lang="en-US" dirty="0"/>
          </a:p>
          <a:p>
            <a:r>
              <a:rPr lang="en-US" dirty="0"/>
              <a:t>Update user interface</a:t>
            </a:r>
            <a:br>
              <a:rPr lang="en-US" dirty="0"/>
            </a:br>
            <a:r>
              <a:rPr lang="en-US" dirty="0"/>
              <a:t>Two-way data binding.</a:t>
            </a:r>
            <a:br>
              <a:rPr lang="en-US" dirty="0"/>
            </a:br>
            <a:endParaRPr lang="en-US" dirty="0"/>
          </a:p>
        </p:txBody>
      </p:sp>
      <p:sp>
        <p:nvSpPr>
          <p:cNvPr id="4" name="Slide Number Placeholder 3">
            <a:extLst>
              <a:ext uri="{FF2B5EF4-FFF2-40B4-BE49-F238E27FC236}">
                <a16:creationId xmlns:a16="http://schemas.microsoft.com/office/drawing/2014/main" id="{C962F172-9C9B-DBB3-CCF2-362D76B432E4}"/>
              </a:ext>
            </a:extLst>
          </p:cNvPr>
          <p:cNvSpPr>
            <a:spLocks noGrp="1"/>
          </p:cNvSpPr>
          <p:nvPr>
            <p:ph type="sldNum" sz="quarter" idx="12"/>
          </p:nvPr>
        </p:nvSpPr>
        <p:spPr/>
        <p:txBody>
          <a:bodyPr/>
          <a:lstStyle/>
          <a:p>
            <a:fld id="{452BA717-4DED-4A38-BDE4-30D0F0A142DB}" type="slidenum">
              <a:rPr lang="cs-CZ" smtClean="0"/>
              <a:pPr/>
              <a:t>16</a:t>
            </a:fld>
            <a:endParaRPr lang="cs-CZ"/>
          </a:p>
        </p:txBody>
      </p:sp>
    </p:spTree>
    <p:extLst>
      <p:ext uri="{BB962C8B-B14F-4D97-AF65-F5344CB8AC3E}">
        <p14:creationId xmlns:p14="http://schemas.microsoft.com/office/powerpoint/2010/main" val="3113570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19D42-2020-D9DF-C5F4-08325EB7876E}"/>
              </a:ext>
            </a:extLst>
          </p:cNvPr>
          <p:cNvSpPr>
            <a:spLocks noGrp="1"/>
          </p:cNvSpPr>
          <p:nvPr>
            <p:ph type="title"/>
          </p:nvPr>
        </p:nvSpPr>
        <p:spPr/>
        <p:txBody>
          <a:bodyPr/>
          <a:lstStyle/>
          <a:p>
            <a:r>
              <a:rPr lang="en-US" dirty="0"/>
              <a:t>Preliminaries</a:t>
            </a:r>
          </a:p>
        </p:txBody>
      </p:sp>
      <p:sp>
        <p:nvSpPr>
          <p:cNvPr id="5" name="Content Placeholder 4">
            <a:extLst>
              <a:ext uri="{FF2B5EF4-FFF2-40B4-BE49-F238E27FC236}">
                <a16:creationId xmlns:a16="http://schemas.microsoft.com/office/drawing/2014/main" id="{C614BB81-1850-9203-1BDB-926112D3090E}"/>
              </a:ext>
            </a:extLst>
          </p:cNvPr>
          <p:cNvSpPr>
            <a:spLocks noGrp="1"/>
          </p:cNvSpPr>
          <p:nvPr>
            <p:ph idx="1"/>
          </p:nvPr>
        </p:nvSpPr>
        <p:spPr>
          <a:xfrm>
            <a:off x="335360" y="1268759"/>
            <a:ext cx="11449272" cy="3564395"/>
          </a:xfrm>
        </p:spPr>
        <p:txBody>
          <a:bodyPr/>
          <a:lstStyle/>
          <a:p>
            <a:pPr marL="0" indent="0">
              <a:buNone/>
            </a:pPr>
            <a:r>
              <a:rPr lang="en-US" dirty="0"/>
              <a:t>User interface as a function of an application state.</a:t>
            </a:r>
          </a:p>
          <a:p>
            <a:r>
              <a:rPr lang="en-US" dirty="0"/>
              <a:t>Two-way data binding is not easy to manage for large projects as there are hidden dependencies.</a:t>
            </a:r>
            <a:br>
              <a:rPr lang="en-US" dirty="0"/>
            </a:br>
            <a:r>
              <a:rPr lang="en-US" dirty="0"/>
              <a:t>Watcher-Watcher</a:t>
            </a:r>
          </a:p>
          <a:p>
            <a:r>
              <a:rPr lang="en-US" dirty="0"/>
              <a:t>One-way data flow /  one-way data binding / unidirectional data flow.</a:t>
            </a:r>
            <a:br>
              <a:rPr lang="en-US" dirty="0"/>
            </a:br>
            <a:r>
              <a:rPr lang="en-US" dirty="0"/>
              <a:t>Watcher-Event</a:t>
            </a:r>
          </a:p>
          <a:p>
            <a:r>
              <a:rPr lang="en-US" dirty="0"/>
              <a:t>Change detection (manual / automatic / publish-subscribe ).</a:t>
            </a:r>
          </a:p>
        </p:txBody>
      </p:sp>
      <p:sp>
        <p:nvSpPr>
          <p:cNvPr id="4" name="Slide Number Placeholder 3">
            <a:extLst>
              <a:ext uri="{FF2B5EF4-FFF2-40B4-BE49-F238E27FC236}">
                <a16:creationId xmlns:a16="http://schemas.microsoft.com/office/drawing/2014/main" id="{79146DA7-934F-A2C6-9BC3-822363857582}"/>
              </a:ext>
            </a:extLst>
          </p:cNvPr>
          <p:cNvSpPr>
            <a:spLocks noGrp="1"/>
          </p:cNvSpPr>
          <p:nvPr>
            <p:ph type="sldNum" sz="quarter" idx="12"/>
          </p:nvPr>
        </p:nvSpPr>
        <p:spPr/>
        <p:txBody>
          <a:bodyPr/>
          <a:lstStyle/>
          <a:p>
            <a:fld id="{452BA717-4DED-4A38-BDE4-30D0F0A142DB}" type="slidenum">
              <a:rPr lang="cs-CZ" smtClean="0"/>
              <a:pPr/>
              <a:t>17</a:t>
            </a:fld>
            <a:endParaRPr lang="cs-CZ"/>
          </a:p>
        </p:txBody>
      </p:sp>
      <p:sp>
        <p:nvSpPr>
          <p:cNvPr id="9" name="Rectangle 8">
            <a:extLst>
              <a:ext uri="{FF2B5EF4-FFF2-40B4-BE49-F238E27FC236}">
                <a16:creationId xmlns:a16="http://schemas.microsoft.com/office/drawing/2014/main" id="{B1B33604-9EEB-32DC-CE27-7D2E07C47CE9}"/>
              </a:ext>
            </a:extLst>
          </p:cNvPr>
          <p:cNvSpPr/>
          <p:nvPr/>
        </p:nvSpPr>
        <p:spPr>
          <a:xfrm>
            <a:off x="695400" y="5150841"/>
            <a:ext cx="1775560" cy="6480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State</a:t>
            </a:r>
          </a:p>
        </p:txBody>
      </p:sp>
      <p:sp>
        <p:nvSpPr>
          <p:cNvPr id="10" name="Rectangle 9">
            <a:extLst>
              <a:ext uri="{FF2B5EF4-FFF2-40B4-BE49-F238E27FC236}">
                <a16:creationId xmlns:a16="http://schemas.microsoft.com/office/drawing/2014/main" id="{86CD15FA-94F5-A294-A901-37C8B7078CF8}"/>
              </a:ext>
            </a:extLst>
          </p:cNvPr>
          <p:cNvSpPr/>
          <p:nvPr/>
        </p:nvSpPr>
        <p:spPr>
          <a:xfrm>
            <a:off x="3503712" y="5150841"/>
            <a:ext cx="1775560" cy="6480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User Interface</a:t>
            </a:r>
          </a:p>
        </p:txBody>
      </p:sp>
      <p:sp>
        <p:nvSpPr>
          <p:cNvPr id="11" name="Rectangle 10">
            <a:extLst>
              <a:ext uri="{FF2B5EF4-FFF2-40B4-BE49-F238E27FC236}">
                <a16:creationId xmlns:a16="http://schemas.microsoft.com/office/drawing/2014/main" id="{624A9054-F2FF-6936-BEC3-3B7C238B66AC}"/>
              </a:ext>
            </a:extLst>
          </p:cNvPr>
          <p:cNvSpPr/>
          <p:nvPr/>
        </p:nvSpPr>
        <p:spPr>
          <a:xfrm>
            <a:off x="6312024" y="5150841"/>
            <a:ext cx="1775560" cy="6480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Event</a:t>
            </a:r>
          </a:p>
        </p:txBody>
      </p:sp>
      <p:sp>
        <p:nvSpPr>
          <p:cNvPr id="12" name="Rectangle 11">
            <a:extLst>
              <a:ext uri="{FF2B5EF4-FFF2-40B4-BE49-F238E27FC236}">
                <a16:creationId xmlns:a16="http://schemas.microsoft.com/office/drawing/2014/main" id="{789CE854-743E-B969-5E7D-69BF437B6355}"/>
              </a:ext>
            </a:extLst>
          </p:cNvPr>
          <p:cNvSpPr/>
          <p:nvPr/>
        </p:nvSpPr>
        <p:spPr>
          <a:xfrm>
            <a:off x="9120336" y="5150841"/>
            <a:ext cx="1775560" cy="6480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Change Request</a:t>
            </a:r>
          </a:p>
        </p:txBody>
      </p:sp>
      <p:cxnSp>
        <p:nvCxnSpPr>
          <p:cNvPr id="15" name="Straight Arrow Connector 14">
            <a:extLst>
              <a:ext uri="{FF2B5EF4-FFF2-40B4-BE49-F238E27FC236}">
                <a16:creationId xmlns:a16="http://schemas.microsoft.com/office/drawing/2014/main" id="{5CDE98D5-1C8D-BA3F-F0A1-4729308A9E81}"/>
              </a:ext>
            </a:extLst>
          </p:cNvPr>
          <p:cNvCxnSpPr>
            <a:cxnSpLocks/>
            <a:stCxn id="9" idx="3"/>
            <a:endCxn id="10" idx="1"/>
          </p:cNvCxnSpPr>
          <p:nvPr/>
        </p:nvCxnSpPr>
        <p:spPr>
          <a:xfrm>
            <a:off x="2470960" y="5474877"/>
            <a:ext cx="103275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BF833EBE-962B-7175-09D0-82E2945B538B}"/>
              </a:ext>
            </a:extLst>
          </p:cNvPr>
          <p:cNvCxnSpPr>
            <a:cxnSpLocks/>
            <a:stCxn id="10" idx="3"/>
            <a:endCxn id="11" idx="1"/>
          </p:cNvCxnSpPr>
          <p:nvPr/>
        </p:nvCxnSpPr>
        <p:spPr>
          <a:xfrm>
            <a:off x="5279272" y="5474877"/>
            <a:ext cx="103275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49DB9159-19DE-270E-E3FB-02F4CD0CA77E}"/>
              </a:ext>
            </a:extLst>
          </p:cNvPr>
          <p:cNvCxnSpPr>
            <a:cxnSpLocks/>
            <a:stCxn id="11" idx="3"/>
            <a:endCxn id="12" idx="1"/>
          </p:cNvCxnSpPr>
          <p:nvPr/>
        </p:nvCxnSpPr>
        <p:spPr>
          <a:xfrm>
            <a:off x="8087584" y="5474877"/>
            <a:ext cx="103275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Connector: Elbow 32">
            <a:extLst>
              <a:ext uri="{FF2B5EF4-FFF2-40B4-BE49-F238E27FC236}">
                <a16:creationId xmlns:a16="http://schemas.microsoft.com/office/drawing/2014/main" id="{54AF98C4-FC7F-81CB-C44F-83A8DCF180D9}"/>
              </a:ext>
            </a:extLst>
          </p:cNvPr>
          <p:cNvCxnSpPr>
            <a:stCxn id="12" idx="2"/>
            <a:endCxn id="9" idx="2"/>
          </p:cNvCxnSpPr>
          <p:nvPr/>
        </p:nvCxnSpPr>
        <p:spPr>
          <a:xfrm rot="5400000">
            <a:off x="5795648" y="1586445"/>
            <a:ext cx="12700" cy="8424936"/>
          </a:xfrm>
          <a:prstGeom prst="bentConnector3">
            <a:avLst>
              <a:gd name="adj1" fmla="val 1800000"/>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88682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19D42-2020-D9DF-C5F4-08325EB7876E}"/>
              </a:ext>
            </a:extLst>
          </p:cNvPr>
          <p:cNvSpPr>
            <a:spLocks noGrp="1"/>
          </p:cNvSpPr>
          <p:nvPr>
            <p:ph type="title"/>
          </p:nvPr>
        </p:nvSpPr>
        <p:spPr/>
        <p:txBody>
          <a:bodyPr/>
          <a:lstStyle/>
          <a:p>
            <a:r>
              <a:rPr lang="en-US" dirty="0"/>
              <a:t>Preliminaries</a:t>
            </a:r>
          </a:p>
        </p:txBody>
      </p:sp>
      <p:sp>
        <p:nvSpPr>
          <p:cNvPr id="5" name="Content Placeholder 4">
            <a:extLst>
              <a:ext uri="{FF2B5EF4-FFF2-40B4-BE49-F238E27FC236}">
                <a16:creationId xmlns:a16="http://schemas.microsoft.com/office/drawing/2014/main" id="{C614BB81-1850-9203-1BDB-926112D3090E}"/>
              </a:ext>
            </a:extLst>
          </p:cNvPr>
          <p:cNvSpPr>
            <a:spLocks noGrp="1"/>
          </p:cNvSpPr>
          <p:nvPr>
            <p:ph idx="1"/>
          </p:nvPr>
        </p:nvSpPr>
        <p:spPr>
          <a:xfrm>
            <a:off x="335360" y="1268760"/>
            <a:ext cx="11449272" cy="2403226"/>
          </a:xfrm>
        </p:spPr>
        <p:txBody>
          <a:bodyPr/>
          <a:lstStyle/>
          <a:p>
            <a:pPr marL="0" indent="0">
              <a:buNone/>
            </a:pPr>
            <a:r>
              <a:rPr lang="en-US" dirty="0"/>
              <a:t>Virtual DOM</a:t>
            </a:r>
          </a:p>
          <a:p>
            <a:r>
              <a:rPr lang="en-US" dirty="0"/>
              <a:t>Specification of a desired state</a:t>
            </a:r>
          </a:p>
          <a:p>
            <a:r>
              <a:rPr lang="en-US" dirty="0"/>
              <a:t>Browse’s DOM tree is updated to match to the Virtual DOM tree</a:t>
            </a:r>
          </a:p>
          <a:p>
            <a:r>
              <a:rPr lang="en-US" dirty="0"/>
              <a:t>Declarative approach</a:t>
            </a:r>
          </a:p>
          <a:p>
            <a:r>
              <a:rPr lang="en-US" dirty="0"/>
              <a:t>When should we re-render?</a:t>
            </a:r>
          </a:p>
          <a:p>
            <a:pPr marL="0" indent="0">
              <a:buNone/>
            </a:pPr>
            <a:endParaRPr lang="en-US" dirty="0"/>
          </a:p>
        </p:txBody>
      </p:sp>
      <p:sp>
        <p:nvSpPr>
          <p:cNvPr id="4" name="Slide Number Placeholder 3">
            <a:extLst>
              <a:ext uri="{FF2B5EF4-FFF2-40B4-BE49-F238E27FC236}">
                <a16:creationId xmlns:a16="http://schemas.microsoft.com/office/drawing/2014/main" id="{79146DA7-934F-A2C6-9BC3-822363857582}"/>
              </a:ext>
            </a:extLst>
          </p:cNvPr>
          <p:cNvSpPr>
            <a:spLocks noGrp="1"/>
          </p:cNvSpPr>
          <p:nvPr>
            <p:ph type="sldNum" sz="quarter" idx="12"/>
          </p:nvPr>
        </p:nvSpPr>
        <p:spPr/>
        <p:txBody>
          <a:bodyPr/>
          <a:lstStyle/>
          <a:p>
            <a:fld id="{452BA717-4DED-4A38-BDE4-30D0F0A142DB}" type="slidenum">
              <a:rPr lang="cs-CZ" smtClean="0"/>
              <a:pPr/>
              <a:t>18</a:t>
            </a:fld>
            <a:endParaRPr lang="cs-CZ"/>
          </a:p>
        </p:txBody>
      </p:sp>
      <p:sp>
        <p:nvSpPr>
          <p:cNvPr id="3" name="Slide Number Placeholder 3">
            <a:extLst>
              <a:ext uri="{FF2B5EF4-FFF2-40B4-BE49-F238E27FC236}">
                <a16:creationId xmlns:a16="http://schemas.microsoft.com/office/drawing/2014/main" id="{B763C17C-8CB6-D0F2-7C77-331A4DE54129}"/>
              </a:ext>
            </a:extLst>
          </p:cNvPr>
          <p:cNvSpPr txBox="1">
            <a:spLocks/>
          </p:cNvSpPr>
          <p:nvPr/>
        </p:nvSpPr>
        <p:spPr>
          <a:xfrm>
            <a:off x="9900458" y="6139349"/>
            <a:ext cx="1312025" cy="253513"/>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52BA717-4DED-4A38-BDE4-30D0F0A142DB}" type="slidenum">
              <a:rPr lang="cs-CZ" smtClean="0"/>
              <a:pPr/>
              <a:t>18</a:t>
            </a:fld>
            <a:endParaRPr lang="cs-CZ"/>
          </a:p>
        </p:txBody>
      </p:sp>
      <p:sp>
        <p:nvSpPr>
          <p:cNvPr id="7" name="Rectangle 6">
            <a:extLst>
              <a:ext uri="{FF2B5EF4-FFF2-40B4-BE49-F238E27FC236}">
                <a16:creationId xmlns:a16="http://schemas.microsoft.com/office/drawing/2014/main" id="{5EDD417B-2D14-6157-EA04-C2215C18001F}"/>
              </a:ext>
            </a:extLst>
          </p:cNvPr>
          <p:cNvSpPr/>
          <p:nvPr/>
        </p:nvSpPr>
        <p:spPr>
          <a:xfrm>
            <a:off x="6384032" y="3789040"/>
            <a:ext cx="5166590"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&lt;p class="big"&gt;Hello World!&lt;/p&gt;</a:t>
            </a:r>
          </a:p>
        </p:txBody>
      </p:sp>
      <p:sp>
        <p:nvSpPr>
          <p:cNvPr id="8" name="Rectangle 7">
            <a:extLst>
              <a:ext uri="{FF2B5EF4-FFF2-40B4-BE49-F238E27FC236}">
                <a16:creationId xmlns:a16="http://schemas.microsoft.com/office/drawing/2014/main" id="{1728466C-5B4D-FA00-0F25-C4EDDE7AD2C7}"/>
              </a:ext>
            </a:extLst>
          </p:cNvPr>
          <p:cNvSpPr/>
          <p:nvPr/>
        </p:nvSpPr>
        <p:spPr>
          <a:xfrm>
            <a:off x="487829" y="3789040"/>
            <a:ext cx="5136570"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&lt;p&gt;Hello all!&lt;/p&gt; </a:t>
            </a:r>
          </a:p>
        </p:txBody>
      </p:sp>
      <p:sp>
        <p:nvSpPr>
          <p:cNvPr id="9" name="Rectangle 8">
            <a:extLst>
              <a:ext uri="{FF2B5EF4-FFF2-40B4-BE49-F238E27FC236}">
                <a16:creationId xmlns:a16="http://schemas.microsoft.com/office/drawing/2014/main" id="{146A645A-7ABB-0227-5BE0-95B4325A6C8E}"/>
              </a:ext>
            </a:extLst>
          </p:cNvPr>
          <p:cNvSpPr/>
          <p:nvPr/>
        </p:nvSpPr>
        <p:spPr>
          <a:xfrm>
            <a:off x="6384032" y="4410149"/>
            <a:ext cx="5166590" cy="18063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accent1"/>
                </a:solidFill>
              </a:rPr>
              <a:t>const</a:t>
            </a:r>
            <a:r>
              <a:rPr lang="en-US" sz="2000" dirty="0">
                <a:solidFill>
                  <a:schemeClr val="tx1"/>
                </a:solidFill>
              </a:rPr>
              <a:t> </a:t>
            </a:r>
            <a:r>
              <a:rPr lang="en-US" sz="2000" dirty="0" err="1">
                <a:solidFill>
                  <a:schemeClr val="tx1"/>
                </a:solidFill>
              </a:rPr>
              <a:t>virtualDom</a:t>
            </a:r>
            <a:r>
              <a:rPr lang="en-US" sz="2000" dirty="0">
                <a:solidFill>
                  <a:schemeClr val="tx1"/>
                </a:solidFill>
              </a:rPr>
              <a:t> = {</a:t>
            </a:r>
          </a:p>
          <a:p>
            <a:r>
              <a:rPr lang="en-US" sz="2000" dirty="0">
                <a:solidFill>
                  <a:schemeClr val="tx1"/>
                </a:solidFill>
              </a:rPr>
              <a:t>  type: "p",</a:t>
            </a:r>
          </a:p>
          <a:p>
            <a:r>
              <a:rPr lang="en-US" sz="2000" dirty="0">
                <a:solidFill>
                  <a:schemeClr val="tx1"/>
                </a:solidFill>
              </a:rPr>
              <a:t>  props: { "class" : "big" },  </a:t>
            </a:r>
          </a:p>
          <a:p>
            <a:r>
              <a:rPr lang="en-US" sz="2000" dirty="0">
                <a:solidFill>
                  <a:schemeClr val="tx1"/>
                </a:solidFill>
              </a:rPr>
              <a:t>  children: [ "Hello World!" ],</a:t>
            </a:r>
          </a:p>
          <a:p>
            <a:r>
              <a:rPr lang="en-US" sz="2000" dirty="0">
                <a:solidFill>
                  <a:schemeClr val="tx1"/>
                </a:solidFill>
              </a:rPr>
              <a:t>};</a:t>
            </a:r>
          </a:p>
        </p:txBody>
      </p:sp>
      <p:sp>
        <p:nvSpPr>
          <p:cNvPr id="10" name="Rectangle 9">
            <a:extLst>
              <a:ext uri="{FF2B5EF4-FFF2-40B4-BE49-F238E27FC236}">
                <a16:creationId xmlns:a16="http://schemas.microsoft.com/office/drawing/2014/main" id="{C0292A75-2067-747A-16F1-240BF84D2B53}"/>
              </a:ext>
            </a:extLst>
          </p:cNvPr>
          <p:cNvSpPr/>
          <p:nvPr/>
        </p:nvSpPr>
        <p:spPr>
          <a:xfrm>
            <a:off x="487830" y="4410150"/>
            <a:ext cx="5136570" cy="18063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accent1"/>
                </a:solidFill>
              </a:rPr>
              <a:t>const</a:t>
            </a:r>
            <a:r>
              <a:rPr lang="en-US" sz="2000" dirty="0">
                <a:solidFill>
                  <a:schemeClr val="tx1"/>
                </a:solidFill>
              </a:rPr>
              <a:t> </a:t>
            </a:r>
            <a:r>
              <a:rPr lang="en-US" sz="2000" dirty="0" err="1">
                <a:solidFill>
                  <a:schemeClr val="tx1"/>
                </a:solidFill>
              </a:rPr>
              <a:t>virtualDom</a:t>
            </a:r>
            <a:r>
              <a:rPr lang="en-US" sz="2000" dirty="0">
                <a:solidFill>
                  <a:schemeClr val="tx1"/>
                </a:solidFill>
              </a:rPr>
              <a:t> = {</a:t>
            </a:r>
          </a:p>
          <a:p>
            <a:r>
              <a:rPr lang="en-US" sz="2000" dirty="0">
                <a:solidFill>
                  <a:schemeClr val="tx1"/>
                </a:solidFill>
              </a:rPr>
              <a:t>  type: "p",</a:t>
            </a:r>
          </a:p>
          <a:p>
            <a:r>
              <a:rPr lang="en-US" sz="2000" dirty="0">
                <a:solidFill>
                  <a:schemeClr val="tx1"/>
                </a:solidFill>
              </a:rPr>
              <a:t>  props: {},  </a:t>
            </a:r>
          </a:p>
          <a:p>
            <a:r>
              <a:rPr lang="en-US" sz="2000" dirty="0">
                <a:solidFill>
                  <a:schemeClr val="tx1"/>
                </a:solidFill>
              </a:rPr>
              <a:t>  children: [ " Hello all!!" ],</a:t>
            </a:r>
          </a:p>
          <a:p>
            <a:r>
              <a:rPr lang="en-US" sz="2000" dirty="0">
                <a:solidFill>
                  <a:schemeClr val="tx1"/>
                </a:solidFill>
              </a:rPr>
              <a:t>};</a:t>
            </a:r>
          </a:p>
        </p:txBody>
      </p:sp>
    </p:spTree>
    <p:extLst>
      <p:ext uri="{BB962C8B-B14F-4D97-AF65-F5344CB8AC3E}">
        <p14:creationId xmlns:p14="http://schemas.microsoft.com/office/powerpoint/2010/main" val="277552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CD7CA-A817-380D-FBC2-F854E5B35E6E}"/>
              </a:ext>
            </a:extLst>
          </p:cNvPr>
          <p:cNvSpPr>
            <a:spLocks noGrp="1"/>
          </p:cNvSpPr>
          <p:nvPr>
            <p:ph type="title"/>
          </p:nvPr>
        </p:nvSpPr>
        <p:spPr/>
        <p:txBody>
          <a:bodyPr/>
          <a:lstStyle/>
          <a:p>
            <a:r>
              <a:rPr lang="en-US" dirty="0"/>
              <a:t>Virtual DOM example</a:t>
            </a:r>
          </a:p>
        </p:txBody>
      </p:sp>
      <p:sp>
        <p:nvSpPr>
          <p:cNvPr id="3" name="Slide Number Placeholder 2">
            <a:extLst>
              <a:ext uri="{FF2B5EF4-FFF2-40B4-BE49-F238E27FC236}">
                <a16:creationId xmlns:a16="http://schemas.microsoft.com/office/drawing/2014/main" id="{728487C5-608E-1DCB-3B3A-D65D8519240A}"/>
              </a:ext>
            </a:extLst>
          </p:cNvPr>
          <p:cNvSpPr>
            <a:spLocks noGrp="1"/>
          </p:cNvSpPr>
          <p:nvPr>
            <p:ph type="sldNum" sz="quarter" idx="12"/>
          </p:nvPr>
        </p:nvSpPr>
        <p:spPr/>
        <p:txBody>
          <a:bodyPr/>
          <a:lstStyle/>
          <a:p>
            <a:fld id="{651B8B48-CD68-422A-981A-F7D1D2E08DD1}" type="slidenum">
              <a:rPr lang="en-US" smtClean="0"/>
              <a:t>19</a:t>
            </a:fld>
            <a:endParaRPr lang="en-US"/>
          </a:p>
        </p:txBody>
      </p:sp>
      <p:sp>
        <p:nvSpPr>
          <p:cNvPr id="4" name="Rectangle 3">
            <a:extLst>
              <a:ext uri="{FF2B5EF4-FFF2-40B4-BE49-F238E27FC236}">
                <a16:creationId xmlns:a16="http://schemas.microsoft.com/office/drawing/2014/main" id="{36C2DB8B-0BE5-A6A8-2E3F-037947DD4C68}"/>
              </a:ext>
            </a:extLst>
          </p:cNvPr>
          <p:cNvSpPr/>
          <p:nvPr/>
        </p:nvSpPr>
        <p:spPr>
          <a:xfrm>
            <a:off x="411596" y="1785030"/>
            <a:ext cx="3888120" cy="38042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&lt;div id=“content”&gt;</a:t>
            </a:r>
          </a:p>
          <a:p>
            <a:r>
              <a:rPr lang="en-US" sz="2000" dirty="0">
                <a:solidFill>
                  <a:schemeClr val="tx1"/>
                </a:solidFill>
              </a:rPr>
              <a:t>  &lt;</a:t>
            </a:r>
            <a:r>
              <a:rPr lang="en-US" sz="2000" dirty="0" err="1">
                <a:solidFill>
                  <a:schemeClr val="tx1"/>
                </a:solidFill>
              </a:rPr>
              <a:t>ul</a:t>
            </a:r>
            <a:r>
              <a:rPr lang="en-US" sz="2000" dirty="0">
                <a:solidFill>
                  <a:schemeClr val="tx1"/>
                </a:solidFill>
              </a:rPr>
              <a:t> class=“list”&gt;</a:t>
            </a:r>
          </a:p>
          <a:p>
            <a:r>
              <a:rPr lang="en-US" sz="2000" dirty="0">
                <a:solidFill>
                  <a:schemeClr val="tx1"/>
                </a:solidFill>
              </a:rPr>
              <a:t>     &lt;li&gt;First&lt;/li&gt;</a:t>
            </a:r>
          </a:p>
          <a:p>
            <a:r>
              <a:rPr lang="en-US" sz="2000" dirty="0">
                <a:solidFill>
                  <a:schemeClr val="tx1"/>
                </a:solidFill>
              </a:rPr>
              <a:t>  &lt;/</a:t>
            </a:r>
            <a:r>
              <a:rPr lang="en-US" sz="2000" dirty="0" err="1">
                <a:solidFill>
                  <a:schemeClr val="tx1"/>
                </a:solidFill>
              </a:rPr>
              <a:t>ul</a:t>
            </a:r>
            <a:r>
              <a:rPr lang="en-US" sz="2000" dirty="0">
                <a:solidFill>
                  <a:schemeClr val="tx1"/>
                </a:solidFill>
              </a:rPr>
              <a:t>&gt;</a:t>
            </a:r>
          </a:p>
          <a:p>
            <a:r>
              <a:rPr lang="en-US" sz="2000" dirty="0">
                <a:solidFill>
                  <a:schemeClr val="tx1"/>
                </a:solidFill>
              </a:rPr>
              <a:t>  Loading items …</a:t>
            </a:r>
          </a:p>
          <a:p>
            <a:r>
              <a:rPr lang="en-US" sz="2000" dirty="0">
                <a:solidFill>
                  <a:schemeClr val="tx1"/>
                </a:solidFill>
              </a:rPr>
              <a:t>&lt;/div&gt;</a:t>
            </a:r>
          </a:p>
        </p:txBody>
      </p:sp>
      <p:sp>
        <p:nvSpPr>
          <p:cNvPr id="5" name="Rectangle 4">
            <a:extLst>
              <a:ext uri="{FF2B5EF4-FFF2-40B4-BE49-F238E27FC236}">
                <a16:creationId xmlns:a16="http://schemas.microsoft.com/office/drawing/2014/main" id="{092F0476-4CD3-F66E-C724-EC9380ED31AA}"/>
              </a:ext>
            </a:extLst>
          </p:cNvPr>
          <p:cNvSpPr/>
          <p:nvPr/>
        </p:nvSpPr>
        <p:spPr>
          <a:xfrm>
            <a:off x="7324362" y="1785030"/>
            <a:ext cx="3888121" cy="38042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&lt;div id=“content”&gt;</a:t>
            </a:r>
          </a:p>
          <a:p>
            <a:r>
              <a:rPr lang="en-US" sz="2000" dirty="0">
                <a:solidFill>
                  <a:schemeClr val="tx1"/>
                </a:solidFill>
              </a:rPr>
              <a:t>  &lt;</a:t>
            </a:r>
            <a:r>
              <a:rPr lang="en-US" sz="2000" dirty="0" err="1">
                <a:solidFill>
                  <a:schemeClr val="tx1"/>
                </a:solidFill>
              </a:rPr>
              <a:t>ul</a:t>
            </a:r>
            <a:r>
              <a:rPr lang="en-US" sz="2000" dirty="0">
                <a:solidFill>
                  <a:schemeClr val="tx1"/>
                </a:solidFill>
              </a:rPr>
              <a:t>&gt;</a:t>
            </a:r>
          </a:p>
          <a:p>
            <a:r>
              <a:rPr lang="en-US" sz="2000" dirty="0">
                <a:solidFill>
                  <a:schemeClr val="tx1"/>
                </a:solidFill>
              </a:rPr>
              <a:t>     &lt;li&gt;Second&lt;/li&gt;</a:t>
            </a:r>
          </a:p>
          <a:p>
            <a:r>
              <a:rPr lang="en-US" sz="2000" dirty="0">
                <a:solidFill>
                  <a:schemeClr val="tx1"/>
                </a:solidFill>
              </a:rPr>
              <a:t>     &lt;li&gt;First&lt;/li&gt;</a:t>
            </a:r>
          </a:p>
          <a:p>
            <a:r>
              <a:rPr lang="en-US" sz="2000" dirty="0">
                <a:solidFill>
                  <a:schemeClr val="tx1"/>
                </a:solidFill>
              </a:rPr>
              <a:t>     &lt;li&gt;Third&lt;/li&gt;</a:t>
            </a:r>
          </a:p>
          <a:p>
            <a:r>
              <a:rPr lang="en-US" sz="2000" dirty="0">
                <a:solidFill>
                  <a:schemeClr val="tx1"/>
                </a:solidFill>
              </a:rPr>
              <a:t>  &lt;/</a:t>
            </a:r>
            <a:r>
              <a:rPr lang="en-US" sz="2000" dirty="0" err="1">
                <a:solidFill>
                  <a:schemeClr val="tx1"/>
                </a:solidFill>
              </a:rPr>
              <a:t>ul</a:t>
            </a:r>
            <a:r>
              <a:rPr lang="en-US" sz="2000" dirty="0">
                <a:solidFill>
                  <a:schemeClr val="tx1"/>
                </a:solidFill>
              </a:rPr>
              <a:t>&gt;</a:t>
            </a:r>
          </a:p>
          <a:p>
            <a:r>
              <a:rPr lang="en-US" sz="2000" dirty="0">
                <a:solidFill>
                  <a:schemeClr val="tx1"/>
                </a:solidFill>
              </a:rPr>
              <a:t>  &lt;div&gt;</a:t>
            </a:r>
          </a:p>
          <a:p>
            <a:r>
              <a:rPr lang="en-US" sz="2000" dirty="0">
                <a:solidFill>
                  <a:schemeClr val="tx1"/>
                </a:solidFill>
              </a:rPr>
              <a:t>    Total items loaded 2.</a:t>
            </a:r>
          </a:p>
          <a:p>
            <a:r>
              <a:rPr lang="en-US" sz="2000" dirty="0">
                <a:solidFill>
                  <a:schemeClr val="tx1"/>
                </a:solidFill>
              </a:rPr>
              <a:t>    &lt;button&gt;Load next&lt;/button&gt;</a:t>
            </a:r>
          </a:p>
          <a:p>
            <a:r>
              <a:rPr lang="en-US" sz="2000" dirty="0">
                <a:solidFill>
                  <a:schemeClr val="tx1"/>
                </a:solidFill>
              </a:rPr>
              <a:t>  &lt;/div&gt;</a:t>
            </a:r>
          </a:p>
          <a:p>
            <a:r>
              <a:rPr lang="en-US" sz="2000" dirty="0">
                <a:solidFill>
                  <a:schemeClr val="tx1"/>
                </a:solidFill>
              </a:rPr>
              <a:t>  Loading items …</a:t>
            </a:r>
          </a:p>
          <a:p>
            <a:r>
              <a:rPr lang="en-US" sz="2000" dirty="0">
                <a:solidFill>
                  <a:schemeClr val="tx1"/>
                </a:solidFill>
              </a:rPr>
              <a:t>&lt;/div&gt;</a:t>
            </a:r>
          </a:p>
        </p:txBody>
      </p:sp>
      <p:sp>
        <p:nvSpPr>
          <p:cNvPr id="6" name="TextBox 5">
            <a:extLst>
              <a:ext uri="{FF2B5EF4-FFF2-40B4-BE49-F238E27FC236}">
                <a16:creationId xmlns:a16="http://schemas.microsoft.com/office/drawing/2014/main" id="{464EFC5E-9A74-4FD9-D962-C10DBEACD52F}"/>
              </a:ext>
            </a:extLst>
          </p:cNvPr>
          <p:cNvSpPr txBox="1"/>
          <p:nvPr/>
        </p:nvSpPr>
        <p:spPr>
          <a:xfrm>
            <a:off x="411595" y="1268760"/>
            <a:ext cx="4460269" cy="430887"/>
          </a:xfrm>
          <a:prstGeom prst="rect">
            <a:avLst/>
          </a:prstGeom>
          <a:noFill/>
        </p:spPr>
        <p:txBody>
          <a:bodyPr wrap="square" rtlCol="0">
            <a:spAutoFit/>
          </a:bodyPr>
          <a:lstStyle/>
          <a:p>
            <a:r>
              <a:rPr lang="en-US" sz="2200" dirty="0"/>
              <a:t>Current state (source)</a:t>
            </a:r>
          </a:p>
        </p:txBody>
      </p:sp>
      <p:sp>
        <p:nvSpPr>
          <p:cNvPr id="7" name="TextBox 6">
            <a:extLst>
              <a:ext uri="{FF2B5EF4-FFF2-40B4-BE49-F238E27FC236}">
                <a16:creationId xmlns:a16="http://schemas.microsoft.com/office/drawing/2014/main" id="{F66B07EC-0855-4D17-8D03-EC25690AD40E}"/>
              </a:ext>
            </a:extLst>
          </p:cNvPr>
          <p:cNvSpPr txBox="1"/>
          <p:nvPr/>
        </p:nvSpPr>
        <p:spPr>
          <a:xfrm>
            <a:off x="7320136" y="1268760"/>
            <a:ext cx="4460269" cy="430887"/>
          </a:xfrm>
          <a:prstGeom prst="rect">
            <a:avLst/>
          </a:prstGeom>
          <a:noFill/>
        </p:spPr>
        <p:txBody>
          <a:bodyPr wrap="square" rtlCol="0">
            <a:spAutoFit/>
          </a:bodyPr>
          <a:lstStyle/>
          <a:p>
            <a:r>
              <a:rPr lang="en-US" sz="2200" dirty="0"/>
              <a:t>Desired state (target)</a:t>
            </a:r>
          </a:p>
        </p:txBody>
      </p:sp>
      <p:cxnSp>
        <p:nvCxnSpPr>
          <p:cNvPr id="9" name="Straight Arrow Connector 8">
            <a:extLst>
              <a:ext uri="{FF2B5EF4-FFF2-40B4-BE49-F238E27FC236}">
                <a16:creationId xmlns:a16="http://schemas.microsoft.com/office/drawing/2014/main" id="{5483406D-627F-35E1-CD4A-8CC7FB96F83C}"/>
              </a:ext>
            </a:extLst>
          </p:cNvPr>
          <p:cNvCxnSpPr>
            <a:cxnSpLocks/>
            <a:stCxn id="4" idx="3"/>
            <a:endCxn id="5" idx="1"/>
          </p:cNvCxnSpPr>
          <p:nvPr/>
        </p:nvCxnSpPr>
        <p:spPr>
          <a:xfrm>
            <a:off x="4299716" y="3687135"/>
            <a:ext cx="302464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F9F069E-847E-ACD2-6673-A8D14289FD12}"/>
              </a:ext>
            </a:extLst>
          </p:cNvPr>
          <p:cNvSpPr txBox="1"/>
          <p:nvPr/>
        </p:nvSpPr>
        <p:spPr>
          <a:xfrm>
            <a:off x="4655840" y="3687135"/>
            <a:ext cx="2448272" cy="769441"/>
          </a:xfrm>
          <a:prstGeom prst="rect">
            <a:avLst/>
          </a:prstGeom>
          <a:noFill/>
        </p:spPr>
        <p:txBody>
          <a:bodyPr wrap="square" rtlCol="0">
            <a:spAutoFit/>
          </a:bodyPr>
          <a:lstStyle/>
          <a:p>
            <a:r>
              <a:rPr lang="en-US" sz="2200" dirty="0"/>
              <a:t>Patch / Diffing / Reconciliation / …</a:t>
            </a:r>
          </a:p>
        </p:txBody>
      </p:sp>
    </p:spTree>
    <p:extLst>
      <p:ext uri="{BB962C8B-B14F-4D97-AF65-F5344CB8AC3E}">
        <p14:creationId xmlns:p14="http://schemas.microsoft.com/office/powerpoint/2010/main" val="1227229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3038D3-ED54-E444-8BCF-B71592909354}"/>
              </a:ext>
            </a:extLst>
          </p:cNvPr>
          <p:cNvSpPr>
            <a:spLocks noGrp="1"/>
          </p:cNvSpPr>
          <p:nvPr>
            <p:ph type="body" sz="quarter" idx="13"/>
          </p:nvPr>
        </p:nvSpPr>
        <p:spPr/>
        <p:txBody>
          <a:bodyPr/>
          <a:lstStyle/>
          <a:p>
            <a:r>
              <a:rPr lang="en-US" dirty="0"/>
              <a:t>Disclaimer</a:t>
            </a:r>
          </a:p>
        </p:txBody>
      </p:sp>
      <p:sp>
        <p:nvSpPr>
          <p:cNvPr id="3" name="Text Placeholder 2">
            <a:extLst>
              <a:ext uri="{FF2B5EF4-FFF2-40B4-BE49-F238E27FC236}">
                <a16:creationId xmlns:a16="http://schemas.microsoft.com/office/drawing/2014/main" id="{F50317CE-408E-D152-9D5A-E40F7A463BE2}"/>
              </a:ext>
            </a:extLst>
          </p:cNvPr>
          <p:cNvSpPr>
            <a:spLocks noGrp="1"/>
          </p:cNvSpPr>
          <p:nvPr>
            <p:ph type="body" sz="quarter" idx="14"/>
          </p:nvPr>
        </p:nvSpPr>
        <p:spPr>
          <a:xfrm>
            <a:off x="1487488" y="3154660"/>
            <a:ext cx="9217023" cy="859896"/>
          </a:xfrm>
        </p:spPr>
        <p:txBody>
          <a:bodyPr/>
          <a:lstStyle/>
          <a:p>
            <a:r>
              <a:rPr lang="en-US" dirty="0"/>
              <a:t>I am biased …</a:t>
            </a:r>
          </a:p>
        </p:txBody>
      </p:sp>
      <p:pic>
        <p:nvPicPr>
          <p:cNvPr id="5" name="Picture 4">
            <a:extLst>
              <a:ext uri="{FF2B5EF4-FFF2-40B4-BE49-F238E27FC236}">
                <a16:creationId xmlns:a16="http://schemas.microsoft.com/office/drawing/2014/main" id="{58CC7497-5F81-CBAD-9AA1-3C336C02A138}"/>
              </a:ext>
            </a:extLst>
          </p:cNvPr>
          <p:cNvPicPr>
            <a:picLocks noChangeAspect="1"/>
          </p:cNvPicPr>
          <p:nvPr/>
        </p:nvPicPr>
        <p:blipFill>
          <a:blip r:embed="rId2"/>
          <a:stretch>
            <a:fillRect/>
          </a:stretch>
        </p:blipFill>
        <p:spPr>
          <a:xfrm>
            <a:off x="2298757" y="4090764"/>
            <a:ext cx="1741233" cy="1844824"/>
          </a:xfrm>
          <a:prstGeom prst="rect">
            <a:avLst/>
          </a:prstGeom>
        </p:spPr>
      </p:pic>
      <p:pic>
        <p:nvPicPr>
          <p:cNvPr id="9218" name="Picture 2">
            <a:extLst>
              <a:ext uri="{FF2B5EF4-FFF2-40B4-BE49-F238E27FC236}">
                <a16:creationId xmlns:a16="http://schemas.microsoft.com/office/drawing/2014/main" id="{69829C51-047C-7EAD-F359-58BA25E898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259" y="4090764"/>
            <a:ext cx="2295525" cy="199072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Vue Vector SVG Icon - SVG Repo">
            <a:extLst>
              <a:ext uri="{FF2B5EF4-FFF2-40B4-BE49-F238E27FC236}">
                <a16:creationId xmlns:a16="http://schemas.microsoft.com/office/drawing/2014/main" id="{020D9707-2539-F213-AD02-6D7B229CEC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8053" y="379246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246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6155E-E4FE-5094-0B49-6B8E347C03C9}"/>
              </a:ext>
            </a:extLst>
          </p:cNvPr>
          <p:cNvSpPr>
            <a:spLocks noGrp="1"/>
          </p:cNvSpPr>
          <p:nvPr>
            <p:ph type="title"/>
          </p:nvPr>
        </p:nvSpPr>
        <p:spPr/>
        <p:txBody>
          <a:bodyPr/>
          <a:lstStyle/>
          <a:p>
            <a:r>
              <a:rPr lang="en-US" dirty="0"/>
              <a:t>React.js</a:t>
            </a:r>
          </a:p>
        </p:txBody>
      </p:sp>
      <p:sp>
        <p:nvSpPr>
          <p:cNvPr id="3" name="Content Placeholder 2">
            <a:extLst>
              <a:ext uri="{FF2B5EF4-FFF2-40B4-BE49-F238E27FC236}">
                <a16:creationId xmlns:a16="http://schemas.microsoft.com/office/drawing/2014/main" id="{CFC4176F-5C6D-87F2-857E-A9977A14D445}"/>
              </a:ext>
            </a:extLst>
          </p:cNvPr>
          <p:cNvSpPr>
            <a:spLocks noGrp="1"/>
          </p:cNvSpPr>
          <p:nvPr>
            <p:ph idx="1"/>
          </p:nvPr>
        </p:nvSpPr>
        <p:spPr/>
        <p:txBody>
          <a:bodyPr/>
          <a:lstStyle/>
          <a:p>
            <a:pPr marL="0" indent="0">
              <a:buNone/>
            </a:pPr>
            <a:r>
              <a:rPr lang="en-US" dirty="0"/>
              <a:t>“The library for web and native user interfaces” (since 2013)</a:t>
            </a:r>
          </a:p>
          <a:p>
            <a:r>
              <a:rPr lang="en-US" dirty="0"/>
              <a:t>Rendering library with a huge ecosystem.</a:t>
            </a:r>
            <a:br>
              <a:rPr lang="en-US" dirty="0"/>
            </a:br>
            <a:r>
              <a:rPr lang="en-US" dirty="0"/>
              <a:t>Rendering library only!</a:t>
            </a:r>
          </a:p>
          <a:p>
            <a:r>
              <a:rPr lang="en-US" dirty="0"/>
              <a:t>Introduced JSX.</a:t>
            </a:r>
          </a:p>
          <a:p>
            <a:r>
              <a:rPr lang="en-US" dirty="0"/>
              <a:t>User interface as a function.</a:t>
            </a:r>
          </a:p>
          <a:p>
            <a:r>
              <a:rPr lang="en-US" dirty="0"/>
              <a:t>Virtual DOM.</a:t>
            </a:r>
          </a:p>
          <a:p>
            <a:r>
              <a:rPr lang="en-US" dirty="0"/>
              <a:t>Component state (unidirectional data flow)</a:t>
            </a:r>
          </a:p>
          <a:p>
            <a:pPr lvl="1"/>
            <a:r>
              <a:rPr lang="en-US" dirty="0"/>
              <a:t>props</a:t>
            </a:r>
          </a:p>
          <a:p>
            <a:pPr lvl="1"/>
            <a:r>
              <a:rPr lang="en-US" dirty="0"/>
              <a:t>state ( </a:t>
            </a:r>
            <a:r>
              <a:rPr lang="en-US" dirty="0" err="1"/>
              <a:t>this.state</a:t>
            </a:r>
            <a:r>
              <a:rPr lang="en-US" dirty="0"/>
              <a:t>, </a:t>
            </a:r>
            <a:r>
              <a:rPr lang="en-US" dirty="0" err="1"/>
              <a:t>this.setState</a:t>
            </a:r>
            <a:r>
              <a:rPr lang="en-US" dirty="0"/>
              <a:t>, </a:t>
            </a:r>
            <a:r>
              <a:rPr lang="en-US" dirty="0" err="1"/>
              <a:t>useState</a:t>
            </a:r>
            <a:r>
              <a:rPr lang="en-US" dirty="0"/>
              <a:t>, … )</a:t>
            </a:r>
          </a:p>
          <a:p>
            <a:pPr lvl="1"/>
            <a:r>
              <a:rPr lang="en-US" dirty="0"/>
              <a:t>…</a:t>
            </a:r>
          </a:p>
          <a:p>
            <a:r>
              <a:rPr lang="en-US" dirty="0"/>
              <a:t>React 2017 !== </a:t>
            </a:r>
            <a:r>
              <a:rPr lang="en-US" dirty="0">
                <a:solidFill>
                  <a:schemeClr val="accent1"/>
                </a:solidFill>
              </a:rPr>
              <a:t>React 2021</a:t>
            </a:r>
            <a:r>
              <a:rPr lang="en-US" dirty="0"/>
              <a:t> !== React 2023 !== compiled React …</a:t>
            </a:r>
          </a:p>
          <a:p>
            <a:endParaRPr lang="en-US" dirty="0"/>
          </a:p>
        </p:txBody>
      </p:sp>
      <p:sp>
        <p:nvSpPr>
          <p:cNvPr id="4" name="Slide Number Placeholder 3">
            <a:extLst>
              <a:ext uri="{FF2B5EF4-FFF2-40B4-BE49-F238E27FC236}">
                <a16:creationId xmlns:a16="http://schemas.microsoft.com/office/drawing/2014/main" id="{9EC0699A-5A58-1E13-6813-C2B8D389DACD}"/>
              </a:ext>
            </a:extLst>
          </p:cNvPr>
          <p:cNvSpPr>
            <a:spLocks noGrp="1"/>
          </p:cNvSpPr>
          <p:nvPr>
            <p:ph type="sldNum" sz="quarter" idx="12"/>
          </p:nvPr>
        </p:nvSpPr>
        <p:spPr/>
        <p:txBody>
          <a:bodyPr/>
          <a:lstStyle/>
          <a:p>
            <a:fld id="{452BA717-4DED-4A38-BDE4-30D0F0A142DB}" type="slidenum">
              <a:rPr lang="cs-CZ" smtClean="0"/>
              <a:pPr/>
              <a:t>20</a:t>
            </a:fld>
            <a:endParaRPr lang="cs-CZ"/>
          </a:p>
        </p:txBody>
      </p:sp>
      <p:pic>
        <p:nvPicPr>
          <p:cNvPr id="8" name="Picture 7" descr="A blue and black symbol&#10;&#10;Description automatically generated">
            <a:extLst>
              <a:ext uri="{FF2B5EF4-FFF2-40B4-BE49-F238E27FC236}">
                <a16:creationId xmlns:a16="http://schemas.microsoft.com/office/drawing/2014/main" id="{274845D1-7A37-7D66-AB4E-97EB146886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4721" y="96758"/>
            <a:ext cx="1099911" cy="955978"/>
          </a:xfrm>
          <a:prstGeom prst="rect">
            <a:avLst/>
          </a:prstGeom>
        </p:spPr>
      </p:pic>
      <p:sp>
        <p:nvSpPr>
          <p:cNvPr id="9" name="Rectangle 8">
            <a:extLst>
              <a:ext uri="{FF2B5EF4-FFF2-40B4-BE49-F238E27FC236}">
                <a16:creationId xmlns:a16="http://schemas.microsoft.com/office/drawing/2014/main" id="{D212F9C1-9F9B-6843-5B30-6BA0030291F6}"/>
              </a:ext>
            </a:extLst>
          </p:cNvPr>
          <p:cNvSpPr/>
          <p:nvPr/>
        </p:nvSpPr>
        <p:spPr>
          <a:xfrm>
            <a:off x="7896511" y="1238863"/>
            <a:ext cx="3888121" cy="22621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&lt;?</a:t>
            </a:r>
            <a:r>
              <a:rPr lang="en-US" sz="2000" dirty="0" err="1">
                <a:solidFill>
                  <a:schemeClr val="tx1"/>
                </a:solidFill>
              </a:rPr>
              <a:t>php</a:t>
            </a:r>
            <a:endParaRPr lang="en-US" sz="2000" dirty="0">
              <a:solidFill>
                <a:schemeClr val="tx1"/>
              </a:solidFill>
            </a:endParaRPr>
          </a:p>
          <a:p>
            <a:r>
              <a:rPr lang="en-US" sz="2000" dirty="0">
                <a:solidFill>
                  <a:schemeClr val="tx1"/>
                </a:solidFill>
              </a:rPr>
              <a:t>$post =</a:t>
            </a:r>
          </a:p>
          <a:p>
            <a:r>
              <a:rPr lang="en-US" sz="2000" dirty="0">
                <a:solidFill>
                  <a:schemeClr val="tx1"/>
                </a:solidFill>
              </a:rPr>
              <a:t>  &lt;div class="post"&gt;</a:t>
            </a:r>
          </a:p>
          <a:p>
            <a:r>
              <a:rPr lang="en-US" sz="2000" dirty="0">
                <a:solidFill>
                  <a:schemeClr val="tx1"/>
                </a:solidFill>
              </a:rPr>
              <a:t>    &lt;h2&gt;{$post}&lt;/h2&gt;</a:t>
            </a:r>
          </a:p>
          <a:p>
            <a:r>
              <a:rPr lang="en-US" sz="2000" dirty="0">
                <a:solidFill>
                  <a:schemeClr val="tx1"/>
                </a:solidFill>
              </a:rPr>
              <a:t>    &lt;p&gt;Hey there.&lt;/p&gt;</a:t>
            </a:r>
          </a:p>
          <a:p>
            <a:r>
              <a:rPr lang="en-US" sz="2000" dirty="0">
                <a:solidFill>
                  <a:schemeClr val="tx1"/>
                </a:solidFill>
              </a:rPr>
              <a:t>    &lt;a </a:t>
            </a:r>
            <a:r>
              <a:rPr lang="en-US" sz="2000" dirty="0" err="1">
                <a:solidFill>
                  <a:schemeClr val="tx1"/>
                </a:solidFill>
              </a:rPr>
              <a:t>href</a:t>
            </a:r>
            <a:r>
              <a:rPr lang="en-US" sz="2000" dirty="0">
                <a:solidFill>
                  <a:schemeClr val="tx1"/>
                </a:solidFill>
              </a:rPr>
              <a:t>={$</a:t>
            </a:r>
            <a:r>
              <a:rPr lang="en-US" sz="2000" dirty="0" err="1">
                <a:solidFill>
                  <a:schemeClr val="tx1"/>
                </a:solidFill>
              </a:rPr>
              <a:t>like_link</a:t>
            </a:r>
            <a:r>
              <a:rPr lang="en-US" sz="2000" dirty="0">
                <a:solidFill>
                  <a:schemeClr val="tx1"/>
                </a:solidFill>
              </a:rPr>
              <a:t>}&gt;Like&lt;/a&gt;</a:t>
            </a:r>
          </a:p>
          <a:p>
            <a:r>
              <a:rPr lang="en-US" sz="2000" dirty="0">
                <a:solidFill>
                  <a:schemeClr val="tx1"/>
                </a:solidFill>
              </a:rPr>
              <a:t>  &lt;/div&gt;;</a:t>
            </a:r>
          </a:p>
        </p:txBody>
      </p:sp>
      <p:pic>
        <p:nvPicPr>
          <p:cNvPr id="10" name="Picture 4">
            <a:extLst>
              <a:ext uri="{FF2B5EF4-FFF2-40B4-BE49-F238E27FC236}">
                <a16:creationId xmlns:a16="http://schemas.microsoft.com/office/drawing/2014/main" id="{18F6BAE8-6164-4E85-4154-C02A092D04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4040" y="1296144"/>
            <a:ext cx="1220592" cy="8367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a:extLst>
              <a:ext uri="{FF2B5EF4-FFF2-40B4-BE49-F238E27FC236}">
                <a16:creationId xmlns:a16="http://schemas.microsoft.com/office/drawing/2014/main" id="{0CA2C6D4-536F-7CFC-5690-6D95BC251F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8208" y="3573016"/>
            <a:ext cx="3769056" cy="2826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22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84D44-5C72-3017-FBF9-6A3E4AC0390B}"/>
              </a:ext>
            </a:extLst>
          </p:cNvPr>
          <p:cNvSpPr>
            <a:spLocks noGrp="1"/>
          </p:cNvSpPr>
          <p:nvPr>
            <p:ph type="title"/>
          </p:nvPr>
        </p:nvSpPr>
        <p:spPr/>
        <p:txBody>
          <a:bodyPr/>
          <a:lstStyle/>
          <a:p>
            <a:r>
              <a:rPr lang="en-US" dirty="0"/>
              <a:t>React.js: JSX</a:t>
            </a:r>
          </a:p>
        </p:txBody>
      </p:sp>
      <p:sp>
        <p:nvSpPr>
          <p:cNvPr id="8" name="Content Placeholder 7">
            <a:extLst>
              <a:ext uri="{FF2B5EF4-FFF2-40B4-BE49-F238E27FC236}">
                <a16:creationId xmlns:a16="http://schemas.microsoft.com/office/drawing/2014/main" id="{1C4D5F21-A102-6ACB-53E9-CF207B3839E4}"/>
              </a:ext>
            </a:extLst>
          </p:cNvPr>
          <p:cNvSpPr>
            <a:spLocks noGrp="1"/>
          </p:cNvSpPr>
          <p:nvPr>
            <p:ph idx="1"/>
          </p:nvPr>
        </p:nvSpPr>
        <p:spPr>
          <a:xfrm>
            <a:off x="335360" y="1268760"/>
            <a:ext cx="11449272" cy="961364"/>
          </a:xfrm>
        </p:spPr>
        <p:txBody>
          <a:bodyPr/>
          <a:lstStyle/>
          <a:p>
            <a:pPr marL="0" indent="0">
              <a:buNone/>
            </a:pPr>
            <a:r>
              <a:rPr lang="en-US" dirty="0"/>
              <a:t>React utilize JSX to let user define the desired state as a sequence of function calls. It is possible to utilize React without JSX.</a:t>
            </a:r>
          </a:p>
        </p:txBody>
      </p:sp>
      <p:sp>
        <p:nvSpPr>
          <p:cNvPr id="4" name="Slide Number Placeholder 3">
            <a:extLst>
              <a:ext uri="{FF2B5EF4-FFF2-40B4-BE49-F238E27FC236}">
                <a16:creationId xmlns:a16="http://schemas.microsoft.com/office/drawing/2014/main" id="{A88D81ED-E5E9-AB87-69DA-76D293CAC3E6}"/>
              </a:ext>
            </a:extLst>
          </p:cNvPr>
          <p:cNvSpPr>
            <a:spLocks noGrp="1"/>
          </p:cNvSpPr>
          <p:nvPr>
            <p:ph type="sldNum" sz="quarter" idx="12"/>
          </p:nvPr>
        </p:nvSpPr>
        <p:spPr/>
        <p:txBody>
          <a:bodyPr/>
          <a:lstStyle/>
          <a:p>
            <a:fld id="{452BA717-4DED-4A38-BDE4-30D0F0A142DB}" type="slidenum">
              <a:rPr lang="cs-CZ" smtClean="0"/>
              <a:pPr/>
              <a:t>21</a:t>
            </a:fld>
            <a:endParaRPr lang="cs-CZ"/>
          </a:p>
        </p:txBody>
      </p:sp>
      <p:sp>
        <p:nvSpPr>
          <p:cNvPr id="5" name="Rectangle 4">
            <a:extLst>
              <a:ext uri="{FF2B5EF4-FFF2-40B4-BE49-F238E27FC236}">
                <a16:creationId xmlns:a16="http://schemas.microsoft.com/office/drawing/2014/main" id="{360C679D-1BE6-A263-A451-C1C60A119A1A}"/>
              </a:ext>
            </a:extLst>
          </p:cNvPr>
          <p:cNvSpPr/>
          <p:nvPr/>
        </p:nvSpPr>
        <p:spPr>
          <a:xfrm>
            <a:off x="407368" y="4627876"/>
            <a:ext cx="11089232" cy="13934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accent1"/>
                </a:solidFill>
              </a:rPr>
              <a:t>function</a:t>
            </a:r>
            <a:r>
              <a:rPr lang="en-US" sz="2000" dirty="0">
                <a:solidFill>
                  <a:schemeClr val="tx1"/>
                </a:solidFill>
              </a:rPr>
              <a:t> </a:t>
            </a:r>
            <a:r>
              <a:rPr lang="en-US" sz="2000" dirty="0" err="1">
                <a:solidFill>
                  <a:schemeClr val="tx1"/>
                </a:solidFill>
              </a:rPr>
              <a:t>MediaPlayer</a:t>
            </a:r>
            <a:r>
              <a:rPr lang="en-US" sz="2000" dirty="0">
                <a:solidFill>
                  <a:schemeClr val="tx1"/>
                </a:solidFill>
              </a:rPr>
              <a:t>(props) {</a:t>
            </a:r>
          </a:p>
          <a:p>
            <a:r>
              <a:rPr lang="en-US" sz="2000" dirty="0">
                <a:solidFill>
                  <a:schemeClr val="tx1"/>
                </a:solidFill>
              </a:rPr>
              <a:t>  return ( &lt;div&gt; { </a:t>
            </a:r>
            <a:r>
              <a:rPr lang="en-US" sz="2000" dirty="0" err="1">
                <a:solidFill>
                  <a:schemeClr val="tx1"/>
                </a:solidFill>
              </a:rPr>
              <a:t>props.playing</a:t>
            </a:r>
            <a:r>
              <a:rPr lang="en-US" sz="2000" dirty="0">
                <a:solidFill>
                  <a:schemeClr val="tx1"/>
                </a:solidFill>
              </a:rPr>
              <a:t> ? ( &lt;Button text="Stop" /&gt;  ) : ( &lt;Button text="Play" /&gt; ) }  &lt;/div&gt; );</a:t>
            </a:r>
          </a:p>
          <a:p>
            <a:r>
              <a:rPr lang="en-US" sz="2000" dirty="0">
                <a:solidFill>
                  <a:schemeClr val="tx1"/>
                </a:solidFill>
              </a:rPr>
              <a:t>}</a:t>
            </a:r>
          </a:p>
        </p:txBody>
      </p:sp>
      <p:sp>
        <p:nvSpPr>
          <p:cNvPr id="6" name="Rectangle 5">
            <a:extLst>
              <a:ext uri="{FF2B5EF4-FFF2-40B4-BE49-F238E27FC236}">
                <a16:creationId xmlns:a16="http://schemas.microsoft.com/office/drawing/2014/main" id="{BC643ED0-635E-F841-BDE6-1FA5723B0C2C}"/>
              </a:ext>
            </a:extLst>
          </p:cNvPr>
          <p:cNvSpPr/>
          <p:nvPr/>
        </p:nvSpPr>
        <p:spPr>
          <a:xfrm>
            <a:off x="407368" y="2420888"/>
            <a:ext cx="4752528" cy="18599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&lt;button </a:t>
            </a:r>
            <a:r>
              <a:rPr lang="en-US" sz="2000" dirty="0" err="1">
                <a:solidFill>
                  <a:schemeClr val="tx1"/>
                </a:solidFill>
              </a:rPr>
              <a:t>onClick</a:t>
            </a:r>
            <a:r>
              <a:rPr lang="en-US" sz="2000" dirty="0">
                <a:solidFill>
                  <a:schemeClr val="tx1"/>
                </a:solidFill>
              </a:rPr>
              <a:t> = { () =&gt; </a:t>
            </a:r>
            <a:r>
              <a:rPr lang="en-US" sz="2000" dirty="0" err="1">
                <a:solidFill>
                  <a:schemeClr val="tx1"/>
                </a:solidFill>
              </a:rPr>
              <a:t>this.like</a:t>
            </a:r>
            <a:r>
              <a:rPr lang="en-US" sz="2000" dirty="0">
                <a:solidFill>
                  <a:schemeClr val="tx1"/>
                </a:solidFill>
              </a:rPr>
              <a:t>() }&gt;</a:t>
            </a:r>
          </a:p>
          <a:p>
            <a:r>
              <a:rPr lang="en-US" sz="2000" dirty="0">
                <a:solidFill>
                  <a:schemeClr val="tx1"/>
                </a:solidFill>
              </a:rPr>
              <a:t>  Like {times} !</a:t>
            </a:r>
          </a:p>
          <a:p>
            <a:r>
              <a:rPr lang="en-US" sz="2000" dirty="0">
                <a:solidFill>
                  <a:schemeClr val="tx1"/>
                </a:solidFill>
              </a:rPr>
              <a:t>&lt;/button&gt;</a:t>
            </a:r>
          </a:p>
        </p:txBody>
      </p:sp>
      <p:sp>
        <p:nvSpPr>
          <p:cNvPr id="7" name="Rectangle 6">
            <a:extLst>
              <a:ext uri="{FF2B5EF4-FFF2-40B4-BE49-F238E27FC236}">
                <a16:creationId xmlns:a16="http://schemas.microsoft.com/office/drawing/2014/main" id="{F68EA11E-D68B-1563-6ACD-97D608B93309}"/>
              </a:ext>
            </a:extLst>
          </p:cNvPr>
          <p:cNvSpPr/>
          <p:nvPr/>
        </p:nvSpPr>
        <p:spPr>
          <a:xfrm>
            <a:off x="6088562" y="2420888"/>
            <a:ext cx="5400600" cy="18599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err="1">
                <a:solidFill>
                  <a:schemeClr val="tx1"/>
                </a:solidFill>
              </a:rPr>
              <a:t>React.createElement</a:t>
            </a:r>
            <a:r>
              <a:rPr lang="en-US" sz="2000" dirty="0">
                <a:solidFill>
                  <a:schemeClr val="tx1"/>
                </a:solidFill>
              </a:rPr>
              <a:t>("button", {</a:t>
            </a:r>
          </a:p>
          <a:p>
            <a:r>
              <a:rPr lang="en-US" sz="2000" dirty="0">
                <a:solidFill>
                  <a:schemeClr val="tx1"/>
                </a:solidFill>
              </a:rPr>
              <a:t>    </a:t>
            </a:r>
            <a:r>
              <a:rPr lang="en-US" sz="2000" dirty="0" err="1">
                <a:solidFill>
                  <a:schemeClr val="tx1"/>
                </a:solidFill>
              </a:rPr>
              <a:t>onClick</a:t>
            </a:r>
            <a:r>
              <a:rPr lang="en-US" sz="2000" dirty="0">
                <a:solidFill>
                  <a:schemeClr val="tx1"/>
                </a:solidFill>
              </a:rPr>
              <a:t>: </a:t>
            </a:r>
            <a:r>
              <a:rPr lang="en-US" sz="2000" dirty="0">
                <a:solidFill>
                  <a:schemeClr val="accent1"/>
                </a:solidFill>
              </a:rPr>
              <a:t>function</a:t>
            </a:r>
            <a:r>
              <a:rPr lang="en-US" sz="2000" dirty="0">
                <a:solidFill>
                  <a:schemeClr val="tx1"/>
                </a:solidFill>
              </a:rPr>
              <a:t> </a:t>
            </a:r>
            <a:r>
              <a:rPr lang="en-US" sz="2000" dirty="0" err="1">
                <a:solidFill>
                  <a:schemeClr val="tx1"/>
                </a:solidFill>
              </a:rPr>
              <a:t>onClick</a:t>
            </a:r>
            <a:r>
              <a:rPr lang="en-US" sz="2000" dirty="0">
                <a:solidFill>
                  <a:schemeClr val="tx1"/>
                </a:solidFill>
              </a:rPr>
              <a:t>() {</a:t>
            </a:r>
          </a:p>
          <a:p>
            <a:r>
              <a:rPr lang="en-US" sz="2000" dirty="0">
                <a:solidFill>
                  <a:schemeClr val="tx1"/>
                </a:solidFill>
              </a:rPr>
              <a:t>      </a:t>
            </a:r>
            <a:r>
              <a:rPr lang="en-US" sz="2000" dirty="0">
                <a:solidFill>
                  <a:schemeClr val="accent1"/>
                </a:solidFill>
              </a:rPr>
              <a:t>return</a:t>
            </a:r>
            <a:r>
              <a:rPr lang="en-US" sz="2000" dirty="0">
                <a:solidFill>
                  <a:schemeClr val="tx1"/>
                </a:solidFill>
              </a:rPr>
              <a:t> _</a:t>
            </a:r>
            <a:r>
              <a:rPr lang="en-US" sz="2000" dirty="0" err="1">
                <a:solidFill>
                  <a:schemeClr val="tx1"/>
                </a:solidFill>
              </a:rPr>
              <a:t>this.like</a:t>
            </a:r>
            <a:r>
              <a:rPr lang="en-US" sz="2000" dirty="0">
                <a:solidFill>
                  <a:schemeClr val="tx1"/>
                </a:solidFill>
              </a:rPr>
              <a:t>();</a:t>
            </a:r>
          </a:p>
          <a:p>
            <a:r>
              <a:rPr lang="en-US" sz="2000" dirty="0">
                <a:solidFill>
                  <a:schemeClr val="tx1"/>
                </a:solidFill>
              </a:rPr>
              <a:t>    }</a:t>
            </a:r>
          </a:p>
          <a:p>
            <a:r>
              <a:rPr lang="en-US" sz="2000" dirty="0">
                <a:solidFill>
                  <a:schemeClr val="tx1"/>
                </a:solidFill>
              </a:rPr>
              <a:t>}, "Like ", times, “!");</a:t>
            </a:r>
          </a:p>
        </p:txBody>
      </p:sp>
    </p:spTree>
    <p:extLst>
      <p:ext uri="{BB962C8B-B14F-4D97-AF65-F5344CB8AC3E}">
        <p14:creationId xmlns:p14="http://schemas.microsoft.com/office/powerpoint/2010/main" val="158986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9F5D-8321-265A-EC38-F20FFA831D74}"/>
              </a:ext>
            </a:extLst>
          </p:cNvPr>
          <p:cNvSpPr>
            <a:spLocks noGrp="1"/>
          </p:cNvSpPr>
          <p:nvPr>
            <p:ph type="title"/>
          </p:nvPr>
        </p:nvSpPr>
        <p:spPr/>
        <p:txBody>
          <a:bodyPr/>
          <a:lstStyle/>
          <a:p>
            <a:r>
              <a:rPr lang="en-US" dirty="0"/>
              <a:t>React.js: Component API</a:t>
            </a:r>
          </a:p>
        </p:txBody>
      </p:sp>
      <p:sp>
        <p:nvSpPr>
          <p:cNvPr id="3" name="Content Placeholder 2">
            <a:extLst>
              <a:ext uri="{FF2B5EF4-FFF2-40B4-BE49-F238E27FC236}">
                <a16:creationId xmlns:a16="http://schemas.microsoft.com/office/drawing/2014/main" id="{A4FD923A-D55E-8387-C5AE-4921A29D8F60}"/>
              </a:ext>
            </a:extLst>
          </p:cNvPr>
          <p:cNvSpPr>
            <a:spLocks noGrp="1"/>
          </p:cNvSpPr>
          <p:nvPr>
            <p:ph idx="1"/>
          </p:nvPr>
        </p:nvSpPr>
        <p:spPr/>
        <p:txBody>
          <a:bodyPr/>
          <a:lstStyle/>
          <a:p>
            <a:r>
              <a:rPr lang="en-US" dirty="0"/>
              <a:t>Using ES2015 (ES6) classes.</a:t>
            </a:r>
            <a:br>
              <a:rPr lang="en-US" dirty="0"/>
            </a:br>
            <a:r>
              <a:rPr lang="en-US" dirty="0"/>
              <a:t>Simple inheritance, no </a:t>
            </a:r>
            <a:r>
              <a:rPr lang="en-US" dirty="0" err="1"/>
              <a:t>mixins</a:t>
            </a:r>
            <a:r>
              <a:rPr lang="en-US" dirty="0"/>
              <a:t>.</a:t>
            </a:r>
          </a:p>
          <a:p>
            <a:r>
              <a:rPr lang="en-US" dirty="0" err="1"/>
              <a:t>React.Component</a:t>
            </a:r>
            <a:r>
              <a:rPr lang="en-US" dirty="0"/>
              <a:t> vs </a:t>
            </a:r>
            <a:r>
              <a:rPr lang="en-US" dirty="0" err="1"/>
              <a:t>React.PureComponent</a:t>
            </a:r>
            <a:r>
              <a:rPr lang="en-US" dirty="0"/>
              <a:t>.</a:t>
            </a:r>
          </a:p>
          <a:p>
            <a:r>
              <a:rPr lang="en-US" dirty="0"/>
              <a:t>Smart components vs. dump components.</a:t>
            </a:r>
          </a:p>
          <a:p>
            <a:r>
              <a:rPr lang="en-US" dirty="0"/>
              <a:t>Prefer Hooks to </a:t>
            </a:r>
            <a:r>
              <a:rPr lang="en-US" dirty="0">
                <a:hlinkClick r:id="rId3"/>
              </a:rPr>
              <a:t>HOC</a:t>
            </a:r>
            <a:r>
              <a:rPr lang="en-US" dirty="0"/>
              <a:t>s and </a:t>
            </a:r>
            <a:r>
              <a:rPr lang="en-US" dirty="0">
                <a:hlinkClick r:id="rId4"/>
              </a:rPr>
              <a:t>Render Props</a:t>
            </a:r>
            <a:r>
              <a:rPr lang="en-US" dirty="0"/>
              <a:t>.</a:t>
            </a:r>
          </a:p>
          <a:p>
            <a:endParaRPr lang="en-US" dirty="0"/>
          </a:p>
          <a:p>
            <a:endParaRPr lang="en-US" dirty="0"/>
          </a:p>
        </p:txBody>
      </p:sp>
      <p:sp>
        <p:nvSpPr>
          <p:cNvPr id="4" name="Slide Number Placeholder 3">
            <a:extLst>
              <a:ext uri="{FF2B5EF4-FFF2-40B4-BE49-F238E27FC236}">
                <a16:creationId xmlns:a16="http://schemas.microsoft.com/office/drawing/2014/main" id="{D9BF2307-9C56-A5F7-55E3-EB91302F883C}"/>
              </a:ext>
            </a:extLst>
          </p:cNvPr>
          <p:cNvSpPr>
            <a:spLocks noGrp="1"/>
          </p:cNvSpPr>
          <p:nvPr>
            <p:ph type="sldNum" sz="quarter" idx="12"/>
          </p:nvPr>
        </p:nvSpPr>
        <p:spPr/>
        <p:txBody>
          <a:bodyPr/>
          <a:lstStyle/>
          <a:p>
            <a:fld id="{452BA717-4DED-4A38-BDE4-30D0F0A142DB}" type="slidenum">
              <a:rPr lang="cs-CZ" smtClean="0"/>
              <a:pPr/>
              <a:t>22</a:t>
            </a:fld>
            <a:endParaRPr lang="cs-CZ"/>
          </a:p>
        </p:txBody>
      </p:sp>
      <p:sp>
        <p:nvSpPr>
          <p:cNvPr id="5" name="Rectangle 4">
            <a:extLst>
              <a:ext uri="{FF2B5EF4-FFF2-40B4-BE49-F238E27FC236}">
                <a16:creationId xmlns:a16="http://schemas.microsoft.com/office/drawing/2014/main" id="{8457E1BC-EF3E-D1FD-042B-DC9684313941}"/>
              </a:ext>
            </a:extLst>
          </p:cNvPr>
          <p:cNvSpPr/>
          <p:nvPr/>
        </p:nvSpPr>
        <p:spPr>
          <a:xfrm>
            <a:off x="6023992" y="1196753"/>
            <a:ext cx="5976664" cy="52565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accent1"/>
                </a:solidFill>
              </a:rPr>
              <a:t>class</a:t>
            </a:r>
            <a:r>
              <a:rPr lang="en-US" sz="2000" dirty="0">
                <a:solidFill>
                  <a:schemeClr val="tx1"/>
                </a:solidFill>
              </a:rPr>
              <a:t> Example </a:t>
            </a:r>
            <a:r>
              <a:rPr lang="en-US" sz="2000" dirty="0">
                <a:solidFill>
                  <a:schemeClr val="accent1"/>
                </a:solidFill>
              </a:rPr>
              <a:t>extends</a:t>
            </a:r>
            <a:r>
              <a:rPr lang="en-US" sz="2000" dirty="0">
                <a:solidFill>
                  <a:schemeClr val="tx1"/>
                </a:solidFill>
              </a:rPr>
              <a:t> </a:t>
            </a:r>
            <a:r>
              <a:rPr lang="en-US" sz="2000" dirty="0" err="1">
                <a:solidFill>
                  <a:schemeClr val="tx1"/>
                </a:solidFill>
              </a:rPr>
              <a:t>React.Component</a:t>
            </a:r>
            <a:r>
              <a:rPr lang="en-US" sz="2000" dirty="0">
                <a:solidFill>
                  <a:schemeClr val="tx1"/>
                </a:solidFill>
              </a:rPr>
              <a:t> {</a:t>
            </a:r>
          </a:p>
          <a:p>
            <a:r>
              <a:rPr lang="en-US" sz="2000" dirty="0">
                <a:solidFill>
                  <a:schemeClr val="tx1"/>
                </a:solidFill>
              </a:rPr>
              <a:t>  constructor(props) { </a:t>
            </a:r>
            <a:br>
              <a:rPr lang="en-US" sz="2000" dirty="0">
                <a:solidFill>
                  <a:schemeClr val="tx1"/>
                </a:solidFill>
              </a:rPr>
            </a:br>
            <a:r>
              <a:rPr lang="en-US" sz="2000" dirty="0">
                <a:solidFill>
                  <a:schemeClr val="tx1"/>
                </a:solidFill>
              </a:rPr>
              <a:t>    super(props);</a:t>
            </a:r>
            <a:br>
              <a:rPr lang="en-US" sz="2000" dirty="0">
                <a:solidFill>
                  <a:schemeClr val="tx1"/>
                </a:solidFill>
              </a:rPr>
            </a:br>
            <a:r>
              <a:rPr lang="en-US" sz="2000" dirty="0">
                <a:solidFill>
                  <a:schemeClr val="tx1"/>
                </a:solidFill>
              </a:rPr>
              <a:t>    </a:t>
            </a:r>
            <a:r>
              <a:rPr lang="en-US" sz="2000" dirty="0" err="1">
                <a:solidFill>
                  <a:schemeClr val="tx1"/>
                </a:solidFill>
              </a:rPr>
              <a:t>this.state</a:t>
            </a:r>
            <a:r>
              <a:rPr lang="en-US" sz="2000" dirty="0">
                <a:solidFill>
                  <a:schemeClr val="tx1"/>
                </a:solidFill>
              </a:rPr>
              <a:t> = { count: 0, name: props.name };  </a:t>
            </a:r>
          </a:p>
          <a:p>
            <a:r>
              <a:rPr lang="en-US" sz="2000" dirty="0">
                <a:solidFill>
                  <a:schemeClr val="tx1"/>
                </a:solidFill>
              </a:rPr>
              <a:t>    </a:t>
            </a:r>
            <a:r>
              <a:rPr lang="en-US" sz="2000" dirty="0" err="1">
                <a:solidFill>
                  <a:schemeClr val="tx1"/>
                </a:solidFill>
              </a:rPr>
              <a:t>this.onClick</a:t>
            </a:r>
            <a:r>
              <a:rPr lang="en-US" sz="2000" dirty="0">
                <a:solidFill>
                  <a:schemeClr val="tx1"/>
                </a:solidFill>
              </a:rPr>
              <a:t>  = </a:t>
            </a:r>
            <a:r>
              <a:rPr lang="en-US" sz="2000" dirty="0" err="1">
                <a:solidFill>
                  <a:schemeClr val="tx1"/>
                </a:solidFill>
              </a:rPr>
              <a:t>this.onClick.bind</a:t>
            </a:r>
            <a:r>
              <a:rPr lang="en-US" sz="2000" dirty="0">
                <a:solidFill>
                  <a:schemeClr val="tx1"/>
                </a:solidFill>
              </a:rPr>
              <a:t>(this);</a:t>
            </a:r>
            <a:br>
              <a:rPr lang="en-US" sz="2000" dirty="0">
                <a:solidFill>
                  <a:schemeClr val="tx1"/>
                </a:solidFill>
              </a:rPr>
            </a:br>
            <a:r>
              <a:rPr lang="en-US" sz="2000" dirty="0">
                <a:solidFill>
                  <a:schemeClr val="tx1"/>
                </a:solidFill>
              </a:rPr>
              <a:t>  }</a:t>
            </a:r>
            <a:br>
              <a:rPr lang="en-US" sz="2000" dirty="0">
                <a:solidFill>
                  <a:schemeClr val="tx1"/>
                </a:solidFill>
              </a:rPr>
            </a:br>
            <a:endParaRPr lang="en-US" sz="2000" dirty="0">
              <a:solidFill>
                <a:schemeClr val="tx1"/>
              </a:solidFill>
            </a:endParaRPr>
          </a:p>
          <a:p>
            <a:r>
              <a:rPr lang="en-US" sz="2000" dirty="0">
                <a:solidFill>
                  <a:schemeClr val="tx1"/>
                </a:solidFill>
              </a:rPr>
              <a:t>  </a:t>
            </a:r>
            <a:r>
              <a:rPr lang="en-US" sz="2000" dirty="0" err="1">
                <a:solidFill>
                  <a:schemeClr val="tx1"/>
                </a:solidFill>
              </a:rPr>
              <a:t>onClick</a:t>
            </a:r>
            <a:r>
              <a:rPr lang="en-US" sz="2000" dirty="0">
                <a:solidFill>
                  <a:schemeClr val="tx1"/>
                </a:solidFill>
              </a:rPr>
              <a:t>() { </a:t>
            </a:r>
            <a:r>
              <a:rPr lang="en-US" sz="2000" dirty="0" err="1">
                <a:solidFill>
                  <a:schemeClr val="tx1"/>
                </a:solidFill>
              </a:rPr>
              <a:t>this.setState</a:t>
            </a:r>
            <a:r>
              <a:rPr lang="en-US" sz="2000" dirty="0">
                <a:solidFill>
                  <a:schemeClr val="tx1"/>
                </a:solidFill>
              </a:rPr>
              <a:t>({count: </a:t>
            </a:r>
            <a:r>
              <a:rPr lang="en-US" sz="2000" dirty="0" err="1">
                <a:solidFill>
                  <a:schemeClr val="tx1"/>
                </a:solidFill>
              </a:rPr>
              <a:t>this.state.count</a:t>
            </a:r>
            <a:r>
              <a:rPr lang="en-US" sz="2000" dirty="0">
                <a:solidFill>
                  <a:schemeClr val="tx1"/>
                </a:solidFill>
              </a:rPr>
              <a:t> + 1}) }</a:t>
            </a:r>
          </a:p>
          <a:p>
            <a:br>
              <a:rPr lang="en-US" sz="2000" dirty="0">
                <a:solidFill>
                  <a:schemeClr val="tx1"/>
                </a:solidFill>
              </a:rPr>
            </a:br>
            <a:r>
              <a:rPr lang="en-US" sz="2000" dirty="0">
                <a:solidFill>
                  <a:schemeClr val="tx1"/>
                </a:solidFill>
              </a:rPr>
              <a:t>  render() {</a:t>
            </a:r>
            <a:br>
              <a:rPr lang="en-US" sz="2000" dirty="0">
                <a:solidFill>
                  <a:schemeClr val="tx1"/>
                </a:solidFill>
              </a:rPr>
            </a:br>
            <a:r>
              <a:rPr lang="en-US" sz="2000" dirty="0">
                <a:solidFill>
                  <a:schemeClr val="tx1"/>
                </a:solidFill>
              </a:rPr>
              <a:t>    </a:t>
            </a:r>
            <a:r>
              <a:rPr lang="en-US" sz="2000" dirty="0">
                <a:solidFill>
                  <a:schemeClr val="accent1"/>
                </a:solidFill>
              </a:rPr>
              <a:t>const</a:t>
            </a:r>
            <a:r>
              <a:rPr lang="en-US" sz="2000" dirty="0">
                <a:solidFill>
                  <a:schemeClr val="tx1"/>
                </a:solidFill>
              </a:rPr>
              <a:t> {name, count} = </a:t>
            </a:r>
            <a:r>
              <a:rPr lang="en-US" sz="2000" dirty="0" err="1">
                <a:solidFill>
                  <a:schemeClr val="tx1"/>
                </a:solidFill>
              </a:rPr>
              <a:t>this.state</a:t>
            </a:r>
            <a:r>
              <a:rPr lang="en-US" sz="2000" dirty="0">
                <a:solidFill>
                  <a:schemeClr val="tx1"/>
                </a:solidFill>
              </a:rPr>
              <a:t>;</a:t>
            </a:r>
          </a:p>
          <a:p>
            <a:r>
              <a:rPr lang="en-US" sz="2000" dirty="0">
                <a:solidFill>
                  <a:schemeClr val="tx1"/>
                </a:solidFill>
              </a:rPr>
              <a:t>    </a:t>
            </a:r>
            <a:r>
              <a:rPr lang="en-US" sz="2000" dirty="0">
                <a:solidFill>
                  <a:schemeClr val="accent1"/>
                </a:solidFill>
              </a:rPr>
              <a:t>return</a:t>
            </a:r>
          </a:p>
          <a:p>
            <a:r>
              <a:rPr lang="en-US" sz="2000" dirty="0">
                <a:solidFill>
                  <a:schemeClr val="tx1"/>
                </a:solidFill>
              </a:rPr>
              <a:t>      &lt;div&gt;</a:t>
            </a:r>
          </a:p>
          <a:p>
            <a:r>
              <a:rPr lang="en-US" sz="2000" dirty="0">
                <a:solidFill>
                  <a:schemeClr val="tx1"/>
                </a:solidFill>
              </a:rPr>
              <a:t>        &lt;p&gt;{name} clicked {count} times&lt;/p&gt;</a:t>
            </a:r>
          </a:p>
          <a:p>
            <a:r>
              <a:rPr lang="en-US" sz="2000" dirty="0">
                <a:solidFill>
                  <a:schemeClr val="tx1"/>
                </a:solidFill>
              </a:rPr>
              <a:t>        &lt;button </a:t>
            </a:r>
            <a:r>
              <a:rPr lang="en-US" sz="2000" dirty="0" err="1">
                <a:solidFill>
                  <a:schemeClr val="tx1"/>
                </a:solidFill>
              </a:rPr>
              <a:t>onClick</a:t>
            </a:r>
            <a:r>
              <a:rPr lang="en-US" sz="2000" dirty="0">
                <a:solidFill>
                  <a:schemeClr val="tx1"/>
                </a:solidFill>
              </a:rPr>
              <a:t>={</a:t>
            </a:r>
            <a:r>
              <a:rPr lang="en-US" sz="2000" dirty="0" err="1">
                <a:solidFill>
                  <a:schemeClr val="tx1"/>
                </a:solidFill>
              </a:rPr>
              <a:t>this.onClick</a:t>
            </a:r>
            <a:r>
              <a:rPr lang="en-US" sz="2000" dirty="0">
                <a:solidFill>
                  <a:schemeClr val="tx1"/>
                </a:solidFill>
              </a:rPr>
              <a:t>}&gt;Click me&lt;/button&gt;</a:t>
            </a:r>
          </a:p>
          <a:p>
            <a:r>
              <a:rPr lang="en-US" sz="2000" dirty="0">
                <a:solidFill>
                  <a:schemeClr val="tx1"/>
                </a:solidFill>
              </a:rPr>
              <a:t>      &lt;/div&gt;</a:t>
            </a:r>
            <a:br>
              <a:rPr lang="en-US" sz="2000" dirty="0">
                <a:solidFill>
                  <a:schemeClr val="tx1"/>
                </a:solidFill>
              </a:rPr>
            </a:br>
            <a:r>
              <a:rPr lang="en-US" sz="2000" dirty="0">
                <a:solidFill>
                  <a:schemeClr val="tx1"/>
                </a:solidFill>
              </a:rPr>
              <a:t> } } </a:t>
            </a:r>
          </a:p>
        </p:txBody>
      </p:sp>
    </p:spTree>
    <p:extLst>
      <p:ext uri="{BB962C8B-B14F-4D97-AF65-F5344CB8AC3E}">
        <p14:creationId xmlns:p14="http://schemas.microsoft.com/office/powerpoint/2010/main" val="3615062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6CE6C1-7DB3-4104-9F29-CB3D61FE1BCB}"/>
              </a:ext>
            </a:extLst>
          </p:cNvPr>
          <p:cNvSpPr>
            <a:spLocks noGrp="1"/>
          </p:cNvSpPr>
          <p:nvPr>
            <p:ph type="title"/>
          </p:nvPr>
        </p:nvSpPr>
        <p:spPr/>
        <p:txBody>
          <a:bodyPr>
            <a:normAutofit/>
          </a:bodyPr>
          <a:lstStyle/>
          <a:p>
            <a:r>
              <a:rPr lang="en-US" dirty="0"/>
              <a:t>React.js: Component lifecycle</a:t>
            </a:r>
          </a:p>
        </p:txBody>
      </p:sp>
      <p:sp>
        <p:nvSpPr>
          <p:cNvPr id="2" name="Content Placeholder 1">
            <a:extLst>
              <a:ext uri="{FF2B5EF4-FFF2-40B4-BE49-F238E27FC236}">
                <a16:creationId xmlns:a16="http://schemas.microsoft.com/office/drawing/2014/main" id="{FB273F6D-314A-4E89-8DF5-B8C88118BA8C}"/>
              </a:ext>
            </a:extLst>
          </p:cNvPr>
          <p:cNvSpPr>
            <a:spLocks noGrp="1"/>
          </p:cNvSpPr>
          <p:nvPr>
            <p:ph sz="half" idx="1"/>
          </p:nvPr>
        </p:nvSpPr>
        <p:spPr/>
        <p:txBody>
          <a:bodyPr/>
          <a:lstStyle/>
          <a:p>
            <a:pPr marL="0" indent="0">
              <a:buNone/>
            </a:pPr>
            <a:r>
              <a:rPr lang="en-US" dirty="0"/>
              <a:t>Mounting</a:t>
            </a:r>
          </a:p>
          <a:p>
            <a:r>
              <a:rPr lang="en-US" dirty="0"/>
              <a:t>constructor</a:t>
            </a:r>
          </a:p>
          <a:p>
            <a:r>
              <a:rPr lang="en-US" dirty="0"/>
              <a:t>static </a:t>
            </a:r>
            <a:r>
              <a:rPr lang="en-US" dirty="0" err="1"/>
              <a:t>getDerivedStateFromProps</a:t>
            </a:r>
            <a:r>
              <a:rPr lang="en-US" dirty="0"/>
              <a:t>()</a:t>
            </a:r>
          </a:p>
          <a:p>
            <a:r>
              <a:rPr lang="en-US" dirty="0"/>
              <a:t>render()</a:t>
            </a:r>
          </a:p>
          <a:p>
            <a:r>
              <a:rPr lang="en-US" dirty="0" err="1"/>
              <a:t>componentDidMount</a:t>
            </a:r>
            <a:r>
              <a:rPr lang="en-US" dirty="0"/>
              <a:t>()</a:t>
            </a:r>
          </a:p>
          <a:p>
            <a:endParaRPr lang="en-US" dirty="0"/>
          </a:p>
          <a:p>
            <a:pPr marL="201168" lvl="1" indent="0">
              <a:buNone/>
            </a:pPr>
            <a:endParaRPr lang="en-US" dirty="0"/>
          </a:p>
          <a:p>
            <a:pPr marL="201168" lvl="1" indent="0">
              <a:buNone/>
            </a:pPr>
            <a:endParaRPr lang="en-US" dirty="0"/>
          </a:p>
          <a:p>
            <a:pPr marL="0" indent="0">
              <a:buNone/>
            </a:pPr>
            <a:r>
              <a:rPr lang="en-US" dirty="0"/>
              <a:t>Unmounting</a:t>
            </a:r>
          </a:p>
          <a:p>
            <a:r>
              <a:rPr lang="en-US" dirty="0" err="1"/>
              <a:t>componentWillUnmount</a:t>
            </a:r>
            <a:r>
              <a:rPr lang="en-US" dirty="0"/>
              <a:t>()</a:t>
            </a:r>
          </a:p>
          <a:p>
            <a:pPr lvl="2"/>
            <a:endParaRPr lang="en-US" dirty="0"/>
          </a:p>
          <a:p>
            <a:endParaRPr lang="en-US" dirty="0"/>
          </a:p>
          <a:p>
            <a:pPr marL="201168" lvl="1" indent="0">
              <a:buNone/>
            </a:pPr>
            <a:endParaRPr lang="en-US" dirty="0"/>
          </a:p>
        </p:txBody>
      </p:sp>
      <p:sp>
        <p:nvSpPr>
          <p:cNvPr id="5" name="Content Placeholder 4">
            <a:extLst>
              <a:ext uri="{FF2B5EF4-FFF2-40B4-BE49-F238E27FC236}">
                <a16:creationId xmlns:a16="http://schemas.microsoft.com/office/drawing/2014/main" id="{060ED639-AE69-4165-4C05-6CF9FB49ECBD}"/>
              </a:ext>
            </a:extLst>
          </p:cNvPr>
          <p:cNvSpPr>
            <a:spLocks noGrp="1"/>
          </p:cNvSpPr>
          <p:nvPr>
            <p:ph sz="half" idx="2"/>
          </p:nvPr>
        </p:nvSpPr>
        <p:spPr/>
        <p:txBody>
          <a:bodyPr/>
          <a:lstStyle/>
          <a:p>
            <a:pPr marL="0" indent="0">
              <a:buNone/>
            </a:pPr>
            <a:r>
              <a:rPr lang="en-US" dirty="0"/>
              <a:t>Updating</a:t>
            </a:r>
          </a:p>
          <a:p>
            <a:r>
              <a:rPr lang="en-US" dirty="0"/>
              <a:t>static </a:t>
            </a:r>
            <a:r>
              <a:rPr lang="en-US" dirty="0" err="1"/>
              <a:t>getDerivedStateFromProps</a:t>
            </a:r>
            <a:r>
              <a:rPr lang="en-US" dirty="0"/>
              <a:t>()</a:t>
            </a:r>
          </a:p>
          <a:p>
            <a:r>
              <a:rPr lang="en-US" dirty="0" err="1"/>
              <a:t>shouldComponentUpdate</a:t>
            </a:r>
            <a:r>
              <a:rPr lang="en-US" dirty="0"/>
              <a:t>()</a:t>
            </a:r>
          </a:p>
          <a:p>
            <a:r>
              <a:rPr lang="en-US" dirty="0"/>
              <a:t>render()</a:t>
            </a:r>
          </a:p>
          <a:p>
            <a:r>
              <a:rPr lang="en-US" dirty="0" err="1"/>
              <a:t>getSnapshotBeforeUpdate</a:t>
            </a:r>
            <a:r>
              <a:rPr lang="en-US" dirty="0"/>
              <a:t>()</a:t>
            </a:r>
          </a:p>
          <a:p>
            <a:r>
              <a:rPr lang="en-US" dirty="0" err="1"/>
              <a:t>componentDidUpdate</a:t>
            </a:r>
            <a:r>
              <a:rPr lang="en-US" dirty="0"/>
              <a:t>()</a:t>
            </a:r>
          </a:p>
          <a:p>
            <a:pPr lvl="2"/>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292A517-1FBF-4E7F-BF37-F72B6BDEE20A}"/>
              </a:ext>
            </a:extLst>
          </p:cNvPr>
          <p:cNvSpPr>
            <a:spLocks noGrp="1"/>
          </p:cNvSpPr>
          <p:nvPr>
            <p:ph type="sldNum" sz="quarter" idx="12"/>
          </p:nvPr>
        </p:nvSpPr>
        <p:spPr/>
        <p:txBody>
          <a:bodyPr/>
          <a:lstStyle/>
          <a:p>
            <a:fld id="{452BA717-4DED-4A38-BDE4-30D0F0A142DB}" type="slidenum">
              <a:rPr lang="cs-CZ" smtClean="0"/>
              <a:pPr/>
              <a:t>23</a:t>
            </a:fld>
            <a:endParaRPr lang="cs-CZ"/>
          </a:p>
        </p:txBody>
      </p:sp>
      <p:sp>
        <p:nvSpPr>
          <p:cNvPr id="6" name="Content Placeholder 1">
            <a:extLst>
              <a:ext uri="{FF2B5EF4-FFF2-40B4-BE49-F238E27FC236}">
                <a16:creationId xmlns:a16="http://schemas.microsoft.com/office/drawing/2014/main" id="{9C960605-D427-4B75-ADF4-7EA9A3DF8E30}"/>
              </a:ext>
            </a:extLst>
          </p:cNvPr>
          <p:cNvSpPr txBox="1">
            <a:spLocks/>
          </p:cNvSpPr>
          <p:nvPr/>
        </p:nvSpPr>
        <p:spPr>
          <a:xfrm>
            <a:off x="6744072" y="5015665"/>
            <a:ext cx="5712632" cy="2849387"/>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76002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500"/>
                                        <p:tgtEl>
                                          <p:spTgt spid="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fade">
                                      <p:cBhvr>
                                        <p:cTn id="37" dur="500"/>
                                        <p:tgtEl>
                                          <p:spTgt spid="2">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nodePh="1">
                                  <p:stCondLst>
                                    <p:cond delay="0"/>
                                  </p:stCondLst>
                                  <p:endCondLst>
                                    <p:cond evt="begin" delay="0">
                                      <p:tn val="40"/>
                                    </p:cond>
                                  </p:end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B4817E-7B83-2F7B-6278-F7AD0DFD518A}"/>
              </a:ext>
            </a:extLst>
          </p:cNvPr>
          <p:cNvSpPr>
            <a:spLocks noGrp="1"/>
          </p:cNvSpPr>
          <p:nvPr>
            <p:ph type="body" sz="quarter" idx="13"/>
          </p:nvPr>
        </p:nvSpPr>
        <p:spPr/>
        <p:txBody>
          <a:bodyPr/>
          <a:lstStyle/>
          <a:p>
            <a:r>
              <a:rPr lang="en-US" dirty="0"/>
              <a:t>Demo</a:t>
            </a:r>
          </a:p>
        </p:txBody>
      </p:sp>
      <p:sp>
        <p:nvSpPr>
          <p:cNvPr id="3" name="Text Placeholder 2">
            <a:extLst>
              <a:ext uri="{FF2B5EF4-FFF2-40B4-BE49-F238E27FC236}">
                <a16:creationId xmlns:a16="http://schemas.microsoft.com/office/drawing/2014/main" id="{E04B6D01-1795-1392-ACAA-1707BFC8EAAA}"/>
              </a:ext>
            </a:extLst>
          </p:cNvPr>
          <p:cNvSpPr>
            <a:spLocks noGrp="1"/>
          </p:cNvSpPr>
          <p:nvPr>
            <p:ph type="body" sz="quarter" idx="14"/>
          </p:nvPr>
        </p:nvSpPr>
        <p:spPr/>
        <p:txBody>
          <a:bodyPr/>
          <a:lstStyle/>
          <a:p>
            <a:r>
              <a:rPr lang="en-US" dirty="0"/>
              <a:t>React application with Components</a:t>
            </a:r>
          </a:p>
        </p:txBody>
      </p:sp>
      <p:pic>
        <p:nvPicPr>
          <p:cNvPr id="5" name="Picture 4">
            <a:extLst>
              <a:ext uri="{FF2B5EF4-FFF2-40B4-BE49-F238E27FC236}">
                <a16:creationId xmlns:a16="http://schemas.microsoft.com/office/drawing/2014/main" id="{3022C271-5713-4F34-097A-7F62E1DC1934}"/>
              </a:ext>
            </a:extLst>
          </p:cNvPr>
          <p:cNvPicPr>
            <a:picLocks noChangeAspect="1"/>
          </p:cNvPicPr>
          <p:nvPr/>
        </p:nvPicPr>
        <p:blipFill>
          <a:blip r:embed="rId3"/>
          <a:stretch>
            <a:fillRect/>
          </a:stretch>
        </p:blipFill>
        <p:spPr>
          <a:xfrm>
            <a:off x="2017459" y="287975"/>
            <a:ext cx="8373366" cy="1692118"/>
          </a:xfrm>
          <a:prstGeom prst="rect">
            <a:avLst/>
          </a:prstGeom>
        </p:spPr>
      </p:pic>
      <p:sp>
        <p:nvSpPr>
          <p:cNvPr id="6" name="TextBox 5">
            <a:extLst>
              <a:ext uri="{FF2B5EF4-FFF2-40B4-BE49-F238E27FC236}">
                <a16:creationId xmlns:a16="http://schemas.microsoft.com/office/drawing/2014/main" id="{8EC0AEF1-FEA2-6EAD-1CF9-2FA969553D06}"/>
              </a:ext>
            </a:extLst>
          </p:cNvPr>
          <p:cNvSpPr txBox="1"/>
          <p:nvPr/>
        </p:nvSpPr>
        <p:spPr>
          <a:xfrm>
            <a:off x="1127448" y="5291916"/>
            <a:ext cx="2016224" cy="369332"/>
          </a:xfrm>
          <a:prstGeom prst="rect">
            <a:avLst/>
          </a:prstGeom>
          <a:noFill/>
        </p:spPr>
        <p:txBody>
          <a:bodyPr wrap="square">
            <a:spAutoFit/>
          </a:bodyPr>
          <a:lstStyle/>
          <a:p>
            <a:pPr algn="ctr"/>
            <a:r>
              <a:rPr lang="en-US" sz="1800" dirty="0">
                <a:hlinkClick r:id="rId4"/>
              </a:rPr>
              <a:t>jsComplete.com</a:t>
            </a:r>
            <a:endParaRPr lang="en-US" sz="1800" dirty="0"/>
          </a:p>
        </p:txBody>
      </p:sp>
      <p:sp>
        <p:nvSpPr>
          <p:cNvPr id="7" name="TextBox 6">
            <a:extLst>
              <a:ext uri="{FF2B5EF4-FFF2-40B4-BE49-F238E27FC236}">
                <a16:creationId xmlns:a16="http://schemas.microsoft.com/office/drawing/2014/main" id="{85A23AD4-FFA8-B993-A755-C1D92F984F87}"/>
              </a:ext>
            </a:extLst>
          </p:cNvPr>
          <p:cNvSpPr txBox="1"/>
          <p:nvPr/>
        </p:nvSpPr>
        <p:spPr>
          <a:xfrm>
            <a:off x="3791744" y="5291916"/>
            <a:ext cx="2016224" cy="369332"/>
          </a:xfrm>
          <a:prstGeom prst="rect">
            <a:avLst/>
          </a:prstGeom>
          <a:noFill/>
        </p:spPr>
        <p:txBody>
          <a:bodyPr wrap="square">
            <a:spAutoFit/>
          </a:bodyPr>
          <a:lstStyle/>
          <a:p>
            <a:pPr algn="ctr"/>
            <a:r>
              <a:rPr lang="en-US" sz="1800" dirty="0">
                <a:hlinkClick r:id="rId5"/>
              </a:rPr>
              <a:t>playcode.io/react</a:t>
            </a:r>
            <a:endParaRPr lang="en-US" sz="1800" dirty="0"/>
          </a:p>
        </p:txBody>
      </p:sp>
    </p:spTree>
    <p:extLst>
      <p:ext uri="{BB962C8B-B14F-4D97-AF65-F5344CB8AC3E}">
        <p14:creationId xmlns:p14="http://schemas.microsoft.com/office/powerpoint/2010/main" val="3418629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AA4D9-889F-71B7-7AC5-754B3D32CAA3}"/>
              </a:ext>
            </a:extLst>
          </p:cNvPr>
          <p:cNvSpPr>
            <a:spLocks noGrp="1"/>
          </p:cNvSpPr>
          <p:nvPr>
            <p:ph type="title"/>
          </p:nvPr>
        </p:nvSpPr>
        <p:spPr/>
        <p:txBody>
          <a:bodyPr/>
          <a:lstStyle/>
          <a:p>
            <a:r>
              <a:rPr lang="en-US" dirty="0"/>
              <a:t>Recompose</a:t>
            </a:r>
          </a:p>
        </p:txBody>
      </p:sp>
      <p:sp>
        <p:nvSpPr>
          <p:cNvPr id="3" name="Content Placeholder 2">
            <a:extLst>
              <a:ext uri="{FF2B5EF4-FFF2-40B4-BE49-F238E27FC236}">
                <a16:creationId xmlns:a16="http://schemas.microsoft.com/office/drawing/2014/main" id="{251E5518-626C-F64D-DC56-76C09823E44A}"/>
              </a:ext>
            </a:extLst>
          </p:cNvPr>
          <p:cNvSpPr>
            <a:spLocks noGrp="1"/>
          </p:cNvSpPr>
          <p:nvPr>
            <p:ph idx="1"/>
          </p:nvPr>
        </p:nvSpPr>
        <p:spPr>
          <a:xfrm>
            <a:off x="335360" y="1268760"/>
            <a:ext cx="11449272" cy="2016224"/>
          </a:xfrm>
        </p:spPr>
        <p:txBody>
          <a:bodyPr/>
          <a:lstStyle/>
          <a:p>
            <a:pPr marL="0" indent="0">
              <a:buNone/>
            </a:pPr>
            <a:r>
              <a:rPr lang="en-US" dirty="0"/>
              <a:t>Recompose is a React utility belt for function components and higher-order components. </a:t>
            </a:r>
            <a:br>
              <a:rPr lang="en-US" dirty="0"/>
            </a:br>
            <a:r>
              <a:rPr lang="en-US" dirty="0"/>
              <a:t>2015 - 2018, with announcement:</a:t>
            </a:r>
            <a:br>
              <a:rPr lang="en-US" dirty="0"/>
            </a:br>
            <a:r>
              <a:rPr lang="en-US" dirty="0"/>
              <a:t>“Hi! I created Recompose about three years ago. About a year after that, I joined the React team. Today, we announced a proposal for Hooks (Oct 25, 2018). Hooks solves all the problems I attempted to address with Recompose three years ago, and more on top of that. ….”</a:t>
            </a:r>
          </a:p>
          <a:p>
            <a:pPr marL="0" indent="0">
              <a:buNone/>
            </a:pPr>
            <a:r>
              <a:rPr lang="en-US" dirty="0"/>
              <a:t>Hooks was just one more attempt to tackle issues of sharing common logic between components.</a:t>
            </a:r>
          </a:p>
        </p:txBody>
      </p:sp>
      <p:sp>
        <p:nvSpPr>
          <p:cNvPr id="4" name="Slide Number Placeholder 3">
            <a:extLst>
              <a:ext uri="{FF2B5EF4-FFF2-40B4-BE49-F238E27FC236}">
                <a16:creationId xmlns:a16="http://schemas.microsoft.com/office/drawing/2014/main" id="{4B6C3BC2-2114-D25B-DBF0-362713E6AAAB}"/>
              </a:ext>
            </a:extLst>
          </p:cNvPr>
          <p:cNvSpPr>
            <a:spLocks noGrp="1"/>
          </p:cNvSpPr>
          <p:nvPr>
            <p:ph type="sldNum" sz="quarter" idx="12"/>
          </p:nvPr>
        </p:nvSpPr>
        <p:spPr/>
        <p:txBody>
          <a:bodyPr/>
          <a:lstStyle/>
          <a:p>
            <a:fld id="{452BA717-4DED-4A38-BDE4-30D0F0A142DB}" type="slidenum">
              <a:rPr lang="cs-CZ" smtClean="0"/>
              <a:pPr/>
              <a:t>25</a:t>
            </a:fld>
            <a:endParaRPr lang="cs-CZ"/>
          </a:p>
        </p:txBody>
      </p:sp>
      <p:sp>
        <p:nvSpPr>
          <p:cNvPr id="6" name="Rectangle 5">
            <a:extLst>
              <a:ext uri="{FF2B5EF4-FFF2-40B4-BE49-F238E27FC236}">
                <a16:creationId xmlns:a16="http://schemas.microsoft.com/office/drawing/2014/main" id="{6572B832-7959-30AA-0830-CC50B65D1C41}"/>
              </a:ext>
            </a:extLst>
          </p:cNvPr>
          <p:cNvSpPr/>
          <p:nvPr/>
        </p:nvSpPr>
        <p:spPr>
          <a:xfrm>
            <a:off x="360000" y="3429000"/>
            <a:ext cx="11424632" cy="30243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accent1"/>
                </a:solidFill>
              </a:rPr>
              <a:t>const</a:t>
            </a:r>
            <a:r>
              <a:rPr lang="en-US" sz="2000" dirty="0">
                <a:solidFill>
                  <a:schemeClr val="tx1"/>
                </a:solidFill>
              </a:rPr>
              <a:t> enhance = </a:t>
            </a:r>
            <a:r>
              <a:rPr lang="en-US" sz="2000" dirty="0" err="1">
                <a:solidFill>
                  <a:schemeClr val="tx1"/>
                </a:solidFill>
              </a:rPr>
              <a:t>withState</a:t>
            </a:r>
            <a:r>
              <a:rPr lang="en-US" sz="2000" dirty="0">
                <a:solidFill>
                  <a:schemeClr val="tx1"/>
                </a:solidFill>
              </a:rPr>
              <a:t>('counter', '</a:t>
            </a:r>
            <a:r>
              <a:rPr lang="en-US" sz="2000" dirty="0" err="1">
                <a:solidFill>
                  <a:schemeClr val="tx1"/>
                </a:solidFill>
              </a:rPr>
              <a:t>setCounter</a:t>
            </a:r>
            <a:r>
              <a:rPr lang="en-US" sz="2000" dirty="0">
                <a:solidFill>
                  <a:schemeClr val="tx1"/>
                </a:solidFill>
              </a:rPr>
              <a:t>', 0)</a:t>
            </a:r>
          </a:p>
          <a:p>
            <a:endParaRPr lang="en-US" sz="2000" dirty="0">
              <a:solidFill>
                <a:schemeClr val="tx1"/>
              </a:solidFill>
            </a:endParaRPr>
          </a:p>
          <a:p>
            <a:r>
              <a:rPr lang="en-US" sz="2000" dirty="0">
                <a:solidFill>
                  <a:schemeClr val="accent1"/>
                </a:solidFill>
              </a:rPr>
              <a:t>const</a:t>
            </a:r>
            <a:r>
              <a:rPr lang="en-US" sz="2000" dirty="0">
                <a:solidFill>
                  <a:schemeClr val="tx1"/>
                </a:solidFill>
              </a:rPr>
              <a:t> Counter = enhance(({ counter, </a:t>
            </a:r>
            <a:r>
              <a:rPr lang="en-US" sz="2000" dirty="0" err="1">
                <a:solidFill>
                  <a:schemeClr val="tx1"/>
                </a:solidFill>
              </a:rPr>
              <a:t>setCounter</a:t>
            </a:r>
            <a:r>
              <a:rPr lang="en-US" sz="2000" dirty="0">
                <a:solidFill>
                  <a:schemeClr val="tx1"/>
                </a:solidFill>
              </a:rPr>
              <a:t> }) =&gt;</a:t>
            </a:r>
          </a:p>
          <a:p>
            <a:r>
              <a:rPr lang="en-US" sz="2000" dirty="0">
                <a:solidFill>
                  <a:schemeClr val="tx1"/>
                </a:solidFill>
              </a:rPr>
              <a:t>  &lt;div&gt;</a:t>
            </a:r>
          </a:p>
          <a:p>
            <a:r>
              <a:rPr lang="en-US" sz="2000" dirty="0">
                <a:solidFill>
                  <a:schemeClr val="tx1"/>
                </a:solidFill>
              </a:rPr>
              <a:t>    Count: {counter}</a:t>
            </a:r>
          </a:p>
          <a:p>
            <a:r>
              <a:rPr lang="en-US" sz="2000" dirty="0">
                <a:solidFill>
                  <a:schemeClr val="tx1"/>
                </a:solidFill>
              </a:rPr>
              <a:t>    &lt;button </a:t>
            </a:r>
            <a:r>
              <a:rPr lang="en-US" sz="2000" dirty="0" err="1">
                <a:solidFill>
                  <a:schemeClr val="tx1"/>
                </a:solidFill>
              </a:rPr>
              <a:t>onClick</a:t>
            </a:r>
            <a:r>
              <a:rPr lang="en-US" sz="2000" dirty="0">
                <a:solidFill>
                  <a:schemeClr val="tx1"/>
                </a:solidFill>
              </a:rPr>
              <a:t>={() =&gt; </a:t>
            </a:r>
            <a:r>
              <a:rPr lang="en-US" sz="2000" dirty="0" err="1">
                <a:solidFill>
                  <a:schemeClr val="tx1"/>
                </a:solidFill>
              </a:rPr>
              <a:t>setCounter</a:t>
            </a:r>
            <a:r>
              <a:rPr lang="en-US" sz="2000" dirty="0">
                <a:solidFill>
                  <a:schemeClr val="tx1"/>
                </a:solidFill>
              </a:rPr>
              <a:t>(n =&gt; n + 1)}&gt;Increment&lt;/button&gt;</a:t>
            </a:r>
          </a:p>
          <a:p>
            <a:r>
              <a:rPr lang="en-US" sz="2000" dirty="0">
                <a:solidFill>
                  <a:schemeClr val="tx1"/>
                </a:solidFill>
              </a:rPr>
              <a:t>    &lt;button </a:t>
            </a:r>
            <a:r>
              <a:rPr lang="en-US" sz="2000" dirty="0" err="1">
                <a:solidFill>
                  <a:schemeClr val="tx1"/>
                </a:solidFill>
              </a:rPr>
              <a:t>onClick</a:t>
            </a:r>
            <a:r>
              <a:rPr lang="en-US" sz="2000" dirty="0">
                <a:solidFill>
                  <a:schemeClr val="tx1"/>
                </a:solidFill>
              </a:rPr>
              <a:t>={() =&gt; </a:t>
            </a:r>
            <a:r>
              <a:rPr lang="en-US" sz="2000" dirty="0" err="1">
                <a:solidFill>
                  <a:schemeClr val="tx1"/>
                </a:solidFill>
              </a:rPr>
              <a:t>setCounter</a:t>
            </a:r>
            <a:r>
              <a:rPr lang="en-US" sz="2000" dirty="0">
                <a:solidFill>
                  <a:schemeClr val="tx1"/>
                </a:solidFill>
              </a:rPr>
              <a:t>(n =&gt; n - 1)}&gt;Decrement&lt;/button&gt;</a:t>
            </a:r>
          </a:p>
          <a:p>
            <a:r>
              <a:rPr lang="en-US" sz="2000" dirty="0">
                <a:solidFill>
                  <a:schemeClr val="tx1"/>
                </a:solidFill>
              </a:rPr>
              <a:t>  &lt;/div&gt;</a:t>
            </a:r>
          </a:p>
          <a:p>
            <a:r>
              <a:rPr lang="en-US" sz="2000" dirty="0">
                <a:solidFill>
                  <a:schemeClr val="tx1"/>
                </a:solidFill>
              </a:rPr>
              <a:t>)</a:t>
            </a:r>
          </a:p>
          <a:p>
            <a:endParaRPr lang="en-US" sz="2000" dirty="0">
              <a:solidFill>
                <a:schemeClr val="tx1"/>
              </a:solidFill>
            </a:endParaRPr>
          </a:p>
          <a:p>
            <a:endParaRPr lang="en-US" sz="2000" dirty="0">
              <a:solidFill>
                <a:schemeClr val="tx1"/>
              </a:solidFill>
            </a:endParaRPr>
          </a:p>
        </p:txBody>
      </p:sp>
      <p:sp>
        <p:nvSpPr>
          <p:cNvPr id="7" name="TextBox 6">
            <a:extLst>
              <a:ext uri="{FF2B5EF4-FFF2-40B4-BE49-F238E27FC236}">
                <a16:creationId xmlns:a16="http://schemas.microsoft.com/office/drawing/2014/main" id="{1E7F2796-5288-09B0-4060-8A255EDD248E}"/>
              </a:ext>
            </a:extLst>
          </p:cNvPr>
          <p:cNvSpPr txBox="1"/>
          <p:nvPr/>
        </p:nvSpPr>
        <p:spPr>
          <a:xfrm>
            <a:off x="0" y="6516052"/>
            <a:ext cx="6096000" cy="369332"/>
          </a:xfrm>
          <a:prstGeom prst="rect">
            <a:avLst/>
          </a:prstGeom>
          <a:noFill/>
        </p:spPr>
        <p:txBody>
          <a:bodyPr wrap="square" rtlCol="0">
            <a:spAutoFit/>
          </a:bodyPr>
          <a:lstStyle/>
          <a:p>
            <a:r>
              <a:rPr lang="en-US" dirty="0">
                <a:solidFill>
                  <a:schemeClr val="bg1"/>
                </a:solidFill>
              </a:rPr>
              <a:t>Optional: 2023/2024</a:t>
            </a:r>
          </a:p>
        </p:txBody>
      </p:sp>
    </p:spTree>
    <p:extLst>
      <p:ext uri="{BB962C8B-B14F-4D97-AF65-F5344CB8AC3E}">
        <p14:creationId xmlns:p14="http://schemas.microsoft.com/office/powerpoint/2010/main" val="3163407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AD1E7-FAE0-990D-7FA3-C2A84E8017C7}"/>
              </a:ext>
            </a:extLst>
          </p:cNvPr>
          <p:cNvSpPr>
            <a:spLocks noGrp="1"/>
          </p:cNvSpPr>
          <p:nvPr>
            <p:ph type="title"/>
          </p:nvPr>
        </p:nvSpPr>
        <p:spPr/>
        <p:txBody>
          <a:bodyPr/>
          <a:lstStyle/>
          <a:p>
            <a:r>
              <a:rPr lang="en-US" dirty="0"/>
              <a:t>React.js: Functional components</a:t>
            </a:r>
          </a:p>
        </p:txBody>
      </p:sp>
      <p:sp>
        <p:nvSpPr>
          <p:cNvPr id="6" name="Content Placeholder 5">
            <a:extLst>
              <a:ext uri="{FF2B5EF4-FFF2-40B4-BE49-F238E27FC236}">
                <a16:creationId xmlns:a16="http://schemas.microsoft.com/office/drawing/2014/main" id="{5285A8D7-345E-A71F-32FE-E0C9AAD4114B}"/>
              </a:ext>
            </a:extLst>
          </p:cNvPr>
          <p:cNvSpPr>
            <a:spLocks noGrp="1"/>
          </p:cNvSpPr>
          <p:nvPr>
            <p:ph idx="1"/>
          </p:nvPr>
        </p:nvSpPr>
        <p:spPr>
          <a:xfrm>
            <a:off x="335360" y="1268760"/>
            <a:ext cx="5904656" cy="5040560"/>
          </a:xfrm>
        </p:spPr>
        <p:txBody>
          <a:bodyPr/>
          <a:lstStyle/>
          <a:p>
            <a:pPr marL="0" indent="0">
              <a:buNone/>
            </a:pPr>
            <a:r>
              <a:rPr lang="en-US" dirty="0"/>
              <a:t>Definition of Example component using Hooks. The component takes props (state from parent) and use </a:t>
            </a:r>
            <a:r>
              <a:rPr lang="en-US" dirty="0" err="1"/>
              <a:t>useState</a:t>
            </a:r>
            <a:r>
              <a:rPr lang="en-US" dirty="0"/>
              <a:t> (hook) for internal state. </a:t>
            </a:r>
          </a:p>
          <a:p>
            <a:pPr marL="0" indent="0">
              <a:buNone/>
            </a:pPr>
            <a:endParaRPr lang="en-US" dirty="0"/>
          </a:p>
          <a:p>
            <a:pPr marL="0" indent="0">
              <a:buNone/>
            </a:pPr>
            <a:r>
              <a:rPr lang="en-US" dirty="0"/>
              <a:t>React Conf 2018: React Today and Tomorrow</a:t>
            </a:r>
            <a:br>
              <a:rPr lang="en-US" dirty="0"/>
            </a:br>
            <a:r>
              <a:rPr lang="en-US" dirty="0"/>
              <a:t>  and 90% Cleaner React With Hooks</a:t>
            </a:r>
          </a:p>
          <a:p>
            <a:pPr marL="0" indent="0">
              <a:buNone/>
            </a:pPr>
            <a:endParaRPr lang="en-US" dirty="0"/>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613E44AC-05E6-DE61-B150-D5C6DAA727D0}"/>
              </a:ext>
            </a:extLst>
          </p:cNvPr>
          <p:cNvSpPr>
            <a:spLocks noGrp="1"/>
          </p:cNvSpPr>
          <p:nvPr>
            <p:ph type="sldNum" sz="quarter" idx="12"/>
          </p:nvPr>
        </p:nvSpPr>
        <p:spPr/>
        <p:txBody>
          <a:bodyPr/>
          <a:lstStyle/>
          <a:p>
            <a:fld id="{651B8B48-CD68-422A-981A-F7D1D2E08DD1}" type="slidenum">
              <a:rPr lang="en-US" smtClean="0"/>
              <a:t>26</a:t>
            </a:fld>
            <a:endParaRPr lang="en-US"/>
          </a:p>
        </p:txBody>
      </p:sp>
      <p:sp>
        <p:nvSpPr>
          <p:cNvPr id="7" name="Rectangle 6">
            <a:extLst>
              <a:ext uri="{FF2B5EF4-FFF2-40B4-BE49-F238E27FC236}">
                <a16:creationId xmlns:a16="http://schemas.microsoft.com/office/drawing/2014/main" id="{B3768C33-68DF-79DB-3064-434D3D4811FF}"/>
              </a:ext>
            </a:extLst>
          </p:cNvPr>
          <p:cNvSpPr/>
          <p:nvPr/>
        </p:nvSpPr>
        <p:spPr>
          <a:xfrm>
            <a:off x="6384032" y="1268760"/>
            <a:ext cx="5400600" cy="50405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accent1"/>
                </a:solidFill>
              </a:rPr>
              <a:t>import</a:t>
            </a:r>
            <a:r>
              <a:rPr lang="en-US" sz="2000" dirty="0">
                <a:solidFill>
                  <a:schemeClr val="tx1"/>
                </a:solidFill>
              </a:rPr>
              <a:t> React, { </a:t>
            </a:r>
            <a:r>
              <a:rPr lang="en-US" sz="2000" dirty="0" err="1">
                <a:solidFill>
                  <a:schemeClr val="tx1"/>
                </a:solidFill>
              </a:rPr>
              <a:t>useState</a:t>
            </a:r>
            <a:r>
              <a:rPr lang="en-US" sz="2000" dirty="0">
                <a:solidFill>
                  <a:schemeClr val="tx1"/>
                </a:solidFill>
              </a:rPr>
              <a:t> } from 'react';</a:t>
            </a:r>
          </a:p>
          <a:p>
            <a:endParaRPr lang="en-US" sz="2000" dirty="0">
              <a:solidFill>
                <a:schemeClr val="tx1"/>
              </a:solidFill>
            </a:endParaRPr>
          </a:p>
          <a:p>
            <a:r>
              <a:rPr lang="en-US" sz="2000" dirty="0">
                <a:solidFill>
                  <a:schemeClr val="accent1"/>
                </a:solidFill>
              </a:rPr>
              <a:t>function</a:t>
            </a:r>
            <a:r>
              <a:rPr lang="en-US" sz="2000" dirty="0">
                <a:solidFill>
                  <a:schemeClr val="tx1"/>
                </a:solidFill>
              </a:rPr>
              <a:t> Example(props) {</a:t>
            </a:r>
          </a:p>
          <a:p>
            <a:r>
              <a:rPr lang="en-US" sz="2000" dirty="0">
                <a:solidFill>
                  <a:schemeClr val="tx1"/>
                </a:solidFill>
              </a:rPr>
              <a:t>  </a:t>
            </a:r>
            <a:r>
              <a:rPr lang="en-US" sz="2000" dirty="0">
                <a:solidFill>
                  <a:schemeClr val="accent1"/>
                </a:solidFill>
              </a:rPr>
              <a:t>const</a:t>
            </a:r>
            <a:r>
              <a:rPr lang="en-US" sz="2000" dirty="0">
                <a:solidFill>
                  <a:schemeClr val="tx1"/>
                </a:solidFill>
              </a:rPr>
              <a:t> [count, </a:t>
            </a:r>
            <a:r>
              <a:rPr lang="en-US" sz="2000" dirty="0" err="1">
                <a:solidFill>
                  <a:schemeClr val="tx1"/>
                </a:solidFill>
              </a:rPr>
              <a:t>setCount</a:t>
            </a:r>
            <a:r>
              <a:rPr lang="en-US" sz="2000" dirty="0">
                <a:solidFill>
                  <a:schemeClr val="tx1"/>
                </a:solidFill>
              </a:rPr>
              <a:t>] = </a:t>
            </a:r>
            <a:r>
              <a:rPr lang="en-US" sz="2000" dirty="0" err="1">
                <a:solidFill>
                  <a:schemeClr val="tx1"/>
                </a:solidFill>
              </a:rPr>
              <a:t>useState</a:t>
            </a:r>
            <a:r>
              <a:rPr lang="en-US" sz="2000" dirty="0">
                <a:solidFill>
                  <a:schemeClr val="tx1"/>
                </a:solidFill>
              </a:rPr>
              <a:t>(0);</a:t>
            </a:r>
          </a:p>
          <a:p>
            <a:endParaRPr lang="en-US" sz="2000" dirty="0">
              <a:solidFill>
                <a:schemeClr val="tx1"/>
              </a:solidFill>
            </a:endParaRPr>
          </a:p>
          <a:p>
            <a:r>
              <a:rPr lang="en-US" sz="2000" dirty="0">
                <a:solidFill>
                  <a:schemeClr val="tx1"/>
                </a:solidFill>
              </a:rPr>
              <a:t>  </a:t>
            </a:r>
            <a:r>
              <a:rPr lang="en-US" sz="2000" dirty="0">
                <a:solidFill>
                  <a:schemeClr val="accent1"/>
                </a:solidFill>
              </a:rPr>
              <a:t>return</a:t>
            </a:r>
            <a:r>
              <a:rPr lang="en-US" sz="2000" dirty="0">
                <a:solidFill>
                  <a:schemeClr val="tx1"/>
                </a:solidFill>
              </a:rPr>
              <a:t> (</a:t>
            </a:r>
          </a:p>
          <a:p>
            <a:r>
              <a:rPr lang="en-US" sz="2000" dirty="0">
                <a:solidFill>
                  <a:schemeClr val="tx1"/>
                </a:solidFill>
              </a:rPr>
              <a:t>    &lt;div&gt;</a:t>
            </a:r>
          </a:p>
          <a:p>
            <a:r>
              <a:rPr lang="en-US" sz="2000" dirty="0">
                <a:solidFill>
                  <a:schemeClr val="tx1"/>
                </a:solidFill>
              </a:rPr>
              <a:t>      &lt;p&gt;{props.name} clicked {count} times&lt;/p&gt;</a:t>
            </a:r>
          </a:p>
          <a:p>
            <a:r>
              <a:rPr lang="en-US" sz="2000" dirty="0">
                <a:solidFill>
                  <a:schemeClr val="tx1"/>
                </a:solidFill>
              </a:rPr>
              <a:t>      &lt;button </a:t>
            </a:r>
            <a:r>
              <a:rPr lang="en-US" sz="2000" dirty="0" err="1">
                <a:solidFill>
                  <a:schemeClr val="tx1"/>
                </a:solidFill>
              </a:rPr>
              <a:t>onClick</a:t>
            </a:r>
            <a:r>
              <a:rPr lang="en-US" sz="2000" dirty="0">
                <a:solidFill>
                  <a:schemeClr val="tx1"/>
                </a:solidFill>
              </a:rPr>
              <a:t>={() =&gt; </a:t>
            </a:r>
            <a:r>
              <a:rPr lang="en-US" sz="2000" dirty="0" err="1">
                <a:solidFill>
                  <a:schemeClr val="tx1"/>
                </a:solidFill>
              </a:rPr>
              <a:t>setCount</a:t>
            </a:r>
            <a:r>
              <a:rPr lang="en-US" sz="2000" dirty="0">
                <a:solidFill>
                  <a:schemeClr val="tx1"/>
                </a:solidFill>
              </a:rPr>
              <a:t>(count + 1)}&gt;</a:t>
            </a:r>
          </a:p>
          <a:p>
            <a:r>
              <a:rPr lang="en-US" sz="2000" dirty="0">
                <a:solidFill>
                  <a:schemeClr val="tx1"/>
                </a:solidFill>
              </a:rPr>
              <a:t>        Click me</a:t>
            </a:r>
          </a:p>
          <a:p>
            <a:r>
              <a:rPr lang="en-US" sz="2000" dirty="0">
                <a:solidFill>
                  <a:schemeClr val="tx1"/>
                </a:solidFill>
              </a:rPr>
              <a:t>      &lt;/button&gt;</a:t>
            </a:r>
          </a:p>
          <a:p>
            <a:r>
              <a:rPr lang="en-US" sz="2000" dirty="0">
                <a:solidFill>
                  <a:schemeClr val="tx1"/>
                </a:solidFill>
              </a:rPr>
              <a:t>    &lt;/div&gt;</a:t>
            </a:r>
          </a:p>
          <a:p>
            <a:r>
              <a:rPr lang="en-US" sz="2000" dirty="0">
                <a:solidFill>
                  <a:schemeClr val="tx1"/>
                </a:solidFill>
              </a:rPr>
              <a:t>  );</a:t>
            </a:r>
          </a:p>
          <a:p>
            <a:r>
              <a:rPr lang="en-US" sz="2000" dirty="0">
                <a:solidFill>
                  <a:schemeClr val="tx1"/>
                </a:solidFill>
              </a:rPr>
              <a:t>}</a:t>
            </a:r>
          </a:p>
          <a:p>
            <a:endParaRPr lang="en-US" sz="2000" dirty="0">
              <a:solidFill>
                <a:schemeClr val="tx1"/>
              </a:solidFill>
            </a:endParaRPr>
          </a:p>
        </p:txBody>
      </p:sp>
    </p:spTree>
    <p:extLst>
      <p:ext uri="{BB962C8B-B14F-4D97-AF65-F5344CB8AC3E}">
        <p14:creationId xmlns:p14="http://schemas.microsoft.com/office/powerpoint/2010/main" val="348281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AD1E7-FAE0-990D-7FA3-C2A84E8017C7}"/>
              </a:ext>
            </a:extLst>
          </p:cNvPr>
          <p:cNvSpPr>
            <a:spLocks noGrp="1"/>
          </p:cNvSpPr>
          <p:nvPr>
            <p:ph type="title"/>
          </p:nvPr>
        </p:nvSpPr>
        <p:spPr/>
        <p:txBody>
          <a:bodyPr/>
          <a:lstStyle/>
          <a:p>
            <a:r>
              <a:rPr lang="en-US" dirty="0"/>
              <a:t>React.js: Hooks NOT explained …</a:t>
            </a:r>
          </a:p>
        </p:txBody>
      </p:sp>
      <p:sp>
        <p:nvSpPr>
          <p:cNvPr id="22" name="Content Placeholder 21">
            <a:extLst>
              <a:ext uri="{FF2B5EF4-FFF2-40B4-BE49-F238E27FC236}">
                <a16:creationId xmlns:a16="http://schemas.microsoft.com/office/drawing/2014/main" id="{4DE671A6-B583-F603-1463-367DA1C5A265}"/>
              </a:ext>
            </a:extLst>
          </p:cNvPr>
          <p:cNvSpPr>
            <a:spLocks noGrp="1"/>
          </p:cNvSpPr>
          <p:nvPr>
            <p:ph idx="1"/>
          </p:nvPr>
        </p:nvSpPr>
        <p:spPr>
          <a:xfrm>
            <a:off x="335360" y="1268760"/>
            <a:ext cx="4756056" cy="5040560"/>
          </a:xfrm>
        </p:spPr>
        <p:txBody>
          <a:bodyPr/>
          <a:lstStyle/>
          <a:p>
            <a:r>
              <a:rPr lang="en-US" dirty="0"/>
              <a:t>Pure rendering function.</a:t>
            </a:r>
          </a:p>
          <a:p>
            <a:r>
              <a:rPr lang="en-US" dirty="0"/>
              <a:t>Designed to share logic.</a:t>
            </a:r>
          </a:p>
          <a:p>
            <a:r>
              <a:rPr lang="en-US" dirty="0"/>
              <a:t>Selected hooks:</a:t>
            </a:r>
          </a:p>
          <a:p>
            <a:pPr lvl="1"/>
            <a:r>
              <a:rPr lang="en-US" dirty="0" err="1"/>
              <a:t>useState</a:t>
            </a:r>
            <a:endParaRPr lang="en-US" dirty="0"/>
          </a:p>
          <a:p>
            <a:pPr lvl="1"/>
            <a:r>
              <a:rPr lang="en-US" dirty="0" err="1"/>
              <a:t>useEffect</a:t>
            </a:r>
            <a:endParaRPr lang="en-US" dirty="0"/>
          </a:p>
          <a:p>
            <a:pPr lvl="1"/>
            <a:r>
              <a:rPr lang="en-US" dirty="0" err="1"/>
              <a:t>useMemo</a:t>
            </a:r>
            <a:endParaRPr lang="en-US" dirty="0"/>
          </a:p>
          <a:p>
            <a:pPr lvl="1"/>
            <a:r>
              <a:rPr lang="en-US" dirty="0" err="1"/>
              <a:t>useReducer</a:t>
            </a:r>
            <a:endParaRPr lang="en-US" dirty="0"/>
          </a:p>
          <a:p>
            <a:pPr marL="0" indent="0">
              <a:buNone/>
            </a:pPr>
            <a:endParaRPr lang="en-US" dirty="0"/>
          </a:p>
          <a:p>
            <a:pPr marL="0" indent="0">
              <a:buNone/>
            </a:pPr>
            <a:r>
              <a:rPr lang="en-US" dirty="0"/>
              <a:t>The main drawback is (besides code quality) the fact that we need </a:t>
            </a:r>
            <a:r>
              <a:rPr lang="en-US" dirty="0" err="1"/>
              <a:t>memoize</a:t>
            </a:r>
            <a:r>
              <a:rPr lang="en-US" dirty="0"/>
              <a:t>. </a:t>
            </a:r>
          </a:p>
        </p:txBody>
      </p:sp>
      <p:sp>
        <p:nvSpPr>
          <p:cNvPr id="5" name="Slide Number Placeholder 4">
            <a:extLst>
              <a:ext uri="{FF2B5EF4-FFF2-40B4-BE49-F238E27FC236}">
                <a16:creationId xmlns:a16="http://schemas.microsoft.com/office/drawing/2014/main" id="{613E44AC-05E6-DE61-B150-D5C6DAA727D0}"/>
              </a:ext>
            </a:extLst>
          </p:cNvPr>
          <p:cNvSpPr>
            <a:spLocks noGrp="1"/>
          </p:cNvSpPr>
          <p:nvPr>
            <p:ph type="sldNum" sz="quarter" idx="12"/>
          </p:nvPr>
        </p:nvSpPr>
        <p:spPr/>
        <p:txBody>
          <a:bodyPr/>
          <a:lstStyle/>
          <a:p>
            <a:fld id="{651B8B48-CD68-422A-981A-F7D1D2E08DD1}" type="slidenum">
              <a:rPr lang="en-US" smtClean="0"/>
              <a:t>27</a:t>
            </a:fld>
            <a:endParaRPr lang="en-US"/>
          </a:p>
        </p:txBody>
      </p:sp>
      <p:sp>
        <p:nvSpPr>
          <p:cNvPr id="7" name="Rectangle 6">
            <a:extLst>
              <a:ext uri="{FF2B5EF4-FFF2-40B4-BE49-F238E27FC236}">
                <a16:creationId xmlns:a16="http://schemas.microsoft.com/office/drawing/2014/main" id="{B3768C33-68DF-79DB-3064-434D3D4811FF}"/>
              </a:ext>
            </a:extLst>
          </p:cNvPr>
          <p:cNvSpPr/>
          <p:nvPr/>
        </p:nvSpPr>
        <p:spPr>
          <a:xfrm>
            <a:off x="6384032" y="1268760"/>
            <a:ext cx="5400600" cy="50405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accent1"/>
                </a:solidFill>
              </a:rPr>
              <a:t>import</a:t>
            </a:r>
            <a:r>
              <a:rPr lang="en-US" sz="2000" dirty="0">
                <a:solidFill>
                  <a:schemeClr val="tx1"/>
                </a:solidFill>
              </a:rPr>
              <a:t> React, { </a:t>
            </a:r>
            <a:r>
              <a:rPr lang="en-US" sz="2000" dirty="0" err="1">
                <a:solidFill>
                  <a:schemeClr val="tx1"/>
                </a:solidFill>
              </a:rPr>
              <a:t>useState</a:t>
            </a:r>
            <a:r>
              <a:rPr lang="en-US" sz="2000" dirty="0">
                <a:solidFill>
                  <a:schemeClr val="tx1"/>
                </a:solidFill>
              </a:rPr>
              <a:t> } from 'react';</a:t>
            </a:r>
          </a:p>
          <a:p>
            <a:endParaRPr lang="en-US" sz="2000" dirty="0">
              <a:solidFill>
                <a:schemeClr val="tx1"/>
              </a:solidFill>
            </a:endParaRPr>
          </a:p>
          <a:p>
            <a:r>
              <a:rPr lang="en-US" sz="2000" dirty="0">
                <a:solidFill>
                  <a:schemeClr val="accent1"/>
                </a:solidFill>
              </a:rPr>
              <a:t>function</a:t>
            </a:r>
            <a:r>
              <a:rPr lang="en-US" sz="2000" dirty="0">
                <a:solidFill>
                  <a:schemeClr val="tx1"/>
                </a:solidFill>
              </a:rPr>
              <a:t> Example(props) {</a:t>
            </a:r>
          </a:p>
          <a:p>
            <a:r>
              <a:rPr lang="en-US" sz="2000" dirty="0">
                <a:solidFill>
                  <a:schemeClr val="tx1"/>
                </a:solidFill>
              </a:rPr>
              <a:t>  </a:t>
            </a:r>
            <a:r>
              <a:rPr lang="en-US" sz="2000" dirty="0">
                <a:solidFill>
                  <a:schemeClr val="accent1"/>
                </a:solidFill>
              </a:rPr>
              <a:t>const</a:t>
            </a:r>
            <a:r>
              <a:rPr lang="en-US" sz="2000" dirty="0">
                <a:solidFill>
                  <a:schemeClr val="tx1"/>
                </a:solidFill>
              </a:rPr>
              <a:t> [count, </a:t>
            </a:r>
            <a:r>
              <a:rPr lang="en-US" sz="2000" dirty="0" err="1">
                <a:solidFill>
                  <a:schemeClr val="tx1"/>
                </a:solidFill>
              </a:rPr>
              <a:t>setCount</a:t>
            </a:r>
            <a:r>
              <a:rPr lang="en-US" sz="2000" dirty="0">
                <a:solidFill>
                  <a:schemeClr val="tx1"/>
                </a:solidFill>
              </a:rPr>
              <a:t>] = </a:t>
            </a:r>
            <a:r>
              <a:rPr lang="en-US" sz="2000" dirty="0" err="1">
                <a:solidFill>
                  <a:schemeClr val="tx1"/>
                </a:solidFill>
              </a:rPr>
              <a:t>useState</a:t>
            </a:r>
            <a:r>
              <a:rPr lang="en-US" sz="2000" dirty="0">
                <a:solidFill>
                  <a:schemeClr val="tx1"/>
                </a:solidFill>
              </a:rPr>
              <a:t>(0);</a:t>
            </a:r>
          </a:p>
          <a:p>
            <a:endParaRPr lang="en-US" sz="2000" dirty="0">
              <a:solidFill>
                <a:schemeClr val="tx1"/>
              </a:solidFill>
            </a:endParaRPr>
          </a:p>
          <a:p>
            <a:r>
              <a:rPr lang="en-US" sz="2000" dirty="0">
                <a:solidFill>
                  <a:schemeClr val="tx1"/>
                </a:solidFill>
              </a:rPr>
              <a:t>  </a:t>
            </a:r>
            <a:r>
              <a:rPr lang="en-US" sz="2000" dirty="0">
                <a:solidFill>
                  <a:schemeClr val="accent1"/>
                </a:solidFill>
              </a:rPr>
              <a:t>return</a:t>
            </a:r>
            <a:r>
              <a:rPr lang="en-US" sz="2000" dirty="0">
                <a:solidFill>
                  <a:schemeClr val="tx1"/>
                </a:solidFill>
              </a:rPr>
              <a:t> (</a:t>
            </a:r>
          </a:p>
          <a:p>
            <a:r>
              <a:rPr lang="en-US" sz="2000" dirty="0">
                <a:solidFill>
                  <a:schemeClr val="tx1"/>
                </a:solidFill>
              </a:rPr>
              <a:t>    &lt;div&gt;</a:t>
            </a:r>
          </a:p>
          <a:p>
            <a:r>
              <a:rPr lang="en-US" sz="2000" dirty="0">
                <a:solidFill>
                  <a:schemeClr val="tx1"/>
                </a:solidFill>
              </a:rPr>
              <a:t>      &lt;p&gt;{props.name} clicked {count} times&lt;/p&gt;</a:t>
            </a:r>
          </a:p>
          <a:p>
            <a:r>
              <a:rPr lang="en-US" sz="2000" dirty="0">
                <a:solidFill>
                  <a:schemeClr val="tx1"/>
                </a:solidFill>
              </a:rPr>
              <a:t>      &lt;button </a:t>
            </a:r>
            <a:r>
              <a:rPr lang="en-US" sz="2000" dirty="0" err="1">
                <a:solidFill>
                  <a:schemeClr val="tx1"/>
                </a:solidFill>
              </a:rPr>
              <a:t>onClick</a:t>
            </a:r>
            <a:r>
              <a:rPr lang="en-US" sz="2000" dirty="0">
                <a:solidFill>
                  <a:schemeClr val="tx1"/>
                </a:solidFill>
              </a:rPr>
              <a:t>={() =&gt; </a:t>
            </a:r>
            <a:r>
              <a:rPr lang="en-US" sz="2000" dirty="0" err="1">
                <a:solidFill>
                  <a:schemeClr val="tx1"/>
                </a:solidFill>
              </a:rPr>
              <a:t>setCount</a:t>
            </a:r>
            <a:r>
              <a:rPr lang="en-US" sz="2000" dirty="0">
                <a:solidFill>
                  <a:schemeClr val="tx1"/>
                </a:solidFill>
              </a:rPr>
              <a:t>(count + 1)}&gt;</a:t>
            </a:r>
          </a:p>
          <a:p>
            <a:r>
              <a:rPr lang="en-US" sz="2000" dirty="0">
                <a:solidFill>
                  <a:schemeClr val="tx1"/>
                </a:solidFill>
              </a:rPr>
              <a:t>        Click me</a:t>
            </a:r>
          </a:p>
          <a:p>
            <a:r>
              <a:rPr lang="en-US" sz="2000" dirty="0">
                <a:solidFill>
                  <a:schemeClr val="tx1"/>
                </a:solidFill>
              </a:rPr>
              <a:t>      &lt;/button&gt;</a:t>
            </a:r>
          </a:p>
          <a:p>
            <a:r>
              <a:rPr lang="en-US" sz="2000" dirty="0">
                <a:solidFill>
                  <a:schemeClr val="tx1"/>
                </a:solidFill>
              </a:rPr>
              <a:t>    &lt;/div&gt;</a:t>
            </a:r>
          </a:p>
          <a:p>
            <a:r>
              <a:rPr lang="en-US" sz="2000" dirty="0">
                <a:solidFill>
                  <a:schemeClr val="tx1"/>
                </a:solidFill>
              </a:rPr>
              <a:t>  );</a:t>
            </a:r>
          </a:p>
          <a:p>
            <a:r>
              <a:rPr lang="en-US" sz="2000" dirty="0">
                <a:solidFill>
                  <a:schemeClr val="tx1"/>
                </a:solidFill>
              </a:rPr>
              <a:t>}</a:t>
            </a:r>
          </a:p>
          <a:p>
            <a:endParaRPr lang="en-US" sz="2000" dirty="0">
              <a:solidFill>
                <a:schemeClr val="tx1"/>
              </a:solidFill>
            </a:endParaRPr>
          </a:p>
        </p:txBody>
      </p:sp>
      <p:graphicFrame>
        <p:nvGraphicFramePr>
          <p:cNvPr id="3" name="Table 12">
            <a:extLst>
              <a:ext uri="{FF2B5EF4-FFF2-40B4-BE49-F238E27FC236}">
                <a16:creationId xmlns:a16="http://schemas.microsoft.com/office/drawing/2014/main" id="{5D1F073D-C0C0-7DC3-F365-3161F3D706DD}"/>
              </a:ext>
            </a:extLst>
          </p:cNvPr>
          <p:cNvGraphicFramePr>
            <a:graphicFrameLocks noGrp="1"/>
          </p:cNvGraphicFramePr>
          <p:nvPr>
            <p:extLst>
              <p:ext uri="{D42A27DB-BD31-4B8C-83A1-F6EECF244321}">
                <p14:modId xmlns:p14="http://schemas.microsoft.com/office/powerpoint/2010/main" val="38251654"/>
              </p:ext>
            </p:extLst>
          </p:nvPr>
        </p:nvGraphicFramePr>
        <p:xfrm>
          <a:off x="5231904" y="1643204"/>
          <a:ext cx="864096" cy="4291672"/>
        </p:xfrm>
        <a:graphic>
          <a:graphicData uri="http://schemas.openxmlformats.org/drawingml/2006/table">
            <a:tbl>
              <a:tblPr firstRow="1" bandRow="1">
                <a:tableStyleId>{D7AC3CCA-C797-4891-BE02-D94E43425B78}</a:tableStyleId>
              </a:tblPr>
              <a:tblGrid>
                <a:gridCol w="864096">
                  <a:extLst>
                    <a:ext uri="{9D8B030D-6E8A-4147-A177-3AD203B41FA5}">
                      <a16:colId xmlns:a16="http://schemas.microsoft.com/office/drawing/2014/main" val="1401665834"/>
                    </a:ext>
                  </a:extLst>
                </a:gridCol>
              </a:tblGrid>
              <a:tr h="536459">
                <a:tc>
                  <a:txBody>
                    <a:bodyPr/>
                    <a:lstStyle/>
                    <a:p>
                      <a:pPr algn="ctr"/>
                      <a:r>
                        <a:rPr lang="en-US" dirty="0"/>
                        <a:t>0</a:t>
                      </a:r>
                    </a:p>
                  </a:txBody>
                  <a:tcPr anchor="ctr"/>
                </a:tc>
                <a:extLst>
                  <a:ext uri="{0D108BD9-81ED-4DB2-BD59-A6C34878D82A}">
                    <a16:rowId xmlns:a16="http://schemas.microsoft.com/office/drawing/2014/main" val="2084829739"/>
                  </a:ext>
                </a:extLst>
              </a:tr>
              <a:tr h="536459">
                <a:tc>
                  <a:txBody>
                    <a:bodyPr/>
                    <a:lstStyle/>
                    <a:p>
                      <a:pPr algn="ctr"/>
                      <a:endParaRPr lang="en-US" dirty="0"/>
                    </a:p>
                  </a:txBody>
                  <a:tcPr anchor="ctr"/>
                </a:tc>
                <a:extLst>
                  <a:ext uri="{0D108BD9-81ED-4DB2-BD59-A6C34878D82A}">
                    <a16:rowId xmlns:a16="http://schemas.microsoft.com/office/drawing/2014/main" val="2535882782"/>
                  </a:ext>
                </a:extLst>
              </a:tr>
              <a:tr h="536459">
                <a:tc>
                  <a:txBody>
                    <a:bodyPr/>
                    <a:lstStyle/>
                    <a:p>
                      <a:pPr algn="ctr"/>
                      <a:endParaRPr lang="en-US" dirty="0"/>
                    </a:p>
                  </a:txBody>
                  <a:tcPr anchor="ctr"/>
                </a:tc>
                <a:extLst>
                  <a:ext uri="{0D108BD9-81ED-4DB2-BD59-A6C34878D82A}">
                    <a16:rowId xmlns:a16="http://schemas.microsoft.com/office/drawing/2014/main" val="2585225732"/>
                  </a:ext>
                </a:extLst>
              </a:tr>
              <a:tr h="536459">
                <a:tc>
                  <a:txBody>
                    <a:bodyPr/>
                    <a:lstStyle/>
                    <a:p>
                      <a:pPr algn="ctr"/>
                      <a:endParaRPr lang="en-US" dirty="0"/>
                    </a:p>
                  </a:txBody>
                  <a:tcPr anchor="ctr"/>
                </a:tc>
                <a:extLst>
                  <a:ext uri="{0D108BD9-81ED-4DB2-BD59-A6C34878D82A}">
                    <a16:rowId xmlns:a16="http://schemas.microsoft.com/office/drawing/2014/main" val="349311306"/>
                  </a:ext>
                </a:extLst>
              </a:tr>
              <a:tr h="536459">
                <a:tc>
                  <a:txBody>
                    <a:bodyPr/>
                    <a:lstStyle/>
                    <a:p>
                      <a:pPr algn="ctr"/>
                      <a:endParaRPr lang="en-US" dirty="0"/>
                    </a:p>
                  </a:txBody>
                  <a:tcPr anchor="ctr"/>
                </a:tc>
                <a:extLst>
                  <a:ext uri="{0D108BD9-81ED-4DB2-BD59-A6C34878D82A}">
                    <a16:rowId xmlns:a16="http://schemas.microsoft.com/office/drawing/2014/main" val="1430238277"/>
                  </a:ext>
                </a:extLst>
              </a:tr>
              <a:tr h="536459">
                <a:tc>
                  <a:txBody>
                    <a:bodyPr/>
                    <a:lstStyle/>
                    <a:p>
                      <a:pPr algn="ctr"/>
                      <a:endParaRPr lang="en-US" dirty="0"/>
                    </a:p>
                  </a:txBody>
                  <a:tcPr anchor="ctr"/>
                </a:tc>
                <a:extLst>
                  <a:ext uri="{0D108BD9-81ED-4DB2-BD59-A6C34878D82A}">
                    <a16:rowId xmlns:a16="http://schemas.microsoft.com/office/drawing/2014/main" val="3432845392"/>
                  </a:ext>
                </a:extLst>
              </a:tr>
              <a:tr h="536459">
                <a:tc>
                  <a:txBody>
                    <a:bodyPr/>
                    <a:lstStyle/>
                    <a:p>
                      <a:pPr algn="ctr"/>
                      <a:endParaRPr lang="en-US" dirty="0"/>
                    </a:p>
                  </a:txBody>
                  <a:tcPr anchor="ctr"/>
                </a:tc>
                <a:extLst>
                  <a:ext uri="{0D108BD9-81ED-4DB2-BD59-A6C34878D82A}">
                    <a16:rowId xmlns:a16="http://schemas.microsoft.com/office/drawing/2014/main" val="2319328700"/>
                  </a:ext>
                </a:extLst>
              </a:tr>
              <a:tr h="536459">
                <a:tc>
                  <a:txBody>
                    <a:bodyPr/>
                    <a:lstStyle/>
                    <a:p>
                      <a:pPr algn="ctr"/>
                      <a:endParaRPr lang="en-US" dirty="0"/>
                    </a:p>
                  </a:txBody>
                  <a:tcPr anchor="ctr"/>
                </a:tc>
                <a:extLst>
                  <a:ext uri="{0D108BD9-81ED-4DB2-BD59-A6C34878D82A}">
                    <a16:rowId xmlns:a16="http://schemas.microsoft.com/office/drawing/2014/main" val="2496860863"/>
                  </a:ext>
                </a:extLst>
              </a:tr>
            </a:tbl>
          </a:graphicData>
        </a:graphic>
      </p:graphicFrame>
      <p:sp>
        <p:nvSpPr>
          <p:cNvPr id="4" name="Rectangle: Rounded Corners 3">
            <a:extLst>
              <a:ext uri="{FF2B5EF4-FFF2-40B4-BE49-F238E27FC236}">
                <a16:creationId xmlns:a16="http://schemas.microsoft.com/office/drawing/2014/main" id="{56D79D67-3C3A-44C5-7FCB-B5A9355B4B43}"/>
              </a:ext>
            </a:extLst>
          </p:cNvPr>
          <p:cNvSpPr/>
          <p:nvPr/>
        </p:nvSpPr>
        <p:spPr>
          <a:xfrm>
            <a:off x="9264352" y="2276872"/>
            <a:ext cx="864096" cy="288032"/>
          </a:xfrm>
          <a:prstGeom prst="roundRect">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CAB056EA-0835-3824-12FB-8240340A435F}"/>
              </a:ext>
            </a:extLst>
          </p:cNvPr>
          <p:cNvSpPr/>
          <p:nvPr/>
        </p:nvSpPr>
        <p:spPr>
          <a:xfrm>
            <a:off x="7248128" y="2276872"/>
            <a:ext cx="651600" cy="288032"/>
          </a:xfrm>
          <a:prstGeom prst="roundRect">
            <a:avLst/>
          </a:prstGeom>
          <a:solidFill>
            <a:schemeClr val="accent4">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359AC180-5A82-B984-82A7-84D37EEB8321}"/>
              </a:ext>
            </a:extLst>
          </p:cNvPr>
          <p:cNvSpPr/>
          <p:nvPr/>
        </p:nvSpPr>
        <p:spPr>
          <a:xfrm>
            <a:off x="9476848" y="3501008"/>
            <a:ext cx="651600" cy="288032"/>
          </a:xfrm>
          <a:prstGeom prst="roundRect">
            <a:avLst/>
          </a:prstGeom>
          <a:solidFill>
            <a:schemeClr val="accent4">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429EF7A1-C6C5-278C-532A-90BEC92B9F7E}"/>
              </a:ext>
            </a:extLst>
          </p:cNvPr>
          <p:cNvSpPr/>
          <p:nvPr/>
        </p:nvSpPr>
        <p:spPr>
          <a:xfrm>
            <a:off x="10128448" y="3803829"/>
            <a:ext cx="651600" cy="288032"/>
          </a:xfrm>
          <a:prstGeom prst="roundRect">
            <a:avLst/>
          </a:prstGeom>
          <a:solidFill>
            <a:schemeClr val="accent4">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F987EEA-DE24-58C0-0728-6A94F2363E8E}"/>
              </a:ext>
            </a:extLst>
          </p:cNvPr>
          <p:cNvSpPr/>
          <p:nvPr/>
        </p:nvSpPr>
        <p:spPr>
          <a:xfrm>
            <a:off x="7930440" y="2276872"/>
            <a:ext cx="1008000" cy="288032"/>
          </a:xfrm>
          <a:prstGeom prst="roundRect">
            <a:avLst/>
          </a:prstGeom>
          <a:solidFill>
            <a:schemeClr val="accent6">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F68D3FA-CDF0-665A-884B-F84EDDDE49AC}"/>
              </a:ext>
            </a:extLst>
          </p:cNvPr>
          <p:cNvSpPr/>
          <p:nvPr/>
        </p:nvSpPr>
        <p:spPr>
          <a:xfrm>
            <a:off x="9123864" y="3803829"/>
            <a:ext cx="1008000" cy="288032"/>
          </a:xfrm>
          <a:prstGeom prst="roundRect">
            <a:avLst/>
          </a:prstGeom>
          <a:solidFill>
            <a:schemeClr val="accent6">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Connector: Elbow 19">
            <a:extLst>
              <a:ext uri="{FF2B5EF4-FFF2-40B4-BE49-F238E27FC236}">
                <a16:creationId xmlns:a16="http://schemas.microsoft.com/office/drawing/2014/main" id="{3BB28C8C-8F05-56FA-F099-4F39F0771975}"/>
              </a:ext>
            </a:extLst>
          </p:cNvPr>
          <p:cNvCxnSpPr>
            <a:cxnSpLocks/>
            <a:stCxn id="4" idx="0"/>
          </p:cNvCxnSpPr>
          <p:nvPr/>
        </p:nvCxnSpPr>
        <p:spPr>
          <a:xfrm rot="16200000" flipV="1">
            <a:off x="7680176" y="260648"/>
            <a:ext cx="432048" cy="3600400"/>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65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B4817E-7B83-2F7B-6278-F7AD0DFD518A}"/>
              </a:ext>
            </a:extLst>
          </p:cNvPr>
          <p:cNvSpPr>
            <a:spLocks noGrp="1"/>
          </p:cNvSpPr>
          <p:nvPr>
            <p:ph type="body" sz="quarter" idx="13"/>
          </p:nvPr>
        </p:nvSpPr>
        <p:spPr/>
        <p:txBody>
          <a:bodyPr/>
          <a:lstStyle/>
          <a:p>
            <a:r>
              <a:rPr lang="en-US" dirty="0"/>
              <a:t>Demo</a:t>
            </a:r>
          </a:p>
        </p:txBody>
      </p:sp>
      <p:sp>
        <p:nvSpPr>
          <p:cNvPr id="3" name="Text Placeholder 2">
            <a:extLst>
              <a:ext uri="{FF2B5EF4-FFF2-40B4-BE49-F238E27FC236}">
                <a16:creationId xmlns:a16="http://schemas.microsoft.com/office/drawing/2014/main" id="{E04B6D01-1795-1392-ACAA-1707BFC8EAAA}"/>
              </a:ext>
            </a:extLst>
          </p:cNvPr>
          <p:cNvSpPr>
            <a:spLocks noGrp="1"/>
          </p:cNvSpPr>
          <p:nvPr>
            <p:ph type="body" sz="quarter" idx="14"/>
          </p:nvPr>
        </p:nvSpPr>
        <p:spPr/>
        <p:txBody>
          <a:bodyPr/>
          <a:lstStyle/>
          <a:p>
            <a:r>
              <a:rPr lang="en-US" dirty="0"/>
              <a:t>React application</a:t>
            </a:r>
          </a:p>
        </p:txBody>
      </p:sp>
      <p:sp>
        <p:nvSpPr>
          <p:cNvPr id="4" name="TextBox 3">
            <a:extLst>
              <a:ext uri="{FF2B5EF4-FFF2-40B4-BE49-F238E27FC236}">
                <a16:creationId xmlns:a16="http://schemas.microsoft.com/office/drawing/2014/main" id="{68651B91-2574-2E61-AAF6-E8A7DE383AAA}"/>
              </a:ext>
            </a:extLst>
          </p:cNvPr>
          <p:cNvSpPr txBox="1"/>
          <p:nvPr/>
        </p:nvSpPr>
        <p:spPr>
          <a:xfrm>
            <a:off x="1127448" y="5291916"/>
            <a:ext cx="2016224" cy="369332"/>
          </a:xfrm>
          <a:prstGeom prst="rect">
            <a:avLst/>
          </a:prstGeom>
          <a:noFill/>
        </p:spPr>
        <p:txBody>
          <a:bodyPr wrap="square">
            <a:spAutoFit/>
          </a:bodyPr>
          <a:lstStyle/>
          <a:p>
            <a:pPr algn="ctr"/>
            <a:r>
              <a:rPr lang="en-US" sz="1800" dirty="0">
                <a:hlinkClick r:id="rId3"/>
              </a:rPr>
              <a:t>jsComplete.com</a:t>
            </a:r>
            <a:endParaRPr lang="en-US" sz="1800" dirty="0"/>
          </a:p>
        </p:txBody>
      </p:sp>
      <p:sp>
        <p:nvSpPr>
          <p:cNvPr id="6" name="TextBox 5">
            <a:extLst>
              <a:ext uri="{FF2B5EF4-FFF2-40B4-BE49-F238E27FC236}">
                <a16:creationId xmlns:a16="http://schemas.microsoft.com/office/drawing/2014/main" id="{00D2391A-96D1-61D0-633F-7BA7514DF15D}"/>
              </a:ext>
            </a:extLst>
          </p:cNvPr>
          <p:cNvSpPr txBox="1"/>
          <p:nvPr/>
        </p:nvSpPr>
        <p:spPr>
          <a:xfrm>
            <a:off x="3791744" y="5291916"/>
            <a:ext cx="2016224" cy="369332"/>
          </a:xfrm>
          <a:prstGeom prst="rect">
            <a:avLst/>
          </a:prstGeom>
          <a:noFill/>
        </p:spPr>
        <p:txBody>
          <a:bodyPr wrap="square">
            <a:spAutoFit/>
          </a:bodyPr>
          <a:lstStyle/>
          <a:p>
            <a:pPr algn="ctr"/>
            <a:r>
              <a:rPr lang="en-US" sz="1800" dirty="0">
                <a:hlinkClick r:id="rId4"/>
              </a:rPr>
              <a:t>playcode.io/react</a:t>
            </a:r>
            <a:endParaRPr lang="en-US" sz="1800" dirty="0"/>
          </a:p>
        </p:txBody>
      </p:sp>
      <p:sp>
        <p:nvSpPr>
          <p:cNvPr id="7" name="TextBox 6">
            <a:extLst>
              <a:ext uri="{FF2B5EF4-FFF2-40B4-BE49-F238E27FC236}">
                <a16:creationId xmlns:a16="http://schemas.microsoft.com/office/drawing/2014/main" id="{4343BEC8-592B-FD7C-E712-E868829BAB47}"/>
              </a:ext>
            </a:extLst>
          </p:cNvPr>
          <p:cNvSpPr txBox="1"/>
          <p:nvPr/>
        </p:nvSpPr>
        <p:spPr>
          <a:xfrm>
            <a:off x="6384034" y="5310699"/>
            <a:ext cx="2520278" cy="369332"/>
          </a:xfrm>
          <a:prstGeom prst="rect">
            <a:avLst/>
          </a:prstGeom>
          <a:noFill/>
        </p:spPr>
        <p:txBody>
          <a:bodyPr wrap="square">
            <a:spAutoFit/>
          </a:bodyPr>
          <a:lstStyle/>
          <a:p>
            <a:pPr algn="ctr"/>
            <a:r>
              <a:rPr lang="en-US" sz="1800" dirty="0">
                <a:hlinkClick r:id="rId5"/>
              </a:rPr>
              <a:t>Why react re-renders?</a:t>
            </a:r>
            <a:endParaRPr lang="en-US" sz="1800" dirty="0"/>
          </a:p>
        </p:txBody>
      </p:sp>
      <p:sp>
        <p:nvSpPr>
          <p:cNvPr id="9" name="TextBox 8">
            <a:extLst>
              <a:ext uri="{FF2B5EF4-FFF2-40B4-BE49-F238E27FC236}">
                <a16:creationId xmlns:a16="http://schemas.microsoft.com/office/drawing/2014/main" id="{EC9784D1-341D-A853-8446-C0BA380A926E}"/>
              </a:ext>
            </a:extLst>
          </p:cNvPr>
          <p:cNvSpPr txBox="1"/>
          <p:nvPr/>
        </p:nvSpPr>
        <p:spPr>
          <a:xfrm>
            <a:off x="6384034" y="5680031"/>
            <a:ext cx="2520278" cy="369332"/>
          </a:xfrm>
          <a:prstGeom prst="rect">
            <a:avLst/>
          </a:prstGeom>
          <a:noFill/>
        </p:spPr>
        <p:txBody>
          <a:bodyPr wrap="square">
            <a:spAutoFit/>
          </a:bodyPr>
          <a:lstStyle/>
          <a:p>
            <a:pPr algn="ctr"/>
            <a:r>
              <a:rPr lang="en-US" sz="1800" dirty="0">
                <a:hlinkClick r:id="rId6"/>
              </a:rPr>
              <a:t>There is more …</a:t>
            </a:r>
            <a:endParaRPr lang="en-US" sz="1800" dirty="0"/>
          </a:p>
        </p:txBody>
      </p:sp>
    </p:spTree>
    <p:extLst>
      <p:ext uri="{BB962C8B-B14F-4D97-AF65-F5344CB8AC3E}">
        <p14:creationId xmlns:p14="http://schemas.microsoft.com/office/powerpoint/2010/main" val="1351067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0AA54-40ED-3B2F-7520-4DA3FE580FF0}"/>
              </a:ext>
            </a:extLst>
          </p:cNvPr>
          <p:cNvSpPr>
            <a:spLocks noGrp="1"/>
          </p:cNvSpPr>
          <p:nvPr>
            <p:ph type="title"/>
          </p:nvPr>
        </p:nvSpPr>
        <p:spPr/>
        <p:txBody>
          <a:bodyPr/>
          <a:lstStyle/>
          <a:p>
            <a:r>
              <a:rPr lang="en-US" dirty="0"/>
              <a:t>React.js: Rendering NOT explained …</a:t>
            </a:r>
          </a:p>
        </p:txBody>
      </p:sp>
      <p:sp>
        <p:nvSpPr>
          <p:cNvPr id="3" name="Content Placeholder 2">
            <a:extLst>
              <a:ext uri="{FF2B5EF4-FFF2-40B4-BE49-F238E27FC236}">
                <a16:creationId xmlns:a16="http://schemas.microsoft.com/office/drawing/2014/main" id="{E3A02944-35E5-C31F-83A1-E683978E30A8}"/>
              </a:ext>
            </a:extLst>
          </p:cNvPr>
          <p:cNvSpPr>
            <a:spLocks noGrp="1"/>
          </p:cNvSpPr>
          <p:nvPr>
            <p:ph idx="1"/>
          </p:nvPr>
        </p:nvSpPr>
        <p:spPr>
          <a:xfrm>
            <a:off x="335360" y="1268760"/>
            <a:ext cx="6048672" cy="5040560"/>
          </a:xfrm>
        </p:spPr>
        <p:txBody>
          <a:bodyPr/>
          <a:lstStyle/>
          <a:p>
            <a:pPr marL="0" indent="0">
              <a:buNone/>
            </a:pPr>
            <a:r>
              <a:rPr lang="en-US" dirty="0"/>
              <a:t>React internals (subject of change … )</a:t>
            </a:r>
          </a:p>
          <a:p>
            <a:r>
              <a:rPr lang="en-US" dirty="0"/>
              <a:t>Calls the root render function.</a:t>
            </a:r>
          </a:p>
          <a:p>
            <a:r>
              <a:rPr lang="en-US" dirty="0"/>
              <a:t>Serves hooks (</a:t>
            </a:r>
            <a:r>
              <a:rPr lang="en-US" dirty="0" err="1"/>
              <a:t>useState</a:t>
            </a:r>
            <a:r>
              <a:rPr lang="en-US" dirty="0"/>
              <a:t>, </a:t>
            </a:r>
            <a:r>
              <a:rPr lang="en-US" dirty="0" err="1"/>
              <a:t>useEffect</a:t>
            </a:r>
            <a:r>
              <a:rPr lang="en-US" dirty="0"/>
              <a:t>, … ).</a:t>
            </a:r>
          </a:p>
          <a:p>
            <a:r>
              <a:rPr lang="en-US" dirty="0"/>
              <a:t>Waits for something to happen (synthetic event).</a:t>
            </a:r>
          </a:p>
          <a:p>
            <a:r>
              <a:rPr lang="en-US" dirty="0"/>
              <a:t>Execute user code in reaction to an event. </a:t>
            </a:r>
          </a:p>
          <a:p>
            <a:r>
              <a:rPr lang="en-US" dirty="0"/>
              <a:t>Notification (hook called).</a:t>
            </a:r>
          </a:p>
          <a:p>
            <a:r>
              <a:rPr lang="en-US" dirty="0"/>
              <a:t>Calls the root render function.</a:t>
            </a:r>
          </a:p>
          <a:p>
            <a:r>
              <a:rPr lang="en-US" dirty="0"/>
              <a:t>Reconciliation.</a:t>
            </a:r>
          </a:p>
          <a:p>
            <a:r>
              <a:rPr lang="en-US" dirty="0"/>
              <a:t>Commit (write changes to DOM).</a:t>
            </a:r>
          </a:p>
          <a:p>
            <a:endParaRPr lang="en-US" dirty="0"/>
          </a:p>
        </p:txBody>
      </p:sp>
      <p:sp>
        <p:nvSpPr>
          <p:cNvPr id="4" name="Slide Number Placeholder 3">
            <a:extLst>
              <a:ext uri="{FF2B5EF4-FFF2-40B4-BE49-F238E27FC236}">
                <a16:creationId xmlns:a16="http://schemas.microsoft.com/office/drawing/2014/main" id="{A4CF9222-E646-7EFF-F484-8F16439C75B7}"/>
              </a:ext>
            </a:extLst>
          </p:cNvPr>
          <p:cNvSpPr>
            <a:spLocks noGrp="1"/>
          </p:cNvSpPr>
          <p:nvPr>
            <p:ph type="sldNum" sz="quarter" idx="12"/>
          </p:nvPr>
        </p:nvSpPr>
        <p:spPr/>
        <p:txBody>
          <a:bodyPr/>
          <a:lstStyle/>
          <a:p>
            <a:fld id="{452BA717-4DED-4A38-BDE4-30D0F0A142DB}" type="slidenum">
              <a:rPr lang="cs-CZ" smtClean="0"/>
              <a:pPr/>
              <a:t>29</a:t>
            </a:fld>
            <a:endParaRPr lang="cs-CZ"/>
          </a:p>
        </p:txBody>
      </p:sp>
    </p:spTree>
    <p:extLst>
      <p:ext uri="{BB962C8B-B14F-4D97-AF65-F5344CB8AC3E}">
        <p14:creationId xmlns:p14="http://schemas.microsoft.com/office/powerpoint/2010/main" val="396305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AD9A2B-B923-3F35-C240-F2D93BFD43B7}"/>
              </a:ext>
            </a:extLst>
          </p:cNvPr>
          <p:cNvSpPr>
            <a:spLocks noGrp="1"/>
          </p:cNvSpPr>
          <p:nvPr>
            <p:ph type="body" sz="quarter" idx="13"/>
          </p:nvPr>
        </p:nvSpPr>
        <p:spPr/>
        <p:txBody>
          <a:bodyPr/>
          <a:lstStyle/>
          <a:p>
            <a:r>
              <a:rPr lang="en-US" dirty="0"/>
              <a:t>Demo</a:t>
            </a:r>
          </a:p>
        </p:txBody>
      </p:sp>
      <p:sp>
        <p:nvSpPr>
          <p:cNvPr id="3" name="Text Placeholder 2">
            <a:extLst>
              <a:ext uri="{FF2B5EF4-FFF2-40B4-BE49-F238E27FC236}">
                <a16:creationId xmlns:a16="http://schemas.microsoft.com/office/drawing/2014/main" id="{9B2BE831-73D8-4FF4-D676-833A4C6DAC40}"/>
              </a:ext>
            </a:extLst>
          </p:cNvPr>
          <p:cNvSpPr>
            <a:spLocks noGrp="1"/>
          </p:cNvSpPr>
          <p:nvPr>
            <p:ph type="body" sz="quarter" idx="14"/>
          </p:nvPr>
        </p:nvSpPr>
        <p:spPr/>
        <p:txBody>
          <a:bodyPr/>
          <a:lstStyle/>
          <a:p>
            <a:r>
              <a:rPr lang="cs-CZ" dirty="0"/>
              <a:t>úřední desky</a:t>
            </a:r>
            <a:endParaRPr lang="en-US" dirty="0"/>
          </a:p>
        </p:txBody>
      </p:sp>
      <p:sp>
        <p:nvSpPr>
          <p:cNvPr id="8" name="TextBox 7">
            <a:hlinkClick r:id="rId3"/>
            <a:extLst>
              <a:ext uri="{FF2B5EF4-FFF2-40B4-BE49-F238E27FC236}">
                <a16:creationId xmlns:a16="http://schemas.microsoft.com/office/drawing/2014/main" id="{FAD20632-B78E-A394-8091-929191CB53E7}"/>
              </a:ext>
            </a:extLst>
          </p:cNvPr>
          <p:cNvSpPr txBox="1"/>
          <p:nvPr/>
        </p:nvSpPr>
        <p:spPr>
          <a:xfrm>
            <a:off x="1392456" y="5341905"/>
            <a:ext cx="1296144" cy="430887"/>
          </a:xfrm>
          <a:prstGeom prst="rect">
            <a:avLst/>
          </a:prstGeom>
          <a:noFill/>
        </p:spPr>
        <p:txBody>
          <a:bodyPr wrap="square" rtlCol="0">
            <a:spAutoFit/>
          </a:bodyPr>
          <a:lstStyle/>
          <a:p>
            <a:pPr algn="ctr"/>
            <a:r>
              <a:rPr lang="cs-CZ" sz="2200" dirty="0">
                <a:hlinkClick r:id="rId4"/>
              </a:rPr>
              <a:t>GitHub</a:t>
            </a:r>
            <a:endParaRPr lang="en-US" sz="2200" dirty="0"/>
          </a:p>
        </p:txBody>
      </p:sp>
      <p:sp>
        <p:nvSpPr>
          <p:cNvPr id="9" name="TextBox 8">
            <a:hlinkClick r:id="rId3"/>
            <a:extLst>
              <a:ext uri="{FF2B5EF4-FFF2-40B4-BE49-F238E27FC236}">
                <a16:creationId xmlns:a16="http://schemas.microsoft.com/office/drawing/2014/main" id="{DB950751-B994-1EED-7462-573C79F4400C}"/>
              </a:ext>
            </a:extLst>
          </p:cNvPr>
          <p:cNvSpPr txBox="1"/>
          <p:nvPr/>
        </p:nvSpPr>
        <p:spPr>
          <a:xfrm>
            <a:off x="3071664" y="5341904"/>
            <a:ext cx="1296144" cy="430887"/>
          </a:xfrm>
          <a:prstGeom prst="rect">
            <a:avLst/>
          </a:prstGeom>
          <a:noFill/>
        </p:spPr>
        <p:txBody>
          <a:bodyPr wrap="square" rtlCol="0">
            <a:spAutoFit/>
          </a:bodyPr>
          <a:lstStyle/>
          <a:p>
            <a:pPr algn="ctr"/>
            <a:r>
              <a:rPr lang="cs-CZ" sz="2200" dirty="0">
                <a:hlinkClick r:id="rId5"/>
              </a:rPr>
              <a:t>Demo</a:t>
            </a:r>
            <a:endParaRPr lang="en-US" sz="2200" dirty="0"/>
          </a:p>
        </p:txBody>
      </p:sp>
    </p:spTree>
    <p:extLst>
      <p:ext uri="{BB962C8B-B14F-4D97-AF65-F5344CB8AC3E}">
        <p14:creationId xmlns:p14="http://schemas.microsoft.com/office/powerpoint/2010/main" val="2190340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C4DC3-554A-6E4A-37B6-081526E2D16B}"/>
              </a:ext>
            </a:extLst>
          </p:cNvPr>
          <p:cNvSpPr>
            <a:spLocks noGrp="1"/>
          </p:cNvSpPr>
          <p:nvPr>
            <p:ph type="title"/>
          </p:nvPr>
        </p:nvSpPr>
        <p:spPr/>
        <p:txBody>
          <a:bodyPr/>
          <a:lstStyle/>
          <a:p>
            <a:r>
              <a:rPr lang="en-US" dirty="0"/>
              <a:t>State management</a:t>
            </a:r>
          </a:p>
        </p:txBody>
      </p:sp>
      <p:sp>
        <p:nvSpPr>
          <p:cNvPr id="3" name="Content Placeholder 2">
            <a:extLst>
              <a:ext uri="{FF2B5EF4-FFF2-40B4-BE49-F238E27FC236}">
                <a16:creationId xmlns:a16="http://schemas.microsoft.com/office/drawing/2014/main" id="{60C7E70D-0CE7-B86F-CB10-6C1A1D80978E}"/>
              </a:ext>
            </a:extLst>
          </p:cNvPr>
          <p:cNvSpPr>
            <a:spLocks noGrp="1"/>
          </p:cNvSpPr>
          <p:nvPr>
            <p:ph idx="1"/>
          </p:nvPr>
        </p:nvSpPr>
        <p:spPr>
          <a:xfrm>
            <a:off x="335360" y="1268760"/>
            <a:ext cx="6545982" cy="5040560"/>
          </a:xfrm>
        </p:spPr>
        <p:txBody>
          <a:bodyPr/>
          <a:lstStyle/>
          <a:p>
            <a:r>
              <a:rPr lang="en-US" dirty="0"/>
              <a:t>Where do we store a state of our application?</a:t>
            </a:r>
            <a:br>
              <a:rPr lang="en-US" dirty="0"/>
            </a:br>
            <a:r>
              <a:rPr lang="en-US" dirty="0"/>
              <a:t>(</a:t>
            </a:r>
            <a:r>
              <a:rPr lang="en-US" dirty="0" err="1"/>
              <a:t>useState</a:t>
            </a:r>
            <a:r>
              <a:rPr lang="en-US" dirty="0"/>
              <a:t> /</a:t>
            </a:r>
            <a:r>
              <a:rPr lang="en-US" dirty="0" err="1"/>
              <a:t>setState</a:t>
            </a:r>
            <a:r>
              <a:rPr lang="en-US" dirty="0"/>
              <a:t> )</a:t>
            </a:r>
          </a:p>
          <a:p>
            <a:r>
              <a:rPr lang="en-US" dirty="0"/>
              <a:t>How do we share the state with other components?</a:t>
            </a:r>
            <a:br>
              <a:rPr lang="en-US" dirty="0"/>
            </a:br>
            <a:r>
              <a:rPr lang="en-US" dirty="0"/>
              <a:t>Props</a:t>
            </a:r>
          </a:p>
          <a:p>
            <a:r>
              <a:rPr lang="en-US" dirty="0"/>
              <a:t>Prop-drilling is bad!</a:t>
            </a:r>
          </a:p>
          <a:p>
            <a:r>
              <a:rPr lang="en-US" dirty="0"/>
              <a:t>React solution:</a:t>
            </a:r>
            <a:br>
              <a:rPr lang="en-US" dirty="0"/>
            </a:br>
            <a:r>
              <a:rPr lang="en-US" dirty="0"/>
              <a:t>Context: Provider, Consumer</a:t>
            </a:r>
          </a:p>
          <a:p>
            <a:r>
              <a:rPr lang="en-US" dirty="0"/>
              <a:t>Original idea: User interface as a function of a state. </a:t>
            </a:r>
            <a:br>
              <a:rPr lang="en-US" dirty="0"/>
            </a:br>
            <a:r>
              <a:rPr lang="en-US" dirty="0"/>
              <a:t>Distributed state (systems) are complicated …</a:t>
            </a:r>
          </a:p>
        </p:txBody>
      </p:sp>
      <p:sp>
        <p:nvSpPr>
          <p:cNvPr id="4" name="Slide Number Placeholder 3">
            <a:extLst>
              <a:ext uri="{FF2B5EF4-FFF2-40B4-BE49-F238E27FC236}">
                <a16:creationId xmlns:a16="http://schemas.microsoft.com/office/drawing/2014/main" id="{E7B92BC1-07B7-D48D-139F-AB148EAE4470}"/>
              </a:ext>
            </a:extLst>
          </p:cNvPr>
          <p:cNvSpPr>
            <a:spLocks noGrp="1"/>
          </p:cNvSpPr>
          <p:nvPr>
            <p:ph type="sldNum" sz="quarter" idx="12"/>
          </p:nvPr>
        </p:nvSpPr>
        <p:spPr/>
        <p:txBody>
          <a:bodyPr/>
          <a:lstStyle/>
          <a:p>
            <a:fld id="{452BA717-4DED-4A38-BDE4-30D0F0A142DB}" type="slidenum">
              <a:rPr lang="cs-CZ" smtClean="0"/>
              <a:pPr/>
              <a:t>30</a:t>
            </a:fld>
            <a:endParaRPr lang="cs-CZ"/>
          </a:p>
        </p:txBody>
      </p:sp>
      <p:sp>
        <p:nvSpPr>
          <p:cNvPr id="5" name="Rectangle 4">
            <a:extLst>
              <a:ext uri="{FF2B5EF4-FFF2-40B4-BE49-F238E27FC236}">
                <a16:creationId xmlns:a16="http://schemas.microsoft.com/office/drawing/2014/main" id="{30960EAD-DE27-B229-6695-C506DFD0E783}"/>
              </a:ext>
            </a:extLst>
          </p:cNvPr>
          <p:cNvSpPr/>
          <p:nvPr/>
        </p:nvSpPr>
        <p:spPr>
          <a:xfrm>
            <a:off x="9125251" y="1484784"/>
            <a:ext cx="1225576"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Root</a:t>
            </a:r>
          </a:p>
        </p:txBody>
      </p:sp>
      <p:sp>
        <p:nvSpPr>
          <p:cNvPr id="6" name="Rectangle 5">
            <a:extLst>
              <a:ext uri="{FF2B5EF4-FFF2-40B4-BE49-F238E27FC236}">
                <a16:creationId xmlns:a16="http://schemas.microsoft.com/office/drawing/2014/main" id="{FCE4B90F-0DB8-E365-9037-9A428E5642C9}"/>
              </a:ext>
            </a:extLst>
          </p:cNvPr>
          <p:cNvSpPr/>
          <p:nvPr/>
        </p:nvSpPr>
        <p:spPr>
          <a:xfrm>
            <a:off x="7906420" y="2564904"/>
            <a:ext cx="1082355"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Header</a:t>
            </a:r>
          </a:p>
        </p:txBody>
      </p:sp>
      <p:sp>
        <p:nvSpPr>
          <p:cNvPr id="7" name="Rectangle 6">
            <a:extLst>
              <a:ext uri="{FF2B5EF4-FFF2-40B4-BE49-F238E27FC236}">
                <a16:creationId xmlns:a16="http://schemas.microsoft.com/office/drawing/2014/main" id="{04DF5BB8-F188-F1A3-F5F7-513BFDAC66AE}"/>
              </a:ext>
            </a:extLst>
          </p:cNvPr>
          <p:cNvSpPr/>
          <p:nvPr/>
        </p:nvSpPr>
        <p:spPr>
          <a:xfrm>
            <a:off x="9125251" y="2564904"/>
            <a:ext cx="1225576"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Main</a:t>
            </a:r>
          </a:p>
        </p:txBody>
      </p:sp>
      <p:sp>
        <p:nvSpPr>
          <p:cNvPr id="8" name="Rectangle 7">
            <a:extLst>
              <a:ext uri="{FF2B5EF4-FFF2-40B4-BE49-F238E27FC236}">
                <a16:creationId xmlns:a16="http://schemas.microsoft.com/office/drawing/2014/main" id="{DD1FE5AC-9D2F-070C-8456-9C5F3D99E0B7}"/>
              </a:ext>
            </a:extLst>
          </p:cNvPr>
          <p:cNvSpPr/>
          <p:nvPr/>
        </p:nvSpPr>
        <p:spPr>
          <a:xfrm>
            <a:off x="10502468" y="2564904"/>
            <a:ext cx="994132"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Footer</a:t>
            </a:r>
          </a:p>
        </p:txBody>
      </p:sp>
      <p:sp>
        <p:nvSpPr>
          <p:cNvPr id="9" name="Rectangle 8">
            <a:extLst>
              <a:ext uri="{FF2B5EF4-FFF2-40B4-BE49-F238E27FC236}">
                <a16:creationId xmlns:a16="http://schemas.microsoft.com/office/drawing/2014/main" id="{1F919071-FF01-C117-2FFD-4213AA71FB18}"/>
              </a:ext>
            </a:extLst>
          </p:cNvPr>
          <p:cNvSpPr/>
          <p:nvPr/>
        </p:nvSpPr>
        <p:spPr>
          <a:xfrm>
            <a:off x="9125251" y="3645024"/>
            <a:ext cx="1225576"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Article</a:t>
            </a:r>
          </a:p>
        </p:txBody>
      </p:sp>
      <p:sp>
        <p:nvSpPr>
          <p:cNvPr id="10" name="Rectangle 9">
            <a:extLst>
              <a:ext uri="{FF2B5EF4-FFF2-40B4-BE49-F238E27FC236}">
                <a16:creationId xmlns:a16="http://schemas.microsoft.com/office/drawing/2014/main" id="{BBD80AB4-D9A9-0FF9-3B1F-7890DC0805BC}"/>
              </a:ext>
            </a:extLst>
          </p:cNvPr>
          <p:cNvSpPr/>
          <p:nvPr/>
        </p:nvSpPr>
        <p:spPr>
          <a:xfrm>
            <a:off x="9131997" y="4581128"/>
            <a:ext cx="1225576"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Section</a:t>
            </a:r>
          </a:p>
        </p:txBody>
      </p:sp>
      <p:sp>
        <p:nvSpPr>
          <p:cNvPr id="11" name="Rectangle 10">
            <a:extLst>
              <a:ext uri="{FF2B5EF4-FFF2-40B4-BE49-F238E27FC236}">
                <a16:creationId xmlns:a16="http://schemas.microsoft.com/office/drawing/2014/main" id="{C3283CC9-557E-7A8D-B678-5D42D785914D}"/>
              </a:ext>
            </a:extLst>
          </p:cNvPr>
          <p:cNvSpPr/>
          <p:nvPr/>
        </p:nvSpPr>
        <p:spPr>
          <a:xfrm>
            <a:off x="9131997" y="5589240"/>
            <a:ext cx="1225576"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Button</a:t>
            </a:r>
          </a:p>
        </p:txBody>
      </p:sp>
      <p:cxnSp>
        <p:nvCxnSpPr>
          <p:cNvPr id="12" name="Straight Arrow Connector 11">
            <a:extLst>
              <a:ext uri="{FF2B5EF4-FFF2-40B4-BE49-F238E27FC236}">
                <a16:creationId xmlns:a16="http://schemas.microsoft.com/office/drawing/2014/main" id="{8441E9BA-AD74-1A77-B547-93702669FF65}"/>
              </a:ext>
            </a:extLst>
          </p:cNvPr>
          <p:cNvCxnSpPr>
            <a:cxnSpLocks/>
            <a:stCxn id="5" idx="2"/>
            <a:endCxn id="7" idx="0"/>
          </p:cNvCxnSpPr>
          <p:nvPr/>
        </p:nvCxnSpPr>
        <p:spPr>
          <a:xfrm>
            <a:off x="9738039" y="2060848"/>
            <a:ext cx="0" cy="504056"/>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FB6E018-BAFE-B25D-45E9-DDC90993AF17}"/>
              </a:ext>
            </a:extLst>
          </p:cNvPr>
          <p:cNvCxnSpPr>
            <a:cxnSpLocks/>
            <a:stCxn id="7" idx="2"/>
            <a:endCxn id="9" idx="0"/>
          </p:cNvCxnSpPr>
          <p:nvPr/>
        </p:nvCxnSpPr>
        <p:spPr>
          <a:xfrm>
            <a:off x="9738039" y="3140968"/>
            <a:ext cx="0" cy="504056"/>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E47B52D-4C07-9509-A8C5-16F1897D6C28}"/>
              </a:ext>
            </a:extLst>
          </p:cNvPr>
          <p:cNvCxnSpPr>
            <a:cxnSpLocks/>
            <a:stCxn id="9" idx="2"/>
            <a:endCxn id="10" idx="0"/>
          </p:cNvCxnSpPr>
          <p:nvPr/>
        </p:nvCxnSpPr>
        <p:spPr>
          <a:xfrm>
            <a:off x="9738039" y="4221088"/>
            <a:ext cx="6746" cy="36004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D2EEEF5-B217-9B6D-47FF-3AB36D995897}"/>
              </a:ext>
            </a:extLst>
          </p:cNvPr>
          <p:cNvCxnSpPr>
            <a:cxnSpLocks/>
            <a:stCxn id="10" idx="2"/>
            <a:endCxn id="11" idx="0"/>
          </p:cNvCxnSpPr>
          <p:nvPr/>
        </p:nvCxnSpPr>
        <p:spPr>
          <a:xfrm>
            <a:off x="9744785" y="5157192"/>
            <a:ext cx="0" cy="432048"/>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FDF349A-D8C7-905B-6A45-9D0F1AE8F025}"/>
              </a:ext>
            </a:extLst>
          </p:cNvPr>
          <p:cNvCxnSpPr>
            <a:cxnSpLocks/>
            <a:stCxn id="5" idx="2"/>
            <a:endCxn id="8" idx="0"/>
          </p:cNvCxnSpPr>
          <p:nvPr/>
        </p:nvCxnSpPr>
        <p:spPr>
          <a:xfrm>
            <a:off x="9738039" y="2060848"/>
            <a:ext cx="1261495" cy="504056"/>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B9688E2-3686-5ABC-73EE-DC43C388A7EE}"/>
              </a:ext>
            </a:extLst>
          </p:cNvPr>
          <p:cNvCxnSpPr>
            <a:cxnSpLocks/>
            <a:stCxn id="5" idx="2"/>
            <a:endCxn id="6" idx="0"/>
          </p:cNvCxnSpPr>
          <p:nvPr/>
        </p:nvCxnSpPr>
        <p:spPr>
          <a:xfrm flipH="1">
            <a:off x="8447598" y="2060848"/>
            <a:ext cx="1290441" cy="504056"/>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D8001F86-8337-26BE-F44A-03FA8EC494F9}"/>
              </a:ext>
            </a:extLst>
          </p:cNvPr>
          <p:cNvCxnSpPr>
            <a:cxnSpLocks/>
            <a:stCxn id="5" idx="1"/>
            <a:endCxn id="11" idx="1"/>
          </p:cNvCxnSpPr>
          <p:nvPr/>
        </p:nvCxnSpPr>
        <p:spPr>
          <a:xfrm rot="10800000" flipH="1" flipV="1">
            <a:off x="9125251" y="1772816"/>
            <a:ext cx="6746" cy="4104456"/>
          </a:xfrm>
          <a:prstGeom prst="bentConnector3">
            <a:avLst>
              <a:gd name="adj1" fmla="val -22438527"/>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0612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744D8-8CAD-D72C-9152-203CC509EA57}"/>
              </a:ext>
            </a:extLst>
          </p:cNvPr>
          <p:cNvSpPr>
            <a:spLocks noGrp="1"/>
          </p:cNvSpPr>
          <p:nvPr>
            <p:ph type="title"/>
          </p:nvPr>
        </p:nvSpPr>
        <p:spPr/>
        <p:txBody>
          <a:bodyPr/>
          <a:lstStyle/>
          <a:p>
            <a:r>
              <a:rPr lang="en-US" dirty="0"/>
              <a:t>Single source of truth</a:t>
            </a:r>
          </a:p>
        </p:txBody>
      </p:sp>
      <p:sp>
        <p:nvSpPr>
          <p:cNvPr id="4" name="Slide Number Placeholder 3">
            <a:extLst>
              <a:ext uri="{FF2B5EF4-FFF2-40B4-BE49-F238E27FC236}">
                <a16:creationId xmlns:a16="http://schemas.microsoft.com/office/drawing/2014/main" id="{FF46FEEA-E2FF-CD33-B610-A8CC8430C18A}"/>
              </a:ext>
            </a:extLst>
          </p:cNvPr>
          <p:cNvSpPr>
            <a:spLocks noGrp="1"/>
          </p:cNvSpPr>
          <p:nvPr>
            <p:ph type="sldNum" sz="quarter" idx="12"/>
          </p:nvPr>
        </p:nvSpPr>
        <p:spPr/>
        <p:txBody>
          <a:bodyPr/>
          <a:lstStyle/>
          <a:p>
            <a:fld id="{452BA717-4DED-4A38-BDE4-30D0F0A142DB}" type="slidenum">
              <a:rPr lang="cs-CZ" smtClean="0"/>
              <a:pPr/>
              <a:t>31</a:t>
            </a:fld>
            <a:endParaRPr lang="cs-CZ"/>
          </a:p>
        </p:txBody>
      </p:sp>
      <p:sp>
        <p:nvSpPr>
          <p:cNvPr id="5" name="Rectangle 4">
            <a:extLst>
              <a:ext uri="{FF2B5EF4-FFF2-40B4-BE49-F238E27FC236}">
                <a16:creationId xmlns:a16="http://schemas.microsoft.com/office/drawing/2014/main" id="{AA6A51B4-1E4B-5B4E-6E5E-7FFB7964D3F8}"/>
              </a:ext>
            </a:extLst>
          </p:cNvPr>
          <p:cNvSpPr/>
          <p:nvPr/>
        </p:nvSpPr>
        <p:spPr>
          <a:xfrm>
            <a:off x="2207568" y="1835726"/>
            <a:ext cx="1449832"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Action</a:t>
            </a:r>
          </a:p>
        </p:txBody>
      </p:sp>
      <p:cxnSp>
        <p:nvCxnSpPr>
          <p:cNvPr id="6" name="Straight Arrow Connector 5">
            <a:extLst>
              <a:ext uri="{FF2B5EF4-FFF2-40B4-BE49-F238E27FC236}">
                <a16:creationId xmlns:a16="http://schemas.microsoft.com/office/drawing/2014/main" id="{CAC4854E-B158-AA6D-8D45-EB63F2FC8E1F}"/>
              </a:ext>
            </a:extLst>
          </p:cNvPr>
          <p:cNvCxnSpPr>
            <a:cxnSpLocks/>
            <a:stCxn id="8" idx="1"/>
            <a:endCxn id="7" idx="3"/>
          </p:cNvCxnSpPr>
          <p:nvPr/>
        </p:nvCxnSpPr>
        <p:spPr>
          <a:xfrm flipH="1" flipV="1">
            <a:off x="2577280" y="2987854"/>
            <a:ext cx="710408" cy="90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1897935-8EEA-1C84-334F-36B943809EE4}"/>
              </a:ext>
            </a:extLst>
          </p:cNvPr>
          <p:cNvSpPr/>
          <p:nvPr/>
        </p:nvSpPr>
        <p:spPr>
          <a:xfrm>
            <a:off x="1127448" y="2699822"/>
            <a:ext cx="1449832"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View</a:t>
            </a:r>
          </a:p>
        </p:txBody>
      </p:sp>
      <p:sp>
        <p:nvSpPr>
          <p:cNvPr id="8" name="Rectangle 7">
            <a:extLst>
              <a:ext uri="{FF2B5EF4-FFF2-40B4-BE49-F238E27FC236}">
                <a16:creationId xmlns:a16="http://schemas.microsoft.com/office/drawing/2014/main" id="{5C0D002F-EE45-4760-A09B-C8490B818C83}"/>
              </a:ext>
            </a:extLst>
          </p:cNvPr>
          <p:cNvSpPr/>
          <p:nvPr/>
        </p:nvSpPr>
        <p:spPr>
          <a:xfrm>
            <a:off x="3287688" y="2708920"/>
            <a:ext cx="1449832"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State</a:t>
            </a:r>
          </a:p>
        </p:txBody>
      </p:sp>
      <p:cxnSp>
        <p:nvCxnSpPr>
          <p:cNvPr id="9" name="Straight Arrow Connector 8">
            <a:extLst>
              <a:ext uri="{FF2B5EF4-FFF2-40B4-BE49-F238E27FC236}">
                <a16:creationId xmlns:a16="http://schemas.microsoft.com/office/drawing/2014/main" id="{5782CDA5-C137-0EEA-F18D-E8490ABE2A1E}"/>
              </a:ext>
            </a:extLst>
          </p:cNvPr>
          <p:cNvCxnSpPr>
            <a:cxnSpLocks/>
            <a:stCxn id="7" idx="0"/>
            <a:endCxn id="5" idx="1"/>
          </p:cNvCxnSpPr>
          <p:nvPr/>
        </p:nvCxnSpPr>
        <p:spPr>
          <a:xfrm flipV="1">
            <a:off x="1852364" y="2123758"/>
            <a:ext cx="355204" cy="576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411F988-0201-406E-BD70-4B3BD99F8869}"/>
              </a:ext>
            </a:extLst>
          </p:cNvPr>
          <p:cNvCxnSpPr>
            <a:cxnSpLocks/>
            <a:stCxn id="5" idx="3"/>
            <a:endCxn id="8" idx="0"/>
          </p:cNvCxnSpPr>
          <p:nvPr/>
        </p:nvCxnSpPr>
        <p:spPr>
          <a:xfrm>
            <a:off x="3657400" y="2123758"/>
            <a:ext cx="355204" cy="5851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5381A41-E5AE-0F88-DC8F-AED5B7AAA0EB}"/>
              </a:ext>
            </a:extLst>
          </p:cNvPr>
          <p:cNvSpPr/>
          <p:nvPr/>
        </p:nvSpPr>
        <p:spPr>
          <a:xfrm>
            <a:off x="8288639" y="4365104"/>
            <a:ext cx="1449832"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Action</a:t>
            </a:r>
          </a:p>
        </p:txBody>
      </p:sp>
      <p:cxnSp>
        <p:nvCxnSpPr>
          <p:cNvPr id="12" name="Straight Arrow Connector 11">
            <a:extLst>
              <a:ext uri="{FF2B5EF4-FFF2-40B4-BE49-F238E27FC236}">
                <a16:creationId xmlns:a16="http://schemas.microsoft.com/office/drawing/2014/main" id="{514C5585-7395-E0AD-C1EB-5CF40CA67FA2}"/>
              </a:ext>
            </a:extLst>
          </p:cNvPr>
          <p:cNvCxnSpPr>
            <a:cxnSpLocks/>
            <a:stCxn id="14" idx="1"/>
            <a:endCxn id="13" idx="2"/>
          </p:cNvCxnSpPr>
          <p:nvPr/>
        </p:nvCxnSpPr>
        <p:spPr>
          <a:xfrm flipH="1" flipV="1">
            <a:off x="7429379" y="5607436"/>
            <a:ext cx="859260" cy="3418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82C8C4C-AF33-3B4C-B938-A6C83ACB893B}"/>
              </a:ext>
            </a:extLst>
          </p:cNvPr>
          <p:cNvSpPr/>
          <p:nvPr/>
        </p:nvSpPr>
        <p:spPr>
          <a:xfrm>
            <a:off x="6704463" y="5031372"/>
            <a:ext cx="1449832"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View</a:t>
            </a:r>
          </a:p>
        </p:txBody>
      </p:sp>
      <p:sp>
        <p:nvSpPr>
          <p:cNvPr id="14" name="Rectangle 13">
            <a:extLst>
              <a:ext uri="{FF2B5EF4-FFF2-40B4-BE49-F238E27FC236}">
                <a16:creationId xmlns:a16="http://schemas.microsoft.com/office/drawing/2014/main" id="{1C0D5E0A-835D-798C-F2DD-B31CA0BA1CC5}"/>
              </a:ext>
            </a:extLst>
          </p:cNvPr>
          <p:cNvSpPr/>
          <p:nvPr/>
        </p:nvSpPr>
        <p:spPr>
          <a:xfrm>
            <a:off x="8288639" y="5661248"/>
            <a:ext cx="1449832"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State</a:t>
            </a:r>
          </a:p>
        </p:txBody>
      </p:sp>
      <p:cxnSp>
        <p:nvCxnSpPr>
          <p:cNvPr id="15" name="Straight Arrow Connector 14">
            <a:extLst>
              <a:ext uri="{FF2B5EF4-FFF2-40B4-BE49-F238E27FC236}">
                <a16:creationId xmlns:a16="http://schemas.microsoft.com/office/drawing/2014/main" id="{B571C5A8-E8C8-594E-5531-25280F476633}"/>
              </a:ext>
            </a:extLst>
          </p:cNvPr>
          <p:cNvCxnSpPr>
            <a:cxnSpLocks/>
            <a:stCxn id="13" idx="0"/>
            <a:endCxn id="11" idx="1"/>
          </p:cNvCxnSpPr>
          <p:nvPr/>
        </p:nvCxnSpPr>
        <p:spPr>
          <a:xfrm flipV="1">
            <a:off x="7429379" y="4653136"/>
            <a:ext cx="859260" cy="3782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34E825F5-0F4B-3ABE-2B5F-D6C06202C3A1}"/>
              </a:ext>
            </a:extLst>
          </p:cNvPr>
          <p:cNvSpPr/>
          <p:nvPr/>
        </p:nvSpPr>
        <p:spPr>
          <a:xfrm>
            <a:off x="9965199" y="5031372"/>
            <a:ext cx="1449832"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Mutation</a:t>
            </a:r>
          </a:p>
        </p:txBody>
      </p:sp>
      <p:cxnSp>
        <p:nvCxnSpPr>
          <p:cNvPr id="17" name="Straight Arrow Connector 16">
            <a:extLst>
              <a:ext uri="{FF2B5EF4-FFF2-40B4-BE49-F238E27FC236}">
                <a16:creationId xmlns:a16="http://schemas.microsoft.com/office/drawing/2014/main" id="{7BD41D8C-9F9B-CD1A-17BC-18CB59550BA3}"/>
              </a:ext>
            </a:extLst>
          </p:cNvPr>
          <p:cNvCxnSpPr>
            <a:cxnSpLocks/>
            <a:stCxn id="11" idx="3"/>
            <a:endCxn id="16" idx="0"/>
          </p:cNvCxnSpPr>
          <p:nvPr/>
        </p:nvCxnSpPr>
        <p:spPr>
          <a:xfrm>
            <a:off x="9738471" y="4653136"/>
            <a:ext cx="951644" cy="3782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166D0E9-9998-685A-0935-7C655C81DCC9}"/>
              </a:ext>
            </a:extLst>
          </p:cNvPr>
          <p:cNvCxnSpPr>
            <a:cxnSpLocks/>
            <a:stCxn id="16" idx="2"/>
            <a:endCxn id="14" idx="3"/>
          </p:cNvCxnSpPr>
          <p:nvPr/>
        </p:nvCxnSpPr>
        <p:spPr>
          <a:xfrm flipH="1">
            <a:off x="9738471" y="5607436"/>
            <a:ext cx="951644" cy="3418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Content Placeholder 1">
            <a:extLst>
              <a:ext uri="{FF2B5EF4-FFF2-40B4-BE49-F238E27FC236}">
                <a16:creationId xmlns:a16="http://schemas.microsoft.com/office/drawing/2014/main" id="{8226BE2C-DEC5-9668-29A4-6089C338E97C}"/>
              </a:ext>
            </a:extLst>
          </p:cNvPr>
          <p:cNvSpPr txBox="1">
            <a:spLocks/>
          </p:cNvSpPr>
          <p:nvPr/>
        </p:nvSpPr>
        <p:spPr>
          <a:xfrm>
            <a:off x="6476348" y="4491312"/>
            <a:ext cx="1449833" cy="360040"/>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US" sz="2000" dirty="0"/>
              <a:t>Dispatch</a:t>
            </a:r>
          </a:p>
        </p:txBody>
      </p:sp>
      <p:sp>
        <p:nvSpPr>
          <p:cNvPr id="20" name="Content Placeholder 1">
            <a:extLst>
              <a:ext uri="{FF2B5EF4-FFF2-40B4-BE49-F238E27FC236}">
                <a16:creationId xmlns:a16="http://schemas.microsoft.com/office/drawing/2014/main" id="{061571BA-0207-EDBE-2700-3736694BFAE3}"/>
              </a:ext>
            </a:extLst>
          </p:cNvPr>
          <p:cNvSpPr txBox="1">
            <a:spLocks/>
          </p:cNvSpPr>
          <p:nvPr/>
        </p:nvSpPr>
        <p:spPr>
          <a:xfrm>
            <a:off x="10118775" y="4491312"/>
            <a:ext cx="1449833" cy="360040"/>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US" sz="2000" dirty="0"/>
              <a:t>Commit</a:t>
            </a:r>
          </a:p>
        </p:txBody>
      </p:sp>
      <p:sp>
        <p:nvSpPr>
          <p:cNvPr id="21" name="Content Placeholder 1">
            <a:extLst>
              <a:ext uri="{FF2B5EF4-FFF2-40B4-BE49-F238E27FC236}">
                <a16:creationId xmlns:a16="http://schemas.microsoft.com/office/drawing/2014/main" id="{E101DFE7-BD13-E4F4-58D4-9CA393958E19}"/>
              </a:ext>
            </a:extLst>
          </p:cNvPr>
          <p:cNvSpPr txBox="1">
            <a:spLocks/>
          </p:cNvSpPr>
          <p:nvPr/>
        </p:nvSpPr>
        <p:spPr>
          <a:xfrm>
            <a:off x="10118774" y="5853297"/>
            <a:ext cx="1449833" cy="360040"/>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US" sz="2000" dirty="0"/>
              <a:t>Mutate</a:t>
            </a:r>
          </a:p>
        </p:txBody>
      </p:sp>
      <p:sp>
        <p:nvSpPr>
          <p:cNvPr id="22" name="Content Placeholder 1">
            <a:extLst>
              <a:ext uri="{FF2B5EF4-FFF2-40B4-BE49-F238E27FC236}">
                <a16:creationId xmlns:a16="http://schemas.microsoft.com/office/drawing/2014/main" id="{46DBF081-62C4-62C5-5D5F-F5BECADFB687}"/>
              </a:ext>
            </a:extLst>
          </p:cNvPr>
          <p:cNvSpPr txBox="1">
            <a:spLocks/>
          </p:cNvSpPr>
          <p:nvPr/>
        </p:nvSpPr>
        <p:spPr>
          <a:xfrm>
            <a:off x="6409176" y="5724546"/>
            <a:ext cx="1449833" cy="360040"/>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US" sz="2000" dirty="0"/>
              <a:t>Render</a:t>
            </a:r>
          </a:p>
        </p:txBody>
      </p:sp>
      <p:sp>
        <p:nvSpPr>
          <p:cNvPr id="23" name="Rectangle 22">
            <a:extLst>
              <a:ext uri="{FF2B5EF4-FFF2-40B4-BE49-F238E27FC236}">
                <a16:creationId xmlns:a16="http://schemas.microsoft.com/office/drawing/2014/main" id="{60CA198C-8B9C-B2C6-2955-25DD11EB1716}"/>
              </a:ext>
            </a:extLst>
          </p:cNvPr>
          <p:cNvSpPr/>
          <p:nvPr/>
        </p:nvSpPr>
        <p:spPr>
          <a:xfrm>
            <a:off x="2207568" y="4365104"/>
            <a:ext cx="1449832"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Action</a:t>
            </a:r>
          </a:p>
        </p:txBody>
      </p:sp>
      <p:cxnSp>
        <p:nvCxnSpPr>
          <p:cNvPr id="24" name="Straight Arrow Connector 23">
            <a:extLst>
              <a:ext uri="{FF2B5EF4-FFF2-40B4-BE49-F238E27FC236}">
                <a16:creationId xmlns:a16="http://schemas.microsoft.com/office/drawing/2014/main" id="{2B2A3301-0B3E-D3E9-AF82-4C0DFD3E3CCA}"/>
              </a:ext>
            </a:extLst>
          </p:cNvPr>
          <p:cNvCxnSpPr>
            <a:cxnSpLocks/>
            <a:stCxn id="26" idx="1"/>
            <a:endCxn id="25" idx="2"/>
          </p:cNvCxnSpPr>
          <p:nvPr/>
        </p:nvCxnSpPr>
        <p:spPr>
          <a:xfrm flipH="1" flipV="1">
            <a:off x="1348308" y="5643980"/>
            <a:ext cx="859260" cy="3773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2B23EE15-DC92-F328-09BA-9986F8353550}"/>
              </a:ext>
            </a:extLst>
          </p:cNvPr>
          <p:cNvSpPr/>
          <p:nvPr/>
        </p:nvSpPr>
        <p:spPr>
          <a:xfrm>
            <a:off x="623392" y="5067916"/>
            <a:ext cx="1449832"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View</a:t>
            </a:r>
          </a:p>
        </p:txBody>
      </p:sp>
      <p:sp>
        <p:nvSpPr>
          <p:cNvPr id="26" name="Rectangle 25">
            <a:extLst>
              <a:ext uri="{FF2B5EF4-FFF2-40B4-BE49-F238E27FC236}">
                <a16:creationId xmlns:a16="http://schemas.microsoft.com/office/drawing/2014/main" id="{2FB1EDCE-D41D-BB96-39FC-9D6B05FC3EDB}"/>
              </a:ext>
            </a:extLst>
          </p:cNvPr>
          <p:cNvSpPr/>
          <p:nvPr/>
        </p:nvSpPr>
        <p:spPr>
          <a:xfrm>
            <a:off x="2207568" y="5733256"/>
            <a:ext cx="1449832"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Store(s)</a:t>
            </a:r>
          </a:p>
        </p:txBody>
      </p:sp>
      <p:cxnSp>
        <p:nvCxnSpPr>
          <p:cNvPr id="27" name="Straight Arrow Connector 26">
            <a:extLst>
              <a:ext uri="{FF2B5EF4-FFF2-40B4-BE49-F238E27FC236}">
                <a16:creationId xmlns:a16="http://schemas.microsoft.com/office/drawing/2014/main" id="{62B8B034-C45A-D61A-0526-EE747B1D9689}"/>
              </a:ext>
            </a:extLst>
          </p:cNvPr>
          <p:cNvCxnSpPr>
            <a:cxnSpLocks/>
            <a:stCxn id="25" idx="0"/>
            <a:endCxn id="23" idx="1"/>
          </p:cNvCxnSpPr>
          <p:nvPr/>
        </p:nvCxnSpPr>
        <p:spPr>
          <a:xfrm flipV="1">
            <a:off x="1348308" y="4653136"/>
            <a:ext cx="859260" cy="4147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4808F33E-942E-CABA-0C47-DB0F95F4F04F}"/>
              </a:ext>
            </a:extLst>
          </p:cNvPr>
          <p:cNvSpPr/>
          <p:nvPr/>
        </p:nvSpPr>
        <p:spPr>
          <a:xfrm>
            <a:off x="3884128" y="5067916"/>
            <a:ext cx="1541718"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Dispatcher</a:t>
            </a:r>
          </a:p>
        </p:txBody>
      </p:sp>
      <p:cxnSp>
        <p:nvCxnSpPr>
          <p:cNvPr id="29" name="Straight Arrow Connector 28">
            <a:extLst>
              <a:ext uri="{FF2B5EF4-FFF2-40B4-BE49-F238E27FC236}">
                <a16:creationId xmlns:a16="http://schemas.microsoft.com/office/drawing/2014/main" id="{93C518CE-B2BA-54EC-0169-3E0C73F63AAC}"/>
              </a:ext>
            </a:extLst>
          </p:cNvPr>
          <p:cNvCxnSpPr>
            <a:cxnSpLocks/>
            <a:stCxn id="23" idx="3"/>
            <a:endCxn id="28" idx="0"/>
          </p:cNvCxnSpPr>
          <p:nvPr/>
        </p:nvCxnSpPr>
        <p:spPr>
          <a:xfrm>
            <a:off x="3657400" y="4653136"/>
            <a:ext cx="997587" cy="4147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C2B1BD5-9E01-A92B-7D23-63BED68B8508}"/>
              </a:ext>
            </a:extLst>
          </p:cNvPr>
          <p:cNvCxnSpPr>
            <a:cxnSpLocks/>
            <a:stCxn id="28" idx="2"/>
            <a:endCxn id="26" idx="3"/>
          </p:cNvCxnSpPr>
          <p:nvPr/>
        </p:nvCxnSpPr>
        <p:spPr>
          <a:xfrm flipH="1">
            <a:off x="3657400" y="5643980"/>
            <a:ext cx="997587" cy="3773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CCA6D94D-B502-64A9-CD02-BD34F9AC5FA6}"/>
              </a:ext>
            </a:extLst>
          </p:cNvPr>
          <p:cNvSpPr/>
          <p:nvPr/>
        </p:nvSpPr>
        <p:spPr>
          <a:xfrm>
            <a:off x="8273695" y="1700808"/>
            <a:ext cx="1449832"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Action</a:t>
            </a:r>
          </a:p>
        </p:txBody>
      </p:sp>
      <p:cxnSp>
        <p:nvCxnSpPr>
          <p:cNvPr id="32" name="Straight Arrow Connector 31">
            <a:extLst>
              <a:ext uri="{FF2B5EF4-FFF2-40B4-BE49-F238E27FC236}">
                <a16:creationId xmlns:a16="http://schemas.microsoft.com/office/drawing/2014/main" id="{F80E3A68-AA9D-4512-0D8D-56C87B89327F}"/>
              </a:ext>
            </a:extLst>
          </p:cNvPr>
          <p:cNvCxnSpPr>
            <a:cxnSpLocks/>
            <a:stCxn id="34" idx="1"/>
            <a:endCxn id="33" idx="2"/>
          </p:cNvCxnSpPr>
          <p:nvPr/>
        </p:nvCxnSpPr>
        <p:spPr>
          <a:xfrm flipH="1" flipV="1">
            <a:off x="7252964" y="2913929"/>
            <a:ext cx="1020731" cy="3710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88538001-D68E-4980-7F89-8273D2C463AB}"/>
              </a:ext>
            </a:extLst>
          </p:cNvPr>
          <p:cNvSpPr/>
          <p:nvPr/>
        </p:nvSpPr>
        <p:spPr>
          <a:xfrm>
            <a:off x="6528048" y="2337865"/>
            <a:ext cx="1449832"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View</a:t>
            </a:r>
          </a:p>
        </p:txBody>
      </p:sp>
      <p:sp>
        <p:nvSpPr>
          <p:cNvPr id="34" name="Rectangle 33">
            <a:extLst>
              <a:ext uri="{FF2B5EF4-FFF2-40B4-BE49-F238E27FC236}">
                <a16:creationId xmlns:a16="http://schemas.microsoft.com/office/drawing/2014/main" id="{E02C8B6C-EE6B-2D37-D292-255E3862B115}"/>
              </a:ext>
            </a:extLst>
          </p:cNvPr>
          <p:cNvSpPr/>
          <p:nvPr/>
        </p:nvSpPr>
        <p:spPr>
          <a:xfrm>
            <a:off x="8273695" y="2996952"/>
            <a:ext cx="1449832"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Store</a:t>
            </a:r>
          </a:p>
        </p:txBody>
      </p:sp>
      <p:cxnSp>
        <p:nvCxnSpPr>
          <p:cNvPr id="35" name="Straight Arrow Connector 34">
            <a:extLst>
              <a:ext uri="{FF2B5EF4-FFF2-40B4-BE49-F238E27FC236}">
                <a16:creationId xmlns:a16="http://schemas.microsoft.com/office/drawing/2014/main" id="{5EAF52DC-D7DC-2884-2D01-6222D178FCA6}"/>
              </a:ext>
            </a:extLst>
          </p:cNvPr>
          <p:cNvCxnSpPr>
            <a:cxnSpLocks/>
            <a:stCxn id="33" idx="0"/>
            <a:endCxn id="31" idx="1"/>
          </p:cNvCxnSpPr>
          <p:nvPr/>
        </p:nvCxnSpPr>
        <p:spPr>
          <a:xfrm flipV="1">
            <a:off x="7252964" y="1988840"/>
            <a:ext cx="1020731" cy="3490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FEEFDC8B-069C-2544-E73A-AE206D688CD4}"/>
              </a:ext>
            </a:extLst>
          </p:cNvPr>
          <p:cNvSpPr/>
          <p:nvPr/>
        </p:nvSpPr>
        <p:spPr>
          <a:xfrm>
            <a:off x="9991063" y="2996952"/>
            <a:ext cx="1541718"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Reducers</a:t>
            </a:r>
          </a:p>
        </p:txBody>
      </p:sp>
      <p:cxnSp>
        <p:nvCxnSpPr>
          <p:cNvPr id="37" name="Straight Arrow Connector 36">
            <a:extLst>
              <a:ext uri="{FF2B5EF4-FFF2-40B4-BE49-F238E27FC236}">
                <a16:creationId xmlns:a16="http://schemas.microsoft.com/office/drawing/2014/main" id="{EE1E799D-B478-94D8-67D5-E59E48679ABB}"/>
              </a:ext>
            </a:extLst>
          </p:cNvPr>
          <p:cNvCxnSpPr>
            <a:cxnSpLocks/>
            <a:stCxn id="36" idx="1"/>
            <a:endCxn id="34" idx="3"/>
          </p:cNvCxnSpPr>
          <p:nvPr/>
        </p:nvCxnSpPr>
        <p:spPr>
          <a:xfrm flipH="1">
            <a:off x="9723527" y="3284984"/>
            <a:ext cx="267536"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AD5879B-A97C-DF25-42DC-0C5D342D72F2}"/>
              </a:ext>
            </a:extLst>
          </p:cNvPr>
          <p:cNvCxnSpPr>
            <a:cxnSpLocks/>
            <a:stCxn id="31" idx="2"/>
            <a:endCxn id="34" idx="0"/>
          </p:cNvCxnSpPr>
          <p:nvPr/>
        </p:nvCxnSpPr>
        <p:spPr>
          <a:xfrm>
            <a:off x="8998611" y="2276872"/>
            <a:ext cx="0" cy="7200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Content Placeholder 1">
            <a:extLst>
              <a:ext uri="{FF2B5EF4-FFF2-40B4-BE49-F238E27FC236}">
                <a16:creationId xmlns:a16="http://schemas.microsoft.com/office/drawing/2014/main" id="{CEB877BF-D7D6-A63B-D5BA-6495E22A01A8}"/>
              </a:ext>
            </a:extLst>
          </p:cNvPr>
          <p:cNvSpPr txBox="1">
            <a:spLocks/>
          </p:cNvSpPr>
          <p:nvPr/>
        </p:nvSpPr>
        <p:spPr>
          <a:xfrm>
            <a:off x="782560" y="1340768"/>
            <a:ext cx="4643286" cy="360040"/>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000" dirty="0"/>
              <a:t>User interface as a function</a:t>
            </a:r>
          </a:p>
        </p:txBody>
      </p:sp>
      <p:sp>
        <p:nvSpPr>
          <p:cNvPr id="46" name="Content Placeholder 1">
            <a:extLst>
              <a:ext uri="{FF2B5EF4-FFF2-40B4-BE49-F238E27FC236}">
                <a16:creationId xmlns:a16="http://schemas.microsoft.com/office/drawing/2014/main" id="{CD383DD3-DB5E-AF72-B7C4-5C096B5366C0}"/>
              </a:ext>
            </a:extLst>
          </p:cNvPr>
          <p:cNvSpPr txBox="1">
            <a:spLocks/>
          </p:cNvSpPr>
          <p:nvPr/>
        </p:nvSpPr>
        <p:spPr>
          <a:xfrm>
            <a:off x="782560" y="3960426"/>
            <a:ext cx="2361112" cy="360040"/>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000" dirty="0"/>
              <a:t>Flux (React)</a:t>
            </a:r>
          </a:p>
        </p:txBody>
      </p:sp>
      <p:sp>
        <p:nvSpPr>
          <p:cNvPr id="47" name="Content Placeholder 1">
            <a:extLst>
              <a:ext uri="{FF2B5EF4-FFF2-40B4-BE49-F238E27FC236}">
                <a16:creationId xmlns:a16="http://schemas.microsoft.com/office/drawing/2014/main" id="{14B53F86-73E3-A0D2-5E0C-654EA7B1E1B4}"/>
              </a:ext>
            </a:extLst>
          </p:cNvPr>
          <p:cNvSpPr txBox="1">
            <a:spLocks/>
          </p:cNvSpPr>
          <p:nvPr/>
        </p:nvSpPr>
        <p:spPr>
          <a:xfrm>
            <a:off x="6528048" y="1340768"/>
            <a:ext cx="2361112" cy="360040"/>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000" dirty="0"/>
              <a:t>Redux</a:t>
            </a:r>
          </a:p>
        </p:txBody>
      </p:sp>
      <p:sp>
        <p:nvSpPr>
          <p:cNvPr id="48" name="Content Placeholder 1">
            <a:extLst>
              <a:ext uri="{FF2B5EF4-FFF2-40B4-BE49-F238E27FC236}">
                <a16:creationId xmlns:a16="http://schemas.microsoft.com/office/drawing/2014/main" id="{118568A4-ECD6-A475-82EA-DCBECFBF5B7D}"/>
              </a:ext>
            </a:extLst>
          </p:cNvPr>
          <p:cNvSpPr txBox="1">
            <a:spLocks/>
          </p:cNvSpPr>
          <p:nvPr/>
        </p:nvSpPr>
        <p:spPr>
          <a:xfrm>
            <a:off x="6514230" y="3914860"/>
            <a:ext cx="2361112" cy="360040"/>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000" dirty="0" err="1"/>
              <a:t>Vuex</a:t>
            </a:r>
            <a:r>
              <a:rPr lang="en-US" sz="2000" dirty="0"/>
              <a:t> (Vue)</a:t>
            </a:r>
          </a:p>
        </p:txBody>
      </p:sp>
    </p:spTree>
    <p:extLst>
      <p:ext uri="{BB962C8B-B14F-4D97-AF65-F5344CB8AC3E}">
        <p14:creationId xmlns:p14="http://schemas.microsoft.com/office/powerpoint/2010/main" val="37818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10" presetClass="entr" presetSubtype="0"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par>
                                <p:cTn id="49" presetID="10"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par>
                                <p:cTn id="60" presetID="10" presetClass="entr" presetSubtype="0" fill="hold"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500"/>
                                        <p:tgtEl>
                                          <p:spTgt spid="34"/>
                                        </p:tgtEl>
                                      </p:cBhvr>
                                    </p:animEffect>
                                  </p:childTnLst>
                                </p:cTn>
                              </p:par>
                              <p:par>
                                <p:cTn id="69" presetID="10" presetClass="entr" presetSubtype="0" fill="hold"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500"/>
                                        <p:tgtEl>
                                          <p:spTgt spid="36"/>
                                        </p:tgtEl>
                                      </p:cBhvr>
                                    </p:animEffect>
                                  </p:childTnLst>
                                </p:cTn>
                              </p:par>
                              <p:par>
                                <p:cTn id="75" presetID="10" presetClass="entr" presetSubtype="0" fill="hold"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500"/>
                                        <p:tgtEl>
                                          <p:spTgt spid="37"/>
                                        </p:tgtEl>
                                      </p:cBhvr>
                                    </p:animEffect>
                                  </p:childTnLst>
                                </p:cTn>
                              </p:par>
                              <p:par>
                                <p:cTn id="78" presetID="10" presetClass="entr" presetSubtype="0" fill="hold"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500"/>
                                        <p:tgtEl>
                                          <p:spTgt spid="4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fade">
                                      <p:cBhvr>
                                        <p:cTn id="83" dur="500"/>
                                        <p:tgtEl>
                                          <p:spTgt spid="47"/>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fade">
                                      <p:cBhvr>
                                        <p:cTn id="88" dur="500"/>
                                        <p:tgtEl>
                                          <p:spTgt spid="11"/>
                                        </p:tgtEl>
                                      </p:cBhvr>
                                    </p:animEffect>
                                  </p:childTnLst>
                                </p:cTn>
                              </p:par>
                              <p:par>
                                <p:cTn id="89" presetID="10" presetClass="entr" presetSubtype="0" fill="hold" nodeType="with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fade">
                                      <p:cBhvr>
                                        <p:cTn id="91" dur="500"/>
                                        <p:tgtEl>
                                          <p:spTgt spid="1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fade">
                                      <p:cBhvr>
                                        <p:cTn id="94" dur="500"/>
                                        <p:tgtEl>
                                          <p:spTgt spid="1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fade">
                                      <p:cBhvr>
                                        <p:cTn id="97" dur="500"/>
                                        <p:tgtEl>
                                          <p:spTgt spid="14"/>
                                        </p:tgtEl>
                                      </p:cBhvr>
                                    </p:animEffect>
                                  </p:childTnLst>
                                </p:cTn>
                              </p:par>
                              <p:par>
                                <p:cTn id="98" presetID="10" presetClass="entr" presetSubtype="0" fill="hold" nodeType="withEffect">
                                  <p:stCondLst>
                                    <p:cond delay="0"/>
                                  </p:stCondLst>
                                  <p:childTnLst>
                                    <p:set>
                                      <p:cBhvr>
                                        <p:cTn id="99" dur="1" fill="hold">
                                          <p:stCondLst>
                                            <p:cond delay="0"/>
                                          </p:stCondLst>
                                        </p:cTn>
                                        <p:tgtEl>
                                          <p:spTgt spid="15"/>
                                        </p:tgtEl>
                                        <p:attrNameLst>
                                          <p:attrName>style.visibility</p:attrName>
                                        </p:attrNameLst>
                                      </p:cBhvr>
                                      <p:to>
                                        <p:strVal val="visible"/>
                                      </p:to>
                                    </p:set>
                                    <p:animEffect transition="in" filter="fade">
                                      <p:cBhvr>
                                        <p:cTn id="100" dur="500"/>
                                        <p:tgtEl>
                                          <p:spTgt spid="15"/>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6"/>
                                        </p:tgtEl>
                                        <p:attrNameLst>
                                          <p:attrName>style.visibility</p:attrName>
                                        </p:attrNameLst>
                                      </p:cBhvr>
                                      <p:to>
                                        <p:strVal val="visible"/>
                                      </p:to>
                                    </p:set>
                                    <p:animEffect transition="in" filter="fade">
                                      <p:cBhvr>
                                        <p:cTn id="103" dur="500"/>
                                        <p:tgtEl>
                                          <p:spTgt spid="16"/>
                                        </p:tgtEl>
                                      </p:cBhvr>
                                    </p:animEffect>
                                  </p:childTnLst>
                                </p:cTn>
                              </p:par>
                              <p:par>
                                <p:cTn id="104" presetID="10" presetClass="entr" presetSubtype="0" fill="hold" nodeType="withEffect">
                                  <p:stCondLst>
                                    <p:cond delay="0"/>
                                  </p:stCondLst>
                                  <p:childTnLst>
                                    <p:set>
                                      <p:cBhvr>
                                        <p:cTn id="105" dur="1" fill="hold">
                                          <p:stCondLst>
                                            <p:cond delay="0"/>
                                          </p:stCondLst>
                                        </p:cTn>
                                        <p:tgtEl>
                                          <p:spTgt spid="17"/>
                                        </p:tgtEl>
                                        <p:attrNameLst>
                                          <p:attrName>style.visibility</p:attrName>
                                        </p:attrNameLst>
                                      </p:cBhvr>
                                      <p:to>
                                        <p:strVal val="visible"/>
                                      </p:to>
                                    </p:set>
                                    <p:animEffect transition="in" filter="fade">
                                      <p:cBhvr>
                                        <p:cTn id="106" dur="500"/>
                                        <p:tgtEl>
                                          <p:spTgt spid="17"/>
                                        </p:tgtEl>
                                      </p:cBhvr>
                                    </p:animEffect>
                                  </p:childTnLst>
                                </p:cTn>
                              </p:par>
                              <p:par>
                                <p:cTn id="107" presetID="10" presetClass="entr" presetSubtype="0" fill="hold" nodeType="with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fade">
                                      <p:cBhvr>
                                        <p:cTn id="109" dur="500"/>
                                        <p:tgtEl>
                                          <p:spTgt spid="18"/>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9"/>
                                        </p:tgtEl>
                                        <p:attrNameLst>
                                          <p:attrName>style.visibility</p:attrName>
                                        </p:attrNameLst>
                                      </p:cBhvr>
                                      <p:to>
                                        <p:strVal val="visible"/>
                                      </p:to>
                                    </p:set>
                                    <p:animEffect transition="in" filter="fade">
                                      <p:cBhvr>
                                        <p:cTn id="112" dur="500"/>
                                        <p:tgtEl>
                                          <p:spTgt spid="19"/>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0"/>
                                        </p:tgtEl>
                                        <p:attrNameLst>
                                          <p:attrName>style.visibility</p:attrName>
                                        </p:attrNameLst>
                                      </p:cBhvr>
                                      <p:to>
                                        <p:strVal val="visible"/>
                                      </p:to>
                                    </p:set>
                                    <p:animEffect transition="in" filter="fade">
                                      <p:cBhvr>
                                        <p:cTn id="115" dur="500"/>
                                        <p:tgtEl>
                                          <p:spTgt spid="20"/>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1"/>
                                        </p:tgtEl>
                                        <p:attrNameLst>
                                          <p:attrName>style.visibility</p:attrName>
                                        </p:attrNameLst>
                                      </p:cBhvr>
                                      <p:to>
                                        <p:strVal val="visible"/>
                                      </p:to>
                                    </p:set>
                                    <p:animEffect transition="in" filter="fade">
                                      <p:cBhvr>
                                        <p:cTn id="118" dur="500"/>
                                        <p:tgtEl>
                                          <p:spTgt spid="21"/>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2"/>
                                        </p:tgtEl>
                                        <p:attrNameLst>
                                          <p:attrName>style.visibility</p:attrName>
                                        </p:attrNameLst>
                                      </p:cBhvr>
                                      <p:to>
                                        <p:strVal val="visible"/>
                                      </p:to>
                                    </p:set>
                                    <p:animEffect transition="in" filter="fade">
                                      <p:cBhvr>
                                        <p:cTn id="121" dur="500"/>
                                        <p:tgtEl>
                                          <p:spTgt spid="22"/>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48"/>
                                        </p:tgtEl>
                                        <p:attrNameLst>
                                          <p:attrName>style.visibility</p:attrName>
                                        </p:attrNameLst>
                                      </p:cBhvr>
                                      <p:to>
                                        <p:strVal val="visible"/>
                                      </p:to>
                                    </p:set>
                                    <p:animEffect transition="in" filter="fade">
                                      <p:cBhvr>
                                        <p:cTn id="12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1" grpId="0" animBg="1"/>
      <p:bldP spid="13" grpId="0" animBg="1"/>
      <p:bldP spid="14" grpId="0" animBg="1"/>
      <p:bldP spid="16" grpId="0" animBg="1"/>
      <p:bldP spid="19" grpId="0"/>
      <p:bldP spid="20" grpId="0"/>
      <p:bldP spid="21" grpId="0"/>
      <p:bldP spid="22" grpId="0"/>
      <p:bldP spid="23" grpId="0" animBg="1"/>
      <p:bldP spid="25" grpId="0" animBg="1"/>
      <p:bldP spid="26" grpId="0" animBg="1"/>
      <p:bldP spid="28" grpId="0" animBg="1"/>
      <p:bldP spid="31" grpId="0" animBg="1"/>
      <p:bldP spid="33" grpId="0" animBg="1"/>
      <p:bldP spid="34" grpId="0" animBg="1"/>
      <p:bldP spid="36" grpId="0" animBg="1"/>
      <p:bldP spid="45" grpId="0"/>
      <p:bldP spid="46" grpId="0"/>
      <p:bldP spid="47"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36BE6-6492-025D-2317-C902D2CC9577}"/>
              </a:ext>
            </a:extLst>
          </p:cNvPr>
          <p:cNvSpPr>
            <a:spLocks noGrp="1"/>
          </p:cNvSpPr>
          <p:nvPr>
            <p:ph type="title"/>
          </p:nvPr>
        </p:nvSpPr>
        <p:spPr/>
        <p:txBody>
          <a:bodyPr/>
          <a:lstStyle/>
          <a:p>
            <a:r>
              <a:rPr lang="en-US" dirty="0"/>
              <a:t>Redux</a:t>
            </a:r>
          </a:p>
        </p:txBody>
      </p:sp>
      <p:sp>
        <p:nvSpPr>
          <p:cNvPr id="3" name="Content Placeholder 2">
            <a:extLst>
              <a:ext uri="{FF2B5EF4-FFF2-40B4-BE49-F238E27FC236}">
                <a16:creationId xmlns:a16="http://schemas.microsoft.com/office/drawing/2014/main" id="{8C3638D6-5863-C39D-638C-C51B356D9485}"/>
              </a:ext>
            </a:extLst>
          </p:cNvPr>
          <p:cNvSpPr>
            <a:spLocks noGrp="1"/>
          </p:cNvSpPr>
          <p:nvPr>
            <p:ph idx="1"/>
          </p:nvPr>
        </p:nvSpPr>
        <p:spPr>
          <a:xfrm>
            <a:off x="335360" y="1268760"/>
            <a:ext cx="11449272" cy="504056"/>
          </a:xfrm>
        </p:spPr>
        <p:txBody>
          <a:bodyPr/>
          <a:lstStyle/>
          <a:p>
            <a:pPr marL="0" indent="0">
              <a:buNone/>
            </a:pPr>
            <a:r>
              <a:rPr lang="en-US" dirty="0"/>
              <a:t>State management library. There are binding for React.</a:t>
            </a:r>
          </a:p>
        </p:txBody>
      </p:sp>
      <p:sp>
        <p:nvSpPr>
          <p:cNvPr id="4" name="Slide Number Placeholder 3">
            <a:extLst>
              <a:ext uri="{FF2B5EF4-FFF2-40B4-BE49-F238E27FC236}">
                <a16:creationId xmlns:a16="http://schemas.microsoft.com/office/drawing/2014/main" id="{9E40D2EF-985A-618E-5698-24E407FC1222}"/>
              </a:ext>
            </a:extLst>
          </p:cNvPr>
          <p:cNvSpPr>
            <a:spLocks noGrp="1"/>
          </p:cNvSpPr>
          <p:nvPr>
            <p:ph type="sldNum" sz="quarter" idx="12"/>
          </p:nvPr>
        </p:nvSpPr>
        <p:spPr/>
        <p:txBody>
          <a:bodyPr/>
          <a:lstStyle/>
          <a:p>
            <a:fld id="{452BA717-4DED-4A38-BDE4-30D0F0A142DB}" type="slidenum">
              <a:rPr lang="cs-CZ" smtClean="0"/>
              <a:pPr/>
              <a:t>32</a:t>
            </a:fld>
            <a:endParaRPr lang="cs-CZ"/>
          </a:p>
        </p:txBody>
      </p:sp>
      <p:pic>
        <p:nvPicPr>
          <p:cNvPr id="10242" name="Picture 2" descr="redux/logo/README.md at master · reduxjs/redux · GitHub">
            <a:extLst>
              <a:ext uri="{FF2B5EF4-FFF2-40B4-BE49-F238E27FC236}">
                <a16:creationId xmlns:a16="http://schemas.microsoft.com/office/drawing/2014/main" id="{A54014E3-1DED-E14A-59E8-DFB5350D99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6281" y="193074"/>
            <a:ext cx="878351" cy="8266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BE879CA-48FF-C1D6-437B-6BB548BB1F4D}"/>
              </a:ext>
            </a:extLst>
          </p:cNvPr>
          <p:cNvSpPr/>
          <p:nvPr/>
        </p:nvSpPr>
        <p:spPr>
          <a:xfrm>
            <a:off x="360000" y="1975862"/>
            <a:ext cx="5231944" cy="43924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accent1"/>
                </a:solidFill>
              </a:rPr>
              <a:t>const</a:t>
            </a:r>
            <a:r>
              <a:rPr lang="en-US" sz="2000" dirty="0">
                <a:solidFill>
                  <a:schemeClr val="tx1"/>
                </a:solidFill>
              </a:rPr>
              <a:t> store = </a:t>
            </a:r>
            <a:r>
              <a:rPr lang="en-US" sz="2000" dirty="0" err="1">
                <a:solidFill>
                  <a:schemeClr val="tx1"/>
                </a:solidFill>
              </a:rPr>
              <a:t>configureStore</a:t>
            </a:r>
            <a:r>
              <a:rPr lang="en-US" sz="2000" dirty="0">
                <a:solidFill>
                  <a:schemeClr val="tx1"/>
                </a:solidFill>
              </a:rPr>
              <a:t> ({</a:t>
            </a:r>
          </a:p>
          <a:p>
            <a:r>
              <a:rPr lang="en-US" sz="2000" dirty="0">
                <a:solidFill>
                  <a:schemeClr val="tx1"/>
                </a:solidFill>
              </a:rPr>
              <a:t>  reducer: reducer</a:t>
            </a:r>
          </a:p>
          <a:p>
            <a:r>
              <a:rPr lang="en-US" sz="2000" dirty="0">
                <a:solidFill>
                  <a:schemeClr val="tx1"/>
                </a:solidFill>
              </a:rPr>
              <a:t>});</a:t>
            </a:r>
          </a:p>
          <a:p>
            <a:endParaRPr lang="en-US" sz="2000" dirty="0">
              <a:solidFill>
                <a:schemeClr val="tx1"/>
              </a:solidFill>
            </a:endParaRPr>
          </a:p>
          <a:p>
            <a:r>
              <a:rPr lang="en-US" sz="2000" dirty="0">
                <a:solidFill>
                  <a:schemeClr val="accent1"/>
                </a:solidFill>
              </a:rPr>
              <a:t>const</a:t>
            </a:r>
            <a:r>
              <a:rPr lang="en-US" sz="2000" dirty="0">
                <a:solidFill>
                  <a:schemeClr val="tx1"/>
                </a:solidFill>
              </a:rPr>
              <a:t> reducer = (state = new State(), action) =&gt; {</a:t>
            </a:r>
          </a:p>
          <a:p>
            <a:r>
              <a:rPr lang="en-US" sz="2000" dirty="0">
                <a:solidFill>
                  <a:schemeClr val="tx1"/>
                </a:solidFill>
              </a:rPr>
              <a:t>  </a:t>
            </a:r>
            <a:r>
              <a:rPr lang="en-US" sz="2000" dirty="0">
                <a:solidFill>
                  <a:schemeClr val="accent1"/>
                </a:solidFill>
              </a:rPr>
              <a:t>switch</a:t>
            </a:r>
            <a:r>
              <a:rPr lang="en-US" sz="2000" dirty="0">
                <a:solidFill>
                  <a:schemeClr val="tx1"/>
                </a:solidFill>
              </a:rPr>
              <a:t>(</a:t>
            </a:r>
            <a:r>
              <a:rPr lang="en-US" sz="2000" dirty="0" err="1">
                <a:solidFill>
                  <a:schemeClr val="tx1"/>
                </a:solidFill>
              </a:rPr>
              <a:t>action.type</a:t>
            </a:r>
            <a:r>
              <a:rPr lang="en-US" sz="2000" dirty="0">
                <a:solidFill>
                  <a:schemeClr val="tx1"/>
                </a:solidFill>
              </a:rPr>
              <a:t>) {</a:t>
            </a:r>
          </a:p>
          <a:p>
            <a:r>
              <a:rPr lang="en-US" sz="2000" dirty="0">
                <a:solidFill>
                  <a:schemeClr val="tx1"/>
                </a:solidFill>
              </a:rPr>
              <a:t>    </a:t>
            </a:r>
            <a:r>
              <a:rPr lang="en-US" sz="2000" dirty="0">
                <a:solidFill>
                  <a:schemeClr val="accent1"/>
                </a:solidFill>
              </a:rPr>
              <a:t>case</a:t>
            </a:r>
            <a:r>
              <a:rPr lang="en-US" sz="2000" dirty="0">
                <a:solidFill>
                  <a:schemeClr val="tx1"/>
                </a:solidFill>
              </a:rPr>
              <a:t> </a:t>
            </a:r>
            <a:r>
              <a:rPr lang="en-US" sz="2000" dirty="0" err="1">
                <a:solidFill>
                  <a:schemeClr val="tx1"/>
                </a:solidFill>
              </a:rPr>
              <a:t>ActionAdd.Type</a:t>
            </a:r>
            <a:r>
              <a:rPr lang="en-US" sz="2000" dirty="0">
                <a:solidFill>
                  <a:schemeClr val="tx1"/>
                </a:solidFill>
              </a:rPr>
              <a:t>:</a:t>
            </a:r>
          </a:p>
          <a:p>
            <a:r>
              <a:rPr lang="en-US" sz="2000" dirty="0">
                <a:solidFill>
                  <a:schemeClr val="tx1"/>
                </a:solidFill>
              </a:rPr>
              <a:t>       </a:t>
            </a:r>
            <a:r>
              <a:rPr lang="en-US" sz="2000" dirty="0">
                <a:solidFill>
                  <a:schemeClr val="accent6"/>
                </a:solidFill>
              </a:rPr>
              <a:t>// Immutability !</a:t>
            </a:r>
            <a:br>
              <a:rPr lang="en-US" sz="2000" dirty="0">
                <a:solidFill>
                  <a:schemeClr val="tx1"/>
                </a:solidFill>
              </a:rPr>
            </a:br>
            <a:r>
              <a:rPr lang="en-US" sz="2000" dirty="0">
                <a:solidFill>
                  <a:schemeClr val="tx1"/>
                </a:solidFill>
              </a:rPr>
              <a:t>       </a:t>
            </a:r>
            <a:r>
              <a:rPr lang="en-US" sz="2000" dirty="0">
                <a:solidFill>
                  <a:schemeClr val="accent1"/>
                </a:solidFill>
              </a:rPr>
              <a:t>return</a:t>
            </a:r>
            <a:r>
              <a:rPr lang="en-US" sz="2000" dirty="0">
                <a:solidFill>
                  <a:schemeClr val="tx1"/>
                </a:solidFill>
              </a:rPr>
              <a:t> { … state, value: </a:t>
            </a:r>
            <a:r>
              <a:rPr lang="en-US" sz="2000" dirty="0" err="1">
                <a:solidFill>
                  <a:schemeClr val="tx1"/>
                </a:solidFill>
              </a:rPr>
              <a:t>state.value</a:t>
            </a:r>
            <a:r>
              <a:rPr lang="en-US" sz="2000" dirty="0">
                <a:solidFill>
                  <a:schemeClr val="tx1"/>
                </a:solidFill>
              </a:rPr>
              <a:t> + 1 };</a:t>
            </a:r>
          </a:p>
          <a:p>
            <a:r>
              <a:rPr lang="en-US" sz="2000" dirty="0">
                <a:solidFill>
                  <a:schemeClr val="tx1"/>
                </a:solidFill>
              </a:rPr>
              <a:t>    </a:t>
            </a:r>
            <a:r>
              <a:rPr lang="en-US" sz="2000" dirty="0">
                <a:solidFill>
                  <a:schemeClr val="accent1"/>
                </a:solidFill>
              </a:rPr>
              <a:t>default</a:t>
            </a:r>
            <a:r>
              <a:rPr lang="en-US" sz="2000" dirty="0">
                <a:solidFill>
                  <a:schemeClr val="tx1"/>
                </a:solidFill>
              </a:rPr>
              <a:t>:</a:t>
            </a:r>
          </a:p>
          <a:p>
            <a:r>
              <a:rPr lang="en-US" sz="2000" dirty="0">
                <a:solidFill>
                  <a:schemeClr val="tx1"/>
                </a:solidFill>
              </a:rPr>
              <a:t>       </a:t>
            </a:r>
            <a:r>
              <a:rPr lang="en-US" sz="2000" dirty="0">
                <a:solidFill>
                  <a:schemeClr val="accent1"/>
                </a:solidFill>
              </a:rPr>
              <a:t>return</a:t>
            </a:r>
            <a:r>
              <a:rPr lang="en-US" sz="2000" dirty="0">
                <a:solidFill>
                  <a:schemeClr val="tx1"/>
                </a:solidFill>
              </a:rPr>
              <a:t> state;</a:t>
            </a:r>
          </a:p>
          <a:p>
            <a:r>
              <a:rPr lang="en-US" sz="2000" dirty="0">
                <a:solidFill>
                  <a:schemeClr val="tx1"/>
                </a:solidFill>
              </a:rPr>
              <a:t>  }</a:t>
            </a:r>
          </a:p>
          <a:p>
            <a:r>
              <a:rPr lang="en-US" sz="2000" dirty="0">
                <a:solidFill>
                  <a:schemeClr val="tx1"/>
                </a:solidFill>
              </a:rPr>
              <a:t>};</a:t>
            </a:r>
          </a:p>
        </p:txBody>
      </p:sp>
      <p:sp>
        <p:nvSpPr>
          <p:cNvPr id="8" name="Rectangle 7">
            <a:extLst>
              <a:ext uri="{FF2B5EF4-FFF2-40B4-BE49-F238E27FC236}">
                <a16:creationId xmlns:a16="http://schemas.microsoft.com/office/drawing/2014/main" id="{7BCFF8A3-1211-1C97-2EDD-BC47F0BCC3A7}"/>
              </a:ext>
            </a:extLst>
          </p:cNvPr>
          <p:cNvSpPr/>
          <p:nvPr/>
        </p:nvSpPr>
        <p:spPr>
          <a:xfrm>
            <a:off x="6033661" y="1975862"/>
            <a:ext cx="5231944" cy="43924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accent6"/>
                </a:solidFill>
              </a:rPr>
              <a:t>// Invoke an action.</a:t>
            </a:r>
          </a:p>
          <a:p>
            <a:r>
              <a:rPr lang="en-US" sz="2000" dirty="0" err="1">
                <a:solidFill>
                  <a:schemeClr val="tx1"/>
                </a:solidFill>
              </a:rPr>
              <a:t>store.dispatch</a:t>
            </a:r>
            <a:r>
              <a:rPr lang="en-US" sz="2000" dirty="0">
                <a:solidFill>
                  <a:schemeClr val="tx1"/>
                </a:solidFill>
              </a:rPr>
              <a:t>({ type: </a:t>
            </a:r>
            <a:r>
              <a:rPr lang="en-US" sz="2000" dirty="0" err="1">
                <a:solidFill>
                  <a:schemeClr val="tx1"/>
                </a:solidFill>
              </a:rPr>
              <a:t>ActionAdd.Type</a:t>
            </a:r>
            <a:r>
              <a:rPr lang="en-US" sz="2000" dirty="0">
                <a:solidFill>
                  <a:schemeClr val="tx1"/>
                </a:solidFill>
              </a:rPr>
              <a:t> });</a:t>
            </a:r>
          </a:p>
          <a:p>
            <a:endParaRPr lang="en-US" sz="2000" dirty="0">
              <a:solidFill>
                <a:schemeClr val="tx1"/>
              </a:solidFill>
            </a:endParaRPr>
          </a:p>
          <a:p>
            <a:r>
              <a:rPr lang="en-US" sz="2000" dirty="0">
                <a:solidFill>
                  <a:schemeClr val="accent6"/>
                </a:solidFill>
              </a:rPr>
              <a:t>// Register change listener.</a:t>
            </a:r>
          </a:p>
          <a:p>
            <a:r>
              <a:rPr lang="en-US" sz="2000" dirty="0" err="1">
                <a:solidFill>
                  <a:schemeClr val="tx1"/>
                </a:solidFill>
              </a:rPr>
              <a:t>store.subsribe</a:t>
            </a:r>
            <a:r>
              <a:rPr lang="en-US" sz="2000" dirty="0">
                <a:solidFill>
                  <a:schemeClr val="tx1"/>
                </a:solidFill>
              </a:rPr>
              <a:t>(() =&gt; { … } );</a:t>
            </a:r>
          </a:p>
          <a:p>
            <a:endParaRPr lang="en-US" sz="2000" dirty="0">
              <a:solidFill>
                <a:schemeClr val="tx1"/>
              </a:solidFill>
            </a:endParaRPr>
          </a:p>
          <a:p>
            <a:r>
              <a:rPr lang="en-US" sz="2000" dirty="0">
                <a:solidFill>
                  <a:schemeClr val="accent6"/>
                </a:solidFill>
              </a:rPr>
              <a:t>// React hooks binding.</a:t>
            </a:r>
          </a:p>
          <a:p>
            <a:r>
              <a:rPr lang="en-US" sz="2000" dirty="0" err="1">
                <a:solidFill>
                  <a:schemeClr val="tx1"/>
                </a:solidFill>
              </a:rPr>
              <a:t>useSelector</a:t>
            </a:r>
            <a:r>
              <a:rPr lang="en-US" sz="2000" dirty="0">
                <a:solidFill>
                  <a:schemeClr val="tx1"/>
                </a:solidFill>
              </a:rPr>
              <a:t>((state) =&gt; </a:t>
            </a:r>
            <a:r>
              <a:rPr lang="en-US" sz="2000" dirty="0" err="1">
                <a:solidFill>
                  <a:schemeClr val="tx1"/>
                </a:solidFill>
              </a:rPr>
              <a:t>state.value</a:t>
            </a:r>
            <a:r>
              <a:rPr lang="en-US" sz="2000" dirty="0">
                <a:solidFill>
                  <a:schemeClr val="tx1"/>
                </a:solidFill>
              </a:rPr>
              <a:t> ) ;</a:t>
            </a:r>
          </a:p>
          <a:p>
            <a:r>
              <a:rPr lang="en-US" sz="2000" dirty="0" err="1">
                <a:solidFill>
                  <a:schemeClr val="tx1"/>
                </a:solidFill>
              </a:rPr>
              <a:t>useDispatch</a:t>
            </a:r>
            <a:r>
              <a:rPr lang="en-US" sz="2000" dirty="0">
                <a:solidFill>
                  <a:schemeClr val="tx1"/>
                </a:solidFill>
              </a:rPr>
              <a:t>( … );</a:t>
            </a:r>
          </a:p>
          <a:p>
            <a:endParaRPr lang="en-US" sz="2000" dirty="0">
              <a:solidFill>
                <a:schemeClr val="tx1"/>
              </a:solidFill>
            </a:endParaRPr>
          </a:p>
          <a:p>
            <a:r>
              <a:rPr lang="en-US" sz="2000" dirty="0">
                <a:solidFill>
                  <a:schemeClr val="accent6"/>
                </a:solidFill>
              </a:rPr>
              <a:t>// React HOC binding.</a:t>
            </a:r>
          </a:p>
          <a:p>
            <a:r>
              <a:rPr lang="en-US" sz="2000" dirty="0">
                <a:solidFill>
                  <a:schemeClr val="tx1"/>
                </a:solidFill>
              </a:rPr>
              <a:t>connect(</a:t>
            </a:r>
            <a:br>
              <a:rPr lang="en-US" sz="2000" dirty="0">
                <a:solidFill>
                  <a:schemeClr val="tx1"/>
                </a:solidFill>
              </a:rPr>
            </a:br>
            <a:r>
              <a:rPr lang="en-US" sz="2000" dirty="0">
                <a:solidFill>
                  <a:schemeClr val="tx1"/>
                </a:solidFill>
              </a:rPr>
              <a:t>  </a:t>
            </a:r>
            <a:r>
              <a:rPr lang="en-US" sz="2000" dirty="0" err="1">
                <a:solidFill>
                  <a:schemeClr val="tx1"/>
                </a:solidFill>
              </a:rPr>
              <a:t>mapStateToProps</a:t>
            </a:r>
            <a:r>
              <a:rPr lang="en-US" sz="2000" dirty="0">
                <a:solidFill>
                  <a:schemeClr val="tx1"/>
                </a:solidFill>
              </a:rPr>
              <a:t>, </a:t>
            </a:r>
            <a:br>
              <a:rPr lang="en-US" sz="2000" dirty="0">
                <a:solidFill>
                  <a:schemeClr val="tx1"/>
                </a:solidFill>
              </a:rPr>
            </a:br>
            <a:r>
              <a:rPr lang="en-US" sz="2000" dirty="0">
                <a:solidFill>
                  <a:schemeClr val="tx1"/>
                </a:solidFill>
              </a:rPr>
              <a:t>  </a:t>
            </a:r>
            <a:r>
              <a:rPr lang="en-US" sz="2000" dirty="0" err="1">
                <a:solidFill>
                  <a:schemeClr val="tx1"/>
                </a:solidFill>
              </a:rPr>
              <a:t>mapDispatchToProps</a:t>
            </a:r>
            <a:r>
              <a:rPr lang="en-US" sz="2000" dirty="0">
                <a:solidFill>
                  <a:schemeClr val="tx1"/>
                </a:solidFill>
              </a:rPr>
              <a:t>)(Component);</a:t>
            </a:r>
          </a:p>
        </p:txBody>
      </p:sp>
    </p:spTree>
    <p:extLst>
      <p:ext uri="{BB962C8B-B14F-4D97-AF65-F5344CB8AC3E}">
        <p14:creationId xmlns:p14="http://schemas.microsoft.com/office/powerpoint/2010/main" val="2928231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50457-B95F-E92D-DD40-3AB0ABC225A0}"/>
              </a:ext>
            </a:extLst>
          </p:cNvPr>
          <p:cNvSpPr>
            <a:spLocks noGrp="1"/>
          </p:cNvSpPr>
          <p:nvPr>
            <p:ph type="title"/>
          </p:nvPr>
        </p:nvSpPr>
        <p:spPr/>
        <p:txBody>
          <a:bodyPr/>
          <a:lstStyle/>
          <a:p>
            <a:r>
              <a:rPr lang="en-US" dirty="0"/>
              <a:t>The React alternative?</a:t>
            </a:r>
          </a:p>
        </p:txBody>
      </p:sp>
      <p:sp>
        <p:nvSpPr>
          <p:cNvPr id="3" name="Content Placeholder 2">
            <a:extLst>
              <a:ext uri="{FF2B5EF4-FFF2-40B4-BE49-F238E27FC236}">
                <a16:creationId xmlns:a16="http://schemas.microsoft.com/office/drawing/2014/main" id="{8C20BCC4-B475-9CBF-89B6-64AEE1E9EA29}"/>
              </a:ext>
            </a:extLst>
          </p:cNvPr>
          <p:cNvSpPr>
            <a:spLocks noGrp="1"/>
          </p:cNvSpPr>
          <p:nvPr>
            <p:ph idx="1"/>
          </p:nvPr>
        </p:nvSpPr>
        <p:spPr>
          <a:xfrm>
            <a:off x="335360" y="1268760"/>
            <a:ext cx="7344816" cy="5040560"/>
          </a:xfrm>
        </p:spPr>
        <p:txBody>
          <a:bodyPr/>
          <a:lstStyle/>
          <a:p>
            <a:pPr marL="0" indent="0">
              <a:buNone/>
            </a:pPr>
            <a:r>
              <a:rPr lang="en-US" dirty="0"/>
              <a:t>Vue was created by Evan You after working for Google using AngularJS in several projects.</a:t>
            </a:r>
            <a:br>
              <a:rPr lang="en-US" dirty="0"/>
            </a:br>
            <a:endParaRPr lang="en-US" dirty="0"/>
          </a:p>
          <a:p>
            <a:pPr marL="0" indent="0">
              <a:buNone/>
            </a:pPr>
            <a:r>
              <a:rPr lang="en-US" dirty="0"/>
              <a:t>“I figured, what if I could just extract the part that I really liked about Angular and build something really lightweight.”</a:t>
            </a:r>
          </a:p>
          <a:p>
            <a:pPr marL="0" indent="0">
              <a:buNone/>
            </a:pPr>
            <a:br>
              <a:rPr lang="en-US" dirty="0"/>
            </a:br>
            <a:r>
              <a:rPr lang="en-US" dirty="0"/>
              <a:t>“In February 2014, that was how I first released it as an actual project. I put it out on </a:t>
            </a:r>
            <a:r>
              <a:rPr lang="en-US" dirty="0" err="1"/>
              <a:t>Github</a:t>
            </a:r>
            <a:r>
              <a:rPr lang="en-US" dirty="0"/>
              <a:t> and sent a link to Hacker News, and it actually got voted to the front page."</a:t>
            </a:r>
            <a:br>
              <a:rPr lang="en-US" dirty="0"/>
            </a:b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4B926C7-7E49-7AE5-98C1-C0CAF14F7DF1}"/>
              </a:ext>
            </a:extLst>
          </p:cNvPr>
          <p:cNvSpPr>
            <a:spLocks noGrp="1"/>
          </p:cNvSpPr>
          <p:nvPr>
            <p:ph type="sldNum" sz="quarter" idx="12"/>
          </p:nvPr>
        </p:nvSpPr>
        <p:spPr/>
        <p:txBody>
          <a:bodyPr/>
          <a:lstStyle/>
          <a:p>
            <a:fld id="{452BA717-4DED-4A38-BDE4-30D0F0A142DB}" type="slidenum">
              <a:rPr lang="cs-CZ" smtClean="0"/>
              <a:pPr/>
              <a:t>33</a:t>
            </a:fld>
            <a:endParaRPr lang="cs-CZ"/>
          </a:p>
        </p:txBody>
      </p:sp>
      <p:pic>
        <p:nvPicPr>
          <p:cNvPr id="5" name="Picture 4">
            <a:extLst>
              <a:ext uri="{FF2B5EF4-FFF2-40B4-BE49-F238E27FC236}">
                <a16:creationId xmlns:a16="http://schemas.microsoft.com/office/drawing/2014/main" id="{DC08CAF8-6D31-61A1-2129-31C9C528F337}"/>
              </a:ext>
            </a:extLst>
          </p:cNvPr>
          <p:cNvPicPr>
            <a:picLocks noChangeAspect="1"/>
          </p:cNvPicPr>
          <p:nvPr/>
        </p:nvPicPr>
        <p:blipFill>
          <a:blip r:embed="rId3"/>
          <a:stretch>
            <a:fillRect/>
          </a:stretch>
        </p:blipFill>
        <p:spPr>
          <a:xfrm>
            <a:off x="8328249" y="1254041"/>
            <a:ext cx="3420862" cy="5127287"/>
          </a:xfrm>
          <a:prstGeom prst="rect">
            <a:avLst/>
          </a:prstGeom>
        </p:spPr>
      </p:pic>
    </p:spTree>
    <p:extLst>
      <p:ext uri="{BB962C8B-B14F-4D97-AF65-F5344CB8AC3E}">
        <p14:creationId xmlns:p14="http://schemas.microsoft.com/office/powerpoint/2010/main" val="1531951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AA4D9-889F-71B7-7AC5-754B3D32CAA3}"/>
              </a:ext>
            </a:extLst>
          </p:cNvPr>
          <p:cNvSpPr>
            <a:spLocks noGrp="1"/>
          </p:cNvSpPr>
          <p:nvPr>
            <p:ph type="title"/>
          </p:nvPr>
        </p:nvSpPr>
        <p:spPr/>
        <p:txBody>
          <a:bodyPr/>
          <a:lstStyle/>
          <a:p>
            <a:r>
              <a:rPr lang="en-US" dirty="0"/>
              <a:t>Vue.js</a:t>
            </a:r>
          </a:p>
        </p:txBody>
      </p:sp>
      <p:sp>
        <p:nvSpPr>
          <p:cNvPr id="5" name="Content Placeholder 4">
            <a:extLst>
              <a:ext uri="{FF2B5EF4-FFF2-40B4-BE49-F238E27FC236}">
                <a16:creationId xmlns:a16="http://schemas.microsoft.com/office/drawing/2014/main" id="{47F378DC-0A74-2E7E-E427-7B734478182B}"/>
              </a:ext>
            </a:extLst>
          </p:cNvPr>
          <p:cNvSpPr>
            <a:spLocks noGrp="1"/>
          </p:cNvSpPr>
          <p:nvPr>
            <p:ph sz="half" idx="1"/>
          </p:nvPr>
        </p:nvSpPr>
        <p:spPr>
          <a:xfrm>
            <a:off x="335360" y="1260583"/>
            <a:ext cx="5699679" cy="2384441"/>
          </a:xfrm>
        </p:spPr>
        <p:txBody>
          <a:bodyPr/>
          <a:lstStyle/>
          <a:p>
            <a:pPr marL="0" indent="0">
              <a:buNone/>
            </a:pPr>
            <a:r>
              <a:rPr lang="en-US" dirty="0"/>
              <a:t>Since 2014.</a:t>
            </a:r>
          </a:p>
          <a:p>
            <a:r>
              <a:rPr lang="en-US" dirty="0"/>
              <a:t>Declarative Rendering</a:t>
            </a:r>
          </a:p>
          <a:p>
            <a:r>
              <a:rPr lang="en-US" dirty="0"/>
              <a:t>Reactivity</a:t>
            </a:r>
          </a:p>
          <a:p>
            <a:r>
              <a:rPr lang="en-US" dirty="0"/>
              <a:t>Single-File Component (*.</a:t>
            </a:r>
            <a:r>
              <a:rPr lang="en-US" dirty="0" err="1"/>
              <a:t>vue</a:t>
            </a:r>
            <a:r>
              <a:rPr lang="en-US" dirty="0"/>
              <a:t>)</a:t>
            </a:r>
          </a:p>
          <a:p>
            <a:r>
              <a:rPr lang="en-US" dirty="0"/>
              <a:t>Options API, Composition API (Hooks)</a:t>
            </a:r>
          </a:p>
        </p:txBody>
      </p:sp>
      <p:sp>
        <p:nvSpPr>
          <p:cNvPr id="6" name="Content Placeholder 5">
            <a:extLst>
              <a:ext uri="{FF2B5EF4-FFF2-40B4-BE49-F238E27FC236}">
                <a16:creationId xmlns:a16="http://schemas.microsoft.com/office/drawing/2014/main" id="{720BEF55-9988-9ACA-E539-7F81CC4B1D13}"/>
              </a:ext>
            </a:extLst>
          </p:cNvPr>
          <p:cNvSpPr>
            <a:spLocks noGrp="1"/>
          </p:cNvSpPr>
          <p:nvPr>
            <p:ph sz="half" idx="2"/>
          </p:nvPr>
        </p:nvSpPr>
        <p:spPr>
          <a:xfrm>
            <a:off x="6217920" y="1260583"/>
            <a:ext cx="5566712" cy="2384441"/>
          </a:xfrm>
        </p:spPr>
        <p:txBody>
          <a:bodyPr/>
          <a:lstStyle/>
          <a:p>
            <a:r>
              <a:rPr lang="en-US" dirty="0"/>
              <a:t>Custom renderer interface</a:t>
            </a:r>
          </a:p>
          <a:p>
            <a:r>
              <a:rPr lang="en-US" dirty="0"/>
              <a:t>Recommended (Official) libraries</a:t>
            </a:r>
          </a:p>
          <a:p>
            <a:r>
              <a:rPr lang="en-US" dirty="0"/>
              <a:t>Vue 2 vs Vue 3 💔</a:t>
            </a:r>
          </a:p>
          <a:p>
            <a:r>
              <a:rPr lang="en-US" dirty="0"/>
              <a:t>Angular.js successor (we have Angular)</a:t>
            </a:r>
          </a:p>
          <a:p>
            <a:endParaRPr lang="en-US" dirty="0"/>
          </a:p>
          <a:p>
            <a:endParaRPr lang="en-US" dirty="0"/>
          </a:p>
        </p:txBody>
      </p:sp>
      <p:sp>
        <p:nvSpPr>
          <p:cNvPr id="4" name="Slide Number Placeholder 3">
            <a:extLst>
              <a:ext uri="{FF2B5EF4-FFF2-40B4-BE49-F238E27FC236}">
                <a16:creationId xmlns:a16="http://schemas.microsoft.com/office/drawing/2014/main" id="{4B6C3BC2-2114-D25B-DBF0-362713E6AAAB}"/>
              </a:ext>
            </a:extLst>
          </p:cNvPr>
          <p:cNvSpPr>
            <a:spLocks noGrp="1"/>
          </p:cNvSpPr>
          <p:nvPr>
            <p:ph type="sldNum" sz="quarter" idx="12"/>
          </p:nvPr>
        </p:nvSpPr>
        <p:spPr/>
        <p:txBody>
          <a:bodyPr/>
          <a:lstStyle/>
          <a:p>
            <a:fld id="{452BA717-4DED-4A38-BDE4-30D0F0A142DB}" type="slidenum">
              <a:rPr lang="cs-CZ" smtClean="0"/>
              <a:pPr/>
              <a:t>34</a:t>
            </a:fld>
            <a:endParaRPr lang="cs-CZ"/>
          </a:p>
        </p:txBody>
      </p:sp>
      <p:sp>
        <p:nvSpPr>
          <p:cNvPr id="7" name="Rectangle 6">
            <a:extLst>
              <a:ext uri="{FF2B5EF4-FFF2-40B4-BE49-F238E27FC236}">
                <a16:creationId xmlns:a16="http://schemas.microsoft.com/office/drawing/2014/main" id="{F0CE2E42-4310-A773-7DD1-FCC960B9228E}"/>
              </a:ext>
            </a:extLst>
          </p:cNvPr>
          <p:cNvSpPr/>
          <p:nvPr/>
        </p:nvSpPr>
        <p:spPr>
          <a:xfrm>
            <a:off x="6217920" y="3944374"/>
            <a:ext cx="5143669" cy="14604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&lt;div @click="doSomething"&gt;</a:t>
            </a:r>
          </a:p>
          <a:p>
            <a:r>
              <a:rPr lang="en-US" sz="2000" dirty="0">
                <a:solidFill>
                  <a:schemeClr val="tx1"/>
                </a:solidFill>
              </a:rPr>
              <a:t>  &lt;p v-if="seen"&gt; {{message}}&lt;/p&gt;  </a:t>
            </a:r>
          </a:p>
          <a:p>
            <a:r>
              <a:rPr lang="en-US" sz="2000" dirty="0">
                <a:solidFill>
                  <a:schemeClr val="tx1"/>
                </a:solidFill>
              </a:rPr>
              <a:t>  &lt;p v-else&gt; … &lt;/p&gt;</a:t>
            </a:r>
          </a:p>
          <a:p>
            <a:r>
              <a:rPr lang="en-US" sz="2000" dirty="0">
                <a:solidFill>
                  <a:schemeClr val="tx1"/>
                </a:solidFill>
              </a:rPr>
              <a:t>&lt;/div&gt;</a:t>
            </a:r>
          </a:p>
        </p:txBody>
      </p:sp>
      <p:sp>
        <p:nvSpPr>
          <p:cNvPr id="8" name="Rectangle 7">
            <a:extLst>
              <a:ext uri="{FF2B5EF4-FFF2-40B4-BE49-F238E27FC236}">
                <a16:creationId xmlns:a16="http://schemas.microsoft.com/office/drawing/2014/main" id="{0A716420-8047-7B55-829F-52FD056DED68}"/>
              </a:ext>
            </a:extLst>
          </p:cNvPr>
          <p:cNvSpPr/>
          <p:nvPr/>
        </p:nvSpPr>
        <p:spPr>
          <a:xfrm>
            <a:off x="335360" y="3968141"/>
            <a:ext cx="5699679" cy="14604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&lt;input</a:t>
            </a:r>
          </a:p>
          <a:p>
            <a:r>
              <a:rPr lang="en-US" sz="2000" dirty="0">
                <a:solidFill>
                  <a:schemeClr val="tx1"/>
                </a:solidFill>
              </a:rPr>
              <a:t>  :value="text"</a:t>
            </a:r>
          </a:p>
          <a:p>
            <a:r>
              <a:rPr lang="en-US" sz="2000" dirty="0">
                <a:solidFill>
                  <a:schemeClr val="tx1"/>
                </a:solidFill>
              </a:rPr>
              <a:t>  @input="event =&gt; text = </a:t>
            </a:r>
            <a:r>
              <a:rPr lang="en-US" sz="2000" dirty="0" err="1">
                <a:solidFill>
                  <a:schemeClr val="tx1"/>
                </a:solidFill>
              </a:rPr>
              <a:t>event.target.value</a:t>
            </a:r>
            <a:r>
              <a:rPr lang="en-US" sz="2000" dirty="0">
                <a:solidFill>
                  <a:schemeClr val="tx1"/>
                </a:solidFill>
              </a:rPr>
              <a:t>"&gt;</a:t>
            </a:r>
          </a:p>
        </p:txBody>
      </p:sp>
      <p:sp>
        <p:nvSpPr>
          <p:cNvPr id="9" name="Rectangle 8">
            <a:extLst>
              <a:ext uri="{FF2B5EF4-FFF2-40B4-BE49-F238E27FC236}">
                <a16:creationId xmlns:a16="http://schemas.microsoft.com/office/drawing/2014/main" id="{9C146ACE-4FE1-4D95-48FA-572919FC0A00}"/>
              </a:ext>
            </a:extLst>
          </p:cNvPr>
          <p:cNvSpPr/>
          <p:nvPr/>
        </p:nvSpPr>
        <p:spPr>
          <a:xfrm>
            <a:off x="335360" y="5613100"/>
            <a:ext cx="5699679" cy="5436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&lt;input v-model="text"&gt;</a:t>
            </a:r>
          </a:p>
        </p:txBody>
      </p:sp>
    </p:spTree>
    <p:extLst>
      <p:ext uri="{BB962C8B-B14F-4D97-AF65-F5344CB8AC3E}">
        <p14:creationId xmlns:p14="http://schemas.microsoft.com/office/powerpoint/2010/main" val="131387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C6C34-00FD-9AD9-0646-93F6393F9D57}"/>
              </a:ext>
            </a:extLst>
          </p:cNvPr>
          <p:cNvSpPr>
            <a:spLocks noGrp="1"/>
          </p:cNvSpPr>
          <p:nvPr>
            <p:ph type="title"/>
          </p:nvPr>
        </p:nvSpPr>
        <p:spPr/>
        <p:txBody>
          <a:bodyPr/>
          <a:lstStyle/>
          <a:p>
            <a:r>
              <a:rPr lang="en-US" dirty="0"/>
              <a:t>Reactivity</a:t>
            </a:r>
          </a:p>
        </p:txBody>
      </p:sp>
      <p:sp>
        <p:nvSpPr>
          <p:cNvPr id="5" name="Content Placeholder 4">
            <a:extLst>
              <a:ext uri="{FF2B5EF4-FFF2-40B4-BE49-F238E27FC236}">
                <a16:creationId xmlns:a16="http://schemas.microsoft.com/office/drawing/2014/main" id="{07724622-CE2C-4A09-9283-4903CD16FDAB}"/>
              </a:ext>
            </a:extLst>
          </p:cNvPr>
          <p:cNvSpPr>
            <a:spLocks noGrp="1"/>
          </p:cNvSpPr>
          <p:nvPr>
            <p:ph idx="1"/>
          </p:nvPr>
        </p:nvSpPr>
        <p:spPr>
          <a:xfrm>
            <a:off x="335360" y="1268760"/>
            <a:ext cx="11449272" cy="1512168"/>
          </a:xfrm>
        </p:spPr>
        <p:txBody>
          <a:bodyPr/>
          <a:lstStyle/>
          <a:p>
            <a:pPr marL="0" indent="0">
              <a:buNone/>
            </a:pPr>
            <a:r>
              <a:rPr lang="en-US" dirty="0"/>
              <a:t>There is no need to explicitly announce change in the data by manually calling a function! </a:t>
            </a:r>
            <a:br>
              <a:rPr lang="en-US" dirty="0"/>
            </a:br>
            <a:r>
              <a:rPr lang="en-US" dirty="0"/>
              <a:t>Vue.js utilize runtime dependency-tracking based reactivity system.</a:t>
            </a:r>
            <a:br>
              <a:rPr lang="en-US" dirty="0"/>
            </a:br>
            <a:endParaRPr lang="en-US" dirty="0"/>
          </a:p>
          <a:p>
            <a:pPr marL="0" indent="0">
              <a:buNone/>
            </a:pPr>
            <a:r>
              <a:rPr lang="en-US" dirty="0"/>
              <a:t>Example with Composition API.</a:t>
            </a:r>
          </a:p>
          <a:p>
            <a:pPr marL="0" indent="0">
              <a:buNone/>
            </a:pPr>
            <a:endParaRPr lang="en-US" dirty="0"/>
          </a:p>
        </p:txBody>
      </p:sp>
      <p:sp>
        <p:nvSpPr>
          <p:cNvPr id="3" name="Slide Number Placeholder 2">
            <a:extLst>
              <a:ext uri="{FF2B5EF4-FFF2-40B4-BE49-F238E27FC236}">
                <a16:creationId xmlns:a16="http://schemas.microsoft.com/office/drawing/2014/main" id="{5D578CF5-30AA-D270-F347-10AA0D321992}"/>
              </a:ext>
            </a:extLst>
          </p:cNvPr>
          <p:cNvSpPr>
            <a:spLocks noGrp="1"/>
          </p:cNvSpPr>
          <p:nvPr>
            <p:ph type="sldNum" sz="quarter" idx="12"/>
          </p:nvPr>
        </p:nvSpPr>
        <p:spPr/>
        <p:txBody>
          <a:bodyPr/>
          <a:lstStyle/>
          <a:p>
            <a:fld id="{651B8B48-CD68-422A-981A-F7D1D2E08DD1}" type="slidenum">
              <a:rPr lang="en-US" smtClean="0"/>
              <a:t>35</a:t>
            </a:fld>
            <a:endParaRPr lang="en-US"/>
          </a:p>
        </p:txBody>
      </p:sp>
      <p:sp>
        <p:nvSpPr>
          <p:cNvPr id="4" name="Rectangle 3">
            <a:extLst>
              <a:ext uri="{FF2B5EF4-FFF2-40B4-BE49-F238E27FC236}">
                <a16:creationId xmlns:a16="http://schemas.microsoft.com/office/drawing/2014/main" id="{C5117F4A-466A-5B77-5616-933A88B5499B}"/>
              </a:ext>
            </a:extLst>
          </p:cNvPr>
          <p:cNvSpPr/>
          <p:nvPr/>
        </p:nvSpPr>
        <p:spPr>
          <a:xfrm>
            <a:off x="335360" y="2780928"/>
            <a:ext cx="5760640" cy="36003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accent1"/>
                </a:solidFill>
              </a:rPr>
              <a:t>import</a:t>
            </a:r>
            <a:r>
              <a:rPr lang="en-US" sz="2000" dirty="0">
                <a:solidFill>
                  <a:schemeClr val="tx1"/>
                </a:solidFill>
              </a:rPr>
              <a:t> { ref, computed, watch } </a:t>
            </a:r>
            <a:r>
              <a:rPr lang="en-US" sz="2000" dirty="0">
                <a:solidFill>
                  <a:schemeClr val="accent1"/>
                </a:solidFill>
              </a:rPr>
              <a:t>from</a:t>
            </a:r>
            <a:r>
              <a:rPr lang="en-US" sz="2000" dirty="0">
                <a:solidFill>
                  <a:schemeClr val="tx1"/>
                </a:solidFill>
              </a:rPr>
              <a:t> '</a:t>
            </a:r>
            <a:r>
              <a:rPr lang="en-US" sz="2000" dirty="0" err="1">
                <a:solidFill>
                  <a:schemeClr val="tx1"/>
                </a:solidFill>
              </a:rPr>
              <a:t>vue</a:t>
            </a:r>
            <a:r>
              <a:rPr lang="en-US" sz="2000" dirty="0">
                <a:solidFill>
                  <a:schemeClr val="tx1"/>
                </a:solidFill>
              </a:rPr>
              <a:t>';</a:t>
            </a:r>
          </a:p>
          <a:p>
            <a:r>
              <a:rPr lang="en-US" sz="2000" dirty="0">
                <a:solidFill>
                  <a:schemeClr val="accent6"/>
                </a:solidFill>
              </a:rPr>
              <a:t>// Define reactive state.</a:t>
            </a:r>
          </a:p>
          <a:p>
            <a:r>
              <a:rPr lang="en-US" sz="2000" dirty="0">
                <a:solidFill>
                  <a:schemeClr val="accent1"/>
                </a:solidFill>
              </a:rPr>
              <a:t>const</a:t>
            </a:r>
            <a:r>
              <a:rPr lang="en-US" sz="2000" dirty="0">
                <a:solidFill>
                  <a:schemeClr val="tx1"/>
                </a:solidFill>
              </a:rPr>
              <a:t> A0 = ref(0);</a:t>
            </a:r>
          </a:p>
          <a:p>
            <a:r>
              <a:rPr lang="en-US" sz="2000" dirty="0">
                <a:solidFill>
                  <a:schemeClr val="accent1"/>
                </a:solidFill>
              </a:rPr>
              <a:t>const</a:t>
            </a:r>
            <a:r>
              <a:rPr lang="en-US" sz="2000" dirty="0">
                <a:solidFill>
                  <a:schemeClr val="tx1"/>
                </a:solidFill>
              </a:rPr>
              <a:t> A1 = ref(1);</a:t>
            </a:r>
          </a:p>
          <a:p>
            <a:r>
              <a:rPr lang="en-US" sz="2000" dirty="0">
                <a:solidFill>
                  <a:schemeClr val="accent6"/>
                </a:solidFill>
              </a:rPr>
              <a:t>// Define computed value.</a:t>
            </a:r>
          </a:p>
          <a:p>
            <a:r>
              <a:rPr lang="en-US" sz="2000" dirty="0">
                <a:solidFill>
                  <a:schemeClr val="accent1"/>
                </a:solidFill>
              </a:rPr>
              <a:t>const</a:t>
            </a:r>
            <a:r>
              <a:rPr lang="en-US" sz="2000" dirty="0">
                <a:solidFill>
                  <a:schemeClr val="tx1"/>
                </a:solidFill>
              </a:rPr>
              <a:t> A2 = computed(() =&gt; A0.value + A1.value);</a:t>
            </a:r>
          </a:p>
          <a:p>
            <a:r>
              <a:rPr lang="en-US" sz="2000" dirty="0">
                <a:solidFill>
                  <a:schemeClr val="accent6"/>
                </a:solidFill>
              </a:rPr>
              <a:t>// Watch for a change, there are limitations …</a:t>
            </a:r>
          </a:p>
          <a:p>
            <a:r>
              <a:rPr lang="en-US" sz="2000" dirty="0">
                <a:solidFill>
                  <a:schemeClr val="tx1"/>
                </a:solidFill>
              </a:rPr>
              <a:t>watch(A2, (next, previous) =&gt; { .. });</a:t>
            </a:r>
          </a:p>
          <a:p>
            <a:r>
              <a:rPr lang="en-US" sz="2000" dirty="0">
                <a:solidFill>
                  <a:schemeClr val="accent6"/>
                </a:solidFill>
              </a:rPr>
              <a:t>// Set value to update all dependencies.</a:t>
            </a:r>
          </a:p>
          <a:p>
            <a:r>
              <a:rPr lang="en-US" sz="2000" dirty="0">
                <a:solidFill>
                  <a:schemeClr val="tx1"/>
                </a:solidFill>
              </a:rPr>
              <a:t>A0.value = 2;</a:t>
            </a:r>
          </a:p>
          <a:p>
            <a:endParaRPr lang="en-US" sz="2000" dirty="0">
              <a:solidFill>
                <a:schemeClr val="tx1"/>
              </a:solidFill>
            </a:endParaRPr>
          </a:p>
        </p:txBody>
      </p:sp>
      <p:sp>
        <p:nvSpPr>
          <p:cNvPr id="6" name="Oval 5">
            <a:extLst>
              <a:ext uri="{FF2B5EF4-FFF2-40B4-BE49-F238E27FC236}">
                <a16:creationId xmlns:a16="http://schemas.microsoft.com/office/drawing/2014/main" id="{958B56C2-CC5E-FD95-F178-BE53E0BA7542}"/>
              </a:ext>
            </a:extLst>
          </p:cNvPr>
          <p:cNvSpPr/>
          <p:nvPr/>
        </p:nvSpPr>
        <p:spPr>
          <a:xfrm>
            <a:off x="7237070" y="3361139"/>
            <a:ext cx="1152128" cy="57042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ref(0)</a:t>
            </a:r>
          </a:p>
        </p:txBody>
      </p:sp>
      <p:sp>
        <p:nvSpPr>
          <p:cNvPr id="7" name="Oval 6">
            <a:extLst>
              <a:ext uri="{FF2B5EF4-FFF2-40B4-BE49-F238E27FC236}">
                <a16:creationId xmlns:a16="http://schemas.microsoft.com/office/drawing/2014/main" id="{9C2CB20C-B7EE-7E4F-07EB-D13AB9990C90}"/>
              </a:ext>
            </a:extLst>
          </p:cNvPr>
          <p:cNvSpPr/>
          <p:nvPr/>
        </p:nvSpPr>
        <p:spPr>
          <a:xfrm>
            <a:off x="9696400" y="3361139"/>
            <a:ext cx="1152128" cy="57042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ref(1)</a:t>
            </a:r>
          </a:p>
        </p:txBody>
      </p:sp>
      <p:sp>
        <p:nvSpPr>
          <p:cNvPr id="8" name="Oval 7">
            <a:extLst>
              <a:ext uri="{FF2B5EF4-FFF2-40B4-BE49-F238E27FC236}">
                <a16:creationId xmlns:a16="http://schemas.microsoft.com/office/drawing/2014/main" id="{C7D688CD-A2EF-14A2-B9F0-4C7EDDDAED79}"/>
              </a:ext>
            </a:extLst>
          </p:cNvPr>
          <p:cNvSpPr/>
          <p:nvPr/>
        </p:nvSpPr>
        <p:spPr>
          <a:xfrm>
            <a:off x="8040216" y="4946811"/>
            <a:ext cx="2086306" cy="57042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computed(…)</a:t>
            </a:r>
          </a:p>
        </p:txBody>
      </p:sp>
      <p:cxnSp>
        <p:nvCxnSpPr>
          <p:cNvPr id="10" name="Straight Arrow Connector 9">
            <a:extLst>
              <a:ext uri="{FF2B5EF4-FFF2-40B4-BE49-F238E27FC236}">
                <a16:creationId xmlns:a16="http://schemas.microsoft.com/office/drawing/2014/main" id="{C073E01E-AD0C-8322-7523-7915E91DEC34}"/>
              </a:ext>
            </a:extLst>
          </p:cNvPr>
          <p:cNvCxnSpPr>
            <a:stCxn id="8" idx="1"/>
            <a:endCxn id="6" idx="4"/>
          </p:cNvCxnSpPr>
          <p:nvPr/>
        </p:nvCxnSpPr>
        <p:spPr>
          <a:xfrm flipH="1" flipV="1">
            <a:off x="7813134" y="3931560"/>
            <a:ext cx="532614" cy="10987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F788CAD0-71B7-005D-1EEA-C3CC09A677A1}"/>
              </a:ext>
            </a:extLst>
          </p:cNvPr>
          <p:cNvCxnSpPr>
            <a:cxnSpLocks/>
            <a:stCxn id="8" idx="7"/>
            <a:endCxn id="7" idx="4"/>
          </p:cNvCxnSpPr>
          <p:nvPr/>
        </p:nvCxnSpPr>
        <p:spPr>
          <a:xfrm flipV="1">
            <a:off x="9820990" y="3931560"/>
            <a:ext cx="451474" cy="10987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204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B32FD-6505-83DC-FA58-30C9AE905641}"/>
              </a:ext>
            </a:extLst>
          </p:cNvPr>
          <p:cNvSpPr>
            <a:spLocks noGrp="1"/>
          </p:cNvSpPr>
          <p:nvPr>
            <p:ph type="title"/>
          </p:nvPr>
        </p:nvSpPr>
        <p:spPr/>
        <p:txBody>
          <a:bodyPr/>
          <a:lstStyle/>
          <a:p>
            <a:r>
              <a:rPr lang="en-US" dirty="0"/>
              <a:t>Vue.js: Options API / Composition API</a:t>
            </a:r>
          </a:p>
        </p:txBody>
      </p:sp>
      <p:sp>
        <p:nvSpPr>
          <p:cNvPr id="6" name="Content Placeholder 5">
            <a:extLst>
              <a:ext uri="{FF2B5EF4-FFF2-40B4-BE49-F238E27FC236}">
                <a16:creationId xmlns:a16="http://schemas.microsoft.com/office/drawing/2014/main" id="{CD4E7941-F55B-7847-04C2-7F2191B4834E}"/>
              </a:ext>
            </a:extLst>
          </p:cNvPr>
          <p:cNvSpPr>
            <a:spLocks noGrp="1"/>
          </p:cNvSpPr>
          <p:nvPr>
            <p:ph sz="half" idx="1"/>
          </p:nvPr>
        </p:nvSpPr>
        <p:spPr>
          <a:xfrm>
            <a:off x="335360" y="1260583"/>
            <a:ext cx="5699679" cy="368218"/>
          </a:xfrm>
        </p:spPr>
        <p:txBody>
          <a:bodyPr/>
          <a:lstStyle/>
          <a:p>
            <a:pPr marL="0" indent="0">
              <a:buNone/>
            </a:pPr>
            <a:r>
              <a:rPr lang="en-US" dirty="0"/>
              <a:t>Options API example</a:t>
            </a:r>
          </a:p>
        </p:txBody>
      </p:sp>
      <p:sp>
        <p:nvSpPr>
          <p:cNvPr id="7" name="Content Placeholder 6">
            <a:extLst>
              <a:ext uri="{FF2B5EF4-FFF2-40B4-BE49-F238E27FC236}">
                <a16:creationId xmlns:a16="http://schemas.microsoft.com/office/drawing/2014/main" id="{F1512F2D-0E99-3BDD-FCA0-258E013D5584}"/>
              </a:ext>
            </a:extLst>
          </p:cNvPr>
          <p:cNvSpPr>
            <a:spLocks noGrp="1"/>
          </p:cNvSpPr>
          <p:nvPr>
            <p:ph sz="half" idx="2"/>
          </p:nvPr>
        </p:nvSpPr>
        <p:spPr>
          <a:xfrm>
            <a:off x="6217920" y="1260583"/>
            <a:ext cx="5566712" cy="368218"/>
          </a:xfrm>
        </p:spPr>
        <p:txBody>
          <a:bodyPr/>
          <a:lstStyle/>
          <a:p>
            <a:pPr marL="0" indent="0">
              <a:buNone/>
            </a:pPr>
            <a:r>
              <a:rPr lang="en-US" dirty="0"/>
              <a:t>Composition API example</a:t>
            </a:r>
          </a:p>
        </p:txBody>
      </p:sp>
      <p:sp>
        <p:nvSpPr>
          <p:cNvPr id="3" name="Slide Number Placeholder 2">
            <a:extLst>
              <a:ext uri="{FF2B5EF4-FFF2-40B4-BE49-F238E27FC236}">
                <a16:creationId xmlns:a16="http://schemas.microsoft.com/office/drawing/2014/main" id="{AA65D72B-C274-BADE-A950-6C0662203C21}"/>
              </a:ext>
            </a:extLst>
          </p:cNvPr>
          <p:cNvSpPr>
            <a:spLocks noGrp="1"/>
          </p:cNvSpPr>
          <p:nvPr>
            <p:ph type="sldNum" sz="quarter" idx="12"/>
          </p:nvPr>
        </p:nvSpPr>
        <p:spPr/>
        <p:txBody>
          <a:bodyPr/>
          <a:lstStyle/>
          <a:p>
            <a:fld id="{651B8B48-CD68-422A-981A-F7D1D2E08DD1}" type="slidenum">
              <a:rPr lang="en-US" smtClean="0"/>
              <a:t>36</a:t>
            </a:fld>
            <a:endParaRPr lang="en-US"/>
          </a:p>
        </p:txBody>
      </p:sp>
      <p:sp>
        <p:nvSpPr>
          <p:cNvPr id="4" name="Rectangle 3">
            <a:extLst>
              <a:ext uri="{FF2B5EF4-FFF2-40B4-BE49-F238E27FC236}">
                <a16:creationId xmlns:a16="http://schemas.microsoft.com/office/drawing/2014/main" id="{010A4C46-DE51-E37B-3A0B-BDDAE99CD022}"/>
              </a:ext>
            </a:extLst>
          </p:cNvPr>
          <p:cNvSpPr/>
          <p:nvPr/>
        </p:nvSpPr>
        <p:spPr>
          <a:xfrm>
            <a:off x="335360" y="1628801"/>
            <a:ext cx="5699679" cy="34862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accent1"/>
                </a:solidFill>
              </a:rPr>
              <a:t>export</a:t>
            </a:r>
            <a:r>
              <a:rPr lang="en-US" sz="2000" dirty="0">
                <a:solidFill>
                  <a:schemeClr val="tx1"/>
                </a:solidFill>
              </a:rPr>
              <a:t> default {</a:t>
            </a:r>
          </a:p>
          <a:p>
            <a:r>
              <a:rPr lang="en-US" sz="2000" dirty="0">
                <a:solidFill>
                  <a:schemeClr val="tx1"/>
                </a:solidFill>
              </a:rPr>
              <a:t>  data: () =&gt; ({ count: 0 }),</a:t>
            </a:r>
          </a:p>
          <a:p>
            <a:r>
              <a:rPr lang="en-US" sz="2000" dirty="0">
                <a:solidFill>
                  <a:schemeClr val="tx1"/>
                </a:solidFill>
              </a:rPr>
              <a:t>  methods: {</a:t>
            </a:r>
          </a:p>
          <a:p>
            <a:r>
              <a:rPr lang="en-US" sz="2000" dirty="0">
                <a:solidFill>
                  <a:schemeClr val="tx1"/>
                </a:solidFill>
              </a:rPr>
              <a:t>    increment() {</a:t>
            </a:r>
          </a:p>
          <a:p>
            <a:r>
              <a:rPr lang="en-US" sz="2000" dirty="0">
                <a:solidFill>
                  <a:schemeClr val="tx1"/>
                </a:solidFill>
              </a:rPr>
              <a:t>      </a:t>
            </a:r>
            <a:r>
              <a:rPr lang="en-US" sz="2000" dirty="0" err="1">
                <a:solidFill>
                  <a:schemeClr val="tx1"/>
                </a:solidFill>
              </a:rPr>
              <a:t>this.count</a:t>
            </a:r>
            <a:r>
              <a:rPr lang="en-US" sz="2000" dirty="0">
                <a:solidFill>
                  <a:schemeClr val="tx1"/>
                </a:solidFill>
              </a:rPr>
              <a:t>++;</a:t>
            </a:r>
          </a:p>
          <a:p>
            <a:r>
              <a:rPr lang="en-US" sz="2000" dirty="0">
                <a:solidFill>
                  <a:schemeClr val="tx1"/>
                </a:solidFill>
              </a:rPr>
              <a:t>    }</a:t>
            </a:r>
          </a:p>
          <a:p>
            <a:r>
              <a:rPr lang="en-US" sz="2000" dirty="0">
                <a:solidFill>
                  <a:schemeClr val="tx1"/>
                </a:solidFill>
              </a:rPr>
              <a:t>  },</a:t>
            </a:r>
          </a:p>
          <a:p>
            <a:r>
              <a:rPr lang="en-US" sz="2000" dirty="0">
                <a:solidFill>
                  <a:schemeClr val="tx1"/>
                </a:solidFill>
              </a:rPr>
              <a:t>  mounted() {</a:t>
            </a:r>
          </a:p>
          <a:p>
            <a:r>
              <a:rPr lang="en-US" sz="2000" dirty="0">
                <a:solidFill>
                  <a:schemeClr val="tx1"/>
                </a:solidFill>
              </a:rPr>
              <a:t>    console.log(`The initial count is ${</a:t>
            </a:r>
            <a:r>
              <a:rPr lang="en-US" sz="2000" dirty="0" err="1">
                <a:solidFill>
                  <a:schemeClr val="tx1"/>
                </a:solidFill>
              </a:rPr>
              <a:t>this.count</a:t>
            </a:r>
            <a:r>
              <a:rPr lang="en-US" sz="2000" dirty="0">
                <a:solidFill>
                  <a:schemeClr val="tx1"/>
                </a:solidFill>
              </a:rPr>
              <a:t>}.`);</a:t>
            </a:r>
          </a:p>
          <a:p>
            <a:r>
              <a:rPr lang="en-US" sz="2000" dirty="0">
                <a:solidFill>
                  <a:schemeClr val="tx1"/>
                </a:solidFill>
              </a:rPr>
              <a:t>  },</a:t>
            </a:r>
          </a:p>
          <a:p>
            <a:r>
              <a:rPr lang="en-US" sz="2000" dirty="0">
                <a:solidFill>
                  <a:schemeClr val="tx1"/>
                </a:solidFill>
              </a:rPr>
              <a:t>}</a:t>
            </a:r>
          </a:p>
        </p:txBody>
      </p:sp>
      <p:sp>
        <p:nvSpPr>
          <p:cNvPr id="5" name="Rectangle 4">
            <a:extLst>
              <a:ext uri="{FF2B5EF4-FFF2-40B4-BE49-F238E27FC236}">
                <a16:creationId xmlns:a16="http://schemas.microsoft.com/office/drawing/2014/main" id="{9DD25323-D41C-0824-2746-A24999968DB0}"/>
              </a:ext>
            </a:extLst>
          </p:cNvPr>
          <p:cNvSpPr/>
          <p:nvPr/>
        </p:nvSpPr>
        <p:spPr>
          <a:xfrm>
            <a:off x="6217920" y="1628802"/>
            <a:ext cx="5566712" cy="34862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import { ref, </a:t>
            </a:r>
            <a:r>
              <a:rPr lang="en-US" sz="2000" dirty="0" err="1">
                <a:solidFill>
                  <a:schemeClr val="tx1"/>
                </a:solidFill>
              </a:rPr>
              <a:t>onMounted</a:t>
            </a:r>
            <a:r>
              <a:rPr lang="en-US" sz="2000" dirty="0">
                <a:solidFill>
                  <a:schemeClr val="tx1"/>
                </a:solidFill>
              </a:rPr>
              <a:t> } from '</a:t>
            </a:r>
            <a:r>
              <a:rPr lang="en-US" sz="2000" dirty="0" err="1">
                <a:solidFill>
                  <a:schemeClr val="tx1"/>
                </a:solidFill>
              </a:rPr>
              <a:t>vue</a:t>
            </a:r>
            <a:r>
              <a:rPr lang="en-US" sz="2000" dirty="0">
                <a:solidFill>
                  <a:schemeClr val="tx1"/>
                </a:solidFill>
              </a:rPr>
              <a:t>'</a:t>
            </a:r>
          </a:p>
          <a:p>
            <a:endParaRPr lang="en-US" sz="2000" dirty="0">
              <a:solidFill>
                <a:schemeClr val="tx1"/>
              </a:solidFill>
            </a:endParaRPr>
          </a:p>
          <a:p>
            <a:r>
              <a:rPr lang="en-US" sz="2000" dirty="0">
                <a:solidFill>
                  <a:schemeClr val="accent1"/>
                </a:solidFill>
              </a:rPr>
              <a:t>const</a:t>
            </a:r>
            <a:r>
              <a:rPr lang="en-US" sz="2000" dirty="0">
                <a:solidFill>
                  <a:schemeClr val="tx1"/>
                </a:solidFill>
              </a:rPr>
              <a:t> count = ref(0);</a:t>
            </a:r>
          </a:p>
          <a:p>
            <a:endParaRPr lang="en-US" sz="2000" dirty="0">
              <a:solidFill>
                <a:schemeClr val="tx1"/>
              </a:solidFill>
            </a:endParaRPr>
          </a:p>
          <a:p>
            <a:r>
              <a:rPr lang="en-US" sz="2000" dirty="0">
                <a:solidFill>
                  <a:schemeClr val="accent1"/>
                </a:solidFill>
              </a:rPr>
              <a:t>function</a:t>
            </a:r>
            <a:r>
              <a:rPr lang="en-US" sz="2000" dirty="0">
                <a:solidFill>
                  <a:schemeClr val="tx1"/>
                </a:solidFill>
              </a:rPr>
              <a:t> increment() { </a:t>
            </a:r>
            <a:r>
              <a:rPr lang="en-US" sz="2000" dirty="0" err="1">
                <a:solidFill>
                  <a:schemeClr val="tx1"/>
                </a:solidFill>
              </a:rPr>
              <a:t>count.value</a:t>
            </a:r>
            <a:r>
              <a:rPr lang="en-US" sz="2000" dirty="0">
                <a:solidFill>
                  <a:schemeClr val="tx1"/>
                </a:solidFill>
              </a:rPr>
              <a:t>++; }</a:t>
            </a:r>
          </a:p>
          <a:p>
            <a:endParaRPr lang="en-US" sz="2000" dirty="0">
              <a:solidFill>
                <a:schemeClr val="tx1"/>
              </a:solidFill>
            </a:endParaRPr>
          </a:p>
          <a:p>
            <a:r>
              <a:rPr lang="en-US" sz="2000" dirty="0" err="1">
                <a:solidFill>
                  <a:schemeClr val="tx1"/>
                </a:solidFill>
              </a:rPr>
              <a:t>onMounted</a:t>
            </a:r>
            <a:r>
              <a:rPr lang="en-US" sz="2000" dirty="0">
                <a:solidFill>
                  <a:schemeClr val="tx1"/>
                </a:solidFill>
              </a:rPr>
              <a:t>(() =&gt; {</a:t>
            </a:r>
          </a:p>
          <a:p>
            <a:r>
              <a:rPr lang="en-US" sz="2000" dirty="0">
                <a:solidFill>
                  <a:schemeClr val="tx1"/>
                </a:solidFill>
              </a:rPr>
              <a:t>  console.log(`The initial count is ${</a:t>
            </a:r>
            <a:r>
              <a:rPr lang="en-US" sz="2000" dirty="0" err="1">
                <a:solidFill>
                  <a:schemeClr val="tx1"/>
                </a:solidFill>
              </a:rPr>
              <a:t>count.value</a:t>
            </a:r>
            <a:r>
              <a:rPr lang="en-US" sz="2000" dirty="0">
                <a:solidFill>
                  <a:schemeClr val="tx1"/>
                </a:solidFill>
              </a:rPr>
              <a:t>}.`);</a:t>
            </a:r>
          </a:p>
          <a:p>
            <a:r>
              <a:rPr lang="en-US" sz="2000" dirty="0">
                <a:solidFill>
                  <a:schemeClr val="tx1"/>
                </a:solidFill>
              </a:rPr>
              <a:t>});</a:t>
            </a:r>
          </a:p>
          <a:p>
            <a:endParaRPr lang="en-US" sz="2000" dirty="0">
              <a:solidFill>
                <a:schemeClr val="tx1"/>
              </a:solidFill>
            </a:endParaRPr>
          </a:p>
          <a:p>
            <a:r>
              <a:rPr lang="en-US" sz="2000" dirty="0">
                <a:solidFill>
                  <a:schemeClr val="tx1"/>
                </a:solidFill>
              </a:rPr>
              <a:t>watch(count, async (next, </a:t>
            </a:r>
            <a:r>
              <a:rPr lang="en-US" sz="2000" dirty="0" err="1">
                <a:solidFill>
                  <a:schemeClr val="tx1"/>
                </a:solidFill>
              </a:rPr>
              <a:t>prev</a:t>
            </a:r>
            <a:r>
              <a:rPr lang="en-US" sz="2000" dirty="0">
                <a:solidFill>
                  <a:schemeClr val="tx1"/>
                </a:solidFill>
              </a:rPr>
              <a:t>) =&gt; { … } );</a:t>
            </a:r>
          </a:p>
        </p:txBody>
      </p:sp>
      <p:sp>
        <p:nvSpPr>
          <p:cNvPr id="8" name="Content Placeholder 5">
            <a:extLst>
              <a:ext uri="{FF2B5EF4-FFF2-40B4-BE49-F238E27FC236}">
                <a16:creationId xmlns:a16="http://schemas.microsoft.com/office/drawing/2014/main" id="{45D6C286-5E4B-F033-291C-101DA8635AFF}"/>
              </a:ext>
            </a:extLst>
          </p:cNvPr>
          <p:cNvSpPr txBox="1">
            <a:spLocks/>
          </p:cNvSpPr>
          <p:nvPr/>
        </p:nvSpPr>
        <p:spPr>
          <a:xfrm>
            <a:off x="335359" y="5229200"/>
            <a:ext cx="11472641" cy="1008112"/>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Font typeface="Arial" panose="020B0604020202020204" pitchFamily="34" charset="0"/>
              <a:buNone/>
            </a:pPr>
            <a:r>
              <a:rPr lang="en-US" dirty="0"/>
              <a:t>Some users moving from Options API found their Composition API code less organized, and concluded that Composition API is "worse" in terms of code organization. We recommend users with such opinions to look at that problem from a different perspective.</a:t>
            </a:r>
          </a:p>
        </p:txBody>
      </p:sp>
    </p:spTree>
    <p:extLst>
      <p:ext uri="{BB962C8B-B14F-4D97-AF65-F5344CB8AC3E}">
        <p14:creationId xmlns:p14="http://schemas.microsoft.com/office/powerpoint/2010/main" val="36688243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A463FA-65A0-D6F6-7D73-23F651AC8562}"/>
              </a:ext>
            </a:extLst>
          </p:cNvPr>
          <p:cNvSpPr>
            <a:spLocks noGrp="1"/>
          </p:cNvSpPr>
          <p:nvPr>
            <p:ph type="body" sz="quarter" idx="13"/>
          </p:nvPr>
        </p:nvSpPr>
        <p:spPr/>
        <p:txBody>
          <a:bodyPr/>
          <a:lstStyle/>
          <a:p>
            <a:r>
              <a:rPr lang="en-US" dirty="0"/>
              <a:t>Demo</a:t>
            </a:r>
          </a:p>
        </p:txBody>
      </p:sp>
      <p:sp>
        <p:nvSpPr>
          <p:cNvPr id="3" name="Text Placeholder 2">
            <a:extLst>
              <a:ext uri="{FF2B5EF4-FFF2-40B4-BE49-F238E27FC236}">
                <a16:creationId xmlns:a16="http://schemas.microsoft.com/office/drawing/2014/main" id="{553800A9-C7EC-C232-8F65-B56AFB2DE80E}"/>
              </a:ext>
            </a:extLst>
          </p:cNvPr>
          <p:cNvSpPr>
            <a:spLocks noGrp="1"/>
          </p:cNvSpPr>
          <p:nvPr>
            <p:ph type="body" sz="quarter" idx="14"/>
          </p:nvPr>
        </p:nvSpPr>
        <p:spPr/>
        <p:txBody>
          <a:bodyPr/>
          <a:lstStyle/>
          <a:p>
            <a:r>
              <a:rPr lang="en-US" dirty="0"/>
              <a:t>Vue</a:t>
            </a:r>
          </a:p>
        </p:txBody>
      </p:sp>
      <p:sp>
        <p:nvSpPr>
          <p:cNvPr id="4" name="TextBox 3">
            <a:extLst>
              <a:ext uri="{FF2B5EF4-FFF2-40B4-BE49-F238E27FC236}">
                <a16:creationId xmlns:a16="http://schemas.microsoft.com/office/drawing/2014/main" id="{182AB3ED-2C43-1DA5-1E4B-EA6BBEBBE19F}"/>
              </a:ext>
            </a:extLst>
          </p:cNvPr>
          <p:cNvSpPr txBox="1"/>
          <p:nvPr/>
        </p:nvSpPr>
        <p:spPr>
          <a:xfrm>
            <a:off x="3791744" y="5291916"/>
            <a:ext cx="2016224" cy="369332"/>
          </a:xfrm>
          <a:prstGeom prst="rect">
            <a:avLst/>
          </a:prstGeom>
          <a:noFill/>
        </p:spPr>
        <p:txBody>
          <a:bodyPr wrap="square">
            <a:spAutoFit/>
          </a:bodyPr>
          <a:lstStyle/>
          <a:p>
            <a:pPr algn="ctr"/>
            <a:r>
              <a:rPr lang="en-US" sz="1800" dirty="0">
                <a:hlinkClick r:id="rId3"/>
              </a:rPr>
              <a:t>playcode.io/react</a:t>
            </a:r>
            <a:endParaRPr lang="en-US" sz="1800" dirty="0"/>
          </a:p>
        </p:txBody>
      </p:sp>
      <p:sp>
        <p:nvSpPr>
          <p:cNvPr id="5" name="TextBox 4">
            <a:extLst>
              <a:ext uri="{FF2B5EF4-FFF2-40B4-BE49-F238E27FC236}">
                <a16:creationId xmlns:a16="http://schemas.microsoft.com/office/drawing/2014/main" id="{89E8FE4C-B1D1-1D3D-E7C7-5317FDA0E140}"/>
              </a:ext>
            </a:extLst>
          </p:cNvPr>
          <p:cNvSpPr txBox="1"/>
          <p:nvPr/>
        </p:nvSpPr>
        <p:spPr>
          <a:xfrm>
            <a:off x="1127448" y="5291916"/>
            <a:ext cx="2016224" cy="369332"/>
          </a:xfrm>
          <a:prstGeom prst="rect">
            <a:avLst/>
          </a:prstGeom>
          <a:noFill/>
        </p:spPr>
        <p:txBody>
          <a:bodyPr wrap="square">
            <a:spAutoFit/>
          </a:bodyPr>
          <a:lstStyle/>
          <a:p>
            <a:pPr algn="ctr"/>
            <a:r>
              <a:rPr lang="en-US" sz="1800" dirty="0">
                <a:hlinkClick r:id="rId4"/>
              </a:rPr>
              <a:t>play.vuejs.org</a:t>
            </a:r>
            <a:endParaRPr lang="en-US" sz="1800" dirty="0"/>
          </a:p>
        </p:txBody>
      </p:sp>
    </p:spTree>
    <p:extLst>
      <p:ext uri="{BB962C8B-B14F-4D97-AF65-F5344CB8AC3E}">
        <p14:creationId xmlns:p14="http://schemas.microsoft.com/office/powerpoint/2010/main" val="100272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B7E8B-5DE0-6193-FABA-7070DC8B56E7}"/>
              </a:ext>
            </a:extLst>
          </p:cNvPr>
          <p:cNvSpPr>
            <a:spLocks noGrp="1"/>
          </p:cNvSpPr>
          <p:nvPr>
            <p:ph type="title"/>
          </p:nvPr>
        </p:nvSpPr>
        <p:spPr/>
        <p:txBody>
          <a:bodyPr/>
          <a:lstStyle/>
          <a:p>
            <a:r>
              <a:rPr lang="en-US" dirty="0"/>
              <a:t>Vue.js: Virtual DOM</a:t>
            </a:r>
          </a:p>
        </p:txBody>
      </p:sp>
      <p:sp>
        <p:nvSpPr>
          <p:cNvPr id="4" name="Slide Number Placeholder 3">
            <a:extLst>
              <a:ext uri="{FF2B5EF4-FFF2-40B4-BE49-F238E27FC236}">
                <a16:creationId xmlns:a16="http://schemas.microsoft.com/office/drawing/2014/main" id="{51024FEE-20B4-18EE-CD1E-66BB6CA587E1}"/>
              </a:ext>
            </a:extLst>
          </p:cNvPr>
          <p:cNvSpPr>
            <a:spLocks noGrp="1"/>
          </p:cNvSpPr>
          <p:nvPr>
            <p:ph type="sldNum" sz="quarter" idx="12"/>
          </p:nvPr>
        </p:nvSpPr>
        <p:spPr/>
        <p:txBody>
          <a:bodyPr/>
          <a:lstStyle/>
          <a:p>
            <a:fld id="{452BA717-4DED-4A38-BDE4-30D0F0A142DB}" type="slidenum">
              <a:rPr lang="cs-CZ" smtClean="0"/>
              <a:pPr/>
              <a:t>38</a:t>
            </a:fld>
            <a:endParaRPr lang="cs-CZ"/>
          </a:p>
        </p:txBody>
      </p:sp>
      <p:pic>
        <p:nvPicPr>
          <p:cNvPr id="5" name="Picture 2" descr="render pipeline">
            <a:extLst>
              <a:ext uri="{FF2B5EF4-FFF2-40B4-BE49-F238E27FC236}">
                <a16:creationId xmlns:a16="http://schemas.microsoft.com/office/drawing/2014/main" id="{30BBE93B-44AA-0747-838E-E6F0003126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368" y="1196752"/>
            <a:ext cx="7803395" cy="283553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82D9BEE-B2C4-4690-BE22-02F92BA5D5E6}"/>
              </a:ext>
            </a:extLst>
          </p:cNvPr>
          <p:cNvSpPr/>
          <p:nvPr/>
        </p:nvSpPr>
        <p:spPr>
          <a:xfrm>
            <a:off x="648059" y="4211673"/>
            <a:ext cx="3816424" cy="14135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&lt;div&gt;</a:t>
            </a:r>
          </a:p>
          <a:p>
            <a:r>
              <a:rPr lang="en-US" sz="2000" dirty="0">
                <a:solidFill>
                  <a:schemeClr val="tx1"/>
                </a:solidFill>
              </a:rPr>
              <a:t>  &lt;div v-if="ok"&gt;yes&lt;/div&gt;</a:t>
            </a:r>
          </a:p>
          <a:p>
            <a:r>
              <a:rPr lang="en-US" sz="2000" dirty="0">
                <a:solidFill>
                  <a:schemeClr val="tx1"/>
                </a:solidFill>
              </a:rPr>
              <a:t>  &lt;span v-else&gt;no&lt;/span&gt;</a:t>
            </a:r>
          </a:p>
          <a:p>
            <a:r>
              <a:rPr lang="en-US" sz="2000" dirty="0">
                <a:solidFill>
                  <a:schemeClr val="tx1"/>
                </a:solidFill>
              </a:rPr>
              <a:t>&lt;/div&gt;</a:t>
            </a:r>
          </a:p>
        </p:txBody>
      </p:sp>
      <p:sp>
        <p:nvSpPr>
          <p:cNvPr id="7" name="Rectangle 6">
            <a:extLst>
              <a:ext uri="{FF2B5EF4-FFF2-40B4-BE49-F238E27FC236}">
                <a16:creationId xmlns:a16="http://schemas.microsoft.com/office/drawing/2014/main" id="{3DB677AE-3D45-439B-85C2-9FCF4053C7DB}"/>
              </a:ext>
            </a:extLst>
          </p:cNvPr>
          <p:cNvSpPr/>
          <p:nvPr/>
        </p:nvSpPr>
        <p:spPr>
          <a:xfrm>
            <a:off x="5076552" y="4211673"/>
            <a:ext cx="6264698"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&lt;div&gt;</a:t>
            </a:r>
          </a:p>
          <a:p>
            <a:r>
              <a:rPr lang="en-US" sz="2000" dirty="0">
                <a:solidFill>
                  <a:schemeClr val="tx1"/>
                </a:solidFill>
              </a:rPr>
              <a:t>  {</a:t>
            </a:r>
            <a:r>
              <a:rPr lang="en-US" sz="2000" dirty="0" err="1">
                <a:solidFill>
                  <a:schemeClr val="tx1"/>
                </a:solidFill>
              </a:rPr>
              <a:t>ok.value</a:t>
            </a:r>
            <a:r>
              <a:rPr lang="en-US" sz="2000" dirty="0">
                <a:solidFill>
                  <a:schemeClr val="tx1"/>
                </a:solidFill>
              </a:rPr>
              <a:t> ? &lt;div&gt;yes&lt;/div&gt; : &lt;span&gt;no&lt;/span&gt;}</a:t>
            </a:r>
          </a:p>
          <a:p>
            <a:r>
              <a:rPr lang="en-US" sz="2000" dirty="0">
                <a:solidFill>
                  <a:schemeClr val="tx1"/>
                </a:solidFill>
              </a:rPr>
              <a:t>&lt;/div&gt;</a:t>
            </a:r>
          </a:p>
        </p:txBody>
      </p:sp>
      <p:sp>
        <p:nvSpPr>
          <p:cNvPr id="8" name="Rectangle 7">
            <a:extLst>
              <a:ext uri="{FF2B5EF4-FFF2-40B4-BE49-F238E27FC236}">
                <a16:creationId xmlns:a16="http://schemas.microsoft.com/office/drawing/2014/main" id="{7252DAB5-35BB-43A0-86F6-D44A97F14CD4}"/>
              </a:ext>
            </a:extLst>
          </p:cNvPr>
          <p:cNvSpPr/>
          <p:nvPr/>
        </p:nvSpPr>
        <p:spPr>
          <a:xfrm>
            <a:off x="5087887" y="5521464"/>
            <a:ext cx="6264697" cy="4998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pt-BR" sz="2000" dirty="0">
                <a:solidFill>
                  <a:schemeClr val="tx1"/>
                </a:solidFill>
              </a:rPr>
              <a:t>h('div', [ok.value ? h('div', 'yes') : h('span', 'no’)]);</a:t>
            </a:r>
            <a:endParaRPr lang="en-US" sz="2000" dirty="0">
              <a:solidFill>
                <a:schemeClr val="tx1"/>
              </a:solidFill>
            </a:endParaRPr>
          </a:p>
        </p:txBody>
      </p:sp>
    </p:spTree>
    <p:extLst>
      <p:ext uri="{BB962C8B-B14F-4D97-AF65-F5344CB8AC3E}">
        <p14:creationId xmlns:p14="http://schemas.microsoft.com/office/powerpoint/2010/main" val="17828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57990-819D-61F4-28B4-8ACF41D01E62}"/>
              </a:ext>
            </a:extLst>
          </p:cNvPr>
          <p:cNvSpPr>
            <a:spLocks noGrp="1"/>
          </p:cNvSpPr>
          <p:nvPr>
            <p:ph type="title"/>
          </p:nvPr>
        </p:nvSpPr>
        <p:spPr/>
        <p:txBody>
          <a:bodyPr/>
          <a:lstStyle/>
          <a:p>
            <a:r>
              <a:rPr lang="en-US" dirty="0"/>
              <a:t>Vue.js: Reactivity &amp; State management</a:t>
            </a:r>
          </a:p>
        </p:txBody>
      </p:sp>
      <p:sp>
        <p:nvSpPr>
          <p:cNvPr id="3" name="Content Placeholder 2">
            <a:extLst>
              <a:ext uri="{FF2B5EF4-FFF2-40B4-BE49-F238E27FC236}">
                <a16:creationId xmlns:a16="http://schemas.microsoft.com/office/drawing/2014/main" id="{93FDACC4-2A25-1A64-33FC-AE80325588D2}"/>
              </a:ext>
            </a:extLst>
          </p:cNvPr>
          <p:cNvSpPr>
            <a:spLocks noGrp="1"/>
          </p:cNvSpPr>
          <p:nvPr>
            <p:ph idx="1"/>
          </p:nvPr>
        </p:nvSpPr>
        <p:spPr>
          <a:xfrm>
            <a:off x="335360" y="1268760"/>
            <a:ext cx="11449272" cy="478142"/>
          </a:xfrm>
        </p:spPr>
        <p:txBody>
          <a:bodyPr/>
          <a:lstStyle/>
          <a:p>
            <a:pPr marL="0" indent="0">
              <a:buNone/>
            </a:pPr>
            <a:r>
              <a:rPr lang="en-US" dirty="0"/>
              <a:t>Similar time and place like React (Options API -&gt; Composition API), state management libraries.</a:t>
            </a:r>
          </a:p>
          <a:p>
            <a:pPr marL="0" indent="0">
              <a:buNone/>
            </a:pPr>
            <a:endParaRPr lang="en-US" dirty="0"/>
          </a:p>
        </p:txBody>
      </p:sp>
      <p:sp>
        <p:nvSpPr>
          <p:cNvPr id="4" name="Slide Number Placeholder 3">
            <a:extLst>
              <a:ext uri="{FF2B5EF4-FFF2-40B4-BE49-F238E27FC236}">
                <a16:creationId xmlns:a16="http://schemas.microsoft.com/office/drawing/2014/main" id="{CE8B912A-D61B-5EF4-2BFD-8505DBC18B48}"/>
              </a:ext>
            </a:extLst>
          </p:cNvPr>
          <p:cNvSpPr>
            <a:spLocks noGrp="1"/>
          </p:cNvSpPr>
          <p:nvPr>
            <p:ph type="sldNum" sz="quarter" idx="12"/>
          </p:nvPr>
        </p:nvSpPr>
        <p:spPr/>
        <p:txBody>
          <a:bodyPr/>
          <a:lstStyle/>
          <a:p>
            <a:fld id="{452BA717-4DED-4A38-BDE4-30D0F0A142DB}" type="slidenum">
              <a:rPr lang="cs-CZ" smtClean="0"/>
              <a:pPr/>
              <a:t>39</a:t>
            </a:fld>
            <a:endParaRPr lang="cs-CZ"/>
          </a:p>
        </p:txBody>
      </p:sp>
      <p:sp>
        <p:nvSpPr>
          <p:cNvPr id="5" name="Rectangle 4">
            <a:extLst>
              <a:ext uri="{FF2B5EF4-FFF2-40B4-BE49-F238E27FC236}">
                <a16:creationId xmlns:a16="http://schemas.microsoft.com/office/drawing/2014/main" id="{E185C0B6-F505-6C1D-B6F9-866FB8387C36}"/>
              </a:ext>
            </a:extLst>
          </p:cNvPr>
          <p:cNvSpPr/>
          <p:nvPr/>
        </p:nvSpPr>
        <p:spPr>
          <a:xfrm>
            <a:off x="6096001" y="1746902"/>
            <a:ext cx="5657752" cy="17080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accent6"/>
                </a:solidFill>
              </a:rPr>
              <a:t>// store.js</a:t>
            </a:r>
          </a:p>
          <a:p>
            <a:r>
              <a:rPr lang="en-US" sz="2000" dirty="0">
                <a:solidFill>
                  <a:schemeClr val="accent1"/>
                </a:solidFill>
              </a:rPr>
              <a:t>import</a:t>
            </a:r>
            <a:r>
              <a:rPr lang="en-US" sz="2000" dirty="0">
                <a:solidFill>
                  <a:schemeClr val="tx1"/>
                </a:solidFill>
              </a:rPr>
              <a:t> { reactive } </a:t>
            </a:r>
            <a:r>
              <a:rPr lang="en-US" sz="2000" dirty="0">
                <a:solidFill>
                  <a:schemeClr val="accent1"/>
                </a:solidFill>
              </a:rPr>
              <a:t>from</a:t>
            </a:r>
            <a:r>
              <a:rPr lang="en-US" sz="2000" dirty="0">
                <a:solidFill>
                  <a:schemeClr val="tx1"/>
                </a:solidFill>
              </a:rPr>
              <a:t> '</a:t>
            </a:r>
            <a:r>
              <a:rPr lang="en-US" sz="2000" dirty="0" err="1">
                <a:solidFill>
                  <a:schemeClr val="tx1"/>
                </a:solidFill>
              </a:rPr>
              <a:t>vue</a:t>
            </a:r>
            <a:r>
              <a:rPr lang="en-US" sz="2000" dirty="0">
                <a:solidFill>
                  <a:schemeClr val="tx1"/>
                </a:solidFill>
              </a:rPr>
              <a:t>’</a:t>
            </a:r>
          </a:p>
          <a:p>
            <a:r>
              <a:rPr lang="en-US" sz="2000" dirty="0">
                <a:solidFill>
                  <a:schemeClr val="accent6"/>
                </a:solidFill>
              </a:rPr>
              <a:t>// creates reactive object which can be observed</a:t>
            </a:r>
          </a:p>
          <a:p>
            <a:r>
              <a:rPr lang="en-US" sz="2000" dirty="0">
                <a:solidFill>
                  <a:schemeClr val="accent6"/>
                </a:solidFill>
              </a:rPr>
              <a:t>// for changes</a:t>
            </a:r>
          </a:p>
          <a:p>
            <a:r>
              <a:rPr lang="en-US" sz="2000" dirty="0">
                <a:solidFill>
                  <a:schemeClr val="accent1"/>
                </a:solidFill>
              </a:rPr>
              <a:t>export const</a:t>
            </a:r>
            <a:r>
              <a:rPr lang="en-US" sz="2000" dirty="0">
                <a:solidFill>
                  <a:schemeClr val="tx1"/>
                </a:solidFill>
              </a:rPr>
              <a:t> store = reactive({ count: 0 });</a:t>
            </a:r>
          </a:p>
        </p:txBody>
      </p:sp>
      <p:sp>
        <p:nvSpPr>
          <p:cNvPr id="6" name="Rectangle 5">
            <a:extLst>
              <a:ext uri="{FF2B5EF4-FFF2-40B4-BE49-F238E27FC236}">
                <a16:creationId xmlns:a16="http://schemas.microsoft.com/office/drawing/2014/main" id="{F4F9CF37-2D62-B4AF-54DF-BE083AC50F91}"/>
              </a:ext>
            </a:extLst>
          </p:cNvPr>
          <p:cNvSpPr/>
          <p:nvPr/>
        </p:nvSpPr>
        <p:spPr>
          <a:xfrm>
            <a:off x="360000" y="1746901"/>
            <a:ext cx="5176123" cy="45570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accent1"/>
                </a:solidFill>
              </a:rPr>
              <a:t>import</a:t>
            </a:r>
            <a:r>
              <a:rPr lang="en-US" sz="2000" dirty="0">
                <a:solidFill>
                  <a:schemeClr val="tx1"/>
                </a:solidFill>
              </a:rPr>
              <a:t> { ref } </a:t>
            </a:r>
            <a:r>
              <a:rPr lang="en-US" sz="2000" dirty="0">
                <a:solidFill>
                  <a:schemeClr val="accent1"/>
                </a:solidFill>
              </a:rPr>
              <a:t>from</a:t>
            </a:r>
            <a:r>
              <a:rPr lang="en-US" sz="2000" dirty="0">
                <a:solidFill>
                  <a:schemeClr val="tx1"/>
                </a:solidFill>
              </a:rPr>
              <a:t> '</a:t>
            </a:r>
            <a:r>
              <a:rPr lang="en-US" sz="2000" dirty="0" err="1">
                <a:solidFill>
                  <a:schemeClr val="tx1"/>
                </a:solidFill>
              </a:rPr>
              <a:t>vue</a:t>
            </a:r>
            <a:r>
              <a:rPr lang="en-US" sz="2000" dirty="0">
                <a:solidFill>
                  <a:schemeClr val="tx1"/>
                </a:solidFill>
              </a:rPr>
              <a:t>’</a:t>
            </a:r>
            <a:br>
              <a:rPr lang="en-US" sz="2000" dirty="0">
                <a:solidFill>
                  <a:schemeClr val="tx1"/>
                </a:solidFill>
              </a:rPr>
            </a:br>
            <a:endParaRPr lang="en-US" sz="2000" dirty="0">
              <a:solidFill>
                <a:schemeClr val="tx1"/>
              </a:solidFill>
            </a:endParaRPr>
          </a:p>
          <a:p>
            <a:r>
              <a:rPr lang="en-US" sz="2000" dirty="0">
                <a:solidFill>
                  <a:schemeClr val="accent6"/>
                </a:solidFill>
              </a:rPr>
              <a:t>// ref is like reactive property in Vue 2, we use it </a:t>
            </a:r>
          </a:p>
          <a:p>
            <a:r>
              <a:rPr lang="en-US" sz="2000" dirty="0">
                <a:solidFill>
                  <a:schemeClr val="accent6"/>
                </a:solidFill>
              </a:rPr>
              <a:t>// to create a reference to a value we can </a:t>
            </a:r>
          </a:p>
          <a:p>
            <a:r>
              <a:rPr lang="en-US" sz="2000" dirty="0">
                <a:solidFill>
                  <a:schemeClr val="accent6"/>
                </a:solidFill>
              </a:rPr>
              <a:t>// directly update.</a:t>
            </a:r>
          </a:p>
          <a:p>
            <a:r>
              <a:rPr lang="en-US" sz="2000" dirty="0">
                <a:solidFill>
                  <a:schemeClr val="accent1"/>
                </a:solidFill>
              </a:rPr>
              <a:t>const</a:t>
            </a:r>
            <a:r>
              <a:rPr lang="en-US" sz="2000" dirty="0">
                <a:solidFill>
                  <a:schemeClr val="tx1"/>
                </a:solidFill>
              </a:rPr>
              <a:t> </a:t>
            </a:r>
            <a:r>
              <a:rPr lang="en-US" sz="2000" dirty="0" err="1">
                <a:solidFill>
                  <a:schemeClr val="tx1"/>
                </a:solidFill>
              </a:rPr>
              <a:t>globalCount</a:t>
            </a:r>
            <a:r>
              <a:rPr lang="en-US" sz="2000" dirty="0">
                <a:solidFill>
                  <a:schemeClr val="tx1"/>
                </a:solidFill>
              </a:rPr>
              <a:t> = ref(1)</a:t>
            </a:r>
          </a:p>
          <a:p>
            <a:endParaRPr lang="en-US" sz="2000" dirty="0">
              <a:solidFill>
                <a:schemeClr val="tx1"/>
              </a:solidFill>
            </a:endParaRPr>
          </a:p>
          <a:p>
            <a:r>
              <a:rPr lang="en-US" sz="2000" dirty="0">
                <a:solidFill>
                  <a:schemeClr val="accent1"/>
                </a:solidFill>
              </a:rPr>
              <a:t>export function</a:t>
            </a:r>
            <a:r>
              <a:rPr lang="en-US" sz="2000" dirty="0">
                <a:solidFill>
                  <a:schemeClr val="tx1"/>
                </a:solidFill>
              </a:rPr>
              <a:t> </a:t>
            </a:r>
            <a:r>
              <a:rPr lang="en-US" sz="2000" dirty="0" err="1">
                <a:solidFill>
                  <a:schemeClr val="tx1"/>
                </a:solidFill>
              </a:rPr>
              <a:t>useCount</a:t>
            </a:r>
            <a:r>
              <a:rPr lang="en-US" sz="2000" dirty="0">
                <a:solidFill>
                  <a:schemeClr val="tx1"/>
                </a:solidFill>
              </a:rPr>
              <a:t>() {</a:t>
            </a:r>
          </a:p>
          <a:p>
            <a:r>
              <a:rPr lang="en-US" sz="2000" dirty="0">
                <a:solidFill>
                  <a:schemeClr val="tx1"/>
                </a:solidFill>
              </a:rPr>
              <a:t>  </a:t>
            </a:r>
            <a:r>
              <a:rPr lang="en-US" sz="2000" dirty="0">
                <a:solidFill>
                  <a:schemeClr val="accent1"/>
                </a:solidFill>
              </a:rPr>
              <a:t>const</a:t>
            </a:r>
            <a:r>
              <a:rPr lang="en-US" sz="2000" dirty="0">
                <a:solidFill>
                  <a:schemeClr val="tx1"/>
                </a:solidFill>
              </a:rPr>
              <a:t> </a:t>
            </a:r>
            <a:r>
              <a:rPr lang="en-US" sz="2000" dirty="0" err="1">
                <a:solidFill>
                  <a:schemeClr val="tx1"/>
                </a:solidFill>
              </a:rPr>
              <a:t>localCount</a:t>
            </a:r>
            <a:r>
              <a:rPr lang="en-US" sz="2000" dirty="0">
                <a:solidFill>
                  <a:schemeClr val="tx1"/>
                </a:solidFill>
              </a:rPr>
              <a:t> = ref(1)</a:t>
            </a:r>
          </a:p>
          <a:p>
            <a:r>
              <a:rPr lang="en-US" sz="2000" dirty="0">
                <a:solidFill>
                  <a:schemeClr val="tx1"/>
                </a:solidFill>
              </a:rPr>
              <a:t>  </a:t>
            </a:r>
            <a:r>
              <a:rPr lang="en-US" sz="2000" dirty="0">
                <a:solidFill>
                  <a:schemeClr val="accent1"/>
                </a:solidFill>
              </a:rPr>
              <a:t>return</a:t>
            </a:r>
            <a:r>
              <a:rPr lang="en-US" sz="2000" dirty="0">
                <a:solidFill>
                  <a:schemeClr val="tx1"/>
                </a:solidFill>
              </a:rPr>
              <a:t> { </a:t>
            </a:r>
            <a:r>
              <a:rPr lang="en-US" sz="2000" dirty="0" err="1">
                <a:solidFill>
                  <a:schemeClr val="tx1"/>
                </a:solidFill>
              </a:rPr>
              <a:t>globalCount</a:t>
            </a:r>
            <a:r>
              <a:rPr lang="en-US" sz="2000" dirty="0">
                <a:solidFill>
                  <a:schemeClr val="tx1"/>
                </a:solidFill>
              </a:rPr>
              <a:t>,  </a:t>
            </a:r>
            <a:r>
              <a:rPr lang="en-US" sz="2000" dirty="0" err="1">
                <a:solidFill>
                  <a:schemeClr val="tx1"/>
                </a:solidFill>
              </a:rPr>
              <a:t>localCount</a:t>
            </a:r>
            <a:r>
              <a:rPr lang="en-US" sz="2000" dirty="0">
                <a:solidFill>
                  <a:schemeClr val="tx1"/>
                </a:solidFill>
              </a:rPr>
              <a:t> }</a:t>
            </a:r>
          </a:p>
          <a:p>
            <a:r>
              <a:rPr lang="en-US" sz="2000" dirty="0">
                <a:solidFill>
                  <a:schemeClr val="tx1"/>
                </a:solidFill>
              </a:rPr>
              <a:t>}</a:t>
            </a:r>
          </a:p>
        </p:txBody>
      </p:sp>
      <p:sp>
        <p:nvSpPr>
          <p:cNvPr id="7" name="Rectangle 6">
            <a:extLst>
              <a:ext uri="{FF2B5EF4-FFF2-40B4-BE49-F238E27FC236}">
                <a16:creationId xmlns:a16="http://schemas.microsoft.com/office/drawing/2014/main" id="{EFB3B96D-3B43-A630-BA0A-6FD41051CF98}"/>
              </a:ext>
            </a:extLst>
          </p:cNvPr>
          <p:cNvSpPr/>
          <p:nvPr/>
        </p:nvSpPr>
        <p:spPr>
          <a:xfrm>
            <a:off x="6096000" y="3717032"/>
            <a:ext cx="5657753" cy="25922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&lt;template&gt;</a:t>
            </a:r>
          </a:p>
          <a:p>
            <a:r>
              <a:rPr lang="en-US" sz="2000" dirty="0">
                <a:solidFill>
                  <a:schemeClr val="tx1"/>
                </a:solidFill>
              </a:rPr>
              <a:t> &lt;button @click="store.count++"&gt;</a:t>
            </a:r>
          </a:p>
          <a:p>
            <a:r>
              <a:rPr lang="en-US" sz="2000" dirty="0">
                <a:solidFill>
                  <a:schemeClr val="tx1"/>
                </a:solidFill>
              </a:rPr>
              <a:t>    From A: {{ </a:t>
            </a:r>
            <a:r>
              <a:rPr lang="en-US" sz="2000" dirty="0" err="1">
                <a:solidFill>
                  <a:schemeClr val="tx1"/>
                </a:solidFill>
              </a:rPr>
              <a:t>store.count</a:t>
            </a:r>
            <a:r>
              <a:rPr lang="en-US" sz="2000" dirty="0">
                <a:solidFill>
                  <a:schemeClr val="tx1"/>
                </a:solidFill>
              </a:rPr>
              <a:t> }}</a:t>
            </a:r>
          </a:p>
          <a:p>
            <a:r>
              <a:rPr lang="en-US" sz="2000" dirty="0">
                <a:solidFill>
                  <a:schemeClr val="tx1"/>
                </a:solidFill>
              </a:rPr>
              <a:t>  &lt;/button&gt;</a:t>
            </a:r>
          </a:p>
          <a:p>
            <a:r>
              <a:rPr lang="en-US" sz="2000" dirty="0">
                <a:solidFill>
                  <a:schemeClr val="tx1"/>
                </a:solidFill>
              </a:rPr>
              <a:t>&lt;/template&gt;</a:t>
            </a:r>
          </a:p>
          <a:p>
            <a:r>
              <a:rPr lang="en-US" sz="2000" dirty="0">
                <a:solidFill>
                  <a:schemeClr val="tx1"/>
                </a:solidFill>
              </a:rPr>
              <a:t>&lt;script setup&gt;</a:t>
            </a:r>
          </a:p>
          <a:p>
            <a:r>
              <a:rPr lang="en-US" sz="2000" dirty="0">
                <a:solidFill>
                  <a:schemeClr val="accent1"/>
                </a:solidFill>
              </a:rPr>
              <a:t>import</a:t>
            </a:r>
            <a:r>
              <a:rPr lang="en-US" sz="2000" dirty="0">
                <a:solidFill>
                  <a:schemeClr val="tx1"/>
                </a:solidFill>
              </a:rPr>
              <a:t> { store } </a:t>
            </a:r>
            <a:r>
              <a:rPr lang="en-US" sz="2000" dirty="0">
                <a:solidFill>
                  <a:schemeClr val="accent1"/>
                </a:solidFill>
              </a:rPr>
              <a:t>from</a:t>
            </a:r>
            <a:r>
              <a:rPr lang="en-US" sz="2000" dirty="0">
                <a:solidFill>
                  <a:schemeClr val="tx1"/>
                </a:solidFill>
              </a:rPr>
              <a:t> './store.js'</a:t>
            </a:r>
          </a:p>
          <a:p>
            <a:r>
              <a:rPr lang="en-US" sz="2000" dirty="0">
                <a:solidFill>
                  <a:schemeClr val="tx1"/>
                </a:solidFill>
              </a:rPr>
              <a:t>&lt;/script&gt;</a:t>
            </a:r>
          </a:p>
          <a:p>
            <a:endParaRPr lang="en-US" sz="2000" dirty="0">
              <a:solidFill>
                <a:schemeClr val="tx1"/>
              </a:solidFill>
            </a:endParaRPr>
          </a:p>
        </p:txBody>
      </p:sp>
    </p:spTree>
    <p:extLst>
      <p:ext uri="{BB962C8B-B14F-4D97-AF65-F5344CB8AC3E}">
        <p14:creationId xmlns:p14="http://schemas.microsoft.com/office/powerpoint/2010/main" val="1745560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0D57C-8E85-A266-A83C-D1899F39D5D7}"/>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4C67C82D-E946-F5AB-4133-C868CAF05AE4}"/>
              </a:ext>
            </a:extLst>
          </p:cNvPr>
          <p:cNvSpPr>
            <a:spLocks noGrp="1"/>
          </p:cNvSpPr>
          <p:nvPr>
            <p:ph idx="1"/>
          </p:nvPr>
        </p:nvSpPr>
        <p:spPr/>
        <p:txBody>
          <a:bodyPr/>
          <a:lstStyle/>
          <a:p>
            <a:r>
              <a:rPr lang="en-US" dirty="0"/>
              <a:t>Create user interface</a:t>
            </a:r>
            <a:br>
              <a:rPr lang="en-US" dirty="0"/>
            </a:br>
            <a:r>
              <a:rPr lang="en-US" dirty="0"/>
              <a:t>We need to render or create HTML page. Can be client or server side.</a:t>
            </a:r>
            <a:br>
              <a:rPr lang="en-US" dirty="0"/>
            </a:br>
            <a:endParaRPr lang="en-US" dirty="0"/>
          </a:p>
          <a:p>
            <a:r>
              <a:rPr lang="en-US" dirty="0"/>
              <a:t>Listen to events</a:t>
            </a:r>
            <a:br>
              <a:rPr lang="en-US" dirty="0"/>
            </a:br>
            <a:r>
              <a:rPr lang="en-US" dirty="0"/>
              <a:t>We need to be able to listen for events and changes as user interaction with the page.</a:t>
            </a:r>
            <a:br>
              <a:rPr lang="en-US" dirty="0"/>
            </a:br>
            <a:endParaRPr lang="en-US" dirty="0"/>
          </a:p>
          <a:p>
            <a:r>
              <a:rPr lang="en-US" dirty="0"/>
              <a:t>Update data model</a:t>
            </a:r>
            <a:br>
              <a:rPr lang="en-US" dirty="0"/>
            </a:br>
            <a:r>
              <a:rPr lang="en-US" dirty="0"/>
              <a:t>Once user perform action, we need to update our data model. This may be a complex change recomputing multiple values. </a:t>
            </a:r>
            <a:br>
              <a:rPr lang="en-US" dirty="0"/>
            </a:br>
            <a:endParaRPr lang="en-US" dirty="0"/>
          </a:p>
          <a:p>
            <a:r>
              <a:rPr lang="en-US" dirty="0"/>
              <a:t>Update user interface</a:t>
            </a:r>
            <a:br>
              <a:rPr lang="en-US" dirty="0"/>
            </a:br>
            <a:r>
              <a:rPr lang="en-US" dirty="0"/>
              <a:t>Once our data model is ready, we need to synchronize changes with the HTML page (DOM).</a:t>
            </a:r>
            <a:br>
              <a:rPr lang="en-US" dirty="0"/>
            </a:br>
            <a:endParaRPr lang="en-US" dirty="0"/>
          </a:p>
        </p:txBody>
      </p:sp>
      <p:sp>
        <p:nvSpPr>
          <p:cNvPr id="4" name="Slide Number Placeholder 3">
            <a:extLst>
              <a:ext uri="{FF2B5EF4-FFF2-40B4-BE49-F238E27FC236}">
                <a16:creationId xmlns:a16="http://schemas.microsoft.com/office/drawing/2014/main" id="{C962F172-9C9B-DBB3-CCF2-362D76B432E4}"/>
              </a:ext>
            </a:extLst>
          </p:cNvPr>
          <p:cNvSpPr>
            <a:spLocks noGrp="1"/>
          </p:cNvSpPr>
          <p:nvPr>
            <p:ph type="sldNum" sz="quarter" idx="12"/>
          </p:nvPr>
        </p:nvSpPr>
        <p:spPr/>
        <p:txBody>
          <a:bodyPr/>
          <a:lstStyle/>
          <a:p>
            <a:fld id="{452BA717-4DED-4A38-BDE4-30D0F0A142DB}" type="slidenum">
              <a:rPr lang="cs-CZ" smtClean="0"/>
              <a:pPr/>
              <a:t>4</a:t>
            </a:fld>
            <a:endParaRPr lang="cs-CZ"/>
          </a:p>
        </p:txBody>
      </p:sp>
    </p:spTree>
    <p:extLst>
      <p:ext uri="{BB962C8B-B14F-4D97-AF65-F5344CB8AC3E}">
        <p14:creationId xmlns:p14="http://schemas.microsoft.com/office/powerpoint/2010/main" val="23880616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56D1-5FDE-C7C9-5B16-DB00634F08C2}"/>
              </a:ext>
            </a:extLst>
          </p:cNvPr>
          <p:cNvSpPr>
            <a:spLocks noGrp="1"/>
          </p:cNvSpPr>
          <p:nvPr>
            <p:ph type="title"/>
          </p:nvPr>
        </p:nvSpPr>
        <p:spPr/>
        <p:txBody>
          <a:bodyPr/>
          <a:lstStyle/>
          <a:p>
            <a:r>
              <a:rPr lang="en-US" dirty="0"/>
              <a:t>Vue.js: </a:t>
            </a:r>
            <a:r>
              <a:rPr lang="en-US" dirty="0" err="1"/>
              <a:t>Vuex</a:t>
            </a:r>
            <a:endParaRPr lang="en-US" dirty="0"/>
          </a:p>
        </p:txBody>
      </p:sp>
      <p:sp>
        <p:nvSpPr>
          <p:cNvPr id="3" name="Content Placeholder 2">
            <a:extLst>
              <a:ext uri="{FF2B5EF4-FFF2-40B4-BE49-F238E27FC236}">
                <a16:creationId xmlns:a16="http://schemas.microsoft.com/office/drawing/2014/main" id="{B445C349-FF1D-E9D2-0C3A-48B3791348F2}"/>
              </a:ext>
            </a:extLst>
          </p:cNvPr>
          <p:cNvSpPr>
            <a:spLocks noGrp="1"/>
          </p:cNvSpPr>
          <p:nvPr>
            <p:ph idx="1"/>
          </p:nvPr>
        </p:nvSpPr>
        <p:spPr>
          <a:xfrm>
            <a:off x="335360" y="1268760"/>
            <a:ext cx="11449272" cy="4536504"/>
          </a:xfrm>
        </p:spPr>
        <p:txBody>
          <a:bodyPr/>
          <a:lstStyle/>
          <a:p>
            <a:pPr marL="0" indent="0">
              <a:buNone/>
            </a:pPr>
            <a:r>
              <a:rPr lang="en-US" dirty="0"/>
              <a:t>“The official state management library for Vue has changed to </a:t>
            </a:r>
            <a:r>
              <a:rPr lang="en-US" dirty="0" err="1"/>
              <a:t>Pinia</a:t>
            </a:r>
            <a:r>
              <a:rPr lang="en-US" dirty="0"/>
              <a:t>. “</a:t>
            </a:r>
          </a:p>
          <a:p>
            <a:pPr marL="0" indent="0">
              <a:buNone/>
            </a:pPr>
            <a:r>
              <a:rPr lang="en-US" dirty="0"/>
              <a:t>“</a:t>
            </a:r>
            <a:r>
              <a:rPr lang="en-US" dirty="0" err="1"/>
              <a:t>Vuex</a:t>
            </a:r>
            <a:r>
              <a:rPr lang="en-US" dirty="0"/>
              <a:t> helps us deal with shared state management with the cost of more concepts and boilerplate. It's a trade-off between short term and long term productivity.”</a:t>
            </a:r>
          </a:p>
          <a:p>
            <a:r>
              <a:rPr lang="en-US" dirty="0"/>
              <a:t>Concept of one-way data flow.</a:t>
            </a:r>
          </a:p>
          <a:p>
            <a:r>
              <a:rPr lang="en-US" dirty="0"/>
              <a:t>Concepts:</a:t>
            </a:r>
          </a:p>
          <a:p>
            <a:pPr lvl="1"/>
            <a:r>
              <a:rPr lang="en-US" dirty="0"/>
              <a:t>State - single state tree.</a:t>
            </a:r>
            <a:br>
              <a:rPr lang="en-US" dirty="0"/>
            </a:br>
            <a:r>
              <a:rPr lang="en-US" dirty="0"/>
              <a:t>Connect to component using </a:t>
            </a:r>
            <a:r>
              <a:rPr lang="en-US" dirty="0" err="1"/>
              <a:t>mapState</a:t>
            </a:r>
            <a:r>
              <a:rPr lang="en-US" dirty="0"/>
              <a:t> helper.</a:t>
            </a:r>
          </a:p>
          <a:p>
            <a:pPr lvl="1"/>
            <a:r>
              <a:rPr lang="en-US" dirty="0"/>
              <a:t>Getter - way to compute derived state.</a:t>
            </a:r>
          </a:p>
          <a:p>
            <a:pPr lvl="1"/>
            <a:r>
              <a:rPr lang="en-US" dirty="0"/>
              <a:t>Mutation - the only way of changing a state.</a:t>
            </a:r>
          </a:p>
          <a:p>
            <a:pPr lvl="1"/>
            <a:r>
              <a:rPr lang="en-US" dirty="0"/>
              <a:t>Action - can be async, commit mutations.</a:t>
            </a:r>
          </a:p>
        </p:txBody>
      </p:sp>
      <p:sp>
        <p:nvSpPr>
          <p:cNvPr id="4" name="Slide Number Placeholder 3">
            <a:extLst>
              <a:ext uri="{FF2B5EF4-FFF2-40B4-BE49-F238E27FC236}">
                <a16:creationId xmlns:a16="http://schemas.microsoft.com/office/drawing/2014/main" id="{4F9C61B3-10D7-3893-0C6C-2C7E20E81132}"/>
              </a:ext>
            </a:extLst>
          </p:cNvPr>
          <p:cNvSpPr>
            <a:spLocks noGrp="1"/>
          </p:cNvSpPr>
          <p:nvPr>
            <p:ph type="sldNum" sz="quarter" idx="12"/>
          </p:nvPr>
        </p:nvSpPr>
        <p:spPr/>
        <p:txBody>
          <a:bodyPr/>
          <a:lstStyle/>
          <a:p>
            <a:fld id="{452BA717-4DED-4A38-BDE4-30D0F0A142DB}" type="slidenum">
              <a:rPr lang="cs-CZ" smtClean="0"/>
              <a:pPr/>
              <a:t>40</a:t>
            </a:fld>
            <a:endParaRPr lang="cs-CZ"/>
          </a:p>
        </p:txBody>
      </p:sp>
      <p:pic>
        <p:nvPicPr>
          <p:cNvPr id="9" name="Picture 8" descr="A diagram of a software development process&#10;&#10;Description automatically generated">
            <a:extLst>
              <a:ext uri="{FF2B5EF4-FFF2-40B4-BE49-F238E27FC236}">
                <a16:creationId xmlns:a16="http://schemas.microsoft.com/office/drawing/2014/main" id="{B3E8DE80-2F81-A0C9-F94A-1B09EC6D5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283708"/>
            <a:ext cx="5474900" cy="4097620"/>
          </a:xfrm>
          <a:prstGeom prst="rect">
            <a:avLst/>
          </a:prstGeom>
        </p:spPr>
      </p:pic>
      <p:sp>
        <p:nvSpPr>
          <p:cNvPr id="5" name="TextBox 4">
            <a:extLst>
              <a:ext uri="{FF2B5EF4-FFF2-40B4-BE49-F238E27FC236}">
                <a16:creationId xmlns:a16="http://schemas.microsoft.com/office/drawing/2014/main" id="{FCF1BDC4-EFEE-8EEA-52E1-64C97C76197C}"/>
              </a:ext>
            </a:extLst>
          </p:cNvPr>
          <p:cNvSpPr txBox="1"/>
          <p:nvPr/>
        </p:nvSpPr>
        <p:spPr>
          <a:xfrm>
            <a:off x="0" y="6516052"/>
            <a:ext cx="6096000" cy="369332"/>
          </a:xfrm>
          <a:prstGeom prst="rect">
            <a:avLst/>
          </a:prstGeom>
          <a:noFill/>
        </p:spPr>
        <p:txBody>
          <a:bodyPr wrap="square" rtlCol="0">
            <a:spAutoFit/>
          </a:bodyPr>
          <a:lstStyle/>
          <a:p>
            <a:r>
              <a:rPr lang="en-US" dirty="0">
                <a:solidFill>
                  <a:schemeClr val="bg1"/>
                </a:solidFill>
              </a:rPr>
              <a:t>Optional: 2023/2024</a:t>
            </a:r>
          </a:p>
        </p:txBody>
      </p:sp>
    </p:spTree>
    <p:extLst>
      <p:ext uri="{BB962C8B-B14F-4D97-AF65-F5344CB8AC3E}">
        <p14:creationId xmlns:p14="http://schemas.microsoft.com/office/powerpoint/2010/main" val="12484619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7175F-6139-9AD1-1F77-C583F0482571}"/>
              </a:ext>
            </a:extLst>
          </p:cNvPr>
          <p:cNvSpPr>
            <a:spLocks noGrp="1"/>
          </p:cNvSpPr>
          <p:nvPr>
            <p:ph type="title"/>
          </p:nvPr>
        </p:nvSpPr>
        <p:spPr/>
        <p:txBody>
          <a:bodyPr/>
          <a:lstStyle/>
          <a:p>
            <a:r>
              <a:rPr lang="en-US" dirty="0"/>
              <a:t>Vue.js: </a:t>
            </a:r>
            <a:r>
              <a:rPr lang="en-US" dirty="0" err="1"/>
              <a:t>Pinia</a:t>
            </a:r>
            <a:endParaRPr lang="en-US" dirty="0"/>
          </a:p>
        </p:txBody>
      </p:sp>
      <p:sp>
        <p:nvSpPr>
          <p:cNvPr id="3" name="Content Placeholder 2">
            <a:extLst>
              <a:ext uri="{FF2B5EF4-FFF2-40B4-BE49-F238E27FC236}">
                <a16:creationId xmlns:a16="http://schemas.microsoft.com/office/drawing/2014/main" id="{7C2C83AB-AE03-6172-FA06-47A415EE6ECB}"/>
              </a:ext>
            </a:extLst>
          </p:cNvPr>
          <p:cNvSpPr>
            <a:spLocks noGrp="1"/>
          </p:cNvSpPr>
          <p:nvPr>
            <p:ph idx="1"/>
          </p:nvPr>
        </p:nvSpPr>
        <p:spPr/>
        <p:txBody>
          <a:bodyPr/>
          <a:lstStyle/>
          <a:p>
            <a:pPr marL="0" indent="0">
              <a:buNone/>
            </a:pPr>
            <a:r>
              <a:rPr lang="en-US" dirty="0"/>
              <a:t>We can share state using Reactivity, but distributed state is complicated.</a:t>
            </a:r>
          </a:p>
          <a:p>
            <a:pPr marL="0" indent="0">
              <a:buNone/>
            </a:pPr>
            <a:r>
              <a:rPr lang="en-US" dirty="0"/>
              <a:t>Remember: “Not all applications need access to a global state”.</a:t>
            </a:r>
          </a:p>
          <a:p>
            <a:pPr marL="0" indent="0">
              <a:buNone/>
            </a:pPr>
            <a:r>
              <a:rPr lang="en-US" dirty="0"/>
              <a:t>Benefits of using a store:</a:t>
            </a:r>
          </a:p>
          <a:p>
            <a:r>
              <a:rPr lang="en-US" dirty="0"/>
              <a:t>Actions / Mutations and </a:t>
            </a:r>
            <a:r>
              <a:rPr lang="en-US" dirty="0" err="1"/>
              <a:t>DevTools</a:t>
            </a:r>
            <a:endParaRPr lang="en-US" dirty="0"/>
          </a:p>
          <a:p>
            <a:r>
              <a:rPr lang="en-US" dirty="0"/>
              <a:t>Time travel</a:t>
            </a:r>
          </a:p>
          <a:p>
            <a:r>
              <a:rPr lang="en-US" dirty="0"/>
              <a:t>Hot module replacement</a:t>
            </a:r>
          </a:p>
          <a:p>
            <a:r>
              <a:rPr lang="en-US" dirty="0"/>
              <a:t>Server-Side Rendering support</a:t>
            </a:r>
          </a:p>
          <a:p>
            <a:r>
              <a:rPr lang="en-US" dirty="0"/>
              <a:t>…</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70BD1A6-D7BF-EAC3-0103-AE6254B5981E}"/>
              </a:ext>
            </a:extLst>
          </p:cNvPr>
          <p:cNvSpPr>
            <a:spLocks noGrp="1"/>
          </p:cNvSpPr>
          <p:nvPr>
            <p:ph type="sldNum" sz="quarter" idx="12"/>
          </p:nvPr>
        </p:nvSpPr>
        <p:spPr/>
        <p:txBody>
          <a:bodyPr/>
          <a:lstStyle/>
          <a:p>
            <a:fld id="{452BA717-4DED-4A38-BDE4-30D0F0A142DB}" type="slidenum">
              <a:rPr lang="cs-CZ" smtClean="0"/>
              <a:pPr/>
              <a:t>41</a:t>
            </a:fld>
            <a:endParaRPr lang="cs-CZ"/>
          </a:p>
        </p:txBody>
      </p:sp>
      <p:pic>
        <p:nvPicPr>
          <p:cNvPr id="7" name="Picture 6">
            <a:extLst>
              <a:ext uri="{FF2B5EF4-FFF2-40B4-BE49-F238E27FC236}">
                <a16:creationId xmlns:a16="http://schemas.microsoft.com/office/drawing/2014/main" id="{D2DBB249-256C-22DA-AE57-6B3BDFA11AB4}"/>
              </a:ext>
            </a:extLst>
          </p:cNvPr>
          <p:cNvPicPr>
            <a:picLocks noChangeAspect="1"/>
          </p:cNvPicPr>
          <p:nvPr/>
        </p:nvPicPr>
        <p:blipFill>
          <a:blip r:embed="rId3"/>
          <a:stretch>
            <a:fillRect/>
          </a:stretch>
        </p:blipFill>
        <p:spPr>
          <a:xfrm>
            <a:off x="10992544" y="45206"/>
            <a:ext cx="699645" cy="1035632"/>
          </a:xfrm>
          <a:prstGeom prst="rect">
            <a:avLst/>
          </a:prstGeom>
        </p:spPr>
      </p:pic>
      <p:sp>
        <p:nvSpPr>
          <p:cNvPr id="8" name="Rectangle 7">
            <a:extLst>
              <a:ext uri="{FF2B5EF4-FFF2-40B4-BE49-F238E27FC236}">
                <a16:creationId xmlns:a16="http://schemas.microsoft.com/office/drawing/2014/main" id="{F65A7A88-7247-8AD4-4928-24018E9F8274}"/>
              </a:ext>
            </a:extLst>
          </p:cNvPr>
          <p:cNvSpPr/>
          <p:nvPr/>
        </p:nvSpPr>
        <p:spPr>
          <a:xfrm>
            <a:off x="6528048" y="2348880"/>
            <a:ext cx="5256584" cy="39781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accent1"/>
                </a:solidFill>
              </a:rPr>
              <a:t>import</a:t>
            </a:r>
            <a:r>
              <a:rPr lang="en-US" sz="2000" dirty="0">
                <a:solidFill>
                  <a:schemeClr val="tx1"/>
                </a:solidFill>
              </a:rPr>
              <a:t> { </a:t>
            </a:r>
            <a:r>
              <a:rPr lang="en-US" sz="2000" dirty="0" err="1">
                <a:solidFill>
                  <a:schemeClr val="tx1"/>
                </a:solidFill>
              </a:rPr>
              <a:t>defineStore</a:t>
            </a:r>
            <a:r>
              <a:rPr lang="en-US" sz="2000" dirty="0">
                <a:solidFill>
                  <a:schemeClr val="tx1"/>
                </a:solidFill>
              </a:rPr>
              <a:t> } </a:t>
            </a:r>
            <a:r>
              <a:rPr lang="en-US" sz="2000" dirty="0">
                <a:solidFill>
                  <a:schemeClr val="accent1"/>
                </a:solidFill>
              </a:rPr>
              <a:t>from</a:t>
            </a:r>
            <a:r>
              <a:rPr lang="en-US" sz="2000" dirty="0">
                <a:solidFill>
                  <a:schemeClr val="tx1"/>
                </a:solidFill>
              </a:rPr>
              <a:t> '</a:t>
            </a:r>
            <a:r>
              <a:rPr lang="en-US" sz="2000" dirty="0" err="1">
                <a:solidFill>
                  <a:schemeClr val="tx1"/>
                </a:solidFill>
              </a:rPr>
              <a:t>pinia</a:t>
            </a:r>
            <a:r>
              <a:rPr lang="en-US" sz="2000" dirty="0">
                <a:solidFill>
                  <a:schemeClr val="tx1"/>
                </a:solidFill>
              </a:rPr>
              <a:t>’</a:t>
            </a:r>
          </a:p>
          <a:p>
            <a:r>
              <a:rPr lang="en-US" sz="2000" dirty="0">
                <a:solidFill>
                  <a:schemeClr val="accent6"/>
                </a:solidFill>
              </a:rPr>
              <a:t>// There is also Composition API inspired syntax.</a:t>
            </a:r>
          </a:p>
          <a:p>
            <a:r>
              <a:rPr lang="en-US" sz="2000" dirty="0">
                <a:solidFill>
                  <a:schemeClr val="accent1"/>
                </a:solidFill>
              </a:rPr>
              <a:t>export const</a:t>
            </a:r>
            <a:r>
              <a:rPr lang="en-US" sz="2000" dirty="0">
                <a:solidFill>
                  <a:schemeClr val="tx1"/>
                </a:solidFill>
              </a:rPr>
              <a:t> </a:t>
            </a:r>
            <a:r>
              <a:rPr lang="en-US" sz="2000" dirty="0" err="1">
                <a:solidFill>
                  <a:schemeClr val="tx1"/>
                </a:solidFill>
              </a:rPr>
              <a:t>useCounterStore</a:t>
            </a:r>
            <a:r>
              <a:rPr lang="en-US" sz="2000" dirty="0">
                <a:solidFill>
                  <a:schemeClr val="tx1"/>
                </a:solidFill>
              </a:rPr>
              <a:t> = </a:t>
            </a:r>
          </a:p>
          <a:p>
            <a:r>
              <a:rPr lang="en-US" sz="2000" dirty="0">
                <a:solidFill>
                  <a:schemeClr val="tx1"/>
                </a:solidFill>
              </a:rPr>
              <a:t>  </a:t>
            </a:r>
            <a:r>
              <a:rPr lang="en-US" sz="2000" dirty="0" err="1">
                <a:solidFill>
                  <a:schemeClr val="tx1"/>
                </a:solidFill>
              </a:rPr>
              <a:t>defineStore</a:t>
            </a:r>
            <a:r>
              <a:rPr lang="en-US" sz="2000" dirty="0">
                <a:solidFill>
                  <a:schemeClr val="tx1"/>
                </a:solidFill>
              </a:rPr>
              <a:t>('counter', {</a:t>
            </a:r>
          </a:p>
          <a:p>
            <a:r>
              <a:rPr lang="en-US" sz="2000" dirty="0">
                <a:solidFill>
                  <a:schemeClr val="tx1"/>
                </a:solidFill>
              </a:rPr>
              <a:t>      </a:t>
            </a:r>
            <a:r>
              <a:rPr lang="en-US" sz="2000" dirty="0">
                <a:solidFill>
                  <a:schemeClr val="accent2"/>
                </a:solidFill>
              </a:rPr>
              <a:t>state</a:t>
            </a:r>
            <a:r>
              <a:rPr lang="en-US" sz="2000" dirty="0">
                <a:solidFill>
                  <a:schemeClr val="tx1"/>
                </a:solidFill>
              </a:rPr>
              <a:t>: () =&gt; ( { count: 0 } ),</a:t>
            </a:r>
          </a:p>
          <a:p>
            <a:r>
              <a:rPr lang="en-US" sz="2000" dirty="0">
                <a:solidFill>
                  <a:schemeClr val="tx1"/>
                </a:solidFill>
              </a:rPr>
              <a:t>      </a:t>
            </a:r>
            <a:r>
              <a:rPr lang="en-US" sz="2000" dirty="0">
                <a:solidFill>
                  <a:schemeClr val="accent2"/>
                </a:solidFill>
              </a:rPr>
              <a:t>actions</a:t>
            </a:r>
            <a:r>
              <a:rPr lang="en-US" sz="2000" dirty="0">
                <a:solidFill>
                  <a:schemeClr val="tx1"/>
                </a:solidFill>
              </a:rPr>
              <a:t>: {</a:t>
            </a:r>
          </a:p>
          <a:p>
            <a:r>
              <a:rPr lang="en-US" sz="2000" dirty="0">
                <a:solidFill>
                  <a:schemeClr val="tx1"/>
                </a:solidFill>
              </a:rPr>
              <a:t>      </a:t>
            </a:r>
            <a:r>
              <a:rPr lang="en-US" sz="2000" dirty="0">
                <a:solidFill>
                  <a:schemeClr val="accent6"/>
                </a:solidFill>
              </a:rPr>
              <a:t>// We rely on this, so no arrow functions.</a:t>
            </a:r>
          </a:p>
          <a:p>
            <a:r>
              <a:rPr lang="en-US" sz="2000" dirty="0">
                <a:solidFill>
                  <a:schemeClr val="tx1"/>
                </a:solidFill>
              </a:rPr>
              <a:t>        increment() { </a:t>
            </a:r>
            <a:r>
              <a:rPr lang="en-US" sz="2000" dirty="0" err="1">
                <a:solidFill>
                  <a:schemeClr val="tx1"/>
                </a:solidFill>
              </a:rPr>
              <a:t>this.count</a:t>
            </a:r>
            <a:r>
              <a:rPr lang="en-US" sz="2000" dirty="0">
                <a:solidFill>
                  <a:schemeClr val="tx1"/>
                </a:solidFill>
              </a:rPr>
              <a:t>++ },</a:t>
            </a:r>
          </a:p>
          <a:p>
            <a:r>
              <a:rPr lang="en-US" sz="2000" dirty="0">
                <a:solidFill>
                  <a:schemeClr val="tx1"/>
                </a:solidFill>
              </a:rPr>
              <a:t>      },</a:t>
            </a:r>
          </a:p>
          <a:p>
            <a:r>
              <a:rPr lang="en-US" sz="2000" dirty="0">
                <a:solidFill>
                  <a:schemeClr val="tx1"/>
                </a:solidFill>
              </a:rPr>
              <a:t>      </a:t>
            </a:r>
            <a:r>
              <a:rPr lang="en-US" sz="2000" dirty="0">
                <a:solidFill>
                  <a:schemeClr val="accent2"/>
                </a:solidFill>
              </a:rPr>
              <a:t>getters</a:t>
            </a:r>
            <a:r>
              <a:rPr lang="en-US" sz="2000" dirty="0">
                <a:solidFill>
                  <a:schemeClr val="tx1"/>
                </a:solidFill>
              </a:rPr>
              <a:t>: { </a:t>
            </a:r>
            <a:r>
              <a:rPr lang="en-US" sz="2000" dirty="0">
                <a:solidFill>
                  <a:schemeClr val="accent6"/>
                </a:solidFill>
              </a:rPr>
              <a:t>// Computed values</a:t>
            </a:r>
          </a:p>
          <a:p>
            <a:r>
              <a:rPr lang="en-US" sz="2000" dirty="0">
                <a:solidFill>
                  <a:schemeClr val="tx1"/>
                </a:solidFill>
              </a:rPr>
              <a:t>       </a:t>
            </a:r>
            <a:r>
              <a:rPr lang="en-US" sz="2000" dirty="0" err="1">
                <a:solidFill>
                  <a:schemeClr val="tx1"/>
                </a:solidFill>
              </a:rPr>
              <a:t>nextCount</a:t>
            </a:r>
            <a:r>
              <a:rPr lang="en-US" sz="2000" dirty="0">
                <a:solidFill>
                  <a:schemeClr val="tx1"/>
                </a:solidFill>
              </a:rPr>
              <a:t>: (state) =&gt; </a:t>
            </a:r>
            <a:r>
              <a:rPr lang="en-US" sz="2000" dirty="0" err="1">
                <a:solidFill>
                  <a:schemeClr val="tx1"/>
                </a:solidFill>
              </a:rPr>
              <a:t>state.count</a:t>
            </a:r>
            <a:r>
              <a:rPr lang="en-US" sz="2000" dirty="0">
                <a:solidFill>
                  <a:schemeClr val="tx1"/>
                </a:solidFill>
              </a:rPr>
              <a:t> + 1</a:t>
            </a:r>
          </a:p>
          <a:p>
            <a:r>
              <a:rPr lang="en-US" sz="2000" dirty="0">
                <a:solidFill>
                  <a:schemeClr val="tx1"/>
                </a:solidFill>
              </a:rPr>
              <a:t>      }</a:t>
            </a:r>
          </a:p>
          <a:p>
            <a:r>
              <a:rPr lang="en-US" sz="2000" dirty="0">
                <a:solidFill>
                  <a:schemeClr val="tx1"/>
                </a:solidFill>
              </a:rPr>
              <a:t>  })</a:t>
            </a:r>
          </a:p>
        </p:txBody>
      </p:sp>
      <p:sp>
        <p:nvSpPr>
          <p:cNvPr id="9" name="Rectangle 8">
            <a:extLst>
              <a:ext uri="{FF2B5EF4-FFF2-40B4-BE49-F238E27FC236}">
                <a16:creationId xmlns:a16="http://schemas.microsoft.com/office/drawing/2014/main" id="{4A51FBB0-6E05-3422-CEDD-037955DC8E30}"/>
              </a:ext>
            </a:extLst>
          </p:cNvPr>
          <p:cNvSpPr/>
          <p:nvPr/>
        </p:nvSpPr>
        <p:spPr>
          <a:xfrm>
            <a:off x="335361" y="5387900"/>
            <a:ext cx="5760640" cy="9214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const counter = </a:t>
            </a:r>
            <a:r>
              <a:rPr lang="en-US" sz="2000" dirty="0" err="1">
                <a:solidFill>
                  <a:schemeClr val="tx1"/>
                </a:solidFill>
              </a:rPr>
              <a:t>useCounterStore</a:t>
            </a:r>
            <a:r>
              <a:rPr lang="en-US" sz="2000" dirty="0">
                <a:solidFill>
                  <a:schemeClr val="tx1"/>
                </a:solidFill>
              </a:rPr>
              <a:t>();</a:t>
            </a:r>
          </a:p>
          <a:p>
            <a:r>
              <a:rPr lang="en-US" sz="2000" dirty="0" err="1">
                <a:solidFill>
                  <a:schemeClr val="tx1"/>
                </a:solidFill>
              </a:rPr>
              <a:t>counter.increment</a:t>
            </a:r>
            <a:r>
              <a:rPr lang="en-US" sz="2000" dirty="0">
                <a:solidFill>
                  <a:schemeClr val="tx1"/>
                </a:solidFill>
              </a:rPr>
              <a:t>();</a:t>
            </a:r>
          </a:p>
        </p:txBody>
      </p:sp>
    </p:spTree>
    <p:extLst>
      <p:ext uri="{BB962C8B-B14F-4D97-AF65-F5344CB8AC3E}">
        <p14:creationId xmlns:p14="http://schemas.microsoft.com/office/powerpoint/2010/main" val="322906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0D57C-8E85-A266-A83C-D1899F39D5D7}"/>
              </a:ext>
            </a:extLst>
          </p:cNvPr>
          <p:cNvSpPr>
            <a:spLocks noGrp="1"/>
          </p:cNvSpPr>
          <p:nvPr>
            <p:ph type="title"/>
          </p:nvPr>
        </p:nvSpPr>
        <p:spPr/>
        <p:txBody>
          <a:bodyPr/>
          <a:lstStyle/>
          <a:p>
            <a:r>
              <a:rPr lang="en-US" dirty="0"/>
              <a:t>Objectives with React.js / Vue.js</a:t>
            </a:r>
          </a:p>
        </p:txBody>
      </p:sp>
      <p:sp>
        <p:nvSpPr>
          <p:cNvPr id="3" name="Content Placeholder 2">
            <a:extLst>
              <a:ext uri="{FF2B5EF4-FFF2-40B4-BE49-F238E27FC236}">
                <a16:creationId xmlns:a16="http://schemas.microsoft.com/office/drawing/2014/main" id="{4C67C82D-E946-F5AB-4133-C868CAF05AE4}"/>
              </a:ext>
            </a:extLst>
          </p:cNvPr>
          <p:cNvSpPr>
            <a:spLocks noGrp="1"/>
          </p:cNvSpPr>
          <p:nvPr>
            <p:ph idx="1"/>
          </p:nvPr>
        </p:nvSpPr>
        <p:spPr/>
        <p:txBody>
          <a:bodyPr/>
          <a:lstStyle/>
          <a:p>
            <a:r>
              <a:rPr lang="en-US" dirty="0"/>
              <a:t>Create user interface</a:t>
            </a:r>
            <a:br>
              <a:rPr lang="en-US" dirty="0"/>
            </a:br>
            <a:r>
              <a:rPr lang="en-US" dirty="0"/>
              <a:t>React.js: Client side rendered, use JSX to create Virtual DOM. </a:t>
            </a:r>
            <a:br>
              <a:rPr lang="en-US" dirty="0"/>
            </a:br>
            <a:r>
              <a:rPr lang="en-US" dirty="0"/>
              <a:t>Vue.js:    Client side rendered, use custom HTML-based syntax.</a:t>
            </a:r>
          </a:p>
          <a:p>
            <a:r>
              <a:rPr lang="en-US" dirty="0"/>
              <a:t>Listen to events</a:t>
            </a:r>
            <a:br>
              <a:rPr lang="en-US" dirty="0"/>
            </a:br>
            <a:r>
              <a:rPr lang="en-US" dirty="0"/>
              <a:t>Create custom function listening to (synthetic) events and changing state (state management).</a:t>
            </a:r>
            <a:br>
              <a:rPr lang="en-US" dirty="0"/>
            </a:br>
            <a:r>
              <a:rPr lang="en-US" dirty="0"/>
              <a:t>Vue.js: Use reactivity for simple values, register watchers to watch for a change.</a:t>
            </a:r>
          </a:p>
          <a:p>
            <a:r>
              <a:rPr lang="en-US" dirty="0"/>
              <a:t>Update data model</a:t>
            </a:r>
            <a:br>
              <a:rPr lang="en-US" dirty="0"/>
            </a:br>
            <a:r>
              <a:rPr lang="en-US" dirty="0"/>
              <a:t>React.js: Announce changes by calling setter from a hook or </a:t>
            </a:r>
            <a:r>
              <a:rPr lang="en-US" dirty="0" err="1"/>
              <a:t>setState</a:t>
            </a:r>
            <a:r>
              <a:rPr lang="en-US" dirty="0"/>
              <a:t> method, immutable data.</a:t>
            </a:r>
            <a:br>
              <a:rPr lang="en-US" dirty="0"/>
            </a:br>
            <a:r>
              <a:rPr lang="en-US" dirty="0"/>
              <a:t>Vue.js: Reactivity, optional immutability (for time traveling).</a:t>
            </a:r>
            <a:br>
              <a:rPr lang="en-US" dirty="0"/>
            </a:br>
            <a:endParaRPr lang="en-US" dirty="0"/>
          </a:p>
          <a:p>
            <a:r>
              <a:rPr lang="en-US" dirty="0"/>
              <a:t>Update user interface</a:t>
            </a:r>
            <a:br>
              <a:rPr lang="en-US" dirty="0"/>
            </a:br>
            <a:r>
              <a:rPr lang="en-US" dirty="0"/>
              <a:t>React.js: Re-run rendering, React takes care of the update.</a:t>
            </a:r>
            <a:br>
              <a:rPr lang="en-US" dirty="0"/>
            </a:br>
            <a:r>
              <a:rPr lang="en-US" dirty="0"/>
              <a:t>Vue.js: Reactive updates.</a:t>
            </a:r>
            <a:br>
              <a:rPr lang="en-US" dirty="0"/>
            </a:br>
            <a:endParaRPr lang="en-US" dirty="0"/>
          </a:p>
        </p:txBody>
      </p:sp>
      <p:sp>
        <p:nvSpPr>
          <p:cNvPr id="4" name="Slide Number Placeholder 3">
            <a:extLst>
              <a:ext uri="{FF2B5EF4-FFF2-40B4-BE49-F238E27FC236}">
                <a16:creationId xmlns:a16="http://schemas.microsoft.com/office/drawing/2014/main" id="{C962F172-9C9B-DBB3-CCF2-362D76B432E4}"/>
              </a:ext>
            </a:extLst>
          </p:cNvPr>
          <p:cNvSpPr>
            <a:spLocks noGrp="1"/>
          </p:cNvSpPr>
          <p:nvPr>
            <p:ph type="sldNum" sz="quarter" idx="12"/>
          </p:nvPr>
        </p:nvSpPr>
        <p:spPr/>
        <p:txBody>
          <a:bodyPr/>
          <a:lstStyle/>
          <a:p>
            <a:fld id="{452BA717-4DED-4A38-BDE4-30D0F0A142DB}" type="slidenum">
              <a:rPr lang="cs-CZ" smtClean="0"/>
              <a:pPr/>
              <a:t>42</a:t>
            </a:fld>
            <a:endParaRPr lang="cs-CZ"/>
          </a:p>
        </p:txBody>
      </p:sp>
    </p:spTree>
    <p:extLst>
      <p:ext uri="{BB962C8B-B14F-4D97-AF65-F5344CB8AC3E}">
        <p14:creationId xmlns:p14="http://schemas.microsoft.com/office/powerpoint/2010/main" val="26573741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A9526-B196-DE86-E5C8-923CF756A9CE}"/>
              </a:ext>
            </a:extLst>
          </p:cNvPr>
          <p:cNvSpPr>
            <a:spLocks noGrp="1"/>
          </p:cNvSpPr>
          <p:nvPr>
            <p:ph type="title"/>
          </p:nvPr>
        </p:nvSpPr>
        <p:spPr/>
        <p:txBody>
          <a:bodyPr>
            <a:normAutofit/>
          </a:bodyPr>
          <a:lstStyle/>
          <a:p>
            <a:r>
              <a:rPr lang="en-US" dirty="0"/>
              <a:t>This is just the beginning ...</a:t>
            </a:r>
          </a:p>
        </p:txBody>
      </p:sp>
      <p:sp>
        <p:nvSpPr>
          <p:cNvPr id="3" name="Slide Number Placeholder 2">
            <a:extLst>
              <a:ext uri="{FF2B5EF4-FFF2-40B4-BE49-F238E27FC236}">
                <a16:creationId xmlns:a16="http://schemas.microsoft.com/office/drawing/2014/main" id="{0B3E0E0E-1113-CD6F-022B-2687D3C0924D}"/>
              </a:ext>
            </a:extLst>
          </p:cNvPr>
          <p:cNvSpPr>
            <a:spLocks noGrp="1"/>
          </p:cNvSpPr>
          <p:nvPr>
            <p:ph type="sldNum" sz="quarter" idx="12"/>
          </p:nvPr>
        </p:nvSpPr>
        <p:spPr/>
        <p:txBody>
          <a:bodyPr/>
          <a:lstStyle/>
          <a:p>
            <a:fld id="{651B8B48-CD68-422A-981A-F7D1D2E08DD1}" type="slidenum">
              <a:rPr lang="en-US" smtClean="0"/>
              <a:t>43</a:t>
            </a:fld>
            <a:endParaRPr lang="en-US"/>
          </a:p>
        </p:txBody>
      </p:sp>
      <p:pic>
        <p:nvPicPr>
          <p:cNvPr id="5" name="Picture 4">
            <a:extLst>
              <a:ext uri="{FF2B5EF4-FFF2-40B4-BE49-F238E27FC236}">
                <a16:creationId xmlns:a16="http://schemas.microsoft.com/office/drawing/2014/main" id="{F720FDAF-268E-0BDB-FCA0-7BA6178181C0}"/>
              </a:ext>
            </a:extLst>
          </p:cNvPr>
          <p:cNvPicPr>
            <a:picLocks noChangeAspect="1"/>
          </p:cNvPicPr>
          <p:nvPr/>
        </p:nvPicPr>
        <p:blipFill>
          <a:blip r:embed="rId3"/>
          <a:stretch>
            <a:fillRect/>
          </a:stretch>
        </p:blipFill>
        <p:spPr>
          <a:xfrm>
            <a:off x="-12000" y="1361969"/>
            <a:ext cx="12192000" cy="4793591"/>
          </a:xfrm>
          <a:prstGeom prst="rect">
            <a:avLst/>
          </a:prstGeom>
        </p:spPr>
      </p:pic>
    </p:spTree>
    <p:extLst>
      <p:ext uri="{BB962C8B-B14F-4D97-AF65-F5344CB8AC3E}">
        <p14:creationId xmlns:p14="http://schemas.microsoft.com/office/powerpoint/2010/main" val="27259975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4A32F-2778-CA5F-A890-4F16652AA3D7}"/>
              </a:ext>
            </a:extLst>
          </p:cNvPr>
          <p:cNvSpPr>
            <a:spLocks noGrp="1"/>
          </p:cNvSpPr>
          <p:nvPr>
            <p:ph type="title"/>
          </p:nvPr>
        </p:nvSpPr>
        <p:spPr/>
        <p:txBody>
          <a:bodyPr/>
          <a:lstStyle/>
          <a:p>
            <a:r>
              <a:rPr lang="en-US" dirty="0"/>
              <a:t>Server-side</a:t>
            </a:r>
          </a:p>
        </p:txBody>
      </p:sp>
      <p:sp>
        <p:nvSpPr>
          <p:cNvPr id="5" name="Content Placeholder 4">
            <a:extLst>
              <a:ext uri="{FF2B5EF4-FFF2-40B4-BE49-F238E27FC236}">
                <a16:creationId xmlns:a16="http://schemas.microsoft.com/office/drawing/2014/main" id="{DC404A8B-3B69-2134-2BAE-C807E4211C09}"/>
              </a:ext>
            </a:extLst>
          </p:cNvPr>
          <p:cNvSpPr>
            <a:spLocks noGrp="1"/>
          </p:cNvSpPr>
          <p:nvPr>
            <p:ph sz="half" idx="1"/>
          </p:nvPr>
        </p:nvSpPr>
        <p:spPr>
          <a:xfrm>
            <a:off x="335360" y="1260583"/>
            <a:ext cx="5699679" cy="4487357"/>
          </a:xfrm>
        </p:spPr>
        <p:txBody>
          <a:bodyPr/>
          <a:lstStyle/>
          <a:p>
            <a:pPr marL="0" indent="0">
              <a:buNone/>
            </a:pPr>
            <a:r>
              <a:rPr lang="en-US" dirty="0"/>
              <a:t>Server-Side Rendering (SSR)</a:t>
            </a:r>
          </a:p>
          <a:p>
            <a:r>
              <a:rPr lang="en-US" dirty="0"/>
              <a:t>Why</a:t>
            </a:r>
          </a:p>
          <a:p>
            <a:pPr lvl="1"/>
            <a:r>
              <a:rPr lang="en-US" dirty="0"/>
              <a:t>Faster time-to-content</a:t>
            </a:r>
          </a:p>
          <a:p>
            <a:pPr lvl="1"/>
            <a:r>
              <a:rPr lang="en-US" dirty="0"/>
              <a:t>Unified mental model</a:t>
            </a:r>
          </a:p>
          <a:p>
            <a:pPr lvl="1"/>
            <a:r>
              <a:rPr lang="en-US" dirty="0"/>
              <a:t>Better SEO</a:t>
            </a:r>
          </a:p>
          <a:p>
            <a:r>
              <a:rPr lang="en-US" dirty="0"/>
              <a:t>Why NOT</a:t>
            </a:r>
          </a:p>
          <a:p>
            <a:pPr lvl="1"/>
            <a:r>
              <a:rPr lang="en-US" dirty="0"/>
              <a:t>Setup</a:t>
            </a:r>
          </a:p>
          <a:p>
            <a:pPr lvl="1"/>
            <a:r>
              <a:rPr lang="en-US" dirty="0"/>
              <a:t>Server load</a:t>
            </a:r>
          </a:p>
          <a:p>
            <a:pPr lvl="1"/>
            <a:r>
              <a:rPr lang="en-US" dirty="0"/>
              <a:t>Browser / Server specific code</a:t>
            </a:r>
            <a:br>
              <a:rPr lang="en-US" dirty="0"/>
            </a:br>
            <a:endParaRPr lang="en-US" dirty="0"/>
          </a:p>
          <a:p>
            <a:pPr marL="0" indent="0">
              <a:buNone/>
            </a:pPr>
            <a:r>
              <a:rPr lang="en-US" dirty="0"/>
              <a:t>Dehydration / Hydration</a:t>
            </a:r>
          </a:p>
          <a:p>
            <a:pPr marL="0" indent="0">
              <a:buNone/>
            </a:pPr>
            <a:endParaRPr lang="en-US" dirty="0"/>
          </a:p>
        </p:txBody>
      </p:sp>
      <p:sp>
        <p:nvSpPr>
          <p:cNvPr id="6" name="Content Placeholder 5">
            <a:extLst>
              <a:ext uri="{FF2B5EF4-FFF2-40B4-BE49-F238E27FC236}">
                <a16:creationId xmlns:a16="http://schemas.microsoft.com/office/drawing/2014/main" id="{BCB18C63-4E90-EBAF-C148-876F40C8F7CF}"/>
              </a:ext>
            </a:extLst>
          </p:cNvPr>
          <p:cNvSpPr>
            <a:spLocks noGrp="1"/>
          </p:cNvSpPr>
          <p:nvPr>
            <p:ph sz="half" idx="2"/>
          </p:nvPr>
        </p:nvSpPr>
        <p:spPr/>
        <p:txBody>
          <a:bodyPr/>
          <a:lstStyle/>
          <a:p>
            <a:pPr marL="0" indent="0">
              <a:buNone/>
            </a:pPr>
            <a:r>
              <a:rPr lang="en-US" dirty="0"/>
              <a:t>Static Site Generation (SSG)</a:t>
            </a:r>
          </a:p>
          <a:p>
            <a:r>
              <a:rPr lang="en-US" dirty="0"/>
              <a:t>User independent rendering</a:t>
            </a:r>
          </a:p>
          <a:p>
            <a:r>
              <a:rPr lang="en-US" dirty="0"/>
              <a:t>Easier deployment</a:t>
            </a:r>
          </a:p>
          <a:p>
            <a:pPr marL="0" indent="0">
              <a:buNone/>
            </a:pPr>
            <a:endParaRPr lang="en-US" dirty="0"/>
          </a:p>
        </p:txBody>
      </p:sp>
      <p:sp>
        <p:nvSpPr>
          <p:cNvPr id="4" name="Slide Number Placeholder 3">
            <a:extLst>
              <a:ext uri="{FF2B5EF4-FFF2-40B4-BE49-F238E27FC236}">
                <a16:creationId xmlns:a16="http://schemas.microsoft.com/office/drawing/2014/main" id="{AC5D42AE-C976-85B3-6B11-96C98B8B51B8}"/>
              </a:ext>
            </a:extLst>
          </p:cNvPr>
          <p:cNvSpPr>
            <a:spLocks noGrp="1"/>
          </p:cNvSpPr>
          <p:nvPr>
            <p:ph type="sldNum" sz="quarter" idx="12"/>
          </p:nvPr>
        </p:nvSpPr>
        <p:spPr/>
        <p:txBody>
          <a:bodyPr/>
          <a:lstStyle/>
          <a:p>
            <a:fld id="{452BA717-4DED-4A38-BDE4-30D0F0A142DB}" type="slidenum">
              <a:rPr lang="cs-CZ" smtClean="0"/>
              <a:pPr/>
              <a:t>44</a:t>
            </a:fld>
            <a:endParaRPr lang="cs-CZ"/>
          </a:p>
        </p:txBody>
      </p:sp>
      <p:sp>
        <p:nvSpPr>
          <p:cNvPr id="7" name="Rectangle 6">
            <a:extLst>
              <a:ext uri="{FF2B5EF4-FFF2-40B4-BE49-F238E27FC236}">
                <a16:creationId xmlns:a16="http://schemas.microsoft.com/office/drawing/2014/main" id="{D5719E2E-60BB-68F6-A729-776A5A257A5E}"/>
              </a:ext>
            </a:extLst>
          </p:cNvPr>
          <p:cNvSpPr/>
          <p:nvPr/>
        </p:nvSpPr>
        <p:spPr>
          <a:xfrm>
            <a:off x="335361" y="5747940"/>
            <a:ext cx="5760640" cy="4893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it-IT" sz="2000" dirty="0">
                <a:solidFill>
                  <a:schemeClr val="tx1"/>
                </a:solidFill>
              </a:rPr>
              <a:t>&lt;p&gt;&lt;div&gt;hi&lt;/div&gt;&lt;/p&gt;</a:t>
            </a:r>
          </a:p>
        </p:txBody>
      </p:sp>
    </p:spTree>
    <p:extLst>
      <p:ext uri="{BB962C8B-B14F-4D97-AF65-F5344CB8AC3E}">
        <p14:creationId xmlns:p14="http://schemas.microsoft.com/office/powerpoint/2010/main" val="279827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C01F66-79B6-BA52-E2F7-48318D646544}"/>
              </a:ext>
            </a:extLst>
          </p:cNvPr>
          <p:cNvSpPr>
            <a:spLocks noGrp="1"/>
          </p:cNvSpPr>
          <p:nvPr>
            <p:ph type="title"/>
          </p:nvPr>
        </p:nvSpPr>
        <p:spPr/>
        <p:txBody>
          <a:bodyPr/>
          <a:lstStyle/>
          <a:p>
            <a:r>
              <a:rPr lang="en-US" dirty="0"/>
              <a:t>Server-side</a:t>
            </a:r>
          </a:p>
        </p:txBody>
      </p:sp>
      <p:sp>
        <p:nvSpPr>
          <p:cNvPr id="6" name="Content Placeholder 5">
            <a:extLst>
              <a:ext uri="{FF2B5EF4-FFF2-40B4-BE49-F238E27FC236}">
                <a16:creationId xmlns:a16="http://schemas.microsoft.com/office/drawing/2014/main" id="{68D851FB-75A8-F366-6D0B-BAF082A20250}"/>
              </a:ext>
            </a:extLst>
          </p:cNvPr>
          <p:cNvSpPr>
            <a:spLocks noGrp="1"/>
          </p:cNvSpPr>
          <p:nvPr>
            <p:ph sz="half" idx="1"/>
          </p:nvPr>
        </p:nvSpPr>
        <p:spPr/>
        <p:txBody>
          <a:bodyPr/>
          <a:lstStyle/>
          <a:p>
            <a:pPr marL="0" indent="0">
              <a:buNone/>
            </a:pPr>
            <a:r>
              <a:rPr lang="en-US" dirty="0"/>
              <a:t>Features</a:t>
            </a:r>
          </a:p>
          <a:p>
            <a:r>
              <a:rPr lang="en-US" dirty="0"/>
              <a:t>Image optimization</a:t>
            </a:r>
          </a:p>
          <a:p>
            <a:r>
              <a:rPr lang="en-US" dirty="0"/>
              <a:t>Internationalization</a:t>
            </a:r>
          </a:p>
          <a:p>
            <a:r>
              <a:rPr lang="en-US" dirty="0"/>
              <a:t>Zero Configuration</a:t>
            </a:r>
          </a:p>
          <a:p>
            <a:r>
              <a:rPr lang="en-US" dirty="0"/>
              <a:t>Hybrid: SSG and SSR</a:t>
            </a:r>
          </a:p>
          <a:p>
            <a:r>
              <a:rPr lang="en-US" dirty="0"/>
              <a:t>Incremental Static Regeneration</a:t>
            </a:r>
          </a:p>
          <a:p>
            <a:r>
              <a:rPr lang="en-US" dirty="0"/>
              <a:t>Routing</a:t>
            </a:r>
          </a:p>
          <a:p>
            <a:r>
              <a:rPr lang="en-US" dirty="0"/>
              <a:t>API Routes</a:t>
            </a:r>
          </a:p>
          <a:p>
            <a:r>
              <a:rPr lang="en-US" dirty="0"/>
              <a:t>Built-in CSS Support</a:t>
            </a:r>
          </a:p>
          <a:p>
            <a:r>
              <a:rPr lang="en-US" dirty="0"/>
              <a:t>Production build</a:t>
            </a:r>
          </a:p>
          <a:p>
            <a:endParaRPr lang="en-US" dirty="0"/>
          </a:p>
        </p:txBody>
      </p:sp>
      <p:sp>
        <p:nvSpPr>
          <p:cNvPr id="7" name="Content Placeholder 6">
            <a:extLst>
              <a:ext uri="{FF2B5EF4-FFF2-40B4-BE49-F238E27FC236}">
                <a16:creationId xmlns:a16="http://schemas.microsoft.com/office/drawing/2014/main" id="{42E5261F-68EC-6405-6BE0-9EB6E6DAB0C9}"/>
              </a:ext>
            </a:extLst>
          </p:cNvPr>
          <p:cNvSpPr>
            <a:spLocks noGrp="1"/>
          </p:cNvSpPr>
          <p:nvPr>
            <p:ph sz="half" idx="2"/>
          </p:nvPr>
        </p:nvSpPr>
        <p:spPr/>
        <p:txBody>
          <a:bodyPr/>
          <a:lstStyle/>
          <a:p>
            <a:pPr marL="0" indent="0">
              <a:buNone/>
            </a:pPr>
            <a:r>
              <a:rPr lang="en-US" dirty="0"/>
              <a:t>Building Blocks</a:t>
            </a:r>
          </a:p>
          <a:p>
            <a:r>
              <a:rPr lang="en-US" dirty="0"/>
              <a:t>User Interface</a:t>
            </a:r>
          </a:p>
          <a:p>
            <a:r>
              <a:rPr lang="en-US" dirty="0"/>
              <a:t>Routing</a:t>
            </a:r>
          </a:p>
          <a:p>
            <a:r>
              <a:rPr lang="en-US" dirty="0"/>
              <a:t>Data Fetching</a:t>
            </a:r>
          </a:p>
          <a:p>
            <a:r>
              <a:rPr lang="en-US" dirty="0"/>
              <a:t>Rendering</a:t>
            </a:r>
          </a:p>
          <a:p>
            <a:r>
              <a:rPr lang="en-US" dirty="0"/>
              <a:t>Integration</a:t>
            </a:r>
          </a:p>
          <a:p>
            <a:r>
              <a:rPr lang="en-US" dirty="0"/>
              <a:t>Infrastructure</a:t>
            </a:r>
          </a:p>
          <a:p>
            <a:r>
              <a:rPr lang="en-US" dirty="0"/>
              <a:t>Performance</a:t>
            </a:r>
          </a:p>
          <a:p>
            <a:r>
              <a:rPr lang="en-US" dirty="0"/>
              <a:t>Scalability</a:t>
            </a:r>
          </a:p>
          <a:p>
            <a:r>
              <a:rPr lang="en-US" dirty="0"/>
              <a:t>Developer Experience</a:t>
            </a:r>
          </a:p>
          <a:p>
            <a:endParaRPr lang="en-US" dirty="0"/>
          </a:p>
        </p:txBody>
      </p:sp>
      <p:sp>
        <p:nvSpPr>
          <p:cNvPr id="4" name="Slide Number Placeholder 3">
            <a:extLst>
              <a:ext uri="{FF2B5EF4-FFF2-40B4-BE49-F238E27FC236}">
                <a16:creationId xmlns:a16="http://schemas.microsoft.com/office/drawing/2014/main" id="{E349CEF8-9101-01F1-052B-02FE04F4E517}"/>
              </a:ext>
            </a:extLst>
          </p:cNvPr>
          <p:cNvSpPr>
            <a:spLocks noGrp="1"/>
          </p:cNvSpPr>
          <p:nvPr>
            <p:ph type="sldNum" sz="quarter" idx="12"/>
          </p:nvPr>
        </p:nvSpPr>
        <p:spPr/>
        <p:txBody>
          <a:bodyPr/>
          <a:lstStyle/>
          <a:p>
            <a:fld id="{452BA717-4DED-4A38-BDE4-30D0F0A142DB}" type="slidenum">
              <a:rPr lang="cs-CZ" smtClean="0"/>
              <a:pPr/>
              <a:t>45</a:t>
            </a:fld>
            <a:endParaRPr lang="cs-CZ"/>
          </a:p>
        </p:txBody>
      </p:sp>
    </p:spTree>
    <p:extLst>
      <p:ext uri="{BB962C8B-B14F-4D97-AF65-F5344CB8AC3E}">
        <p14:creationId xmlns:p14="http://schemas.microsoft.com/office/powerpoint/2010/main" val="41577944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D0D5C-6B65-E187-0A25-7E813313081B}"/>
              </a:ext>
            </a:extLst>
          </p:cNvPr>
          <p:cNvSpPr>
            <a:spLocks noGrp="1"/>
          </p:cNvSpPr>
          <p:nvPr>
            <p:ph type="title"/>
          </p:nvPr>
        </p:nvSpPr>
        <p:spPr/>
        <p:txBody>
          <a:bodyPr/>
          <a:lstStyle/>
          <a:p>
            <a:r>
              <a:rPr lang="en-US" b="0" i="0" dirty="0">
                <a:effectLst/>
              </a:rPr>
              <a:t>Progressive Web Apps</a:t>
            </a:r>
            <a:endParaRPr lang="en-US" dirty="0"/>
          </a:p>
        </p:txBody>
      </p:sp>
      <p:sp>
        <p:nvSpPr>
          <p:cNvPr id="4" name="Slide Number Placeholder 3">
            <a:extLst>
              <a:ext uri="{FF2B5EF4-FFF2-40B4-BE49-F238E27FC236}">
                <a16:creationId xmlns:a16="http://schemas.microsoft.com/office/drawing/2014/main" id="{FED8EDC3-ECFC-5FA4-30FE-AFDCCD2E3E43}"/>
              </a:ext>
            </a:extLst>
          </p:cNvPr>
          <p:cNvSpPr>
            <a:spLocks noGrp="1"/>
          </p:cNvSpPr>
          <p:nvPr>
            <p:ph type="sldNum" sz="quarter" idx="12"/>
          </p:nvPr>
        </p:nvSpPr>
        <p:spPr/>
        <p:txBody>
          <a:bodyPr/>
          <a:lstStyle/>
          <a:p>
            <a:fld id="{452BA717-4DED-4A38-BDE4-30D0F0A142DB}" type="slidenum">
              <a:rPr lang="cs-CZ" smtClean="0"/>
              <a:pPr/>
              <a:t>46</a:t>
            </a:fld>
            <a:endParaRPr lang="cs-CZ"/>
          </a:p>
        </p:txBody>
      </p:sp>
      <p:sp>
        <p:nvSpPr>
          <p:cNvPr id="5" name="TextBox 4">
            <a:extLst>
              <a:ext uri="{FF2B5EF4-FFF2-40B4-BE49-F238E27FC236}">
                <a16:creationId xmlns:a16="http://schemas.microsoft.com/office/drawing/2014/main" id="{6D8C859C-2249-0E7D-8617-B7754E1EDC32}"/>
              </a:ext>
            </a:extLst>
          </p:cNvPr>
          <p:cNvSpPr txBox="1"/>
          <p:nvPr/>
        </p:nvSpPr>
        <p:spPr>
          <a:xfrm>
            <a:off x="0" y="6516052"/>
            <a:ext cx="6096000" cy="369332"/>
          </a:xfrm>
          <a:prstGeom prst="rect">
            <a:avLst/>
          </a:prstGeom>
          <a:noFill/>
        </p:spPr>
        <p:txBody>
          <a:bodyPr wrap="square" rtlCol="0">
            <a:spAutoFit/>
          </a:bodyPr>
          <a:lstStyle/>
          <a:p>
            <a:r>
              <a:rPr lang="en-US" dirty="0">
                <a:solidFill>
                  <a:schemeClr val="bg1"/>
                </a:solidFill>
              </a:rPr>
              <a:t>Optional: 2023/2024</a:t>
            </a:r>
          </a:p>
        </p:txBody>
      </p:sp>
    </p:spTree>
    <p:extLst>
      <p:ext uri="{BB962C8B-B14F-4D97-AF65-F5344CB8AC3E}">
        <p14:creationId xmlns:p14="http://schemas.microsoft.com/office/powerpoint/2010/main" val="8140558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761D-5039-7194-6552-8B3736E28C92}"/>
              </a:ext>
            </a:extLst>
          </p:cNvPr>
          <p:cNvSpPr>
            <a:spLocks noGrp="1"/>
          </p:cNvSpPr>
          <p:nvPr>
            <p:ph type="title"/>
          </p:nvPr>
        </p:nvSpPr>
        <p:spPr/>
        <p:txBody>
          <a:bodyPr/>
          <a:lstStyle/>
          <a:p>
            <a:r>
              <a:rPr lang="en-US" dirty="0"/>
              <a:t>Do we need virtual DOM?</a:t>
            </a:r>
          </a:p>
        </p:txBody>
      </p:sp>
      <p:sp>
        <p:nvSpPr>
          <p:cNvPr id="3" name="Slide Number Placeholder 2">
            <a:extLst>
              <a:ext uri="{FF2B5EF4-FFF2-40B4-BE49-F238E27FC236}">
                <a16:creationId xmlns:a16="http://schemas.microsoft.com/office/drawing/2014/main" id="{0782675D-89A5-E2F4-51CE-24511EA09EF1}"/>
              </a:ext>
            </a:extLst>
          </p:cNvPr>
          <p:cNvSpPr>
            <a:spLocks noGrp="1"/>
          </p:cNvSpPr>
          <p:nvPr>
            <p:ph type="sldNum" sz="quarter" idx="12"/>
          </p:nvPr>
        </p:nvSpPr>
        <p:spPr/>
        <p:txBody>
          <a:bodyPr/>
          <a:lstStyle/>
          <a:p>
            <a:fld id="{651B8B48-CD68-422A-981A-F7D1D2E08DD1}" type="slidenum">
              <a:rPr lang="en-US" smtClean="0"/>
              <a:t>47</a:t>
            </a:fld>
            <a:endParaRPr lang="en-US"/>
          </a:p>
        </p:txBody>
      </p:sp>
      <p:sp>
        <p:nvSpPr>
          <p:cNvPr id="4" name="Isosceles Triangle 3">
            <a:extLst>
              <a:ext uri="{FF2B5EF4-FFF2-40B4-BE49-F238E27FC236}">
                <a16:creationId xmlns:a16="http://schemas.microsoft.com/office/drawing/2014/main" id="{CF156048-D527-CF60-8AEB-9A14FAD88126}"/>
              </a:ext>
            </a:extLst>
          </p:cNvPr>
          <p:cNvSpPr/>
          <p:nvPr/>
        </p:nvSpPr>
        <p:spPr>
          <a:xfrm>
            <a:off x="6312024" y="1773922"/>
            <a:ext cx="3960440" cy="4607406"/>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2349647A-7BAF-8821-CB8B-A18184681C3D}"/>
              </a:ext>
            </a:extLst>
          </p:cNvPr>
          <p:cNvSpPr/>
          <p:nvPr/>
        </p:nvSpPr>
        <p:spPr>
          <a:xfrm>
            <a:off x="7716180" y="4860776"/>
            <a:ext cx="1152128" cy="1520552"/>
          </a:xfrm>
          <a:prstGeom prst="triangl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F3EC9DF-5157-011B-9752-71CA5C1078F8}"/>
              </a:ext>
            </a:extLst>
          </p:cNvPr>
          <p:cNvSpPr/>
          <p:nvPr/>
        </p:nvSpPr>
        <p:spPr>
          <a:xfrm>
            <a:off x="407368" y="1857038"/>
            <a:ext cx="5112568" cy="30037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accent5"/>
                </a:solidFill>
              </a:rPr>
              <a:t>function</a:t>
            </a:r>
            <a:r>
              <a:rPr lang="en-US" sz="2000" dirty="0">
                <a:solidFill>
                  <a:schemeClr val="tx1"/>
                </a:solidFill>
              </a:rPr>
              <a:t> render() {</a:t>
            </a:r>
          </a:p>
          <a:p>
            <a:r>
              <a:rPr lang="en-US" sz="2000" dirty="0">
                <a:solidFill>
                  <a:schemeClr val="tx1"/>
                </a:solidFill>
              </a:rPr>
              <a:t>  </a:t>
            </a:r>
            <a:r>
              <a:rPr lang="en-US" sz="2000" dirty="0">
                <a:solidFill>
                  <a:schemeClr val="accent5"/>
                </a:solidFill>
              </a:rPr>
              <a:t>return</a:t>
            </a:r>
            <a:r>
              <a:rPr lang="en-US" sz="2000" dirty="0">
                <a:solidFill>
                  <a:schemeClr val="tx1"/>
                </a:solidFill>
              </a:rPr>
              <a:t> (</a:t>
            </a:r>
          </a:p>
          <a:p>
            <a:r>
              <a:rPr lang="en-US" sz="2000" dirty="0">
                <a:solidFill>
                  <a:schemeClr val="tx1"/>
                </a:solidFill>
              </a:rPr>
              <a:t>    &lt;</a:t>
            </a:r>
            <a:r>
              <a:rPr lang="en-US" sz="2000" dirty="0" err="1">
                <a:solidFill>
                  <a:schemeClr val="tx1"/>
                </a:solidFill>
              </a:rPr>
              <a:t>ul</a:t>
            </a:r>
            <a:r>
              <a:rPr lang="en-US" sz="2000" dirty="0">
                <a:solidFill>
                  <a:schemeClr val="tx1"/>
                </a:solidFill>
              </a:rPr>
              <a:t>&gt;</a:t>
            </a:r>
          </a:p>
          <a:p>
            <a:r>
              <a:rPr lang="en-US" sz="2000" dirty="0">
                <a:solidFill>
                  <a:schemeClr val="tx1"/>
                </a:solidFill>
              </a:rPr>
              <a:t>      {</a:t>
            </a:r>
            <a:r>
              <a:rPr lang="en-US" sz="2000" dirty="0" err="1">
                <a:solidFill>
                  <a:schemeClr val="tx1"/>
                </a:solidFill>
              </a:rPr>
              <a:t>items.map</a:t>
            </a:r>
            <a:r>
              <a:rPr lang="en-US" sz="2000" dirty="0">
                <a:solidFill>
                  <a:schemeClr val="tx1"/>
                </a:solidFill>
              </a:rPr>
              <a:t>(item =&gt; (</a:t>
            </a:r>
          </a:p>
          <a:p>
            <a:r>
              <a:rPr lang="en-US" sz="2000" dirty="0">
                <a:solidFill>
                  <a:schemeClr val="tx1"/>
                </a:solidFill>
              </a:rPr>
              <a:t>        &lt;li key={item.id}&gt;{item.name}&lt;/li&gt;</a:t>
            </a:r>
          </a:p>
          <a:p>
            <a:r>
              <a:rPr lang="en-US" sz="2000" dirty="0">
                <a:solidFill>
                  <a:schemeClr val="tx1"/>
                </a:solidFill>
              </a:rPr>
              <a:t>      )}</a:t>
            </a:r>
          </a:p>
          <a:p>
            <a:r>
              <a:rPr lang="en-US" sz="2000" dirty="0">
                <a:solidFill>
                  <a:schemeClr val="tx1"/>
                </a:solidFill>
              </a:rPr>
              <a:t>    &lt;/</a:t>
            </a:r>
            <a:r>
              <a:rPr lang="en-US" sz="2000" dirty="0" err="1">
                <a:solidFill>
                  <a:schemeClr val="tx1"/>
                </a:solidFill>
              </a:rPr>
              <a:t>ul</a:t>
            </a:r>
            <a:r>
              <a:rPr lang="en-US" sz="2000" dirty="0">
                <a:solidFill>
                  <a:schemeClr val="tx1"/>
                </a:solidFill>
              </a:rPr>
              <a:t>&gt;</a:t>
            </a:r>
          </a:p>
          <a:p>
            <a:r>
              <a:rPr lang="en-US" sz="2000" dirty="0">
                <a:solidFill>
                  <a:schemeClr val="tx1"/>
                </a:solidFill>
              </a:rPr>
              <a:t>  );</a:t>
            </a:r>
          </a:p>
          <a:p>
            <a:r>
              <a:rPr lang="en-US" sz="2000" dirty="0">
                <a:solidFill>
                  <a:schemeClr val="tx1"/>
                </a:solidFill>
              </a:rPr>
              <a:t>}</a:t>
            </a:r>
          </a:p>
        </p:txBody>
      </p:sp>
      <p:cxnSp>
        <p:nvCxnSpPr>
          <p:cNvPr id="7" name="Straight Arrow Connector 6">
            <a:extLst>
              <a:ext uri="{FF2B5EF4-FFF2-40B4-BE49-F238E27FC236}">
                <a16:creationId xmlns:a16="http://schemas.microsoft.com/office/drawing/2014/main" id="{C6F711A8-2D8E-72DC-C336-D6387DE9B53C}"/>
              </a:ext>
            </a:extLst>
          </p:cNvPr>
          <p:cNvCxnSpPr>
            <a:cxnSpLocks/>
            <a:stCxn id="6" idx="3"/>
            <a:endCxn id="5" idx="0"/>
          </p:cNvCxnSpPr>
          <p:nvPr/>
        </p:nvCxnSpPr>
        <p:spPr>
          <a:xfrm>
            <a:off x="5519936" y="3358907"/>
            <a:ext cx="2772308" cy="1501869"/>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532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98D08C-186E-5ED1-F30E-312E4ECED6AA}"/>
              </a:ext>
            </a:extLst>
          </p:cNvPr>
          <p:cNvSpPr>
            <a:spLocks noGrp="1"/>
          </p:cNvSpPr>
          <p:nvPr>
            <p:ph type="body" sz="quarter" idx="13"/>
          </p:nvPr>
        </p:nvSpPr>
        <p:spPr/>
        <p:txBody>
          <a:bodyPr/>
          <a:lstStyle/>
          <a:p>
            <a:r>
              <a:rPr lang="en-US" dirty="0"/>
              <a:t>Demo</a:t>
            </a:r>
          </a:p>
        </p:txBody>
      </p:sp>
      <p:sp>
        <p:nvSpPr>
          <p:cNvPr id="3" name="Text Placeholder 2">
            <a:extLst>
              <a:ext uri="{FF2B5EF4-FFF2-40B4-BE49-F238E27FC236}">
                <a16:creationId xmlns:a16="http://schemas.microsoft.com/office/drawing/2014/main" id="{C198A6EF-69F7-45F1-1E64-0A60115D75F0}"/>
              </a:ext>
            </a:extLst>
          </p:cNvPr>
          <p:cNvSpPr>
            <a:spLocks noGrp="1"/>
          </p:cNvSpPr>
          <p:nvPr>
            <p:ph type="body" sz="quarter" idx="14"/>
          </p:nvPr>
        </p:nvSpPr>
        <p:spPr/>
        <p:txBody>
          <a:bodyPr/>
          <a:lstStyle/>
          <a:p>
            <a:r>
              <a:rPr lang="en-US" dirty="0"/>
              <a:t>II. The State of JS 2021 (2022)</a:t>
            </a:r>
          </a:p>
          <a:p>
            <a:endParaRPr lang="en-US" dirty="0"/>
          </a:p>
        </p:txBody>
      </p:sp>
      <p:graphicFrame>
        <p:nvGraphicFramePr>
          <p:cNvPr id="4" name="Table 5">
            <a:extLst>
              <a:ext uri="{FF2B5EF4-FFF2-40B4-BE49-F238E27FC236}">
                <a16:creationId xmlns:a16="http://schemas.microsoft.com/office/drawing/2014/main" id="{7C4615A4-518D-16C6-1688-3FF7777B843B}"/>
              </a:ext>
            </a:extLst>
          </p:cNvPr>
          <p:cNvGraphicFramePr>
            <a:graphicFrameLocks noGrp="1"/>
          </p:cNvGraphicFramePr>
          <p:nvPr>
            <p:extLst>
              <p:ext uri="{D42A27DB-BD31-4B8C-83A1-F6EECF244321}">
                <p14:modId xmlns:p14="http://schemas.microsoft.com/office/powerpoint/2010/main" val="16267070"/>
              </p:ext>
            </p:extLst>
          </p:nvPr>
        </p:nvGraphicFramePr>
        <p:xfrm>
          <a:off x="335360" y="188640"/>
          <a:ext cx="3426587" cy="2494280"/>
        </p:xfrm>
        <a:graphic>
          <a:graphicData uri="http://schemas.openxmlformats.org/drawingml/2006/table">
            <a:tbl>
              <a:tblPr firstRow="1" bandRow="1">
                <a:tableStyleId>{D7AC3CCA-C797-4891-BE02-D94E43425B78}</a:tableStyleId>
              </a:tblPr>
              <a:tblGrid>
                <a:gridCol w="1638802">
                  <a:extLst>
                    <a:ext uri="{9D8B030D-6E8A-4147-A177-3AD203B41FA5}">
                      <a16:colId xmlns:a16="http://schemas.microsoft.com/office/drawing/2014/main" val="4119068979"/>
                    </a:ext>
                  </a:extLst>
                </a:gridCol>
                <a:gridCol w="1787785">
                  <a:extLst>
                    <a:ext uri="{9D8B030D-6E8A-4147-A177-3AD203B41FA5}">
                      <a16:colId xmlns:a16="http://schemas.microsoft.com/office/drawing/2014/main" val="1457224965"/>
                    </a:ext>
                  </a:extLst>
                </a:gridCol>
              </a:tblGrid>
              <a:tr h="370840">
                <a:tc>
                  <a:txBody>
                    <a:bodyPr/>
                    <a:lstStyle/>
                    <a:p>
                      <a:pPr algn="ctr"/>
                      <a:r>
                        <a:rPr lang="en-US" dirty="0"/>
                        <a:t>years of experience</a:t>
                      </a:r>
                    </a:p>
                  </a:txBody>
                  <a:tcPr anchor="ctr"/>
                </a:tc>
                <a:tc>
                  <a:txBody>
                    <a:bodyPr/>
                    <a:lstStyle/>
                    <a:p>
                      <a:pPr algn="ctr"/>
                      <a:r>
                        <a:rPr lang="en-US" dirty="0"/>
                        <a:t>% of survey respondents</a:t>
                      </a:r>
                    </a:p>
                  </a:txBody>
                  <a:tcPr anchor="ctr"/>
                </a:tc>
                <a:extLst>
                  <a:ext uri="{0D108BD9-81ED-4DB2-BD59-A6C34878D82A}">
                    <a16:rowId xmlns:a16="http://schemas.microsoft.com/office/drawing/2014/main" val="4095123507"/>
                  </a:ext>
                </a:extLst>
              </a:tr>
              <a:tr h="370840">
                <a:tc>
                  <a:txBody>
                    <a:bodyPr/>
                    <a:lstStyle/>
                    <a:p>
                      <a:pPr algn="ctr"/>
                      <a:r>
                        <a:rPr lang="en-US" b="1" dirty="0"/>
                        <a:t>&lt; 2</a:t>
                      </a:r>
                    </a:p>
                  </a:txBody>
                  <a:tcPr anchor="ctr"/>
                </a:tc>
                <a:tc>
                  <a:txBody>
                    <a:bodyPr/>
                    <a:lstStyle/>
                    <a:p>
                      <a:pPr algn="ctr"/>
                      <a:r>
                        <a:rPr lang="en-US" b="1" dirty="0"/>
                        <a:t>13.9%</a:t>
                      </a:r>
                    </a:p>
                  </a:txBody>
                  <a:tcPr anchor="ctr"/>
                </a:tc>
                <a:extLst>
                  <a:ext uri="{0D108BD9-81ED-4DB2-BD59-A6C34878D82A}">
                    <a16:rowId xmlns:a16="http://schemas.microsoft.com/office/drawing/2014/main" val="2449557526"/>
                  </a:ext>
                </a:extLst>
              </a:tr>
              <a:tr h="370840">
                <a:tc>
                  <a:txBody>
                    <a:bodyPr/>
                    <a:lstStyle/>
                    <a:p>
                      <a:pPr algn="ctr"/>
                      <a:r>
                        <a:rPr lang="en-US" b="1" dirty="0"/>
                        <a:t>3-5</a:t>
                      </a:r>
                    </a:p>
                  </a:txBody>
                  <a:tcPr anchor="ctr"/>
                </a:tc>
                <a:tc>
                  <a:txBody>
                    <a:bodyPr/>
                    <a:lstStyle/>
                    <a:p>
                      <a:pPr algn="ctr"/>
                      <a:r>
                        <a:rPr lang="en-US" b="1" dirty="0"/>
                        <a:t>22.1%</a:t>
                      </a:r>
                    </a:p>
                  </a:txBody>
                  <a:tcPr anchor="ctr"/>
                </a:tc>
                <a:extLst>
                  <a:ext uri="{0D108BD9-81ED-4DB2-BD59-A6C34878D82A}">
                    <a16:rowId xmlns:a16="http://schemas.microsoft.com/office/drawing/2014/main" val="2873153443"/>
                  </a:ext>
                </a:extLst>
              </a:tr>
              <a:tr h="370840">
                <a:tc>
                  <a:txBody>
                    <a:bodyPr/>
                    <a:lstStyle/>
                    <a:p>
                      <a:pPr algn="ctr"/>
                      <a:r>
                        <a:rPr lang="en-US" b="1" dirty="0"/>
                        <a:t>6-10</a:t>
                      </a:r>
                    </a:p>
                  </a:txBody>
                  <a:tcPr anchor="ctr"/>
                </a:tc>
                <a:tc>
                  <a:txBody>
                    <a:bodyPr/>
                    <a:lstStyle/>
                    <a:p>
                      <a:pPr algn="ctr"/>
                      <a:r>
                        <a:rPr lang="en-US" b="1" dirty="0"/>
                        <a:t>20.1%</a:t>
                      </a:r>
                    </a:p>
                  </a:txBody>
                  <a:tcPr anchor="ctr"/>
                </a:tc>
                <a:extLst>
                  <a:ext uri="{0D108BD9-81ED-4DB2-BD59-A6C34878D82A}">
                    <a16:rowId xmlns:a16="http://schemas.microsoft.com/office/drawing/2014/main" val="2099267225"/>
                  </a:ext>
                </a:extLst>
              </a:tr>
              <a:tr h="370840">
                <a:tc>
                  <a:txBody>
                    <a:bodyPr/>
                    <a:lstStyle/>
                    <a:p>
                      <a:pPr algn="ctr"/>
                      <a:r>
                        <a:rPr lang="en-US" b="1" dirty="0"/>
                        <a:t>11-20</a:t>
                      </a:r>
                    </a:p>
                  </a:txBody>
                  <a:tcPr anchor="ctr"/>
                </a:tc>
                <a:tc>
                  <a:txBody>
                    <a:bodyPr/>
                    <a:lstStyle/>
                    <a:p>
                      <a:pPr algn="ctr"/>
                      <a:r>
                        <a:rPr lang="en-US" b="1" dirty="0"/>
                        <a:t>14.7%</a:t>
                      </a:r>
                    </a:p>
                  </a:txBody>
                  <a:tcPr anchor="ctr"/>
                </a:tc>
                <a:extLst>
                  <a:ext uri="{0D108BD9-81ED-4DB2-BD59-A6C34878D82A}">
                    <a16:rowId xmlns:a16="http://schemas.microsoft.com/office/drawing/2014/main" val="3442328384"/>
                  </a:ext>
                </a:extLst>
              </a:tr>
              <a:tr h="370840">
                <a:tc>
                  <a:txBody>
                    <a:bodyPr/>
                    <a:lstStyle/>
                    <a:p>
                      <a:pPr algn="ctr"/>
                      <a:r>
                        <a:rPr lang="en-US" b="1" dirty="0"/>
                        <a:t>&gt; 20</a:t>
                      </a:r>
                    </a:p>
                  </a:txBody>
                  <a:tcPr anchor="ctr"/>
                </a:tc>
                <a:tc>
                  <a:txBody>
                    <a:bodyPr/>
                    <a:lstStyle/>
                    <a:p>
                      <a:pPr algn="ctr"/>
                      <a:r>
                        <a:rPr lang="en-US" b="1" dirty="0"/>
                        <a:t>5.5%</a:t>
                      </a:r>
                    </a:p>
                  </a:txBody>
                  <a:tcPr anchor="ctr"/>
                </a:tc>
                <a:extLst>
                  <a:ext uri="{0D108BD9-81ED-4DB2-BD59-A6C34878D82A}">
                    <a16:rowId xmlns:a16="http://schemas.microsoft.com/office/drawing/2014/main" val="847511983"/>
                  </a:ext>
                </a:extLst>
              </a:tr>
            </a:tbl>
          </a:graphicData>
        </a:graphic>
      </p:graphicFrame>
      <p:sp>
        <p:nvSpPr>
          <p:cNvPr id="5" name="TextBox 4">
            <a:hlinkClick r:id="rId3"/>
            <a:extLst>
              <a:ext uri="{FF2B5EF4-FFF2-40B4-BE49-F238E27FC236}">
                <a16:creationId xmlns:a16="http://schemas.microsoft.com/office/drawing/2014/main" id="{6B3170F0-1F35-0685-5861-CB7304DFB40E}"/>
              </a:ext>
            </a:extLst>
          </p:cNvPr>
          <p:cNvSpPr txBox="1"/>
          <p:nvPr/>
        </p:nvSpPr>
        <p:spPr>
          <a:xfrm>
            <a:off x="443446" y="5286558"/>
            <a:ext cx="2700226" cy="369332"/>
          </a:xfrm>
          <a:prstGeom prst="rect">
            <a:avLst/>
          </a:prstGeom>
          <a:noFill/>
        </p:spPr>
        <p:txBody>
          <a:bodyPr wrap="square">
            <a:spAutoFit/>
          </a:bodyPr>
          <a:lstStyle/>
          <a:p>
            <a:pPr algn="ctr"/>
            <a:r>
              <a:rPr lang="en-US" sz="1800" dirty="0">
                <a:hlinkClick r:id="rId4"/>
              </a:rPr>
              <a:t>Changes over time</a:t>
            </a:r>
            <a:endParaRPr lang="en-US" sz="1800" dirty="0"/>
          </a:p>
        </p:txBody>
      </p:sp>
      <p:sp>
        <p:nvSpPr>
          <p:cNvPr id="8" name="TextBox 7">
            <a:hlinkClick r:id="rId3"/>
            <a:extLst>
              <a:ext uri="{FF2B5EF4-FFF2-40B4-BE49-F238E27FC236}">
                <a16:creationId xmlns:a16="http://schemas.microsoft.com/office/drawing/2014/main" id="{0EC757DD-7C2C-DE12-3E4D-ADCB56B380E0}"/>
              </a:ext>
            </a:extLst>
          </p:cNvPr>
          <p:cNvSpPr txBox="1"/>
          <p:nvPr/>
        </p:nvSpPr>
        <p:spPr>
          <a:xfrm>
            <a:off x="443446" y="5733256"/>
            <a:ext cx="2700226" cy="369332"/>
          </a:xfrm>
          <a:prstGeom prst="rect">
            <a:avLst/>
          </a:prstGeom>
          <a:noFill/>
        </p:spPr>
        <p:txBody>
          <a:bodyPr wrap="square">
            <a:spAutoFit/>
          </a:bodyPr>
          <a:lstStyle/>
          <a:p>
            <a:pPr algn="ctr"/>
            <a:r>
              <a:rPr lang="en-US" sz="1800" dirty="0">
                <a:hlinkClick r:id="rId3"/>
              </a:rPr>
              <a:t>Front-end Frameworks</a:t>
            </a:r>
            <a:endParaRPr lang="en-US" sz="1800" dirty="0"/>
          </a:p>
        </p:txBody>
      </p:sp>
    </p:spTree>
    <p:extLst>
      <p:ext uri="{BB962C8B-B14F-4D97-AF65-F5344CB8AC3E}">
        <p14:creationId xmlns:p14="http://schemas.microsoft.com/office/powerpoint/2010/main" val="176436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C8627-2FF6-4672-9659-BC67B23AA0F8}"/>
              </a:ext>
            </a:extLst>
          </p:cNvPr>
          <p:cNvSpPr>
            <a:spLocks noGrp="1"/>
          </p:cNvSpPr>
          <p:nvPr>
            <p:ph type="title"/>
          </p:nvPr>
        </p:nvSpPr>
        <p:spPr/>
        <p:txBody>
          <a:bodyPr/>
          <a:lstStyle/>
          <a:p>
            <a:r>
              <a:rPr lang="en-US" dirty="0"/>
              <a:t>Virtual DOM alternative</a:t>
            </a:r>
          </a:p>
        </p:txBody>
      </p:sp>
      <p:sp>
        <p:nvSpPr>
          <p:cNvPr id="3" name="Content Placeholder 2">
            <a:extLst>
              <a:ext uri="{FF2B5EF4-FFF2-40B4-BE49-F238E27FC236}">
                <a16:creationId xmlns:a16="http://schemas.microsoft.com/office/drawing/2014/main" id="{AF41A4A4-E0D3-8429-9DBD-BE61EEF82668}"/>
              </a:ext>
            </a:extLst>
          </p:cNvPr>
          <p:cNvSpPr>
            <a:spLocks noGrp="1"/>
          </p:cNvSpPr>
          <p:nvPr>
            <p:ph idx="1"/>
          </p:nvPr>
        </p:nvSpPr>
        <p:spPr/>
        <p:txBody>
          <a:bodyPr/>
          <a:lstStyle/>
          <a:p>
            <a:pPr marL="0" indent="0">
              <a:buNone/>
            </a:pPr>
            <a:r>
              <a:rPr lang="en-US" dirty="0"/>
              <a:t>Svelte</a:t>
            </a:r>
          </a:p>
          <a:p>
            <a:r>
              <a:rPr lang="en-US" dirty="0"/>
              <a:t>“Svelte converts your app into ideal JavaScript at build time, rather than interpreting your application code at run time” ~ “Svelte is a compiler”</a:t>
            </a:r>
            <a:br>
              <a:rPr lang="en-US" dirty="0"/>
            </a:br>
            <a:r>
              <a:rPr lang="en-US" dirty="0"/>
              <a:t>Compile-time reactivity!</a:t>
            </a:r>
          </a:p>
          <a:p>
            <a:r>
              <a:rPr lang="en-US" dirty="0"/>
              <a:t>HTML, CSS, JavaScript ~ *.svelte</a:t>
            </a:r>
          </a:p>
          <a:p>
            <a:r>
              <a:rPr lang="en-US" dirty="0"/>
              <a:t>Specific use of features:  labeled statement, export</a:t>
            </a:r>
          </a:p>
          <a:p>
            <a:r>
              <a:rPr lang="en-US" dirty="0"/>
              <a:t>HTML templates / directives: {#if </a:t>
            </a:r>
            <a:r>
              <a:rPr lang="en-US" dirty="0" err="1"/>
              <a:t>loggedIn</a:t>
            </a:r>
            <a:r>
              <a:rPr lang="en-US" dirty="0"/>
              <a:t>}, {#await promise}, … , </a:t>
            </a:r>
            <a:r>
              <a:rPr lang="en-US" dirty="0" err="1"/>
              <a:t>on:click</a:t>
            </a:r>
            <a:r>
              <a:rPr lang="en-US" dirty="0"/>
              <a:t>, …</a:t>
            </a:r>
          </a:p>
          <a:p>
            <a:r>
              <a:rPr lang="en-US" dirty="0"/>
              <a:t>tick()</a:t>
            </a:r>
          </a:p>
          <a:p>
            <a:r>
              <a:rPr lang="en-US" dirty="0"/>
              <a:t>Lifecycle methods: </a:t>
            </a:r>
            <a:r>
              <a:rPr lang="en-US" dirty="0" err="1"/>
              <a:t>onMount</a:t>
            </a:r>
            <a:r>
              <a:rPr lang="en-US" dirty="0"/>
              <a:t>, </a:t>
            </a:r>
            <a:r>
              <a:rPr lang="en-US" dirty="0" err="1"/>
              <a:t>onDestroy</a:t>
            </a:r>
            <a:r>
              <a:rPr lang="en-US" dirty="0"/>
              <a:t>, </a:t>
            </a:r>
            <a:r>
              <a:rPr lang="en-US" dirty="0" err="1"/>
              <a:t>beforeUpdate</a:t>
            </a:r>
            <a:r>
              <a:rPr lang="en-US" dirty="0"/>
              <a:t>, </a:t>
            </a:r>
            <a:r>
              <a:rPr lang="en-US" dirty="0" err="1"/>
              <a:t>afterUpdate</a:t>
            </a:r>
            <a:r>
              <a:rPr lang="en-US" dirty="0"/>
              <a:t> </a:t>
            </a:r>
          </a:p>
          <a:p>
            <a:r>
              <a:rPr lang="en-US" dirty="0"/>
              <a:t>Context API</a:t>
            </a:r>
          </a:p>
          <a:p>
            <a:r>
              <a:rPr lang="en-US" dirty="0"/>
              <a:t>Store: subscribe, writable, readable, derived, …</a:t>
            </a:r>
          </a:p>
        </p:txBody>
      </p:sp>
      <p:sp>
        <p:nvSpPr>
          <p:cNvPr id="4" name="Slide Number Placeholder 3">
            <a:extLst>
              <a:ext uri="{FF2B5EF4-FFF2-40B4-BE49-F238E27FC236}">
                <a16:creationId xmlns:a16="http://schemas.microsoft.com/office/drawing/2014/main" id="{261482C4-32B3-64D0-7DFC-B994C0F79C2E}"/>
              </a:ext>
            </a:extLst>
          </p:cNvPr>
          <p:cNvSpPr>
            <a:spLocks noGrp="1"/>
          </p:cNvSpPr>
          <p:nvPr>
            <p:ph type="sldNum" sz="quarter" idx="12"/>
          </p:nvPr>
        </p:nvSpPr>
        <p:spPr/>
        <p:txBody>
          <a:bodyPr/>
          <a:lstStyle/>
          <a:p>
            <a:fld id="{452BA717-4DED-4A38-BDE4-30D0F0A142DB}" type="slidenum">
              <a:rPr lang="cs-CZ" smtClean="0"/>
              <a:pPr/>
              <a:t>49</a:t>
            </a:fld>
            <a:endParaRPr lang="cs-CZ"/>
          </a:p>
        </p:txBody>
      </p:sp>
    </p:spTree>
    <p:extLst>
      <p:ext uri="{BB962C8B-B14F-4D97-AF65-F5344CB8AC3E}">
        <p14:creationId xmlns:p14="http://schemas.microsoft.com/office/powerpoint/2010/main" val="16550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BED8A4-037D-3474-E31C-E96A812AAB88}"/>
              </a:ext>
            </a:extLst>
          </p:cNvPr>
          <p:cNvSpPr>
            <a:spLocks noGrp="1"/>
          </p:cNvSpPr>
          <p:nvPr>
            <p:ph idx="1"/>
          </p:nvPr>
        </p:nvSpPr>
        <p:spPr>
          <a:xfrm>
            <a:off x="335360" y="1268760"/>
            <a:ext cx="11449272" cy="5184576"/>
          </a:xfrm>
        </p:spPr>
        <p:txBody>
          <a:bodyPr/>
          <a:lstStyle/>
          <a:p>
            <a:pPr marL="0" indent="0">
              <a:buNone/>
            </a:pPr>
            <a:r>
              <a:rPr lang="en-US" dirty="0"/>
              <a:t>“It makes things like HTML document traversal and manipulation, event handling, animation, and Ajax much simpler with an easy-to-use API that works across a multitude of browsers. ”</a:t>
            </a:r>
          </a:p>
          <a:p>
            <a:pPr marL="0" indent="0">
              <a:buNone/>
            </a:pPr>
            <a:endParaRPr lang="en-US" dirty="0"/>
          </a:p>
          <a:p>
            <a:pPr marL="0" indent="0">
              <a:buNone/>
            </a:pPr>
            <a:r>
              <a:rPr lang="en-US" dirty="0"/>
              <a:t>We know how to do things; </a:t>
            </a:r>
            <a:br>
              <a:rPr lang="en-US" dirty="0"/>
            </a:br>
            <a:r>
              <a:rPr lang="en-US" dirty="0"/>
              <a:t>it was just about doing more.</a:t>
            </a:r>
          </a:p>
          <a:p>
            <a:r>
              <a:rPr lang="en-US" cap="none" dirty="0"/>
              <a:t>DOM Traversal and Manipulation</a:t>
            </a:r>
          </a:p>
          <a:p>
            <a:r>
              <a:rPr lang="en-US" dirty="0"/>
              <a:t>Event Handling</a:t>
            </a:r>
          </a:p>
          <a:p>
            <a:r>
              <a:rPr lang="en-US" cap="none" dirty="0"/>
              <a:t>Better DOM API</a:t>
            </a:r>
          </a:p>
          <a:p>
            <a:endParaRPr lang="en-US" dirty="0"/>
          </a:p>
          <a:p>
            <a:pPr marL="0" indent="0">
              <a:buNone/>
            </a:pPr>
            <a:r>
              <a:rPr lang="en-US" cap="none" dirty="0"/>
              <a:t>Open sourced in January 2006.</a:t>
            </a:r>
          </a:p>
          <a:p>
            <a:endParaRPr lang="en-US" dirty="0"/>
          </a:p>
        </p:txBody>
      </p:sp>
      <p:sp>
        <p:nvSpPr>
          <p:cNvPr id="7" name="Rectangle 6">
            <a:extLst>
              <a:ext uri="{FF2B5EF4-FFF2-40B4-BE49-F238E27FC236}">
                <a16:creationId xmlns:a16="http://schemas.microsoft.com/office/drawing/2014/main" id="{C8067BE8-0CE9-35B8-CA2D-FDCB49D3D64E}"/>
              </a:ext>
            </a:extLst>
          </p:cNvPr>
          <p:cNvSpPr/>
          <p:nvPr/>
        </p:nvSpPr>
        <p:spPr>
          <a:xfrm>
            <a:off x="6816080" y="-37872"/>
            <a:ext cx="5375920" cy="11626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FB9A09-D276-DD75-AD05-15156D0172FF}"/>
              </a:ext>
            </a:extLst>
          </p:cNvPr>
          <p:cNvSpPr>
            <a:spLocks noGrp="1"/>
          </p:cNvSpPr>
          <p:nvPr>
            <p:ph type="title"/>
          </p:nvPr>
        </p:nvSpPr>
        <p:spPr/>
        <p:txBody>
          <a:bodyPr/>
          <a:lstStyle/>
          <a:p>
            <a:r>
              <a:rPr lang="en-US" dirty="0"/>
              <a:t>jQuery</a:t>
            </a:r>
          </a:p>
        </p:txBody>
      </p:sp>
      <p:sp>
        <p:nvSpPr>
          <p:cNvPr id="4" name="Slide Number Placeholder 3">
            <a:extLst>
              <a:ext uri="{FF2B5EF4-FFF2-40B4-BE49-F238E27FC236}">
                <a16:creationId xmlns:a16="http://schemas.microsoft.com/office/drawing/2014/main" id="{C196DD21-DA5A-83C0-AAC5-7669FCCD9953}"/>
              </a:ext>
            </a:extLst>
          </p:cNvPr>
          <p:cNvSpPr>
            <a:spLocks noGrp="1"/>
          </p:cNvSpPr>
          <p:nvPr>
            <p:ph type="sldNum" sz="quarter" idx="12"/>
          </p:nvPr>
        </p:nvSpPr>
        <p:spPr/>
        <p:txBody>
          <a:bodyPr/>
          <a:lstStyle/>
          <a:p>
            <a:fld id="{452BA717-4DED-4A38-BDE4-30D0F0A142DB}" type="slidenum">
              <a:rPr lang="cs-CZ" smtClean="0"/>
              <a:pPr/>
              <a:t>5</a:t>
            </a:fld>
            <a:endParaRPr lang="cs-CZ"/>
          </a:p>
        </p:txBody>
      </p:sp>
      <p:pic>
        <p:nvPicPr>
          <p:cNvPr id="6" name="Picture 5" descr="A black background with white text&#10;&#10;Description automatically generated">
            <a:extLst>
              <a:ext uri="{FF2B5EF4-FFF2-40B4-BE49-F238E27FC236}">
                <a16:creationId xmlns:a16="http://schemas.microsoft.com/office/drawing/2014/main" id="{2FF7F3A9-5C0B-2D03-2F36-71CD075DA8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2184" y="74510"/>
            <a:ext cx="4131892" cy="1122242"/>
          </a:xfrm>
          <a:prstGeom prst="rect">
            <a:avLst/>
          </a:prstGeom>
        </p:spPr>
      </p:pic>
      <p:sp>
        <p:nvSpPr>
          <p:cNvPr id="8" name="Rectangle 7">
            <a:extLst>
              <a:ext uri="{FF2B5EF4-FFF2-40B4-BE49-F238E27FC236}">
                <a16:creationId xmlns:a16="http://schemas.microsoft.com/office/drawing/2014/main" id="{68F90E54-4311-8BA2-6494-D53B87871ABF}"/>
              </a:ext>
            </a:extLst>
          </p:cNvPr>
          <p:cNvSpPr/>
          <p:nvPr/>
        </p:nvSpPr>
        <p:spPr>
          <a:xfrm>
            <a:off x="5303912" y="2348880"/>
            <a:ext cx="6505360" cy="35283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accent6"/>
                </a:solidFill>
              </a:rPr>
              <a:t>// Execute when page is ready.</a:t>
            </a:r>
          </a:p>
          <a:p>
            <a:r>
              <a:rPr lang="en-US" sz="2000" dirty="0">
                <a:solidFill>
                  <a:schemeClr val="accent2"/>
                </a:solidFill>
              </a:rPr>
              <a:t>$</a:t>
            </a:r>
            <a:r>
              <a:rPr lang="en-US" sz="2000" dirty="0">
                <a:solidFill>
                  <a:schemeClr val="tx1"/>
                </a:solidFill>
              </a:rPr>
              <a:t>( document ).ready( () =&gt; { … } );</a:t>
            </a:r>
          </a:p>
          <a:p>
            <a:endParaRPr lang="en-US" sz="2000" dirty="0">
              <a:solidFill>
                <a:schemeClr val="accent6"/>
              </a:solidFill>
            </a:endParaRPr>
          </a:p>
          <a:p>
            <a:r>
              <a:rPr lang="en-US" sz="2000" dirty="0">
                <a:solidFill>
                  <a:schemeClr val="accent6"/>
                </a:solidFill>
              </a:rPr>
              <a:t>// Register for an event.</a:t>
            </a:r>
          </a:p>
          <a:p>
            <a:r>
              <a:rPr lang="en-US" sz="2000" dirty="0">
                <a:solidFill>
                  <a:schemeClr val="accent2"/>
                </a:solidFill>
              </a:rPr>
              <a:t>$</a:t>
            </a:r>
            <a:r>
              <a:rPr lang="en-US" sz="2000" dirty="0">
                <a:solidFill>
                  <a:schemeClr val="tx1"/>
                </a:solidFill>
              </a:rPr>
              <a:t>( "p" ).on( "click", (event) =&gt; { … });</a:t>
            </a:r>
          </a:p>
          <a:p>
            <a:endParaRPr lang="en-US" sz="2000" dirty="0">
              <a:solidFill>
                <a:schemeClr val="accent6"/>
              </a:solidFill>
            </a:endParaRPr>
          </a:p>
          <a:p>
            <a:r>
              <a:rPr lang="en-US" sz="2000" dirty="0">
                <a:solidFill>
                  <a:schemeClr val="accent6"/>
                </a:solidFill>
              </a:rPr>
              <a:t>// Set button content.</a:t>
            </a:r>
          </a:p>
          <a:p>
            <a:r>
              <a:rPr lang="en-US" sz="2000" dirty="0">
                <a:solidFill>
                  <a:schemeClr val="accent2"/>
                </a:solidFill>
              </a:rPr>
              <a:t>$</a:t>
            </a:r>
            <a:r>
              <a:rPr lang="en-US" sz="2000" dirty="0">
                <a:solidFill>
                  <a:schemeClr val="tx1"/>
                </a:solidFill>
              </a:rPr>
              <a:t>( "</a:t>
            </a:r>
            <a:r>
              <a:rPr lang="en-US" sz="2000" dirty="0" err="1">
                <a:solidFill>
                  <a:schemeClr val="tx1"/>
                </a:solidFill>
              </a:rPr>
              <a:t>button.continue</a:t>
            </a:r>
            <a:r>
              <a:rPr lang="en-US" sz="2000" dirty="0">
                <a:solidFill>
                  <a:schemeClr val="tx1"/>
                </a:solidFill>
              </a:rPr>
              <a:t>" ).html( "Next Step..." );</a:t>
            </a:r>
          </a:p>
          <a:p>
            <a:endParaRPr lang="en-US" sz="2000" dirty="0">
              <a:solidFill>
                <a:schemeClr val="tx1"/>
              </a:solidFill>
            </a:endParaRPr>
          </a:p>
          <a:p>
            <a:r>
              <a:rPr lang="en-US" sz="2000" dirty="0">
                <a:solidFill>
                  <a:schemeClr val="accent6"/>
                </a:solidFill>
              </a:rPr>
              <a:t>// Get a value from an input, pass a value to set it.</a:t>
            </a:r>
          </a:p>
          <a:p>
            <a:r>
              <a:rPr lang="en-US" sz="2000" dirty="0">
                <a:solidFill>
                  <a:schemeClr val="accent2"/>
                </a:solidFill>
              </a:rPr>
              <a:t>$</a:t>
            </a:r>
            <a:r>
              <a:rPr lang="en-US" sz="2000" dirty="0">
                <a:solidFill>
                  <a:schemeClr val="tx1"/>
                </a:solidFill>
              </a:rPr>
              <a:t>( "#</a:t>
            </a:r>
            <a:r>
              <a:rPr lang="en-US" sz="2000" dirty="0" err="1">
                <a:solidFill>
                  <a:schemeClr val="tx1"/>
                </a:solidFill>
              </a:rPr>
              <a:t>myselect</a:t>
            </a:r>
            <a:r>
              <a:rPr lang="en-US" sz="2000" dirty="0">
                <a:solidFill>
                  <a:schemeClr val="tx1"/>
                </a:solidFill>
              </a:rPr>
              <a:t>" ).</a:t>
            </a:r>
            <a:r>
              <a:rPr lang="en-US" sz="2000" dirty="0" err="1">
                <a:solidFill>
                  <a:schemeClr val="tx1"/>
                </a:solidFill>
              </a:rPr>
              <a:t>val</a:t>
            </a:r>
            <a:r>
              <a:rPr lang="en-US" sz="2000" dirty="0">
                <a:solidFill>
                  <a:schemeClr val="tx1"/>
                </a:solidFill>
              </a:rPr>
              <a:t>();</a:t>
            </a:r>
          </a:p>
          <a:p>
            <a:endParaRPr lang="en-US" sz="2000" dirty="0">
              <a:solidFill>
                <a:schemeClr val="tx1"/>
              </a:solidFill>
            </a:endParaRPr>
          </a:p>
        </p:txBody>
      </p:sp>
    </p:spTree>
    <p:extLst>
      <p:ext uri="{BB962C8B-B14F-4D97-AF65-F5344CB8AC3E}">
        <p14:creationId xmlns:p14="http://schemas.microsoft.com/office/powerpoint/2010/main" val="42784352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A463FA-65A0-D6F6-7D73-23F651AC8562}"/>
              </a:ext>
            </a:extLst>
          </p:cNvPr>
          <p:cNvSpPr>
            <a:spLocks noGrp="1"/>
          </p:cNvSpPr>
          <p:nvPr>
            <p:ph type="body" sz="quarter" idx="13"/>
          </p:nvPr>
        </p:nvSpPr>
        <p:spPr/>
        <p:txBody>
          <a:bodyPr/>
          <a:lstStyle/>
          <a:p>
            <a:r>
              <a:rPr lang="en-US" dirty="0"/>
              <a:t>Demo</a:t>
            </a:r>
          </a:p>
        </p:txBody>
      </p:sp>
      <p:sp>
        <p:nvSpPr>
          <p:cNvPr id="3" name="Text Placeholder 2">
            <a:extLst>
              <a:ext uri="{FF2B5EF4-FFF2-40B4-BE49-F238E27FC236}">
                <a16:creationId xmlns:a16="http://schemas.microsoft.com/office/drawing/2014/main" id="{553800A9-C7EC-C232-8F65-B56AFB2DE80E}"/>
              </a:ext>
            </a:extLst>
          </p:cNvPr>
          <p:cNvSpPr>
            <a:spLocks noGrp="1"/>
          </p:cNvSpPr>
          <p:nvPr>
            <p:ph type="body" sz="quarter" idx="14"/>
          </p:nvPr>
        </p:nvSpPr>
        <p:spPr/>
        <p:txBody>
          <a:bodyPr/>
          <a:lstStyle/>
          <a:p>
            <a:r>
              <a:rPr lang="en-US" dirty="0"/>
              <a:t>Svelte 3.46.4 != Svelte 5</a:t>
            </a:r>
          </a:p>
        </p:txBody>
      </p:sp>
      <p:sp>
        <p:nvSpPr>
          <p:cNvPr id="8" name="TextBox 7">
            <a:extLst>
              <a:ext uri="{FF2B5EF4-FFF2-40B4-BE49-F238E27FC236}">
                <a16:creationId xmlns:a16="http://schemas.microsoft.com/office/drawing/2014/main" id="{2C8245D2-8940-6938-470B-1CCA8B53D840}"/>
              </a:ext>
            </a:extLst>
          </p:cNvPr>
          <p:cNvSpPr txBox="1"/>
          <p:nvPr/>
        </p:nvSpPr>
        <p:spPr>
          <a:xfrm>
            <a:off x="1279848" y="5444316"/>
            <a:ext cx="1800200" cy="369332"/>
          </a:xfrm>
          <a:prstGeom prst="rect">
            <a:avLst/>
          </a:prstGeom>
          <a:noFill/>
        </p:spPr>
        <p:txBody>
          <a:bodyPr wrap="square">
            <a:spAutoFit/>
          </a:bodyPr>
          <a:lstStyle/>
          <a:p>
            <a:pPr algn="ctr"/>
            <a:r>
              <a:rPr lang="en-US" dirty="0">
                <a:hlinkClick r:id="rId3"/>
              </a:rPr>
              <a:t>Online Editor</a:t>
            </a:r>
            <a:endParaRPr lang="en-US" sz="1800" dirty="0"/>
          </a:p>
        </p:txBody>
      </p:sp>
      <p:sp>
        <p:nvSpPr>
          <p:cNvPr id="9" name="TextBox 8">
            <a:extLst>
              <a:ext uri="{FF2B5EF4-FFF2-40B4-BE49-F238E27FC236}">
                <a16:creationId xmlns:a16="http://schemas.microsoft.com/office/drawing/2014/main" id="{B2F8A82C-B3DA-CA3C-26C9-9DB2F2ED47DA}"/>
              </a:ext>
            </a:extLst>
          </p:cNvPr>
          <p:cNvSpPr txBox="1"/>
          <p:nvPr/>
        </p:nvSpPr>
        <p:spPr>
          <a:xfrm>
            <a:off x="4511824" y="5813648"/>
            <a:ext cx="3168352" cy="369332"/>
          </a:xfrm>
          <a:prstGeom prst="rect">
            <a:avLst/>
          </a:prstGeom>
          <a:noFill/>
        </p:spPr>
        <p:txBody>
          <a:bodyPr wrap="square">
            <a:spAutoFit/>
          </a:bodyPr>
          <a:lstStyle/>
          <a:p>
            <a:pPr algn="ctr"/>
            <a:r>
              <a:rPr lang="en-US" sz="1800" dirty="0">
                <a:hlinkClick r:id="rId4"/>
              </a:rPr>
              <a:t>React Routing Library</a:t>
            </a:r>
            <a:endParaRPr lang="en-US" sz="1800" dirty="0"/>
          </a:p>
        </p:txBody>
      </p:sp>
      <p:sp>
        <p:nvSpPr>
          <p:cNvPr id="10" name="TextBox 9">
            <a:extLst>
              <a:ext uri="{FF2B5EF4-FFF2-40B4-BE49-F238E27FC236}">
                <a16:creationId xmlns:a16="http://schemas.microsoft.com/office/drawing/2014/main" id="{3788FDAF-E047-ED20-A56C-E6938F1F55FD}"/>
              </a:ext>
            </a:extLst>
          </p:cNvPr>
          <p:cNvSpPr txBox="1"/>
          <p:nvPr/>
        </p:nvSpPr>
        <p:spPr>
          <a:xfrm>
            <a:off x="5016906" y="5373216"/>
            <a:ext cx="2159214" cy="369332"/>
          </a:xfrm>
          <a:prstGeom prst="rect">
            <a:avLst/>
          </a:prstGeom>
          <a:noFill/>
        </p:spPr>
        <p:txBody>
          <a:bodyPr wrap="square">
            <a:spAutoFit/>
          </a:bodyPr>
          <a:lstStyle/>
          <a:p>
            <a:pPr algn="ctr"/>
            <a:r>
              <a:rPr lang="en-US" sz="1800" dirty="0">
                <a:hlinkClick r:id="rId5"/>
              </a:rPr>
              <a:t>Routing Library</a:t>
            </a:r>
            <a:endParaRPr lang="en-US" sz="1800" dirty="0"/>
          </a:p>
        </p:txBody>
      </p:sp>
    </p:spTree>
    <p:extLst>
      <p:ext uri="{BB962C8B-B14F-4D97-AF65-F5344CB8AC3E}">
        <p14:creationId xmlns:p14="http://schemas.microsoft.com/office/powerpoint/2010/main" val="20199686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D94C9-F82D-D26E-D7DE-29E830E0AF1F}"/>
              </a:ext>
            </a:extLst>
          </p:cNvPr>
          <p:cNvSpPr>
            <a:spLocks noGrp="1"/>
          </p:cNvSpPr>
          <p:nvPr>
            <p:ph type="title"/>
          </p:nvPr>
        </p:nvSpPr>
        <p:spPr/>
        <p:txBody>
          <a:bodyPr/>
          <a:lstStyle/>
          <a:p>
            <a:r>
              <a:rPr lang="en-US" dirty="0"/>
              <a:t>Web components</a:t>
            </a:r>
          </a:p>
        </p:txBody>
      </p:sp>
      <p:sp>
        <p:nvSpPr>
          <p:cNvPr id="3" name="Content Placeholder 2">
            <a:extLst>
              <a:ext uri="{FF2B5EF4-FFF2-40B4-BE49-F238E27FC236}">
                <a16:creationId xmlns:a16="http://schemas.microsoft.com/office/drawing/2014/main" id="{83110AA0-ED80-7D08-68FC-7A6DC681D5C5}"/>
              </a:ext>
            </a:extLst>
          </p:cNvPr>
          <p:cNvSpPr>
            <a:spLocks noGrp="1"/>
          </p:cNvSpPr>
          <p:nvPr>
            <p:ph idx="1"/>
          </p:nvPr>
        </p:nvSpPr>
        <p:spPr>
          <a:xfrm>
            <a:off x="335360" y="1268760"/>
            <a:ext cx="11449272" cy="2016224"/>
          </a:xfrm>
        </p:spPr>
        <p:txBody>
          <a:bodyPr/>
          <a:lstStyle/>
          <a:p>
            <a:pPr marL="0" indent="0">
              <a:buNone/>
            </a:pPr>
            <a:r>
              <a:rPr lang="en-US" dirty="0"/>
              <a:t>Web standards:</a:t>
            </a:r>
          </a:p>
          <a:p>
            <a:r>
              <a:rPr lang="en-US" dirty="0"/>
              <a:t>Custom Elements</a:t>
            </a:r>
          </a:p>
          <a:p>
            <a:r>
              <a:rPr lang="en-US" dirty="0"/>
              <a:t>Shadow DOM </a:t>
            </a:r>
          </a:p>
          <a:p>
            <a:r>
              <a:rPr lang="en-US" dirty="0"/>
              <a:t>HTML templates : &lt;template&gt; , &lt;slot&gt;</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479A1B91-77AA-D5A8-E1DB-C89D7B64E1D2}"/>
              </a:ext>
            </a:extLst>
          </p:cNvPr>
          <p:cNvSpPr>
            <a:spLocks noGrp="1"/>
          </p:cNvSpPr>
          <p:nvPr>
            <p:ph type="sldNum" sz="quarter" idx="12"/>
          </p:nvPr>
        </p:nvSpPr>
        <p:spPr/>
        <p:txBody>
          <a:bodyPr/>
          <a:lstStyle/>
          <a:p>
            <a:fld id="{452BA717-4DED-4A38-BDE4-30D0F0A142DB}" type="slidenum">
              <a:rPr lang="cs-CZ" smtClean="0"/>
              <a:pPr/>
              <a:t>51</a:t>
            </a:fld>
            <a:endParaRPr lang="cs-CZ"/>
          </a:p>
        </p:txBody>
      </p:sp>
      <p:sp>
        <p:nvSpPr>
          <p:cNvPr id="5" name="Rectangle 4">
            <a:extLst>
              <a:ext uri="{FF2B5EF4-FFF2-40B4-BE49-F238E27FC236}">
                <a16:creationId xmlns:a16="http://schemas.microsoft.com/office/drawing/2014/main" id="{6BA55233-2C2B-A90C-4B33-89BF55B54D7C}"/>
              </a:ext>
            </a:extLst>
          </p:cNvPr>
          <p:cNvSpPr/>
          <p:nvPr/>
        </p:nvSpPr>
        <p:spPr>
          <a:xfrm>
            <a:off x="335360" y="3284984"/>
            <a:ext cx="11449271" cy="30243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accent5"/>
                </a:solidFill>
              </a:rPr>
              <a:t>class</a:t>
            </a:r>
            <a:r>
              <a:rPr lang="en-US" sz="2000" dirty="0">
                <a:solidFill>
                  <a:schemeClr val="tx1"/>
                </a:solidFill>
              </a:rPr>
              <a:t> </a:t>
            </a:r>
            <a:r>
              <a:rPr lang="en-US" sz="2000" dirty="0" err="1">
                <a:solidFill>
                  <a:schemeClr val="tx1"/>
                </a:solidFill>
              </a:rPr>
              <a:t>WordCount</a:t>
            </a:r>
            <a:r>
              <a:rPr lang="en-US" sz="2000" dirty="0">
                <a:solidFill>
                  <a:schemeClr val="tx1"/>
                </a:solidFill>
              </a:rPr>
              <a:t> </a:t>
            </a:r>
            <a:r>
              <a:rPr lang="en-US" sz="2000" dirty="0">
                <a:solidFill>
                  <a:schemeClr val="accent5"/>
                </a:solidFill>
              </a:rPr>
              <a:t>extends</a:t>
            </a:r>
            <a:r>
              <a:rPr lang="en-US" sz="2000" dirty="0">
                <a:solidFill>
                  <a:schemeClr val="tx1"/>
                </a:solidFill>
              </a:rPr>
              <a:t> </a:t>
            </a:r>
            <a:r>
              <a:rPr lang="en-US" sz="2000" dirty="0" err="1">
                <a:solidFill>
                  <a:schemeClr val="tx1"/>
                </a:solidFill>
              </a:rPr>
              <a:t>HTMLParagraphElement</a:t>
            </a:r>
            <a:r>
              <a:rPr lang="en-US" sz="2000" dirty="0">
                <a:solidFill>
                  <a:schemeClr val="tx1"/>
                </a:solidFill>
              </a:rPr>
              <a:t> {</a:t>
            </a:r>
          </a:p>
          <a:p>
            <a:r>
              <a:rPr lang="en-US" sz="2000" dirty="0">
                <a:solidFill>
                  <a:schemeClr val="tx1"/>
                </a:solidFill>
              </a:rPr>
              <a:t>  constructor() {</a:t>
            </a:r>
          </a:p>
          <a:p>
            <a:r>
              <a:rPr lang="en-US" sz="2000" dirty="0">
                <a:solidFill>
                  <a:schemeClr val="tx1"/>
                </a:solidFill>
              </a:rPr>
              <a:t>    super();</a:t>
            </a:r>
          </a:p>
          <a:p>
            <a:r>
              <a:rPr lang="en-US" sz="2000" dirty="0">
                <a:solidFill>
                  <a:schemeClr val="tx1"/>
                </a:solidFill>
              </a:rPr>
              <a:t>    const shadow = </a:t>
            </a:r>
            <a:r>
              <a:rPr lang="en-US" sz="2000" dirty="0" err="1">
                <a:solidFill>
                  <a:schemeClr val="tx1"/>
                </a:solidFill>
              </a:rPr>
              <a:t>this.attachShadow</a:t>
            </a:r>
            <a:r>
              <a:rPr lang="en-US" sz="2000" dirty="0">
                <a:solidFill>
                  <a:schemeClr val="tx1"/>
                </a:solidFill>
              </a:rPr>
              <a:t>( {mode: </a:t>
            </a:r>
            <a:r>
              <a:rPr lang="en-US" sz="2000" dirty="0">
                <a:solidFill>
                  <a:schemeClr val="accent2"/>
                </a:solidFill>
              </a:rPr>
              <a:t>'open</a:t>
            </a:r>
            <a:r>
              <a:rPr lang="en-US" sz="2000" dirty="0">
                <a:solidFill>
                  <a:schemeClr val="tx1"/>
                </a:solidFill>
              </a:rPr>
              <a:t>'} );</a:t>
            </a:r>
          </a:p>
          <a:p>
            <a:r>
              <a:rPr lang="en-US" sz="2000" dirty="0">
                <a:solidFill>
                  <a:schemeClr val="tx1"/>
                </a:solidFill>
              </a:rPr>
              <a:t>    const value =  </a:t>
            </a:r>
            <a:r>
              <a:rPr lang="en-US" sz="2000" dirty="0" err="1">
                <a:solidFill>
                  <a:schemeClr val="tx1"/>
                </a:solidFill>
              </a:rPr>
              <a:t>this.getAttribute</a:t>
            </a:r>
            <a:r>
              <a:rPr lang="en-US" sz="2000" dirty="0">
                <a:solidFill>
                  <a:schemeClr val="tx1"/>
                </a:solidFill>
              </a:rPr>
              <a:t>('</a:t>
            </a:r>
            <a:r>
              <a:rPr lang="en-US" sz="2000" dirty="0">
                <a:solidFill>
                  <a:schemeClr val="accent2"/>
                </a:solidFill>
              </a:rPr>
              <a:t>data-value</a:t>
            </a:r>
            <a:r>
              <a:rPr lang="en-US" sz="2000" dirty="0">
                <a:solidFill>
                  <a:schemeClr val="tx1"/>
                </a:solidFill>
              </a:rPr>
              <a:t>');</a:t>
            </a:r>
          </a:p>
          <a:p>
            <a:r>
              <a:rPr lang="en-US" sz="2000" dirty="0">
                <a:solidFill>
                  <a:schemeClr val="tx1"/>
                </a:solidFill>
              </a:rPr>
              <a:t>    ….</a:t>
            </a:r>
          </a:p>
          <a:p>
            <a:r>
              <a:rPr lang="en-US" sz="2000" dirty="0">
                <a:solidFill>
                  <a:schemeClr val="tx1"/>
                </a:solidFill>
              </a:rPr>
              <a:t>  } }</a:t>
            </a:r>
            <a:br>
              <a:rPr lang="en-US" sz="2000" dirty="0">
                <a:solidFill>
                  <a:schemeClr val="tx1"/>
                </a:solidFill>
              </a:rPr>
            </a:br>
            <a:endParaRPr lang="en-US" sz="2000" dirty="0">
              <a:solidFill>
                <a:schemeClr val="tx1"/>
              </a:solidFill>
            </a:endParaRPr>
          </a:p>
          <a:p>
            <a:r>
              <a:rPr lang="en-US" sz="2000" dirty="0" err="1">
                <a:solidFill>
                  <a:schemeClr val="tx1"/>
                </a:solidFill>
              </a:rPr>
              <a:t>customElements.define</a:t>
            </a:r>
            <a:r>
              <a:rPr lang="en-US" sz="2000" dirty="0">
                <a:solidFill>
                  <a:schemeClr val="tx1"/>
                </a:solidFill>
              </a:rPr>
              <a:t>( '</a:t>
            </a:r>
            <a:r>
              <a:rPr lang="en-US" sz="2000" dirty="0">
                <a:solidFill>
                  <a:schemeClr val="accent2"/>
                </a:solidFill>
              </a:rPr>
              <a:t>word-count</a:t>
            </a:r>
            <a:r>
              <a:rPr lang="en-US" sz="2000" dirty="0">
                <a:solidFill>
                  <a:schemeClr val="tx1"/>
                </a:solidFill>
              </a:rPr>
              <a:t>', </a:t>
            </a:r>
            <a:r>
              <a:rPr lang="en-US" sz="2000" dirty="0" err="1">
                <a:solidFill>
                  <a:schemeClr val="tx1"/>
                </a:solidFill>
              </a:rPr>
              <a:t>WordCount</a:t>
            </a:r>
            <a:r>
              <a:rPr lang="en-US" sz="2000" dirty="0">
                <a:solidFill>
                  <a:schemeClr val="tx1"/>
                </a:solidFill>
              </a:rPr>
              <a:t>, { extends: '</a:t>
            </a:r>
            <a:r>
              <a:rPr lang="en-US" sz="2000" dirty="0">
                <a:solidFill>
                  <a:schemeClr val="accent2"/>
                </a:solidFill>
              </a:rPr>
              <a:t>p</a:t>
            </a:r>
            <a:r>
              <a:rPr lang="en-US" sz="2000" dirty="0">
                <a:solidFill>
                  <a:schemeClr val="tx1"/>
                </a:solidFill>
              </a:rPr>
              <a:t>’ } );</a:t>
            </a:r>
          </a:p>
          <a:p>
            <a:endParaRPr lang="en-US" sz="2000" dirty="0">
              <a:solidFill>
                <a:schemeClr val="tx1"/>
              </a:solidFill>
            </a:endParaRPr>
          </a:p>
          <a:p>
            <a:endParaRPr lang="en-US" sz="2000" dirty="0">
              <a:solidFill>
                <a:schemeClr val="tx1"/>
              </a:solidFill>
            </a:endParaRPr>
          </a:p>
        </p:txBody>
      </p:sp>
    </p:spTree>
    <p:extLst>
      <p:ext uri="{BB962C8B-B14F-4D97-AF65-F5344CB8AC3E}">
        <p14:creationId xmlns:p14="http://schemas.microsoft.com/office/powerpoint/2010/main" val="35138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CDAFC6-7AAB-C9DD-57AE-A4A6B872F32A}"/>
              </a:ext>
            </a:extLst>
          </p:cNvPr>
          <p:cNvSpPr>
            <a:spLocks noGrp="1"/>
          </p:cNvSpPr>
          <p:nvPr>
            <p:ph type="body" sz="quarter" idx="13"/>
          </p:nvPr>
        </p:nvSpPr>
        <p:spPr/>
        <p:txBody>
          <a:bodyPr/>
          <a:lstStyle/>
          <a:p>
            <a:r>
              <a:rPr lang="en-US" dirty="0"/>
              <a:t>Demo</a:t>
            </a:r>
          </a:p>
        </p:txBody>
      </p:sp>
      <p:sp>
        <p:nvSpPr>
          <p:cNvPr id="3" name="Text Placeholder 2">
            <a:extLst>
              <a:ext uri="{FF2B5EF4-FFF2-40B4-BE49-F238E27FC236}">
                <a16:creationId xmlns:a16="http://schemas.microsoft.com/office/drawing/2014/main" id="{CFCA9CF7-048F-E90E-256F-E4195D2A068C}"/>
              </a:ext>
            </a:extLst>
          </p:cNvPr>
          <p:cNvSpPr>
            <a:spLocks noGrp="1"/>
          </p:cNvSpPr>
          <p:nvPr>
            <p:ph type="body" sz="quarter" idx="14"/>
          </p:nvPr>
        </p:nvSpPr>
        <p:spPr/>
        <p:txBody>
          <a:bodyPr/>
          <a:lstStyle/>
          <a:p>
            <a:r>
              <a:rPr lang="en-US" dirty="0"/>
              <a:t>Web Components</a:t>
            </a:r>
          </a:p>
        </p:txBody>
      </p:sp>
      <p:sp>
        <p:nvSpPr>
          <p:cNvPr id="4" name="TextBox 3">
            <a:extLst>
              <a:ext uri="{FF2B5EF4-FFF2-40B4-BE49-F238E27FC236}">
                <a16:creationId xmlns:a16="http://schemas.microsoft.com/office/drawing/2014/main" id="{6651F97D-D6F4-2E6B-3582-7275C1584E1E}"/>
              </a:ext>
            </a:extLst>
          </p:cNvPr>
          <p:cNvSpPr txBox="1"/>
          <p:nvPr/>
        </p:nvSpPr>
        <p:spPr>
          <a:xfrm>
            <a:off x="1127448" y="5291916"/>
            <a:ext cx="1800200" cy="369332"/>
          </a:xfrm>
          <a:prstGeom prst="rect">
            <a:avLst/>
          </a:prstGeom>
          <a:noFill/>
        </p:spPr>
        <p:txBody>
          <a:bodyPr wrap="square">
            <a:spAutoFit/>
          </a:bodyPr>
          <a:lstStyle/>
          <a:p>
            <a:pPr algn="ctr"/>
            <a:r>
              <a:rPr lang="en-US" dirty="0">
                <a:hlinkClick r:id="rId3"/>
              </a:rPr>
              <a:t>Lit Playground</a:t>
            </a:r>
            <a:endParaRPr lang="en-US" sz="1800" dirty="0"/>
          </a:p>
        </p:txBody>
      </p:sp>
    </p:spTree>
    <p:extLst>
      <p:ext uri="{BB962C8B-B14F-4D97-AF65-F5344CB8AC3E}">
        <p14:creationId xmlns:p14="http://schemas.microsoft.com/office/powerpoint/2010/main" val="37710989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CBE29-736E-80ED-5FD6-84F9FF722F3A}"/>
              </a:ext>
            </a:extLst>
          </p:cNvPr>
          <p:cNvSpPr>
            <a:spLocks noGrp="1"/>
          </p:cNvSpPr>
          <p:nvPr>
            <p:ph type="title"/>
          </p:nvPr>
        </p:nvSpPr>
        <p:spPr/>
        <p:txBody>
          <a:bodyPr/>
          <a:lstStyle/>
          <a:p>
            <a:r>
              <a:rPr lang="en-US" dirty="0"/>
              <a:t>Performance</a:t>
            </a:r>
          </a:p>
        </p:txBody>
      </p:sp>
      <p:sp>
        <p:nvSpPr>
          <p:cNvPr id="5" name="Content Placeholder 4">
            <a:extLst>
              <a:ext uri="{FF2B5EF4-FFF2-40B4-BE49-F238E27FC236}">
                <a16:creationId xmlns:a16="http://schemas.microsoft.com/office/drawing/2014/main" id="{B7DEF584-7B0F-8197-1EF4-A79D756BE2CC}"/>
              </a:ext>
            </a:extLst>
          </p:cNvPr>
          <p:cNvSpPr>
            <a:spLocks noGrp="1"/>
          </p:cNvSpPr>
          <p:nvPr>
            <p:ph idx="1"/>
          </p:nvPr>
        </p:nvSpPr>
        <p:spPr>
          <a:xfrm>
            <a:off x="335360" y="1268760"/>
            <a:ext cx="11449272" cy="486590"/>
          </a:xfrm>
        </p:spPr>
        <p:txBody>
          <a:bodyPr/>
          <a:lstStyle/>
          <a:p>
            <a:pPr marL="0" indent="0">
              <a:buNone/>
            </a:pPr>
            <a:r>
              <a:rPr lang="en-US" dirty="0"/>
              <a:t>Values for 2022.</a:t>
            </a:r>
          </a:p>
        </p:txBody>
      </p:sp>
      <p:sp>
        <p:nvSpPr>
          <p:cNvPr id="3" name="Slide Number Placeholder 2">
            <a:extLst>
              <a:ext uri="{FF2B5EF4-FFF2-40B4-BE49-F238E27FC236}">
                <a16:creationId xmlns:a16="http://schemas.microsoft.com/office/drawing/2014/main" id="{897BF0F7-5C2C-C2D0-7E2A-3BEAE4D2BEB7}"/>
              </a:ext>
            </a:extLst>
          </p:cNvPr>
          <p:cNvSpPr>
            <a:spLocks noGrp="1"/>
          </p:cNvSpPr>
          <p:nvPr>
            <p:ph type="sldNum" sz="quarter" idx="12"/>
          </p:nvPr>
        </p:nvSpPr>
        <p:spPr/>
        <p:txBody>
          <a:bodyPr/>
          <a:lstStyle/>
          <a:p>
            <a:fld id="{651B8B48-CD68-422A-981A-F7D1D2E08DD1}" type="slidenum">
              <a:rPr lang="en-US" smtClean="0"/>
              <a:t>53</a:t>
            </a:fld>
            <a:endParaRPr lang="en-US"/>
          </a:p>
        </p:txBody>
      </p:sp>
      <p:pic>
        <p:nvPicPr>
          <p:cNvPr id="4" name="Picture 3">
            <a:extLst>
              <a:ext uri="{FF2B5EF4-FFF2-40B4-BE49-F238E27FC236}">
                <a16:creationId xmlns:a16="http://schemas.microsoft.com/office/drawing/2014/main" id="{BCE155CE-B169-5AEC-34C2-6426597340BC}"/>
              </a:ext>
            </a:extLst>
          </p:cNvPr>
          <p:cNvPicPr>
            <a:picLocks noChangeAspect="1"/>
          </p:cNvPicPr>
          <p:nvPr/>
        </p:nvPicPr>
        <p:blipFill>
          <a:blip r:embed="rId3"/>
          <a:stretch>
            <a:fillRect/>
          </a:stretch>
        </p:blipFill>
        <p:spPr>
          <a:xfrm>
            <a:off x="2423592" y="1755350"/>
            <a:ext cx="7488832" cy="4563506"/>
          </a:xfrm>
          <a:prstGeom prst="rect">
            <a:avLst/>
          </a:prstGeom>
        </p:spPr>
      </p:pic>
    </p:spTree>
    <p:extLst>
      <p:ext uri="{BB962C8B-B14F-4D97-AF65-F5344CB8AC3E}">
        <p14:creationId xmlns:p14="http://schemas.microsoft.com/office/powerpoint/2010/main" val="101374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9D7B7-F450-B4EB-333F-0DA2AF18A7AA}"/>
              </a:ext>
            </a:extLst>
          </p:cNvPr>
          <p:cNvSpPr>
            <a:spLocks noGrp="1"/>
          </p:cNvSpPr>
          <p:nvPr>
            <p:ph type="title"/>
          </p:nvPr>
        </p:nvSpPr>
        <p:spPr/>
        <p:txBody>
          <a:bodyPr/>
          <a:lstStyle/>
          <a:p>
            <a:r>
              <a:rPr lang="en-US" dirty="0" err="1"/>
              <a:t>SolidJS</a:t>
            </a:r>
            <a:endParaRPr lang="en-US" dirty="0"/>
          </a:p>
        </p:txBody>
      </p:sp>
      <p:sp>
        <p:nvSpPr>
          <p:cNvPr id="3" name="Content Placeholder 2">
            <a:extLst>
              <a:ext uri="{FF2B5EF4-FFF2-40B4-BE49-F238E27FC236}">
                <a16:creationId xmlns:a16="http://schemas.microsoft.com/office/drawing/2014/main" id="{AD72C7FC-906F-0316-71DF-CB7170D9813C}"/>
              </a:ext>
            </a:extLst>
          </p:cNvPr>
          <p:cNvSpPr>
            <a:spLocks noGrp="1"/>
          </p:cNvSpPr>
          <p:nvPr>
            <p:ph idx="1"/>
          </p:nvPr>
        </p:nvSpPr>
        <p:spPr>
          <a:xfrm>
            <a:off x="335360" y="1268760"/>
            <a:ext cx="11449272" cy="2304256"/>
          </a:xfrm>
        </p:spPr>
        <p:txBody>
          <a:bodyPr/>
          <a:lstStyle/>
          <a:p>
            <a:r>
              <a:rPr lang="en-US" dirty="0"/>
              <a:t>“React without Virtual DOM”</a:t>
            </a:r>
          </a:p>
          <a:p>
            <a:r>
              <a:rPr lang="en-US" dirty="0"/>
              <a:t>Rendering: JSX, html``</a:t>
            </a:r>
            <a:br>
              <a:rPr lang="en-US" dirty="0"/>
            </a:br>
            <a:r>
              <a:rPr lang="en-US" dirty="0"/>
              <a:t>Render ONCE !</a:t>
            </a:r>
          </a:p>
          <a:p>
            <a:r>
              <a:rPr lang="en-US" dirty="0"/>
              <a:t>Reactivity: Signals, Memos, and Effects</a:t>
            </a:r>
          </a:p>
          <a:p>
            <a:r>
              <a:rPr lang="en-US" dirty="0"/>
              <a:t>State Management: Store, Context</a:t>
            </a:r>
            <a:br>
              <a:rPr lang="en-US" dirty="0"/>
            </a:br>
            <a:endParaRPr lang="en-US" dirty="0"/>
          </a:p>
          <a:p>
            <a:endParaRPr lang="en-US" dirty="0"/>
          </a:p>
        </p:txBody>
      </p:sp>
      <p:sp>
        <p:nvSpPr>
          <p:cNvPr id="4" name="Slide Number Placeholder 3">
            <a:extLst>
              <a:ext uri="{FF2B5EF4-FFF2-40B4-BE49-F238E27FC236}">
                <a16:creationId xmlns:a16="http://schemas.microsoft.com/office/drawing/2014/main" id="{70380525-BFF9-2CFD-E975-ABFB882BA87D}"/>
              </a:ext>
            </a:extLst>
          </p:cNvPr>
          <p:cNvSpPr>
            <a:spLocks noGrp="1"/>
          </p:cNvSpPr>
          <p:nvPr>
            <p:ph type="sldNum" sz="quarter" idx="12"/>
          </p:nvPr>
        </p:nvSpPr>
        <p:spPr/>
        <p:txBody>
          <a:bodyPr/>
          <a:lstStyle/>
          <a:p>
            <a:fld id="{452BA717-4DED-4A38-BDE4-30D0F0A142DB}" type="slidenum">
              <a:rPr lang="cs-CZ" smtClean="0"/>
              <a:pPr/>
              <a:t>54</a:t>
            </a:fld>
            <a:endParaRPr lang="cs-CZ"/>
          </a:p>
        </p:txBody>
      </p:sp>
      <p:sp>
        <p:nvSpPr>
          <p:cNvPr id="5" name="Rectangle 4">
            <a:extLst>
              <a:ext uri="{FF2B5EF4-FFF2-40B4-BE49-F238E27FC236}">
                <a16:creationId xmlns:a16="http://schemas.microsoft.com/office/drawing/2014/main" id="{0BC77DAB-8C79-3850-4239-7E6DBD3BAB19}"/>
              </a:ext>
            </a:extLst>
          </p:cNvPr>
          <p:cNvSpPr/>
          <p:nvPr/>
        </p:nvSpPr>
        <p:spPr>
          <a:xfrm>
            <a:off x="335361" y="5008322"/>
            <a:ext cx="5616623" cy="13009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err="1">
                <a:solidFill>
                  <a:schemeClr val="tx1"/>
                </a:solidFill>
              </a:rPr>
              <a:t>createEffect</a:t>
            </a:r>
            <a:r>
              <a:rPr lang="en-US" sz="2000" dirty="0">
                <a:solidFill>
                  <a:schemeClr val="tx1"/>
                </a:solidFill>
              </a:rPr>
              <a:t>(() =&gt; {</a:t>
            </a:r>
          </a:p>
          <a:p>
            <a:r>
              <a:rPr lang="en-US" sz="2000" dirty="0">
                <a:solidFill>
                  <a:schemeClr val="tx1"/>
                </a:solidFill>
              </a:rPr>
              <a:t>    console.log( count() );</a:t>
            </a:r>
          </a:p>
          <a:p>
            <a:r>
              <a:rPr lang="en-US" sz="2000" dirty="0">
                <a:solidFill>
                  <a:schemeClr val="tx1"/>
                </a:solidFill>
              </a:rPr>
              <a:t>});</a:t>
            </a:r>
          </a:p>
        </p:txBody>
      </p:sp>
      <p:sp>
        <p:nvSpPr>
          <p:cNvPr id="6" name="Rectangle 5">
            <a:extLst>
              <a:ext uri="{FF2B5EF4-FFF2-40B4-BE49-F238E27FC236}">
                <a16:creationId xmlns:a16="http://schemas.microsoft.com/office/drawing/2014/main" id="{DF2767C7-4FD9-665A-42FB-D5ABE698BA7E}"/>
              </a:ext>
            </a:extLst>
          </p:cNvPr>
          <p:cNvSpPr/>
          <p:nvPr/>
        </p:nvSpPr>
        <p:spPr>
          <a:xfrm>
            <a:off x="6148289" y="5013175"/>
            <a:ext cx="5616623" cy="13009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&lt;button type="button" </a:t>
            </a:r>
            <a:r>
              <a:rPr lang="en-US" sz="2000" dirty="0" err="1">
                <a:solidFill>
                  <a:schemeClr val="tx1"/>
                </a:solidFill>
              </a:rPr>
              <a:t>onClick</a:t>
            </a:r>
            <a:r>
              <a:rPr lang="en-US" sz="2000" dirty="0">
                <a:solidFill>
                  <a:schemeClr val="tx1"/>
                </a:solidFill>
              </a:rPr>
              <a:t>={increment}&gt;    </a:t>
            </a:r>
          </a:p>
          <a:p>
            <a:r>
              <a:rPr lang="en-US" sz="2000" dirty="0">
                <a:solidFill>
                  <a:schemeClr val="tx1"/>
                </a:solidFill>
              </a:rPr>
              <a:t>      {count()}</a:t>
            </a:r>
          </a:p>
          <a:p>
            <a:r>
              <a:rPr lang="en-US" sz="2000" dirty="0">
                <a:solidFill>
                  <a:schemeClr val="tx1"/>
                </a:solidFill>
              </a:rPr>
              <a:t>&lt;/button&gt;</a:t>
            </a:r>
          </a:p>
        </p:txBody>
      </p:sp>
      <p:pic>
        <p:nvPicPr>
          <p:cNvPr id="11" name="Picture 10">
            <a:extLst>
              <a:ext uri="{FF2B5EF4-FFF2-40B4-BE49-F238E27FC236}">
                <a16:creationId xmlns:a16="http://schemas.microsoft.com/office/drawing/2014/main" id="{C263E394-65FA-57D4-0416-33E846BC1CC2}"/>
              </a:ext>
            </a:extLst>
          </p:cNvPr>
          <p:cNvPicPr>
            <a:picLocks noChangeAspect="1"/>
          </p:cNvPicPr>
          <p:nvPr/>
        </p:nvPicPr>
        <p:blipFill>
          <a:blip r:embed="rId3"/>
          <a:stretch>
            <a:fillRect/>
          </a:stretch>
        </p:blipFill>
        <p:spPr>
          <a:xfrm>
            <a:off x="10724360" y="98408"/>
            <a:ext cx="976246" cy="913127"/>
          </a:xfrm>
          <a:prstGeom prst="rect">
            <a:avLst/>
          </a:prstGeom>
        </p:spPr>
      </p:pic>
    </p:spTree>
    <p:extLst>
      <p:ext uri="{BB962C8B-B14F-4D97-AF65-F5344CB8AC3E}">
        <p14:creationId xmlns:p14="http://schemas.microsoft.com/office/powerpoint/2010/main" val="4507733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CDAFC6-7AAB-C9DD-57AE-A4A6B872F32A}"/>
              </a:ext>
            </a:extLst>
          </p:cNvPr>
          <p:cNvSpPr>
            <a:spLocks noGrp="1"/>
          </p:cNvSpPr>
          <p:nvPr>
            <p:ph type="body" sz="quarter" idx="13"/>
          </p:nvPr>
        </p:nvSpPr>
        <p:spPr/>
        <p:txBody>
          <a:bodyPr/>
          <a:lstStyle/>
          <a:p>
            <a:r>
              <a:rPr lang="en-US" dirty="0"/>
              <a:t>Demo</a:t>
            </a:r>
          </a:p>
        </p:txBody>
      </p:sp>
      <p:sp>
        <p:nvSpPr>
          <p:cNvPr id="3" name="Text Placeholder 2">
            <a:extLst>
              <a:ext uri="{FF2B5EF4-FFF2-40B4-BE49-F238E27FC236}">
                <a16:creationId xmlns:a16="http://schemas.microsoft.com/office/drawing/2014/main" id="{CFCA9CF7-048F-E90E-256F-E4195D2A068C}"/>
              </a:ext>
            </a:extLst>
          </p:cNvPr>
          <p:cNvSpPr>
            <a:spLocks noGrp="1"/>
          </p:cNvSpPr>
          <p:nvPr>
            <p:ph type="body" sz="quarter" idx="14"/>
          </p:nvPr>
        </p:nvSpPr>
        <p:spPr/>
        <p:txBody>
          <a:bodyPr/>
          <a:lstStyle/>
          <a:p>
            <a:r>
              <a:rPr lang="en-US" dirty="0" err="1"/>
              <a:t>SolidJS</a:t>
            </a:r>
            <a:endParaRPr lang="en-US" dirty="0"/>
          </a:p>
        </p:txBody>
      </p:sp>
      <p:sp>
        <p:nvSpPr>
          <p:cNvPr id="6" name="TextBox 5">
            <a:extLst>
              <a:ext uri="{FF2B5EF4-FFF2-40B4-BE49-F238E27FC236}">
                <a16:creationId xmlns:a16="http://schemas.microsoft.com/office/drawing/2014/main" id="{7B9F834D-6D50-3B60-2484-4E1323419C37}"/>
              </a:ext>
            </a:extLst>
          </p:cNvPr>
          <p:cNvSpPr txBox="1"/>
          <p:nvPr/>
        </p:nvSpPr>
        <p:spPr>
          <a:xfrm>
            <a:off x="1127448" y="5291916"/>
            <a:ext cx="1800200" cy="369332"/>
          </a:xfrm>
          <a:prstGeom prst="rect">
            <a:avLst/>
          </a:prstGeom>
          <a:noFill/>
        </p:spPr>
        <p:txBody>
          <a:bodyPr wrap="square">
            <a:spAutoFit/>
          </a:bodyPr>
          <a:lstStyle/>
          <a:p>
            <a:pPr algn="ctr"/>
            <a:r>
              <a:rPr lang="en-US" dirty="0">
                <a:hlinkClick r:id="rId3"/>
              </a:rPr>
              <a:t>Playground</a:t>
            </a:r>
            <a:endParaRPr lang="en-US" sz="1800" dirty="0"/>
          </a:p>
        </p:txBody>
      </p:sp>
    </p:spTree>
    <p:extLst>
      <p:ext uri="{BB962C8B-B14F-4D97-AF65-F5344CB8AC3E}">
        <p14:creationId xmlns:p14="http://schemas.microsoft.com/office/powerpoint/2010/main" val="27836028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FE71-AD12-9445-97D8-C6E675428937}"/>
              </a:ext>
            </a:extLst>
          </p:cNvPr>
          <p:cNvSpPr>
            <a:spLocks noGrp="1"/>
          </p:cNvSpPr>
          <p:nvPr>
            <p:ph type="title"/>
          </p:nvPr>
        </p:nvSpPr>
        <p:spPr/>
        <p:txBody>
          <a:bodyPr/>
          <a:lstStyle/>
          <a:p>
            <a:r>
              <a:rPr lang="en-US" dirty="0"/>
              <a:t>HTML strikes back</a:t>
            </a:r>
          </a:p>
        </p:txBody>
      </p:sp>
      <p:sp>
        <p:nvSpPr>
          <p:cNvPr id="3" name="Content Placeholder 2">
            <a:extLst>
              <a:ext uri="{FF2B5EF4-FFF2-40B4-BE49-F238E27FC236}">
                <a16:creationId xmlns:a16="http://schemas.microsoft.com/office/drawing/2014/main" id="{9A91921B-360A-5D11-DB06-A287D8598989}"/>
              </a:ext>
            </a:extLst>
          </p:cNvPr>
          <p:cNvSpPr>
            <a:spLocks noGrp="1"/>
          </p:cNvSpPr>
          <p:nvPr>
            <p:ph idx="1"/>
          </p:nvPr>
        </p:nvSpPr>
        <p:spPr>
          <a:xfrm>
            <a:off x="335360" y="1268760"/>
            <a:ext cx="11449272" cy="3024336"/>
          </a:xfrm>
        </p:spPr>
        <p:txBody>
          <a:bodyPr/>
          <a:lstStyle/>
          <a:p>
            <a:pPr marL="0" indent="0">
              <a:buNone/>
            </a:pPr>
            <a:r>
              <a:rPr lang="en-US" dirty="0"/>
              <a:t>Alpine.js</a:t>
            </a:r>
          </a:p>
          <a:p>
            <a:r>
              <a:rPr lang="en-US" dirty="0"/>
              <a:t>“like jQuery for the modern web”</a:t>
            </a:r>
          </a:p>
          <a:p>
            <a:r>
              <a:rPr lang="en-US" dirty="0"/>
              <a:t>Small API: </a:t>
            </a:r>
          </a:p>
          <a:p>
            <a:pPr lvl="1"/>
            <a:r>
              <a:rPr lang="en-US" dirty="0">
                <a:solidFill>
                  <a:schemeClr val="accent1"/>
                </a:solidFill>
              </a:rPr>
              <a:t>15</a:t>
            </a:r>
            <a:r>
              <a:rPr lang="en-US" dirty="0"/>
              <a:t> attributes (x-data, x-on, x-text, x-model, x-for, x-</a:t>
            </a:r>
            <a:r>
              <a:rPr lang="en-US" dirty="0" err="1"/>
              <a:t>init</a:t>
            </a:r>
            <a:r>
              <a:rPr lang="en-US" dirty="0"/>
              <a:t> …)</a:t>
            </a:r>
          </a:p>
          <a:p>
            <a:pPr lvl="1"/>
            <a:r>
              <a:rPr lang="en-US" dirty="0">
                <a:solidFill>
                  <a:schemeClr val="accent1"/>
                </a:solidFill>
              </a:rPr>
              <a:t>6</a:t>
            </a:r>
            <a:r>
              <a:rPr lang="en-US" dirty="0"/>
              <a:t> properties</a:t>
            </a:r>
          </a:p>
          <a:p>
            <a:pPr lvl="1"/>
            <a:r>
              <a:rPr lang="en-US" dirty="0">
                <a:solidFill>
                  <a:schemeClr val="accent1"/>
                </a:solidFill>
              </a:rPr>
              <a:t>2</a:t>
            </a:r>
            <a:r>
              <a:rPr lang="en-US" dirty="0"/>
              <a:t> methods (</a:t>
            </a:r>
            <a:r>
              <a:rPr lang="en-US" dirty="0" err="1"/>
              <a:t>Alpine.data</a:t>
            </a:r>
            <a:r>
              <a:rPr lang="en-US" dirty="0"/>
              <a:t>, </a:t>
            </a:r>
            <a:r>
              <a:rPr lang="en-US" dirty="0" err="1"/>
              <a:t>Apine.store</a:t>
            </a:r>
            <a:r>
              <a:rPr lang="en-US" dirty="0"/>
              <a:t>, </a:t>
            </a:r>
            <a:r>
              <a:rPr lang="en-US" dirty="0" err="1"/>
              <a:t>Alpine.bind</a:t>
            </a:r>
            <a:r>
              <a:rPr lang="en-US" dirty="0"/>
              <a:t> )</a:t>
            </a:r>
          </a:p>
          <a:p>
            <a:r>
              <a:rPr lang="en-US" dirty="0"/>
              <a:t>Reactivity: Proxies, </a:t>
            </a:r>
            <a:r>
              <a:rPr lang="en-US" dirty="0">
                <a:hlinkClick r:id="rId3"/>
              </a:rPr>
              <a:t>with</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CA9FBF1-CC96-FAB7-EBE2-98687F4B261C}"/>
              </a:ext>
            </a:extLst>
          </p:cNvPr>
          <p:cNvSpPr>
            <a:spLocks noGrp="1"/>
          </p:cNvSpPr>
          <p:nvPr>
            <p:ph type="sldNum" sz="quarter" idx="12"/>
          </p:nvPr>
        </p:nvSpPr>
        <p:spPr/>
        <p:txBody>
          <a:bodyPr/>
          <a:lstStyle/>
          <a:p>
            <a:fld id="{452BA717-4DED-4A38-BDE4-30D0F0A142DB}" type="slidenum">
              <a:rPr lang="cs-CZ" smtClean="0"/>
              <a:pPr/>
              <a:t>56</a:t>
            </a:fld>
            <a:endParaRPr lang="cs-CZ"/>
          </a:p>
        </p:txBody>
      </p:sp>
      <p:sp>
        <p:nvSpPr>
          <p:cNvPr id="5" name="Rectangle 4">
            <a:extLst>
              <a:ext uri="{FF2B5EF4-FFF2-40B4-BE49-F238E27FC236}">
                <a16:creationId xmlns:a16="http://schemas.microsoft.com/office/drawing/2014/main" id="{55A676CC-9331-70E2-E4F5-F9441487708C}"/>
              </a:ext>
            </a:extLst>
          </p:cNvPr>
          <p:cNvSpPr/>
          <p:nvPr/>
        </p:nvSpPr>
        <p:spPr>
          <a:xfrm>
            <a:off x="335361" y="4293096"/>
            <a:ext cx="4176463" cy="20162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return new Function(</a:t>
            </a:r>
          </a:p>
          <a:p>
            <a:r>
              <a:rPr lang="en-US" sz="2000" dirty="0">
                <a:solidFill>
                  <a:schemeClr val="tx1"/>
                </a:solidFill>
              </a:rPr>
              <a:t>      ["__self", "scope"],</a:t>
            </a:r>
          </a:p>
          <a:p>
            <a:r>
              <a:rPr lang="en-US" sz="2000" dirty="0">
                <a:solidFill>
                  <a:schemeClr val="tx1"/>
                </a:solidFill>
              </a:rPr>
              <a:t>	`with (scope) {</a:t>
            </a:r>
          </a:p>
          <a:p>
            <a:r>
              <a:rPr lang="en-US" sz="2000" dirty="0">
                <a:solidFill>
                  <a:schemeClr val="tx1"/>
                </a:solidFill>
              </a:rPr>
              <a:t> 		${expression}</a:t>
            </a:r>
          </a:p>
          <a:p>
            <a:r>
              <a:rPr lang="en-US" sz="2000" dirty="0">
                <a:solidFill>
                  <a:schemeClr val="tx1"/>
                </a:solidFill>
              </a:rPr>
              <a:t>	}; `);</a:t>
            </a:r>
          </a:p>
        </p:txBody>
      </p:sp>
      <p:sp>
        <p:nvSpPr>
          <p:cNvPr id="6" name="Rectangle 5">
            <a:extLst>
              <a:ext uri="{FF2B5EF4-FFF2-40B4-BE49-F238E27FC236}">
                <a16:creationId xmlns:a16="http://schemas.microsoft.com/office/drawing/2014/main" id="{131B4E43-4F4A-2307-3DE2-CF43AFCF6142}"/>
              </a:ext>
            </a:extLst>
          </p:cNvPr>
          <p:cNvSpPr/>
          <p:nvPr/>
        </p:nvSpPr>
        <p:spPr>
          <a:xfrm>
            <a:off x="4655841" y="4297949"/>
            <a:ext cx="7109072" cy="20162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&lt;script </a:t>
            </a:r>
            <a:r>
              <a:rPr lang="en-US" sz="2000" dirty="0" err="1">
                <a:solidFill>
                  <a:schemeClr val="tx1"/>
                </a:solidFill>
              </a:rPr>
              <a:t>src</a:t>
            </a:r>
            <a:r>
              <a:rPr lang="en-US" sz="2000" dirty="0">
                <a:solidFill>
                  <a:schemeClr val="tx1"/>
                </a:solidFill>
              </a:rPr>
              <a:t>="//unpkg.com/</a:t>
            </a:r>
            <a:r>
              <a:rPr lang="en-US" sz="2000" dirty="0" err="1">
                <a:solidFill>
                  <a:schemeClr val="tx1"/>
                </a:solidFill>
              </a:rPr>
              <a:t>alpinejs</a:t>
            </a:r>
            <a:r>
              <a:rPr lang="en-US" sz="2000" dirty="0">
                <a:solidFill>
                  <a:schemeClr val="tx1"/>
                </a:solidFill>
              </a:rPr>
              <a:t>" defer&gt;&lt;/script&gt;</a:t>
            </a:r>
          </a:p>
          <a:p>
            <a:r>
              <a:rPr lang="en-US" sz="2000" dirty="0">
                <a:solidFill>
                  <a:schemeClr val="tx1"/>
                </a:solidFill>
              </a:rPr>
              <a:t>&lt;div x-data="{ count: 0 }"&gt;</a:t>
            </a:r>
          </a:p>
          <a:p>
            <a:r>
              <a:rPr lang="en-US" sz="2000" dirty="0">
                <a:solidFill>
                  <a:schemeClr val="tx1"/>
                </a:solidFill>
              </a:rPr>
              <a:t>    &lt;button </a:t>
            </a:r>
            <a:r>
              <a:rPr lang="en-US" sz="2000" dirty="0" err="1">
                <a:solidFill>
                  <a:schemeClr val="tx1"/>
                </a:solidFill>
              </a:rPr>
              <a:t>x-on:click</a:t>
            </a:r>
            <a:r>
              <a:rPr lang="en-US" sz="2000" dirty="0">
                <a:solidFill>
                  <a:schemeClr val="tx1"/>
                </a:solidFill>
              </a:rPr>
              <a:t>="count++"&gt;Increment&lt;/button&gt; </a:t>
            </a:r>
          </a:p>
          <a:p>
            <a:r>
              <a:rPr lang="en-US" sz="2000" dirty="0">
                <a:solidFill>
                  <a:schemeClr val="tx1"/>
                </a:solidFill>
              </a:rPr>
              <a:t>    &lt;span x-text="count"&gt;&lt;/span&gt;</a:t>
            </a:r>
          </a:p>
          <a:p>
            <a:r>
              <a:rPr lang="en-US" sz="2000" dirty="0">
                <a:solidFill>
                  <a:schemeClr val="tx1"/>
                </a:solidFill>
              </a:rPr>
              <a:t>&lt;/div&gt;</a:t>
            </a:r>
          </a:p>
        </p:txBody>
      </p:sp>
    </p:spTree>
    <p:extLst>
      <p:ext uri="{BB962C8B-B14F-4D97-AF65-F5344CB8AC3E}">
        <p14:creationId xmlns:p14="http://schemas.microsoft.com/office/powerpoint/2010/main" val="4567672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1CAA1-4EBE-F708-1E14-E096E46A2CA3}"/>
              </a:ext>
            </a:extLst>
          </p:cNvPr>
          <p:cNvSpPr>
            <a:spLocks noGrp="1"/>
          </p:cNvSpPr>
          <p:nvPr>
            <p:ph type="title"/>
          </p:nvPr>
        </p:nvSpPr>
        <p:spPr/>
        <p:txBody>
          <a:bodyPr/>
          <a:lstStyle/>
          <a:p>
            <a:r>
              <a:rPr lang="en-US" dirty="0"/>
              <a:t>2023 / 2024</a:t>
            </a:r>
          </a:p>
        </p:txBody>
      </p:sp>
      <p:sp>
        <p:nvSpPr>
          <p:cNvPr id="3" name="Content Placeholder 2">
            <a:extLst>
              <a:ext uri="{FF2B5EF4-FFF2-40B4-BE49-F238E27FC236}">
                <a16:creationId xmlns:a16="http://schemas.microsoft.com/office/drawing/2014/main" id="{4F0E6988-9EA9-E3A5-7F2A-EF025B5E4094}"/>
              </a:ext>
            </a:extLst>
          </p:cNvPr>
          <p:cNvSpPr>
            <a:spLocks noGrp="1"/>
          </p:cNvSpPr>
          <p:nvPr>
            <p:ph idx="1"/>
          </p:nvPr>
        </p:nvSpPr>
        <p:spPr>
          <a:xfrm>
            <a:off x="335360" y="1268760"/>
            <a:ext cx="5933760" cy="5040560"/>
          </a:xfrm>
        </p:spPr>
        <p:txBody>
          <a:bodyPr/>
          <a:lstStyle/>
          <a:p>
            <a:r>
              <a:rPr lang="en-US" dirty="0"/>
              <a:t>React Compiler</a:t>
            </a:r>
            <a:br>
              <a:rPr lang="en-US" dirty="0"/>
            </a:br>
            <a:r>
              <a:rPr lang="en-US" dirty="0"/>
              <a:t>Solution for hooks related issues.</a:t>
            </a:r>
          </a:p>
          <a:p>
            <a:r>
              <a:rPr lang="en-US" dirty="0"/>
              <a:t>Vue Vapor</a:t>
            </a:r>
            <a:br>
              <a:rPr lang="en-US" dirty="0"/>
            </a:br>
            <a:r>
              <a:rPr lang="en-US" dirty="0"/>
              <a:t>Vue without virtual DOM.</a:t>
            </a:r>
          </a:p>
          <a:p>
            <a:r>
              <a:rPr lang="en-US" dirty="0"/>
              <a:t>Svelte runes</a:t>
            </a:r>
            <a:br>
              <a:rPr lang="en-US" dirty="0"/>
            </a:br>
            <a:endParaRPr lang="en-US" dirty="0"/>
          </a:p>
          <a:p>
            <a:r>
              <a:rPr lang="en-US" dirty="0"/>
              <a:t>Signals</a:t>
            </a:r>
            <a:br>
              <a:rPr lang="en-US" dirty="0"/>
            </a:br>
            <a:r>
              <a:rPr lang="en-US" dirty="0"/>
              <a:t>Adopted by many frameworks for state management. Popularized by </a:t>
            </a:r>
            <a:r>
              <a:rPr lang="en-US" dirty="0" err="1"/>
              <a:t>SolidJS</a:t>
            </a:r>
            <a:r>
              <a:rPr lang="en-US" dirty="0"/>
              <a:t> and used by Knockout.</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86EE3D6-7E3B-2B3F-EC13-67A1892FF31D}"/>
              </a:ext>
            </a:extLst>
          </p:cNvPr>
          <p:cNvSpPr>
            <a:spLocks noGrp="1"/>
          </p:cNvSpPr>
          <p:nvPr>
            <p:ph type="sldNum" sz="quarter" idx="12"/>
          </p:nvPr>
        </p:nvSpPr>
        <p:spPr/>
        <p:txBody>
          <a:bodyPr/>
          <a:lstStyle/>
          <a:p>
            <a:fld id="{452BA717-4DED-4A38-BDE4-30D0F0A142DB}" type="slidenum">
              <a:rPr lang="cs-CZ" smtClean="0"/>
              <a:pPr/>
              <a:t>57</a:t>
            </a:fld>
            <a:endParaRPr lang="cs-CZ"/>
          </a:p>
        </p:txBody>
      </p:sp>
      <p:pic>
        <p:nvPicPr>
          <p:cNvPr id="6" name="Picture 5">
            <a:extLst>
              <a:ext uri="{FF2B5EF4-FFF2-40B4-BE49-F238E27FC236}">
                <a16:creationId xmlns:a16="http://schemas.microsoft.com/office/drawing/2014/main" id="{1CEF631C-1916-206B-47CD-22E7F63E1E6C}"/>
              </a:ext>
            </a:extLst>
          </p:cNvPr>
          <p:cNvPicPr>
            <a:picLocks noChangeAspect="1"/>
          </p:cNvPicPr>
          <p:nvPr/>
        </p:nvPicPr>
        <p:blipFill>
          <a:blip r:embed="rId3"/>
          <a:stretch>
            <a:fillRect/>
          </a:stretch>
        </p:blipFill>
        <p:spPr>
          <a:xfrm>
            <a:off x="6269120" y="1525069"/>
            <a:ext cx="5582429" cy="4210638"/>
          </a:xfrm>
          <a:prstGeom prst="rect">
            <a:avLst/>
          </a:prstGeom>
        </p:spPr>
      </p:pic>
      <p:sp>
        <p:nvSpPr>
          <p:cNvPr id="7" name="TextBox 6">
            <a:extLst>
              <a:ext uri="{FF2B5EF4-FFF2-40B4-BE49-F238E27FC236}">
                <a16:creationId xmlns:a16="http://schemas.microsoft.com/office/drawing/2014/main" id="{5DF9A447-17A6-FB0E-014D-55B45590A0EF}"/>
              </a:ext>
            </a:extLst>
          </p:cNvPr>
          <p:cNvSpPr txBox="1"/>
          <p:nvPr/>
        </p:nvSpPr>
        <p:spPr>
          <a:xfrm>
            <a:off x="0" y="6516052"/>
            <a:ext cx="6096000" cy="369332"/>
          </a:xfrm>
          <a:prstGeom prst="rect">
            <a:avLst/>
          </a:prstGeom>
          <a:noFill/>
        </p:spPr>
        <p:txBody>
          <a:bodyPr wrap="square" rtlCol="0">
            <a:spAutoFit/>
          </a:bodyPr>
          <a:lstStyle/>
          <a:p>
            <a:r>
              <a:rPr lang="en-US" dirty="0">
                <a:solidFill>
                  <a:schemeClr val="bg1"/>
                </a:solidFill>
              </a:rPr>
              <a:t>Optional: 2023/2024</a:t>
            </a:r>
          </a:p>
        </p:txBody>
      </p:sp>
    </p:spTree>
    <p:extLst>
      <p:ext uri="{BB962C8B-B14F-4D97-AF65-F5344CB8AC3E}">
        <p14:creationId xmlns:p14="http://schemas.microsoft.com/office/powerpoint/2010/main" val="2418946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3AD36E-2177-8227-190F-06D8C09EB04D}"/>
              </a:ext>
            </a:extLst>
          </p:cNvPr>
          <p:cNvSpPr>
            <a:spLocks noGrp="1"/>
          </p:cNvSpPr>
          <p:nvPr>
            <p:ph type="sldNum" sz="quarter" idx="4294967295"/>
          </p:nvPr>
        </p:nvSpPr>
        <p:spPr>
          <a:xfrm>
            <a:off x="10880725" y="6570663"/>
            <a:ext cx="1311275" cy="254000"/>
          </a:xfrm>
        </p:spPr>
        <p:txBody>
          <a:bodyPr/>
          <a:lstStyle/>
          <a:p>
            <a:fld id="{651B8B48-CD68-422A-981A-F7D1D2E08DD1}" type="slidenum">
              <a:rPr lang="en-US" smtClean="0"/>
              <a:t>58</a:t>
            </a:fld>
            <a:endParaRPr lang="en-US"/>
          </a:p>
        </p:txBody>
      </p:sp>
    </p:spTree>
    <p:extLst>
      <p:ext uri="{BB962C8B-B14F-4D97-AF65-F5344CB8AC3E}">
        <p14:creationId xmlns:p14="http://schemas.microsoft.com/office/powerpoint/2010/main" val="851190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0D57C-8E85-A266-A83C-D1899F39D5D7}"/>
              </a:ext>
            </a:extLst>
          </p:cNvPr>
          <p:cNvSpPr>
            <a:spLocks noGrp="1"/>
          </p:cNvSpPr>
          <p:nvPr>
            <p:ph type="title"/>
          </p:nvPr>
        </p:nvSpPr>
        <p:spPr/>
        <p:txBody>
          <a:bodyPr/>
          <a:lstStyle/>
          <a:p>
            <a:r>
              <a:rPr lang="en-US" dirty="0"/>
              <a:t>Objectives in the Age of jQuery</a:t>
            </a:r>
          </a:p>
        </p:txBody>
      </p:sp>
      <p:sp>
        <p:nvSpPr>
          <p:cNvPr id="3" name="Content Placeholder 2">
            <a:extLst>
              <a:ext uri="{FF2B5EF4-FFF2-40B4-BE49-F238E27FC236}">
                <a16:creationId xmlns:a16="http://schemas.microsoft.com/office/drawing/2014/main" id="{4C67C82D-E946-F5AB-4133-C868CAF05AE4}"/>
              </a:ext>
            </a:extLst>
          </p:cNvPr>
          <p:cNvSpPr>
            <a:spLocks noGrp="1"/>
          </p:cNvSpPr>
          <p:nvPr>
            <p:ph idx="1"/>
          </p:nvPr>
        </p:nvSpPr>
        <p:spPr/>
        <p:txBody>
          <a:bodyPr/>
          <a:lstStyle/>
          <a:p>
            <a:r>
              <a:rPr lang="en-US" dirty="0"/>
              <a:t>Create user interface</a:t>
            </a:r>
            <a:br>
              <a:rPr lang="en-US" dirty="0"/>
            </a:br>
            <a:r>
              <a:rPr lang="en-US" dirty="0"/>
              <a:t>Render HTML at server (static / PHP), wait for page to load to initialize jQuery.</a:t>
            </a:r>
            <a:br>
              <a:rPr lang="en-US" dirty="0"/>
            </a:br>
            <a:endParaRPr lang="en-US" dirty="0"/>
          </a:p>
          <a:p>
            <a:r>
              <a:rPr lang="en-US" dirty="0"/>
              <a:t>Listen to events</a:t>
            </a:r>
            <a:br>
              <a:rPr lang="en-US" dirty="0"/>
            </a:br>
            <a:r>
              <a:rPr lang="en-US" dirty="0"/>
              <a:t>Using jQuery register for events.</a:t>
            </a:r>
            <a:br>
              <a:rPr lang="en-US" dirty="0"/>
            </a:br>
            <a:endParaRPr lang="en-US" dirty="0"/>
          </a:p>
          <a:p>
            <a:r>
              <a:rPr lang="en-US" dirty="0"/>
              <a:t>Update data model</a:t>
            </a:r>
            <a:br>
              <a:rPr lang="en-US" dirty="0"/>
            </a:br>
            <a:br>
              <a:rPr lang="en-US" dirty="0"/>
            </a:br>
            <a:r>
              <a:rPr lang="en-US" dirty="0"/>
              <a:t> </a:t>
            </a:r>
            <a:br>
              <a:rPr lang="en-US" dirty="0"/>
            </a:br>
            <a:endParaRPr lang="en-US" dirty="0"/>
          </a:p>
          <a:p>
            <a:r>
              <a:rPr lang="en-US" dirty="0"/>
              <a:t>Update user interface</a:t>
            </a:r>
            <a:br>
              <a:rPr lang="en-US" dirty="0"/>
            </a:br>
            <a:r>
              <a:rPr lang="en-US" dirty="0"/>
              <a:t>Using jQuery set value based on the change.</a:t>
            </a:r>
            <a:br>
              <a:rPr lang="en-US" dirty="0"/>
            </a:br>
            <a:endParaRPr lang="en-US" dirty="0"/>
          </a:p>
        </p:txBody>
      </p:sp>
      <p:sp>
        <p:nvSpPr>
          <p:cNvPr id="4" name="Slide Number Placeholder 3">
            <a:extLst>
              <a:ext uri="{FF2B5EF4-FFF2-40B4-BE49-F238E27FC236}">
                <a16:creationId xmlns:a16="http://schemas.microsoft.com/office/drawing/2014/main" id="{C962F172-9C9B-DBB3-CCF2-362D76B432E4}"/>
              </a:ext>
            </a:extLst>
          </p:cNvPr>
          <p:cNvSpPr>
            <a:spLocks noGrp="1"/>
          </p:cNvSpPr>
          <p:nvPr>
            <p:ph type="sldNum" sz="quarter" idx="12"/>
          </p:nvPr>
        </p:nvSpPr>
        <p:spPr/>
        <p:txBody>
          <a:bodyPr/>
          <a:lstStyle/>
          <a:p>
            <a:fld id="{452BA717-4DED-4A38-BDE4-30D0F0A142DB}" type="slidenum">
              <a:rPr lang="cs-CZ" smtClean="0"/>
              <a:pPr/>
              <a:t>6</a:t>
            </a:fld>
            <a:endParaRPr lang="cs-CZ"/>
          </a:p>
        </p:txBody>
      </p:sp>
    </p:spTree>
    <p:extLst>
      <p:ext uri="{BB962C8B-B14F-4D97-AF65-F5344CB8AC3E}">
        <p14:creationId xmlns:p14="http://schemas.microsoft.com/office/powerpoint/2010/main" val="1664650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8F24C-CA68-E33A-B034-75F06D8C8C81}"/>
              </a:ext>
            </a:extLst>
          </p:cNvPr>
          <p:cNvSpPr>
            <a:spLocks noGrp="1"/>
          </p:cNvSpPr>
          <p:nvPr>
            <p:ph type="title"/>
          </p:nvPr>
        </p:nvSpPr>
        <p:spPr/>
        <p:txBody>
          <a:bodyPr/>
          <a:lstStyle/>
          <a:p>
            <a:r>
              <a:rPr lang="en-US" dirty="0"/>
              <a:t>D3.js</a:t>
            </a:r>
          </a:p>
        </p:txBody>
      </p:sp>
      <p:sp>
        <p:nvSpPr>
          <p:cNvPr id="3" name="Content Placeholder 2">
            <a:extLst>
              <a:ext uri="{FF2B5EF4-FFF2-40B4-BE49-F238E27FC236}">
                <a16:creationId xmlns:a16="http://schemas.microsoft.com/office/drawing/2014/main" id="{C1B325BD-EC32-8BA6-7434-2115D6FC9013}"/>
              </a:ext>
            </a:extLst>
          </p:cNvPr>
          <p:cNvSpPr>
            <a:spLocks noGrp="1"/>
          </p:cNvSpPr>
          <p:nvPr>
            <p:ph idx="1"/>
          </p:nvPr>
        </p:nvSpPr>
        <p:spPr>
          <a:xfrm>
            <a:off x="335360" y="1268760"/>
            <a:ext cx="4464496" cy="5040560"/>
          </a:xfrm>
        </p:spPr>
        <p:txBody>
          <a:bodyPr/>
          <a:lstStyle/>
          <a:p>
            <a:r>
              <a:rPr lang="en-US" cap="none" dirty="0"/>
              <a:t>Visualization library (bring data to life)</a:t>
            </a:r>
          </a:p>
          <a:p>
            <a:r>
              <a:rPr lang="en-US" cap="none" dirty="0"/>
              <a:t>Selection</a:t>
            </a:r>
          </a:p>
          <a:p>
            <a:r>
              <a:rPr lang="en-US" dirty="0"/>
              <a:t>Computed properties / </a:t>
            </a:r>
            <a:r>
              <a:rPr lang="en-US" cap="none" dirty="0"/>
              <a:t>Transitions</a:t>
            </a:r>
            <a:endParaRPr lang="en-US" dirty="0"/>
          </a:p>
          <a:p>
            <a:r>
              <a:rPr lang="en-US" cap="none" dirty="0"/>
              <a:t>Enter / Exit</a:t>
            </a:r>
          </a:p>
          <a:p>
            <a:r>
              <a:rPr lang="en-US" dirty="0"/>
              <a:t>Event handling</a:t>
            </a:r>
            <a:endParaRPr lang="en-US" cap="none" dirty="0"/>
          </a:p>
          <a:p>
            <a:endParaRPr lang="en-US" dirty="0"/>
          </a:p>
        </p:txBody>
      </p:sp>
      <p:sp>
        <p:nvSpPr>
          <p:cNvPr id="4" name="Slide Number Placeholder 3">
            <a:extLst>
              <a:ext uri="{FF2B5EF4-FFF2-40B4-BE49-F238E27FC236}">
                <a16:creationId xmlns:a16="http://schemas.microsoft.com/office/drawing/2014/main" id="{5AC44B53-71C1-CB5B-398F-95AC659D7093}"/>
              </a:ext>
            </a:extLst>
          </p:cNvPr>
          <p:cNvSpPr>
            <a:spLocks noGrp="1"/>
          </p:cNvSpPr>
          <p:nvPr>
            <p:ph type="sldNum" sz="quarter" idx="12"/>
          </p:nvPr>
        </p:nvSpPr>
        <p:spPr/>
        <p:txBody>
          <a:bodyPr/>
          <a:lstStyle/>
          <a:p>
            <a:fld id="{452BA717-4DED-4A38-BDE4-30D0F0A142DB}" type="slidenum">
              <a:rPr lang="cs-CZ" smtClean="0"/>
              <a:pPr/>
              <a:t>7</a:t>
            </a:fld>
            <a:endParaRPr lang="cs-CZ"/>
          </a:p>
        </p:txBody>
      </p:sp>
      <p:pic>
        <p:nvPicPr>
          <p:cNvPr id="5" name="Picture 4">
            <a:extLst>
              <a:ext uri="{FF2B5EF4-FFF2-40B4-BE49-F238E27FC236}">
                <a16:creationId xmlns:a16="http://schemas.microsoft.com/office/drawing/2014/main" id="{085D77AA-7D4C-9567-89B9-5CE3B25A3ACE}"/>
              </a:ext>
            </a:extLst>
          </p:cNvPr>
          <p:cNvPicPr>
            <a:picLocks noChangeAspect="1"/>
          </p:cNvPicPr>
          <p:nvPr/>
        </p:nvPicPr>
        <p:blipFill>
          <a:blip r:embed="rId3"/>
          <a:stretch>
            <a:fillRect/>
          </a:stretch>
        </p:blipFill>
        <p:spPr>
          <a:xfrm>
            <a:off x="319967" y="3760659"/>
            <a:ext cx="4770870" cy="2244544"/>
          </a:xfrm>
          <a:prstGeom prst="rect">
            <a:avLst/>
          </a:prstGeom>
        </p:spPr>
      </p:pic>
      <p:sp>
        <p:nvSpPr>
          <p:cNvPr id="8" name="Rectangle 7">
            <a:extLst>
              <a:ext uri="{FF2B5EF4-FFF2-40B4-BE49-F238E27FC236}">
                <a16:creationId xmlns:a16="http://schemas.microsoft.com/office/drawing/2014/main" id="{3DDA4924-6C53-46EF-6FF0-890AE5114616}"/>
              </a:ext>
            </a:extLst>
          </p:cNvPr>
          <p:cNvSpPr/>
          <p:nvPr/>
        </p:nvSpPr>
        <p:spPr>
          <a:xfrm>
            <a:off x="5285829" y="1268760"/>
            <a:ext cx="6505360" cy="50405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accent6"/>
                </a:solidFill>
              </a:rPr>
              <a:t>// We can use d3 like jQuery.</a:t>
            </a:r>
          </a:p>
          <a:p>
            <a:r>
              <a:rPr lang="en-US" sz="2000" dirty="0">
                <a:solidFill>
                  <a:schemeClr val="tx1"/>
                </a:solidFill>
              </a:rPr>
              <a:t>d3.selectAll("p").style("color", "blue");</a:t>
            </a:r>
          </a:p>
          <a:p>
            <a:endParaRPr lang="en-US" sz="2000" dirty="0">
              <a:solidFill>
                <a:schemeClr val="tx1"/>
              </a:solidFill>
            </a:endParaRPr>
          </a:p>
          <a:p>
            <a:r>
              <a:rPr lang="en-US" sz="2000" dirty="0">
                <a:solidFill>
                  <a:schemeClr val="accent6"/>
                </a:solidFill>
              </a:rPr>
              <a:t>// Create new paragraphs with given text.</a:t>
            </a:r>
          </a:p>
          <a:p>
            <a:r>
              <a:rPr lang="en-US" sz="2000" dirty="0">
                <a:solidFill>
                  <a:schemeClr val="tx1"/>
                </a:solidFill>
              </a:rPr>
              <a:t>const p = d3.select("body")</a:t>
            </a:r>
          </a:p>
          <a:p>
            <a:r>
              <a:rPr lang="en-US" sz="2000" dirty="0">
                <a:solidFill>
                  <a:schemeClr val="tx1"/>
                </a:solidFill>
              </a:rPr>
              <a:t>  .</a:t>
            </a:r>
            <a:r>
              <a:rPr lang="en-US" sz="2000" dirty="0" err="1">
                <a:solidFill>
                  <a:schemeClr val="tx1"/>
                </a:solidFill>
              </a:rPr>
              <a:t>selectAll</a:t>
            </a:r>
            <a:r>
              <a:rPr lang="en-US" sz="2000" dirty="0">
                <a:solidFill>
                  <a:schemeClr val="tx1"/>
                </a:solidFill>
              </a:rPr>
              <a:t>("p")</a:t>
            </a:r>
          </a:p>
          <a:p>
            <a:r>
              <a:rPr lang="en-US" sz="2000" dirty="0">
                <a:solidFill>
                  <a:schemeClr val="tx1"/>
                </a:solidFill>
              </a:rPr>
              <a:t>  .data([4, 8, 15, 16, 23, 42])</a:t>
            </a:r>
          </a:p>
          <a:p>
            <a:r>
              <a:rPr lang="en-US" sz="2000" dirty="0">
                <a:solidFill>
                  <a:schemeClr val="tx1"/>
                </a:solidFill>
              </a:rPr>
              <a:t>  .text( value =&gt; value );</a:t>
            </a:r>
          </a:p>
          <a:p>
            <a:endParaRPr lang="en-US" sz="2000" dirty="0">
              <a:solidFill>
                <a:schemeClr val="tx1"/>
              </a:solidFill>
            </a:endParaRPr>
          </a:p>
          <a:p>
            <a:r>
              <a:rPr lang="en-US" sz="2000" dirty="0">
                <a:solidFill>
                  <a:schemeClr val="accent6"/>
                </a:solidFill>
              </a:rPr>
              <a:t>// New object enters data.</a:t>
            </a:r>
          </a:p>
          <a:p>
            <a:r>
              <a:rPr lang="en-US" sz="2000" dirty="0" err="1">
                <a:solidFill>
                  <a:schemeClr val="tx1"/>
                </a:solidFill>
              </a:rPr>
              <a:t>p.enter</a:t>
            </a:r>
            <a:r>
              <a:rPr lang="en-US" sz="2000" dirty="0">
                <a:solidFill>
                  <a:schemeClr val="tx1"/>
                </a:solidFill>
              </a:rPr>
              <a:t>().append(“p")</a:t>
            </a:r>
          </a:p>
          <a:p>
            <a:r>
              <a:rPr lang="en-US" sz="2000" dirty="0">
                <a:solidFill>
                  <a:schemeClr val="tx1"/>
                </a:solidFill>
              </a:rPr>
              <a:t>    .text(value =&gt; value )</a:t>
            </a:r>
            <a:br>
              <a:rPr lang="en-US" sz="2000" dirty="0">
                <a:solidFill>
                  <a:schemeClr val="tx1"/>
                </a:solidFill>
              </a:rPr>
            </a:br>
            <a:r>
              <a:rPr lang="en-US" sz="2000" dirty="0">
                <a:solidFill>
                  <a:schemeClr val="tx1"/>
                </a:solidFill>
              </a:rPr>
              <a:t>    .</a:t>
            </a:r>
            <a:r>
              <a:rPr lang="en-US" sz="2000" dirty="0" err="1">
                <a:solidFill>
                  <a:schemeClr val="tx1"/>
                </a:solidFill>
              </a:rPr>
              <a:t>attr</a:t>
            </a:r>
            <a:r>
              <a:rPr lang="en-US" sz="2000" dirty="0">
                <a:solidFill>
                  <a:schemeClr val="tx1"/>
                </a:solidFill>
              </a:rPr>
              <a:t>(“class", “bar");</a:t>
            </a:r>
          </a:p>
          <a:p>
            <a:endParaRPr lang="en-US" sz="2000" dirty="0">
              <a:solidFill>
                <a:schemeClr val="tx1"/>
              </a:solidFill>
            </a:endParaRPr>
          </a:p>
          <a:p>
            <a:r>
              <a:rPr lang="en-US" sz="2000" dirty="0">
                <a:solidFill>
                  <a:schemeClr val="accent6"/>
                </a:solidFill>
              </a:rPr>
              <a:t>// Object leaves data.</a:t>
            </a:r>
          </a:p>
          <a:p>
            <a:r>
              <a:rPr lang="en-US" sz="2000" dirty="0" err="1">
                <a:solidFill>
                  <a:schemeClr val="tx1"/>
                </a:solidFill>
              </a:rPr>
              <a:t>p.exit</a:t>
            </a:r>
            <a:r>
              <a:rPr lang="en-US" sz="2000" dirty="0">
                <a:solidFill>
                  <a:schemeClr val="tx1"/>
                </a:solidFill>
              </a:rPr>
              <a:t>().remove();</a:t>
            </a:r>
          </a:p>
          <a:p>
            <a:endParaRPr lang="en-US" sz="2000" dirty="0">
              <a:solidFill>
                <a:schemeClr val="tx1"/>
              </a:solidFill>
            </a:endParaRPr>
          </a:p>
        </p:txBody>
      </p:sp>
      <p:pic>
        <p:nvPicPr>
          <p:cNvPr id="2050" name="Picture 2" descr="D3 by Observable | The JavaScript library for bespoke data visualization">
            <a:extLst>
              <a:ext uri="{FF2B5EF4-FFF2-40B4-BE49-F238E27FC236}">
                <a16:creationId xmlns:a16="http://schemas.microsoft.com/office/drawing/2014/main" id="{DE3BA0F1-7D88-9DD3-827D-3A25112377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9489" y="44624"/>
            <a:ext cx="1087151" cy="104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383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AD9A2B-B923-3F35-C240-F2D93BFD43B7}"/>
              </a:ext>
            </a:extLst>
          </p:cNvPr>
          <p:cNvSpPr>
            <a:spLocks noGrp="1"/>
          </p:cNvSpPr>
          <p:nvPr>
            <p:ph type="body" sz="quarter" idx="13"/>
          </p:nvPr>
        </p:nvSpPr>
        <p:spPr/>
        <p:txBody>
          <a:bodyPr/>
          <a:lstStyle/>
          <a:p>
            <a:r>
              <a:rPr lang="en-US" dirty="0"/>
              <a:t>Demo</a:t>
            </a:r>
          </a:p>
        </p:txBody>
      </p:sp>
      <p:sp>
        <p:nvSpPr>
          <p:cNvPr id="3" name="Text Placeholder 2">
            <a:extLst>
              <a:ext uri="{FF2B5EF4-FFF2-40B4-BE49-F238E27FC236}">
                <a16:creationId xmlns:a16="http://schemas.microsoft.com/office/drawing/2014/main" id="{9B2BE831-73D8-4FF4-D676-833A4C6DAC40}"/>
              </a:ext>
            </a:extLst>
          </p:cNvPr>
          <p:cNvSpPr>
            <a:spLocks noGrp="1"/>
          </p:cNvSpPr>
          <p:nvPr>
            <p:ph type="body" sz="quarter" idx="14"/>
          </p:nvPr>
        </p:nvSpPr>
        <p:spPr/>
        <p:txBody>
          <a:bodyPr/>
          <a:lstStyle/>
          <a:p>
            <a:r>
              <a:rPr lang="en-US" dirty="0" err="1"/>
              <a:t>prankweb</a:t>
            </a:r>
            <a:endParaRPr lang="en-US" dirty="0"/>
          </a:p>
          <a:p>
            <a:endParaRPr lang="en-US" dirty="0"/>
          </a:p>
        </p:txBody>
      </p:sp>
      <p:sp>
        <p:nvSpPr>
          <p:cNvPr id="10" name="TextBox 9">
            <a:hlinkClick r:id="rId3"/>
            <a:extLst>
              <a:ext uri="{FF2B5EF4-FFF2-40B4-BE49-F238E27FC236}">
                <a16:creationId xmlns:a16="http://schemas.microsoft.com/office/drawing/2014/main" id="{722851CA-9674-9AD8-4F99-B1F59855E5E3}"/>
              </a:ext>
            </a:extLst>
          </p:cNvPr>
          <p:cNvSpPr txBox="1"/>
          <p:nvPr/>
        </p:nvSpPr>
        <p:spPr>
          <a:xfrm>
            <a:off x="1415480" y="5341905"/>
            <a:ext cx="1296144" cy="430887"/>
          </a:xfrm>
          <a:prstGeom prst="rect">
            <a:avLst/>
          </a:prstGeom>
          <a:noFill/>
        </p:spPr>
        <p:txBody>
          <a:bodyPr wrap="square" rtlCol="0">
            <a:spAutoFit/>
          </a:bodyPr>
          <a:lstStyle/>
          <a:p>
            <a:pPr algn="ctr"/>
            <a:r>
              <a:rPr lang="cs-CZ" sz="2200" dirty="0">
                <a:hlinkClick r:id="rId4"/>
              </a:rPr>
              <a:t>GitHub</a:t>
            </a:r>
            <a:endParaRPr lang="en-US" sz="2200" dirty="0"/>
          </a:p>
        </p:txBody>
      </p:sp>
      <p:sp>
        <p:nvSpPr>
          <p:cNvPr id="4" name="TextBox 3">
            <a:hlinkClick r:id="rId3"/>
            <a:extLst>
              <a:ext uri="{FF2B5EF4-FFF2-40B4-BE49-F238E27FC236}">
                <a16:creationId xmlns:a16="http://schemas.microsoft.com/office/drawing/2014/main" id="{34820688-3299-89CA-55B7-3386485C7561}"/>
              </a:ext>
            </a:extLst>
          </p:cNvPr>
          <p:cNvSpPr txBox="1"/>
          <p:nvPr/>
        </p:nvSpPr>
        <p:spPr>
          <a:xfrm>
            <a:off x="3071664" y="5341905"/>
            <a:ext cx="1296144" cy="430887"/>
          </a:xfrm>
          <a:prstGeom prst="rect">
            <a:avLst/>
          </a:prstGeom>
          <a:noFill/>
        </p:spPr>
        <p:txBody>
          <a:bodyPr wrap="square" rtlCol="0">
            <a:spAutoFit/>
          </a:bodyPr>
          <a:lstStyle/>
          <a:p>
            <a:pPr algn="ctr"/>
            <a:r>
              <a:rPr lang="cs-CZ" sz="2200" dirty="0">
                <a:hlinkClick r:id="rId5"/>
              </a:rPr>
              <a:t>Demo</a:t>
            </a:r>
            <a:endParaRPr lang="en-US" sz="2200" dirty="0"/>
          </a:p>
        </p:txBody>
      </p:sp>
    </p:spTree>
    <p:extLst>
      <p:ext uri="{BB962C8B-B14F-4D97-AF65-F5344CB8AC3E}">
        <p14:creationId xmlns:p14="http://schemas.microsoft.com/office/powerpoint/2010/main" val="1866842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2DBC0-6657-682F-C8BF-8E89A08FDDBC}"/>
              </a:ext>
            </a:extLst>
          </p:cNvPr>
          <p:cNvSpPr>
            <a:spLocks noGrp="1"/>
          </p:cNvSpPr>
          <p:nvPr>
            <p:ph type="title"/>
          </p:nvPr>
        </p:nvSpPr>
        <p:spPr/>
        <p:txBody>
          <a:bodyPr/>
          <a:lstStyle/>
          <a:p>
            <a:r>
              <a:rPr lang="en-US" dirty="0"/>
              <a:t>Angular.js</a:t>
            </a:r>
          </a:p>
        </p:txBody>
      </p:sp>
      <p:sp>
        <p:nvSpPr>
          <p:cNvPr id="3" name="Content Placeholder 2">
            <a:extLst>
              <a:ext uri="{FF2B5EF4-FFF2-40B4-BE49-F238E27FC236}">
                <a16:creationId xmlns:a16="http://schemas.microsoft.com/office/drawing/2014/main" id="{B324C1B9-AA02-6BA4-4BD4-7D8D6847BA26}"/>
              </a:ext>
            </a:extLst>
          </p:cNvPr>
          <p:cNvSpPr>
            <a:spLocks noGrp="1"/>
          </p:cNvSpPr>
          <p:nvPr>
            <p:ph idx="1"/>
          </p:nvPr>
        </p:nvSpPr>
        <p:spPr>
          <a:xfrm>
            <a:off x="335360" y="1268760"/>
            <a:ext cx="11449272" cy="2304256"/>
          </a:xfrm>
        </p:spPr>
        <p:txBody>
          <a:bodyPr/>
          <a:lstStyle/>
          <a:p>
            <a:pPr marL="0" indent="0">
              <a:buNone/>
            </a:pPr>
            <a:r>
              <a:rPr lang="en-US" dirty="0"/>
              <a:t>“AngularJS support has officially ended as of January 2022.” (since 2010)</a:t>
            </a:r>
            <a:br>
              <a:rPr lang="en-US" dirty="0"/>
            </a:br>
            <a:endParaRPr lang="en-US" dirty="0"/>
          </a:p>
          <a:p>
            <a:r>
              <a:rPr lang="en-US" dirty="0"/>
              <a:t>Custom HTML directives.</a:t>
            </a:r>
          </a:p>
          <a:p>
            <a:r>
              <a:rPr lang="en-US" dirty="0"/>
              <a:t>View, Controller separation.</a:t>
            </a:r>
          </a:p>
          <a:p>
            <a:r>
              <a:rPr lang="en-US" dirty="0"/>
              <a:t>Custom HTTP wrapper ($</a:t>
            </a:r>
            <a:r>
              <a:rPr lang="en-US" dirty="0" err="1"/>
              <a:t>http.get</a:t>
            </a:r>
            <a:r>
              <a:rPr lang="en-US" dirty="0"/>
              <a:t>(…), …).</a:t>
            </a:r>
          </a:p>
        </p:txBody>
      </p:sp>
      <p:sp>
        <p:nvSpPr>
          <p:cNvPr id="4" name="Slide Number Placeholder 3">
            <a:extLst>
              <a:ext uri="{FF2B5EF4-FFF2-40B4-BE49-F238E27FC236}">
                <a16:creationId xmlns:a16="http://schemas.microsoft.com/office/drawing/2014/main" id="{B82541F9-B57A-C490-2685-B9CE96BE32A9}"/>
              </a:ext>
            </a:extLst>
          </p:cNvPr>
          <p:cNvSpPr>
            <a:spLocks noGrp="1"/>
          </p:cNvSpPr>
          <p:nvPr>
            <p:ph type="sldNum" sz="quarter" idx="12"/>
          </p:nvPr>
        </p:nvSpPr>
        <p:spPr/>
        <p:txBody>
          <a:bodyPr/>
          <a:lstStyle/>
          <a:p>
            <a:fld id="{452BA717-4DED-4A38-BDE4-30D0F0A142DB}" type="slidenum">
              <a:rPr lang="cs-CZ" smtClean="0"/>
              <a:pPr/>
              <a:t>9</a:t>
            </a:fld>
            <a:endParaRPr lang="cs-CZ"/>
          </a:p>
        </p:txBody>
      </p:sp>
      <p:pic>
        <p:nvPicPr>
          <p:cNvPr id="7" name="Picture 6" descr="A black and white logo&#10;&#10;Description automatically generated">
            <a:extLst>
              <a:ext uri="{FF2B5EF4-FFF2-40B4-BE49-F238E27FC236}">
                <a16:creationId xmlns:a16="http://schemas.microsoft.com/office/drawing/2014/main" id="{8218CE18-7766-A8AF-33C5-CD7939AF9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2184" y="44624"/>
            <a:ext cx="4085786" cy="1152128"/>
          </a:xfrm>
          <a:prstGeom prst="rect">
            <a:avLst/>
          </a:prstGeom>
        </p:spPr>
      </p:pic>
      <p:sp>
        <p:nvSpPr>
          <p:cNvPr id="8" name="Rectangle 7">
            <a:extLst>
              <a:ext uri="{FF2B5EF4-FFF2-40B4-BE49-F238E27FC236}">
                <a16:creationId xmlns:a16="http://schemas.microsoft.com/office/drawing/2014/main" id="{27FF2C57-9F4B-815E-03A7-093388883983}"/>
              </a:ext>
            </a:extLst>
          </p:cNvPr>
          <p:cNvSpPr/>
          <p:nvPr/>
        </p:nvSpPr>
        <p:spPr>
          <a:xfrm>
            <a:off x="325237" y="3429000"/>
            <a:ext cx="5410723" cy="28803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&lt;!doctype html&gt;</a:t>
            </a:r>
          </a:p>
          <a:p>
            <a:r>
              <a:rPr lang="en-US" sz="2000" dirty="0">
                <a:solidFill>
                  <a:schemeClr val="tx1"/>
                </a:solidFill>
              </a:rPr>
              <a:t>&lt;html ng-app="app"&gt; &lt;body&gt;</a:t>
            </a:r>
          </a:p>
          <a:p>
            <a:r>
              <a:rPr lang="en-US" sz="2000" dirty="0">
                <a:solidFill>
                  <a:schemeClr val="tx1"/>
                </a:solidFill>
              </a:rPr>
              <a:t>  &lt;div ng-controller="counter"&gt;</a:t>
            </a:r>
          </a:p>
          <a:p>
            <a:r>
              <a:rPr lang="en-US" sz="2000" dirty="0">
                <a:solidFill>
                  <a:schemeClr val="tx1"/>
                </a:solidFill>
              </a:rPr>
              <a:t>    &lt;input type="text" ng-model="value"&gt;</a:t>
            </a:r>
          </a:p>
          <a:p>
            <a:r>
              <a:rPr lang="en-US" sz="2000" dirty="0">
                <a:solidFill>
                  <a:schemeClr val="tx1"/>
                </a:solidFill>
              </a:rPr>
              <a:t>    &lt;button ng-click=“</a:t>
            </a:r>
            <a:r>
              <a:rPr lang="en-US" sz="2000" dirty="0" err="1">
                <a:solidFill>
                  <a:schemeClr val="tx1"/>
                </a:solidFill>
              </a:rPr>
              <a:t>onClick</a:t>
            </a:r>
            <a:r>
              <a:rPr lang="en-US" sz="2000" dirty="0">
                <a:solidFill>
                  <a:schemeClr val="tx1"/>
                </a:solidFill>
              </a:rPr>
              <a:t>“&gt;</a:t>
            </a:r>
          </a:p>
          <a:p>
            <a:r>
              <a:rPr lang="en-US" sz="2000" dirty="0">
                <a:solidFill>
                  <a:schemeClr val="tx1"/>
                </a:solidFill>
              </a:rPr>
              <a:t>      {{value}}</a:t>
            </a:r>
          </a:p>
          <a:p>
            <a:r>
              <a:rPr lang="en-US" sz="2000" dirty="0">
                <a:solidFill>
                  <a:schemeClr val="tx1"/>
                </a:solidFill>
              </a:rPr>
              <a:t>    &lt;/button&gt;</a:t>
            </a:r>
          </a:p>
          <a:p>
            <a:r>
              <a:rPr lang="en-US" sz="2000" dirty="0">
                <a:solidFill>
                  <a:schemeClr val="tx1"/>
                </a:solidFill>
              </a:rPr>
              <a:t>  &lt;/div&gt;</a:t>
            </a:r>
          </a:p>
          <a:p>
            <a:r>
              <a:rPr lang="en-US" sz="2000" dirty="0">
                <a:solidFill>
                  <a:schemeClr val="tx1"/>
                </a:solidFill>
              </a:rPr>
              <a:t>&lt;/body&gt; &lt;/html&gt;</a:t>
            </a:r>
          </a:p>
        </p:txBody>
      </p:sp>
      <p:sp>
        <p:nvSpPr>
          <p:cNvPr id="12" name="Rectangle 11">
            <a:extLst>
              <a:ext uri="{FF2B5EF4-FFF2-40B4-BE49-F238E27FC236}">
                <a16:creationId xmlns:a16="http://schemas.microsoft.com/office/drawing/2014/main" id="{8BA24E7B-23A2-31D1-37CD-1ECB50C8DFE9}"/>
              </a:ext>
            </a:extLst>
          </p:cNvPr>
          <p:cNvSpPr/>
          <p:nvPr/>
        </p:nvSpPr>
        <p:spPr>
          <a:xfrm>
            <a:off x="6373909" y="2636912"/>
            <a:ext cx="5410723" cy="36724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err="1">
                <a:solidFill>
                  <a:schemeClr val="tx1"/>
                </a:solidFill>
              </a:rPr>
              <a:t>angular.module</a:t>
            </a:r>
            <a:r>
              <a:rPr lang="en-US" sz="2000" dirty="0">
                <a:solidFill>
                  <a:schemeClr val="tx1"/>
                </a:solidFill>
              </a:rPr>
              <a:t>("app", [])</a:t>
            </a:r>
          </a:p>
          <a:p>
            <a:r>
              <a:rPr lang="en-US" sz="2000" dirty="0">
                <a:solidFill>
                  <a:schemeClr val="accent6"/>
                </a:solidFill>
              </a:rPr>
              <a:t>  // Register a controller.</a:t>
            </a:r>
          </a:p>
          <a:p>
            <a:r>
              <a:rPr lang="en-US" sz="2000" dirty="0">
                <a:solidFill>
                  <a:schemeClr val="accent6"/>
                </a:solidFill>
              </a:rPr>
              <a:t>  // We can request injection of services like</a:t>
            </a:r>
          </a:p>
          <a:p>
            <a:r>
              <a:rPr lang="en-US" sz="2000" dirty="0">
                <a:solidFill>
                  <a:schemeClr val="accent6"/>
                </a:solidFill>
              </a:rPr>
              <a:t>  // $html.</a:t>
            </a:r>
          </a:p>
          <a:p>
            <a:r>
              <a:rPr lang="en-US" sz="2000" dirty="0">
                <a:solidFill>
                  <a:schemeClr val="tx1"/>
                </a:solidFill>
              </a:rPr>
              <a:t>  . controller("counter", function($scope, $http) {</a:t>
            </a:r>
          </a:p>
          <a:p>
            <a:r>
              <a:rPr lang="en-US" sz="2000" dirty="0">
                <a:solidFill>
                  <a:schemeClr val="accent6"/>
                </a:solidFill>
              </a:rPr>
              <a:t>    // This is executed on binding.</a:t>
            </a:r>
          </a:p>
          <a:p>
            <a:r>
              <a:rPr lang="en-US" sz="2000" dirty="0">
                <a:solidFill>
                  <a:schemeClr val="tx1"/>
                </a:solidFill>
              </a:rPr>
              <a:t>    $</a:t>
            </a:r>
            <a:r>
              <a:rPr lang="en-US" sz="2000" dirty="0" err="1">
                <a:solidFill>
                  <a:schemeClr val="tx1"/>
                </a:solidFill>
              </a:rPr>
              <a:t>scope.value</a:t>
            </a:r>
            <a:r>
              <a:rPr lang="en-US" sz="2000" dirty="0">
                <a:solidFill>
                  <a:schemeClr val="tx1"/>
                </a:solidFill>
              </a:rPr>
              <a:t> = "initial";</a:t>
            </a:r>
          </a:p>
          <a:p>
            <a:endParaRPr lang="en-US" sz="2000" dirty="0">
              <a:solidFill>
                <a:schemeClr val="tx1"/>
              </a:solidFill>
            </a:endParaRPr>
          </a:p>
          <a:p>
            <a:r>
              <a:rPr lang="en-US" sz="2000" dirty="0">
                <a:solidFill>
                  <a:schemeClr val="accent6"/>
                </a:solidFill>
              </a:rPr>
              <a:t>    // All in $scope is usable from HTML.</a:t>
            </a:r>
          </a:p>
          <a:p>
            <a:r>
              <a:rPr lang="en-US" sz="2000" dirty="0">
                <a:solidFill>
                  <a:schemeClr val="tx1"/>
                </a:solidFill>
              </a:rPr>
              <a:t>    $</a:t>
            </a:r>
            <a:r>
              <a:rPr lang="en-US" sz="2000" dirty="0" err="1">
                <a:solidFill>
                  <a:schemeClr val="tx1"/>
                </a:solidFill>
              </a:rPr>
              <a:t>scope.onClick</a:t>
            </a:r>
            <a:r>
              <a:rPr lang="en-US" sz="2000" dirty="0">
                <a:solidFill>
                  <a:schemeClr val="tx1"/>
                </a:solidFill>
              </a:rPr>
              <a:t> = () =&gt; $</a:t>
            </a:r>
            <a:r>
              <a:rPr lang="en-US" sz="2000" dirty="0" err="1">
                <a:solidFill>
                  <a:schemeClr val="tx1"/>
                </a:solidFill>
              </a:rPr>
              <a:t>scope.count</a:t>
            </a:r>
            <a:r>
              <a:rPr lang="en-US" sz="2000" dirty="0">
                <a:solidFill>
                  <a:schemeClr val="tx1"/>
                </a:solidFill>
              </a:rPr>
              <a:t> = "";    </a:t>
            </a:r>
          </a:p>
          <a:p>
            <a:r>
              <a:rPr lang="en-US" sz="2000" dirty="0">
                <a:solidFill>
                  <a:schemeClr val="tx1"/>
                </a:solidFill>
              </a:rPr>
              <a:t>});</a:t>
            </a:r>
          </a:p>
        </p:txBody>
      </p:sp>
    </p:spTree>
    <p:extLst>
      <p:ext uri="{BB962C8B-B14F-4D97-AF65-F5344CB8AC3E}">
        <p14:creationId xmlns:p14="http://schemas.microsoft.com/office/powerpoint/2010/main" val="125230285"/>
      </p:ext>
    </p:extLst>
  </p:cSld>
  <p:clrMapOvr>
    <a:masterClrMapping/>
  </p:clrMapOvr>
</p:sld>
</file>

<file path=ppt/theme/theme1.xml><?xml version="1.0" encoding="utf-8"?>
<a:theme xmlns:a="http://schemas.openxmlformats.org/drawingml/2006/main" name="2024 presentation theme">
  <a:themeElements>
    <a:clrScheme name="Research Group">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2024 presentation theme" id="{E5BEC213-FAAF-4334-9674-C232088377EA}" vid="{2B2CDB13-8B50-4EA3-840F-C091597377E7}"/>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2024 presentation theme</Template>
  <TotalTime>13185</TotalTime>
  <Words>9240</Words>
  <Application>Microsoft Office PowerPoint</Application>
  <PresentationFormat>Widescreen</PresentationFormat>
  <Paragraphs>1223</Paragraphs>
  <Slides>58</Slides>
  <Notes>54</Notes>
  <HiddenSlides>7</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58</vt:i4>
      </vt:variant>
    </vt:vector>
  </HeadingPairs>
  <TitlesOfParts>
    <vt:vector size="72" baseType="lpstr">
      <vt:lpstr>-apple-system</vt:lpstr>
      <vt:lpstr>Arial</vt:lpstr>
      <vt:lpstr>Calibri</vt:lpstr>
      <vt:lpstr>Calibri Light</vt:lpstr>
      <vt:lpstr>Consolas</vt:lpstr>
      <vt:lpstr>charter</vt:lpstr>
      <vt:lpstr>Inter</vt:lpstr>
      <vt:lpstr>Menlo</vt:lpstr>
      <vt:lpstr>Overpass</vt:lpstr>
      <vt:lpstr>PT Sans</vt:lpstr>
      <vt:lpstr>system-ui</vt:lpstr>
      <vt:lpstr>Times New Roman</vt:lpstr>
      <vt:lpstr>Verdana</vt:lpstr>
      <vt:lpstr>2024 presentation theme</vt:lpstr>
      <vt:lpstr>User Interface JavaScript</vt:lpstr>
      <vt:lpstr>PowerPoint Presentation</vt:lpstr>
      <vt:lpstr>PowerPoint Presentation</vt:lpstr>
      <vt:lpstr>Objectives</vt:lpstr>
      <vt:lpstr>jQuery</vt:lpstr>
      <vt:lpstr>Objectives in the Age of jQuery</vt:lpstr>
      <vt:lpstr>D3.js</vt:lpstr>
      <vt:lpstr>PowerPoint Presentation</vt:lpstr>
      <vt:lpstr>Angular.js</vt:lpstr>
      <vt:lpstr>Angular.js</vt:lpstr>
      <vt:lpstr>Angular.js</vt:lpstr>
      <vt:lpstr>Angular.js</vt:lpstr>
      <vt:lpstr>Backbone.js</vt:lpstr>
      <vt:lpstr>Knockout</vt:lpstr>
      <vt:lpstr>Ember.js</vt:lpstr>
      <vt:lpstr>Objectives in the Age of Angular.js</vt:lpstr>
      <vt:lpstr>Preliminaries</vt:lpstr>
      <vt:lpstr>Preliminaries</vt:lpstr>
      <vt:lpstr>Virtual DOM example</vt:lpstr>
      <vt:lpstr>React.js</vt:lpstr>
      <vt:lpstr>React.js: JSX</vt:lpstr>
      <vt:lpstr>React.js: Component API</vt:lpstr>
      <vt:lpstr>React.js: Component lifecycle</vt:lpstr>
      <vt:lpstr>PowerPoint Presentation</vt:lpstr>
      <vt:lpstr>Recompose</vt:lpstr>
      <vt:lpstr>React.js: Functional components</vt:lpstr>
      <vt:lpstr>React.js: Hooks NOT explained …</vt:lpstr>
      <vt:lpstr>PowerPoint Presentation</vt:lpstr>
      <vt:lpstr>React.js: Rendering NOT explained …</vt:lpstr>
      <vt:lpstr>State management</vt:lpstr>
      <vt:lpstr>Single source of truth</vt:lpstr>
      <vt:lpstr>Redux</vt:lpstr>
      <vt:lpstr>The React alternative?</vt:lpstr>
      <vt:lpstr>Vue.js</vt:lpstr>
      <vt:lpstr>Reactivity</vt:lpstr>
      <vt:lpstr>Vue.js: Options API / Composition API</vt:lpstr>
      <vt:lpstr>PowerPoint Presentation</vt:lpstr>
      <vt:lpstr>Vue.js: Virtual DOM</vt:lpstr>
      <vt:lpstr>Vue.js: Reactivity &amp; State management</vt:lpstr>
      <vt:lpstr>Vue.js: Vuex</vt:lpstr>
      <vt:lpstr>Vue.js: Pinia</vt:lpstr>
      <vt:lpstr>Objectives with React.js / Vue.js</vt:lpstr>
      <vt:lpstr>This is just the beginning ...</vt:lpstr>
      <vt:lpstr>Server-side</vt:lpstr>
      <vt:lpstr>Server-side</vt:lpstr>
      <vt:lpstr>Progressive Web Apps</vt:lpstr>
      <vt:lpstr>Do we need virtual DOM?</vt:lpstr>
      <vt:lpstr>PowerPoint Presentation</vt:lpstr>
      <vt:lpstr>Virtual DOM alternative</vt:lpstr>
      <vt:lpstr>PowerPoint Presentation</vt:lpstr>
      <vt:lpstr>Web components</vt:lpstr>
      <vt:lpstr>PowerPoint Presentation</vt:lpstr>
      <vt:lpstr>Performance</vt:lpstr>
      <vt:lpstr>SolidJS</vt:lpstr>
      <vt:lpstr>PowerPoint Presentation</vt:lpstr>
      <vt:lpstr>HTML strikes back</vt:lpstr>
      <vt:lpstr>2023 / 2024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Beaver</dc:creator>
  <cp:lastModifiedBy>Petr Škoda</cp:lastModifiedBy>
  <cp:revision>348</cp:revision>
  <dcterms:created xsi:type="dcterms:W3CDTF">2011-06-05T13:18:40Z</dcterms:created>
  <dcterms:modified xsi:type="dcterms:W3CDTF">2024-03-27T09:27:10Z</dcterms:modified>
</cp:coreProperties>
</file>