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8"/>
  </p:notesMasterIdLst>
  <p:handoutMasterIdLst>
    <p:handoutMasterId r:id="rId29"/>
  </p:handoutMasterIdLst>
  <p:sldIdLst>
    <p:sldId id="259" r:id="rId2"/>
    <p:sldId id="349" r:id="rId3"/>
    <p:sldId id="353" r:id="rId4"/>
    <p:sldId id="350" r:id="rId5"/>
    <p:sldId id="352" r:id="rId6"/>
    <p:sldId id="354" r:id="rId7"/>
    <p:sldId id="355" r:id="rId8"/>
    <p:sldId id="356" r:id="rId9"/>
    <p:sldId id="357" r:id="rId10"/>
    <p:sldId id="358" r:id="rId11"/>
    <p:sldId id="359" r:id="rId12"/>
    <p:sldId id="362" r:id="rId13"/>
    <p:sldId id="363" r:id="rId14"/>
    <p:sldId id="364" r:id="rId15"/>
    <p:sldId id="365" r:id="rId16"/>
    <p:sldId id="360" r:id="rId17"/>
    <p:sldId id="361" r:id="rId18"/>
    <p:sldId id="366" r:id="rId19"/>
    <p:sldId id="367" r:id="rId20"/>
    <p:sldId id="369" r:id="rId21"/>
    <p:sldId id="370" r:id="rId22"/>
    <p:sldId id="371" r:id="rId23"/>
    <p:sldId id="372" r:id="rId24"/>
    <p:sldId id="373" r:id="rId25"/>
    <p:sldId id="374" r:id="rId26"/>
    <p:sldId id="36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70218" autoAdjust="0"/>
  </p:normalViewPr>
  <p:slideViewPr>
    <p:cSldViewPr>
      <p:cViewPr varScale="1">
        <p:scale>
          <a:sx n="77" d="100"/>
          <a:sy n="77" d="100"/>
        </p:scale>
        <p:origin x="1926" y="96"/>
      </p:cViewPr>
      <p:guideLst>
        <p:guide orient="horz" pos="2160"/>
        <p:guide pos="384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D51BE-CF1C-4F11-AAD2-453C1B638B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787A43-62AF-46D8-B926-E9D562EE4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16FAD5-DDCA-4654-93B6-DBD29433097C}" type="datetimeFigureOut">
              <a:rPr lang="en-US" smtClean="0"/>
              <a:t>4/3/2024</a:t>
            </a:fld>
            <a:endParaRPr lang="en-US"/>
          </a:p>
        </p:txBody>
      </p:sp>
      <p:sp>
        <p:nvSpPr>
          <p:cNvPr id="4" name="Footer Placeholder 3">
            <a:extLst>
              <a:ext uri="{FF2B5EF4-FFF2-40B4-BE49-F238E27FC236}">
                <a16:creationId xmlns:a16="http://schemas.microsoft.com/office/drawing/2014/main" id="{353DF6F5-1C99-4B6A-AC45-DDD6F73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6ECF2A-32D0-4276-8956-589BA2824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295301-4204-4F3F-ACA4-B38DAA633788}" type="slidenum">
              <a:rPr lang="en-US" smtClean="0"/>
              <a:t>‹#›</a:t>
            </a:fld>
            <a:endParaRPr lang="en-US"/>
          </a:p>
        </p:txBody>
      </p:sp>
    </p:spTree>
    <p:extLst>
      <p:ext uri="{BB962C8B-B14F-4D97-AF65-F5344CB8AC3E}">
        <p14:creationId xmlns:p14="http://schemas.microsoft.com/office/powerpoint/2010/main" val="885065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03.04.2024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a:t>
            </a:fld>
            <a:endParaRPr lang="cs-CZ"/>
          </a:p>
        </p:txBody>
      </p:sp>
    </p:spTree>
    <p:extLst>
      <p:ext uri="{BB962C8B-B14F-4D97-AF65-F5344CB8AC3E}">
        <p14:creationId xmlns:p14="http://schemas.microsoft.com/office/powerpoint/2010/main" val="3792102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another framework.</a:t>
            </a:r>
          </a:p>
          <a:p>
            <a:endParaRPr lang="en-US" dirty="0"/>
          </a:p>
          <a:p>
            <a:r>
              <a:rPr lang="en-US" dirty="0"/>
              <a:t>Example middleware is using serving static files, session, authentication, … examples in links bellow. It is designed for whole application.</a:t>
            </a:r>
          </a:p>
          <a:p>
            <a:endParaRPr lang="en-US" dirty="0"/>
          </a:p>
          <a:p>
            <a:r>
              <a:rPr lang="en-US" dirty="0"/>
              <a:t>To render templates, we need to employ rendering library ~ </a:t>
            </a:r>
            <a:r>
              <a:rPr lang="en-US" dirty="0" err="1"/>
              <a:t>res.render</a:t>
            </a:r>
            <a:r>
              <a:rPr lang="en-US" dirty="0"/>
              <a:t>('index', { title: 'Hey', message: 'Hello there!’ });</a:t>
            </a:r>
          </a:p>
          <a:p>
            <a:endParaRPr lang="en-US" dirty="0"/>
          </a:p>
          <a:p>
            <a:r>
              <a:rPr lang="en-US" dirty="0"/>
              <a:t>We can see that some principles are similar, like routing, routing arguments.</a:t>
            </a:r>
          </a:p>
          <a:p>
            <a:endParaRPr lang="en-US" dirty="0"/>
          </a:p>
          <a:p>
            <a:r>
              <a:rPr lang="en-US" dirty="0"/>
              <a:t>Resources:</a:t>
            </a:r>
          </a:p>
          <a:p>
            <a:pPr marL="171450" indent="-171450">
              <a:buFont typeface="Arial" panose="020B0604020202020204" pitchFamily="34" charset="0"/>
              <a:buChar char="•"/>
            </a:pPr>
            <a:r>
              <a:rPr lang="en-US" b="0" u="sng" dirty="0">
                <a:solidFill>
                  <a:srgbClr val="D4D4D4"/>
                </a:solidFill>
                <a:effectLst/>
                <a:latin typeface="Consolas" panose="020B0609020204030204" pitchFamily="49" charset="0"/>
              </a:rPr>
              <a:t>https://expressjs.com/en/resources/frameworks.html</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https://expressjs.com/</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https://github.com/expressjs/express/tree/master/examples</a:t>
            </a:r>
          </a:p>
          <a:p>
            <a:pPr marL="171450" indent="-171450">
              <a:buFont typeface="Arial" panose="020B0604020202020204" pitchFamily="34" charset="0"/>
              <a:buChar char="•"/>
            </a:pPr>
            <a:endParaRPr lang="en-US" b="0" dirty="0">
              <a:solidFill>
                <a:srgbClr val="D4D4D4"/>
              </a:solidFill>
              <a:effectLst/>
              <a:latin typeface="Consolas" panose="020B0609020204030204" pitchFamily="49" charset="0"/>
            </a:endParaRPr>
          </a:p>
        </p:txBody>
      </p:sp>
      <p:sp>
        <p:nvSpPr>
          <p:cNvPr id="4" name="Slide Number Placeholder 3"/>
          <p:cNvSpPr>
            <a:spLocks noGrp="1"/>
          </p:cNvSpPr>
          <p:nvPr>
            <p:ph type="sldNum" sz="quarter" idx="5"/>
          </p:nvPr>
        </p:nvSpPr>
        <p:spPr/>
        <p:txBody>
          <a:bodyPr/>
          <a:lstStyle/>
          <a:p>
            <a:fld id="{FEC869DF-6110-41A2-A008-13AD35443CEC}" type="slidenum">
              <a:rPr lang="cs-CZ" smtClean="0"/>
              <a:t>12</a:t>
            </a:fld>
            <a:endParaRPr lang="cs-CZ"/>
          </a:p>
        </p:txBody>
      </p:sp>
    </p:spTree>
    <p:extLst>
      <p:ext uri="{BB962C8B-B14F-4D97-AF65-F5344CB8AC3E}">
        <p14:creationId xmlns:p14="http://schemas.microsoft.com/office/powerpoint/2010/main" val="191554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JavaScript</a:t>
            </a:r>
          </a:p>
          <a:p>
            <a:r>
              <a:rPr lang="en-US" dirty="0"/>
              <a:t>- Serving static content</a:t>
            </a:r>
          </a:p>
          <a:p>
            <a:r>
              <a:rPr lang="en-US" dirty="0"/>
              <a:t>- Single thread JS</a:t>
            </a:r>
          </a:p>
          <a:p>
            <a:endParaRPr lang="en-US" dirty="0"/>
          </a:p>
          <a:p>
            <a:r>
              <a:rPr lang="en-US" dirty="0"/>
              <a:t>In addition, the Middleware, is a new composition unit for use. We can add a new functionality. Helmet can hide </a:t>
            </a:r>
            <a:r>
              <a:rPr lang="en-US" dirty="0" err="1"/>
              <a:t>PoweredBy</a:t>
            </a:r>
            <a:r>
              <a:rPr lang="en-US" dirty="0"/>
              <a:t> option using “</a:t>
            </a:r>
            <a:r>
              <a:rPr lang="en-US" b="0" i="0" dirty="0" err="1">
                <a:solidFill>
                  <a:srgbClr val="C9D1D9"/>
                </a:solidFill>
                <a:effectLst/>
                <a:latin typeface="ui-monospace"/>
              </a:rPr>
              <a:t>hidePoweredBy</a:t>
            </a:r>
            <a:r>
              <a:rPr lang="en-US" b="0" i="0" dirty="0">
                <a:solidFill>
                  <a:srgbClr val="C9D1D9"/>
                </a:solidFill>
                <a:effectLst/>
                <a:latin typeface="ui-monospace"/>
              </a:rPr>
              <a:t>” configuration.</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13</a:t>
            </a:fld>
            <a:endParaRPr lang="cs-CZ"/>
          </a:p>
        </p:txBody>
      </p:sp>
    </p:spTree>
    <p:extLst>
      <p:ext uri="{BB962C8B-B14F-4D97-AF65-F5344CB8AC3E}">
        <p14:creationId xmlns:p14="http://schemas.microsoft.com/office/powerpoint/2010/main" val="2370408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 of this page assume we are using Express.</a:t>
            </a:r>
          </a:p>
          <a:p>
            <a:r>
              <a:rPr lang="en-US" dirty="0"/>
              <a:t>Using production may improve performance, see documentation fore more details.</a:t>
            </a:r>
          </a:p>
          <a:p>
            <a:r>
              <a:rPr lang="en-US" dirty="0"/>
              <a:t>NodeJS is running in a single thread, so we need some thread manager. </a:t>
            </a:r>
          </a:p>
          <a:p>
            <a:endParaRPr lang="en-US" dirty="0"/>
          </a:p>
          <a:p>
            <a:pPr marL="171450" indent="-171450">
              <a:buFont typeface="Arial" panose="020B0604020202020204" pitchFamily="34" charset="0"/>
              <a:buChar char="•"/>
            </a:pPr>
            <a:r>
              <a:rPr lang="en-US" dirty="0"/>
              <a:t>We may need to use </a:t>
            </a:r>
            <a:r>
              <a:rPr lang="en-US" dirty="0" err="1"/>
              <a:t>Systemd</a:t>
            </a:r>
            <a:r>
              <a:rPr lang="en-US" dirty="0"/>
              <a:t>, Upstart … may be completely different for Docker.</a:t>
            </a:r>
          </a:p>
          <a:p>
            <a:pPr marL="171450" indent="-171450">
              <a:buFont typeface="Arial" panose="020B0604020202020204" pitchFamily="34" charset="0"/>
              <a:buChar char="•"/>
            </a:pPr>
            <a:r>
              <a:rPr lang="en-US" dirty="0"/>
              <a:t>Clustering using cluster NodeJS module, keep in mind it is based on processes. Advantage is that one process failure does not kill all. There is no need to modify the code.</a:t>
            </a:r>
          </a:p>
          <a:p>
            <a:pPr marL="171450" indent="-171450">
              <a:buFont typeface="Arial" panose="020B0604020202020204" pitchFamily="34" charset="0"/>
              <a:buChar char="•"/>
            </a:pPr>
            <a:r>
              <a:rPr lang="en-US" dirty="0"/>
              <a:t>Request may be handled by anyone.</a:t>
            </a:r>
          </a:p>
          <a:p>
            <a:pPr mar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Alternative is </a:t>
            </a:r>
            <a:r>
              <a:rPr lang="en-US" b="0" i="0" dirty="0" err="1">
                <a:solidFill>
                  <a:srgbClr val="DEDEDE"/>
                </a:solidFill>
                <a:effectLst/>
                <a:latin typeface="Ubuntu" panose="020B0604020202020204" pitchFamily="34" charset="0"/>
              </a:rPr>
              <a:t>StrongLoop</a:t>
            </a:r>
            <a:r>
              <a:rPr lang="en-US" b="0" i="0" dirty="0">
                <a:solidFill>
                  <a:srgbClr val="DEDEDE"/>
                </a:solidFill>
                <a:effectLst/>
                <a:latin typeface="Ubuntu" panose="020B0604020202020204" pitchFamily="34" charset="0"/>
              </a:rPr>
              <a:t> PM, there is one more but not that strong.</a:t>
            </a:r>
            <a:endParaRPr lang="en-US" dirty="0"/>
          </a:p>
          <a:p>
            <a:endParaRPr lang="en-US" dirty="0"/>
          </a:p>
          <a:p>
            <a:r>
              <a:rPr lang="en-US" dirty="0"/>
              <a:t>Resources:</a:t>
            </a:r>
          </a:p>
          <a:p>
            <a:pPr marL="171450" indent="-171450">
              <a:buFont typeface="Arial" panose="020B0604020202020204" pitchFamily="34" charset="0"/>
              <a:buChar char="•"/>
            </a:pPr>
            <a:r>
              <a:rPr lang="en-US" dirty="0"/>
              <a:t>https://nodejs.org/en/</a:t>
            </a:r>
          </a:p>
          <a:p>
            <a:pPr marL="171450" indent="-171450">
              <a:buFont typeface="Arial" panose="020B0604020202020204" pitchFamily="34" charset="0"/>
              <a:buChar char="•"/>
            </a:pPr>
            <a:r>
              <a:rPr lang="en-US" dirty="0"/>
              <a:t>http://strong-pm.io/compare/</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14</a:t>
            </a:fld>
            <a:endParaRPr lang="cs-CZ"/>
          </a:p>
        </p:txBody>
      </p:sp>
    </p:spTree>
    <p:extLst>
      <p:ext uri="{BB962C8B-B14F-4D97-AF65-F5344CB8AC3E}">
        <p14:creationId xmlns:p14="http://schemas.microsoft.com/office/powerpoint/2010/main" val="3808686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see integration of tools into a single package. We have this with higher level frameworks, or zero-configuration bundlers.</a:t>
            </a:r>
          </a:p>
          <a:p>
            <a:endParaRPr lang="en-US" dirty="0"/>
          </a:p>
          <a:p>
            <a:r>
              <a:rPr lang="en-US" dirty="0" err="1"/>
              <a:t>Deno</a:t>
            </a:r>
            <a:r>
              <a:rPr lang="en-US" dirty="0"/>
              <a:t> is using V8, Rust, Tokio. Started as Typescript first project.</a:t>
            </a:r>
          </a:p>
          <a:p>
            <a:endParaRPr lang="en-US" dirty="0"/>
          </a:p>
          <a:p>
            <a:r>
              <a:rPr lang="en-US" dirty="0"/>
              <a:t>Bun is using </a:t>
            </a:r>
            <a:r>
              <a:rPr lang="en-US" b="0" i="0" dirty="0" err="1">
                <a:solidFill>
                  <a:srgbClr val="D1D5DB"/>
                </a:solidFill>
                <a:effectLst/>
                <a:latin typeface="system-ui"/>
              </a:rPr>
              <a:t>JavaScriptCore</a:t>
            </a:r>
            <a:r>
              <a:rPr lang="en-US" b="0" i="0" dirty="0">
                <a:solidFill>
                  <a:srgbClr val="D1D5DB"/>
                </a:solidFill>
                <a:effectLst/>
                <a:latin typeface="system-ui"/>
              </a:rPr>
              <a:t> and written in Zig.</a:t>
            </a:r>
            <a:endParaRPr lang="en-US" dirty="0"/>
          </a:p>
          <a:p>
            <a:endParaRPr lang="en-US" dirty="0"/>
          </a:p>
          <a:p>
            <a:r>
              <a:rPr lang="en-US" dirty="0"/>
              <a:t>NodeJS (19+) now have </a:t>
            </a:r>
            <a:r>
              <a:rPr lang="en-US" b="0" i="0" dirty="0" err="1">
                <a:solidFill>
                  <a:srgbClr val="C9D1D9"/>
                </a:solidFill>
                <a:effectLst/>
                <a:latin typeface="ui-monospace"/>
              </a:rPr>
              <a:t>ts</a:t>
            </a:r>
            <a:r>
              <a:rPr lang="en-US" b="0" i="0" dirty="0">
                <a:solidFill>
                  <a:srgbClr val="C9D1D9"/>
                </a:solidFill>
                <a:effectLst/>
                <a:latin typeface="ui-monospace"/>
              </a:rPr>
              <a:t>-node a loader for Typescript.</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15</a:t>
            </a:fld>
            <a:endParaRPr lang="cs-CZ"/>
          </a:p>
        </p:txBody>
      </p:sp>
    </p:spTree>
    <p:extLst>
      <p:ext uri="{BB962C8B-B14F-4D97-AF65-F5344CB8AC3E}">
        <p14:creationId xmlns:p14="http://schemas.microsoft.com/office/powerpoint/2010/main" val="2672413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Resources:</a:t>
            </a:r>
          </a:p>
          <a:p>
            <a:pPr marL="171450" indent="-171450">
              <a:buFont typeface="Arial" panose="020B0604020202020204" pitchFamily="34" charset="0"/>
              <a:buChar char="•"/>
            </a:pPr>
            <a:r>
              <a:rPr lang="en-US" dirty="0"/>
              <a:t>https://bun.sh/</a:t>
            </a:r>
          </a:p>
        </p:txBody>
      </p:sp>
      <p:sp>
        <p:nvSpPr>
          <p:cNvPr id="4" name="Slide Number Placeholder 3"/>
          <p:cNvSpPr>
            <a:spLocks noGrp="1"/>
          </p:cNvSpPr>
          <p:nvPr>
            <p:ph type="sldNum" sz="quarter" idx="5"/>
          </p:nvPr>
        </p:nvSpPr>
        <p:spPr/>
        <p:txBody>
          <a:bodyPr/>
          <a:lstStyle/>
          <a:p>
            <a:fld id="{FEC869DF-6110-41A2-A008-13AD35443CEC}" type="slidenum">
              <a:rPr lang="cs-CZ" smtClean="0"/>
              <a:t>16</a:t>
            </a:fld>
            <a:endParaRPr lang="cs-CZ"/>
          </a:p>
        </p:txBody>
      </p:sp>
    </p:spTree>
    <p:extLst>
      <p:ext uri="{BB962C8B-B14F-4D97-AF65-F5344CB8AC3E}">
        <p14:creationId xmlns:p14="http://schemas.microsoft.com/office/powerpoint/2010/main" val="3151069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Resources:</a:t>
            </a:r>
          </a:p>
          <a:p>
            <a:pPr marL="171450" indent="-171450">
              <a:buFont typeface="Arial" panose="020B0604020202020204" pitchFamily="34" charset="0"/>
              <a:buChar char="•"/>
            </a:pPr>
            <a:r>
              <a:rPr lang="en-US" dirty="0"/>
              <a:t>https://deno.land/</a:t>
            </a:r>
          </a:p>
        </p:txBody>
      </p:sp>
      <p:sp>
        <p:nvSpPr>
          <p:cNvPr id="4" name="Slide Number Placeholder 3"/>
          <p:cNvSpPr>
            <a:spLocks noGrp="1"/>
          </p:cNvSpPr>
          <p:nvPr>
            <p:ph type="sldNum" sz="quarter" idx="5"/>
          </p:nvPr>
        </p:nvSpPr>
        <p:spPr/>
        <p:txBody>
          <a:bodyPr/>
          <a:lstStyle/>
          <a:p>
            <a:fld id="{FEC869DF-6110-41A2-A008-13AD35443CEC}" type="slidenum">
              <a:rPr lang="cs-CZ" smtClean="0"/>
              <a:t>17</a:t>
            </a:fld>
            <a:endParaRPr lang="cs-CZ"/>
          </a:p>
        </p:txBody>
      </p:sp>
    </p:spTree>
    <p:extLst>
      <p:ext uri="{BB962C8B-B14F-4D97-AF65-F5344CB8AC3E}">
        <p14:creationId xmlns:p14="http://schemas.microsoft.com/office/powerpoint/2010/main" val="2928267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ACTIVITY: What do we expect?</a:t>
            </a:r>
          </a:p>
          <a:p>
            <a:endParaRPr lang="en-US" dirty="0"/>
          </a:p>
          <a:p>
            <a:r>
              <a:rPr lang="en-US" dirty="0"/>
              <a:t>Similar to C# , similar concepts in other languages.</a:t>
            </a:r>
          </a:p>
          <a:p>
            <a:r>
              <a:rPr lang="en-US" dirty="0"/>
              <a:t>There is not global lock or single thread.</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18</a:t>
            </a:fld>
            <a:endParaRPr lang="cs-CZ"/>
          </a:p>
        </p:txBody>
      </p:sp>
    </p:spTree>
    <p:extLst>
      <p:ext uri="{BB962C8B-B14F-4D97-AF65-F5344CB8AC3E}">
        <p14:creationId xmlns:p14="http://schemas.microsoft.com/office/powerpoint/2010/main" val="4012896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Resources:</a:t>
            </a:r>
          </a:p>
          <a:p>
            <a:pPr marL="171450" indent="-171450">
              <a:buFont typeface="Arial" panose="020B0604020202020204" pitchFamily="34" charset="0"/>
              <a:buChar char="•"/>
            </a:pPr>
            <a:r>
              <a:rPr lang="en-US" dirty="0"/>
              <a:t>https://github.com/eugenp/tutorials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19</a:t>
            </a:fld>
            <a:endParaRPr lang="cs-CZ"/>
          </a:p>
        </p:txBody>
      </p:sp>
    </p:spTree>
    <p:extLst>
      <p:ext uri="{BB962C8B-B14F-4D97-AF65-F5344CB8AC3E}">
        <p14:creationId xmlns:p14="http://schemas.microsoft.com/office/powerpoint/2010/main" val="21159668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java-jetty</a:t>
            </a:r>
          </a:p>
        </p:txBody>
      </p:sp>
      <p:sp>
        <p:nvSpPr>
          <p:cNvPr id="4" name="Slide Number Placeholder 3"/>
          <p:cNvSpPr>
            <a:spLocks noGrp="1"/>
          </p:cNvSpPr>
          <p:nvPr>
            <p:ph type="sldNum" sz="quarter" idx="5"/>
          </p:nvPr>
        </p:nvSpPr>
        <p:spPr/>
        <p:txBody>
          <a:bodyPr/>
          <a:lstStyle/>
          <a:p>
            <a:fld id="{FEC869DF-6110-41A2-A008-13AD35443CEC}" type="slidenum">
              <a:rPr lang="cs-CZ" smtClean="0"/>
              <a:t>20</a:t>
            </a:fld>
            <a:endParaRPr lang="cs-CZ"/>
          </a:p>
        </p:txBody>
      </p:sp>
    </p:spTree>
    <p:extLst>
      <p:ext uri="{BB962C8B-B14F-4D97-AF65-F5344CB8AC3E}">
        <p14:creationId xmlns:p14="http://schemas.microsoft.com/office/powerpoint/2010/main" val="20364252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 on developers, productivity, all-in-one. </a:t>
            </a:r>
          </a:p>
        </p:txBody>
      </p:sp>
      <p:sp>
        <p:nvSpPr>
          <p:cNvPr id="4" name="Slide Number Placeholder 3"/>
          <p:cNvSpPr>
            <a:spLocks noGrp="1"/>
          </p:cNvSpPr>
          <p:nvPr>
            <p:ph type="sldNum" sz="quarter" idx="5"/>
          </p:nvPr>
        </p:nvSpPr>
        <p:spPr/>
        <p:txBody>
          <a:bodyPr/>
          <a:lstStyle/>
          <a:p>
            <a:fld id="{FEC869DF-6110-41A2-A008-13AD35443CEC}" type="slidenum">
              <a:rPr lang="cs-CZ" smtClean="0"/>
              <a:t>21</a:t>
            </a:fld>
            <a:endParaRPr lang="cs-CZ"/>
          </a:p>
        </p:txBody>
      </p:sp>
    </p:spTree>
    <p:extLst>
      <p:ext uri="{BB962C8B-B14F-4D97-AF65-F5344CB8AC3E}">
        <p14:creationId xmlns:p14="http://schemas.microsoft.com/office/powerpoint/2010/main" val="2928383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CGI (common gateway interface)</a:t>
            </a:r>
            <a:br>
              <a:rPr lang="en-US" dirty="0"/>
            </a:br>
            <a:r>
              <a:rPr lang="en-US" dirty="0"/>
              <a:t>Specification/Protocol for transferring information between a Web server and a CGI program, with minimal requirements on the system/applications. A CGI program is any program/script designed to accept and return data that conforms to the CGI specification. Compared to alternative this is very slow. Advantage is strong isolation.</a:t>
            </a:r>
          </a:p>
          <a:p>
            <a:pPr marL="171450" indent="-171450">
              <a:buFont typeface="Arial" panose="020B0604020202020204" pitchFamily="34" charset="0"/>
              <a:buChar char="•"/>
            </a:pPr>
            <a:r>
              <a:rPr lang="en-US" dirty="0" err="1"/>
              <a:t>FastCGI</a:t>
            </a:r>
            <a:r>
              <a:rPr lang="en-US" dirty="0"/>
              <a:t> (around 1996]</a:t>
            </a:r>
            <a:br>
              <a:rPr lang="en-US" dirty="0"/>
            </a:br>
            <a:r>
              <a:rPr lang="en-US" dirty="0"/>
              <a:t>Improves CGI, the main idea is to keep the program running the whole time with a pool of workers. It is more than a proxy, there are some metadata to be included, communication using sockets/TCP/...There is still a strong isolation. It can run as a process inside the web-server.</a:t>
            </a:r>
          </a:p>
          <a:p>
            <a:pPr marL="171450" indent="-171450">
              <a:buFont typeface="Arial" panose="020B0604020202020204" pitchFamily="34" charset="0"/>
              <a:buChar char="•"/>
            </a:pPr>
            <a:r>
              <a:rPr lang="en-US" dirty="0"/>
              <a:t>PHP-FPM (</a:t>
            </a:r>
            <a:r>
              <a:rPr lang="en-US" dirty="0" err="1"/>
              <a:t>FastCGI</a:t>
            </a:r>
            <a:r>
              <a:rPr lang="en-US" dirty="0"/>
              <a:t> Process Manager)</a:t>
            </a:r>
            <a:br>
              <a:rPr lang="en-US" dirty="0"/>
            </a:br>
            <a:r>
              <a:rPr lang="en-US" dirty="0"/>
              <a:t>Primary PHP </a:t>
            </a:r>
            <a:r>
              <a:rPr lang="en-US" dirty="0" err="1"/>
              <a:t>FastCGI</a:t>
            </a:r>
            <a:r>
              <a:rPr lang="en-US" dirty="0"/>
              <a:t> implementation for (Apache, Nginx, ...) with standalone server.</a:t>
            </a:r>
          </a:p>
          <a:p>
            <a:pPr marL="171450" indent="-171450">
              <a:buFont typeface="Arial" panose="020B0604020202020204" pitchFamily="34" charset="0"/>
              <a:buChar char="•"/>
            </a:pPr>
            <a:r>
              <a:rPr lang="en-US" dirty="0" err="1"/>
              <a:t>mod_php</a:t>
            </a:r>
            <a:br>
              <a:rPr lang="en-US" dirty="0"/>
            </a:br>
            <a:r>
              <a:rPr lang="en-US" dirty="0"/>
              <a:t>An Apache module to run PHP, scripts are executed inside the Web Server.</a:t>
            </a:r>
          </a:p>
          <a:p>
            <a:pPr marL="171450" indent="-171450">
              <a:buFont typeface="Arial" panose="020B0604020202020204" pitchFamily="34" charset="0"/>
              <a:buChar char="•"/>
            </a:pPr>
            <a:r>
              <a:rPr lang="en-US" dirty="0" err="1"/>
              <a:t>mod_SuPHP</a:t>
            </a:r>
            <a:br>
              <a:rPr lang="en-US" dirty="0"/>
            </a:br>
            <a:r>
              <a:rPr lang="en-US" dirty="0"/>
              <a:t>Like </a:t>
            </a:r>
            <a:r>
              <a:rPr lang="en-US" dirty="0" err="1"/>
              <a:t>mod_php</a:t>
            </a:r>
            <a:r>
              <a:rPr lang="en-US" dirty="0"/>
              <a:t> but can change the user/group that the process runs under to address permission issues.</a:t>
            </a:r>
          </a:p>
          <a:p>
            <a:endParaRPr lang="en-US" dirty="0"/>
          </a:p>
          <a:p>
            <a:r>
              <a:rPr lang="en-US" dirty="0"/>
              <a:t>Resources:</a:t>
            </a:r>
          </a:p>
          <a:p>
            <a:pPr marL="171450" indent="-171450">
              <a:buFont typeface="Arial" panose="020B0604020202020204" pitchFamily="34" charset="0"/>
              <a:buChar char="•"/>
            </a:pPr>
            <a:r>
              <a:rPr lang="en-US" dirty="0"/>
              <a:t>https://fastcgi-archives.github.io/FastCGI_Specification.html</a:t>
            </a:r>
          </a:p>
          <a:p>
            <a:pPr marL="171450" indent="-171450">
              <a:buFont typeface="Arial" panose="020B0604020202020204" pitchFamily="34" charset="0"/>
              <a:buChar char="•"/>
            </a:pPr>
            <a:r>
              <a:rPr lang="en-US" dirty="0"/>
              <a:t>https://www.nginx.com/resources/wiki/start/topics/examples/fastcgiexample/</a:t>
            </a:r>
          </a:p>
          <a:p>
            <a:pPr marL="171450" indent="-171450">
              <a:buFont typeface="Arial" panose="020B0604020202020204" pitchFamily="34" charset="0"/>
              <a:buChar char="•"/>
            </a:pPr>
            <a:r>
              <a:rPr lang="en-US" dirty="0"/>
              <a:t>https://flask.palletsprojects.com/en/2.1.x/deploying/fastcgi/</a:t>
            </a:r>
          </a:p>
          <a:p>
            <a:pPr marL="171450" indent="-171450">
              <a:buFont typeface="Arial" panose="020B0604020202020204" pitchFamily="34" charset="0"/>
              <a:buChar char="•"/>
            </a:pPr>
            <a:r>
              <a:rPr lang="en-US" dirty="0"/>
              <a:t>https://www.digitalocean.com/community/tutorials/understanding-and-implementing-fastcgi-proxying-in-nginx</a:t>
            </a:r>
          </a:p>
          <a:p>
            <a:pPr marL="171450" indent="-171450">
              <a:buFont typeface="Arial" panose="020B0604020202020204" pitchFamily="34" charset="0"/>
              <a:buChar char="•"/>
            </a:pPr>
            <a:r>
              <a:rPr lang="en-US" dirty="0"/>
              <a:t>https://www.php.net/manual/en/install.fpm.php</a:t>
            </a:r>
          </a:p>
          <a:p>
            <a:pPr marL="171450" indent="-171450">
              <a:buFont typeface="Arial" panose="020B0604020202020204" pitchFamily="34" charset="0"/>
              <a:buChar char="•"/>
            </a:pPr>
            <a:r>
              <a:rPr lang="en-US" dirty="0"/>
              <a:t>https://www.plesk.com/blog/various/why-do-you-need-php-fpm/</a:t>
            </a:r>
          </a:p>
          <a:p>
            <a:pPr marL="171450" indent="-171450">
              <a:buFont typeface="Arial" panose="020B0604020202020204" pitchFamily="34" charset="0"/>
              <a:buChar char="•"/>
            </a:pPr>
            <a:r>
              <a:rPr lang="en-US" dirty="0"/>
              <a:t>https://www.slimframework.com/</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a:t>
            </a:fld>
            <a:endParaRPr lang="cs-CZ"/>
          </a:p>
        </p:txBody>
      </p:sp>
    </p:spTree>
    <p:extLst>
      <p:ext uri="{BB962C8B-B14F-4D97-AF65-F5344CB8AC3E}">
        <p14:creationId xmlns:p14="http://schemas.microsoft.com/office/powerpoint/2010/main" val="36424158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Java was dominated the market, also we see XML being used, remember AJAX.</a:t>
            </a:r>
          </a:p>
          <a:p>
            <a:endParaRPr lang="en-US" dirty="0"/>
          </a:p>
          <a:p>
            <a:r>
              <a:rPr lang="en-US" dirty="0"/>
              <a:t>The prices at the bottom are for IDE + compiler, we can still see similar pricing for example for SAP developer licenses.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 - - - - - - - - - - - - - - - - - </a:t>
            </a:r>
          </a:p>
          <a:p>
            <a:endParaRPr lang="en-US" dirty="0"/>
          </a:p>
          <a:p>
            <a:r>
              <a:rPr lang="en-US" dirty="0"/>
              <a:t>Cost of Java application (Application server HW, Application server SW, Database HW, Database SW, IDE). You need all of this and only then you would invite somebody to teach your developers how to code using Java.</a:t>
            </a:r>
          </a:p>
          <a:p>
            <a:endParaRPr lang="en-US" dirty="0"/>
          </a:p>
          <a:p>
            <a:r>
              <a:rPr lang="en-US" dirty="0"/>
              <a:t>Resources:</a:t>
            </a:r>
          </a:p>
          <a:p>
            <a:pPr marL="171450" indent="-171450">
              <a:buFont typeface="Arial" panose="020B0604020202020204" pitchFamily="34" charset="0"/>
              <a:buChar char="•"/>
            </a:pPr>
            <a:r>
              <a:rPr lang="en-US" dirty="0"/>
              <a:t>https://www.youtube.com/watch?v=pwxAZWqt4I8</a:t>
            </a:r>
          </a:p>
          <a:p>
            <a:pPr marL="171450" indent="-171450">
              <a:buFont typeface="Arial" panose="020B0604020202020204" pitchFamily="34" charset="0"/>
              <a:buChar char="•"/>
            </a:pPr>
            <a:r>
              <a:rPr lang="en-US" dirty="0"/>
              <a:t>https://docs.google.com/presentation/d/1DFy4ZZdsK2ftREetv_f52E-caZXOGX6GvgzGQlfSLfE</a:t>
            </a:r>
          </a:p>
          <a:p>
            <a:pPr marL="171450" indent="-171450">
              <a:buFont typeface="Arial" panose="020B0604020202020204" pitchFamily="34" charset="0"/>
              <a:buChar char="•"/>
            </a:pPr>
            <a:r>
              <a:rPr lang="en-US" dirty="0"/>
              <a:t>https://adtmag.com/articles/1999/12/27/bea-systems-weblogic-application-server.aspx</a:t>
            </a:r>
          </a:p>
          <a:p>
            <a:pPr marL="171450" indent="-171450">
              <a:buFont typeface="Arial" panose="020B0604020202020204" pitchFamily="34" charset="0"/>
              <a:buChar char="•"/>
            </a:pPr>
            <a:r>
              <a:rPr lang="en-US" dirty="0"/>
              <a:t>https://books.google.cz/books?id=4U4EAAAAMBAJ&amp;pg=PA37&amp;lpg=PA37&amp;dq=1999+most+popular+java+ide&amp;source=bl&amp;ots=z3IYxlq9Hc&amp;sig=KOQXhuDlasyuQDySBwazRW0HSe4&amp;hl=en&amp;ei=WP18TLXrG8GAlAf6y6nrCw&amp;sa=X&amp;oi=book_result&amp;ct=result&amp;redir_esc=y#v=onepage&amp;q&amp;f=tru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22</a:t>
            </a:fld>
            <a:endParaRPr lang="cs-CZ"/>
          </a:p>
        </p:txBody>
      </p:sp>
    </p:spTree>
    <p:extLst>
      <p:ext uri="{BB962C8B-B14F-4D97-AF65-F5344CB8AC3E}">
        <p14:creationId xmlns:p14="http://schemas.microsoft.com/office/powerpoint/2010/main" val="33502040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Server ~ </a:t>
            </a:r>
            <a:r>
              <a:rPr lang="en-US" b="0" i="0" dirty="0">
                <a:solidFill>
                  <a:srgbClr val="222222"/>
                </a:solidFill>
                <a:effectLst/>
                <a:latin typeface="Merriweather" panose="00000500000000000000" pitchFamily="2" charset="0"/>
              </a:rPr>
              <a:t>software framework that resides in the middle tier of a server centric architecture. Specification is around 246 pages.</a:t>
            </a:r>
          </a:p>
          <a:p>
            <a:endParaRPr lang="en-US" b="0" i="0" dirty="0">
              <a:solidFill>
                <a:srgbClr val="222222"/>
              </a:solidFill>
              <a:effectLst/>
              <a:latin typeface="Merriweather" panose="00000500000000000000" pitchFamily="2" charset="0"/>
            </a:endParaRPr>
          </a:p>
          <a:p>
            <a:r>
              <a:rPr lang="en-US" b="0" i="0" dirty="0">
                <a:solidFill>
                  <a:srgbClr val="222222"/>
                </a:solidFill>
                <a:effectLst/>
                <a:latin typeface="Merriweather" panose="00000500000000000000" pitchFamily="2" charset="0"/>
              </a:rPr>
              <a:t>A servlet is simply a class which responds to a particular type of network request - most commonly an HTTP request.</a:t>
            </a:r>
          </a:p>
          <a:p>
            <a:endParaRPr lang="en-US" b="0" i="0" dirty="0">
              <a:solidFill>
                <a:srgbClr val="222222"/>
              </a:solidFill>
              <a:effectLst/>
              <a:latin typeface="Merriweather" panose="00000500000000000000" pitchFamily="2" charset="0"/>
            </a:endParaRPr>
          </a:p>
          <a:p>
            <a:r>
              <a:rPr lang="en-US" b="0" i="0" dirty="0">
                <a:solidFill>
                  <a:srgbClr val="222222"/>
                </a:solidFill>
                <a:effectLst/>
                <a:latin typeface="Merriweather" panose="00000500000000000000" pitchFamily="2" charset="0"/>
              </a:rPr>
              <a:t>Features:</a:t>
            </a:r>
          </a:p>
          <a:p>
            <a:pPr marL="171450" indent="-171450">
              <a:buFont typeface="Arial" panose="020B0604020202020204" pitchFamily="34" charset="0"/>
              <a:buChar char="•"/>
            </a:pPr>
            <a:r>
              <a:rPr lang="en-US" b="0" i="0" dirty="0">
                <a:solidFill>
                  <a:srgbClr val="222222"/>
                </a:solidFill>
                <a:effectLst/>
                <a:latin typeface="Merriweather" panose="00000500000000000000" pitchFamily="2" charset="0"/>
              </a:rPr>
              <a:t>JSP (Java Simple Pages)</a:t>
            </a:r>
          </a:p>
          <a:p>
            <a:pPr marL="171450" indent="-171450">
              <a:buFont typeface="Arial" panose="020B0604020202020204" pitchFamily="34" charset="0"/>
              <a:buChar char="•"/>
            </a:pPr>
            <a:r>
              <a:rPr lang="en-US" b="0" i="0" dirty="0">
                <a:solidFill>
                  <a:srgbClr val="222222"/>
                </a:solidFill>
                <a:effectLst/>
                <a:latin typeface="Merriweather" panose="00000500000000000000" pitchFamily="2" charset="0"/>
              </a:rPr>
              <a:t>JASPIC (Java Authentication Service Provider Interface for Containers)</a:t>
            </a:r>
          </a:p>
          <a:p>
            <a:pPr marL="171450" indent="-171450">
              <a:buFont typeface="Arial" panose="020B0604020202020204" pitchFamily="34" charset="0"/>
              <a:buChar char="•"/>
            </a:pPr>
            <a:r>
              <a:rPr lang="en-US" b="0" i="0" dirty="0">
                <a:solidFill>
                  <a:srgbClr val="222222"/>
                </a:solidFill>
                <a:effectLst/>
                <a:latin typeface="Merriweather" panose="00000500000000000000" pitchFamily="2" charset="0"/>
              </a:rPr>
              <a:t>Bean Validation (Annotations for value checks)</a:t>
            </a:r>
          </a:p>
          <a:p>
            <a:pPr marL="171450" indent="-171450">
              <a:buFont typeface="Arial" panose="020B0604020202020204" pitchFamily="34" charset="0"/>
              <a:buChar char="•"/>
            </a:pPr>
            <a:r>
              <a:rPr lang="en-US" b="0" i="0" dirty="0">
                <a:solidFill>
                  <a:srgbClr val="222222"/>
                </a:solidFill>
                <a:effectLst/>
                <a:latin typeface="Merriweather" panose="00000500000000000000" pitchFamily="2" charset="0"/>
              </a:rPr>
              <a:t>JTA (Java Transaction API)</a:t>
            </a:r>
          </a:p>
          <a:p>
            <a:pPr marL="171450" indent="-171450">
              <a:buFont typeface="Arial" panose="020B0604020202020204" pitchFamily="34" charset="0"/>
              <a:buChar char="•"/>
            </a:pPr>
            <a:r>
              <a:rPr lang="en-US" b="0" i="0" dirty="0">
                <a:solidFill>
                  <a:srgbClr val="222222"/>
                </a:solidFill>
                <a:effectLst/>
                <a:latin typeface="Merriweather" panose="00000500000000000000" pitchFamily="2" charset="0"/>
              </a:rPr>
              <a:t>EJB(Enterprise Java Beans)</a:t>
            </a:r>
          </a:p>
          <a:p>
            <a:pPr marL="171450" indent="-171450">
              <a:buFont typeface="Arial" panose="020B0604020202020204" pitchFamily="34" charset="0"/>
              <a:buChar char="•"/>
            </a:pPr>
            <a:r>
              <a:rPr lang="en-US" b="0" i="0" dirty="0">
                <a:solidFill>
                  <a:srgbClr val="222222"/>
                </a:solidFill>
                <a:effectLst/>
                <a:latin typeface="Merriweather" panose="00000500000000000000" pitchFamily="2" charset="0"/>
              </a:rPr>
              <a:t>JPA (Java Persistence API)</a:t>
            </a:r>
          </a:p>
          <a:p>
            <a:pPr marL="171450" indent="-171450">
              <a:buFont typeface="Arial" panose="020B0604020202020204" pitchFamily="34" charset="0"/>
              <a:buChar char="•"/>
            </a:pPr>
            <a:r>
              <a:rPr lang="en-US" b="0" i="0" dirty="0">
                <a:solidFill>
                  <a:srgbClr val="222222"/>
                </a:solidFill>
                <a:effectLst/>
                <a:latin typeface="Merriweather" panose="00000500000000000000" pitchFamily="2" charset="0"/>
              </a:rPr>
              <a:t>JMS(Java Message Service)</a:t>
            </a:r>
          </a:p>
          <a:p>
            <a:pPr marL="171450" indent="-171450">
              <a:buFont typeface="Arial" panose="020B0604020202020204" pitchFamily="34" charset="0"/>
              <a:buChar char="•"/>
            </a:pPr>
            <a:r>
              <a:rPr lang="en-US" b="0" i="0" dirty="0">
                <a:solidFill>
                  <a:srgbClr val="222222"/>
                </a:solidFill>
                <a:effectLst/>
                <a:latin typeface="Merriweather" panose="00000500000000000000" pitchFamily="2" charset="0"/>
              </a:rPr>
              <a:t>JAX-RS</a:t>
            </a:r>
          </a:p>
          <a:p>
            <a:pPr marL="171450" indent="-171450">
              <a:buFont typeface="Arial" panose="020B0604020202020204" pitchFamily="34" charset="0"/>
              <a:buChar char="•"/>
            </a:pPr>
            <a:r>
              <a:rPr lang="en-US" b="0" i="0" dirty="0">
                <a:solidFill>
                  <a:srgbClr val="222222"/>
                </a:solidFill>
                <a:effectLst/>
                <a:latin typeface="Merriweather" panose="00000500000000000000" pitchFamily="2" charset="0"/>
              </a:rPr>
              <a:t>JAX-WS</a:t>
            </a:r>
            <a:endParaRPr lang="en-US" dirty="0"/>
          </a:p>
          <a:p>
            <a:endParaRPr lang="en-US" dirty="0"/>
          </a:p>
          <a:p>
            <a:r>
              <a:rPr lang="en-US" dirty="0" err="1"/>
              <a:t>GlassFish</a:t>
            </a:r>
            <a:r>
              <a:rPr lang="en-US" dirty="0"/>
              <a:t> is built on OSGI (Equinox OSGi or </a:t>
            </a:r>
            <a:r>
              <a:rPr lang="en-US" dirty="0" err="1"/>
              <a:t>Knopflerfish</a:t>
            </a:r>
            <a:r>
              <a:rPr lang="en-US" dirty="0"/>
              <a:t> OSGi runtimes). </a:t>
            </a:r>
          </a:p>
          <a:p>
            <a:endParaRPr lang="en-US" dirty="0"/>
          </a:p>
          <a:p>
            <a:r>
              <a:rPr lang="en-US" dirty="0"/>
              <a:t>Resources:</a:t>
            </a:r>
          </a:p>
          <a:p>
            <a:pPr marL="171450" indent="-171450">
              <a:buFont typeface="Arial" panose="020B0604020202020204" pitchFamily="34" charset="0"/>
              <a:buChar char="•"/>
            </a:pPr>
            <a:r>
              <a:rPr lang="en-US" dirty="0"/>
              <a:t>https://en.wikipedia.org/wiki/Jakarta_RESTful_Web_Services</a:t>
            </a:r>
          </a:p>
          <a:p>
            <a:pPr marL="171450" indent="-171450">
              <a:buFont typeface="Arial" panose="020B0604020202020204" pitchFamily="34" charset="0"/>
              <a:buChar char="•"/>
            </a:pPr>
            <a:r>
              <a:rPr lang="en-US" dirty="0"/>
              <a:t>https://www.baeldung.com/java-servers</a:t>
            </a:r>
          </a:p>
          <a:p>
            <a:pPr marL="171450" indent="-171450">
              <a:buFont typeface="Arial" panose="020B0604020202020204" pitchFamily="34" charset="0"/>
              <a:buChar char="•"/>
            </a:pPr>
            <a:r>
              <a:rPr lang="en-US" dirty="0"/>
              <a:t>https://blog.idrsolutions.com/2015/04/top-10-open-source-java-and-javaee-application-servers/</a:t>
            </a:r>
          </a:p>
          <a:p>
            <a:pPr marL="171450" indent="-171450">
              <a:buFont typeface="Arial" panose="020B0604020202020204" pitchFamily="34" charset="0"/>
              <a:buChar char="•"/>
            </a:pPr>
            <a:r>
              <a:rPr lang="en-US" dirty="0"/>
              <a:t>https://download.oracle.com/otndocs/jcp/servlet-4-final-spec/index.html</a:t>
            </a:r>
          </a:p>
          <a:p>
            <a:pPr marL="171450" indent="-171450">
              <a:buFont typeface="Arial" panose="020B0604020202020204" pitchFamily="34" charset="0"/>
              <a:buChar char="•"/>
            </a:pPr>
            <a:r>
              <a:rPr lang="en-US" dirty="0"/>
              <a:t>https://www.oracle.com/technetwork/java/javase/downloads/jdk-6u21-license-159167.txt</a:t>
            </a:r>
          </a:p>
          <a:p>
            <a:pPr marL="171450" indent="-171450">
              <a:buFont typeface="Arial" panose="020B0604020202020204" pitchFamily="34" charset="0"/>
              <a:buChar char="•"/>
            </a:pPr>
            <a:r>
              <a:rPr lang="en-US" dirty="0"/>
              <a:t>https://www.javatpoint.com/servlet-tutorial</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23</a:t>
            </a:fld>
            <a:endParaRPr lang="cs-CZ"/>
          </a:p>
        </p:txBody>
      </p:sp>
    </p:spTree>
    <p:extLst>
      <p:ext uri="{BB962C8B-B14F-4D97-AF65-F5344CB8AC3E}">
        <p14:creationId xmlns:p14="http://schemas.microsoft.com/office/powerpoint/2010/main" val="42166001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relevant as many application servers now day run a single application. </a:t>
            </a:r>
          </a:p>
          <a:p>
            <a:r>
              <a:rPr lang="en-US" dirty="0"/>
              <a:t>In addition, the core (Java EE) is becoming less and less complex.</a:t>
            </a:r>
          </a:p>
          <a:p>
            <a:endParaRPr lang="en-US" dirty="0"/>
          </a:p>
          <a:p>
            <a:r>
              <a:rPr lang="en-US" dirty="0"/>
              <a:t>Resources: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24</a:t>
            </a:fld>
            <a:endParaRPr lang="cs-CZ"/>
          </a:p>
        </p:txBody>
      </p:sp>
    </p:spTree>
    <p:extLst>
      <p:ext uri="{BB962C8B-B14F-4D97-AF65-F5344CB8AC3E}">
        <p14:creationId xmlns:p14="http://schemas.microsoft.com/office/powerpoint/2010/main" val="33805859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java-</a:t>
            </a:r>
            <a:r>
              <a:rPr lang="en-US" dirty="0" err="1"/>
              <a:t>embeded</a:t>
            </a: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25</a:t>
            </a:fld>
            <a:endParaRPr lang="cs-CZ"/>
          </a:p>
        </p:txBody>
      </p:sp>
    </p:spTree>
    <p:extLst>
      <p:ext uri="{BB962C8B-B14F-4D97-AF65-F5344CB8AC3E}">
        <p14:creationId xmlns:p14="http://schemas.microsoft.com/office/powerpoint/2010/main" val="31444175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26</a:t>
            </a:fld>
            <a:endParaRPr lang="cs-CZ"/>
          </a:p>
        </p:txBody>
      </p:sp>
    </p:spTree>
    <p:extLst>
      <p:ext uri="{BB962C8B-B14F-4D97-AF65-F5344CB8AC3E}">
        <p14:creationId xmlns:p14="http://schemas.microsoft.com/office/powerpoint/2010/main" val="3406206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Detecting end of a request.</a:t>
            </a:r>
          </a:p>
          <a:p>
            <a:r>
              <a:rPr lang="en-US" dirty="0"/>
              <a:t>- Generating valid a HTTP response.</a:t>
            </a:r>
          </a:p>
          <a:p>
            <a:r>
              <a:rPr lang="en-US" dirty="0"/>
              <a:t>- Size of a waiting queue before connections are refused.</a:t>
            </a:r>
          </a:p>
          <a:p>
            <a:r>
              <a:rPr lang="en-US" dirty="0"/>
              <a:t>- Long running tasks – global interpreter lock (may be removed).</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a:t>
            </a:fld>
            <a:endParaRPr lang="cs-CZ"/>
          </a:p>
        </p:txBody>
      </p:sp>
    </p:spTree>
    <p:extLst>
      <p:ext uri="{BB962C8B-B14F-4D97-AF65-F5344CB8AC3E}">
        <p14:creationId xmlns:p14="http://schemas.microsoft.com/office/powerpoint/2010/main" val="1479260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ACTIVITY</a:t>
            </a:r>
          </a:p>
          <a:p>
            <a:endParaRPr lang="en-US" dirty="0"/>
          </a:p>
          <a:p>
            <a:endParaRPr lang="en-US" dirty="0"/>
          </a:p>
          <a:p>
            <a:r>
              <a:rPr lang="en-US" dirty="0"/>
              <a:t>Resources:</a:t>
            </a:r>
          </a:p>
          <a:p>
            <a:pPr marL="228600" indent="-228600">
              <a:buFont typeface="Arial" panose="020B0604020202020204" pitchFamily="34" charset="0"/>
              <a:buChar char="•"/>
            </a:pPr>
            <a:r>
              <a:rPr lang="en-US" dirty="0"/>
              <a:t>https://flask.palletsprojects.com/en/2.1.x/</a:t>
            </a:r>
          </a:p>
          <a:p>
            <a:pPr marL="228600" indent="-22860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1371331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Slim Framework for PHP.</a:t>
            </a:r>
          </a:p>
          <a:p>
            <a:r>
              <a:rPr lang="en-US" dirty="0"/>
              <a:t>Implements most of the features mentioned before.</a:t>
            </a:r>
          </a:p>
          <a:p>
            <a:endParaRPr lang="en-US" dirty="0"/>
          </a:p>
          <a:p>
            <a:r>
              <a:rPr lang="en-US" dirty="0"/>
              <a:t>Resources:</a:t>
            </a:r>
          </a:p>
          <a:p>
            <a:pPr marL="171450" indent="-171450">
              <a:buFont typeface="Arial" panose="020B0604020202020204" pitchFamily="34" charset="0"/>
              <a:buChar char="•"/>
            </a:pPr>
            <a:r>
              <a:rPr lang="en-US" dirty="0"/>
              <a:t>https://wiki.python.org/moin/WebFrameworks</a:t>
            </a:r>
          </a:p>
          <a:p>
            <a:pPr marL="171450" indent="-171450">
              <a:buFont typeface="Arial" panose="020B0604020202020204" pitchFamily="34" charset="0"/>
              <a:buChar char="•"/>
            </a:pPr>
            <a:r>
              <a:rPr lang="en-US" dirty="0"/>
              <a:t>https://flask.palletsprojects.com/en/2.1.x/</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6</a:t>
            </a:fld>
            <a:endParaRPr lang="cs-CZ"/>
          </a:p>
        </p:txBody>
      </p:sp>
    </p:spTree>
    <p:extLst>
      <p:ext uri="{BB962C8B-B14F-4D97-AF65-F5344CB8AC3E}">
        <p14:creationId xmlns:p14="http://schemas.microsoft.com/office/powerpoint/2010/main" val="1473900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 Now we are using library – a dependency.</a:t>
            </a:r>
          </a:p>
          <a:p>
            <a:pPr marL="0" indent="0">
              <a:buFontTx/>
              <a:buNone/>
            </a:pPr>
            <a:r>
              <a:rPr lang="en-US" dirty="0"/>
              <a:t>- Still problem with long running tasks.</a:t>
            </a:r>
          </a:p>
          <a:p>
            <a:r>
              <a:rPr lang="en-US" dirty="0"/>
              <a:t>- Note that we should use guard/check (if __name__ == '__main__’) for </a:t>
            </a:r>
            <a:r>
              <a:rPr lang="en-US" dirty="0" err="1"/>
              <a:t>app.run</a:t>
            </a:r>
            <a:r>
              <a:rPr lang="en-US" dirty="0"/>
              <a:t>()</a:t>
            </a:r>
          </a:p>
          <a:p>
            <a:r>
              <a:rPr lang="en-US" dirty="0"/>
              <a:t>- Where is the web-server coming from ?</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7</a:t>
            </a:fld>
            <a:endParaRPr lang="cs-CZ"/>
          </a:p>
        </p:txBody>
      </p:sp>
    </p:spTree>
    <p:extLst>
      <p:ext uri="{BB962C8B-B14F-4D97-AF65-F5344CB8AC3E}">
        <p14:creationId xmlns:p14="http://schemas.microsoft.com/office/powerpoint/2010/main" val="3377712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application is not ready for deployment … or is it?</a:t>
            </a:r>
          </a:p>
          <a:p>
            <a:endParaRPr lang="en-US" dirty="0"/>
          </a:p>
          <a:p>
            <a:r>
              <a:rPr lang="en-US" dirty="0"/>
              <a:t>What are the hosting options we have?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solidFill>
                  <a:srgbClr val="000000"/>
                </a:solidFill>
                <a:effectLst/>
                <a:latin typeface="Garamond" panose="02020404030301010803" pitchFamily="18" charset="0"/>
              </a:rPr>
              <a:t>WSGI (Web Server Gateway Interface) servers – replace </a:t>
            </a:r>
            <a:r>
              <a:rPr lang="en-US" b="0" i="0" dirty="0" err="1">
                <a:solidFill>
                  <a:srgbClr val="000000"/>
                </a:solidFill>
                <a:effectLst/>
                <a:latin typeface="Garamond" panose="02020404030301010803" pitchFamily="18" charset="0"/>
              </a:rPr>
              <a:t>mod_python</a:t>
            </a:r>
            <a:r>
              <a:rPr lang="en-US" b="0" i="0" dirty="0">
                <a:solidFill>
                  <a:srgbClr val="000000"/>
                </a:solidFill>
                <a:effectLst/>
                <a:latin typeface="Garamond" panose="02020404030301010803" pitchFamily="18" charset="0"/>
              </a:rPr>
              <a:t> (not a standard specification). Server just invoke a callable object, PEP 3333.</a:t>
            </a:r>
          </a:p>
          <a:p>
            <a:pPr marL="171450" indent="-171450">
              <a:buFont typeface="Arial" panose="020B0604020202020204" pitchFamily="34" charset="0"/>
              <a:buChar char="•"/>
            </a:pPr>
            <a:r>
              <a:rPr lang="en-US" dirty="0" err="1"/>
              <a:t>uWSGI</a:t>
            </a:r>
            <a:r>
              <a:rPr lang="en-US" dirty="0"/>
              <a:t> - alternative to </a:t>
            </a:r>
            <a:r>
              <a:rPr lang="en-US" dirty="0" err="1"/>
              <a:t>FastCGI</a:t>
            </a:r>
            <a:r>
              <a:rPr lang="en-US" dirty="0"/>
              <a:t>, external server. It is a protocol and a server. There is a </a:t>
            </a:r>
            <a:r>
              <a:rPr lang="en-US" dirty="0" err="1"/>
              <a:t>Zerg</a:t>
            </a:r>
            <a:r>
              <a:rPr lang="en-US" dirty="0"/>
              <a:t> mode.</a:t>
            </a:r>
          </a:p>
          <a:p>
            <a:endParaRPr lang="en-US" dirty="0"/>
          </a:p>
          <a:p>
            <a:r>
              <a:rPr lang="en-US" dirty="0"/>
              <a:t>Resources:</a:t>
            </a:r>
          </a:p>
          <a:p>
            <a:pPr marL="171450" indent="-171450">
              <a:buFont typeface="Arial" panose="020B0604020202020204" pitchFamily="34" charset="0"/>
              <a:buChar char="•"/>
            </a:pPr>
            <a:r>
              <a:rPr lang="en-US" dirty="0"/>
              <a:t>https://flask.palletsprojects.com/en/2.1.x/deploying/</a:t>
            </a:r>
          </a:p>
          <a:p>
            <a:pPr marL="171450" indent="-171450">
              <a:buFont typeface="Arial" panose="020B0604020202020204" pitchFamily="34" charset="0"/>
              <a:buChar char="•"/>
            </a:pPr>
            <a:r>
              <a:rPr lang="en-US" dirty="0"/>
              <a:t>https://modwsgi.readthedocs.io/en/master/</a:t>
            </a:r>
          </a:p>
          <a:p>
            <a:pPr marL="171450" indent="-171450">
              <a:buFont typeface="Arial" panose="020B0604020202020204" pitchFamily="34" charset="0"/>
              <a:buChar char="•"/>
            </a:pPr>
            <a:r>
              <a:rPr lang="en-US" dirty="0"/>
              <a:t>https://uwsgi-docs.readthedocs.io/en/latest/Zerg.html</a:t>
            </a:r>
          </a:p>
          <a:p>
            <a:pPr marL="171450" indent="-171450">
              <a:buFont typeface="Arial" panose="020B0604020202020204" pitchFamily="34" charset="0"/>
              <a:buChar char="•"/>
            </a:pPr>
            <a:r>
              <a:rPr lang="en-US" dirty="0"/>
              <a:t>https://www.fullstackpython.com/wsgi-servers.html</a:t>
            </a:r>
          </a:p>
          <a:p>
            <a:pPr marL="171450" indent="-171450">
              <a:buFont typeface="Arial" panose="020B0604020202020204" pitchFamily="34" charset="0"/>
              <a:buChar char="•"/>
            </a:pPr>
            <a:r>
              <a:rPr lang="en-US" dirty="0"/>
              <a:t>https://gunicorn.org/#quickstart</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8</a:t>
            </a:fld>
            <a:endParaRPr lang="cs-CZ"/>
          </a:p>
        </p:txBody>
      </p:sp>
    </p:spTree>
    <p:extLst>
      <p:ext uri="{BB962C8B-B14F-4D97-AF65-F5344CB8AC3E}">
        <p14:creationId xmlns:p14="http://schemas.microsoft.com/office/powerpoint/2010/main" val="2912059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There are alternatives to </a:t>
            </a:r>
            <a:r>
              <a:rPr lang="en-US" dirty="0" err="1"/>
              <a:t>Gunicorn</a:t>
            </a:r>
            <a:r>
              <a:rPr lang="en-US" dirty="0"/>
              <a:t>, just check the documentation.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The server run a master/main thread and workers; master have zero knowledge of workers who handle the requests. Workers can be created and destroyed. Data sharing is tricky among processes, we can pre-load data before the fork, but that is still not shared memory. We can employ “multiprocessing” package.</a:t>
            </a:r>
          </a:p>
          <a:p>
            <a:pPr marL="171450" lvl="0" indent="-171450">
              <a:buFont typeface="Arial" panose="020B0604020202020204" pitchFamily="34" charset="0"/>
              <a:buChar char="•"/>
            </a:pPr>
            <a:r>
              <a:rPr lang="en-US" dirty="0"/>
              <a:t>sync - every worker run a single request, no support for Keep-Alive. May be issue when handling IO as we are waiting.</a:t>
            </a:r>
          </a:p>
          <a:p>
            <a:pPr marL="171450" lvl="0" indent="-171450">
              <a:buFont typeface="Arial" panose="020B0604020202020204" pitchFamily="34" charset="0"/>
              <a:buChar char="•"/>
            </a:pPr>
            <a:r>
              <a:rPr lang="en-US" dirty="0"/>
              <a:t>async -  based on Greenlets  (</a:t>
            </a:r>
            <a:r>
              <a:rPr lang="en-US" dirty="0" err="1"/>
              <a:t>Eventlet</a:t>
            </a:r>
            <a:r>
              <a:rPr lang="en-US" dirty="0"/>
              <a:t>, </a:t>
            </a:r>
            <a:r>
              <a:rPr lang="en-US" dirty="0" err="1"/>
              <a:t>Geventlet</a:t>
            </a:r>
            <a:r>
              <a:rPr lang="en-US" dirty="0"/>
              <a:t> )  ~ co-routines. </a:t>
            </a:r>
          </a:p>
          <a:p>
            <a:endParaRPr lang="en-US" dirty="0"/>
          </a:p>
          <a:p>
            <a:r>
              <a:rPr lang="en-US" dirty="0"/>
              <a:t>The example run four workers and bind to port 8020. We can also start this from the Python script.</a:t>
            </a:r>
          </a:p>
          <a:p>
            <a:endParaRPr lang="en-US" dirty="0"/>
          </a:p>
          <a:p>
            <a:r>
              <a:rPr lang="en-US" dirty="0"/>
              <a:t>Resources:</a:t>
            </a:r>
          </a:p>
          <a:p>
            <a:pPr marL="171450" indent="-171450">
              <a:buFont typeface="Arial" panose="020B0604020202020204" pitchFamily="34" charset="0"/>
              <a:buChar char="•"/>
            </a:pPr>
            <a:r>
              <a:rPr lang="en-US" dirty="0"/>
              <a:t>https://flask.palletsprojects.com/en/2.1.x/deploying/</a:t>
            </a:r>
          </a:p>
          <a:p>
            <a:pPr marL="171450" indent="-171450">
              <a:buFont typeface="Arial" panose="020B0604020202020204" pitchFamily="34" charset="0"/>
              <a:buChar char="•"/>
            </a:pPr>
            <a:r>
              <a:rPr lang="en-US" dirty="0"/>
              <a:t>https://modwsgi.readthedocs.io/en/master/</a:t>
            </a:r>
          </a:p>
          <a:p>
            <a:pPr marL="171450" indent="-171450">
              <a:buFont typeface="Arial" panose="020B0604020202020204" pitchFamily="34" charset="0"/>
              <a:buChar char="•"/>
            </a:pPr>
            <a:r>
              <a:rPr lang="en-US" dirty="0"/>
              <a:t>https://uwsgi-docs.readthedocs.io/en/latest/Zerg.html</a:t>
            </a:r>
          </a:p>
          <a:p>
            <a:pPr marL="171450" indent="-171450">
              <a:buFont typeface="Arial" panose="020B0604020202020204" pitchFamily="34" charset="0"/>
              <a:buChar char="•"/>
            </a:pPr>
            <a:r>
              <a:rPr lang="en-US" dirty="0"/>
              <a:t>https://www.fullstackpython.com/wsgi-servers.html</a:t>
            </a:r>
          </a:p>
          <a:p>
            <a:pPr marL="171450" indent="-171450">
              <a:buFont typeface="Arial" panose="020B0604020202020204" pitchFamily="34" charset="0"/>
              <a:buChar char="•"/>
            </a:pPr>
            <a:r>
              <a:rPr lang="en-US" dirty="0"/>
              <a:t>https://gunicorn.org/#quickstart</a:t>
            </a:r>
          </a:p>
          <a:p>
            <a:pPr marL="171450" indent="-171450">
              <a:buFont typeface="Arial" panose="020B0604020202020204" pitchFamily="34" charset="0"/>
              <a:buChar char="•"/>
            </a:pPr>
            <a:r>
              <a:rPr lang="en-US" dirty="0"/>
              <a:t>https://www.geeksforgeeks.org/coroutine-in-python/</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9</a:t>
            </a:fld>
            <a:endParaRPr lang="cs-CZ"/>
          </a:p>
        </p:txBody>
      </p:sp>
    </p:spTree>
    <p:extLst>
      <p:ext uri="{BB962C8B-B14F-4D97-AF65-F5344CB8AC3E}">
        <p14:creationId xmlns:p14="http://schemas.microsoft.com/office/powerpoint/2010/main" val="991650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there is a single-thread it is not good for vertical scaling.</a:t>
            </a:r>
          </a:p>
          <a:p>
            <a:endParaRPr lang="en-US" dirty="0"/>
          </a:p>
          <a:p>
            <a:r>
              <a:rPr lang="en-US" dirty="0"/>
              <a:t>We also have packages for handling inputs / output, working with files, processes or manage them as a cluster. </a:t>
            </a:r>
          </a:p>
          <a:p>
            <a:endParaRPr lang="en-US" dirty="0"/>
          </a:p>
          <a:p>
            <a:r>
              <a:rPr lang="en-US" dirty="0"/>
              <a:t>Resources:</a:t>
            </a:r>
          </a:p>
          <a:p>
            <a:pPr marL="171450" indent="-171450">
              <a:buFont typeface="Arial" panose="020B0604020202020204" pitchFamily="34" charset="0"/>
              <a:buChar char="•"/>
            </a:pPr>
            <a:r>
              <a:rPr lang="en-US" dirty="0"/>
              <a:t>https://nodejs.org/en/</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11</a:t>
            </a:fld>
            <a:endParaRPr lang="cs-CZ"/>
          </a:p>
        </p:txBody>
      </p:sp>
    </p:spTree>
    <p:extLst>
      <p:ext uri="{BB962C8B-B14F-4D97-AF65-F5344CB8AC3E}">
        <p14:creationId xmlns:p14="http://schemas.microsoft.com/office/powerpoint/2010/main" val="10606367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2024: 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42CB01-0606-AD8B-8CDE-0F8FFB8E3C47}"/>
              </a:ext>
            </a:extLst>
          </p:cNvPr>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15635"/>
          </a:xfrm>
        </p:spPr>
        <p:txBody>
          <a:bodyPr anchor="b">
            <a:no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100051" y="4455620"/>
            <a:ext cx="7948277" cy="439653"/>
          </a:xfrm>
        </p:spPr>
        <p:txBody>
          <a:bodyPr wrap="none" lIns="91440" rIns="91440" anchor="ctr" anchorCtr="0">
            <a:noAutofit/>
          </a:bodyPr>
          <a:lstStyle>
            <a:lvl1pPr marL="0" indent="0" algn="l">
              <a:buNone/>
              <a:defRPr sz="2400" b="1"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Presentation group</a:t>
            </a:r>
          </a:p>
        </p:txBody>
      </p:sp>
      <p:cxnSp>
        <p:nvCxnSpPr>
          <p:cNvPr id="9" name="Straight Connector 8"/>
          <p:cNvCxnSpPr/>
          <p:nvPr/>
        </p:nvCxnSpPr>
        <p:spPr>
          <a:xfrm>
            <a:off x="1207658" y="4365104"/>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65665A35-B15A-1F1B-E7BB-06D54184D5F9}"/>
              </a:ext>
            </a:extLst>
          </p:cNvPr>
          <p:cNvSpPr>
            <a:spLocks noGrp="1"/>
          </p:cNvSpPr>
          <p:nvPr>
            <p:ph type="body" sz="quarter" idx="12" hasCustomPrompt="1"/>
          </p:nvPr>
        </p:nvSpPr>
        <p:spPr>
          <a:xfrm>
            <a:off x="9264650" y="4456113"/>
            <a:ext cx="1891030" cy="503237"/>
          </a:xfrm>
        </p:spPr>
        <p:txBody>
          <a:bodyPr rIns="90000" anchor="ctr" anchorCtr="0"/>
          <a:lstStyle>
            <a:lvl1pPr marL="0" indent="0" algn="r">
              <a:buNone/>
              <a:defRPr lang="en-US" sz="2400" b="1" kern="1200" cap="none" spc="200" baseline="0" dirty="0">
                <a:solidFill>
                  <a:schemeClr val="tx2"/>
                </a:solidFill>
                <a:latin typeface="+mj-lt"/>
                <a:ea typeface="+mn-ea"/>
                <a:cs typeface="+mn-cs"/>
              </a:defRPr>
            </a:lvl1pPr>
          </a:lstStyle>
          <a:p>
            <a:pPr lvl="0"/>
            <a:r>
              <a:rPr lang="en-US" dirty="0"/>
              <a:t>Year</a:t>
            </a:r>
          </a:p>
        </p:txBody>
      </p:sp>
      <p:sp>
        <p:nvSpPr>
          <p:cNvPr id="12" name="Text Placeholder 11">
            <a:extLst>
              <a:ext uri="{FF2B5EF4-FFF2-40B4-BE49-F238E27FC236}">
                <a16:creationId xmlns:a16="http://schemas.microsoft.com/office/drawing/2014/main" id="{FE211867-31A4-8500-D606-C5CD767A2639}"/>
              </a:ext>
            </a:extLst>
          </p:cNvPr>
          <p:cNvSpPr>
            <a:spLocks noGrp="1"/>
          </p:cNvSpPr>
          <p:nvPr>
            <p:ph type="body" sz="quarter" idx="13" hasCustomPrompt="1"/>
          </p:nvPr>
        </p:nvSpPr>
        <p:spPr>
          <a:xfrm>
            <a:off x="1097814" y="4942294"/>
            <a:ext cx="7948277" cy="437358"/>
          </a:xfrm>
        </p:spPr>
        <p:txBody>
          <a:bodyPr wrap="none" lIns="90000" rIns="90000" anchor="ctr" anchorCtr="0"/>
          <a:lstStyle>
            <a:lvl1pPr marL="0" indent="0" algn="l">
              <a:buNone/>
              <a:defRPr lang="en-US" sz="2400" b="1" kern="1200" cap="none" spc="200" baseline="0" dirty="0">
                <a:solidFill>
                  <a:schemeClr val="tx2"/>
                </a:solidFill>
                <a:latin typeface="+mj-lt"/>
                <a:ea typeface="+mn-ea"/>
                <a:cs typeface="+mn-cs"/>
              </a:defRPr>
            </a:lvl1pPr>
          </a:lstStyle>
          <a:p>
            <a:pPr lvl="0"/>
            <a:r>
              <a:rPr lang="en-US" dirty="0"/>
              <a:t>Presenting person</a:t>
            </a:r>
          </a:p>
        </p:txBody>
      </p:sp>
      <p:sp>
        <p:nvSpPr>
          <p:cNvPr id="13" name="Text Placeholder 11">
            <a:extLst>
              <a:ext uri="{FF2B5EF4-FFF2-40B4-BE49-F238E27FC236}">
                <a16:creationId xmlns:a16="http://schemas.microsoft.com/office/drawing/2014/main" id="{3EE7B3D2-877F-B924-8BD1-76C44B2778D5}"/>
              </a:ext>
            </a:extLst>
          </p:cNvPr>
          <p:cNvSpPr>
            <a:spLocks noGrp="1"/>
          </p:cNvSpPr>
          <p:nvPr>
            <p:ph type="body" sz="quarter" idx="14" hasCustomPrompt="1"/>
          </p:nvPr>
        </p:nvSpPr>
        <p:spPr>
          <a:xfrm>
            <a:off x="1097279" y="5592755"/>
            <a:ext cx="7948277" cy="809511"/>
          </a:xfrm>
        </p:spPr>
        <p:txBody>
          <a:bodyPr wrap="none" lIns="90000" rIns="90000"/>
          <a:lstStyle>
            <a:lvl1pPr marL="0" indent="0" algn="l">
              <a:buNone/>
              <a:defRPr lang="en-US" sz="1800" b="1" kern="1200" cap="none" spc="200" baseline="0" dirty="0">
                <a:solidFill>
                  <a:schemeClr val="tx2"/>
                </a:solidFill>
                <a:latin typeface="+mj-lt"/>
                <a:ea typeface="+mn-ea"/>
                <a:cs typeface="+mn-cs"/>
              </a:defRPr>
            </a:lvl1pPr>
          </a:lstStyle>
          <a:p>
            <a:pPr lvl="0"/>
            <a:r>
              <a:rPr lang="en-US" dirty="0"/>
              <a:t>Links</a:t>
            </a:r>
          </a:p>
        </p:txBody>
      </p:sp>
      <p:pic>
        <p:nvPicPr>
          <p:cNvPr id="1026" name="Picture 2">
            <a:extLst>
              <a:ext uri="{FF2B5EF4-FFF2-40B4-BE49-F238E27FC236}">
                <a16:creationId xmlns:a16="http://schemas.microsoft.com/office/drawing/2014/main" id="{1A90CBFD-96D4-7287-CE2C-B361F455B9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486" y="6503336"/>
            <a:ext cx="983432" cy="34643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315EABA8-3BA1-5923-66BA-C39DF4CA777F}"/>
              </a:ext>
            </a:extLst>
          </p:cNvPr>
          <p:cNvSpPr txBox="1"/>
          <p:nvPr/>
        </p:nvSpPr>
        <p:spPr>
          <a:xfrm>
            <a:off x="2035126" y="6513154"/>
            <a:ext cx="8165330" cy="369332"/>
          </a:xfrm>
          <a:prstGeom prst="rect">
            <a:avLst/>
          </a:prstGeom>
          <a:noFill/>
        </p:spPr>
        <p:txBody>
          <a:bodyPr wrap="square">
            <a:spAutoFit/>
          </a:bodyPr>
          <a:lstStyle/>
          <a:p>
            <a:r>
              <a:rPr lang="en-US" dirty="0">
                <a:solidFill>
                  <a:schemeClr val="bg1"/>
                </a:solidFill>
              </a:rPr>
              <a:t>This work is licensed under a </a:t>
            </a:r>
            <a:r>
              <a:rPr lang="en-US" dirty="0">
                <a:solidFill>
                  <a:schemeClr val="bg1"/>
                </a:solidFill>
                <a:hlinkClick r:id="rId3">
                  <a:extLst>
                    <a:ext uri="{A12FA001-AC4F-418D-AE19-62706E023703}">
                      <ahyp:hlinkClr xmlns:ahyp="http://schemas.microsoft.com/office/drawing/2018/hyperlinkcolor" val="tx"/>
                    </a:ext>
                  </a:extLst>
                </a:hlinkClick>
              </a:rPr>
              <a:t>Creative Commons Attribution 4.0 International License</a:t>
            </a:r>
            <a:r>
              <a:rPr lang="en-US" dirty="0">
                <a:solidFill>
                  <a:schemeClr val="bg1"/>
                </a:solidFill>
              </a:rPr>
              <a:t>.</a:t>
            </a:r>
          </a:p>
        </p:txBody>
      </p:sp>
    </p:spTree>
    <p:extLst>
      <p:ext uri="{BB962C8B-B14F-4D97-AF65-F5344CB8AC3E}">
        <p14:creationId xmlns:p14="http://schemas.microsoft.com/office/powerpoint/2010/main" val="3031683539"/>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024: Sub-headin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1980093"/>
            <a:ext cx="7561263" cy="863352"/>
          </a:xfrm>
          <a:prstGeom prst="rect">
            <a:avLst/>
          </a:prstGeom>
        </p:spPr>
        <p:txBody>
          <a:bodyPr anchor="ctr"/>
          <a:lstStyle>
            <a:lvl1pPr marL="0" indent="0" algn="ctr">
              <a:buNone/>
              <a:defRPr sz="3600" cap="none"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cxnSp>
        <p:nvCxnSpPr>
          <p:cNvPr id="2" name="Straight Connector 1">
            <a:extLst>
              <a:ext uri="{FF2B5EF4-FFF2-40B4-BE49-F238E27FC236}">
                <a16:creationId xmlns:a16="http://schemas.microsoft.com/office/drawing/2014/main" id="{9B46B549-2DF5-2605-A7E2-507EC6741B81}"/>
              </a:ext>
            </a:extLst>
          </p:cNvPr>
          <p:cNvCxnSpPr>
            <a:cxnSpLocks/>
          </p:cNvCxnSpPr>
          <p:nvPr/>
        </p:nvCxnSpPr>
        <p:spPr>
          <a:xfrm>
            <a:off x="335360" y="2996952"/>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481745"/>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024: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9272" cy="766132"/>
          </a:xfr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335360" y="1268760"/>
            <a:ext cx="11449272" cy="5040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452BA717-4DED-4A38-BDE4-30D0F0A142DB}" type="slidenum">
              <a:rPr lang="cs-CZ" smtClean="0"/>
              <a:pPr/>
              <a:t>‹#›</a:t>
            </a:fld>
            <a:endParaRPr lang="cs-CZ"/>
          </a:p>
        </p:txBody>
      </p:sp>
      <p:cxnSp>
        <p:nvCxnSpPr>
          <p:cNvPr id="7" name="Straight Connector 6">
            <a:extLst>
              <a:ext uri="{FF2B5EF4-FFF2-40B4-BE49-F238E27FC236}">
                <a16:creationId xmlns:a16="http://schemas.microsoft.com/office/drawing/2014/main" id="{6D7F9E1D-3FFE-E5D5-8168-CE30DC4521EC}"/>
              </a:ext>
            </a:extLst>
          </p:cNvPr>
          <p:cNvCxnSpPr>
            <a:cxnSpLocks/>
          </p:cNvCxnSpPr>
          <p:nvPr/>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9958082"/>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024: Two Content">
    <p:spTree>
      <p:nvGrpSpPr>
        <p:cNvPr id="1" name=""/>
        <p:cNvGrpSpPr/>
        <p:nvPr/>
      </p:nvGrpSpPr>
      <p:grpSpPr>
        <a:xfrm>
          <a:off x="0" y="0"/>
          <a:ext cx="0" cy="0"/>
          <a:chOff x="0" y="0"/>
          <a:chExt cx="0" cy="0"/>
        </a:xfrm>
      </p:grpSpPr>
      <p:sp>
        <p:nvSpPr>
          <p:cNvPr id="8" name="Title 7"/>
          <p:cNvSpPr>
            <a:spLocks noGrp="1"/>
          </p:cNvSpPr>
          <p:nvPr>
            <p:ph type="title"/>
          </p:nvPr>
        </p:nvSpPr>
        <p:spPr>
          <a:xfrm>
            <a:off x="360000" y="180000"/>
            <a:ext cx="11448000" cy="766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35360" y="1260583"/>
            <a:ext cx="5699679" cy="5048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260583"/>
            <a:ext cx="5566712" cy="5048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651B8B48-CD68-422A-981A-F7D1D2E08DD1}" type="slidenum">
              <a:rPr lang="en-US" smtClean="0"/>
              <a:t>‹#›</a:t>
            </a:fld>
            <a:endParaRPr lang="en-US"/>
          </a:p>
        </p:txBody>
      </p:sp>
      <p:cxnSp>
        <p:nvCxnSpPr>
          <p:cNvPr id="2" name="Straight Connector 1">
            <a:extLst>
              <a:ext uri="{FF2B5EF4-FFF2-40B4-BE49-F238E27FC236}">
                <a16:creationId xmlns:a16="http://schemas.microsoft.com/office/drawing/2014/main" id="{2EC59EFB-1B84-A66B-9566-F2885C8BF9CA}"/>
              </a:ext>
            </a:extLst>
          </p:cNvPr>
          <p:cNvCxnSpPr>
            <a:cxnSpLocks/>
          </p:cNvCxnSpPr>
          <p:nvPr/>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021643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2024: Title">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8000" cy="766132"/>
          </a:xfr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651B8B48-CD68-422A-981A-F7D1D2E08DD1}" type="slidenum">
              <a:rPr lang="en-US" smtClean="0"/>
              <a:t>‹#›</a:t>
            </a:fld>
            <a:endParaRPr lang="en-US"/>
          </a:p>
        </p:txBody>
      </p:sp>
      <p:cxnSp>
        <p:nvCxnSpPr>
          <p:cNvPr id="6" name="Straight Connector 5">
            <a:extLst>
              <a:ext uri="{FF2B5EF4-FFF2-40B4-BE49-F238E27FC236}">
                <a16:creationId xmlns:a16="http://schemas.microsoft.com/office/drawing/2014/main" id="{AF6BAB6C-A9D1-4572-ED9D-D7E9722E3C65}"/>
              </a:ext>
            </a:extLst>
          </p:cNvPr>
          <p:cNvCxnSpPr>
            <a:cxnSpLocks/>
          </p:cNvCxnSpPr>
          <p:nvPr/>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8223386"/>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024: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3269878"/>
      </p:ext>
    </p:extLst>
  </p:cSld>
  <p:clrMapOvr>
    <a:masterClrMapping/>
  </p:clrMapOvr>
  <p:hf hdr="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66800" y="199277"/>
            <a:ext cx="10058400" cy="76613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335360" y="1268759"/>
            <a:ext cx="11449272" cy="5152007"/>
          </a:xfrm>
          <a:prstGeom prst="rect">
            <a:avLst/>
          </a:prstGeom>
        </p:spPr>
        <p:txBody>
          <a:bodyPr vert="horz" lIns="0" tIns="36000" rIns="0" bIns="3600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9900458" y="6571397"/>
            <a:ext cx="1312025" cy="253513"/>
          </a:xfrm>
          <a:prstGeom prst="rect">
            <a:avLst/>
          </a:prstGeom>
        </p:spPr>
        <p:txBody>
          <a:bodyPr vert="horz" lIns="91440" tIns="45720" rIns="91440" bIns="45720" rtlCol="0" anchor="ctr"/>
          <a:lstStyle>
            <a:lvl1pPr algn="r">
              <a:defRPr sz="1050">
                <a:solidFill>
                  <a:srgbClr val="FFFFFF"/>
                </a:solidFill>
              </a:defRPr>
            </a:lvl1pPr>
          </a:lstStyle>
          <a:p>
            <a:fld id="{651B8B48-CD68-422A-981A-F7D1D2E08DD1}" type="slidenum">
              <a:rPr lang="en-US" smtClean="0"/>
              <a:t>‹#›</a:t>
            </a:fld>
            <a:endParaRPr lang="en-US"/>
          </a:p>
        </p:txBody>
      </p:sp>
    </p:spTree>
    <p:extLst>
      <p:ext uri="{BB962C8B-B14F-4D97-AF65-F5344CB8AC3E}">
        <p14:creationId xmlns:p14="http://schemas.microsoft.com/office/powerpoint/2010/main" val="424530752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expressjs.com/en/resources/middleware.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github.com/helmetjs/helmet#reference"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deno.com/"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hyperlink" Target="https://bun.sh/"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Application_server"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Web_server"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3C452-C885-7317-E131-0BDB4C1BDA72}"/>
              </a:ext>
            </a:extLst>
          </p:cNvPr>
          <p:cNvSpPr>
            <a:spLocks noGrp="1"/>
          </p:cNvSpPr>
          <p:nvPr>
            <p:ph type="ctrTitle"/>
          </p:nvPr>
        </p:nvSpPr>
        <p:spPr/>
        <p:txBody>
          <a:bodyPr/>
          <a:lstStyle/>
          <a:p>
            <a:pPr algn="r"/>
            <a:r>
              <a:rPr lang="en-US" sz="8000" dirty="0"/>
              <a:t>Server</a:t>
            </a:r>
          </a:p>
        </p:txBody>
      </p:sp>
      <p:sp>
        <p:nvSpPr>
          <p:cNvPr id="3" name="Subtitle 2">
            <a:extLst>
              <a:ext uri="{FF2B5EF4-FFF2-40B4-BE49-F238E27FC236}">
                <a16:creationId xmlns:a16="http://schemas.microsoft.com/office/drawing/2014/main" id="{9E35C64A-9086-C8A2-A885-C195BB063508}"/>
              </a:ext>
            </a:extLst>
          </p:cNvPr>
          <p:cNvSpPr>
            <a:spLocks noGrp="1"/>
          </p:cNvSpPr>
          <p:nvPr>
            <p:ph type="subTitle" idx="1"/>
          </p:nvPr>
        </p:nvSpPr>
        <p:spPr>
          <a:xfrm>
            <a:off x="1100051" y="4455620"/>
            <a:ext cx="8164599" cy="439653"/>
          </a:xfrm>
        </p:spPr>
        <p:txBody>
          <a:bodyPr/>
          <a:lstStyle/>
          <a:p>
            <a:r>
              <a:rPr lang="en-US" dirty="0"/>
              <a:t>NSWI153 - </a:t>
            </a:r>
            <a:r>
              <a:rPr lang="en-US" dirty="0">
                <a:solidFill>
                  <a:schemeClr val="accent2"/>
                </a:solidFill>
              </a:rPr>
              <a:t>Advanced</a:t>
            </a:r>
            <a:r>
              <a:rPr lang="en-US" dirty="0"/>
              <a:t> Programming of Web Applications </a:t>
            </a:r>
          </a:p>
        </p:txBody>
      </p:sp>
      <p:sp>
        <p:nvSpPr>
          <p:cNvPr id="4" name="Text Placeholder 3">
            <a:extLst>
              <a:ext uri="{FF2B5EF4-FFF2-40B4-BE49-F238E27FC236}">
                <a16:creationId xmlns:a16="http://schemas.microsoft.com/office/drawing/2014/main" id="{83D77CA2-8171-135B-E44F-1C7F469B2EE4}"/>
              </a:ext>
            </a:extLst>
          </p:cNvPr>
          <p:cNvSpPr>
            <a:spLocks noGrp="1"/>
          </p:cNvSpPr>
          <p:nvPr>
            <p:ph type="body" sz="quarter" idx="12"/>
          </p:nvPr>
        </p:nvSpPr>
        <p:spPr/>
        <p:txBody>
          <a:bodyPr/>
          <a:lstStyle/>
          <a:p>
            <a:r>
              <a:rPr lang="cs-CZ" dirty="0"/>
              <a:t>202</a:t>
            </a:r>
            <a:r>
              <a:rPr lang="en-US" dirty="0"/>
              <a:t>3/2024</a:t>
            </a:r>
          </a:p>
        </p:txBody>
      </p:sp>
      <p:sp>
        <p:nvSpPr>
          <p:cNvPr id="5" name="Text Placeholder 4">
            <a:extLst>
              <a:ext uri="{FF2B5EF4-FFF2-40B4-BE49-F238E27FC236}">
                <a16:creationId xmlns:a16="http://schemas.microsoft.com/office/drawing/2014/main" id="{B38A3DCA-7A4A-597B-3B42-628A19DFF7AD}"/>
              </a:ext>
            </a:extLst>
          </p:cNvPr>
          <p:cNvSpPr>
            <a:spLocks noGrp="1"/>
          </p:cNvSpPr>
          <p:nvPr>
            <p:ph type="body" sz="quarter" idx="13"/>
          </p:nvPr>
        </p:nvSpPr>
        <p:spPr/>
        <p:txBody>
          <a:bodyPr/>
          <a:lstStyle/>
          <a:p>
            <a:r>
              <a:rPr lang="en-US" dirty="0"/>
              <a:t>Petr </a:t>
            </a:r>
            <a:r>
              <a:rPr lang="cs-CZ" dirty="0"/>
              <a:t>Škoda</a:t>
            </a:r>
            <a:endParaRPr lang="en-US" dirty="0"/>
          </a:p>
        </p:txBody>
      </p:sp>
      <p:sp>
        <p:nvSpPr>
          <p:cNvPr id="6" name="Text Placeholder 5">
            <a:extLst>
              <a:ext uri="{FF2B5EF4-FFF2-40B4-BE49-F238E27FC236}">
                <a16:creationId xmlns:a16="http://schemas.microsoft.com/office/drawing/2014/main" id="{7FCF41A0-7ACE-A6B3-D30D-C368EAC69EDB}"/>
              </a:ext>
            </a:extLst>
          </p:cNvPr>
          <p:cNvSpPr>
            <a:spLocks noGrp="1"/>
          </p:cNvSpPr>
          <p:nvPr>
            <p:ph type="body" sz="quarter" idx="14"/>
          </p:nvPr>
        </p:nvSpPr>
        <p:spPr/>
        <p:txBody>
          <a:bodyPr/>
          <a:lstStyle/>
          <a:p>
            <a:pPr lvl="0"/>
            <a:r>
              <a:rPr lang="en-US" dirty="0"/>
              <a:t>https://github.com/skodapetr</a:t>
            </a:r>
          </a:p>
          <a:p>
            <a:r>
              <a:rPr lang="en-US" dirty="0"/>
              <a:t>https://www.ksi.mff.cuni.cz</a:t>
            </a:r>
            <a:endParaRPr lang="cs-CZ" dirty="0"/>
          </a:p>
        </p:txBody>
      </p:sp>
    </p:spTree>
    <p:extLst>
      <p:ext uri="{BB962C8B-B14F-4D97-AF65-F5344CB8AC3E}">
        <p14:creationId xmlns:p14="http://schemas.microsoft.com/office/powerpoint/2010/main" val="2139594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BA711B-FF2F-1D03-04E2-41406B13F92A}"/>
              </a:ext>
            </a:extLst>
          </p:cNvPr>
          <p:cNvSpPr>
            <a:spLocks noGrp="1"/>
          </p:cNvSpPr>
          <p:nvPr>
            <p:ph type="body" sz="quarter" idx="13"/>
          </p:nvPr>
        </p:nvSpPr>
        <p:spPr/>
        <p:txBody>
          <a:bodyPr/>
          <a:lstStyle/>
          <a:p>
            <a:r>
              <a:rPr lang="en-US" dirty="0"/>
              <a:t>JavaScript</a:t>
            </a:r>
          </a:p>
        </p:txBody>
      </p:sp>
      <p:sp>
        <p:nvSpPr>
          <p:cNvPr id="3" name="Text Placeholder 2">
            <a:extLst>
              <a:ext uri="{FF2B5EF4-FFF2-40B4-BE49-F238E27FC236}">
                <a16:creationId xmlns:a16="http://schemas.microsoft.com/office/drawing/2014/main" id="{7E8E40C6-30C8-47C8-F07C-9B15DFCB4896}"/>
              </a:ext>
            </a:extLst>
          </p:cNvPr>
          <p:cNvSpPr>
            <a:spLocks noGrp="1"/>
          </p:cNvSpPr>
          <p:nvPr>
            <p:ph type="body" sz="quarter" idx="14"/>
          </p:nvPr>
        </p:nvSpPr>
        <p:spPr/>
        <p:txBody>
          <a:bodyPr/>
          <a:lstStyle/>
          <a:p>
            <a:r>
              <a:rPr lang="en-US" dirty="0"/>
              <a:t>NodeJS</a:t>
            </a:r>
          </a:p>
        </p:txBody>
      </p:sp>
    </p:spTree>
    <p:extLst>
      <p:ext uri="{BB962C8B-B14F-4D97-AF65-F5344CB8AC3E}">
        <p14:creationId xmlns:p14="http://schemas.microsoft.com/office/powerpoint/2010/main" val="4238826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4940D-7726-835F-10BB-F215DF9FE26B}"/>
              </a:ext>
            </a:extLst>
          </p:cNvPr>
          <p:cNvSpPr>
            <a:spLocks noGrp="1"/>
          </p:cNvSpPr>
          <p:nvPr>
            <p:ph type="title"/>
          </p:nvPr>
        </p:nvSpPr>
        <p:spPr/>
        <p:txBody>
          <a:bodyPr/>
          <a:lstStyle/>
          <a:p>
            <a:r>
              <a:rPr lang="en-US" dirty="0"/>
              <a:t>Node.js</a:t>
            </a:r>
          </a:p>
        </p:txBody>
      </p:sp>
      <p:sp>
        <p:nvSpPr>
          <p:cNvPr id="3" name="Content Placeholder 2">
            <a:extLst>
              <a:ext uri="{FF2B5EF4-FFF2-40B4-BE49-F238E27FC236}">
                <a16:creationId xmlns:a16="http://schemas.microsoft.com/office/drawing/2014/main" id="{82D498F7-71A4-0C4B-8608-08BBF7382EA1}"/>
              </a:ext>
            </a:extLst>
          </p:cNvPr>
          <p:cNvSpPr>
            <a:spLocks noGrp="1"/>
          </p:cNvSpPr>
          <p:nvPr>
            <p:ph idx="1"/>
          </p:nvPr>
        </p:nvSpPr>
        <p:spPr/>
        <p:txBody>
          <a:bodyPr/>
          <a:lstStyle/>
          <a:p>
            <a:r>
              <a:rPr lang="en-US" dirty="0"/>
              <a:t>JavaScript runtime environment based on V8 engine.</a:t>
            </a:r>
          </a:p>
          <a:p>
            <a:r>
              <a:rPr lang="en-US" dirty="0"/>
              <a:t>Offers natively many code packages:</a:t>
            </a:r>
          </a:p>
          <a:p>
            <a:pPr lvl="1"/>
            <a:r>
              <a:rPr lang="en-US" dirty="0"/>
              <a:t>Net - socket API, supports both TCP and UDP</a:t>
            </a:r>
          </a:p>
          <a:p>
            <a:pPr lvl="1"/>
            <a:r>
              <a:rPr lang="en-US" dirty="0"/>
              <a:t>TLS – sockets with encryption</a:t>
            </a:r>
          </a:p>
          <a:p>
            <a:pPr lvl="1"/>
            <a:r>
              <a:rPr lang="en-US" dirty="0"/>
              <a:t>DNS, HTTP, HTTP/2</a:t>
            </a:r>
          </a:p>
          <a:p>
            <a:pPr lvl="1"/>
            <a:r>
              <a:rPr lang="en-US" dirty="0"/>
              <a:t>…</a:t>
            </a:r>
          </a:p>
          <a:p>
            <a:r>
              <a:rPr lang="en-US" dirty="0"/>
              <a:t>Accompanied by </a:t>
            </a:r>
            <a:r>
              <a:rPr lang="en-US" dirty="0" err="1"/>
              <a:t>npm</a:t>
            </a:r>
            <a:r>
              <a:rPr lang="en-US" dirty="0"/>
              <a:t> package management system.</a:t>
            </a:r>
          </a:p>
          <a:p>
            <a:r>
              <a:rPr lang="en-US" dirty="0"/>
              <a:t>Uses single-threaded main loop for async operations (like JS in browser).</a:t>
            </a:r>
          </a:p>
          <a:p>
            <a:r>
              <a:rPr lang="en-US" dirty="0"/>
              <a:t>In many cases offers both async and sync API calls.</a:t>
            </a:r>
          </a:p>
          <a:p>
            <a:r>
              <a:rPr lang="en-US" dirty="0"/>
              <a:t>Built-in N-API for C/C++ bindings (JS-C interoperability).</a:t>
            </a:r>
          </a:p>
          <a:p>
            <a:endParaRPr lang="en-US" dirty="0"/>
          </a:p>
          <a:p>
            <a:endParaRPr lang="en-US" dirty="0"/>
          </a:p>
        </p:txBody>
      </p:sp>
      <p:sp>
        <p:nvSpPr>
          <p:cNvPr id="4" name="Slide Number Placeholder 3">
            <a:extLst>
              <a:ext uri="{FF2B5EF4-FFF2-40B4-BE49-F238E27FC236}">
                <a16:creationId xmlns:a16="http://schemas.microsoft.com/office/drawing/2014/main" id="{4F9323F1-BD7F-85BA-D418-6EBE16DA1A96}"/>
              </a:ext>
            </a:extLst>
          </p:cNvPr>
          <p:cNvSpPr>
            <a:spLocks noGrp="1"/>
          </p:cNvSpPr>
          <p:nvPr>
            <p:ph type="sldNum" sz="quarter" idx="12"/>
          </p:nvPr>
        </p:nvSpPr>
        <p:spPr/>
        <p:txBody>
          <a:bodyPr/>
          <a:lstStyle/>
          <a:p>
            <a:fld id="{452BA717-4DED-4A38-BDE4-30D0F0A142DB}" type="slidenum">
              <a:rPr lang="cs-CZ" smtClean="0"/>
              <a:pPr/>
              <a:t>11</a:t>
            </a:fld>
            <a:endParaRPr lang="cs-CZ"/>
          </a:p>
        </p:txBody>
      </p:sp>
    </p:spTree>
    <p:extLst>
      <p:ext uri="{BB962C8B-B14F-4D97-AF65-F5344CB8AC3E}">
        <p14:creationId xmlns:p14="http://schemas.microsoft.com/office/powerpoint/2010/main" val="739328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D569E-CAB3-B217-FBDD-2D4FA2DFD701}"/>
              </a:ext>
            </a:extLst>
          </p:cNvPr>
          <p:cNvSpPr>
            <a:spLocks noGrp="1"/>
          </p:cNvSpPr>
          <p:nvPr>
            <p:ph type="title"/>
          </p:nvPr>
        </p:nvSpPr>
        <p:spPr/>
        <p:txBody>
          <a:bodyPr/>
          <a:lstStyle/>
          <a:p>
            <a:r>
              <a:rPr lang="en-US" dirty="0"/>
              <a:t>JavaScript &amp; Web framework</a:t>
            </a:r>
          </a:p>
        </p:txBody>
      </p:sp>
      <p:sp>
        <p:nvSpPr>
          <p:cNvPr id="3" name="Content Placeholder 2">
            <a:extLst>
              <a:ext uri="{FF2B5EF4-FFF2-40B4-BE49-F238E27FC236}">
                <a16:creationId xmlns:a16="http://schemas.microsoft.com/office/drawing/2014/main" id="{3342CFEE-820C-BB0E-4C8C-FCE3BF388C9E}"/>
              </a:ext>
            </a:extLst>
          </p:cNvPr>
          <p:cNvSpPr>
            <a:spLocks noGrp="1"/>
          </p:cNvSpPr>
          <p:nvPr>
            <p:ph idx="1"/>
          </p:nvPr>
        </p:nvSpPr>
        <p:spPr>
          <a:xfrm>
            <a:off x="335360" y="1268760"/>
            <a:ext cx="11449272" cy="1656184"/>
          </a:xfrm>
        </p:spPr>
        <p:txBody>
          <a:bodyPr/>
          <a:lstStyle/>
          <a:p>
            <a:pPr marL="0" indent="0">
              <a:buNone/>
            </a:pPr>
            <a:r>
              <a:rPr lang="en-US" dirty="0"/>
              <a:t>Express</a:t>
            </a:r>
          </a:p>
          <a:p>
            <a:r>
              <a:rPr lang="en-US" dirty="0"/>
              <a:t>Fast, unopinionated, minimalist web framework for Node.js</a:t>
            </a:r>
          </a:p>
          <a:p>
            <a:r>
              <a:rPr lang="en-US" dirty="0"/>
              <a:t>Middleware (POST, XML, Metrics, ... )</a:t>
            </a:r>
          </a:p>
        </p:txBody>
      </p:sp>
      <p:sp>
        <p:nvSpPr>
          <p:cNvPr id="4" name="Slide Number Placeholder 3">
            <a:extLst>
              <a:ext uri="{FF2B5EF4-FFF2-40B4-BE49-F238E27FC236}">
                <a16:creationId xmlns:a16="http://schemas.microsoft.com/office/drawing/2014/main" id="{A13EA4A4-D242-C1D0-B5C2-92926B19C4B9}"/>
              </a:ext>
            </a:extLst>
          </p:cNvPr>
          <p:cNvSpPr>
            <a:spLocks noGrp="1"/>
          </p:cNvSpPr>
          <p:nvPr>
            <p:ph type="sldNum" sz="quarter" idx="12"/>
          </p:nvPr>
        </p:nvSpPr>
        <p:spPr/>
        <p:txBody>
          <a:bodyPr/>
          <a:lstStyle/>
          <a:p>
            <a:fld id="{452BA717-4DED-4A38-BDE4-30D0F0A142DB}" type="slidenum">
              <a:rPr lang="cs-CZ" smtClean="0"/>
              <a:pPr/>
              <a:t>12</a:t>
            </a:fld>
            <a:endParaRPr lang="cs-CZ"/>
          </a:p>
        </p:txBody>
      </p:sp>
      <p:sp>
        <p:nvSpPr>
          <p:cNvPr id="5" name="Rectangle 4">
            <a:extLst>
              <a:ext uri="{FF2B5EF4-FFF2-40B4-BE49-F238E27FC236}">
                <a16:creationId xmlns:a16="http://schemas.microsoft.com/office/drawing/2014/main" id="{712A7E93-11DD-5A43-4843-2A0DE95D0AAE}"/>
              </a:ext>
            </a:extLst>
          </p:cNvPr>
          <p:cNvSpPr/>
          <p:nvPr/>
        </p:nvSpPr>
        <p:spPr>
          <a:xfrm>
            <a:off x="1415480" y="4372542"/>
            <a:ext cx="5718492" cy="1715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accent1"/>
                </a:solidFill>
              </a:rPr>
              <a:t>const</a:t>
            </a:r>
            <a:r>
              <a:rPr lang="en-US" sz="2000" dirty="0">
                <a:solidFill>
                  <a:schemeClr val="tx1"/>
                </a:solidFill>
              </a:rPr>
              <a:t> app = express();</a:t>
            </a:r>
          </a:p>
          <a:p>
            <a:endParaRPr lang="en-US" sz="2000" dirty="0">
              <a:solidFill>
                <a:schemeClr val="tx1"/>
              </a:solidFill>
            </a:endParaRPr>
          </a:p>
          <a:p>
            <a:r>
              <a:rPr lang="en-US" sz="2000" dirty="0" err="1">
                <a:solidFill>
                  <a:schemeClr val="tx1"/>
                </a:solidFill>
              </a:rPr>
              <a:t>app.get</a:t>
            </a:r>
            <a:r>
              <a:rPr lang="en-US" sz="2000" dirty="0">
                <a:solidFill>
                  <a:schemeClr val="tx1"/>
                </a:solidFill>
              </a:rPr>
              <a:t>("/home/:name", (req, res) =&gt; { … });</a:t>
            </a:r>
          </a:p>
          <a:p>
            <a:endParaRPr lang="en-US" sz="2000" dirty="0">
              <a:solidFill>
                <a:schemeClr val="tx1"/>
              </a:solidFill>
            </a:endParaRPr>
          </a:p>
          <a:p>
            <a:r>
              <a:rPr lang="en-US" sz="2000" dirty="0" err="1">
                <a:solidFill>
                  <a:schemeClr val="tx1"/>
                </a:solidFill>
              </a:rPr>
              <a:t>app.listen</a:t>
            </a:r>
            <a:r>
              <a:rPr lang="en-US" sz="2000" dirty="0">
                <a:solidFill>
                  <a:schemeClr val="tx1"/>
                </a:solidFill>
              </a:rPr>
              <a:t>(8080, () =&gt; { … });</a:t>
            </a:r>
          </a:p>
        </p:txBody>
      </p:sp>
      <p:grpSp>
        <p:nvGrpSpPr>
          <p:cNvPr id="6" name="Group 5">
            <a:extLst>
              <a:ext uri="{FF2B5EF4-FFF2-40B4-BE49-F238E27FC236}">
                <a16:creationId xmlns:a16="http://schemas.microsoft.com/office/drawing/2014/main" id="{32A3962B-44F5-493C-5013-580A572DF9E8}"/>
              </a:ext>
            </a:extLst>
          </p:cNvPr>
          <p:cNvGrpSpPr/>
          <p:nvPr/>
        </p:nvGrpSpPr>
        <p:grpSpPr>
          <a:xfrm>
            <a:off x="7440151" y="1268760"/>
            <a:ext cx="4488497" cy="2085310"/>
            <a:chOff x="6886972" y="2627620"/>
            <a:chExt cx="4488497" cy="2085310"/>
          </a:xfrm>
        </p:grpSpPr>
        <p:sp>
          <p:nvSpPr>
            <p:cNvPr id="7" name="Rectangle 6">
              <a:extLst>
                <a:ext uri="{FF2B5EF4-FFF2-40B4-BE49-F238E27FC236}">
                  <a16:creationId xmlns:a16="http://schemas.microsoft.com/office/drawing/2014/main" id="{296320D1-9C58-7163-7C7D-897C2CD303AA}"/>
                </a:ext>
              </a:extLst>
            </p:cNvPr>
            <p:cNvSpPr/>
            <p:nvPr/>
          </p:nvSpPr>
          <p:spPr>
            <a:xfrm>
              <a:off x="6886972" y="2996952"/>
              <a:ext cx="4488497" cy="1715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a:t>
              </a:r>
            </a:p>
            <a:p>
              <a:endParaRPr lang="en-US" sz="2000" dirty="0">
                <a:solidFill>
                  <a:schemeClr val="tx1"/>
                </a:solidFill>
              </a:endParaRPr>
            </a:p>
            <a:p>
              <a:r>
                <a:rPr lang="en-US" sz="2000" dirty="0">
                  <a:solidFill>
                    <a:schemeClr val="tx1"/>
                  </a:solidFill>
                </a:rPr>
                <a:t>$app = </a:t>
              </a:r>
              <a:r>
                <a:rPr lang="en-US" sz="2000" dirty="0" err="1">
                  <a:solidFill>
                    <a:schemeClr val="tx1"/>
                  </a:solidFill>
                </a:rPr>
                <a:t>AppFactory</a:t>
              </a:r>
              <a:r>
                <a:rPr lang="en-US" sz="2000" dirty="0">
                  <a:solidFill>
                    <a:schemeClr val="tx1"/>
                  </a:solidFill>
                </a:rPr>
                <a:t>::create();</a:t>
              </a:r>
              <a:br>
                <a:rPr lang="en-US" sz="2000" dirty="0">
                  <a:solidFill>
                    <a:schemeClr val="tx1"/>
                  </a:solidFill>
                </a:rPr>
              </a:br>
              <a:br>
                <a:rPr lang="en-US" sz="2000" dirty="0">
                  <a:solidFill>
                    <a:schemeClr val="tx1"/>
                  </a:solidFill>
                </a:rPr>
              </a:br>
              <a:r>
                <a:rPr lang="en-US" sz="2000" dirty="0">
                  <a:solidFill>
                    <a:schemeClr val="tx1"/>
                  </a:solidFill>
                </a:rPr>
                <a:t>$app-&gt;get(</a:t>
              </a:r>
              <a:r>
                <a:rPr lang="en-US" sz="2000" dirty="0">
                  <a:solidFill>
                    <a:schemeClr val="accent6"/>
                  </a:solidFill>
                </a:rPr>
                <a:t>'/name/{name}’</a:t>
              </a:r>
              <a:r>
                <a:rPr lang="en-US" sz="2000" dirty="0">
                  <a:solidFill>
                    <a:schemeClr val="tx1"/>
                  </a:solidFill>
                </a:rPr>
                <a:t>, ….);</a:t>
              </a:r>
            </a:p>
          </p:txBody>
        </p:sp>
        <p:sp>
          <p:nvSpPr>
            <p:cNvPr id="8" name="TextBox 7">
              <a:extLst>
                <a:ext uri="{FF2B5EF4-FFF2-40B4-BE49-F238E27FC236}">
                  <a16:creationId xmlns:a16="http://schemas.microsoft.com/office/drawing/2014/main" id="{6DE2D836-171B-98B9-AD2C-D7D038E79209}"/>
                </a:ext>
              </a:extLst>
            </p:cNvPr>
            <p:cNvSpPr txBox="1"/>
            <p:nvPr/>
          </p:nvSpPr>
          <p:spPr>
            <a:xfrm>
              <a:off x="6886972" y="2627620"/>
              <a:ext cx="4488497" cy="369332"/>
            </a:xfrm>
            <a:prstGeom prst="rect">
              <a:avLst/>
            </a:prstGeom>
            <a:noFill/>
          </p:spPr>
          <p:txBody>
            <a:bodyPr wrap="square" rtlCol="0">
              <a:spAutoFit/>
            </a:bodyPr>
            <a:lstStyle/>
            <a:p>
              <a:r>
                <a:rPr lang="en-US" dirty="0"/>
                <a:t>Slim Framework</a:t>
              </a:r>
            </a:p>
          </p:txBody>
        </p:sp>
      </p:grpSp>
      <p:grpSp>
        <p:nvGrpSpPr>
          <p:cNvPr id="9" name="Group 8">
            <a:extLst>
              <a:ext uri="{FF2B5EF4-FFF2-40B4-BE49-F238E27FC236}">
                <a16:creationId xmlns:a16="http://schemas.microsoft.com/office/drawing/2014/main" id="{7E056621-2194-B41E-1468-59EE9B5810F7}"/>
              </a:ext>
            </a:extLst>
          </p:cNvPr>
          <p:cNvGrpSpPr/>
          <p:nvPr/>
        </p:nvGrpSpPr>
        <p:grpSpPr>
          <a:xfrm>
            <a:off x="7439035" y="3468094"/>
            <a:ext cx="4489613" cy="2619947"/>
            <a:chOff x="6886972" y="4355812"/>
            <a:chExt cx="4489613" cy="2619947"/>
          </a:xfrm>
        </p:grpSpPr>
        <p:sp>
          <p:nvSpPr>
            <p:cNvPr id="10" name="Rectangle 9">
              <a:extLst>
                <a:ext uri="{FF2B5EF4-FFF2-40B4-BE49-F238E27FC236}">
                  <a16:creationId xmlns:a16="http://schemas.microsoft.com/office/drawing/2014/main" id="{721765DB-095D-5A33-D3FA-0B0E5542A428}"/>
                </a:ext>
              </a:extLst>
            </p:cNvPr>
            <p:cNvSpPr/>
            <p:nvPr/>
          </p:nvSpPr>
          <p:spPr>
            <a:xfrm>
              <a:off x="6886972" y="4730045"/>
              <a:ext cx="4489613" cy="22457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a:t>
              </a:r>
            </a:p>
            <a:p>
              <a:endParaRPr lang="en-US" sz="2000" dirty="0">
                <a:solidFill>
                  <a:schemeClr val="tx1"/>
                </a:solidFill>
              </a:endParaRPr>
            </a:p>
            <a:p>
              <a:r>
                <a:rPr lang="en-US" sz="2000" dirty="0">
                  <a:solidFill>
                    <a:schemeClr val="tx1"/>
                  </a:solidFill>
                </a:rPr>
                <a:t>app = Flask(__name__)</a:t>
              </a:r>
            </a:p>
            <a:p>
              <a:endParaRPr lang="en-US" sz="2000" dirty="0">
                <a:solidFill>
                  <a:schemeClr val="tx1"/>
                </a:solidFill>
              </a:endParaRPr>
            </a:p>
            <a:p>
              <a:r>
                <a:rPr lang="en-US" sz="2000" dirty="0">
                  <a:solidFill>
                    <a:schemeClr val="tx1"/>
                  </a:solidFill>
                </a:rPr>
                <a:t>@app.route(</a:t>
              </a:r>
              <a:r>
                <a:rPr lang="en-US" sz="2000" dirty="0">
                  <a:solidFill>
                    <a:schemeClr val="accent6"/>
                  </a:solidFill>
                </a:rPr>
                <a:t>"/"</a:t>
              </a:r>
              <a:r>
                <a:rPr lang="en-US" sz="2000" dirty="0">
                  <a:solidFill>
                    <a:schemeClr val="tx1"/>
                  </a:solidFill>
                </a:rPr>
                <a:t>)</a:t>
              </a:r>
            </a:p>
            <a:p>
              <a:r>
                <a:rPr lang="en-US" sz="2000" dirty="0">
                  <a:solidFill>
                    <a:schemeClr val="accent1"/>
                  </a:solidFill>
                </a:rPr>
                <a:t>def</a:t>
              </a:r>
              <a:r>
                <a:rPr lang="en-US" sz="2000" dirty="0">
                  <a:solidFill>
                    <a:schemeClr val="tx1"/>
                  </a:solidFill>
                </a:rPr>
                <a:t> </a:t>
              </a:r>
              <a:r>
                <a:rPr lang="en-US" sz="2000" dirty="0" err="1">
                  <a:solidFill>
                    <a:schemeClr val="tx1"/>
                  </a:solidFill>
                </a:rPr>
                <a:t>hello_world</a:t>
              </a:r>
              <a:r>
                <a:rPr lang="en-US" sz="2000" dirty="0">
                  <a:solidFill>
                    <a:schemeClr val="tx1"/>
                  </a:solidFill>
                </a:rPr>
                <a:t>():</a:t>
              </a:r>
            </a:p>
            <a:p>
              <a:r>
                <a:rPr lang="en-US" sz="2000" dirty="0">
                  <a:solidFill>
                    <a:schemeClr val="tx1"/>
                  </a:solidFill>
                </a:rPr>
                <a:t>    </a:t>
              </a:r>
              <a:r>
                <a:rPr lang="en-US" sz="2000" dirty="0">
                  <a:solidFill>
                    <a:schemeClr val="accent1"/>
                  </a:solidFill>
                </a:rPr>
                <a:t>return</a:t>
              </a:r>
              <a:r>
                <a:rPr lang="en-US" sz="2000" dirty="0">
                  <a:solidFill>
                    <a:schemeClr val="tx1"/>
                  </a:solidFill>
                </a:rPr>
                <a:t> </a:t>
              </a:r>
              <a:r>
                <a:rPr lang="en-US" sz="2000" dirty="0">
                  <a:solidFill>
                    <a:schemeClr val="accent6"/>
                  </a:solidFill>
                </a:rPr>
                <a:t>"&lt;p&gt;Hello, World!&lt;/p&gt;"</a:t>
              </a:r>
            </a:p>
          </p:txBody>
        </p:sp>
        <p:sp>
          <p:nvSpPr>
            <p:cNvPr id="11" name="TextBox 10">
              <a:extLst>
                <a:ext uri="{FF2B5EF4-FFF2-40B4-BE49-F238E27FC236}">
                  <a16:creationId xmlns:a16="http://schemas.microsoft.com/office/drawing/2014/main" id="{6D4E828D-1AD7-8C86-8B0F-AE898E470A18}"/>
                </a:ext>
              </a:extLst>
            </p:cNvPr>
            <p:cNvSpPr txBox="1"/>
            <p:nvPr/>
          </p:nvSpPr>
          <p:spPr>
            <a:xfrm>
              <a:off x="6886972" y="4355812"/>
              <a:ext cx="4488497" cy="369332"/>
            </a:xfrm>
            <a:prstGeom prst="rect">
              <a:avLst/>
            </a:prstGeom>
            <a:noFill/>
          </p:spPr>
          <p:txBody>
            <a:bodyPr wrap="square" rtlCol="0">
              <a:spAutoFit/>
            </a:bodyPr>
            <a:lstStyle/>
            <a:p>
              <a:r>
                <a:rPr lang="en-US" dirty="0"/>
                <a:t>Flask</a:t>
              </a:r>
            </a:p>
          </p:txBody>
        </p:sp>
      </p:grpSp>
    </p:spTree>
    <p:extLst>
      <p:ext uri="{BB962C8B-B14F-4D97-AF65-F5344CB8AC3E}">
        <p14:creationId xmlns:p14="http://schemas.microsoft.com/office/powerpoint/2010/main" val="31780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3F333F-F84F-3369-57C0-662B5AA65343}"/>
              </a:ext>
            </a:extLst>
          </p:cNvPr>
          <p:cNvSpPr>
            <a:spLocks noGrp="1"/>
          </p:cNvSpPr>
          <p:nvPr>
            <p:ph type="body" sz="quarter" idx="13"/>
          </p:nvPr>
        </p:nvSpPr>
        <p:spPr/>
        <p:txBody>
          <a:bodyPr/>
          <a:lstStyle/>
          <a:p>
            <a:r>
              <a:rPr lang="en-US" dirty="0"/>
              <a:t>Demo</a:t>
            </a:r>
          </a:p>
        </p:txBody>
      </p:sp>
      <p:sp>
        <p:nvSpPr>
          <p:cNvPr id="3" name="Text Placeholder 2">
            <a:extLst>
              <a:ext uri="{FF2B5EF4-FFF2-40B4-BE49-F238E27FC236}">
                <a16:creationId xmlns:a16="http://schemas.microsoft.com/office/drawing/2014/main" id="{D045C882-2A3D-BA8E-CB95-D18A0CF9782D}"/>
              </a:ext>
            </a:extLst>
          </p:cNvPr>
          <p:cNvSpPr>
            <a:spLocks noGrp="1"/>
          </p:cNvSpPr>
          <p:nvPr>
            <p:ph type="body" sz="quarter" idx="14"/>
          </p:nvPr>
        </p:nvSpPr>
        <p:spPr/>
        <p:txBody>
          <a:bodyPr/>
          <a:lstStyle/>
          <a:p>
            <a:r>
              <a:rPr lang="en-US" dirty="0"/>
              <a:t>NodeJS &amp; Express</a:t>
            </a:r>
          </a:p>
        </p:txBody>
      </p:sp>
      <p:sp>
        <p:nvSpPr>
          <p:cNvPr id="4" name="TextBox 3">
            <a:extLst>
              <a:ext uri="{FF2B5EF4-FFF2-40B4-BE49-F238E27FC236}">
                <a16:creationId xmlns:a16="http://schemas.microsoft.com/office/drawing/2014/main" id="{345C53D9-C742-D218-F114-6868D1C1E82A}"/>
              </a:ext>
            </a:extLst>
          </p:cNvPr>
          <p:cNvSpPr txBox="1"/>
          <p:nvPr/>
        </p:nvSpPr>
        <p:spPr>
          <a:xfrm>
            <a:off x="559768" y="4941748"/>
            <a:ext cx="2016224" cy="430887"/>
          </a:xfrm>
          <a:prstGeom prst="rect">
            <a:avLst/>
          </a:prstGeom>
          <a:noFill/>
        </p:spPr>
        <p:txBody>
          <a:bodyPr wrap="square">
            <a:spAutoFit/>
          </a:bodyPr>
          <a:lstStyle/>
          <a:p>
            <a:pPr algn="ctr"/>
            <a:r>
              <a:rPr lang="en-US" sz="2200" dirty="0">
                <a:hlinkClick r:id="rId3"/>
              </a:rPr>
              <a:t>Middleware</a:t>
            </a:r>
            <a:endParaRPr lang="en-US" sz="2200" dirty="0"/>
          </a:p>
        </p:txBody>
      </p:sp>
      <p:sp>
        <p:nvSpPr>
          <p:cNvPr id="5" name="TextBox 4">
            <a:extLst>
              <a:ext uri="{FF2B5EF4-FFF2-40B4-BE49-F238E27FC236}">
                <a16:creationId xmlns:a16="http://schemas.microsoft.com/office/drawing/2014/main" id="{11264AA1-B2CC-8917-158C-23A84F35F811}"/>
              </a:ext>
            </a:extLst>
          </p:cNvPr>
          <p:cNvSpPr txBox="1"/>
          <p:nvPr/>
        </p:nvSpPr>
        <p:spPr>
          <a:xfrm>
            <a:off x="2855640" y="4977462"/>
            <a:ext cx="1368152" cy="430887"/>
          </a:xfrm>
          <a:prstGeom prst="rect">
            <a:avLst/>
          </a:prstGeom>
          <a:noFill/>
        </p:spPr>
        <p:txBody>
          <a:bodyPr wrap="square">
            <a:spAutoFit/>
          </a:bodyPr>
          <a:lstStyle/>
          <a:p>
            <a:pPr algn="ctr"/>
            <a:r>
              <a:rPr lang="en-US" sz="2200" dirty="0">
                <a:hlinkClick r:id="rId4"/>
              </a:rPr>
              <a:t>Helmet</a:t>
            </a:r>
            <a:endParaRPr lang="en-US" sz="2200" dirty="0"/>
          </a:p>
        </p:txBody>
      </p:sp>
    </p:spTree>
    <p:extLst>
      <p:ext uri="{BB962C8B-B14F-4D97-AF65-F5344CB8AC3E}">
        <p14:creationId xmlns:p14="http://schemas.microsoft.com/office/powerpoint/2010/main" val="3245532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301CC-6E9F-FC40-DE78-012314F39803}"/>
              </a:ext>
            </a:extLst>
          </p:cNvPr>
          <p:cNvSpPr>
            <a:spLocks noGrp="1"/>
          </p:cNvSpPr>
          <p:nvPr>
            <p:ph type="title"/>
          </p:nvPr>
        </p:nvSpPr>
        <p:spPr/>
        <p:txBody>
          <a:bodyPr/>
          <a:lstStyle/>
          <a:p>
            <a:r>
              <a:rPr lang="en-US" dirty="0"/>
              <a:t>NodeJS Web server</a:t>
            </a:r>
          </a:p>
        </p:txBody>
      </p:sp>
      <p:sp>
        <p:nvSpPr>
          <p:cNvPr id="3" name="Content Placeholder 2">
            <a:extLst>
              <a:ext uri="{FF2B5EF4-FFF2-40B4-BE49-F238E27FC236}">
                <a16:creationId xmlns:a16="http://schemas.microsoft.com/office/drawing/2014/main" id="{536F5C65-C253-B832-A449-9A37C490991C}"/>
              </a:ext>
            </a:extLst>
          </p:cNvPr>
          <p:cNvSpPr>
            <a:spLocks noGrp="1"/>
          </p:cNvSpPr>
          <p:nvPr>
            <p:ph idx="1"/>
          </p:nvPr>
        </p:nvSpPr>
        <p:spPr>
          <a:xfrm>
            <a:off x="335360" y="1268760"/>
            <a:ext cx="4608512" cy="5040560"/>
          </a:xfrm>
        </p:spPr>
        <p:txBody>
          <a:bodyPr/>
          <a:lstStyle/>
          <a:p>
            <a:r>
              <a:rPr lang="en-US" dirty="0"/>
              <a:t>Express</a:t>
            </a:r>
          </a:p>
          <a:p>
            <a:r>
              <a:rPr lang="en-US" dirty="0"/>
              <a:t>NODE_ENV="production“</a:t>
            </a:r>
          </a:p>
          <a:p>
            <a:r>
              <a:rPr lang="en-US" i="1" strike="sngStrike" dirty="0"/>
              <a:t>node server.js</a:t>
            </a:r>
            <a:endParaRPr lang="en-US" i="1" dirty="0"/>
          </a:p>
          <a:p>
            <a:pPr marL="0" indent="0">
              <a:buNone/>
            </a:pPr>
            <a:endParaRPr lang="en-US" i="1" strike="sngStrike" dirty="0"/>
          </a:p>
          <a:p>
            <a:pPr marL="0" indent="0">
              <a:buNone/>
            </a:pPr>
            <a:r>
              <a:rPr lang="en-US" dirty="0"/>
              <a:t>Process manager</a:t>
            </a:r>
          </a:p>
          <a:p>
            <a:r>
              <a:rPr lang="en-US" dirty="0"/>
              <a:t>Restart / OS Startup script</a:t>
            </a:r>
          </a:p>
          <a:p>
            <a:r>
              <a:rPr lang="en-US" dirty="0"/>
              <a:t>Clustering</a:t>
            </a:r>
          </a:p>
          <a:p>
            <a:r>
              <a:rPr lang="en-US" dirty="0"/>
              <a:t>Sticky sessions ?</a:t>
            </a:r>
          </a:p>
          <a:p>
            <a:r>
              <a:rPr lang="en-US" dirty="0"/>
              <a:t>Monitoring / Metrics</a:t>
            </a:r>
          </a:p>
          <a:p>
            <a:r>
              <a:rPr lang="en-US" dirty="0"/>
              <a:t>…</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63847755-9F19-B78F-E6D8-328948270E9C}"/>
              </a:ext>
            </a:extLst>
          </p:cNvPr>
          <p:cNvSpPr>
            <a:spLocks noGrp="1"/>
          </p:cNvSpPr>
          <p:nvPr>
            <p:ph type="sldNum" sz="quarter" idx="12"/>
          </p:nvPr>
        </p:nvSpPr>
        <p:spPr/>
        <p:txBody>
          <a:bodyPr/>
          <a:lstStyle/>
          <a:p>
            <a:fld id="{452BA717-4DED-4A38-BDE4-30D0F0A142DB}" type="slidenum">
              <a:rPr lang="cs-CZ" smtClean="0"/>
              <a:pPr/>
              <a:t>14</a:t>
            </a:fld>
            <a:endParaRPr lang="cs-CZ"/>
          </a:p>
        </p:txBody>
      </p:sp>
      <p:sp>
        <p:nvSpPr>
          <p:cNvPr id="5" name="Rectangle 4">
            <a:extLst>
              <a:ext uri="{FF2B5EF4-FFF2-40B4-BE49-F238E27FC236}">
                <a16:creationId xmlns:a16="http://schemas.microsoft.com/office/drawing/2014/main" id="{7CD645B5-8B3F-BB9F-F0F1-0D327C593A4A}"/>
              </a:ext>
            </a:extLst>
          </p:cNvPr>
          <p:cNvSpPr/>
          <p:nvPr/>
        </p:nvSpPr>
        <p:spPr>
          <a:xfrm>
            <a:off x="6912728" y="1772816"/>
            <a:ext cx="4896544" cy="5129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r>
              <a:rPr lang="en-US" sz="2000" dirty="0">
                <a:solidFill>
                  <a:schemeClr val="tx1"/>
                </a:solidFill>
              </a:rPr>
              <a:t>pm2 start </a:t>
            </a:r>
            <a:r>
              <a:rPr lang="en-US" sz="2000" dirty="0" err="1">
                <a:solidFill>
                  <a:schemeClr val="tx1"/>
                </a:solidFill>
              </a:rPr>
              <a:t>npm</a:t>
            </a:r>
            <a:r>
              <a:rPr lang="en-US" sz="2000" dirty="0">
                <a:solidFill>
                  <a:schemeClr val="tx1"/>
                </a:solidFill>
              </a:rPr>
              <a:t> --name my-app -</a:t>
            </a:r>
            <a:r>
              <a:rPr lang="en-US" sz="2000" dirty="0" err="1">
                <a:solidFill>
                  <a:schemeClr val="tx1"/>
                </a:solidFill>
              </a:rPr>
              <a:t>i</a:t>
            </a:r>
            <a:r>
              <a:rPr lang="en-US" sz="2000" dirty="0">
                <a:solidFill>
                  <a:schemeClr val="tx1"/>
                </a:solidFill>
              </a:rPr>
              <a:t> 4 -- start</a:t>
            </a:r>
          </a:p>
        </p:txBody>
      </p:sp>
      <p:sp>
        <p:nvSpPr>
          <p:cNvPr id="6" name="Content Placeholder 1">
            <a:extLst>
              <a:ext uri="{FF2B5EF4-FFF2-40B4-BE49-F238E27FC236}">
                <a16:creationId xmlns:a16="http://schemas.microsoft.com/office/drawing/2014/main" id="{326248EB-2344-817C-F7BA-AC2F15DB2879}"/>
              </a:ext>
            </a:extLst>
          </p:cNvPr>
          <p:cNvSpPr txBox="1">
            <a:spLocks/>
          </p:cNvSpPr>
          <p:nvPr/>
        </p:nvSpPr>
        <p:spPr>
          <a:xfrm>
            <a:off x="6912728" y="1372837"/>
            <a:ext cx="2856318" cy="368980"/>
          </a:xfrm>
          <a:prstGeom prst="rect">
            <a:avLst/>
          </a:prstGeom>
        </p:spPr>
        <p:txBody>
          <a:bodyPr/>
          <a:lst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dirty="0"/>
              <a:t>PM2</a:t>
            </a:r>
          </a:p>
        </p:txBody>
      </p:sp>
    </p:spTree>
    <p:extLst>
      <p:ext uri="{BB962C8B-B14F-4D97-AF65-F5344CB8AC3E}">
        <p14:creationId xmlns:p14="http://schemas.microsoft.com/office/powerpoint/2010/main" val="2977649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1EEA6-3EEC-A27A-5475-B6FF89874B72}"/>
              </a:ext>
            </a:extLst>
          </p:cNvPr>
          <p:cNvSpPr>
            <a:spLocks noGrp="1"/>
          </p:cNvSpPr>
          <p:nvPr>
            <p:ph type="title"/>
          </p:nvPr>
        </p:nvSpPr>
        <p:spPr/>
        <p:txBody>
          <a:bodyPr/>
          <a:lstStyle/>
          <a:p>
            <a:r>
              <a:rPr lang="en-US" dirty="0"/>
              <a:t>NodeJS Alternatives</a:t>
            </a:r>
          </a:p>
        </p:txBody>
      </p:sp>
      <p:sp>
        <p:nvSpPr>
          <p:cNvPr id="3" name="Content Placeholder 2">
            <a:extLst>
              <a:ext uri="{FF2B5EF4-FFF2-40B4-BE49-F238E27FC236}">
                <a16:creationId xmlns:a16="http://schemas.microsoft.com/office/drawing/2014/main" id="{D6BC8916-CA21-E823-F0B1-59548271889E}"/>
              </a:ext>
            </a:extLst>
          </p:cNvPr>
          <p:cNvSpPr>
            <a:spLocks noGrp="1"/>
          </p:cNvSpPr>
          <p:nvPr>
            <p:ph sz="half" idx="1"/>
          </p:nvPr>
        </p:nvSpPr>
        <p:spPr>
          <a:xfrm>
            <a:off x="335360" y="1260583"/>
            <a:ext cx="5699679" cy="2672473"/>
          </a:xfrm>
        </p:spPr>
        <p:txBody>
          <a:bodyPr/>
          <a:lstStyle/>
          <a:p>
            <a:pPr marL="0" indent="0">
              <a:buNone/>
            </a:pPr>
            <a:r>
              <a:rPr lang="en-US" dirty="0" err="1">
                <a:hlinkClick r:id="rId3"/>
              </a:rPr>
              <a:t>Deno</a:t>
            </a:r>
            <a:endParaRPr lang="en-US" dirty="0"/>
          </a:p>
          <a:p>
            <a:r>
              <a:rPr lang="en-US" dirty="0"/>
              <a:t>JavaScript, TypeScript, </a:t>
            </a:r>
            <a:r>
              <a:rPr lang="en-US" dirty="0" err="1"/>
              <a:t>WebAssembly</a:t>
            </a:r>
            <a:endParaRPr lang="en-US" dirty="0"/>
          </a:p>
          <a:p>
            <a:r>
              <a:rPr lang="en-US" dirty="0"/>
              <a:t>All-in-one : linter, code formatter, …</a:t>
            </a:r>
          </a:p>
          <a:p>
            <a:r>
              <a:rPr lang="en-US" dirty="0"/>
              <a:t>By default, no I/O access for packages</a:t>
            </a:r>
          </a:p>
          <a:p>
            <a:r>
              <a:rPr lang="en-US" dirty="0"/>
              <a:t>Permissions list (network, env. variables, file system)</a:t>
            </a:r>
          </a:p>
        </p:txBody>
      </p:sp>
      <p:sp>
        <p:nvSpPr>
          <p:cNvPr id="4" name="Content Placeholder 3">
            <a:extLst>
              <a:ext uri="{FF2B5EF4-FFF2-40B4-BE49-F238E27FC236}">
                <a16:creationId xmlns:a16="http://schemas.microsoft.com/office/drawing/2014/main" id="{47A2B5A8-4B35-F3E6-84B7-373FC68762A2}"/>
              </a:ext>
            </a:extLst>
          </p:cNvPr>
          <p:cNvSpPr>
            <a:spLocks noGrp="1"/>
          </p:cNvSpPr>
          <p:nvPr>
            <p:ph sz="half" idx="2"/>
          </p:nvPr>
        </p:nvSpPr>
        <p:spPr>
          <a:xfrm>
            <a:off x="6217920" y="1260583"/>
            <a:ext cx="5566712" cy="2672473"/>
          </a:xfrm>
        </p:spPr>
        <p:txBody>
          <a:bodyPr/>
          <a:lstStyle/>
          <a:p>
            <a:pPr marL="0" indent="0">
              <a:buNone/>
            </a:pPr>
            <a:r>
              <a:rPr lang="en-US" dirty="0">
                <a:hlinkClick r:id="rId4"/>
              </a:rPr>
              <a:t>Bun</a:t>
            </a:r>
            <a:endParaRPr lang="en-US" dirty="0"/>
          </a:p>
          <a:p>
            <a:r>
              <a:rPr lang="en-US" dirty="0"/>
              <a:t>Fast, Fast startup</a:t>
            </a:r>
          </a:p>
          <a:p>
            <a:r>
              <a:rPr lang="en-US" dirty="0"/>
              <a:t>All-in-one</a:t>
            </a:r>
          </a:p>
          <a:p>
            <a:pPr marL="0" indent="0">
              <a:buNone/>
            </a:pPr>
            <a:endParaRPr lang="en-US" dirty="0"/>
          </a:p>
        </p:txBody>
      </p:sp>
      <p:sp>
        <p:nvSpPr>
          <p:cNvPr id="5" name="Slide Number Placeholder 4">
            <a:extLst>
              <a:ext uri="{FF2B5EF4-FFF2-40B4-BE49-F238E27FC236}">
                <a16:creationId xmlns:a16="http://schemas.microsoft.com/office/drawing/2014/main" id="{B7B4B68F-4B7F-8518-6145-EFB5779F58FF}"/>
              </a:ext>
            </a:extLst>
          </p:cNvPr>
          <p:cNvSpPr>
            <a:spLocks noGrp="1"/>
          </p:cNvSpPr>
          <p:nvPr>
            <p:ph type="sldNum" sz="quarter" idx="12"/>
          </p:nvPr>
        </p:nvSpPr>
        <p:spPr/>
        <p:txBody>
          <a:bodyPr/>
          <a:lstStyle/>
          <a:p>
            <a:fld id="{651B8B48-CD68-422A-981A-F7D1D2E08DD1}" type="slidenum">
              <a:rPr lang="en-US" smtClean="0"/>
              <a:t>15</a:t>
            </a:fld>
            <a:endParaRPr lang="en-US"/>
          </a:p>
        </p:txBody>
      </p:sp>
      <p:pic>
        <p:nvPicPr>
          <p:cNvPr id="6" name="Picture 5">
            <a:extLst>
              <a:ext uri="{FF2B5EF4-FFF2-40B4-BE49-F238E27FC236}">
                <a16:creationId xmlns:a16="http://schemas.microsoft.com/office/drawing/2014/main" id="{309663C6-C4A4-EEBA-44F1-D2DDB080A671}"/>
              </a:ext>
            </a:extLst>
          </p:cNvPr>
          <p:cNvPicPr>
            <a:picLocks noChangeAspect="1"/>
          </p:cNvPicPr>
          <p:nvPr/>
        </p:nvPicPr>
        <p:blipFill>
          <a:blip r:embed="rId5"/>
          <a:stretch>
            <a:fillRect/>
          </a:stretch>
        </p:blipFill>
        <p:spPr>
          <a:xfrm>
            <a:off x="7752184" y="2397862"/>
            <a:ext cx="3643880" cy="3070388"/>
          </a:xfrm>
          <a:prstGeom prst="rect">
            <a:avLst/>
          </a:prstGeom>
        </p:spPr>
      </p:pic>
    </p:spTree>
    <p:extLst>
      <p:ext uri="{BB962C8B-B14F-4D97-AF65-F5344CB8AC3E}">
        <p14:creationId xmlns:p14="http://schemas.microsoft.com/office/powerpoint/2010/main" val="1581148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9C1B2-3E3B-4EEE-DE76-4937C8A5E906}"/>
              </a:ext>
            </a:extLst>
          </p:cNvPr>
          <p:cNvSpPr>
            <a:spLocks noGrp="1"/>
          </p:cNvSpPr>
          <p:nvPr>
            <p:ph type="title"/>
          </p:nvPr>
        </p:nvSpPr>
        <p:spPr/>
        <p:txBody>
          <a:bodyPr/>
          <a:lstStyle/>
          <a:p>
            <a:r>
              <a:rPr lang="en-US" dirty="0"/>
              <a:t>Bun.js</a:t>
            </a:r>
          </a:p>
        </p:txBody>
      </p:sp>
      <p:sp>
        <p:nvSpPr>
          <p:cNvPr id="3" name="Content Placeholder 2">
            <a:extLst>
              <a:ext uri="{FF2B5EF4-FFF2-40B4-BE49-F238E27FC236}">
                <a16:creationId xmlns:a16="http://schemas.microsoft.com/office/drawing/2014/main" id="{E7E3C893-6D76-360A-ABBA-ABA93BB7F93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349847-0C08-FADC-8F57-47BFDB42C2F9}"/>
              </a:ext>
            </a:extLst>
          </p:cNvPr>
          <p:cNvSpPr>
            <a:spLocks noGrp="1"/>
          </p:cNvSpPr>
          <p:nvPr>
            <p:ph type="sldNum" sz="quarter" idx="12"/>
          </p:nvPr>
        </p:nvSpPr>
        <p:spPr/>
        <p:txBody>
          <a:bodyPr/>
          <a:lstStyle/>
          <a:p>
            <a:fld id="{452BA717-4DED-4A38-BDE4-30D0F0A142DB}" type="slidenum">
              <a:rPr lang="cs-CZ" smtClean="0"/>
              <a:pPr/>
              <a:t>16</a:t>
            </a:fld>
            <a:endParaRPr lang="cs-CZ"/>
          </a:p>
        </p:txBody>
      </p:sp>
      <p:sp>
        <p:nvSpPr>
          <p:cNvPr id="5" name="TextBox 4">
            <a:extLst>
              <a:ext uri="{FF2B5EF4-FFF2-40B4-BE49-F238E27FC236}">
                <a16:creationId xmlns:a16="http://schemas.microsoft.com/office/drawing/2014/main" id="{BDA2EC57-98DD-9C06-DA89-CE7306921750}"/>
              </a:ext>
            </a:extLst>
          </p:cNvPr>
          <p:cNvSpPr txBox="1"/>
          <p:nvPr/>
        </p:nvSpPr>
        <p:spPr>
          <a:xfrm>
            <a:off x="0" y="6516052"/>
            <a:ext cx="6096000"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602131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9C1B2-3E3B-4EEE-DE76-4937C8A5E906}"/>
              </a:ext>
            </a:extLst>
          </p:cNvPr>
          <p:cNvSpPr>
            <a:spLocks noGrp="1"/>
          </p:cNvSpPr>
          <p:nvPr>
            <p:ph type="title"/>
          </p:nvPr>
        </p:nvSpPr>
        <p:spPr/>
        <p:txBody>
          <a:bodyPr/>
          <a:lstStyle/>
          <a:p>
            <a:r>
              <a:rPr lang="en-US" dirty="0" err="1"/>
              <a:t>Deno</a:t>
            </a:r>
            <a:endParaRPr lang="en-US" dirty="0"/>
          </a:p>
        </p:txBody>
      </p:sp>
      <p:sp>
        <p:nvSpPr>
          <p:cNvPr id="3" name="Content Placeholder 2">
            <a:extLst>
              <a:ext uri="{FF2B5EF4-FFF2-40B4-BE49-F238E27FC236}">
                <a16:creationId xmlns:a16="http://schemas.microsoft.com/office/drawing/2014/main" id="{E7E3C893-6D76-360A-ABBA-ABA93BB7F93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349847-0C08-FADC-8F57-47BFDB42C2F9}"/>
              </a:ext>
            </a:extLst>
          </p:cNvPr>
          <p:cNvSpPr>
            <a:spLocks noGrp="1"/>
          </p:cNvSpPr>
          <p:nvPr>
            <p:ph type="sldNum" sz="quarter" idx="12"/>
          </p:nvPr>
        </p:nvSpPr>
        <p:spPr/>
        <p:txBody>
          <a:bodyPr/>
          <a:lstStyle/>
          <a:p>
            <a:fld id="{452BA717-4DED-4A38-BDE4-30D0F0A142DB}" type="slidenum">
              <a:rPr lang="cs-CZ" smtClean="0"/>
              <a:pPr/>
              <a:t>17</a:t>
            </a:fld>
            <a:endParaRPr lang="cs-CZ"/>
          </a:p>
        </p:txBody>
      </p:sp>
      <p:sp>
        <p:nvSpPr>
          <p:cNvPr id="5" name="TextBox 4">
            <a:extLst>
              <a:ext uri="{FF2B5EF4-FFF2-40B4-BE49-F238E27FC236}">
                <a16:creationId xmlns:a16="http://schemas.microsoft.com/office/drawing/2014/main" id="{BDA2EC57-98DD-9C06-DA89-CE7306921750}"/>
              </a:ext>
            </a:extLst>
          </p:cNvPr>
          <p:cNvSpPr txBox="1"/>
          <p:nvPr/>
        </p:nvSpPr>
        <p:spPr>
          <a:xfrm>
            <a:off x="0" y="6516052"/>
            <a:ext cx="6096000"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3436407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A3EDAEF-AD02-A758-8070-62E7595B8D04}"/>
              </a:ext>
            </a:extLst>
          </p:cNvPr>
          <p:cNvSpPr>
            <a:spLocks noGrp="1"/>
          </p:cNvSpPr>
          <p:nvPr>
            <p:ph type="body" sz="quarter" idx="13"/>
          </p:nvPr>
        </p:nvSpPr>
        <p:spPr/>
        <p:txBody>
          <a:bodyPr/>
          <a:lstStyle/>
          <a:p>
            <a:r>
              <a:rPr lang="en-US" dirty="0"/>
              <a:t>Java</a:t>
            </a:r>
          </a:p>
        </p:txBody>
      </p:sp>
      <p:sp>
        <p:nvSpPr>
          <p:cNvPr id="6" name="Text Placeholder 5">
            <a:extLst>
              <a:ext uri="{FF2B5EF4-FFF2-40B4-BE49-F238E27FC236}">
                <a16:creationId xmlns:a16="http://schemas.microsoft.com/office/drawing/2014/main" id="{B3EEC3D0-5778-F668-F309-687CA13F5967}"/>
              </a:ext>
            </a:extLst>
          </p:cNvPr>
          <p:cNvSpPr>
            <a:spLocks noGrp="1"/>
          </p:cNvSpPr>
          <p:nvPr>
            <p:ph type="body" sz="quarter" idx="14"/>
          </p:nvPr>
        </p:nvSpPr>
        <p:spPr/>
        <p:txBody>
          <a:bodyPr/>
          <a:lstStyle/>
          <a:p>
            <a:endParaRPr lang="en-US"/>
          </a:p>
        </p:txBody>
      </p:sp>
      <p:sp>
        <p:nvSpPr>
          <p:cNvPr id="4" name="Slide Number Placeholder 3">
            <a:extLst>
              <a:ext uri="{FF2B5EF4-FFF2-40B4-BE49-F238E27FC236}">
                <a16:creationId xmlns:a16="http://schemas.microsoft.com/office/drawing/2014/main" id="{33F64734-D494-2A45-A3F8-0D2BB8DD5B2F}"/>
              </a:ext>
            </a:extLst>
          </p:cNvPr>
          <p:cNvSpPr>
            <a:spLocks noGrp="1"/>
          </p:cNvSpPr>
          <p:nvPr>
            <p:ph type="sldNum" sz="quarter" idx="4294967295"/>
          </p:nvPr>
        </p:nvSpPr>
        <p:spPr>
          <a:xfrm>
            <a:off x="10880725" y="6570663"/>
            <a:ext cx="1311275" cy="254000"/>
          </a:xfrm>
        </p:spPr>
        <p:txBody>
          <a:bodyPr/>
          <a:lstStyle/>
          <a:p>
            <a:fld id="{452BA717-4DED-4A38-BDE4-30D0F0A142DB}" type="slidenum">
              <a:rPr lang="cs-CZ" smtClean="0"/>
              <a:pPr/>
              <a:t>18</a:t>
            </a:fld>
            <a:endParaRPr lang="cs-CZ"/>
          </a:p>
        </p:txBody>
      </p:sp>
    </p:spTree>
    <p:extLst>
      <p:ext uri="{BB962C8B-B14F-4D97-AF65-F5344CB8AC3E}">
        <p14:creationId xmlns:p14="http://schemas.microsoft.com/office/powerpoint/2010/main" val="1313030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BC344-2B34-5E6B-D0E5-EF163B3DE2A5}"/>
              </a:ext>
            </a:extLst>
          </p:cNvPr>
          <p:cNvSpPr>
            <a:spLocks noGrp="1"/>
          </p:cNvSpPr>
          <p:nvPr>
            <p:ph type="title"/>
          </p:nvPr>
        </p:nvSpPr>
        <p:spPr/>
        <p:txBody>
          <a:bodyPr/>
          <a:lstStyle/>
          <a:p>
            <a:r>
              <a:rPr lang="en-US" dirty="0"/>
              <a:t>Java &amp; Web framework</a:t>
            </a:r>
          </a:p>
        </p:txBody>
      </p:sp>
      <p:sp>
        <p:nvSpPr>
          <p:cNvPr id="3" name="Content Placeholder 2">
            <a:extLst>
              <a:ext uri="{FF2B5EF4-FFF2-40B4-BE49-F238E27FC236}">
                <a16:creationId xmlns:a16="http://schemas.microsoft.com/office/drawing/2014/main" id="{709CCA42-8414-6248-B4F2-2F0D80C8D8CC}"/>
              </a:ext>
            </a:extLst>
          </p:cNvPr>
          <p:cNvSpPr>
            <a:spLocks noGrp="1"/>
          </p:cNvSpPr>
          <p:nvPr>
            <p:ph idx="1"/>
          </p:nvPr>
        </p:nvSpPr>
        <p:spPr>
          <a:xfrm>
            <a:off x="335360" y="1268760"/>
            <a:ext cx="11449272" cy="2016224"/>
          </a:xfrm>
        </p:spPr>
        <p:txBody>
          <a:bodyPr/>
          <a:lstStyle/>
          <a:p>
            <a:r>
              <a:rPr lang="en-US" dirty="0"/>
              <a:t>Why ?</a:t>
            </a:r>
          </a:p>
          <a:p>
            <a:r>
              <a:rPr lang="en-US" dirty="0"/>
              <a:t>JAX-RS</a:t>
            </a:r>
          </a:p>
          <a:p>
            <a:r>
              <a:rPr lang="en-US" dirty="0"/>
              <a:t>Specification only !</a:t>
            </a:r>
          </a:p>
          <a:p>
            <a:r>
              <a:rPr lang="en-US" dirty="0"/>
              <a:t>javax.ws.rs ~ jakarta.ws.rs (as of May 2019)</a:t>
            </a:r>
          </a:p>
          <a:p>
            <a:pPr marL="0" indent="0">
              <a:buNone/>
            </a:pPr>
            <a:endParaRPr lang="en-US" dirty="0"/>
          </a:p>
        </p:txBody>
      </p:sp>
      <p:sp>
        <p:nvSpPr>
          <p:cNvPr id="4" name="Slide Number Placeholder 3">
            <a:extLst>
              <a:ext uri="{FF2B5EF4-FFF2-40B4-BE49-F238E27FC236}">
                <a16:creationId xmlns:a16="http://schemas.microsoft.com/office/drawing/2014/main" id="{DB4834D0-6C6C-7C7C-FAFE-C3D9F6EA206F}"/>
              </a:ext>
            </a:extLst>
          </p:cNvPr>
          <p:cNvSpPr>
            <a:spLocks noGrp="1"/>
          </p:cNvSpPr>
          <p:nvPr>
            <p:ph type="sldNum" sz="quarter" idx="12"/>
          </p:nvPr>
        </p:nvSpPr>
        <p:spPr/>
        <p:txBody>
          <a:bodyPr/>
          <a:lstStyle/>
          <a:p>
            <a:fld id="{452BA717-4DED-4A38-BDE4-30D0F0A142DB}" type="slidenum">
              <a:rPr lang="cs-CZ" smtClean="0"/>
              <a:pPr/>
              <a:t>19</a:t>
            </a:fld>
            <a:endParaRPr lang="cs-CZ"/>
          </a:p>
        </p:txBody>
      </p:sp>
      <p:sp>
        <p:nvSpPr>
          <p:cNvPr id="5" name="Rectangle 4">
            <a:extLst>
              <a:ext uri="{FF2B5EF4-FFF2-40B4-BE49-F238E27FC236}">
                <a16:creationId xmlns:a16="http://schemas.microsoft.com/office/drawing/2014/main" id="{48A67FDE-7627-77A1-B188-376FEEA5DADB}"/>
              </a:ext>
            </a:extLst>
          </p:cNvPr>
          <p:cNvSpPr/>
          <p:nvPr/>
        </p:nvSpPr>
        <p:spPr>
          <a:xfrm>
            <a:off x="918644" y="3672565"/>
            <a:ext cx="10321145" cy="26036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@Path("/pipeline")</a:t>
            </a:r>
          </a:p>
          <a:p>
            <a:r>
              <a:rPr lang="en-US" sz="2000" dirty="0">
                <a:solidFill>
                  <a:schemeClr val="accent1"/>
                </a:solidFill>
              </a:rPr>
              <a:t>public</a:t>
            </a:r>
            <a:r>
              <a:rPr lang="en-US" sz="2000" dirty="0">
                <a:solidFill>
                  <a:schemeClr val="tx1"/>
                </a:solidFill>
              </a:rPr>
              <a:t> </a:t>
            </a:r>
            <a:r>
              <a:rPr lang="en-US" sz="2000" dirty="0">
                <a:solidFill>
                  <a:schemeClr val="accent1"/>
                </a:solidFill>
              </a:rPr>
              <a:t>class</a:t>
            </a:r>
            <a:r>
              <a:rPr lang="en-US" sz="2000" dirty="0">
                <a:solidFill>
                  <a:schemeClr val="tx1"/>
                </a:solidFill>
              </a:rPr>
              <a:t> </a:t>
            </a:r>
            <a:r>
              <a:rPr lang="en-US" sz="2000" dirty="0" err="1">
                <a:solidFill>
                  <a:schemeClr val="tx1"/>
                </a:solidFill>
              </a:rPr>
              <a:t>PipelineServlet</a:t>
            </a:r>
            <a:r>
              <a:rPr lang="en-US" sz="2000" dirty="0">
                <a:solidFill>
                  <a:schemeClr val="tx1"/>
                </a:solidFill>
              </a:rPr>
              <a:t> {</a:t>
            </a:r>
          </a:p>
          <a:p>
            <a:endParaRPr lang="en-US" sz="2000" dirty="0">
              <a:solidFill>
                <a:schemeClr val="tx1"/>
              </a:solidFill>
            </a:endParaRPr>
          </a:p>
          <a:p>
            <a:r>
              <a:rPr lang="en-US" sz="2000" dirty="0">
                <a:solidFill>
                  <a:schemeClr val="tx1"/>
                </a:solidFill>
              </a:rPr>
              <a:t>    @GET</a:t>
            </a:r>
          </a:p>
          <a:p>
            <a:r>
              <a:rPr lang="en-US" sz="2000" dirty="0">
                <a:solidFill>
                  <a:schemeClr val="tx1"/>
                </a:solidFill>
              </a:rPr>
              <a:t>    @Path("/list")</a:t>
            </a:r>
          </a:p>
          <a:p>
            <a:r>
              <a:rPr lang="en-US" sz="2000" dirty="0">
                <a:solidFill>
                  <a:schemeClr val="tx1"/>
                </a:solidFill>
              </a:rPr>
              <a:t>    </a:t>
            </a:r>
            <a:r>
              <a:rPr lang="en-US" sz="2000" dirty="0">
                <a:solidFill>
                  <a:schemeClr val="accent1"/>
                </a:solidFill>
              </a:rPr>
              <a:t>public</a:t>
            </a:r>
            <a:r>
              <a:rPr lang="en-US" sz="2000" dirty="0">
                <a:solidFill>
                  <a:schemeClr val="tx1"/>
                </a:solidFill>
              </a:rPr>
              <a:t> Response </a:t>
            </a:r>
            <a:r>
              <a:rPr lang="en-US" sz="2000" dirty="0" err="1">
                <a:solidFill>
                  <a:schemeClr val="tx1"/>
                </a:solidFill>
              </a:rPr>
              <a:t>getPipelines</a:t>
            </a:r>
            <a:r>
              <a:rPr lang="en-US" sz="2000" dirty="0">
                <a:solidFill>
                  <a:schemeClr val="tx1"/>
                </a:solidFill>
              </a:rPr>
              <a:t>(@Context </a:t>
            </a:r>
            <a:r>
              <a:rPr lang="en-US" sz="2000" dirty="0" err="1">
                <a:solidFill>
                  <a:schemeClr val="tx1"/>
                </a:solidFill>
              </a:rPr>
              <a:t>HttpServletRequest</a:t>
            </a:r>
            <a:r>
              <a:rPr lang="en-US" sz="2000" dirty="0">
                <a:solidFill>
                  <a:schemeClr val="tx1"/>
                </a:solidFill>
              </a:rPr>
              <a:t> request) { … }</a:t>
            </a:r>
          </a:p>
          <a:p>
            <a:endParaRPr lang="en-US" sz="2000" dirty="0">
              <a:solidFill>
                <a:schemeClr val="tx1"/>
              </a:solidFill>
            </a:endParaRPr>
          </a:p>
          <a:p>
            <a:r>
              <a:rPr lang="en-US" sz="2000" dirty="0">
                <a:solidFill>
                  <a:schemeClr val="tx1"/>
                </a:solidFill>
              </a:rPr>
              <a:t>}</a:t>
            </a:r>
          </a:p>
        </p:txBody>
      </p:sp>
    </p:spTree>
    <p:extLst>
      <p:ext uri="{BB962C8B-B14F-4D97-AF65-F5344CB8AC3E}">
        <p14:creationId xmlns:p14="http://schemas.microsoft.com/office/powerpoint/2010/main" val="403030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3FBFB-7BB5-955A-8497-5148C8EB4AA2}"/>
              </a:ext>
            </a:extLst>
          </p:cNvPr>
          <p:cNvSpPr>
            <a:spLocks noGrp="1"/>
          </p:cNvSpPr>
          <p:nvPr>
            <p:ph type="title"/>
          </p:nvPr>
        </p:nvSpPr>
        <p:spPr/>
        <p:txBody>
          <a:bodyPr/>
          <a:lstStyle/>
          <a:p>
            <a:r>
              <a:rPr lang="en-US" dirty="0"/>
              <a:t>Starting point</a:t>
            </a:r>
          </a:p>
        </p:txBody>
      </p:sp>
      <p:sp>
        <p:nvSpPr>
          <p:cNvPr id="3" name="Content Placeholder 2">
            <a:extLst>
              <a:ext uri="{FF2B5EF4-FFF2-40B4-BE49-F238E27FC236}">
                <a16:creationId xmlns:a16="http://schemas.microsoft.com/office/drawing/2014/main" id="{054C8B61-0632-E2C6-9BFF-3115A1DE5368}"/>
              </a:ext>
            </a:extLst>
          </p:cNvPr>
          <p:cNvSpPr>
            <a:spLocks noGrp="1"/>
          </p:cNvSpPr>
          <p:nvPr>
            <p:ph idx="1"/>
          </p:nvPr>
        </p:nvSpPr>
        <p:spPr>
          <a:xfrm>
            <a:off x="335360" y="1268760"/>
            <a:ext cx="11449272" cy="1512168"/>
          </a:xfrm>
        </p:spPr>
        <p:txBody>
          <a:bodyPr/>
          <a:lstStyle/>
          <a:p>
            <a:r>
              <a:rPr lang="en-US" dirty="0"/>
              <a:t>PHP</a:t>
            </a:r>
          </a:p>
          <a:p>
            <a:r>
              <a:rPr lang="en-US" dirty="0"/>
              <a:t>$_GET, $_POST, $_REQUEST, $_SERVER</a:t>
            </a:r>
          </a:p>
          <a:p>
            <a:r>
              <a:rPr lang="en-US" dirty="0"/>
              <a:t>CGI / </a:t>
            </a:r>
            <a:r>
              <a:rPr lang="en-US" dirty="0" err="1"/>
              <a:t>FastCGI</a:t>
            </a:r>
            <a:r>
              <a:rPr lang="en-US" dirty="0"/>
              <a:t> / PHP-FPM / </a:t>
            </a:r>
            <a:r>
              <a:rPr lang="en-US" dirty="0" err="1"/>
              <a:t>mod_php</a:t>
            </a:r>
            <a:r>
              <a:rPr lang="en-US" dirty="0"/>
              <a:t> / </a:t>
            </a:r>
            <a:r>
              <a:rPr lang="en-US" dirty="0" err="1"/>
              <a:t>mod_SuPHP</a:t>
            </a:r>
            <a:r>
              <a:rPr lang="en-US" dirty="0"/>
              <a:t> / …</a:t>
            </a:r>
          </a:p>
          <a:p>
            <a:pPr marL="0" indent="0">
              <a:buNone/>
            </a:pPr>
            <a:endParaRPr lang="en-US" dirty="0"/>
          </a:p>
        </p:txBody>
      </p:sp>
      <p:sp>
        <p:nvSpPr>
          <p:cNvPr id="4" name="Slide Number Placeholder 3">
            <a:extLst>
              <a:ext uri="{FF2B5EF4-FFF2-40B4-BE49-F238E27FC236}">
                <a16:creationId xmlns:a16="http://schemas.microsoft.com/office/drawing/2014/main" id="{92689F8C-AC9D-2819-096F-69AA475A4715}"/>
              </a:ext>
            </a:extLst>
          </p:cNvPr>
          <p:cNvSpPr>
            <a:spLocks noGrp="1"/>
          </p:cNvSpPr>
          <p:nvPr>
            <p:ph type="sldNum" sz="quarter" idx="12"/>
          </p:nvPr>
        </p:nvSpPr>
        <p:spPr/>
        <p:txBody>
          <a:bodyPr/>
          <a:lstStyle/>
          <a:p>
            <a:fld id="{452BA717-4DED-4A38-BDE4-30D0F0A142DB}" type="slidenum">
              <a:rPr lang="cs-CZ" smtClean="0"/>
              <a:pPr/>
              <a:t>2</a:t>
            </a:fld>
            <a:endParaRPr lang="cs-CZ"/>
          </a:p>
        </p:txBody>
      </p:sp>
      <p:sp>
        <p:nvSpPr>
          <p:cNvPr id="5" name="Rectangle 4">
            <a:extLst>
              <a:ext uri="{FF2B5EF4-FFF2-40B4-BE49-F238E27FC236}">
                <a16:creationId xmlns:a16="http://schemas.microsoft.com/office/drawing/2014/main" id="{52F18D64-3A7D-8585-76E8-793EE58404BF}"/>
              </a:ext>
            </a:extLst>
          </p:cNvPr>
          <p:cNvSpPr/>
          <p:nvPr/>
        </p:nvSpPr>
        <p:spPr>
          <a:xfrm>
            <a:off x="325237" y="3679620"/>
            <a:ext cx="11484035" cy="24856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$app = </a:t>
            </a:r>
            <a:r>
              <a:rPr lang="en-US" sz="2000" dirty="0" err="1">
                <a:solidFill>
                  <a:schemeClr val="tx1"/>
                </a:solidFill>
              </a:rPr>
              <a:t>AppFactory</a:t>
            </a:r>
            <a:r>
              <a:rPr lang="en-US" sz="2000" dirty="0">
                <a:solidFill>
                  <a:schemeClr val="tx1"/>
                </a:solidFill>
              </a:rPr>
              <a:t>::create();</a:t>
            </a:r>
            <a:br>
              <a:rPr lang="en-US" sz="2000" dirty="0">
                <a:solidFill>
                  <a:schemeClr val="tx1"/>
                </a:solidFill>
              </a:rPr>
            </a:br>
            <a:r>
              <a:rPr lang="en-US" sz="2000" dirty="0">
                <a:solidFill>
                  <a:schemeClr val="tx1"/>
                </a:solidFill>
              </a:rPr>
              <a:t>$app-&gt;</a:t>
            </a:r>
            <a:r>
              <a:rPr lang="en-US" sz="2000" dirty="0" err="1">
                <a:solidFill>
                  <a:schemeClr val="tx1"/>
                </a:solidFill>
              </a:rPr>
              <a:t>setBasePath</a:t>
            </a:r>
            <a:r>
              <a:rPr lang="en-US" sz="2000" dirty="0">
                <a:solidFill>
                  <a:schemeClr val="tx1"/>
                </a:solidFill>
              </a:rPr>
              <a:t>("/~</a:t>
            </a:r>
            <a:r>
              <a:rPr lang="en-US" sz="2000" dirty="0" err="1">
                <a:solidFill>
                  <a:schemeClr val="tx1"/>
                </a:solidFill>
              </a:rPr>
              <a:t>skoda</a:t>
            </a:r>
            <a:r>
              <a:rPr lang="en-US" sz="2000" dirty="0">
                <a:solidFill>
                  <a:schemeClr val="tx1"/>
                </a:solidFill>
              </a:rPr>
              <a:t>/lab-02");</a:t>
            </a:r>
            <a:br>
              <a:rPr lang="en-US" sz="2000" dirty="0">
                <a:solidFill>
                  <a:schemeClr val="tx1"/>
                </a:solidFill>
              </a:rPr>
            </a:br>
            <a:br>
              <a:rPr lang="en-US" sz="2000" dirty="0">
                <a:solidFill>
                  <a:schemeClr val="tx1"/>
                </a:solidFill>
              </a:rPr>
            </a:br>
            <a:r>
              <a:rPr lang="en-US" sz="2000" dirty="0">
                <a:solidFill>
                  <a:schemeClr val="tx1"/>
                </a:solidFill>
              </a:rPr>
              <a:t>$app-&gt;get('/name/{name}', function ($request, $response, $</a:t>
            </a:r>
            <a:r>
              <a:rPr lang="en-US" sz="2000" dirty="0" err="1">
                <a:solidFill>
                  <a:schemeClr val="tx1"/>
                </a:solidFill>
              </a:rPr>
              <a:t>args</a:t>
            </a:r>
            <a:r>
              <a:rPr lang="en-US" sz="2000" dirty="0">
                <a:solidFill>
                  <a:schemeClr val="tx1"/>
                </a:solidFill>
              </a:rPr>
              <a:t>) {  </a:t>
            </a:r>
            <a:br>
              <a:rPr lang="en-US" sz="2000" dirty="0">
                <a:solidFill>
                  <a:schemeClr val="tx1"/>
                </a:solidFill>
              </a:rPr>
            </a:br>
            <a:r>
              <a:rPr lang="en-US" sz="2000" dirty="0">
                <a:solidFill>
                  <a:schemeClr val="tx1"/>
                </a:solidFill>
              </a:rPr>
              <a:t>  $response-&gt;</a:t>
            </a:r>
            <a:r>
              <a:rPr lang="en-US" sz="2000" dirty="0" err="1">
                <a:solidFill>
                  <a:schemeClr val="tx1"/>
                </a:solidFill>
              </a:rPr>
              <a:t>getBody</a:t>
            </a:r>
            <a:r>
              <a:rPr lang="en-US" sz="2000" dirty="0">
                <a:solidFill>
                  <a:schemeClr val="tx1"/>
                </a:solidFill>
              </a:rPr>
              <a:t>()-&gt;write("Hello " . $</a:t>
            </a:r>
            <a:r>
              <a:rPr lang="en-US" sz="2000" dirty="0" err="1">
                <a:solidFill>
                  <a:schemeClr val="tx1"/>
                </a:solidFill>
              </a:rPr>
              <a:t>args</a:t>
            </a:r>
            <a:r>
              <a:rPr lang="en-US" sz="2000" dirty="0">
                <a:solidFill>
                  <a:schemeClr val="tx1"/>
                </a:solidFill>
              </a:rPr>
              <a:t>['name’]);</a:t>
            </a:r>
            <a:br>
              <a:rPr lang="en-US" sz="2000" dirty="0">
                <a:solidFill>
                  <a:schemeClr val="tx1"/>
                </a:solidFill>
              </a:rPr>
            </a:br>
            <a:r>
              <a:rPr lang="en-US" sz="2000" dirty="0">
                <a:solidFill>
                  <a:schemeClr val="tx1"/>
                </a:solidFill>
              </a:rPr>
              <a:t>  return $response;</a:t>
            </a:r>
          </a:p>
          <a:p>
            <a:r>
              <a:rPr lang="en-US" sz="2000" dirty="0">
                <a:solidFill>
                  <a:schemeClr val="tx1"/>
                </a:solidFill>
              </a:rPr>
              <a:t>});</a:t>
            </a:r>
          </a:p>
          <a:p>
            <a:endParaRPr lang="en-US" sz="2000" dirty="0">
              <a:solidFill>
                <a:schemeClr val="tx1"/>
              </a:solidFill>
            </a:endParaRPr>
          </a:p>
          <a:p>
            <a:endParaRPr lang="en-US" sz="2000" dirty="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2561952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D72CF9-7727-C0C3-ECDF-AE2E6811E2D5}"/>
              </a:ext>
            </a:extLst>
          </p:cNvPr>
          <p:cNvSpPr>
            <a:spLocks noGrp="1"/>
          </p:cNvSpPr>
          <p:nvPr>
            <p:ph type="body" sz="quarter" idx="13"/>
          </p:nvPr>
        </p:nvSpPr>
        <p:spPr/>
        <p:txBody>
          <a:bodyPr/>
          <a:lstStyle/>
          <a:p>
            <a:r>
              <a:rPr lang="en-US" dirty="0"/>
              <a:t>Demo</a:t>
            </a:r>
          </a:p>
        </p:txBody>
      </p:sp>
      <p:sp>
        <p:nvSpPr>
          <p:cNvPr id="3" name="Text Placeholder 2">
            <a:extLst>
              <a:ext uri="{FF2B5EF4-FFF2-40B4-BE49-F238E27FC236}">
                <a16:creationId xmlns:a16="http://schemas.microsoft.com/office/drawing/2014/main" id="{5B90D1A1-4D86-240A-E677-34E859D0F833}"/>
              </a:ext>
            </a:extLst>
          </p:cNvPr>
          <p:cNvSpPr>
            <a:spLocks noGrp="1"/>
          </p:cNvSpPr>
          <p:nvPr>
            <p:ph type="body" sz="quarter" idx="14"/>
          </p:nvPr>
        </p:nvSpPr>
        <p:spPr/>
        <p:txBody>
          <a:bodyPr/>
          <a:lstStyle/>
          <a:p>
            <a:r>
              <a:rPr lang="en-US" dirty="0"/>
              <a:t>Java &amp; Jetty</a:t>
            </a:r>
          </a:p>
          <a:p>
            <a:endParaRPr lang="en-US" dirty="0"/>
          </a:p>
          <a:p>
            <a:r>
              <a:rPr lang="en-US" dirty="0"/>
              <a:t> (Semi-)Improvised stand up ….</a:t>
            </a:r>
          </a:p>
        </p:txBody>
      </p:sp>
    </p:spTree>
    <p:extLst>
      <p:ext uri="{BB962C8B-B14F-4D97-AF65-F5344CB8AC3E}">
        <p14:creationId xmlns:p14="http://schemas.microsoft.com/office/powerpoint/2010/main" val="2198995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01F46-E7A6-DF7C-52AC-B2B4C764BD3A}"/>
              </a:ext>
            </a:extLst>
          </p:cNvPr>
          <p:cNvSpPr>
            <a:spLocks noGrp="1"/>
          </p:cNvSpPr>
          <p:nvPr>
            <p:ph type="title"/>
          </p:nvPr>
        </p:nvSpPr>
        <p:spPr/>
        <p:txBody>
          <a:bodyPr/>
          <a:lstStyle/>
          <a:p>
            <a:r>
              <a:rPr lang="en-US" dirty="0"/>
              <a:t>Application Server</a:t>
            </a:r>
          </a:p>
        </p:txBody>
      </p:sp>
      <p:sp>
        <p:nvSpPr>
          <p:cNvPr id="3" name="Content Placeholder 2">
            <a:extLst>
              <a:ext uri="{FF2B5EF4-FFF2-40B4-BE49-F238E27FC236}">
                <a16:creationId xmlns:a16="http://schemas.microsoft.com/office/drawing/2014/main" id="{CD67FF69-3883-3802-97B6-2B879ECE94D9}"/>
              </a:ext>
            </a:extLst>
          </p:cNvPr>
          <p:cNvSpPr>
            <a:spLocks noGrp="1"/>
          </p:cNvSpPr>
          <p:nvPr>
            <p:ph idx="1"/>
          </p:nvPr>
        </p:nvSpPr>
        <p:spPr/>
        <p:txBody>
          <a:bodyPr/>
          <a:lstStyle/>
          <a:p>
            <a:pPr marL="0" indent="0">
              <a:buNone/>
            </a:pPr>
            <a:r>
              <a:rPr lang="en-US" dirty="0"/>
              <a:t>“An application server is a </a:t>
            </a:r>
            <a:r>
              <a:rPr lang="en-US" dirty="0">
                <a:solidFill>
                  <a:schemeClr val="accent2"/>
                </a:solidFill>
              </a:rPr>
              <a:t>software framework </a:t>
            </a:r>
            <a:r>
              <a:rPr lang="en-US" dirty="0"/>
              <a:t>that provides both facilities to create web applications and a server environment to run them.  </a:t>
            </a:r>
          </a:p>
          <a:p>
            <a:pPr marL="0" indent="0">
              <a:buNone/>
            </a:pPr>
            <a:r>
              <a:rPr lang="en-US" dirty="0"/>
              <a:t>...An application server acts as a set of components accessible to the software developer through a standard </a:t>
            </a:r>
            <a:r>
              <a:rPr lang="en-US" dirty="0">
                <a:solidFill>
                  <a:schemeClr val="accent2"/>
                </a:solidFill>
              </a:rPr>
              <a:t>API</a:t>
            </a:r>
            <a:r>
              <a:rPr lang="en-US" dirty="0"/>
              <a:t> defined for the platform itself. </a:t>
            </a:r>
          </a:p>
          <a:p>
            <a:pPr marL="0" indent="0">
              <a:buNone/>
            </a:pPr>
            <a:r>
              <a:rPr lang="en-US" dirty="0"/>
              <a:t>... they implement services like </a:t>
            </a:r>
            <a:r>
              <a:rPr lang="en-US" dirty="0">
                <a:solidFill>
                  <a:schemeClr val="accent2"/>
                </a:solidFill>
              </a:rPr>
              <a:t>clustering</a:t>
            </a:r>
            <a:r>
              <a:rPr lang="en-US" dirty="0"/>
              <a:t>, </a:t>
            </a:r>
            <a:r>
              <a:rPr lang="en-US" dirty="0">
                <a:solidFill>
                  <a:schemeClr val="accent2"/>
                </a:solidFill>
              </a:rPr>
              <a:t>failover</a:t>
            </a:r>
            <a:r>
              <a:rPr lang="en-US" dirty="0"/>
              <a:t>, and </a:t>
            </a:r>
            <a:r>
              <a:rPr lang="en-US" dirty="0">
                <a:solidFill>
                  <a:schemeClr val="accent2"/>
                </a:solidFill>
              </a:rPr>
              <a:t>load-balancing</a:t>
            </a:r>
            <a:r>
              <a:rPr lang="en-US" dirty="0"/>
              <a:t>, … </a:t>
            </a:r>
            <a:r>
              <a:rPr lang="en-US" dirty="0">
                <a:solidFill>
                  <a:schemeClr val="accent2"/>
                </a:solidFill>
              </a:rPr>
              <a:t>developers</a:t>
            </a:r>
            <a:r>
              <a:rPr lang="en-US" dirty="0"/>
              <a:t> can </a:t>
            </a:r>
            <a:r>
              <a:rPr lang="en-US" dirty="0">
                <a:solidFill>
                  <a:schemeClr val="accent2"/>
                </a:solidFill>
              </a:rPr>
              <a:t>focus</a:t>
            </a:r>
            <a:r>
              <a:rPr lang="en-US" dirty="0"/>
              <a:t> on implementing the </a:t>
            </a:r>
            <a:r>
              <a:rPr lang="en-US" dirty="0">
                <a:solidFill>
                  <a:schemeClr val="accent2"/>
                </a:solidFill>
              </a:rPr>
              <a:t>business logic</a:t>
            </a:r>
            <a:r>
              <a:rPr lang="en-US" dirty="0"/>
              <a:t>.”  </a:t>
            </a:r>
            <a:r>
              <a:rPr lang="en-US" dirty="0">
                <a:hlinkClick r:id="rId3"/>
              </a:rPr>
              <a:t>Wikipedia 2023</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8B6DB1C4-2810-0588-756A-51F6AEEC0688}"/>
              </a:ext>
            </a:extLst>
          </p:cNvPr>
          <p:cNvSpPr>
            <a:spLocks noGrp="1"/>
          </p:cNvSpPr>
          <p:nvPr>
            <p:ph type="sldNum" sz="quarter" idx="12"/>
          </p:nvPr>
        </p:nvSpPr>
        <p:spPr/>
        <p:txBody>
          <a:bodyPr/>
          <a:lstStyle/>
          <a:p>
            <a:fld id="{452BA717-4DED-4A38-BDE4-30D0F0A142DB}" type="slidenum">
              <a:rPr lang="cs-CZ" smtClean="0"/>
              <a:pPr/>
              <a:t>21</a:t>
            </a:fld>
            <a:endParaRPr lang="cs-CZ"/>
          </a:p>
        </p:txBody>
      </p:sp>
    </p:spTree>
    <p:extLst>
      <p:ext uri="{BB962C8B-B14F-4D97-AF65-F5344CB8AC3E}">
        <p14:creationId xmlns:p14="http://schemas.microsoft.com/office/powerpoint/2010/main" val="4167829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40CFD-A1B4-2347-FFAE-3078343D19A1}"/>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84B17FC0-3EA4-8022-4932-2529618C39A7}"/>
              </a:ext>
            </a:extLst>
          </p:cNvPr>
          <p:cNvSpPr>
            <a:spLocks noGrp="1"/>
          </p:cNvSpPr>
          <p:nvPr>
            <p:ph idx="1"/>
          </p:nvPr>
        </p:nvSpPr>
        <p:spPr>
          <a:xfrm>
            <a:off x="335360" y="1268760"/>
            <a:ext cx="11449272" cy="432048"/>
          </a:xfrm>
        </p:spPr>
        <p:txBody>
          <a:bodyPr/>
          <a:lstStyle/>
          <a:p>
            <a:pPr marL="0" indent="0">
              <a:buNone/>
            </a:pPr>
            <a:r>
              <a:rPr lang="en-US" dirty="0" err="1"/>
              <a:t>Infoworld</a:t>
            </a:r>
            <a:r>
              <a:rPr lang="en-US" dirty="0"/>
              <a:t> December 13, 1999</a:t>
            </a:r>
          </a:p>
          <a:p>
            <a:pPr marL="0" indent="0">
              <a:buNone/>
            </a:pPr>
            <a:endParaRPr lang="en-US" dirty="0"/>
          </a:p>
        </p:txBody>
      </p:sp>
      <p:sp>
        <p:nvSpPr>
          <p:cNvPr id="4" name="Slide Number Placeholder 3">
            <a:extLst>
              <a:ext uri="{FF2B5EF4-FFF2-40B4-BE49-F238E27FC236}">
                <a16:creationId xmlns:a16="http://schemas.microsoft.com/office/drawing/2014/main" id="{F2681030-D398-34D3-4DA5-6FE8A1DF6DA9}"/>
              </a:ext>
            </a:extLst>
          </p:cNvPr>
          <p:cNvSpPr>
            <a:spLocks noGrp="1"/>
          </p:cNvSpPr>
          <p:nvPr>
            <p:ph type="sldNum" sz="quarter" idx="12"/>
          </p:nvPr>
        </p:nvSpPr>
        <p:spPr/>
        <p:txBody>
          <a:bodyPr/>
          <a:lstStyle/>
          <a:p>
            <a:fld id="{452BA717-4DED-4A38-BDE4-30D0F0A142DB}" type="slidenum">
              <a:rPr lang="cs-CZ" smtClean="0"/>
              <a:pPr/>
              <a:t>22</a:t>
            </a:fld>
            <a:endParaRPr lang="cs-CZ"/>
          </a:p>
        </p:txBody>
      </p:sp>
      <p:pic>
        <p:nvPicPr>
          <p:cNvPr id="5" name="Picture 4">
            <a:extLst>
              <a:ext uri="{FF2B5EF4-FFF2-40B4-BE49-F238E27FC236}">
                <a16:creationId xmlns:a16="http://schemas.microsoft.com/office/drawing/2014/main" id="{03CF64B7-C5FE-FF67-4BA9-B10DFDEC55C5}"/>
              </a:ext>
            </a:extLst>
          </p:cNvPr>
          <p:cNvPicPr>
            <a:picLocks noChangeAspect="1"/>
          </p:cNvPicPr>
          <p:nvPr/>
        </p:nvPicPr>
        <p:blipFill>
          <a:blip r:embed="rId3"/>
          <a:stretch>
            <a:fillRect/>
          </a:stretch>
        </p:blipFill>
        <p:spPr>
          <a:xfrm>
            <a:off x="6637564" y="1200364"/>
            <a:ext cx="5334744" cy="3248478"/>
          </a:xfrm>
          <a:prstGeom prst="rect">
            <a:avLst/>
          </a:prstGeom>
        </p:spPr>
      </p:pic>
      <p:pic>
        <p:nvPicPr>
          <p:cNvPr id="6" name="Picture 5">
            <a:extLst>
              <a:ext uri="{FF2B5EF4-FFF2-40B4-BE49-F238E27FC236}">
                <a16:creationId xmlns:a16="http://schemas.microsoft.com/office/drawing/2014/main" id="{11DDE998-3AD9-A691-0CD8-D30E03431EFD}"/>
              </a:ext>
            </a:extLst>
          </p:cNvPr>
          <p:cNvPicPr>
            <a:picLocks noChangeAspect="1"/>
          </p:cNvPicPr>
          <p:nvPr/>
        </p:nvPicPr>
        <p:blipFill>
          <a:blip r:embed="rId4"/>
          <a:stretch>
            <a:fillRect/>
          </a:stretch>
        </p:blipFill>
        <p:spPr>
          <a:xfrm>
            <a:off x="167961" y="4605118"/>
            <a:ext cx="11784070" cy="1810003"/>
          </a:xfrm>
          <a:prstGeom prst="rect">
            <a:avLst/>
          </a:prstGeom>
        </p:spPr>
      </p:pic>
      <p:pic>
        <p:nvPicPr>
          <p:cNvPr id="7" name="Picture 6">
            <a:extLst>
              <a:ext uri="{FF2B5EF4-FFF2-40B4-BE49-F238E27FC236}">
                <a16:creationId xmlns:a16="http://schemas.microsoft.com/office/drawing/2014/main" id="{7D191CB9-8D2E-27E3-23DD-1AE337E42A03}"/>
              </a:ext>
            </a:extLst>
          </p:cNvPr>
          <p:cNvPicPr>
            <a:picLocks noChangeAspect="1"/>
          </p:cNvPicPr>
          <p:nvPr/>
        </p:nvPicPr>
        <p:blipFill>
          <a:blip r:embed="rId5"/>
          <a:stretch>
            <a:fillRect/>
          </a:stretch>
        </p:blipFill>
        <p:spPr>
          <a:xfrm>
            <a:off x="383223" y="1769204"/>
            <a:ext cx="11440829" cy="3955605"/>
          </a:xfrm>
          <a:prstGeom prst="rect">
            <a:avLst/>
          </a:prstGeom>
        </p:spPr>
      </p:pic>
    </p:spTree>
    <p:extLst>
      <p:ext uri="{BB962C8B-B14F-4D97-AF65-F5344CB8AC3E}">
        <p14:creationId xmlns:p14="http://schemas.microsoft.com/office/powerpoint/2010/main" val="115405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4485B-4EB8-AEB8-B581-60341B50530D}"/>
              </a:ext>
            </a:extLst>
          </p:cNvPr>
          <p:cNvSpPr>
            <a:spLocks noGrp="1"/>
          </p:cNvSpPr>
          <p:nvPr>
            <p:ph type="title"/>
          </p:nvPr>
        </p:nvSpPr>
        <p:spPr/>
        <p:txBody>
          <a:bodyPr/>
          <a:lstStyle/>
          <a:p>
            <a:r>
              <a:rPr lang="en-US" dirty="0"/>
              <a:t>Java Server</a:t>
            </a:r>
          </a:p>
        </p:txBody>
      </p:sp>
      <p:sp>
        <p:nvSpPr>
          <p:cNvPr id="3" name="Content Placeholder 2">
            <a:extLst>
              <a:ext uri="{FF2B5EF4-FFF2-40B4-BE49-F238E27FC236}">
                <a16:creationId xmlns:a16="http://schemas.microsoft.com/office/drawing/2014/main" id="{2514E2BB-28F9-373B-33E6-4E8AB17A08FB}"/>
              </a:ext>
            </a:extLst>
          </p:cNvPr>
          <p:cNvSpPr>
            <a:spLocks noGrp="1"/>
          </p:cNvSpPr>
          <p:nvPr>
            <p:ph idx="1"/>
          </p:nvPr>
        </p:nvSpPr>
        <p:spPr>
          <a:xfrm>
            <a:off x="335360" y="1268760"/>
            <a:ext cx="5184576" cy="5040560"/>
          </a:xfrm>
        </p:spPr>
        <p:txBody>
          <a:bodyPr/>
          <a:lstStyle/>
          <a:p>
            <a:r>
              <a:rPr lang="en-US" dirty="0"/>
              <a:t>It is Java ! ( Java Enterprise Edition )</a:t>
            </a:r>
          </a:p>
          <a:p>
            <a:r>
              <a:rPr lang="en-US" dirty="0"/>
              <a:t>Web Server vs Application Server</a:t>
            </a:r>
          </a:p>
          <a:p>
            <a:r>
              <a:rPr lang="en-US" dirty="0"/>
              <a:t>*.war</a:t>
            </a:r>
          </a:p>
          <a:p>
            <a:pPr marL="0" indent="0">
              <a:buNone/>
            </a:pPr>
            <a:r>
              <a:rPr lang="en-US" dirty="0"/>
              <a:t>Servers:</a:t>
            </a:r>
          </a:p>
          <a:p>
            <a:r>
              <a:rPr lang="en-US" dirty="0"/>
              <a:t>Apache Tomcat / Apache </a:t>
            </a:r>
            <a:r>
              <a:rPr lang="en-US" dirty="0" err="1"/>
              <a:t>TomEE</a:t>
            </a:r>
            <a:endParaRPr lang="en-US" dirty="0"/>
          </a:p>
          <a:p>
            <a:r>
              <a:rPr lang="en-US" dirty="0"/>
              <a:t>Jetty</a:t>
            </a:r>
          </a:p>
          <a:p>
            <a:r>
              <a:rPr lang="en-US" dirty="0"/>
              <a:t>WebLogic (Oracle)</a:t>
            </a:r>
          </a:p>
          <a:p>
            <a:r>
              <a:rPr lang="en-US" dirty="0"/>
              <a:t>WebSphere (IBM)</a:t>
            </a:r>
          </a:p>
          <a:p>
            <a:r>
              <a:rPr lang="en-US" dirty="0" err="1"/>
              <a:t>WildFly</a:t>
            </a:r>
            <a:r>
              <a:rPr lang="en-US" dirty="0"/>
              <a:t> (Red Hat)</a:t>
            </a:r>
          </a:p>
          <a:p>
            <a:r>
              <a:rPr lang="en-US" dirty="0" err="1"/>
              <a:t>GlassFish</a:t>
            </a:r>
            <a:endParaRPr lang="en-US" dirty="0"/>
          </a:p>
          <a:p>
            <a:r>
              <a:rPr lang="en-US" dirty="0"/>
              <a:t>…</a:t>
            </a:r>
          </a:p>
          <a:p>
            <a:pPr marL="0" indent="0">
              <a:buNone/>
            </a:pPr>
            <a:endParaRPr lang="en-US" dirty="0"/>
          </a:p>
        </p:txBody>
      </p:sp>
      <p:sp>
        <p:nvSpPr>
          <p:cNvPr id="4" name="Slide Number Placeholder 3">
            <a:extLst>
              <a:ext uri="{FF2B5EF4-FFF2-40B4-BE49-F238E27FC236}">
                <a16:creationId xmlns:a16="http://schemas.microsoft.com/office/drawing/2014/main" id="{FBB165F1-0A90-D93F-8D01-7F2EB36227D2}"/>
              </a:ext>
            </a:extLst>
          </p:cNvPr>
          <p:cNvSpPr>
            <a:spLocks noGrp="1"/>
          </p:cNvSpPr>
          <p:nvPr>
            <p:ph type="sldNum" sz="quarter" idx="12"/>
          </p:nvPr>
        </p:nvSpPr>
        <p:spPr/>
        <p:txBody>
          <a:bodyPr/>
          <a:lstStyle/>
          <a:p>
            <a:fld id="{452BA717-4DED-4A38-BDE4-30D0F0A142DB}" type="slidenum">
              <a:rPr lang="cs-CZ" smtClean="0"/>
              <a:pPr/>
              <a:t>23</a:t>
            </a:fld>
            <a:endParaRPr lang="cs-CZ"/>
          </a:p>
        </p:txBody>
      </p:sp>
      <p:graphicFrame>
        <p:nvGraphicFramePr>
          <p:cNvPr id="5" name="Table 6">
            <a:extLst>
              <a:ext uri="{FF2B5EF4-FFF2-40B4-BE49-F238E27FC236}">
                <a16:creationId xmlns:a16="http://schemas.microsoft.com/office/drawing/2014/main" id="{6349086B-CF80-8E17-8966-FED7CE9DCCDD}"/>
              </a:ext>
            </a:extLst>
          </p:cNvPr>
          <p:cNvGraphicFramePr>
            <a:graphicFrameLocks noGrp="1"/>
          </p:cNvGraphicFramePr>
          <p:nvPr>
            <p:extLst>
              <p:ext uri="{D42A27DB-BD31-4B8C-83A1-F6EECF244321}">
                <p14:modId xmlns:p14="http://schemas.microsoft.com/office/powerpoint/2010/main" val="11718817"/>
              </p:ext>
            </p:extLst>
          </p:nvPr>
        </p:nvGraphicFramePr>
        <p:xfrm>
          <a:off x="6960096" y="1348304"/>
          <a:ext cx="4752530" cy="4820920"/>
        </p:xfrm>
        <a:graphic>
          <a:graphicData uri="http://schemas.openxmlformats.org/drawingml/2006/table">
            <a:tbl>
              <a:tblPr firstRow="1" bandRow="1">
                <a:tableStyleId>{073A0DAA-6AF3-43AB-8588-CEC1D06C72B9}</a:tableStyleId>
              </a:tblPr>
              <a:tblGrid>
                <a:gridCol w="2376265">
                  <a:extLst>
                    <a:ext uri="{9D8B030D-6E8A-4147-A177-3AD203B41FA5}">
                      <a16:colId xmlns:a16="http://schemas.microsoft.com/office/drawing/2014/main" val="3982408168"/>
                    </a:ext>
                  </a:extLst>
                </a:gridCol>
                <a:gridCol w="2376265">
                  <a:extLst>
                    <a:ext uri="{9D8B030D-6E8A-4147-A177-3AD203B41FA5}">
                      <a16:colId xmlns:a16="http://schemas.microsoft.com/office/drawing/2014/main" val="608903083"/>
                    </a:ext>
                  </a:extLst>
                </a:gridCol>
              </a:tblGrid>
              <a:tr h="370840">
                <a:tc>
                  <a:txBody>
                    <a:bodyPr/>
                    <a:lstStyle/>
                    <a:p>
                      <a:pPr algn="ctr"/>
                      <a:r>
                        <a:rPr lang="en-US" dirty="0"/>
                        <a:t>Web Server</a:t>
                      </a:r>
                    </a:p>
                  </a:txBody>
                  <a:tcPr/>
                </a:tc>
                <a:tc>
                  <a:txBody>
                    <a:bodyPr/>
                    <a:lstStyle/>
                    <a:p>
                      <a:pPr algn="ctr"/>
                      <a:r>
                        <a:rPr lang="en-US" dirty="0"/>
                        <a:t>Application Server</a:t>
                      </a:r>
                    </a:p>
                  </a:txBody>
                  <a:tcPr/>
                </a:tc>
                <a:extLst>
                  <a:ext uri="{0D108BD9-81ED-4DB2-BD59-A6C34878D82A}">
                    <a16:rowId xmlns:a16="http://schemas.microsoft.com/office/drawing/2014/main" val="3175963277"/>
                  </a:ext>
                </a:extLst>
              </a:tr>
              <a:tr h="370840">
                <a:tc>
                  <a:txBody>
                    <a:bodyPr/>
                    <a:lstStyle/>
                    <a:p>
                      <a:pPr algn="ctr"/>
                      <a:r>
                        <a:rPr lang="en-US" dirty="0"/>
                        <a:t>Servlets</a:t>
                      </a:r>
                    </a:p>
                  </a:txBody>
                  <a:tcPr/>
                </a:tc>
                <a:tc>
                  <a:txBody>
                    <a:bodyPr/>
                    <a:lstStyle/>
                    <a:p>
                      <a:pPr algn="ctr"/>
                      <a:r>
                        <a:rPr lang="en-US" dirty="0"/>
                        <a:t>Servlets</a:t>
                      </a:r>
                    </a:p>
                  </a:txBody>
                  <a:tcPr/>
                </a:tc>
                <a:extLst>
                  <a:ext uri="{0D108BD9-81ED-4DB2-BD59-A6C34878D82A}">
                    <a16:rowId xmlns:a16="http://schemas.microsoft.com/office/drawing/2014/main" val="1789327505"/>
                  </a:ext>
                </a:extLst>
              </a:tr>
              <a:tr h="370840">
                <a:tc>
                  <a:txBody>
                    <a:bodyPr/>
                    <a:lstStyle/>
                    <a:p>
                      <a:pPr algn="ctr"/>
                      <a:r>
                        <a:rPr lang="en-US" dirty="0"/>
                        <a:t>JSP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JSP</a:t>
                      </a:r>
                    </a:p>
                  </a:txBody>
                  <a:tcPr/>
                </a:tc>
                <a:extLst>
                  <a:ext uri="{0D108BD9-81ED-4DB2-BD59-A6C34878D82A}">
                    <a16:rowId xmlns:a16="http://schemas.microsoft.com/office/drawing/2014/main" val="1334244739"/>
                  </a:ext>
                </a:extLst>
              </a:tr>
              <a:tr h="370840">
                <a:tc>
                  <a:txBody>
                    <a:bodyPr/>
                    <a:lstStyle/>
                    <a:p>
                      <a:pPr algn="ctr"/>
                      <a:r>
                        <a:rPr lang="en-US" dirty="0" err="1"/>
                        <a:t>WebSockets</a:t>
                      </a:r>
                      <a:endParaRPr lang="en-US" dirty="0"/>
                    </a:p>
                  </a:txBody>
                  <a:tcPr/>
                </a:tc>
                <a:tc>
                  <a:txBody>
                    <a:bodyPr/>
                    <a:lstStyle/>
                    <a:p>
                      <a:pPr algn="ctr"/>
                      <a:r>
                        <a:rPr lang="en-US" dirty="0" err="1"/>
                        <a:t>WebSockets</a:t>
                      </a:r>
                      <a:endParaRPr lang="en-US" dirty="0"/>
                    </a:p>
                  </a:txBody>
                  <a:tcPr/>
                </a:tc>
                <a:extLst>
                  <a:ext uri="{0D108BD9-81ED-4DB2-BD59-A6C34878D82A}">
                    <a16:rowId xmlns:a16="http://schemas.microsoft.com/office/drawing/2014/main" val="902609784"/>
                  </a:ext>
                </a:extLst>
              </a:tr>
              <a:tr h="370840">
                <a:tc>
                  <a:txBody>
                    <a:bodyPr/>
                    <a:lstStyle/>
                    <a:p>
                      <a:pPr algn="ctr"/>
                      <a:r>
                        <a:rPr lang="en-US" dirty="0"/>
                        <a:t>JTA</a:t>
                      </a:r>
                    </a:p>
                  </a:txBody>
                  <a:tcPr/>
                </a:tc>
                <a:tc>
                  <a:txBody>
                    <a:bodyPr/>
                    <a:lstStyle/>
                    <a:p>
                      <a:pPr algn="ctr"/>
                      <a:r>
                        <a:rPr lang="en-US" dirty="0"/>
                        <a:t>JTA</a:t>
                      </a:r>
                    </a:p>
                  </a:txBody>
                  <a:tcPr/>
                </a:tc>
                <a:extLst>
                  <a:ext uri="{0D108BD9-81ED-4DB2-BD59-A6C34878D82A}">
                    <a16:rowId xmlns:a16="http://schemas.microsoft.com/office/drawing/2014/main" val="2638728444"/>
                  </a:ext>
                </a:extLst>
              </a:tr>
              <a:tr h="370840">
                <a:tc>
                  <a:txBody>
                    <a:bodyPr/>
                    <a:lstStyle/>
                    <a:p>
                      <a:pPr algn="ctr"/>
                      <a:r>
                        <a:rPr lang="en-US" dirty="0"/>
                        <a:t>JASPIC</a:t>
                      </a:r>
                    </a:p>
                  </a:txBody>
                  <a:tcPr/>
                </a:tc>
                <a:tc>
                  <a:txBody>
                    <a:bodyPr/>
                    <a:lstStyle/>
                    <a:p>
                      <a:pPr algn="ctr"/>
                      <a:r>
                        <a:rPr lang="en-US" dirty="0"/>
                        <a:t>Bean Validation</a:t>
                      </a:r>
                    </a:p>
                  </a:txBody>
                  <a:tcPr/>
                </a:tc>
                <a:extLst>
                  <a:ext uri="{0D108BD9-81ED-4DB2-BD59-A6C34878D82A}">
                    <a16:rowId xmlns:a16="http://schemas.microsoft.com/office/drawing/2014/main" val="1167392377"/>
                  </a:ext>
                </a:extLst>
              </a:tr>
              <a:tr h="370840">
                <a:tc>
                  <a:txBody>
                    <a:bodyPr/>
                    <a:lstStyle/>
                    <a:p>
                      <a:pPr algn="ctr"/>
                      <a:endParaRPr lang="en-US" dirty="0"/>
                    </a:p>
                  </a:txBody>
                  <a:tcPr/>
                </a:tc>
                <a:tc>
                  <a:txBody>
                    <a:bodyPr/>
                    <a:lstStyle/>
                    <a:p>
                      <a:pPr algn="ctr"/>
                      <a:r>
                        <a:rPr lang="en-US" dirty="0"/>
                        <a:t>EJB</a:t>
                      </a:r>
                    </a:p>
                  </a:txBody>
                  <a:tcPr/>
                </a:tc>
                <a:extLst>
                  <a:ext uri="{0D108BD9-81ED-4DB2-BD59-A6C34878D82A}">
                    <a16:rowId xmlns:a16="http://schemas.microsoft.com/office/drawing/2014/main" val="598813862"/>
                  </a:ext>
                </a:extLst>
              </a:tr>
              <a:tr h="370840">
                <a:tc>
                  <a:txBody>
                    <a:bodyPr/>
                    <a:lstStyle/>
                    <a:p>
                      <a:pPr algn="ctr"/>
                      <a:endParaRPr lang="en-US"/>
                    </a:p>
                  </a:txBody>
                  <a:tcPr/>
                </a:tc>
                <a:tc>
                  <a:txBody>
                    <a:bodyPr/>
                    <a:lstStyle/>
                    <a:p>
                      <a:pPr algn="ctr"/>
                      <a:r>
                        <a:rPr lang="en-US" dirty="0"/>
                        <a:t>JPA</a:t>
                      </a:r>
                    </a:p>
                  </a:txBody>
                  <a:tcPr/>
                </a:tc>
                <a:extLst>
                  <a:ext uri="{0D108BD9-81ED-4DB2-BD59-A6C34878D82A}">
                    <a16:rowId xmlns:a16="http://schemas.microsoft.com/office/drawing/2014/main" val="3466808949"/>
                  </a:ext>
                </a:extLst>
              </a:tr>
              <a:tr h="370840">
                <a:tc>
                  <a:txBody>
                    <a:bodyPr/>
                    <a:lstStyle/>
                    <a:p>
                      <a:pPr algn="ctr"/>
                      <a:endParaRPr lang="en-US"/>
                    </a:p>
                  </a:txBody>
                  <a:tcPr/>
                </a:tc>
                <a:tc>
                  <a:txBody>
                    <a:bodyPr/>
                    <a:lstStyle/>
                    <a:p>
                      <a:pPr algn="ctr"/>
                      <a:r>
                        <a:rPr lang="en-US" dirty="0"/>
                        <a:t>JMS</a:t>
                      </a:r>
                    </a:p>
                  </a:txBody>
                  <a:tcPr/>
                </a:tc>
                <a:extLst>
                  <a:ext uri="{0D108BD9-81ED-4DB2-BD59-A6C34878D82A}">
                    <a16:rowId xmlns:a16="http://schemas.microsoft.com/office/drawing/2014/main" val="260435409"/>
                  </a:ext>
                </a:extLst>
              </a:tr>
              <a:tr h="370840">
                <a:tc>
                  <a:txBody>
                    <a:bodyPr/>
                    <a:lstStyle/>
                    <a:p>
                      <a:pPr algn="ctr"/>
                      <a:endParaRPr lang="en-US"/>
                    </a:p>
                  </a:txBody>
                  <a:tcPr/>
                </a:tc>
                <a:tc>
                  <a:txBody>
                    <a:bodyPr/>
                    <a:lstStyle/>
                    <a:p>
                      <a:pPr algn="ctr"/>
                      <a:r>
                        <a:rPr lang="en-US" dirty="0" err="1"/>
                        <a:t>JavaMail</a:t>
                      </a:r>
                      <a:endParaRPr lang="en-US" dirty="0"/>
                    </a:p>
                  </a:txBody>
                  <a:tcPr/>
                </a:tc>
                <a:extLst>
                  <a:ext uri="{0D108BD9-81ED-4DB2-BD59-A6C34878D82A}">
                    <a16:rowId xmlns:a16="http://schemas.microsoft.com/office/drawing/2014/main" val="2809075126"/>
                  </a:ext>
                </a:extLst>
              </a:tr>
              <a:tr h="370840">
                <a:tc>
                  <a:txBody>
                    <a:bodyPr/>
                    <a:lstStyle/>
                    <a:p>
                      <a:pPr algn="ctr"/>
                      <a:endParaRPr lang="en-US"/>
                    </a:p>
                  </a:txBody>
                  <a:tcPr/>
                </a:tc>
                <a:tc>
                  <a:txBody>
                    <a:bodyPr/>
                    <a:lstStyle/>
                    <a:p>
                      <a:pPr algn="ctr"/>
                      <a:r>
                        <a:rPr lang="en-US" dirty="0"/>
                        <a:t>JAX-RS</a:t>
                      </a:r>
                    </a:p>
                  </a:txBody>
                  <a:tcPr/>
                </a:tc>
                <a:extLst>
                  <a:ext uri="{0D108BD9-81ED-4DB2-BD59-A6C34878D82A}">
                    <a16:rowId xmlns:a16="http://schemas.microsoft.com/office/drawing/2014/main" val="2220858204"/>
                  </a:ext>
                </a:extLst>
              </a:tr>
              <a:tr h="370840">
                <a:tc>
                  <a:txBody>
                    <a:bodyPr/>
                    <a:lstStyle/>
                    <a:p>
                      <a:pPr algn="ctr"/>
                      <a:endParaRPr lang="en-US" dirty="0"/>
                    </a:p>
                  </a:txBody>
                  <a:tcPr/>
                </a:tc>
                <a:tc>
                  <a:txBody>
                    <a:bodyPr/>
                    <a:lstStyle/>
                    <a:p>
                      <a:pPr algn="ctr"/>
                      <a:r>
                        <a:rPr lang="en-US" dirty="0"/>
                        <a:t>JAX-WS</a:t>
                      </a:r>
                    </a:p>
                  </a:txBody>
                  <a:tcPr/>
                </a:tc>
                <a:extLst>
                  <a:ext uri="{0D108BD9-81ED-4DB2-BD59-A6C34878D82A}">
                    <a16:rowId xmlns:a16="http://schemas.microsoft.com/office/drawing/2014/main" val="953326159"/>
                  </a:ext>
                </a:extLst>
              </a:tr>
              <a:tr h="370840">
                <a:tc>
                  <a:txBody>
                    <a:bodyPr/>
                    <a:lstStyle/>
                    <a:p>
                      <a:pPr algn="ctr"/>
                      <a:endParaRPr lang="en-US" dirty="0"/>
                    </a:p>
                  </a:txBody>
                  <a:tcPr/>
                </a:tc>
                <a:tc>
                  <a:txBody>
                    <a:bodyPr/>
                    <a:lstStyle/>
                    <a:p>
                      <a:pPr algn="ctr"/>
                      <a:r>
                        <a:rPr lang="en-US" dirty="0"/>
                        <a:t>…</a:t>
                      </a:r>
                    </a:p>
                  </a:txBody>
                  <a:tcPr/>
                </a:tc>
                <a:extLst>
                  <a:ext uri="{0D108BD9-81ED-4DB2-BD59-A6C34878D82A}">
                    <a16:rowId xmlns:a16="http://schemas.microsoft.com/office/drawing/2014/main" val="4195469993"/>
                  </a:ext>
                </a:extLst>
              </a:tr>
            </a:tbl>
          </a:graphicData>
        </a:graphic>
      </p:graphicFrame>
      <p:sp>
        <p:nvSpPr>
          <p:cNvPr id="6" name="Rectangle 1">
            <a:extLst>
              <a:ext uri="{FF2B5EF4-FFF2-40B4-BE49-F238E27FC236}">
                <a16:creationId xmlns:a16="http://schemas.microsoft.com/office/drawing/2014/main" id="{6CB4648B-801F-30CF-AE50-D1DEEF14B195}"/>
              </a:ext>
            </a:extLst>
          </p:cNvPr>
          <p:cNvSpPr>
            <a:spLocks noChangeArrowheads="1"/>
          </p:cNvSpPr>
          <p:nvPr/>
        </p:nvSpPr>
        <p:spPr bwMode="auto">
          <a:xfrm>
            <a:off x="3429691" y="3910844"/>
            <a:ext cx="5332617" cy="1631216"/>
          </a:xfrm>
          <a:custGeom>
            <a:avLst/>
            <a:gdLst>
              <a:gd name="connsiteX0" fmla="*/ 0 w 5332617"/>
              <a:gd name="connsiteY0" fmla="*/ 0 h 1631216"/>
              <a:gd name="connsiteX1" fmla="*/ 5332617 w 5332617"/>
              <a:gd name="connsiteY1" fmla="*/ 0 h 1631216"/>
              <a:gd name="connsiteX2" fmla="*/ 5332617 w 5332617"/>
              <a:gd name="connsiteY2" fmla="*/ 1631216 h 1631216"/>
              <a:gd name="connsiteX3" fmla="*/ 0 w 5332617"/>
              <a:gd name="connsiteY3" fmla="*/ 1631216 h 1631216"/>
              <a:gd name="connsiteX4" fmla="*/ 0 w 5332617"/>
              <a:gd name="connsiteY4" fmla="*/ 0 h 16312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617" h="1631216" fill="none" extrusionOk="0">
                <a:moveTo>
                  <a:pt x="0" y="0"/>
                </a:moveTo>
                <a:cubicBezTo>
                  <a:pt x="2375655" y="100476"/>
                  <a:pt x="3729527" y="-101431"/>
                  <a:pt x="5332617" y="0"/>
                </a:cubicBezTo>
                <a:cubicBezTo>
                  <a:pt x="5393041" y="656069"/>
                  <a:pt x="5303343" y="953752"/>
                  <a:pt x="5332617" y="1631216"/>
                </a:cubicBezTo>
                <a:cubicBezTo>
                  <a:pt x="2813422" y="1784506"/>
                  <a:pt x="585673" y="1609206"/>
                  <a:pt x="0" y="1631216"/>
                </a:cubicBezTo>
                <a:cubicBezTo>
                  <a:pt x="-140851" y="1463317"/>
                  <a:pt x="-128203" y="763801"/>
                  <a:pt x="0" y="0"/>
                </a:cubicBezTo>
                <a:close/>
              </a:path>
              <a:path w="5332617" h="1631216" stroke="0" extrusionOk="0">
                <a:moveTo>
                  <a:pt x="0" y="0"/>
                </a:moveTo>
                <a:cubicBezTo>
                  <a:pt x="1302631" y="-40437"/>
                  <a:pt x="4071097" y="56165"/>
                  <a:pt x="5332617" y="0"/>
                </a:cubicBezTo>
                <a:cubicBezTo>
                  <a:pt x="5450971" y="797193"/>
                  <a:pt x="5455673" y="1171073"/>
                  <a:pt x="5332617" y="1631216"/>
                </a:cubicBezTo>
                <a:cubicBezTo>
                  <a:pt x="4137743" y="1737316"/>
                  <a:pt x="1208655" y="1780648"/>
                  <a:pt x="0" y="1631216"/>
                </a:cubicBezTo>
                <a:cubicBezTo>
                  <a:pt x="-83445" y="1175846"/>
                  <a:pt x="-121374" y="249857"/>
                  <a:pt x="0" y="0"/>
                </a:cubicBezTo>
                <a:close/>
              </a:path>
            </a:pathLst>
          </a:custGeom>
          <a:solidFill>
            <a:schemeClr val="bg1"/>
          </a:solidFill>
          <a:ln w="57150">
            <a:solidFill>
              <a:srgbClr val="FF0000"/>
            </a:solidFill>
            <a:extLst>
              <a:ext uri="{C807C97D-BFC1-408E-A445-0C87EB9F89A2}">
                <ask:lineSketchStyleProps xmlns:ask="http://schemas.microsoft.com/office/drawing/2018/sketchyshapes" sd="3039931568">
                  <a:prstGeom prst="rect">
                    <a:avLst/>
                  </a:prstGeom>
                  <ask:type>
                    <ask:lineSketchCurved/>
                  </ask:type>
                </ask:lineSketchStyleProps>
              </a:ext>
            </a:extLst>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rPr>
              <a:t>JAVA SE DEVELOPMENT KIT (JDK), VERSION 6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rPr>
              <a:t>Licensed  Software is not designed or intended for use in the design, construction, operation or maintenance of any nuclear facility.</a:t>
            </a:r>
          </a:p>
        </p:txBody>
      </p:sp>
    </p:spTree>
    <p:extLst>
      <p:ext uri="{BB962C8B-B14F-4D97-AF65-F5344CB8AC3E}">
        <p14:creationId xmlns:p14="http://schemas.microsoft.com/office/powerpoint/2010/main" val="270967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07524-A314-7935-E7F7-5E7271FF3A6A}"/>
              </a:ext>
            </a:extLst>
          </p:cNvPr>
          <p:cNvSpPr>
            <a:spLocks noGrp="1"/>
          </p:cNvSpPr>
          <p:nvPr>
            <p:ph type="title"/>
          </p:nvPr>
        </p:nvSpPr>
        <p:spPr/>
        <p:txBody>
          <a:bodyPr>
            <a:normAutofit/>
          </a:bodyPr>
          <a:lstStyle/>
          <a:p>
            <a:r>
              <a:rPr lang="en-US" dirty="0"/>
              <a:t>Java Embedded Server</a:t>
            </a:r>
          </a:p>
        </p:txBody>
      </p:sp>
      <p:sp>
        <p:nvSpPr>
          <p:cNvPr id="3" name="Content Placeholder 2">
            <a:extLst>
              <a:ext uri="{FF2B5EF4-FFF2-40B4-BE49-F238E27FC236}">
                <a16:creationId xmlns:a16="http://schemas.microsoft.com/office/drawing/2014/main" id="{E3CB389C-6165-484D-1C09-CACFB931E8B9}"/>
              </a:ext>
            </a:extLst>
          </p:cNvPr>
          <p:cNvSpPr>
            <a:spLocks noGrp="1"/>
          </p:cNvSpPr>
          <p:nvPr>
            <p:ph idx="1"/>
          </p:nvPr>
        </p:nvSpPr>
        <p:spPr/>
        <p:txBody>
          <a:bodyPr/>
          <a:lstStyle/>
          <a:p>
            <a:r>
              <a:rPr lang="en-US" dirty="0"/>
              <a:t>Run server inside your application!</a:t>
            </a:r>
          </a:p>
          <a:p>
            <a:r>
              <a:rPr lang="en-US" dirty="0"/>
              <a:t>You are not alone .. (Spring Framework, ...)</a:t>
            </a:r>
          </a:p>
          <a:p>
            <a:endParaRPr lang="en-US" dirty="0"/>
          </a:p>
        </p:txBody>
      </p:sp>
      <p:sp>
        <p:nvSpPr>
          <p:cNvPr id="4" name="Slide Number Placeholder 3">
            <a:extLst>
              <a:ext uri="{FF2B5EF4-FFF2-40B4-BE49-F238E27FC236}">
                <a16:creationId xmlns:a16="http://schemas.microsoft.com/office/drawing/2014/main" id="{F89C223C-3929-1D83-4B53-D64FD154D839}"/>
              </a:ext>
            </a:extLst>
          </p:cNvPr>
          <p:cNvSpPr>
            <a:spLocks noGrp="1"/>
          </p:cNvSpPr>
          <p:nvPr>
            <p:ph type="sldNum" sz="quarter" idx="12"/>
          </p:nvPr>
        </p:nvSpPr>
        <p:spPr/>
        <p:txBody>
          <a:bodyPr/>
          <a:lstStyle/>
          <a:p>
            <a:fld id="{452BA717-4DED-4A38-BDE4-30D0F0A142DB}" type="slidenum">
              <a:rPr lang="cs-CZ" smtClean="0"/>
              <a:pPr/>
              <a:t>24</a:t>
            </a:fld>
            <a:endParaRPr lang="cs-CZ"/>
          </a:p>
        </p:txBody>
      </p:sp>
    </p:spTree>
    <p:extLst>
      <p:ext uri="{BB962C8B-B14F-4D97-AF65-F5344CB8AC3E}">
        <p14:creationId xmlns:p14="http://schemas.microsoft.com/office/powerpoint/2010/main" val="1146795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96C6FA5-4E13-F101-5056-7B0AD1EB046A}"/>
              </a:ext>
            </a:extLst>
          </p:cNvPr>
          <p:cNvSpPr>
            <a:spLocks noGrp="1"/>
          </p:cNvSpPr>
          <p:nvPr>
            <p:ph type="body" sz="quarter" idx="13"/>
          </p:nvPr>
        </p:nvSpPr>
        <p:spPr/>
        <p:txBody>
          <a:bodyPr/>
          <a:lstStyle/>
          <a:p>
            <a:r>
              <a:rPr lang="en-US" dirty="0"/>
              <a:t>Demo</a:t>
            </a:r>
          </a:p>
        </p:txBody>
      </p:sp>
      <p:sp>
        <p:nvSpPr>
          <p:cNvPr id="3" name="Text Placeholder 2">
            <a:extLst>
              <a:ext uri="{FF2B5EF4-FFF2-40B4-BE49-F238E27FC236}">
                <a16:creationId xmlns:a16="http://schemas.microsoft.com/office/drawing/2014/main" id="{E0CA87F0-D8DD-EB14-329D-3A26A6E3639D}"/>
              </a:ext>
            </a:extLst>
          </p:cNvPr>
          <p:cNvSpPr>
            <a:spLocks noGrp="1"/>
          </p:cNvSpPr>
          <p:nvPr>
            <p:ph type="body" sz="quarter" idx="14"/>
          </p:nvPr>
        </p:nvSpPr>
        <p:spPr/>
        <p:txBody>
          <a:bodyPr/>
          <a:lstStyle/>
          <a:p>
            <a:r>
              <a:rPr lang="en-US" dirty="0"/>
              <a:t>Embedded Java Jetty</a:t>
            </a:r>
          </a:p>
          <a:p>
            <a:endParaRPr lang="en-US" dirty="0"/>
          </a:p>
          <a:p>
            <a:r>
              <a:rPr lang="en-US" dirty="0"/>
              <a:t> (Semi-)Improvised stand up ….</a:t>
            </a:r>
          </a:p>
        </p:txBody>
      </p:sp>
    </p:spTree>
    <p:extLst>
      <p:ext uri="{BB962C8B-B14F-4D97-AF65-F5344CB8AC3E}">
        <p14:creationId xmlns:p14="http://schemas.microsoft.com/office/powerpoint/2010/main" val="4090820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DCDE6-9D06-E9D2-FAA2-5076CE8B7301}"/>
              </a:ext>
            </a:extLst>
          </p:cNvPr>
          <p:cNvSpPr>
            <a:spLocks noGrp="1"/>
          </p:cNvSpPr>
          <p:nvPr>
            <p:ph type="title"/>
          </p:nvPr>
        </p:nvSpPr>
        <p:spPr/>
        <p:txBody>
          <a:bodyPr/>
          <a:lstStyle/>
          <a:p>
            <a:r>
              <a:rPr lang="en-US" dirty="0"/>
              <a:t>Takeaway</a:t>
            </a:r>
          </a:p>
        </p:txBody>
      </p:sp>
      <p:sp>
        <p:nvSpPr>
          <p:cNvPr id="3" name="Content Placeholder 2">
            <a:extLst>
              <a:ext uri="{FF2B5EF4-FFF2-40B4-BE49-F238E27FC236}">
                <a16:creationId xmlns:a16="http://schemas.microsoft.com/office/drawing/2014/main" id="{1835D1E1-9334-9088-33C9-D3EDEEE5F079}"/>
              </a:ext>
            </a:extLst>
          </p:cNvPr>
          <p:cNvSpPr>
            <a:spLocks noGrp="1"/>
          </p:cNvSpPr>
          <p:nvPr>
            <p:ph idx="1"/>
          </p:nvPr>
        </p:nvSpPr>
        <p:spPr/>
        <p:txBody>
          <a:bodyPr/>
          <a:lstStyle/>
          <a:p>
            <a:r>
              <a:rPr lang="en-US" dirty="0"/>
              <a:t>Language specifics</a:t>
            </a:r>
          </a:p>
          <a:p>
            <a:r>
              <a:rPr lang="en-US" dirty="0"/>
              <a:t>General concepts</a:t>
            </a:r>
          </a:p>
          <a:p>
            <a:endParaRPr lang="en-US" dirty="0"/>
          </a:p>
        </p:txBody>
      </p:sp>
      <p:sp>
        <p:nvSpPr>
          <p:cNvPr id="4" name="Slide Number Placeholder 3">
            <a:extLst>
              <a:ext uri="{FF2B5EF4-FFF2-40B4-BE49-F238E27FC236}">
                <a16:creationId xmlns:a16="http://schemas.microsoft.com/office/drawing/2014/main" id="{FB624B27-0902-665A-C1BB-A4F82BE5AC45}"/>
              </a:ext>
            </a:extLst>
          </p:cNvPr>
          <p:cNvSpPr>
            <a:spLocks noGrp="1"/>
          </p:cNvSpPr>
          <p:nvPr>
            <p:ph type="sldNum" sz="quarter" idx="12"/>
          </p:nvPr>
        </p:nvSpPr>
        <p:spPr/>
        <p:txBody>
          <a:bodyPr/>
          <a:lstStyle/>
          <a:p>
            <a:fld id="{452BA717-4DED-4A38-BDE4-30D0F0A142DB}" type="slidenum">
              <a:rPr lang="cs-CZ" smtClean="0"/>
              <a:pPr/>
              <a:t>26</a:t>
            </a:fld>
            <a:endParaRPr lang="cs-CZ"/>
          </a:p>
        </p:txBody>
      </p:sp>
    </p:spTree>
    <p:extLst>
      <p:ext uri="{BB962C8B-B14F-4D97-AF65-F5344CB8AC3E}">
        <p14:creationId xmlns:p14="http://schemas.microsoft.com/office/powerpoint/2010/main" val="3211695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C6FDF3C-C1D0-6EBE-A75D-A6EAD71F9F67}"/>
              </a:ext>
            </a:extLst>
          </p:cNvPr>
          <p:cNvSpPr>
            <a:spLocks noGrp="1"/>
          </p:cNvSpPr>
          <p:nvPr>
            <p:ph type="body" sz="quarter" idx="13"/>
          </p:nvPr>
        </p:nvSpPr>
        <p:spPr/>
        <p:txBody>
          <a:bodyPr/>
          <a:lstStyle/>
          <a:p>
            <a:r>
              <a:rPr lang="en-US" dirty="0"/>
              <a:t>Demo</a:t>
            </a:r>
          </a:p>
        </p:txBody>
      </p:sp>
      <p:sp>
        <p:nvSpPr>
          <p:cNvPr id="6" name="Text Placeholder 5">
            <a:extLst>
              <a:ext uri="{FF2B5EF4-FFF2-40B4-BE49-F238E27FC236}">
                <a16:creationId xmlns:a16="http://schemas.microsoft.com/office/drawing/2014/main" id="{F9717B7C-253C-06A1-5576-C0E1F273824A}"/>
              </a:ext>
            </a:extLst>
          </p:cNvPr>
          <p:cNvSpPr>
            <a:spLocks noGrp="1"/>
          </p:cNvSpPr>
          <p:nvPr>
            <p:ph type="body" sz="quarter" idx="14"/>
          </p:nvPr>
        </p:nvSpPr>
        <p:spPr/>
        <p:txBody>
          <a:bodyPr/>
          <a:lstStyle/>
          <a:p>
            <a:r>
              <a:rPr lang="en-US" dirty="0"/>
              <a:t>Python &amp; Sockets </a:t>
            </a:r>
          </a:p>
        </p:txBody>
      </p:sp>
      <p:sp>
        <p:nvSpPr>
          <p:cNvPr id="4" name="Slide Number Placeholder 3">
            <a:extLst>
              <a:ext uri="{FF2B5EF4-FFF2-40B4-BE49-F238E27FC236}">
                <a16:creationId xmlns:a16="http://schemas.microsoft.com/office/drawing/2014/main" id="{E682116E-C0B8-876D-0A23-5FEB4602D2FE}"/>
              </a:ext>
            </a:extLst>
          </p:cNvPr>
          <p:cNvSpPr>
            <a:spLocks noGrp="1"/>
          </p:cNvSpPr>
          <p:nvPr>
            <p:ph type="sldNum" sz="quarter" idx="4294967295"/>
          </p:nvPr>
        </p:nvSpPr>
        <p:spPr>
          <a:xfrm>
            <a:off x="10880725" y="6570663"/>
            <a:ext cx="1311275" cy="254000"/>
          </a:xfrm>
        </p:spPr>
        <p:txBody>
          <a:bodyPr/>
          <a:lstStyle/>
          <a:p>
            <a:fld id="{452BA717-4DED-4A38-BDE4-30D0F0A142DB}" type="slidenum">
              <a:rPr lang="cs-CZ" smtClean="0"/>
              <a:pPr/>
              <a:t>3</a:t>
            </a:fld>
            <a:endParaRPr lang="cs-CZ"/>
          </a:p>
        </p:txBody>
      </p:sp>
    </p:spTree>
    <p:extLst>
      <p:ext uri="{BB962C8B-B14F-4D97-AF65-F5344CB8AC3E}">
        <p14:creationId xmlns:p14="http://schemas.microsoft.com/office/powerpoint/2010/main" val="1245029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1718C-5A3E-1550-8E4F-5DAE0B8FF920}"/>
              </a:ext>
            </a:extLst>
          </p:cNvPr>
          <p:cNvSpPr>
            <a:spLocks noGrp="1"/>
          </p:cNvSpPr>
          <p:nvPr>
            <p:ph type="title"/>
          </p:nvPr>
        </p:nvSpPr>
        <p:spPr/>
        <p:txBody>
          <a:bodyPr/>
          <a:lstStyle/>
          <a:p>
            <a:r>
              <a:rPr lang="en-US" dirty="0"/>
              <a:t>Web server</a:t>
            </a:r>
          </a:p>
        </p:txBody>
      </p:sp>
      <p:sp>
        <p:nvSpPr>
          <p:cNvPr id="3" name="Content Placeholder 2">
            <a:extLst>
              <a:ext uri="{FF2B5EF4-FFF2-40B4-BE49-F238E27FC236}">
                <a16:creationId xmlns:a16="http://schemas.microsoft.com/office/drawing/2014/main" id="{8C10EB4C-303D-6F14-C9EB-4370645BE395}"/>
              </a:ext>
            </a:extLst>
          </p:cNvPr>
          <p:cNvSpPr>
            <a:spLocks noGrp="1"/>
          </p:cNvSpPr>
          <p:nvPr>
            <p:ph sz="half" idx="1"/>
          </p:nvPr>
        </p:nvSpPr>
        <p:spPr>
          <a:xfrm>
            <a:off x="335360" y="1260583"/>
            <a:ext cx="5699679" cy="1088298"/>
          </a:xfrm>
        </p:spPr>
        <p:txBody>
          <a:bodyPr/>
          <a:lstStyle/>
          <a:p>
            <a:pPr marL="0" indent="0">
              <a:buNone/>
            </a:pPr>
            <a:r>
              <a:rPr lang="en-US" dirty="0"/>
              <a:t>“A web server is computer software and underlying hardware that accepts requests via HTTP” </a:t>
            </a:r>
            <a:r>
              <a:rPr lang="en-US" dirty="0">
                <a:hlinkClick r:id="rId3"/>
              </a:rPr>
              <a:t>Wikipedia 2024</a:t>
            </a:r>
            <a:endParaRPr lang="en-US" dirty="0"/>
          </a:p>
        </p:txBody>
      </p:sp>
      <p:sp>
        <p:nvSpPr>
          <p:cNvPr id="8" name="Content Placeholder 7">
            <a:extLst>
              <a:ext uri="{FF2B5EF4-FFF2-40B4-BE49-F238E27FC236}">
                <a16:creationId xmlns:a16="http://schemas.microsoft.com/office/drawing/2014/main" id="{EE6D99FF-57C1-D24D-20DE-9049DB4D9101}"/>
              </a:ext>
            </a:extLst>
          </p:cNvPr>
          <p:cNvSpPr>
            <a:spLocks noGrp="1"/>
          </p:cNvSpPr>
          <p:nvPr>
            <p:ph sz="half" idx="2"/>
          </p:nvPr>
        </p:nvSpPr>
        <p:spPr>
          <a:xfrm>
            <a:off x="6217920" y="1260582"/>
            <a:ext cx="5566712" cy="4256647"/>
          </a:xfrm>
        </p:spPr>
        <p:txBody>
          <a:bodyPr/>
          <a:lstStyle/>
          <a:p>
            <a:pPr marL="0" indent="0">
              <a:buNone/>
            </a:pPr>
            <a:r>
              <a:rPr lang="en-US" dirty="0"/>
              <a:t>Features:</a:t>
            </a:r>
          </a:p>
          <a:p>
            <a:r>
              <a:rPr lang="en-US" dirty="0"/>
              <a:t>Debug Mode / Error Handling / Logging</a:t>
            </a:r>
          </a:p>
          <a:p>
            <a:r>
              <a:rPr lang="en-US" dirty="0"/>
              <a:t>Routing</a:t>
            </a:r>
          </a:p>
          <a:p>
            <a:r>
              <a:rPr lang="en-US" dirty="0"/>
              <a:t>Static Files</a:t>
            </a:r>
          </a:p>
          <a:p>
            <a:r>
              <a:rPr lang="en-US" dirty="0"/>
              <a:t>Template Rendering</a:t>
            </a:r>
          </a:p>
          <a:p>
            <a:r>
              <a:rPr lang="en-US" dirty="0"/>
              <a:t>Request Data (POST, …) / Response Data </a:t>
            </a:r>
          </a:p>
          <a:p>
            <a:r>
              <a:rPr lang="en-US" dirty="0"/>
              <a:t>Sessions</a:t>
            </a:r>
          </a:p>
          <a:p>
            <a:r>
              <a:rPr lang="en-US" dirty="0"/>
              <a:t>SSL</a:t>
            </a:r>
          </a:p>
          <a:p>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30AD250C-3FB2-FD8E-EF91-D990E5E4564D}"/>
              </a:ext>
            </a:extLst>
          </p:cNvPr>
          <p:cNvSpPr>
            <a:spLocks noGrp="1"/>
          </p:cNvSpPr>
          <p:nvPr>
            <p:ph type="sldNum" sz="quarter" idx="12"/>
          </p:nvPr>
        </p:nvSpPr>
        <p:spPr/>
        <p:txBody>
          <a:bodyPr/>
          <a:lstStyle/>
          <a:p>
            <a:fld id="{452BA717-4DED-4A38-BDE4-30D0F0A142DB}" type="slidenum">
              <a:rPr lang="cs-CZ" smtClean="0"/>
              <a:pPr/>
              <a:t>4</a:t>
            </a:fld>
            <a:endParaRPr lang="cs-CZ"/>
          </a:p>
        </p:txBody>
      </p:sp>
      <p:sp>
        <p:nvSpPr>
          <p:cNvPr id="5" name="Rectangle: Rounded Corners 4">
            <a:extLst>
              <a:ext uri="{FF2B5EF4-FFF2-40B4-BE49-F238E27FC236}">
                <a16:creationId xmlns:a16="http://schemas.microsoft.com/office/drawing/2014/main" id="{1402A407-2E03-AF4C-8323-306B35C6A8AA}"/>
              </a:ext>
            </a:extLst>
          </p:cNvPr>
          <p:cNvSpPr/>
          <p:nvPr/>
        </p:nvSpPr>
        <p:spPr>
          <a:xfrm>
            <a:off x="2207568" y="5517232"/>
            <a:ext cx="2160240" cy="79208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&lt;&lt;actor&gt;&gt;</a:t>
            </a:r>
          </a:p>
          <a:p>
            <a:pPr algn="ctr"/>
            <a:r>
              <a:rPr lang="en-US" dirty="0">
                <a:solidFill>
                  <a:schemeClr val="tx1"/>
                </a:solidFill>
              </a:rPr>
              <a:t>user</a:t>
            </a:r>
          </a:p>
        </p:txBody>
      </p:sp>
      <p:sp>
        <p:nvSpPr>
          <p:cNvPr id="6" name="Rectangle: Rounded Corners 5">
            <a:extLst>
              <a:ext uri="{FF2B5EF4-FFF2-40B4-BE49-F238E27FC236}">
                <a16:creationId xmlns:a16="http://schemas.microsoft.com/office/drawing/2014/main" id="{7714F418-7B5A-5934-5E1A-3230A016C69E}"/>
              </a:ext>
            </a:extLst>
          </p:cNvPr>
          <p:cNvSpPr/>
          <p:nvPr/>
        </p:nvSpPr>
        <p:spPr>
          <a:xfrm>
            <a:off x="7536160" y="5517232"/>
            <a:ext cx="2160240" cy="79208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&lt;&lt;component&gt;&gt;</a:t>
            </a:r>
          </a:p>
          <a:p>
            <a:pPr algn="ctr"/>
            <a:r>
              <a:rPr lang="en-US" dirty="0">
                <a:solidFill>
                  <a:schemeClr val="tx1"/>
                </a:solidFill>
              </a:rPr>
              <a:t>web server</a:t>
            </a:r>
          </a:p>
        </p:txBody>
      </p:sp>
      <p:cxnSp>
        <p:nvCxnSpPr>
          <p:cNvPr id="7" name="Straight Connector 6">
            <a:extLst>
              <a:ext uri="{FF2B5EF4-FFF2-40B4-BE49-F238E27FC236}">
                <a16:creationId xmlns:a16="http://schemas.microsoft.com/office/drawing/2014/main" id="{4C9EFBA4-82E9-A24D-FD25-9538E7190214}"/>
              </a:ext>
            </a:extLst>
          </p:cNvPr>
          <p:cNvCxnSpPr>
            <a:stCxn id="5" idx="3"/>
            <a:endCxn id="6" idx="1"/>
          </p:cNvCxnSpPr>
          <p:nvPr/>
        </p:nvCxnSpPr>
        <p:spPr>
          <a:xfrm>
            <a:off x="4367808" y="5913276"/>
            <a:ext cx="31683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D5618748-C82E-1CD3-89DE-05A37BE3D4A4}"/>
              </a:ext>
            </a:extLst>
          </p:cNvPr>
          <p:cNvSpPr txBox="1">
            <a:spLocks/>
          </p:cNvSpPr>
          <p:nvPr/>
        </p:nvSpPr>
        <p:spPr>
          <a:xfrm>
            <a:off x="335360" y="2600908"/>
            <a:ext cx="5699679" cy="2772308"/>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dirty="0"/>
              <a:t>Language:</a:t>
            </a:r>
          </a:p>
          <a:p>
            <a:r>
              <a:rPr lang="en-US" dirty="0"/>
              <a:t>PHP</a:t>
            </a:r>
          </a:p>
          <a:p>
            <a:r>
              <a:rPr lang="en-US" dirty="0"/>
              <a:t>Python</a:t>
            </a:r>
          </a:p>
          <a:p>
            <a:r>
              <a:rPr lang="en-US" dirty="0"/>
              <a:t>NodeJS</a:t>
            </a:r>
          </a:p>
          <a:p>
            <a:r>
              <a:rPr lang="en-US" dirty="0"/>
              <a:t>Java</a:t>
            </a:r>
          </a:p>
          <a:p>
            <a:r>
              <a:rPr lang="en-US" dirty="0"/>
              <a:t>…</a:t>
            </a:r>
          </a:p>
          <a:p>
            <a:endParaRPr lang="en-US" dirty="0"/>
          </a:p>
          <a:p>
            <a:endParaRPr lang="en-US" dirty="0"/>
          </a:p>
        </p:txBody>
      </p:sp>
    </p:spTree>
    <p:extLst>
      <p:ext uri="{BB962C8B-B14F-4D97-AF65-F5344CB8AC3E}">
        <p14:creationId xmlns:p14="http://schemas.microsoft.com/office/powerpoint/2010/main" val="328487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tgtEl>
                                          <p:spTgt spid="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500"/>
                                        <p:tgtEl>
                                          <p:spTgt spid="9">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500"/>
                                        <p:tgtEl>
                                          <p:spTgt spid="9">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childTnLst>
                                </p:cTn>
                              </p:par>
                              <p:par>
                                <p:cTn id="36" presetID="10" presetClass="entr" presetSubtype="0" fill="hold"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Effect transition="in" filter="fade">
                                      <p:cBhvr>
                                        <p:cTn id="43" dur="500"/>
                                        <p:tgtEl>
                                          <p:spTgt spid="8">
                                            <p:txEl>
                                              <p:pRg st="0" end="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8">
                                            <p:txEl>
                                              <p:pRg st="1" end="1"/>
                                            </p:txEl>
                                          </p:spTgt>
                                        </p:tgtEl>
                                        <p:attrNameLst>
                                          <p:attrName>style.visibility</p:attrName>
                                        </p:attrNameLst>
                                      </p:cBhvr>
                                      <p:to>
                                        <p:strVal val="visible"/>
                                      </p:to>
                                    </p:set>
                                    <p:animEffect transition="in" filter="fade">
                                      <p:cBhvr>
                                        <p:cTn id="46" dur="500"/>
                                        <p:tgtEl>
                                          <p:spTgt spid="8">
                                            <p:txEl>
                                              <p:pRg st="1" end="1"/>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8">
                                            <p:txEl>
                                              <p:pRg st="2" end="2"/>
                                            </p:txEl>
                                          </p:spTgt>
                                        </p:tgtEl>
                                        <p:attrNameLst>
                                          <p:attrName>style.visibility</p:attrName>
                                        </p:attrNameLst>
                                      </p:cBhvr>
                                      <p:to>
                                        <p:strVal val="visible"/>
                                      </p:to>
                                    </p:set>
                                    <p:animEffect transition="in" filter="fade">
                                      <p:cBhvr>
                                        <p:cTn id="49" dur="500"/>
                                        <p:tgtEl>
                                          <p:spTgt spid="8">
                                            <p:txEl>
                                              <p:pRg st="2" end="2"/>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8">
                                            <p:txEl>
                                              <p:pRg st="3" end="3"/>
                                            </p:txEl>
                                          </p:spTgt>
                                        </p:tgtEl>
                                        <p:attrNameLst>
                                          <p:attrName>style.visibility</p:attrName>
                                        </p:attrNameLst>
                                      </p:cBhvr>
                                      <p:to>
                                        <p:strVal val="visible"/>
                                      </p:to>
                                    </p:set>
                                    <p:animEffect transition="in" filter="fade">
                                      <p:cBhvr>
                                        <p:cTn id="52" dur="500"/>
                                        <p:tgtEl>
                                          <p:spTgt spid="8">
                                            <p:txEl>
                                              <p:pRg st="3" end="3"/>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8">
                                            <p:txEl>
                                              <p:pRg st="4" end="4"/>
                                            </p:txEl>
                                          </p:spTgt>
                                        </p:tgtEl>
                                        <p:attrNameLst>
                                          <p:attrName>style.visibility</p:attrName>
                                        </p:attrNameLst>
                                      </p:cBhvr>
                                      <p:to>
                                        <p:strVal val="visible"/>
                                      </p:to>
                                    </p:set>
                                    <p:animEffect transition="in" filter="fade">
                                      <p:cBhvr>
                                        <p:cTn id="55" dur="500"/>
                                        <p:tgtEl>
                                          <p:spTgt spid="8">
                                            <p:txEl>
                                              <p:pRg st="4" end="4"/>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8">
                                            <p:txEl>
                                              <p:pRg st="5" end="5"/>
                                            </p:txEl>
                                          </p:spTgt>
                                        </p:tgtEl>
                                        <p:attrNameLst>
                                          <p:attrName>style.visibility</p:attrName>
                                        </p:attrNameLst>
                                      </p:cBhvr>
                                      <p:to>
                                        <p:strVal val="visible"/>
                                      </p:to>
                                    </p:set>
                                    <p:animEffect transition="in" filter="fade">
                                      <p:cBhvr>
                                        <p:cTn id="58" dur="500"/>
                                        <p:tgtEl>
                                          <p:spTgt spid="8">
                                            <p:txEl>
                                              <p:pRg st="5" end="5"/>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8">
                                            <p:txEl>
                                              <p:pRg st="6" end="6"/>
                                            </p:txEl>
                                          </p:spTgt>
                                        </p:tgtEl>
                                        <p:attrNameLst>
                                          <p:attrName>style.visibility</p:attrName>
                                        </p:attrNameLst>
                                      </p:cBhvr>
                                      <p:to>
                                        <p:strVal val="visible"/>
                                      </p:to>
                                    </p:set>
                                    <p:animEffect transition="in" filter="fade">
                                      <p:cBhvr>
                                        <p:cTn id="61" dur="500"/>
                                        <p:tgtEl>
                                          <p:spTgt spid="8">
                                            <p:txEl>
                                              <p:pRg st="6" end="6"/>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8">
                                            <p:txEl>
                                              <p:pRg st="7" end="7"/>
                                            </p:txEl>
                                          </p:spTgt>
                                        </p:tgtEl>
                                        <p:attrNameLst>
                                          <p:attrName>style.visibility</p:attrName>
                                        </p:attrNameLst>
                                      </p:cBhvr>
                                      <p:to>
                                        <p:strVal val="visible"/>
                                      </p:to>
                                    </p:set>
                                    <p:animEffect transition="in" filter="fade">
                                      <p:cBhvr>
                                        <p:cTn id="64" dur="500"/>
                                        <p:tgtEl>
                                          <p:spTgt spid="8">
                                            <p:txEl>
                                              <p:pRg st="7" end="7"/>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8">
                                            <p:txEl>
                                              <p:pRg st="8" end="8"/>
                                            </p:txEl>
                                          </p:spTgt>
                                        </p:tgtEl>
                                        <p:attrNameLst>
                                          <p:attrName>style.visibility</p:attrName>
                                        </p:attrNameLst>
                                      </p:cBhvr>
                                      <p:to>
                                        <p:strVal val="visible"/>
                                      </p:to>
                                    </p:set>
                                    <p:animEffect transition="in" filter="fade">
                                      <p:cBhvr>
                                        <p:cTn id="67"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allAtOnce"/>
      <p:bldP spid="5" grpId="0" animBg="1"/>
      <p:bldP spid="6" grpId="0" animBg="1"/>
      <p:bldP spid="9"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33C0636A-FF71-C706-4979-3051E5EE5ED2}"/>
              </a:ext>
            </a:extLst>
          </p:cNvPr>
          <p:cNvSpPr>
            <a:spLocks noGrp="1"/>
          </p:cNvSpPr>
          <p:nvPr>
            <p:ph type="body" sz="quarter" idx="13"/>
          </p:nvPr>
        </p:nvSpPr>
        <p:spPr/>
        <p:txBody>
          <a:bodyPr/>
          <a:lstStyle/>
          <a:p>
            <a:r>
              <a:rPr lang="en-US" dirty="0"/>
              <a:t>Python</a:t>
            </a:r>
          </a:p>
        </p:txBody>
      </p:sp>
      <p:sp>
        <p:nvSpPr>
          <p:cNvPr id="4" name="Text Placeholder 3">
            <a:extLst>
              <a:ext uri="{FF2B5EF4-FFF2-40B4-BE49-F238E27FC236}">
                <a16:creationId xmlns:a16="http://schemas.microsoft.com/office/drawing/2014/main" id="{FBBB6E67-749A-D540-690F-A45FCF3527F5}"/>
              </a:ext>
            </a:extLst>
          </p:cNvPr>
          <p:cNvSpPr>
            <a:spLocks noGrp="1"/>
          </p:cNvSpPr>
          <p:nvPr>
            <p:ph type="body" sz="quarter" idx="14"/>
          </p:nvPr>
        </p:nvSpPr>
        <p:spPr/>
        <p:txBody>
          <a:bodyPr/>
          <a:lstStyle/>
          <a:p>
            <a:endParaRPr lang="en-US" dirty="0"/>
          </a:p>
        </p:txBody>
      </p:sp>
      <p:sp>
        <p:nvSpPr>
          <p:cNvPr id="2" name="Slide Number Placeholder 1">
            <a:extLst>
              <a:ext uri="{FF2B5EF4-FFF2-40B4-BE49-F238E27FC236}">
                <a16:creationId xmlns:a16="http://schemas.microsoft.com/office/drawing/2014/main" id="{443D9125-D821-9F03-D1E4-0E8F70ED59D8}"/>
              </a:ext>
            </a:extLst>
          </p:cNvPr>
          <p:cNvSpPr>
            <a:spLocks noGrp="1"/>
          </p:cNvSpPr>
          <p:nvPr>
            <p:ph type="sldNum" sz="quarter" idx="4294967295"/>
          </p:nvPr>
        </p:nvSpPr>
        <p:spPr>
          <a:xfrm>
            <a:off x="9555163" y="0"/>
            <a:ext cx="2636837" cy="365125"/>
          </a:xfrm>
        </p:spPr>
        <p:txBody>
          <a:bodyPr/>
          <a:lstStyle/>
          <a:p>
            <a:fld id="{452BA717-4DED-4A38-BDE4-30D0F0A142DB}" type="slidenum">
              <a:rPr lang="cs-CZ" smtClean="0"/>
              <a:pPr/>
              <a:t>5</a:t>
            </a:fld>
            <a:endParaRPr lang="cs-CZ"/>
          </a:p>
        </p:txBody>
      </p:sp>
    </p:spTree>
    <p:extLst>
      <p:ext uri="{BB962C8B-B14F-4D97-AF65-F5344CB8AC3E}">
        <p14:creationId xmlns:p14="http://schemas.microsoft.com/office/powerpoint/2010/main" val="2095173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F65BF-6781-4A6A-8F48-190BED1B1344}"/>
              </a:ext>
            </a:extLst>
          </p:cNvPr>
          <p:cNvSpPr>
            <a:spLocks noGrp="1"/>
          </p:cNvSpPr>
          <p:nvPr>
            <p:ph type="title"/>
          </p:nvPr>
        </p:nvSpPr>
        <p:spPr/>
        <p:txBody>
          <a:bodyPr>
            <a:normAutofit/>
          </a:bodyPr>
          <a:lstStyle/>
          <a:p>
            <a:r>
              <a:rPr lang="en-US" dirty="0"/>
              <a:t>Python &amp; Web framework</a:t>
            </a:r>
          </a:p>
        </p:txBody>
      </p:sp>
      <p:sp>
        <p:nvSpPr>
          <p:cNvPr id="3" name="Content Placeholder 2">
            <a:extLst>
              <a:ext uri="{FF2B5EF4-FFF2-40B4-BE49-F238E27FC236}">
                <a16:creationId xmlns:a16="http://schemas.microsoft.com/office/drawing/2014/main" id="{83FC339B-FF14-35AC-52F9-A717BBFB58C0}"/>
              </a:ext>
            </a:extLst>
          </p:cNvPr>
          <p:cNvSpPr>
            <a:spLocks noGrp="1"/>
          </p:cNvSpPr>
          <p:nvPr>
            <p:ph idx="1"/>
          </p:nvPr>
        </p:nvSpPr>
        <p:spPr>
          <a:xfrm>
            <a:off x="335360" y="1268760"/>
            <a:ext cx="11449272" cy="766132"/>
          </a:xfrm>
        </p:spPr>
        <p:txBody>
          <a:bodyPr/>
          <a:lstStyle/>
          <a:p>
            <a:pPr marL="0" indent="0">
              <a:buNone/>
            </a:pPr>
            <a:r>
              <a:rPr lang="en-US" dirty="0"/>
              <a:t>Flask is a Micro-Framework (no database, validator, … ).</a:t>
            </a:r>
          </a:p>
          <a:p>
            <a:endParaRPr lang="en-US" dirty="0"/>
          </a:p>
          <a:p>
            <a:endParaRPr lang="en-US" dirty="0"/>
          </a:p>
        </p:txBody>
      </p:sp>
      <p:sp>
        <p:nvSpPr>
          <p:cNvPr id="4" name="Slide Number Placeholder 3">
            <a:extLst>
              <a:ext uri="{FF2B5EF4-FFF2-40B4-BE49-F238E27FC236}">
                <a16:creationId xmlns:a16="http://schemas.microsoft.com/office/drawing/2014/main" id="{A7D19A2E-7798-68F0-2CC0-A823A9410283}"/>
              </a:ext>
            </a:extLst>
          </p:cNvPr>
          <p:cNvSpPr>
            <a:spLocks noGrp="1"/>
          </p:cNvSpPr>
          <p:nvPr>
            <p:ph type="sldNum" sz="quarter" idx="12"/>
          </p:nvPr>
        </p:nvSpPr>
        <p:spPr/>
        <p:txBody>
          <a:bodyPr/>
          <a:lstStyle/>
          <a:p>
            <a:fld id="{452BA717-4DED-4A38-BDE4-30D0F0A142DB}" type="slidenum">
              <a:rPr lang="cs-CZ" smtClean="0"/>
              <a:pPr/>
              <a:t>6</a:t>
            </a:fld>
            <a:endParaRPr lang="cs-CZ"/>
          </a:p>
        </p:txBody>
      </p:sp>
      <p:sp>
        <p:nvSpPr>
          <p:cNvPr id="5" name="Rectangle 4">
            <a:extLst>
              <a:ext uri="{FF2B5EF4-FFF2-40B4-BE49-F238E27FC236}">
                <a16:creationId xmlns:a16="http://schemas.microsoft.com/office/drawing/2014/main" id="{C788970F-986C-9426-2904-6F6A7AB6D416}"/>
              </a:ext>
            </a:extLst>
          </p:cNvPr>
          <p:cNvSpPr/>
          <p:nvPr/>
        </p:nvSpPr>
        <p:spPr>
          <a:xfrm>
            <a:off x="6360030" y="3656599"/>
            <a:ext cx="5136570" cy="22699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a:t>
            </a:r>
          </a:p>
          <a:p>
            <a:endParaRPr lang="en-US" sz="2000" dirty="0">
              <a:solidFill>
                <a:schemeClr val="tx1"/>
              </a:solidFill>
            </a:endParaRPr>
          </a:p>
          <a:p>
            <a:r>
              <a:rPr lang="en-US" sz="2000" dirty="0">
                <a:solidFill>
                  <a:schemeClr val="tx1"/>
                </a:solidFill>
              </a:rPr>
              <a:t>app = Flask(__name__)</a:t>
            </a:r>
          </a:p>
          <a:p>
            <a:endParaRPr lang="en-US" sz="2000" dirty="0">
              <a:solidFill>
                <a:schemeClr val="tx1"/>
              </a:solidFill>
            </a:endParaRPr>
          </a:p>
          <a:p>
            <a:r>
              <a:rPr lang="en-US" sz="2000" dirty="0">
                <a:solidFill>
                  <a:schemeClr val="tx1"/>
                </a:solidFill>
              </a:rPr>
              <a:t>@app.route(</a:t>
            </a:r>
            <a:r>
              <a:rPr lang="en-US" sz="2000" dirty="0">
                <a:solidFill>
                  <a:schemeClr val="accent6"/>
                </a:solidFill>
              </a:rPr>
              <a:t>"/"</a:t>
            </a:r>
            <a:r>
              <a:rPr lang="en-US" sz="2000" dirty="0">
                <a:solidFill>
                  <a:schemeClr val="tx1"/>
                </a:solidFill>
              </a:rPr>
              <a:t>)</a:t>
            </a:r>
          </a:p>
          <a:p>
            <a:r>
              <a:rPr lang="en-US" sz="2000" dirty="0">
                <a:solidFill>
                  <a:schemeClr val="accent1"/>
                </a:solidFill>
              </a:rPr>
              <a:t>def</a:t>
            </a:r>
            <a:r>
              <a:rPr lang="en-US" sz="2000" dirty="0">
                <a:solidFill>
                  <a:schemeClr val="tx1"/>
                </a:solidFill>
              </a:rPr>
              <a:t> </a:t>
            </a:r>
            <a:r>
              <a:rPr lang="en-US" sz="2000" dirty="0" err="1">
                <a:solidFill>
                  <a:schemeClr val="tx1"/>
                </a:solidFill>
              </a:rPr>
              <a:t>hello_world</a:t>
            </a:r>
            <a:r>
              <a:rPr lang="en-US" sz="2000" dirty="0">
                <a:solidFill>
                  <a:schemeClr val="tx1"/>
                </a:solidFill>
              </a:rPr>
              <a:t>():</a:t>
            </a:r>
          </a:p>
          <a:p>
            <a:r>
              <a:rPr lang="en-US" sz="2000" dirty="0">
                <a:solidFill>
                  <a:schemeClr val="tx1"/>
                </a:solidFill>
              </a:rPr>
              <a:t>    </a:t>
            </a:r>
            <a:r>
              <a:rPr lang="en-US" sz="2000" dirty="0">
                <a:solidFill>
                  <a:schemeClr val="accent1"/>
                </a:solidFill>
              </a:rPr>
              <a:t>return</a:t>
            </a:r>
            <a:r>
              <a:rPr lang="en-US" sz="2000" dirty="0">
                <a:solidFill>
                  <a:schemeClr val="tx1"/>
                </a:solidFill>
              </a:rPr>
              <a:t> </a:t>
            </a:r>
            <a:r>
              <a:rPr lang="en-US" sz="2000" dirty="0">
                <a:solidFill>
                  <a:schemeClr val="accent6"/>
                </a:solidFill>
              </a:rPr>
              <a:t>"&lt;p&gt;Hello, World!&lt;/p&gt;"</a:t>
            </a:r>
          </a:p>
        </p:txBody>
      </p:sp>
      <p:grpSp>
        <p:nvGrpSpPr>
          <p:cNvPr id="6" name="Group 5">
            <a:extLst>
              <a:ext uri="{FF2B5EF4-FFF2-40B4-BE49-F238E27FC236}">
                <a16:creationId xmlns:a16="http://schemas.microsoft.com/office/drawing/2014/main" id="{1F159751-F915-2AE9-66D6-6796181E6F94}"/>
              </a:ext>
            </a:extLst>
          </p:cNvPr>
          <p:cNvGrpSpPr/>
          <p:nvPr/>
        </p:nvGrpSpPr>
        <p:grpSpPr>
          <a:xfrm>
            <a:off x="503381" y="3284984"/>
            <a:ext cx="5142028" cy="2641527"/>
            <a:chOff x="599391" y="3955824"/>
            <a:chExt cx="5142028" cy="2641527"/>
          </a:xfrm>
        </p:grpSpPr>
        <p:sp>
          <p:nvSpPr>
            <p:cNvPr id="7" name="Rectangle 6">
              <a:extLst>
                <a:ext uri="{FF2B5EF4-FFF2-40B4-BE49-F238E27FC236}">
                  <a16:creationId xmlns:a16="http://schemas.microsoft.com/office/drawing/2014/main" id="{BFD3319B-D240-47BD-22FA-723FCD4FF6D3}"/>
                </a:ext>
              </a:extLst>
            </p:cNvPr>
            <p:cNvSpPr/>
            <p:nvPr/>
          </p:nvSpPr>
          <p:spPr>
            <a:xfrm>
              <a:off x="599391" y="4327438"/>
              <a:ext cx="5136570" cy="22699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a:t>
              </a:r>
            </a:p>
            <a:p>
              <a:endParaRPr lang="en-US" sz="2000" dirty="0">
                <a:solidFill>
                  <a:schemeClr val="tx1"/>
                </a:solidFill>
              </a:endParaRPr>
            </a:p>
            <a:p>
              <a:r>
                <a:rPr lang="en-US" sz="2000" dirty="0">
                  <a:solidFill>
                    <a:schemeClr val="tx1"/>
                  </a:solidFill>
                </a:rPr>
                <a:t>$app = </a:t>
              </a:r>
              <a:r>
                <a:rPr lang="en-US" sz="2000" dirty="0" err="1">
                  <a:solidFill>
                    <a:schemeClr val="tx1"/>
                  </a:solidFill>
                </a:rPr>
                <a:t>AppFactory</a:t>
              </a:r>
              <a:r>
                <a:rPr lang="en-US" sz="2000" dirty="0">
                  <a:solidFill>
                    <a:schemeClr val="tx1"/>
                  </a:solidFill>
                </a:rPr>
                <a:t>::create();</a:t>
              </a:r>
              <a:br>
                <a:rPr lang="en-US" sz="2000" dirty="0">
                  <a:solidFill>
                    <a:schemeClr val="tx1"/>
                  </a:solidFill>
                </a:rPr>
              </a:br>
              <a:br>
                <a:rPr lang="en-US" sz="2000" dirty="0">
                  <a:solidFill>
                    <a:schemeClr val="tx1"/>
                  </a:solidFill>
                </a:rPr>
              </a:br>
              <a:r>
                <a:rPr lang="en-US" sz="2000" dirty="0">
                  <a:solidFill>
                    <a:schemeClr val="tx1"/>
                  </a:solidFill>
                </a:rPr>
                <a:t>$app-&gt;get(</a:t>
              </a:r>
              <a:r>
                <a:rPr lang="en-US" sz="2000" dirty="0">
                  <a:solidFill>
                    <a:schemeClr val="accent6"/>
                  </a:solidFill>
                </a:rPr>
                <a:t>'/name/{name}’</a:t>
              </a:r>
              <a:r>
                <a:rPr lang="en-US" sz="2000" dirty="0">
                  <a:solidFill>
                    <a:schemeClr val="tx1"/>
                  </a:solidFill>
                </a:rPr>
                <a:t>, ….);</a:t>
              </a:r>
            </a:p>
          </p:txBody>
        </p:sp>
        <p:sp>
          <p:nvSpPr>
            <p:cNvPr id="8" name="TextBox 7">
              <a:extLst>
                <a:ext uri="{FF2B5EF4-FFF2-40B4-BE49-F238E27FC236}">
                  <a16:creationId xmlns:a16="http://schemas.microsoft.com/office/drawing/2014/main" id="{447BA545-7DCD-8740-1D2A-9A4502A16155}"/>
                </a:ext>
              </a:extLst>
            </p:cNvPr>
            <p:cNvSpPr txBox="1"/>
            <p:nvPr/>
          </p:nvSpPr>
          <p:spPr>
            <a:xfrm>
              <a:off x="604849" y="3955824"/>
              <a:ext cx="5136570" cy="369332"/>
            </a:xfrm>
            <a:prstGeom prst="rect">
              <a:avLst/>
            </a:prstGeom>
            <a:noFill/>
          </p:spPr>
          <p:txBody>
            <a:bodyPr wrap="square" rtlCol="0">
              <a:spAutoFit/>
            </a:bodyPr>
            <a:lstStyle/>
            <a:p>
              <a:r>
                <a:rPr lang="en-US" dirty="0"/>
                <a:t>Slim Framework</a:t>
              </a:r>
            </a:p>
          </p:txBody>
        </p:sp>
      </p:grpSp>
    </p:spTree>
    <p:extLst>
      <p:ext uri="{BB962C8B-B14F-4D97-AF65-F5344CB8AC3E}">
        <p14:creationId xmlns:p14="http://schemas.microsoft.com/office/powerpoint/2010/main" val="309504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C6FDF3C-C1D0-6EBE-A75D-A6EAD71F9F67}"/>
              </a:ext>
            </a:extLst>
          </p:cNvPr>
          <p:cNvSpPr>
            <a:spLocks noGrp="1"/>
          </p:cNvSpPr>
          <p:nvPr>
            <p:ph type="body" sz="quarter" idx="13"/>
          </p:nvPr>
        </p:nvSpPr>
        <p:spPr/>
        <p:txBody>
          <a:bodyPr/>
          <a:lstStyle/>
          <a:p>
            <a:r>
              <a:rPr lang="en-US" dirty="0"/>
              <a:t>Demo</a:t>
            </a:r>
          </a:p>
        </p:txBody>
      </p:sp>
      <p:sp>
        <p:nvSpPr>
          <p:cNvPr id="6" name="Text Placeholder 5">
            <a:extLst>
              <a:ext uri="{FF2B5EF4-FFF2-40B4-BE49-F238E27FC236}">
                <a16:creationId xmlns:a16="http://schemas.microsoft.com/office/drawing/2014/main" id="{F9717B7C-253C-06A1-5576-C0E1F273824A}"/>
              </a:ext>
            </a:extLst>
          </p:cNvPr>
          <p:cNvSpPr>
            <a:spLocks noGrp="1"/>
          </p:cNvSpPr>
          <p:nvPr>
            <p:ph type="body" sz="quarter" idx="14"/>
          </p:nvPr>
        </p:nvSpPr>
        <p:spPr/>
        <p:txBody>
          <a:bodyPr/>
          <a:lstStyle/>
          <a:p>
            <a:r>
              <a:rPr lang="en-US" dirty="0"/>
              <a:t>Python &amp; </a:t>
            </a:r>
            <a:r>
              <a:rPr lang="en-US" strike="sngStrike" dirty="0"/>
              <a:t>Sockets</a:t>
            </a:r>
            <a:r>
              <a:rPr lang="en-US" dirty="0"/>
              <a:t> Flask</a:t>
            </a:r>
          </a:p>
        </p:txBody>
      </p:sp>
      <p:sp>
        <p:nvSpPr>
          <p:cNvPr id="4" name="Slide Number Placeholder 3">
            <a:extLst>
              <a:ext uri="{FF2B5EF4-FFF2-40B4-BE49-F238E27FC236}">
                <a16:creationId xmlns:a16="http://schemas.microsoft.com/office/drawing/2014/main" id="{E682116E-C0B8-876D-0A23-5FEB4602D2FE}"/>
              </a:ext>
            </a:extLst>
          </p:cNvPr>
          <p:cNvSpPr>
            <a:spLocks noGrp="1"/>
          </p:cNvSpPr>
          <p:nvPr>
            <p:ph type="sldNum" sz="quarter" idx="4294967295"/>
          </p:nvPr>
        </p:nvSpPr>
        <p:spPr>
          <a:xfrm>
            <a:off x="10880725" y="6570663"/>
            <a:ext cx="1311275" cy="254000"/>
          </a:xfrm>
        </p:spPr>
        <p:txBody>
          <a:bodyPr/>
          <a:lstStyle/>
          <a:p>
            <a:fld id="{452BA717-4DED-4A38-BDE4-30D0F0A142DB}" type="slidenum">
              <a:rPr lang="cs-CZ" smtClean="0"/>
              <a:pPr/>
              <a:t>7</a:t>
            </a:fld>
            <a:endParaRPr lang="cs-CZ"/>
          </a:p>
        </p:txBody>
      </p:sp>
      <p:sp>
        <p:nvSpPr>
          <p:cNvPr id="2" name="Rectangle: Rounded Corners 1">
            <a:extLst>
              <a:ext uri="{FF2B5EF4-FFF2-40B4-BE49-F238E27FC236}">
                <a16:creationId xmlns:a16="http://schemas.microsoft.com/office/drawing/2014/main" id="{DA30EC09-4A86-7C0F-23D7-8C83FD64CE4D}"/>
              </a:ext>
            </a:extLst>
          </p:cNvPr>
          <p:cNvSpPr/>
          <p:nvPr/>
        </p:nvSpPr>
        <p:spPr>
          <a:xfrm>
            <a:off x="911736" y="5085184"/>
            <a:ext cx="2160240" cy="79208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&lt;&lt;actor&gt;&gt;</a:t>
            </a:r>
          </a:p>
          <a:p>
            <a:pPr algn="ctr"/>
            <a:r>
              <a:rPr lang="en-US" dirty="0">
                <a:solidFill>
                  <a:schemeClr val="tx1"/>
                </a:solidFill>
              </a:rPr>
              <a:t>user</a:t>
            </a:r>
          </a:p>
        </p:txBody>
      </p:sp>
      <p:sp>
        <p:nvSpPr>
          <p:cNvPr id="3" name="Rectangle: Rounded Corners 2">
            <a:extLst>
              <a:ext uri="{FF2B5EF4-FFF2-40B4-BE49-F238E27FC236}">
                <a16:creationId xmlns:a16="http://schemas.microsoft.com/office/drawing/2014/main" id="{38BF2F8A-E4E0-FC8B-43CE-54BCD4AE5148}"/>
              </a:ext>
            </a:extLst>
          </p:cNvPr>
          <p:cNvSpPr/>
          <p:nvPr/>
        </p:nvSpPr>
        <p:spPr>
          <a:xfrm>
            <a:off x="4935644" y="5085184"/>
            <a:ext cx="2160240" cy="79208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&lt;&lt;component&gt;&gt;</a:t>
            </a:r>
          </a:p>
          <a:p>
            <a:pPr algn="ctr"/>
            <a:r>
              <a:rPr lang="en-US" dirty="0">
                <a:solidFill>
                  <a:schemeClr val="accent2"/>
                </a:solidFill>
              </a:rPr>
              <a:t>???</a:t>
            </a:r>
          </a:p>
        </p:txBody>
      </p:sp>
      <p:cxnSp>
        <p:nvCxnSpPr>
          <p:cNvPr id="7" name="Straight Connector 6">
            <a:extLst>
              <a:ext uri="{FF2B5EF4-FFF2-40B4-BE49-F238E27FC236}">
                <a16:creationId xmlns:a16="http://schemas.microsoft.com/office/drawing/2014/main" id="{67830C0F-4707-B0DA-7FD1-B15DF87D65D7}"/>
              </a:ext>
            </a:extLst>
          </p:cNvPr>
          <p:cNvCxnSpPr>
            <a:stCxn id="2" idx="3"/>
            <a:endCxn id="3" idx="1"/>
          </p:cNvCxnSpPr>
          <p:nvPr/>
        </p:nvCxnSpPr>
        <p:spPr>
          <a:xfrm>
            <a:off x="3071976" y="5481228"/>
            <a:ext cx="18636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Rounded Corners 7">
            <a:extLst>
              <a:ext uri="{FF2B5EF4-FFF2-40B4-BE49-F238E27FC236}">
                <a16:creationId xmlns:a16="http://schemas.microsoft.com/office/drawing/2014/main" id="{03563E8F-ABC2-5D16-7B69-C8726A3AB00A}"/>
              </a:ext>
            </a:extLst>
          </p:cNvPr>
          <p:cNvSpPr/>
          <p:nvPr/>
        </p:nvSpPr>
        <p:spPr>
          <a:xfrm>
            <a:off x="8976320" y="5085184"/>
            <a:ext cx="2160240" cy="79208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&lt;&lt;component&gt;&gt;</a:t>
            </a:r>
          </a:p>
          <a:p>
            <a:pPr algn="ctr"/>
            <a:r>
              <a:rPr lang="en-US" dirty="0">
                <a:solidFill>
                  <a:schemeClr val="tx1"/>
                </a:solidFill>
              </a:rPr>
              <a:t>our code</a:t>
            </a:r>
          </a:p>
        </p:txBody>
      </p:sp>
      <p:cxnSp>
        <p:nvCxnSpPr>
          <p:cNvPr id="9" name="Straight Connector 8">
            <a:extLst>
              <a:ext uri="{FF2B5EF4-FFF2-40B4-BE49-F238E27FC236}">
                <a16:creationId xmlns:a16="http://schemas.microsoft.com/office/drawing/2014/main" id="{88D39BE7-10EE-79FF-13B1-E0B47AF1D2DC}"/>
              </a:ext>
            </a:extLst>
          </p:cNvPr>
          <p:cNvCxnSpPr>
            <a:cxnSpLocks/>
            <a:stCxn id="3" idx="3"/>
            <a:endCxn id="8" idx="1"/>
          </p:cNvCxnSpPr>
          <p:nvPr/>
        </p:nvCxnSpPr>
        <p:spPr>
          <a:xfrm>
            <a:off x="7095884" y="5481228"/>
            <a:ext cx="18804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483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1DABC-F608-1F6D-F8ED-673A37834504}"/>
              </a:ext>
            </a:extLst>
          </p:cNvPr>
          <p:cNvSpPr>
            <a:spLocks noGrp="1"/>
          </p:cNvSpPr>
          <p:nvPr>
            <p:ph type="title"/>
          </p:nvPr>
        </p:nvSpPr>
        <p:spPr/>
        <p:txBody>
          <a:bodyPr/>
          <a:lstStyle/>
          <a:p>
            <a:r>
              <a:rPr lang="en-US" dirty="0"/>
              <a:t>Are we there yet?</a:t>
            </a:r>
          </a:p>
        </p:txBody>
      </p:sp>
      <p:sp>
        <p:nvSpPr>
          <p:cNvPr id="3" name="Content Placeholder 2">
            <a:extLst>
              <a:ext uri="{FF2B5EF4-FFF2-40B4-BE49-F238E27FC236}">
                <a16:creationId xmlns:a16="http://schemas.microsoft.com/office/drawing/2014/main" id="{C2FE1569-AAAB-79A4-BF8B-4FA3D76D158D}"/>
              </a:ext>
            </a:extLst>
          </p:cNvPr>
          <p:cNvSpPr>
            <a:spLocks noGrp="1"/>
          </p:cNvSpPr>
          <p:nvPr>
            <p:ph idx="1"/>
          </p:nvPr>
        </p:nvSpPr>
        <p:spPr>
          <a:xfrm>
            <a:off x="335360" y="1268760"/>
            <a:ext cx="5760640" cy="4896544"/>
          </a:xfrm>
        </p:spPr>
        <p:txBody>
          <a:bodyPr/>
          <a:lstStyle/>
          <a:p>
            <a:pPr marL="0" indent="0">
              <a:buNone/>
            </a:pPr>
            <a:r>
              <a:rPr lang="en-US" dirty="0"/>
              <a:t>Deployment: </a:t>
            </a:r>
          </a:p>
          <a:p>
            <a:r>
              <a:rPr lang="en-US" dirty="0" err="1"/>
              <a:t>uWSGI</a:t>
            </a:r>
            <a:r>
              <a:rPr lang="en-US" dirty="0"/>
              <a:t> (Apache, Nginx, …)</a:t>
            </a:r>
          </a:p>
          <a:p>
            <a:r>
              <a:rPr lang="en-US" dirty="0" err="1"/>
              <a:t>mod_wsgi</a:t>
            </a:r>
            <a:r>
              <a:rPr lang="en-US" dirty="0"/>
              <a:t> (Apache) </a:t>
            </a:r>
          </a:p>
          <a:p>
            <a:r>
              <a:rPr lang="en-US" dirty="0" err="1"/>
              <a:t>Gunicorn</a:t>
            </a:r>
            <a:r>
              <a:rPr lang="en-US" dirty="0"/>
              <a:t> / …</a:t>
            </a:r>
          </a:p>
          <a:p>
            <a:r>
              <a:rPr lang="en-US" dirty="0"/>
              <a:t>CGI / </a:t>
            </a:r>
            <a:r>
              <a:rPr lang="en-US" dirty="0" err="1"/>
              <a:t>FastCGI</a:t>
            </a:r>
            <a:r>
              <a:rPr lang="en-US" dirty="0"/>
              <a:t> (Apache, Nginx, … )</a:t>
            </a:r>
          </a:p>
          <a:p>
            <a:r>
              <a:rPr lang="en-US" dirty="0"/>
              <a:t>Cloud</a:t>
            </a:r>
          </a:p>
          <a:p>
            <a:endParaRPr lang="en-US" dirty="0"/>
          </a:p>
          <a:p>
            <a:endParaRPr lang="en-US" dirty="0"/>
          </a:p>
        </p:txBody>
      </p:sp>
      <p:sp>
        <p:nvSpPr>
          <p:cNvPr id="4" name="Slide Number Placeholder 3">
            <a:extLst>
              <a:ext uri="{FF2B5EF4-FFF2-40B4-BE49-F238E27FC236}">
                <a16:creationId xmlns:a16="http://schemas.microsoft.com/office/drawing/2014/main" id="{9C40BCAE-5095-A9FD-B0FE-16E1581C479A}"/>
              </a:ext>
            </a:extLst>
          </p:cNvPr>
          <p:cNvSpPr>
            <a:spLocks noGrp="1"/>
          </p:cNvSpPr>
          <p:nvPr>
            <p:ph type="sldNum" sz="quarter" idx="12"/>
          </p:nvPr>
        </p:nvSpPr>
        <p:spPr/>
        <p:txBody>
          <a:bodyPr/>
          <a:lstStyle/>
          <a:p>
            <a:fld id="{452BA717-4DED-4A38-BDE4-30D0F0A142DB}" type="slidenum">
              <a:rPr lang="cs-CZ" smtClean="0"/>
              <a:pPr/>
              <a:t>8</a:t>
            </a:fld>
            <a:endParaRPr lang="cs-CZ"/>
          </a:p>
        </p:txBody>
      </p:sp>
      <p:pic>
        <p:nvPicPr>
          <p:cNvPr id="5" name="Picture 4">
            <a:extLst>
              <a:ext uri="{FF2B5EF4-FFF2-40B4-BE49-F238E27FC236}">
                <a16:creationId xmlns:a16="http://schemas.microsoft.com/office/drawing/2014/main" id="{402613D0-437C-2202-FFC4-1C33C6B28D4D}"/>
              </a:ext>
            </a:extLst>
          </p:cNvPr>
          <p:cNvPicPr>
            <a:picLocks noChangeAspect="1"/>
          </p:cNvPicPr>
          <p:nvPr/>
        </p:nvPicPr>
        <p:blipFill>
          <a:blip r:embed="rId3"/>
          <a:stretch>
            <a:fillRect/>
          </a:stretch>
        </p:blipFill>
        <p:spPr>
          <a:xfrm>
            <a:off x="5999991" y="1355665"/>
            <a:ext cx="5784641" cy="2323539"/>
          </a:xfrm>
          <a:prstGeom prst="rect">
            <a:avLst/>
          </a:prstGeom>
        </p:spPr>
      </p:pic>
    </p:spTree>
    <p:extLst>
      <p:ext uri="{BB962C8B-B14F-4D97-AF65-F5344CB8AC3E}">
        <p14:creationId xmlns:p14="http://schemas.microsoft.com/office/powerpoint/2010/main" val="151233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E0992-9530-0046-1B26-ABE0E6CD93B6}"/>
              </a:ext>
            </a:extLst>
          </p:cNvPr>
          <p:cNvSpPr>
            <a:spLocks noGrp="1"/>
          </p:cNvSpPr>
          <p:nvPr>
            <p:ph type="title"/>
          </p:nvPr>
        </p:nvSpPr>
        <p:spPr/>
        <p:txBody>
          <a:bodyPr/>
          <a:lstStyle/>
          <a:p>
            <a:r>
              <a:rPr lang="en-US" dirty="0"/>
              <a:t>Python Web server</a:t>
            </a:r>
          </a:p>
        </p:txBody>
      </p:sp>
      <p:sp>
        <p:nvSpPr>
          <p:cNvPr id="3" name="Content Placeholder 2">
            <a:extLst>
              <a:ext uri="{FF2B5EF4-FFF2-40B4-BE49-F238E27FC236}">
                <a16:creationId xmlns:a16="http://schemas.microsoft.com/office/drawing/2014/main" id="{67D71E99-E78B-FCCB-6AD0-F9EC0ABC3E82}"/>
              </a:ext>
            </a:extLst>
          </p:cNvPr>
          <p:cNvSpPr>
            <a:spLocks noGrp="1"/>
          </p:cNvSpPr>
          <p:nvPr>
            <p:ph idx="1"/>
          </p:nvPr>
        </p:nvSpPr>
        <p:spPr/>
        <p:txBody>
          <a:bodyPr/>
          <a:lstStyle/>
          <a:p>
            <a:pPr marL="0" indent="0">
              <a:buNone/>
            </a:pPr>
            <a:r>
              <a:rPr lang="en-US" dirty="0" err="1"/>
              <a:t>Gunicorn</a:t>
            </a:r>
            <a:endParaRPr lang="en-US" dirty="0"/>
          </a:p>
          <a:p>
            <a:r>
              <a:rPr lang="en-US" dirty="0"/>
              <a:t>WSGI and HTTP server for Unix</a:t>
            </a:r>
          </a:p>
          <a:p>
            <a:r>
              <a:rPr lang="en-US" dirty="0"/>
              <a:t>Pre-Fork Model</a:t>
            </a:r>
          </a:p>
          <a:p>
            <a:r>
              <a:rPr lang="en-US" dirty="0"/>
              <a:t>Sync Workers</a:t>
            </a:r>
          </a:p>
          <a:p>
            <a:r>
              <a:rPr lang="en-US" dirty="0"/>
              <a:t>Async Workers (coroutines)</a:t>
            </a:r>
          </a:p>
          <a:p>
            <a:r>
              <a:rPr lang="en-US" dirty="0"/>
              <a:t>…</a:t>
            </a:r>
          </a:p>
          <a:p>
            <a:r>
              <a:rPr lang="en-US" dirty="0"/>
              <a:t>Shared state/memory</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5ED6B06D-F0D7-B2AB-40AE-14E7ED57A659}"/>
              </a:ext>
            </a:extLst>
          </p:cNvPr>
          <p:cNvSpPr>
            <a:spLocks noGrp="1"/>
          </p:cNvSpPr>
          <p:nvPr>
            <p:ph type="sldNum" sz="quarter" idx="12"/>
          </p:nvPr>
        </p:nvSpPr>
        <p:spPr/>
        <p:txBody>
          <a:bodyPr/>
          <a:lstStyle/>
          <a:p>
            <a:fld id="{452BA717-4DED-4A38-BDE4-30D0F0A142DB}" type="slidenum">
              <a:rPr lang="cs-CZ" smtClean="0"/>
              <a:pPr/>
              <a:t>9</a:t>
            </a:fld>
            <a:endParaRPr lang="cs-CZ"/>
          </a:p>
        </p:txBody>
      </p:sp>
      <p:sp>
        <p:nvSpPr>
          <p:cNvPr id="5" name="Rectangle 4">
            <a:extLst>
              <a:ext uri="{FF2B5EF4-FFF2-40B4-BE49-F238E27FC236}">
                <a16:creationId xmlns:a16="http://schemas.microsoft.com/office/drawing/2014/main" id="{642E8D35-36BD-8996-4ABB-AC36C0A4667B}"/>
              </a:ext>
            </a:extLst>
          </p:cNvPr>
          <p:cNvSpPr/>
          <p:nvPr/>
        </p:nvSpPr>
        <p:spPr>
          <a:xfrm>
            <a:off x="7392144" y="4149080"/>
            <a:ext cx="4249812" cy="10081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accent2"/>
                </a:solidFill>
              </a:rPr>
              <a:t>app</a:t>
            </a:r>
            <a:r>
              <a:rPr lang="en-US" sz="2000" dirty="0">
                <a:solidFill>
                  <a:schemeClr val="tx1"/>
                </a:solidFill>
              </a:rPr>
              <a:t> = Flask(__name__)</a:t>
            </a:r>
          </a:p>
          <a:p>
            <a:r>
              <a:rPr lang="en-US" sz="2000" dirty="0">
                <a:solidFill>
                  <a:schemeClr val="tx1"/>
                </a:solidFill>
              </a:rPr>
              <a:t>…</a:t>
            </a:r>
          </a:p>
        </p:txBody>
      </p:sp>
      <p:sp>
        <p:nvSpPr>
          <p:cNvPr id="6" name="Rectangle 5">
            <a:extLst>
              <a:ext uri="{FF2B5EF4-FFF2-40B4-BE49-F238E27FC236}">
                <a16:creationId xmlns:a16="http://schemas.microsoft.com/office/drawing/2014/main" id="{181FF1D3-00A3-B572-BC05-DA14CBCC5F84}"/>
              </a:ext>
            </a:extLst>
          </p:cNvPr>
          <p:cNvSpPr/>
          <p:nvPr/>
        </p:nvSpPr>
        <p:spPr>
          <a:xfrm>
            <a:off x="7390804" y="5435639"/>
            <a:ext cx="4249812" cy="5129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2000" dirty="0">
                <a:solidFill>
                  <a:schemeClr val="tx1"/>
                </a:solidFill>
              </a:rPr>
              <a:t>gunicorn -w 4 -b :8020 </a:t>
            </a:r>
            <a:r>
              <a:rPr lang="it-IT" sz="2000" dirty="0">
                <a:solidFill>
                  <a:schemeClr val="accent2"/>
                </a:solidFill>
              </a:rPr>
              <a:t>wsgi:app</a:t>
            </a:r>
            <a:endParaRPr lang="en-US" sz="2000" dirty="0">
              <a:solidFill>
                <a:schemeClr val="accent2"/>
              </a:solidFill>
            </a:endParaRPr>
          </a:p>
        </p:txBody>
      </p:sp>
      <p:sp>
        <p:nvSpPr>
          <p:cNvPr id="7" name="TextBox 6">
            <a:extLst>
              <a:ext uri="{FF2B5EF4-FFF2-40B4-BE49-F238E27FC236}">
                <a16:creationId xmlns:a16="http://schemas.microsoft.com/office/drawing/2014/main" id="{BC57E015-685D-3AD2-5CEA-0796029D0A1D}"/>
              </a:ext>
            </a:extLst>
          </p:cNvPr>
          <p:cNvSpPr txBox="1"/>
          <p:nvPr/>
        </p:nvSpPr>
        <p:spPr>
          <a:xfrm>
            <a:off x="7390804" y="3711461"/>
            <a:ext cx="1407940" cy="400110"/>
          </a:xfrm>
          <a:prstGeom prst="rect">
            <a:avLst/>
          </a:prstGeom>
          <a:noFill/>
        </p:spPr>
        <p:txBody>
          <a:bodyPr wrap="square">
            <a:spAutoFit/>
          </a:bodyPr>
          <a:lstStyle/>
          <a:p>
            <a:r>
              <a:rPr lang="it-IT" sz="2000" dirty="0">
                <a:solidFill>
                  <a:schemeClr val="accent2"/>
                </a:solidFill>
              </a:rPr>
              <a:t>wsgi.py</a:t>
            </a:r>
            <a:endParaRPr lang="en-US" sz="2000" dirty="0">
              <a:solidFill>
                <a:schemeClr val="accent2"/>
              </a:solidFill>
            </a:endParaRPr>
          </a:p>
        </p:txBody>
      </p:sp>
    </p:spTree>
    <p:extLst>
      <p:ext uri="{BB962C8B-B14F-4D97-AF65-F5344CB8AC3E}">
        <p14:creationId xmlns:p14="http://schemas.microsoft.com/office/powerpoint/2010/main" val="381551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Lst>
  </p:timing>
</p:sld>
</file>

<file path=ppt/theme/theme1.xml><?xml version="1.0" encoding="utf-8"?>
<a:theme xmlns:a="http://schemas.openxmlformats.org/drawingml/2006/main" name="2024 presentation theme">
  <a:themeElements>
    <a:clrScheme name="Research Group">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2024 presentation theme" id="{B11F140C-9B55-4BCA-BFF9-CABB9E915944}" vid="{395D06B6-9D47-4D1E-9828-FD1B18F4067F}"/>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2024 presentation theme</Template>
  <TotalTime>15363</TotalTime>
  <Words>2662</Words>
  <Application>Microsoft Office PowerPoint</Application>
  <PresentationFormat>Widescreen</PresentationFormat>
  <Paragraphs>415</Paragraphs>
  <Slides>26</Slides>
  <Notes>24</Notes>
  <HiddenSlides>2</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Calibri</vt:lpstr>
      <vt:lpstr>Calibri Light</vt:lpstr>
      <vt:lpstr>Consolas</vt:lpstr>
      <vt:lpstr>Garamond</vt:lpstr>
      <vt:lpstr>Merriweather</vt:lpstr>
      <vt:lpstr>system-ui</vt:lpstr>
      <vt:lpstr>Ubuntu</vt:lpstr>
      <vt:lpstr>ui-monospace</vt:lpstr>
      <vt:lpstr>2024 presentation theme</vt:lpstr>
      <vt:lpstr>Server</vt:lpstr>
      <vt:lpstr>Starting point</vt:lpstr>
      <vt:lpstr>PowerPoint Presentation</vt:lpstr>
      <vt:lpstr>Web server</vt:lpstr>
      <vt:lpstr>PowerPoint Presentation</vt:lpstr>
      <vt:lpstr>Python &amp; Web framework</vt:lpstr>
      <vt:lpstr>PowerPoint Presentation</vt:lpstr>
      <vt:lpstr>Are we there yet?</vt:lpstr>
      <vt:lpstr>Python Web server</vt:lpstr>
      <vt:lpstr>PowerPoint Presentation</vt:lpstr>
      <vt:lpstr>Node.js</vt:lpstr>
      <vt:lpstr>JavaScript &amp; Web framework</vt:lpstr>
      <vt:lpstr>PowerPoint Presentation</vt:lpstr>
      <vt:lpstr>NodeJS Web server</vt:lpstr>
      <vt:lpstr>NodeJS Alternatives</vt:lpstr>
      <vt:lpstr>Bun.js</vt:lpstr>
      <vt:lpstr>Deno</vt:lpstr>
      <vt:lpstr>PowerPoint Presentation</vt:lpstr>
      <vt:lpstr>Java &amp; Web framework</vt:lpstr>
      <vt:lpstr>PowerPoint Presentation</vt:lpstr>
      <vt:lpstr>Application Server</vt:lpstr>
      <vt:lpstr>History</vt:lpstr>
      <vt:lpstr>Java Server</vt:lpstr>
      <vt:lpstr>Java Embedded Server</vt:lpstr>
      <vt:lpstr>PowerPoint Presentation</vt:lpstr>
      <vt:lpstr>Takeaway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Petr Škoda</cp:lastModifiedBy>
  <cp:revision>349</cp:revision>
  <dcterms:created xsi:type="dcterms:W3CDTF">2011-06-05T13:18:40Z</dcterms:created>
  <dcterms:modified xsi:type="dcterms:W3CDTF">2024-04-03T14:37:15Z</dcterms:modified>
</cp:coreProperties>
</file>