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37"/>
  </p:notesMasterIdLst>
  <p:handoutMasterIdLst>
    <p:handoutMasterId r:id="rId38"/>
  </p:handoutMasterIdLst>
  <p:sldIdLst>
    <p:sldId id="259" r:id="rId2"/>
    <p:sldId id="359" r:id="rId3"/>
    <p:sldId id="360" r:id="rId4"/>
    <p:sldId id="361" r:id="rId5"/>
    <p:sldId id="362" r:id="rId6"/>
    <p:sldId id="363" r:id="rId7"/>
    <p:sldId id="366" r:id="rId8"/>
    <p:sldId id="364" r:id="rId9"/>
    <p:sldId id="365" r:id="rId10"/>
    <p:sldId id="367" r:id="rId11"/>
    <p:sldId id="368" r:id="rId12"/>
    <p:sldId id="370" r:id="rId13"/>
    <p:sldId id="369" r:id="rId14"/>
    <p:sldId id="371" r:id="rId15"/>
    <p:sldId id="372" r:id="rId16"/>
    <p:sldId id="373" r:id="rId17"/>
    <p:sldId id="374" r:id="rId18"/>
    <p:sldId id="375" r:id="rId19"/>
    <p:sldId id="376" r:id="rId20"/>
    <p:sldId id="377" r:id="rId21"/>
    <p:sldId id="379" r:id="rId22"/>
    <p:sldId id="378" r:id="rId23"/>
    <p:sldId id="380" r:id="rId24"/>
    <p:sldId id="381" r:id="rId25"/>
    <p:sldId id="382" r:id="rId26"/>
    <p:sldId id="383" r:id="rId27"/>
    <p:sldId id="389" r:id="rId28"/>
    <p:sldId id="390" r:id="rId29"/>
    <p:sldId id="388" r:id="rId30"/>
    <p:sldId id="384" r:id="rId31"/>
    <p:sldId id="392" r:id="rId32"/>
    <p:sldId id="385" r:id="rId33"/>
    <p:sldId id="386" r:id="rId34"/>
    <p:sldId id="391" r:id="rId35"/>
    <p:sldId id="387"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832"/>
    <a:srgbClr val="83C937"/>
    <a:srgbClr val="E69400"/>
    <a:srgbClr val="934757"/>
    <a:srgbClr val="823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62470" autoAdjust="0"/>
  </p:normalViewPr>
  <p:slideViewPr>
    <p:cSldViewPr>
      <p:cViewPr varScale="1">
        <p:scale>
          <a:sx n="73" d="100"/>
          <a:sy n="73" d="100"/>
        </p:scale>
        <p:origin x="2046" y="54"/>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D51BE-CF1C-4F11-AAD2-453C1B638B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787A43-62AF-46D8-B926-E9D562EE48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16FAD5-DDCA-4654-93B6-DBD29433097C}" type="datetimeFigureOut">
              <a:rPr lang="en-US" smtClean="0"/>
              <a:t>4/10/2024</a:t>
            </a:fld>
            <a:endParaRPr lang="en-US"/>
          </a:p>
        </p:txBody>
      </p:sp>
      <p:sp>
        <p:nvSpPr>
          <p:cNvPr id="4" name="Footer Placeholder 3">
            <a:extLst>
              <a:ext uri="{FF2B5EF4-FFF2-40B4-BE49-F238E27FC236}">
                <a16:creationId xmlns:a16="http://schemas.microsoft.com/office/drawing/2014/main" id="{353DF6F5-1C99-4B6A-AC45-DDD6F7377C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6ECF2A-32D0-4276-8956-589BA28243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95301-4204-4F3F-ACA4-B38DAA633788}" type="slidenum">
              <a:rPr lang="en-US" smtClean="0"/>
              <a:t>‹#›</a:t>
            </a:fld>
            <a:endParaRPr lang="en-US"/>
          </a:p>
        </p:txBody>
      </p:sp>
    </p:spTree>
    <p:extLst>
      <p:ext uri="{BB962C8B-B14F-4D97-AF65-F5344CB8AC3E}">
        <p14:creationId xmlns:p14="http://schemas.microsoft.com/office/powerpoint/2010/main" val="885065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62FB9-24EC-482A-A27C-5C03C0816037}" type="datetimeFigureOut">
              <a:rPr lang="cs-CZ" smtClean="0"/>
              <a:t>10.04.2024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869DF-6110-41A2-A008-13AD35443CEC}" type="slidenum">
              <a:rPr lang="cs-CZ" smtClean="0"/>
              <a:t>‹#›</a:t>
            </a:fld>
            <a:endParaRPr lang="cs-CZ"/>
          </a:p>
        </p:txBody>
      </p:sp>
    </p:spTree>
    <p:extLst>
      <p:ext uri="{BB962C8B-B14F-4D97-AF65-F5344CB8AC3E}">
        <p14:creationId xmlns:p14="http://schemas.microsoft.com/office/powerpoint/2010/main" val="27034657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a:t>
            </a:fld>
            <a:endParaRPr lang="cs-CZ"/>
          </a:p>
        </p:txBody>
      </p:sp>
    </p:spTree>
    <p:extLst>
      <p:ext uri="{BB962C8B-B14F-4D97-AF65-F5344CB8AC3E}">
        <p14:creationId xmlns:p14="http://schemas.microsoft.com/office/powerpoint/2010/main" val="3792102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it mean to deploy an application?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10</a:t>
            </a:fld>
            <a:endParaRPr lang="cs-CZ"/>
          </a:p>
        </p:txBody>
      </p:sp>
    </p:spTree>
    <p:extLst>
      <p:ext uri="{BB962C8B-B14F-4D97-AF65-F5344CB8AC3E}">
        <p14:creationId xmlns:p14="http://schemas.microsoft.com/office/powerpoint/2010/main" val="1850946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a:t>
            </a:r>
          </a:p>
          <a:p>
            <a:pPr marL="171450" indent="-171450">
              <a:buFont typeface="Arial" panose="020B0604020202020204" pitchFamily="34" charset="0"/>
              <a:buChar char="•"/>
            </a:pPr>
            <a:r>
              <a:rPr lang="en-US" dirty="0"/>
              <a:t>Who is the operator?</a:t>
            </a:r>
          </a:p>
          <a:p>
            <a:endParaRPr lang="en-US" dirty="0"/>
          </a:p>
          <a:p>
            <a:r>
              <a:rPr lang="en-US" dirty="0"/>
              <a:t>Every role has a different skill set.  The deployment is not only about a single component, but there can also be multiple components, specialized libraries even version of OS. Why is this a problem? It works on my machine …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Yet there are ways how to put them together. </a:t>
            </a:r>
          </a:p>
          <a:p>
            <a:endParaRPr lang="en-US" dirty="0"/>
          </a:p>
          <a:p>
            <a:r>
              <a:rPr lang="en-US" dirty="0"/>
              <a:t>Sources:</a:t>
            </a:r>
          </a:p>
          <a:p>
            <a:pPr marL="171450" indent="-171450">
              <a:buFont typeface="Arial" panose="020B0604020202020204" pitchFamily="34" charset="0"/>
              <a:buChar char="•"/>
            </a:pPr>
            <a:r>
              <a:rPr lang="en-US" dirty="0"/>
              <a:t>https://www.memecreator.org/meme/what-if-i-told-you-it-works-on-my-machine/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https://makeameme.org/meme/works-on-my-069a992b9c</a:t>
            </a:r>
          </a:p>
          <a:p>
            <a:pPr marL="171450" indent="-171450">
              <a:buFont typeface="Arial" panose="020B0604020202020204" pitchFamily="34" charset="0"/>
              <a:buChar char="•"/>
            </a:pPr>
            <a:r>
              <a:rPr lang="en-US" dirty="0"/>
              <a:t>https://memegenerator.net/instance/65760293/am-i-the-only-one-around-here-say-works-on-my-machine-one-more-time</a:t>
            </a:r>
          </a:p>
          <a:p>
            <a:pPr marL="171450" indent="-171450">
              <a:buFont typeface="Arial" panose="020B0604020202020204" pitchFamily="34" charset="0"/>
              <a:buChar char="•"/>
            </a:pPr>
            <a:r>
              <a:rPr lang="en-US" dirty="0"/>
              <a:t>https://memeshappen.com/meme/55254/SAY-IT-WORKS-IN-MY-MACHINE</a:t>
            </a:r>
          </a:p>
          <a:p>
            <a:pPr marL="171450" indent="-171450">
              <a:buFont typeface="Arial" panose="020B0604020202020204" pitchFamily="34" charset="0"/>
              <a:buChar char="•"/>
            </a:pPr>
            <a:r>
              <a:rPr lang="en-US" dirty="0"/>
              <a:t>https://makeameme.org/meme/works-on-my-5bc45d</a:t>
            </a:r>
          </a:p>
          <a:p>
            <a:pPr marL="171450" indent="-171450">
              <a:buFont typeface="Arial" panose="020B0604020202020204" pitchFamily="34" charset="0"/>
              <a:buChar char="•"/>
            </a:pPr>
            <a:r>
              <a:rPr lang="en-US" dirty="0"/>
              <a:t>https://www.dynatrace.com/news/blog/what-is-devops/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11</a:t>
            </a:fld>
            <a:endParaRPr lang="cs-CZ"/>
          </a:p>
        </p:txBody>
      </p:sp>
    </p:spTree>
    <p:extLst>
      <p:ext uri="{BB962C8B-B14F-4D97-AF65-F5344CB8AC3E}">
        <p14:creationId xmlns:p14="http://schemas.microsoft.com/office/powerpoint/2010/main" val="3398077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already have a way how to ship a computer using virtual machine. The problem was the performance and not easy to use setup, although especially for the later there were attempts made.</a:t>
            </a:r>
          </a:p>
          <a:p>
            <a:endParaRPr lang="en-US" dirty="0"/>
          </a:p>
          <a:p>
            <a:r>
              <a:rPr lang="en-US" dirty="0"/>
              <a:t>Resources:</a:t>
            </a:r>
          </a:p>
          <a:p>
            <a:pPr marL="171450" indent="-171450">
              <a:buFont typeface="Arial" panose="020B0604020202020204" pitchFamily="34" charset="0"/>
              <a:buChar char="•"/>
            </a:pPr>
            <a:r>
              <a:rPr lang="en-US" dirty="0"/>
              <a:t>https://www.vagrantup.com/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12</a:t>
            </a:fld>
            <a:endParaRPr lang="cs-CZ"/>
          </a:p>
        </p:txBody>
      </p:sp>
    </p:spTree>
    <p:extLst>
      <p:ext uri="{BB962C8B-B14F-4D97-AF65-F5344CB8AC3E}">
        <p14:creationId xmlns:p14="http://schemas.microsoft.com/office/powerpoint/2010/main" val="479091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DDDDDD"/>
                </a:solidFill>
                <a:effectLst/>
                <a:highlight>
                  <a:srgbClr val="333333"/>
                </a:highlight>
                <a:latin typeface="Verdana" panose="020B0604030504040204" pitchFamily="34" charset="0"/>
              </a:rPr>
              <a:t>Since March 2013.</a:t>
            </a:r>
          </a:p>
          <a:p>
            <a:endParaRPr lang="en-US" dirty="0"/>
          </a:p>
          <a:p>
            <a:r>
              <a:rPr lang="en-US"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https://www.reddit.com/r/ProgrammerHumor/comments/cw58z7/it_works_on_my_machine/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13</a:t>
            </a:fld>
            <a:endParaRPr lang="cs-CZ"/>
          </a:p>
        </p:txBody>
      </p:sp>
    </p:spTree>
    <p:extLst>
      <p:ext uri="{BB962C8B-B14F-4D97-AF65-F5344CB8AC3E}">
        <p14:creationId xmlns:p14="http://schemas.microsoft.com/office/powerpoint/2010/main" val="3869234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is from 2019, no longer available, here just for illustration.</a:t>
            </a:r>
          </a:p>
          <a:p>
            <a:endParaRPr lang="en-US" dirty="0"/>
          </a:p>
          <a:p>
            <a:r>
              <a:rPr lang="en-US" dirty="0"/>
              <a:t>Sources:</a:t>
            </a:r>
          </a:p>
          <a:p>
            <a:pPr marL="171450" indent="-171450">
              <a:buFont typeface="Arial" panose="020B0604020202020204" pitchFamily="34" charset="0"/>
              <a:buChar char="•"/>
            </a:pPr>
            <a:r>
              <a:rPr lang="en-US" dirty="0"/>
              <a:t>https://success.docker.com/training/ </a:t>
            </a:r>
            <a:r>
              <a:rPr lang="en-US" b="0" i="0" dirty="0">
                <a:solidFill>
                  <a:srgbClr val="000000"/>
                </a:solidFill>
                <a:effectLst/>
                <a:latin typeface="Times New Roman" panose="02020603050405020304" pitchFamily="18" charset="0"/>
              </a:rPr>
              <a:t>(2019)</a:t>
            </a: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14</a:t>
            </a:fld>
            <a:endParaRPr lang="cs-CZ"/>
          </a:p>
        </p:txBody>
      </p:sp>
    </p:spTree>
    <p:extLst>
      <p:ext uri="{BB962C8B-B14F-4D97-AF65-F5344CB8AC3E}">
        <p14:creationId xmlns:p14="http://schemas.microsoft.com/office/powerpoint/2010/main" val="3030072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pPr marL="171450" indent="-171450">
              <a:buFont typeface="Arial" panose="020B0604020202020204" pitchFamily="34" charset="0"/>
              <a:buChar char="•"/>
            </a:pPr>
            <a:r>
              <a:rPr lang="en-US" b="0" i="0" dirty="0">
                <a:solidFill>
                  <a:srgbClr val="000000"/>
                </a:solidFill>
                <a:effectLst/>
                <a:latin typeface="Times New Roman" panose="02020603050405020304" pitchFamily="18" charset="0"/>
              </a:rPr>
              <a:t>https://www.docker.com/why-docker (2019)</a:t>
            </a:r>
          </a:p>
          <a:p>
            <a:pPr marL="171450" indent="-171450">
              <a:buFont typeface="Arial" panose="020B0604020202020204" pitchFamily="34" charset="0"/>
              <a:buChar char="•"/>
            </a:pPr>
            <a:r>
              <a:rPr lang="en-US" b="0" i="0" dirty="0">
                <a:solidFill>
                  <a:srgbClr val="000000"/>
                </a:solidFill>
                <a:effectLst/>
                <a:latin typeface="Times New Roman" panose="02020603050405020304" pitchFamily="18" charset="0"/>
              </a:rPr>
              <a:t>https://www.docker.com/resources/what-container (2019)</a:t>
            </a: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15</a:t>
            </a:fld>
            <a:endParaRPr lang="cs-CZ"/>
          </a:p>
        </p:txBody>
      </p:sp>
    </p:spTree>
    <p:extLst>
      <p:ext uri="{BB962C8B-B14F-4D97-AF65-F5344CB8AC3E}">
        <p14:creationId xmlns:p14="http://schemas.microsoft.com/office/powerpoint/2010/main" val="3465880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Containerization is a lightweight virtualization technology alternative to hypervisor virtualization: Image, Container, </a:t>
            </a:r>
            <a:r>
              <a:rPr lang="en-US" dirty="0" err="1"/>
              <a:t>Dockerfile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pid</a:t>
            </a:r>
            <a:r>
              <a:rPr lang="en-US" dirty="0"/>
              <a:t> - process isolation</a:t>
            </a:r>
          </a:p>
          <a:p>
            <a:r>
              <a:rPr lang="en-US" dirty="0" err="1"/>
              <a:t>ip</a:t>
            </a:r>
            <a:r>
              <a:rPr lang="en-US" dirty="0"/>
              <a:t> - inter-process communication</a:t>
            </a:r>
          </a:p>
          <a:p>
            <a:r>
              <a:rPr lang="en-US" dirty="0" err="1"/>
              <a:t>mnt</a:t>
            </a:r>
            <a:r>
              <a:rPr lang="en-US" dirty="0"/>
              <a:t> - filesystem mounting points</a:t>
            </a:r>
          </a:p>
          <a:p>
            <a:r>
              <a:rPr lang="en-US" dirty="0" err="1"/>
              <a:t>uts</a:t>
            </a:r>
            <a:r>
              <a:rPr lang="en-US" dirty="0"/>
              <a:t> - isolation of kernel and version identifiers</a:t>
            </a:r>
          </a:p>
          <a:p>
            <a:endParaRPr lang="en-US" dirty="0"/>
          </a:p>
          <a:p>
            <a:r>
              <a:rPr lang="en-US" dirty="0"/>
              <a:t>Source:</a:t>
            </a:r>
          </a:p>
          <a:p>
            <a:pPr marL="171450" indent="-171450">
              <a:buFont typeface="Arial" panose="020B0604020202020204" pitchFamily="34" charset="0"/>
              <a:buChar char="•"/>
            </a:pPr>
            <a:r>
              <a:rPr lang="en-US" dirty="0"/>
              <a:t>https://docs.docker.com/engine/docker-overview/#docker-engine (2019)</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16</a:t>
            </a:fld>
            <a:endParaRPr lang="cs-CZ"/>
          </a:p>
        </p:txBody>
      </p:sp>
    </p:spTree>
    <p:extLst>
      <p:ext uri="{BB962C8B-B14F-4D97-AF65-F5344CB8AC3E}">
        <p14:creationId xmlns:p14="http://schemas.microsoft.com/office/powerpoint/2010/main" val="2990115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Comment on the image: CLI, Deamon, Container, Image.</a:t>
            </a:r>
          </a:p>
          <a:p>
            <a:endParaRPr lang="en-US" dirty="0"/>
          </a:p>
          <a:p>
            <a:r>
              <a:rPr lang="en-US" dirty="0"/>
              <a:t>Source:</a:t>
            </a:r>
          </a:p>
          <a:p>
            <a:pPr marL="171450" indent="-171450">
              <a:buFont typeface="Arial" panose="020B0604020202020204" pitchFamily="34" charset="0"/>
              <a:buChar char="•"/>
            </a:pPr>
            <a:r>
              <a:rPr lang="en-US" dirty="0"/>
              <a:t>https://docs.docker.com/engine/docker-overview/#docker-engine (2019)</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17</a:t>
            </a:fld>
            <a:endParaRPr lang="cs-CZ"/>
          </a:p>
        </p:txBody>
      </p:sp>
    </p:spTree>
    <p:extLst>
      <p:ext uri="{BB962C8B-B14F-4D97-AF65-F5344CB8AC3E}">
        <p14:creationId xmlns:p14="http://schemas.microsoft.com/office/powerpoint/2010/main" val="3651781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ARG – build time variable</a:t>
            </a:r>
          </a:p>
          <a:p>
            <a:pPr marL="171450" indent="-171450">
              <a:buFont typeface="Arial" panose="020B0604020202020204" pitchFamily="34" charset="0"/>
              <a:buChar char="•"/>
            </a:pPr>
            <a:r>
              <a:rPr lang="en-US" dirty="0"/>
              <a:t>ENV – environment property</a:t>
            </a:r>
          </a:p>
          <a:p>
            <a:pPr marL="171450" indent="-171450">
              <a:buFont typeface="Arial" panose="020B0604020202020204" pitchFamily="34" charset="0"/>
              <a:buChar char="•"/>
            </a:pPr>
            <a:r>
              <a:rPr lang="en-US" dirty="0"/>
              <a:t>EXPOSE – does not publish the port more of a documentation</a:t>
            </a:r>
          </a:p>
          <a:p>
            <a:pPr marL="171450" indent="-171450">
              <a:buFont typeface="Arial" panose="020B0604020202020204" pitchFamily="34" charset="0"/>
              <a:buChar char="•"/>
            </a:pPr>
            <a:r>
              <a:rPr lang="en-US" dirty="0"/>
              <a:t>CMD – defaults to execute the container, can be replaced from a command line</a:t>
            </a:r>
          </a:p>
          <a:p>
            <a:endParaRPr lang="en-US" dirty="0"/>
          </a:p>
          <a:p>
            <a:r>
              <a:rPr lang="en-US" dirty="0"/>
              <a:t>Sources:</a:t>
            </a:r>
          </a:p>
          <a:p>
            <a:pPr marL="171450" indent="-171450">
              <a:buFont typeface="Arial" panose="020B0604020202020204" pitchFamily="34" charset="0"/>
              <a:buChar char="•"/>
            </a:pPr>
            <a:r>
              <a:rPr lang="en-US" dirty="0"/>
              <a:t>https://nodejs.org/en/docs/guides/nodejs-docker-webapp/</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18</a:t>
            </a:fld>
            <a:endParaRPr lang="cs-CZ"/>
          </a:p>
        </p:txBody>
      </p:sp>
    </p:spTree>
    <p:extLst>
      <p:ext uri="{BB962C8B-B14F-4D97-AF65-F5344CB8AC3E}">
        <p14:creationId xmlns:p14="http://schemas.microsoft.com/office/powerpoint/2010/main" val="3424217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Use to be called alternatives, but that is really not the case here.</a:t>
            </a:r>
          </a:p>
          <a:p>
            <a:pPr marL="171450" indent="-171450">
              <a:buFont typeface="Arial" panose="020B0604020202020204" pitchFamily="34" charset="0"/>
              <a:buChar char="•"/>
            </a:pPr>
            <a:r>
              <a:rPr lang="en-US" dirty="0" err="1"/>
              <a:t>podman</a:t>
            </a:r>
            <a:r>
              <a:rPr lang="en-US" dirty="0"/>
              <a:t> – full engine with all parts, daemon-less (unlike Docker), no root required.</a:t>
            </a:r>
          </a:p>
          <a:p>
            <a:pPr marL="171450" indent="-171450">
              <a:buFont typeface="Arial" panose="020B0604020202020204" pitchFamily="34" charset="0"/>
              <a:buChar char="•"/>
            </a:pPr>
            <a:r>
              <a:rPr lang="en-US" dirty="0" err="1"/>
              <a:t>Containerd</a:t>
            </a:r>
            <a:r>
              <a:rPr lang="en-US" dirty="0"/>
              <a:t> - daemon, no image building or handling of volumes. Default Docker runtime.</a:t>
            </a:r>
          </a:p>
          <a:p>
            <a:pPr marL="171450" indent="-171450">
              <a:buFont typeface="Arial" panose="020B0604020202020204" pitchFamily="34" charset="0"/>
              <a:buChar char="•"/>
            </a:pPr>
            <a:r>
              <a:rPr lang="en-US" dirty="0" err="1"/>
              <a:t>Buildah</a:t>
            </a:r>
            <a:r>
              <a:rPr lang="en-US" dirty="0"/>
              <a:t> – just image builder, part used by </a:t>
            </a:r>
            <a:r>
              <a:rPr lang="en-US" dirty="0" err="1"/>
              <a:t>Podman</a:t>
            </a:r>
            <a:r>
              <a:rPr lang="en-US" dirty="0"/>
              <a:t>. Developed by Red Hat Foundation.</a:t>
            </a:r>
          </a:p>
          <a:p>
            <a:pPr marL="171450" indent="-171450">
              <a:buFont typeface="Arial" panose="020B0604020202020204" pitchFamily="34" charset="0"/>
              <a:buChar char="•"/>
            </a:pPr>
            <a:r>
              <a:rPr lang="en-US" dirty="0" err="1"/>
              <a:t>BuildKit</a:t>
            </a:r>
            <a:r>
              <a:rPr lang="en-US" dirty="0"/>
              <a:t> – image builder, allow for parallel image building.</a:t>
            </a:r>
          </a:p>
          <a:p>
            <a:pPr marL="171450" indent="-171450">
              <a:buFont typeface="Arial" panose="020B0604020202020204" pitchFamily="34" charset="0"/>
              <a:buChar char="•"/>
            </a:pPr>
            <a:r>
              <a:rPr lang="en-US" dirty="0"/>
              <a:t>cri-o – for k8s, lightweight.</a:t>
            </a:r>
          </a:p>
          <a:p>
            <a:pPr marL="171450" indent="-171450">
              <a:buFont typeface="Arial" panose="020B0604020202020204" pitchFamily="34" charset="0"/>
              <a:buChar char="•"/>
            </a:pPr>
            <a:r>
              <a:rPr lang="en-US" dirty="0" err="1"/>
              <a:t>rkt</a:t>
            </a:r>
            <a:r>
              <a:rPr lang="en-US" dirty="0"/>
              <a:t> ( https://github.com/rkt/rkt/ ) – no longer officially maintained</a:t>
            </a:r>
          </a:p>
          <a:p>
            <a:endParaRPr lang="en-US" dirty="0"/>
          </a:p>
          <a:p>
            <a:r>
              <a:rPr lang="en-US" dirty="0"/>
              <a:t>Sources:</a:t>
            </a:r>
          </a:p>
          <a:p>
            <a:pPr marL="171450" indent="-171450">
              <a:buFont typeface="Arial" panose="020B0604020202020204" pitchFamily="34" charset="0"/>
              <a:buChar char="•"/>
            </a:pPr>
            <a:r>
              <a:rPr lang="en-US" dirty="0"/>
              <a:t>https://openvz.org/</a:t>
            </a:r>
          </a:p>
          <a:p>
            <a:pPr marL="171450" indent="-171450">
              <a:buFont typeface="Arial" panose="020B0604020202020204" pitchFamily="34" charset="0"/>
              <a:buChar char="•"/>
            </a:pPr>
            <a:r>
              <a:rPr lang="en-US" dirty="0"/>
              <a:t>https://podman.io/</a:t>
            </a:r>
          </a:p>
          <a:p>
            <a:pPr marL="171450" indent="-171450">
              <a:buFont typeface="Arial" panose="020B0604020202020204" pitchFamily="34" charset="0"/>
              <a:buChar char="•"/>
            </a:pPr>
            <a:r>
              <a:rPr lang="en-US" dirty="0"/>
              <a:t>https://linuxcontainers.org/</a:t>
            </a:r>
          </a:p>
          <a:p>
            <a:pPr marL="171450" indent="-171450">
              <a:buFont typeface="Arial" panose="020B0604020202020204" pitchFamily="34" charset="0"/>
              <a:buChar char="•"/>
            </a:pPr>
            <a:r>
              <a:rPr lang="en-US" dirty="0"/>
              <a:t>https://containerd.io/</a:t>
            </a:r>
          </a:p>
          <a:p>
            <a:pPr marL="171450" indent="-171450">
              <a:buFont typeface="Arial" panose="020B0604020202020204" pitchFamily="34" charset="0"/>
              <a:buChar char="•"/>
            </a:pPr>
            <a:r>
              <a:rPr lang="en-US" dirty="0"/>
              <a:t>https://buildah.io/</a:t>
            </a:r>
          </a:p>
          <a:p>
            <a:pPr marL="171450" indent="-171450">
              <a:buFont typeface="Arial" panose="020B0604020202020204" pitchFamily="34" charset="0"/>
              <a:buChar char="•"/>
            </a:pPr>
            <a:r>
              <a:rPr lang="en-US" dirty="0"/>
              <a:t>https://docs.docker.com/develop/develop-images/build_enhancements/</a:t>
            </a:r>
          </a:p>
          <a:p>
            <a:pPr marL="171450" indent="-171450">
              <a:buFont typeface="Arial" panose="020B0604020202020204" pitchFamily="34" charset="0"/>
              <a:buChar char="•"/>
            </a:pPr>
            <a:r>
              <a:rPr lang="en-US" dirty="0"/>
              <a:t>https://github.com/GoogleContainerTools/kaniko</a:t>
            </a:r>
          </a:p>
          <a:p>
            <a:pPr marL="171450" indent="-171450">
              <a:buFont typeface="Arial" panose="020B0604020202020204" pitchFamily="34" charset="0"/>
              <a:buChar char="•"/>
            </a:pPr>
            <a:r>
              <a:rPr lang="en-US" dirty="0"/>
              <a:t>https://cri-o.io/</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19</a:t>
            </a:fld>
            <a:endParaRPr lang="cs-CZ"/>
          </a:p>
        </p:txBody>
      </p:sp>
    </p:spTree>
    <p:extLst>
      <p:ext uri="{BB962C8B-B14F-4D97-AF65-F5344CB8AC3E}">
        <p14:creationId xmlns:p14="http://schemas.microsoft.com/office/powerpoint/2010/main" val="3464836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it was about FTP into production.</a:t>
            </a:r>
          </a:p>
          <a:p>
            <a:endParaRPr lang="en-US" dirty="0"/>
          </a:p>
          <a:p>
            <a:r>
              <a:rPr lang="en-US" dirty="0"/>
              <a:t>Resources:</a:t>
            </a:r>
          </a:p>
          <a:p>
            <a:pPr marL="171450" indent="-171450">
              <a:buFont typeface="Arial" panose="020B0604020202020204" pitchFamily="34" charset="0"/>
              <a:buChar char="•"/>
            </a:pPr>
            <a:r>
              <a:rPr lang="en-US" dirty="0"/>
              <a:t>https://winscp.net/eng/download.php</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a:t>
            </a:fld>
            <a:endParaRPr lang="cs-CZ"/>
          </a:p>
        </p:txBody>
      </p:sp>
    </p:spTree>
    <p:extLst>
      <p:ext uri="{BB962C8B-B14F-4D97-AF65-F5344CB8AC3E}">
        <p14:creationId xmlns:p14="http://schemas.microsoft.com/office/powerpoint/2010/main" val="1420991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solidFill>
                  <a:srgbClr val="D4D4D4"/>
                </a:solidFill>
                <a:effectLst/>
                <a:latin typeface="Consolas" panose="020B0609020204030204" pitchFamily="49" charset="0"/>
              </a:rPr>
              <a:t>We already see similar yet with library in winter semester.</a:t>
            </a:r>
          </a:p>
          <a:p>
            <a:pPr marL="0" indent="0">
              <a:buFont typeface="Arial" panose="020B0604020202020204" pitchFamily="34" charset="0"/>
              <a:buNone/>
            </a:pPr>
            <a:endParaRPr lang="en-US" b="0" dirty="0">
              <a:solidFill>
                <a:srgbClr val="D4D4D4"/>
              </a:solidFill>
              <a:effectLst/>
              <a:latin typeface="Consolas" panose="020B0609020204030204" pitchFamily="49" charset="0"/>
            </a:endParaRPr>
          </a:p>
          <a:p>
            <a:pPr marL="0" indent="0">
              <a:buFont typeface="Arial" panose="020B0604020202020204" pitchFamily="34" charset="0"/>
              <a:buNone/>
            </a:pPr>
            <a:r>
              <a:rPr lang="en-US" b="0" dirty="0">
                <a:solidFill>
                  <a:srgbClr val="D4D4D4"/>
                </a:solidFill>
                <a:effectLst/>
                <a:latin typeface="Consolas" panose="020B0609020204030204" pitchFamily="49" charset="0"/>
              </a:rPr>
              <a:t>Source:</a:t>
            </a:r>
          </a:p>
          <a:p>
            <a:pPr marL="171450" indent="-171450">
              <a:buFont typeface="Arial" panose="020B0604020202020204" pitchFamily="34" charset="0"/>
              <a:buChar char="•"/>
            </a:pPr>
            <a:r>
              <a:rPr lang="en-US" b="0" dirty="0">
                <a:solidFill>
                  <a:srgbClr val="D4D4D4"/>
                </a:solidFill>
                <a:effectLst/>
                <a:latin typeface="Consolas" panose="020B0609020204030204" pitchFamily="49" charset="0"/>
              </a:rPr>
              <a:t>https://www.bleepingcomputer.com/news/security/17-backdoored-docker-images-removed-from-docker-hub/</a:t>
            </a:r>
          </a:p>
          <a:p>
            <a:pPr marL="171450" indent="-171450">
              <a:buFont typeface="Arial" panose="020B0604020202020204" pitchFamily="34" charset="0"/>
              <a:buChar char="•"/>
            </a:pPr>
            <a:r>
              <a:rPr lang="en-US" b="0" dirty="0">
                <a:solidFill>
                  <a:srgbClr val="D4D4D4"/>
                </a:solidFill>
                <a:effectLst/>
                <a:latin typeface="Consolas" panose="020B0609020204030204" pitchFamily="49" charset="0"/>
              </a:rPr>
              <a:t>https://arstechnica.com/information-technology/2018/06/backdoored-images-downloaded-5-million-times-finally-removed-from-docker-hub/</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21</a:t>
            </a:fld>
            <a:endParaRPr lang="cs-CZ"/>
          </a:p>
        </p:txBody>
      </p:sp>
    </p:spTree>
    <p:extLst>
      <p:ext uri="{BB962C8B-B14F-4D97-AF65-F5344CB8AC3E}">
        <p14:creationId xmlns:p14="http://schemas.microsoft.com/office/powerpoint/2010/main" val="1430201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Draw the system on white board discuss the setup.</a:t>
            </a:r>
          </a:p>
          <a:p>
            <a:endParaRPr lang="en-US" dirty="0"/>
          </a:p>
          <a:p>
            <a:r>
              <a:rPr lang="en-US" dirty="0"/>
              <a:t>Sources:</a:t>
            </a:r>
          </a:p>
          <a:p>
            <a:pPr marL="171450" indent="-171450">
              <a:buFont typeface="Arial" panose="020B0604020202020204" pitchFamily="34" charset="0"/>
              <a:buChar char="•"/>
            </a:pPr>
            <a:r>
              <a:rPr lang="en-US" dirty="0"/>
              <a:t>https://github.com/linkedpipes/etl/pull/627</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22</a:t>
            </a:fld>
            <a:endParaRPr lang="cs-CZ"/>
          </a:p>
        </p:txBody>
      </p:sp>
    </p:spTree>
    <p:extLst>
      <p:ext uri="{BB962C8B-B14F-4D97-AF65-F5344CB8AC3E}">
        <p14:creationId xmlns:p14="http://schemas.microsoft.com/office/powerpoint/2010/main" val="1355181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Source:</a:t>
            </a:r>
          </a:p>
          <a:p>
            <a:pPr marL="171450" indent="-171450">
              <a:buFont typeface="Arial" panose="020B0604020202020204" pitchFamily="34" charset="0"/>
              <a:buChar char="•"/>
            </a:pPr>
            <a:r>
              <a:rPr lang="en-US" dirty="0"/>
              <a:t>https://docs.docker.com/compose/gettingstarted/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https://docs.docker.com/compose/compose-file/</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24</a:t>
            </a:fld>
            <a:endParaRPr lang="cs-CZ"/>
          </a:p>
        </p:txBody>
      </p:sp>
    </p:spTree>
    <p:extLst>
      <p:ext uri="{BB962C8B-B14F-4D97-AF65-F5344CB8AC3E}">
        <p14:creationId xmlns:p14="http://schemas.microsoft.com/office/powerpoint/2010/main" val="524354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Sources:</a:t>
            </a:r>
          </a:p>
          <a:p>
            <a:pPr marL="171450" indent="-171450">
              <a:buFont typeface="Arial" panose="020B0604020202020204" pitchFamily="34" charset="0"/>
              <a:buChar char="•"/>
            </a:pPr>
            <a:r>
              <a:rPr lang="en-US" dirty="0"/>
              <a:t>https://github.com/cusbg/prankweb/blob/main/gateway/Dockerfile</a:t>
            </a:r>
          </a:p>
          <a:p>
            <a:pPr marL="171450" indent="-171450">
              <a:buFont typeface="Arial" panose="020B0604020202020204" pitchFamily="34" charset="0"/>
              <a:buChar char="•"/>
            </a:pPr>
            <a:r>
              <a:rPr lang="en-US" dirty="0"/>
              <a:t>https://github.com/cusbg/prankweb/blob/main/docker-compose-prankweb.yml (local, server)</a:t>
            </a:r>
          </a:p>
          <a:p>
            <a:pPr marL="171450" indent="-171450">
              <a:buFont typeface="Arial" panose="020B0604020202020204" pitchFamily="34" charset="0"/>
              <a:buChar char="•"/>
            </a:pPr>
            <a:r>
              <a:rPr lang="en-US" dirty="0"/>
              <a:t>https://github.com/linkedpipes/etl/blob/develop/docker-compose.yml</a:t>
            </a:r>
          </a:p>
          <a:p>
            <a:pPr marL="171450" indent="-171450">
              <a:buFont typeface="Arial" panose="020B0604020202020204" pitchFamily="34" charset="0"/>
              <a:buChar char="•"/>
            </a:pPr>
            <a:r>
              <a:rPr lang="en-US" dirty="0"/>
              <a:t>https://github.com/datagov-cz/nkod-deployment</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25</a:t>
            </a:fld>
            <a:endParaRPr lang="cs-CZ"/>
          </a:p>
        </p:txBody>
      </p:sp>
    </p:spTree>
    <p:extLst>
      <p:ext uri="{BB962C8B-B14F-4D97-AF65-F5344CB8AC3E}">
        <p14:creationId xmlns:p14="http://schemas.microsoft.com/office/powerpoint/2010/main" val="3936691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Swarm / k8s – container orchestration</a:t>
            </a:r>
          </a:p>
          <a:p>
            <a:r>
              <a:rPr lang="en-US" dirty="0"/>
              <a:t>Infrastructure as a code is for management of resources, such as a k8s cluster, or deployment to a cluster.</a:t>
            </a:r>
          </a:p>
          <a:p>
            <a:endParaRPr lang="en-US" dirty="0"/>
          </a:p>
          <a:p>
            <a:r>
              <a:rPr lang="en-US" dirty="0"/>
              <a:t>Sources:</a:t>
            </a:r>
          </a:p>
          <a:p>
            <a:pPr marL="171450" indent="-171450">
              <a:buFont typeface="Arial" panose="020B0604020202020204" pitchFamily="34" charset="0"/>
              <a:buChar char="•"/>
            </a:pPr>
            <a:r>
              <a:rPr lang="en-US" dirty="0"/>
              <a:t>https://terraform.io/intro/index.html</a:t>
            </a:r>
          </a:p>
          <a:p>
            <a:pPr marL="171450" indent="-171450">
              <a:buFont typeface="Arial" panose="020B0604020202020204" pitchFamily="34" charset="0"/>
              <a:buChar char="•"/>
            </a:pPr>
            <a:r>
              <a:rPr lang="en-US" dirty="0"/>
              <a:t>https://www.ansible.com/</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26</a:t>
            </a:fld>
            <a:endParaRPr lang="cs-CZ"/>
          </a:p>
        </p:txBody>
      </p:sp>
    </p:spTree>
    <p:extLst>
      <p:ext uri="{BB962C8B-B14F-4D97-AF65-F5344CB8AC3E}">
        <p14:creationId xmlns:p14="http://schemas.microsoft.com/office/powerpoint/2010/main" val="3638644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https://www.nomadproject.io/</a:t>
            </a:r>
          </a:p>
        </p:txBody>
      </p:sp>
      <p:sp>
        <p:nvSpPr>
          <p:cNvPr id="4" name="Slide Number Placeholder 3"/>
          <p:cNvSpPr>
            <a:spLocks noGrp="1"/>
          </p:cNvSpPr>
          <p:nvPr>
            <p:ph type="sldNum" sz="quarter" idx="5"/>
          </p:nvPr>
        </p:nvSpPr>
        <p:spPr/>
        <p:txBody>
          <a:bodyPr/>
          <a:lstStyle/>
          <a:p>
            <a:fld id="{FEC869DF-6110-41A2-A008-13AD35443CEC}" type="slidenum">
              <a:rPr lang="cs-CZ" smtClean="0"/>
              <a:t>29</a:t>
            </a:fld>
            <a:endParaRPr lang="cs-CZ"/>
          </a:p>
        </p:txBody>
      </p:sp>
    </p:spTree>
    <p:extLst>
      <p:ext uri="{BB962C8B-B14F-4D97-AF65-F5344CB8AC3E}">
        <p14:creationId xmlns:p14="http://schemas.microsoft.com/office/powerpoint/2010/main" val="1641968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now have another level  of composition, with well defined API (HTTP).</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30</a:t>
            </a:fld>
            <a:endParaRPr lang="cs-CZ"/>
          </a:p>
        </p:txBody>
      </p:sp>
    </p:spTree>
    <p:extLst>
      <p:ext uri="{BB962C8B-B14F-4D97-AF65-F5344CB8AC3E}">
        <p14:creationId xmlns:p14="http://schemas.microsoft.com/office/powerpoint/2010/main" val="263366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infrastructure - we can deploy virtual machines.</a:t>
            </a:r>
          </a:p>
          <a:p>
            <a:pPr marL="171450" indent="-171450">
              <a:buFont typeface="Arial" panose="020B0604020202020204" pitchFamily="34" charset="0"/>
              <a:buChar char="•"/>
            </a:pPr>
            <a:r>
              <a:rPr lang="en-US" dirty="0"/>
              <a:t>platform - just copy the application (html / </a:t>
            </a:r>
            <a:r>
              <a:rPr lang="en-US" dirty="0" err="1"/>
              <a:t>php</a:t>
            </a:r>
            <a:r>
              <a:rPr lang="en-US" dirty="0"/>
              <a:t> / </a:t>
            </a:r>
            <a:r>
              <a:rPr lang="en-US" dirty="0" err="1"/>
              <a:t>js</a:t>
            </a:r>
            <a:r>
              <a:rPr lang="en-US" dirty="0"/>
              <a:t> / … ). May include libraries and frameworks.</a:t>
            </a:r>
          </a:p>
          <a:p>
            <a:pPr marL="171450" indent="-171450">
              <a:buFont typeface="Arial" panose="020B0604020202020204" pitchFamily="34" charset="0"/>
              <a:buChar char="•"/>
            </a:pPr>
            <a:r>
              <a:rPr lang="en-US" dirty="0"/>
              <a:t>software - like database, provider host application with given configuration.</a:t>
            </a:r>
          </a:p>
          <a:p>
            <a:pPr marL="171450" indent="-171450">
              <a:buFont typeface="Arial" panose="020B0604020202020204" pitchFamily="34" charset="0"/>
              <a:buChar char="•"/>
            </a:pPr>
            <a:r>
              <a:rPr lang="en-US" dirty="0"/>
              <a:t>serverless - no persistence or internal state. Best of cloud utilization, probably longer loading time.</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32</a:t>
            </a:fld>
            <a:endParaRPr lang="cs-CZ"/>
          </a:p>
        </p:txBody>
      </p:sp>
    </p:spTree>
    <p:extLst>
      <p:ext uri="{BB962C8B-B14F-4D97-AF65-F5344CB8AC3E}">
        <p14:creationId xmlns:p14="http://schemas.microsoft.com/office/powerpoint/2010/main" val="3882444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WebAssembly</a:t>
            </a:r>
            <a:r>
              <a:rPr lang="en-US" dirty="0"/>
              <a:t> text format can be converted into WASM binary.</a:t>
            </a:r>
          </a:p>
          <a:p>
            <a:endParaRPr lang="en-US" dirty="0"/>
          </a:p>
          <a:p>
            <a:r>
              <a:rPr lang="en-US" dirty="0"/>
              <a:t>Solomon </a:t>
            </a:r>
            <a:r>
              <a:rPr lang="en-US" dirty="0" err="1"/>
              <a:t>Hykes</a:t>
            </a:r>
            <a:r>
              <a:rPr lang="en-US" dirty="0"/>
              <a:t> is one of the Docker founders. They aim on integration with Docker, so we can run WASM using Docker. This can help with the issues that the code in Docker is compiled for a specific operation system / architecture.  Compiled WASM code (image) can be run anywhere.</a:t>
            </a:r>
          </a:p>
          <a:p>
            <a:endParaRPr lang="en-US" dirty="0"/>
          </a:p>
          <a:p>
            <a:r>
              <a:rPr lang="en-US" dirty="0" err="1"/>
              <a:t>Fermyon</a:t>
            </a:r>
            <a:r>
              <a:rPr lang="en-US" dirty="0"/>
              <a:t> aims to provide a way how to develop cloud native </a:t>
            </a:r>
            <a:r>
              <a:rPr lang="en-US" dirty="0" err="1"/>
              <a:t>WebAssembly</a:t>
            </a:r>
            <a:r>
              <a:rPr lang="en-US" dirty="0"/>
              <a:t> services.</a:t>
            </a:r>
          </a:p>
          <a:p>
            <a:endParaRPr lang="en-US" dirty="0"/>
          </a:p>
          <a:p>
            <a:r>
              <a:rPr lang="en-US" dirty="0" err="1"/>
              <a:t>ByteCode</a:t>
            </a:r>
            <a:r>
              <a:rPr lang="en-US" dirty="0"/>
              <a:t> Alliance - drives WASM+WASI initiative.</a:t>
            </a:r>
          </a:p>
          <a:p>
            <a:endParaRPr lang="en-US" dirty="0"/>
          </a:p>
          <a:p>
            <a:r>
              <a:rPr lang="en-US" dirty="0"/>
              <a:t>C# can be compiled into WASM, </a:t>
            </a:r>
            <a:r>
              <a:rPr lang="en-US" dirty="0" err="1"/>
              <a:t>Blazor</a:t>
            </a:r>
            <a:r>
              <a:rPr lang="en-US" dirty="0"/>
              <a:t> running in browser is using WASM.</a:t>
            </a:r>
          </a:p>
          <a:p>
            <a:endParaRPr lang="en-US" dirty="0"/>
          </a:p>
          <a:p>
            <a:r>
              <a:rPr lang="en-US" dirty="0"/>
              <a:t>WAGI is using </a:t>
            </a:r>
            <a:r>
              <a:rPr lang="en-US" dirty="0" err="1"/>
              <a:t>toml</a:t>
            </a:r>
            <a:r>
              <a:rPr lang="en-US" dirty="0"/>
              <a:t> files, similar to property files with section to describe the configuration (connect endpoints with WASM executables).</a:t>
            </a:r>
          </a:p>
          <a:p>
            <a:endParaRPr lang="en-US" dirty="0"/>
          </a:p>
          <a:p>
            <a:pPr marL="0" indent="0">
              <a:buFont typeface="Arial" panose="020B0604020202020204" pitchFamily="34" charset="0"/>
              <a:buNone/>
            </a:pPr>
            <a:r>
              <a:rPr lang="en-US" dirty="0" err="1"/>
              <a:t>Resources:https</a:t>
            </a:r>
            <a:r>
              <a:rPr lang="en-US" dirty="0"/>
              <a:t>://</a:t>
            </a:r>
            <a:r>
              <a:rPr lang="en-US" dirty="0" err="1"/>
              <a:t>wasmtime.dev</a:t>
            </a:r>
            <a:r>
              <a:rPr lang="en-US" dirty="0"/>
              <a:t>/</a:t>
            </a:r>
          </a:p>
          <a:p>
            <a:pPr marL="171450" indent="-171450">
              <a:buFont typeface="Arial" panose="020B0604020202020204" pitchFamily="34" charset="0"/>
              <a:buChar char="•"/>
            </a:pPr>
            <a:r>
              <a:rPr lang="en-US" dirty="0"/>
              <a:t>https://developer.mozilla.org/en-US/docs/WebAssembly</a:t>
            </a:r>
          </a:p>
          <a:p>
            <a:pPr marL="171450" indent="-171450">
              <a:buFont typeface="Arial" panose="020B0604020202020204" pitchFamily="34" charset="0"/>
              <a:buChar char="•"/>
            </a:pPr>
            <a:r>
              <a:rPr lang="en-US" dirty="0"/>
              <a:t>https://wasmer.io/interface/wasi</a:t>
            </a:r>
          </a:p>
          <a:p>
            <a:pPr marL="171450" indent="-171450">
              <a:buFont typeface="Arial" panose="020B0604020202020204" pitchFamily="34" charset="0"/>
              <a:buChar char="•"/>
            </a:pPr>
            <a:r>
              <a:rPr lang="en-US" dirty="0"/>
              <a:t>https://twitter.com/solomonstre/status/1111004913222324225</a:t>
            </a:r>
          </a:p>
          <a:p>
            <a:pPr marL="171450" indent="-171450">
              <a:buFont typeface="Arial" panose="020B0604020202020204" pitchFamily="34" charset="0"/>
              <a:buChar char="•"/>
            </a:pPr>
            <a:r>
              <a:rPr lang="en-US" dirty="0"/>
              <a:t>https://www.youtube.com/watch?v=97yJtD5FKe4 (C# code example)</a:t>
            </a:r>
          </a:p>
          <a:p>
            <a:pPr marL="171450" indent="-171450">
              <a:buFont typeface="Arial" panose="020B0604020202020204" pitchFamily="34" charset="0"/>
              <a:buChar char="•"/>
            </a:pPr>
            <a:r>
              <a:rPr lang="en-US" dirty="0"/>
              <a:t>https://wasmtime.dev/</a:t>
            </a:r>
          </a:p>
          <a:p>
            <a:pPr marL="171450" indent="-171450">
              <a:buFont typeface="Arial" panose="020B0604020202020204" pitchFamily="34" charset="0"/>
              <a:buChar char="•"/>
            </a:pPr>
            <a:r>
              <a:rPr lang="en-US" dirty="0"/>
              <a:t>https://github.com/deislabs/wagi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https://webassembly.sh/</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33</a:t>
            </a:fld>
            <a:endParaRPr lang="cs-CZ"/>
          </a:p>
        </p:txBody>
      </p:sp>
    </p:spTree>
    <p:extLst>
      <p:ext uri="{BB962C8B-B14F-4D97-AF65-F5344CB8AC3E}">
        <p14:creationId xmlns:p14="http://schemas.microsoft.com/office/powerpoint/2010/main" val="1788920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https://webassembly.sh/</a:t>
            </a:r>
          </a:p>
        </p:txBody>
      </p:sp>
      <p:sp>
        <p:nvSpPr>
          <p:cNvPr id="4" name="Slide Number Placeholder 3"/>
          <p:cNvSpPr>
            <a:spLocks noGrp="1"/>
          </p:cNvSpPr>
          <p:nvPr>
            <p:ph type="sldNum" sz="quarter" idx="5"/>
          </p:nvPr>
        </p:nvSpPr>
        <p:spPr/>
        <p:txBody>
          <a:bodyPr/>
          <a:lstStyle/>
          <a:p>
            <a:fld id="{FEC869DF-6110-41A2-A008-13AD35443CEC}" type="slidenum">
              <a:rPr lang="cs-CZ" smtClean="0"/>
              <a:t>34</a:t>
            </a:fld>
            <a:endParaRPr lang="cs-CZ"/>
          </a:p>
        </p:txBody>
      </p:sp>
    </p:spTree>
    <p:extLst>
      <p:ext uri="{BB962C8B-B14F-4D97-AF65-F5344CB8AC3E}">
        <p14:creationId xmlns:p14="http://schemas.microsoft.com/office/powerpoint/2010/main" val="3125935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a:t>
            </a:r>
          </a:p>
          <a:p>
            <a:pPr marL="171450" indent="-171450">
              <a:buFontTx/>
              <a:buChar char="-"/>
            </a:pPr>
            <a:r>
              <a:rPr lang="en-US" dirty="0"/>
              <a:t>Where we develop?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What is a deployment?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Who deploys (we get back to this later)?</a:t>
            </a:r>
          </a:p>
          <a:p>
            <a:pPr marL="171450" indent="-171450">
              <a:buFontTx/>
              <a:buChar char="-"/>
            </a:pPr>
            <a:r>
              <a:rPr lang="en-US" dirty="0"/>
              <a:t>What we deploy?</a:t>
            </a:r>
          </a:p>
          <a:p>
            <a:endParaRPr lang="en-US" dirty="0"/>
          </a:p>
          <a:p>
            <a:r>
              <a:rPr lang="en-US" dirty="0"/>
              <a:t>Resource:</a:t>
            </a:r>
          </a:p>
          <a:p>
            <a:pPr marL="171450" indent="-171450">
              <a:buFont typeface="Arial" panose="020B0604020202020204" pitchFamily="34" charset="0"/>
              <a:buChar char="•"/>
            </a:pPr>
            <a:r>
              <a:rPr lang="en-US" dirty="0"/>
              <a:t>https://www.geekytees.co.uk/product/it-works-on-my-machine/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a:t>
            </a:fld>
            <a:endParaRPr lang="cs-CZ"/>
          </a:p>
        </p:txBody>
      </p:sp>
    </p:spTree>
    <p:extLst>
      <p:ext uri="{BB962C8B-B14F-4D97-AF65-F5344CB8AC3E}">
        <p14:creationId xmlns:p14="http://schemas.microsoft.com/office/powerpoint/2010/main" val="3632949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use .ssh/config and replace server name with a custom string, in addition we may get rid of the need to employ password. Environment variables can also be used to expand the functionality, for example target different deploy environment (develop, test, … ).</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a:t>
            </a:fld>
            <a:endParaRPr lang="cs-CZ"/>
          </a:p>
        </p:txBody>
      </p:sp>
    </p:spTree>
    <p:extLst>
      <p:ext uri="{BB962C8B-B14F-4D97-AF65-F5344CB8AC3E}">
        <p14:creationId xmlns:p14="http://schemas.microsoft.com/office/powerpoint/2010/main" val="325704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Resources:</a:t>
            </a:r>
          </a:p>
          <a:p>
            <a:pPr marL="171450" indent="-171450">
              <a:buFont typeface="Arial" panose="020B0604020202020204" pitchFamily="34" charset="0"/>
              <a:buChar char="•"/>
            </a:pPr>
            <a:r>
              <a:rPr lang="en-US" dirty="0"/>
              <a:t>https://www.ansible.com/</a:t>
            </a:r>
          </a:p>
          <a:p>
            <a:pPr marL="171450" indent="-171450">
              <a:buFont typeface="Arial" panose="020B0604020202020204" pitchFamily="34" charset="0"/>
              <a:buChar char="•"/>
            </a:pPr>
            <a:r>
              <a:rPr lang="en-US" dirty="0"/>
              <a:t>https://github.com/linkedpipes/etl/tree/develop/deploy/ansible</a:t>
            </a:r>
          </a:p>
          <a:p>
            <a:pPr marL="171450" indent="-171450">
              <a:buFont typeface="Arial" panose="020B0604020202020204" pitchFamily="34" charset="0"/>
              <a:buChar char="•"/>
            </a:pPr>
            <a:r>
              <a:rPr lang="en-US" dirty="0"/>
              <a:t>https://github.com/ansible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a:t>
            </a:fld>
            <a:endParaRPr lang="cs-CZ"/>
          </a:p>
        </p:txBody>
      </p:sp>
    </p:spTree>
    <p:extLst>
      <p:ext uri="{BB962C8B-B14F-4D97-AF65-F5344CB8AC3E}">
        <p14:creationId xmlns:p14="http://schemas.microsoft.com/office/powerpoint/2010/main" val="368414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employ cloud services to deploy from a pull request automatically.</a:t>
            </a:r>
          </a:p>
          <a:p>
            <a:endParaRPr lang="en-US" dirty="0"/>
          </a:p>
          <a:p>
            <a:r>
              <a:rPr lang="en-US" dirty="0"/>
              <a:t>Resource:</a:t>
            </a:r>
          </a:p>
          <a:p>
            <a:pPr marL="171450" indent="-171450">
              <a:buFont typeface="Arial" panose="020B0604020202020204" pitchFamily="34" charset="0"/>
              <a:buChar char="•"/>
            </a:pPr>
            <a:r>
              <a:rPr lang="en-US" dirty="0"/>
              <a:t>netlify.com/pricing/</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6</a:t>
            </a:fld>
            <a:endParaRPr lang="cs-CZ"/>
          </a:p>
        </p:txBody>
      </p:sp>
    </p:spTree>
    <p:extLst>
      <p:ext uri="{BB962C8B-B14F-4D97-AF65-F5344CB8AC3E}">
        <p14:creationId xmlns:p14="http://schemas.microsoft.com/office/powerpoint/2010/main" val="2701032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think a little bit more about deployment.</a:t>
            </a:r>
          </a:p>
        </p:txBody>
      </p:sp>
      <p:sp>
        <p:nvSpPr>
          <p:cNvPr id="4" name="Slide Number Placeholder 3"/>
          <p:cNvSpPr>
            <a:spLocks noGrp="1"/>
          </p:cNvSpPr>
          <p:nvPr>
            <p:ph type="sldNum" sz="quarter" idx="5"/>
          </p:nvPr>
        </p:nvSpPr>
        <p:spPr/>
        <p:txBody>
          <a:bodyPr/>
          <a:lstStyle/>
          <a:p>
            <a:fld id="{FEC869DF-6110-41A2-A008-13AD35443CEC}" type="slidenum">
              <a:rPr lang="cs-CZ" smtClean="0"/>
              <a:t>7</a:t>
            </a:fld>
            <a:endParaRPr lang="cs-CZ"/>
          </a:p>
        </p:txBody>
      </p:sp>
    </p:spTree>
    <p:extLst>
      <p:ext uri="{BB962C8B-B14F-4D97-AF65-F5344CB8AC3E}">
        <p14:creationId xmlns:p14="http://schemas.microsoft.com/office/powerpoint/2010/main" val="691186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are mostly popular introduction into the topic.</a:t>
            </a:r>
          </a:p>
          <a:p>
            <a:endParaRPr lang="en-US" dirty="0"/>
          </a:p>
          <a:p>
            <a:r>
              <a:rPr lang="en-US" dirty="0"/>
              <a:t>Resources:</a:t>
            </a:r>
          </a:p>
          <a:p>
            <a:pPr marL="171450" indent="-171450">
              <a:buFont typeface="Arial" panose="020B0604020202020204" pitchFamily="34" charset="0"/>
              <a:buChar char="•"/>
            </a:pPr>
            <a:r>
              <a:rPr lang="en-US" dirty="0"/>
              <a:t>https://www.split.io/glossary/canary-deployment/</a:t>
            </a:r>
          </a:p>
          <a:p>
            <a:pPr marL="171450" indent="-171450">
              <a:buFont typeface="Arial" panose="020B0604020202020204" pitchFamily="34" charset="0"/>
              <a:buChar char="•"/>
            </a:pPr>
            <a:r>
              <a:rPr lang="en-US" dirty="0"/>
              <a:t>https://circleci.com/blog/canary-vs-blue-green-downtime/</a:t>
            </a:r>
          </a:p>
          <a:p>
            <a:pPr marL="171450" indent="-171450">
              <a:buFont typeface="Arial" panose="020B0604020202020204" pitchFamily="34" charset="0"/>
              <a:buChar char="•"/>
            </a:pPr>
            <a:r>
              <a:rPr lang="en-US" dirty="0"/>
              <a:t>https://harness.io/blog/continuous-verification/blue-green-canary-deployment-strategies/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8</a:t>
            </a:fld>
            <a:endParaRPr lang="cs-CZ"/>
          </a:p>
        </p:txBody>
      </p:sp>
    </p:spTree>
    <p:extLst>
      <p:ext uri="{BB962C8B-B14F-4D97-AF65-F5344CB8AC3E}">
        <p14:creationId xmlns:p14="http://schemas.microsoft.com/office/powerpoint/2010/main" val="542389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it mean to deploy an application?</a:t>
            </a:r>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9</a:t>
            </a:fld>
            <a:endParaRPr lang="cs-CZ"/>
          </a:p>
        </p:txBody>
      </p:sp>
    </p:spTree>
    <p:extLst>
      <p:ext uri="{BB962C8B-B14F-4D97-AF65-F5344CB8AC3E}">
        <p14:creationId xmlns:p14="http://schemas.microsoft.com/office/powerpoint/2010/main" val="1046068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024: 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CB01-0606-AD8B-8CDE-0F8FFB8E3C47}"/>
              </a:ext>
            </a:extLst>
          </p:cNvPr>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15635"/>
          </a:xfrm>
        </p:spPr>
        <p:txBody>
          <a:bodyPr anchor="b">
            <a:no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100051" y="4455620"/>
            <a:ext cx="7948277" cy="439653"/>
          </a:xfrm>
        </p:spPr>
        <p:txBody>
          <a:bodyPr wrap="none" lIns="91440" rIns="91440" anchor="ctr" anchorCtr="0">
            <a:noAutofit/>
          </a:bodyPr>
          <a:lstStyle>
            <a:lvl1pPr marL="0" indent="0" algn="l">
              <a:buNone/>
              <a:defRPr sz="2400" b="1"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Presentation group</a:t>
            </a:r>
          </a:p>
        </p:txBody>
      </p:sp>
      <p:cxnSp>
        <p:nvCxnSpPr>
          <p:cNvPr id="9" name="Straight Connector 8"/>
          <p:cNvCxnSpPr/>
          <p:nvPr/>
        </p:nvCxnSpPr>
        <p:spPr>
          <a:xfrm>
            <a:off x="1207658" y="436510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5665A35-B15A-1F1B-E7BB-06D54184D5F9}"/>
              </a:ext>
            </a:extLst>
          </p:cNvPr>
          <p:cNvSpPr>
            <a:spLocks noGrp="1"/>
          </p:cNvSpPr>
          <p:nvPr>
            <p:ph type="body" sz="quarter" idx="12" hasCustomPrompt="1"/>
          </p:nvPr>
        </p:nvSpPr>
        <p:spPr>
          <a:xfrm>
            <a:off x="9264650" y="4456113"/>
            <a:ext cx="1891030" cy="503237"/>
          </a:xfrm>
        </p:spPr>
        <p:txBody>
          <a:bodyPr rIns="90000" anchor="ctr" anchorCtr="0"/>
          <a:lstStyle>
            <a:lvl1pPr marL="0" indent="0" algn="r">
              <a:buNone/>
              <a:defRPr lang="en-US" sz="2400" b="1" kern="1200" cap="none" spc="200" baseline="0" dirty="0">
                <a:solidFill>
                  <a:schemeClr val="tx2"/>
                </a:solidFill>
                <a:latin typeface="+mj-lt"/>
                <a:ea typeface="+mn-ea"/>
                <a:cs typeface="+mn-cs"/>
              </a:defRPr>
            </a:lvl1pPr>
          </a:lstStyle>
          <a:p>
            <a:pPr lvl="0"/>
            <a:r>
              <a:rPr lang="en-US" dirty="0"/>
              <a:t>Year</a:t>
            </a:r>
          </a:p>
        </p:txBody>
      </p:sp>
      <p:sp>
        <p:nvSpPr>
          <p:cNvPr id="12" name="Text Placeholder 11">
            <a:extLst>
              <a:ext uri="{FF2B5EF4-FFF2-40B4-BE49-F238E27FC236}">
                <a16:creationId xmlns:a16="http://schemas.microsoft.com/office/drawing/2014/main" id="{FE211867-31A4-8500-D606-C5CD767A2639}"/>
              </a:ext>
            </a:extLst>
          </p:cNvPr>
          <p:cNvSpPr>
            <a:spLocks noGrp="1"/>
          </p:cNvSpPr>
          <p:nvPr>
            <p:ph type="body" sz="quarter" idx="13" hasCustomPrompt="1"/>
          </p:nvPr>
        </p:nvSpPr>
        <p:spPr>
          <a:xfrm>
            <a:off x="1097814" y="4942294"/>
            <a:ext cx="7948277" cy="437358"/>
          </a:xfrm>
        </p:spPr>
        <p:txBody>
          <a:bodyPr wrap="none" lIns="90000" rIns="90000" anchor="ctr" anchorCtr="0"/>
          <a:lstStyle>
            <a:lvl1pPr marL="0" indent="0" algn="l">
              <a:buNone/>
              <a:defRPr lang="en-US" sz="2400" b="1" kern="1200" cap="none" spc="200" baseline="0" dirty="0">
                <a:solidFill>
                  <a:schemeClr val="tx2"/>
                </a:solidFill>
                <a:latin typeface="+mj-lt"/>
                <a:ea typeface="+mn-ea"/>
                <a:cs typeface="+mn-cs"/>
              </a:defRPr>
            </a:lvl1pPr>
          </a:lstStyle>
          <a:p>
            <a:pPr lvl="0"/>
            <a:r>
              <a:rPr lang="en-US" dirty="0"/>
              <a:t>Presenting person</a:t>
            </a:r>
          </a:p>
        </p:txBody>
      </p:sp>
      <p:sp>
        <p:nvSpPr>
          <p:cNvPr id="13" name="Text Placeholder 11">
            <a:extLst>
              <a:ext uri="{FF2B5EF4-FFF2-40B4-BE49-F238E27FC236}">
                <a16:creationId xmlns:a16="http://schemas.microsoft.com/office/drawing/2014/main" id="{3EE7B3D2-877F-B924-8BD1-76C44B2778D5}"/>
              </a:ext>
            </a:extLst>
          </p:cNvPr>
          <p:cNvSpPr>
            <a:spLocks noGrp="1"/>
          </p:cNvSpPr>
          <p:nvPr>
            <p:ph type="body" sz="quarter" idx="14" hasCustomPrompt="1"/>
          </p:nvPr>
        </p:nvSpPr>
        <p:spPr>
          <a:xfrm>
            <a:off x="1097279" y="5592755"/>
            <a:ext cx="7948277" cy="809511"/>
          </a:xfrm>
        </p:spPr>
        <p:txBody>
          <a:bodyPr wrap="none" lIns="90000" rIns="90000"/>
          <a:lstStyle>
            <a:lvl1pPr marL="0" indent="0" algn="l">
              <a:buNone/>
              <a:defRPr lang="en-US" sz="1800" b="1" kern="1200" cap="none" spc="200" baseline="0" dirty="0">
                <a:solidFill>
                  <a:schemeClr val="tx2"/>
                </a:solidFill>
                <a:latin typeface="+mj-lt"/>
                <a:ea typeface="+mn-ea"/>
                <a:cs typeface="+mn-cs"/>
              </a:defRPr>
            </a:lvl1pPr>
          </a:lstStyle>
          <a:p>
            <a:pPr lvl="0"/>
            <a:r>
              <a:rPr lang="en-US" dirty="0"/>
              <a:t>Links</a:t>
            </a:r>
          </a:p>
        </p:txBody>
      </p:sp>
      <p:pic>
        <p:nvPicPr>
          <p:cNvPr id="1026" name="Picture 2">
            <a:extLst>
              <a:ext uri="{FF2B5EF4-FFF2-40B4-BE49-F238E27FC236}">
                <a16:creationId xmlns:a16="http://schemas.microsoft.com/office/drawing/2014/main" id="{1A90CBFD-96D4-7287-CE2C-B361F455B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486" y="6503336"/>
            <a:ext cx="983432" cy="3464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15EABA8-3BA1-5923-66BA-C39DF4CA777F}"/>
              </a:ext>
            </a:extLst>
          </p:cNvPr>
          <p:cNvSpPr txBox="1"/>
          <p:nvPr/>
        </p:nvSpPr>
        <p:spPr>
          <a:xfrm>
            <a:off x="2035126" y="6513154"/>
            <a:ext cx="8165330" cy="369332"/>
          </a:xfrm>
          <a:prstGeom prst="rect">
            <a:avLst/>
          </a:prstGeom>
          <a:noFill/>
        </p:spPr>
        <p:txBody>
          <a:bodyPr wrap="square">
            <a:spAutoFit/>
          </a:bodyPr>
          <a:lstStyle/>
          <a:p>
            <a:r>
              <a:rPr lang="en-US" dirty="0">
                <a:solidFill>
                  <a:schemeClr val="bg1"/>
                </a:solidFill>
              </a:rPr>
              <a:t>This work is licensed under a </a:t>
            </a:r>
            <a:r>
              <a:rPr lang="en-US" dirty="0">
                <a:solidFill>
                  <a:schemeClr val="bg1"/>
                </a:solidFill>
                <a:hlinkClick r:id="rId3">
                  <a:extLst>
                    <a:ext uri="{A12FA001-AC4F-418D-AE19-62706E023703}">
                      <ahyp:hlinkClr xmlns:ahyp="http://schemas.microsoft.com/office/drawing/2018/hyperlinkcolor" val="tx"/>
                    </a:ext>
                  </a:extLst>
                </a:hlinkClick>
              </a:rPr>
              <a:t>Creative Commons Attribution 4.0 International License</a:t>
            </a:r>
            <a:r>
              <a:rPr lang="en-US" dirty="0">
                <a:solidFill>
                  <a:schemeClr val="bg1"/>
                </a:solidFill>
              </a:rPr>
              <a:t>.</a:t>
            </a:r>
          </a:p>
        </p:txBody>
      </p:sp>
    </p:spTree>
    <p:extLst>
      <p:ext uri="{BB962C8B-B14F-4D97-AF65-F5344CB8AC3E}">
        <p14:creationId xmlns:p14="http://schemas.microsoft.com/office/powerpoint/2010/main" val="1051913064"/>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024: Sub-headin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1980093"/>
            <a:ext cx="7561263" cy="863352"/>
          </a:xfrm>
          <a:prstGeom prst="rect">
            <a:avLst/>
          </a:prstGeom>
        </p:spPr>
        <p:txBody>
          <a:bodyPr anchor="ctr"/>
          <a:lstStyle>
            <a:lvl1pPr marL="0" indent="0" algn="ctr">
              <a:buNone/>
              <a:defRPr sz="3600" cap="none"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3140968"/>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cxnSp>
        <p:nvCxnSpPr>
          <p:cNvPr id="2" name="Straight Connector 1">
            <a:extLst>
              <a:ext uri="{FF2B5EF4-FFF2-40B4-BE49-F238E27FC236}">
                <a16:creationId xmlns:a16="http://schemas.microsoft.com/office/drawing/2014/main" id="{9B46B549-2DF5-2605-A7E2-507EC6741B81}"/>
              </a:ext>
            </a:extLst>
          </p:cNvPr>
          <p:cNvCxnSpPr>
            <a:cxnSpLocks/>
          </p:cNvCxnSpPr>
          <p:nvPr/>
        </p:nvCxnSpPr>
        <p:spPr>
          <a:xfrm>
            <a:off x="335360" y="2996952"/>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632348"/>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024: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9272" cy="766132"/>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335360" y="1268760"/>
            <a:ext cx="11449272" cy="504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52BA717-4DED-4A38-BDE4-30D0F0A142DB}" type="slidenum">
              <a:rPr lang="cs-CZ" smtClean="0"/>
              <a:pPr/>
              <a:t>‹#›</a:t>
            </a:fld>
            <a:endParaRPr lang="cs-CZ"/>
          </a:p>
        </p:txBody>
      </p:sp>
      <p:cxnSp>
        <p:nvCxnSpPr>
          <p:cNvPr id="7" name="Straight Connector 6">
            <a:extLst>
              <a:ext uri="{FF2B5EF4-FFF2-40B4-BE49-F238E27FC236}">
                <a16:creationId xmlns:a16="http://schemas.microsoft.com/office/drawing/2014/main" id="{6D7F9E1D-3FFE-E5D5-8168-CE30DC4521EC}"/>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088533"/>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024: 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60000" y="180000"/>
            <a:ext cx="11448000" cy="7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35360" y="1260583"/>
            <a:ext cx="5699679" cy="5048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260583"/>
            <a:ext cx="5566712" cy="5048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51B8B48-CD68-422A-981A-F7D1D2E08DD1}" type="slidenum">
              <a:rPr lang="en-US" smtClean="0"/>
              <a:t>‹#›</a:t>
            </a:fld>
            <a:endParaRPr lang="en-US"/>
          </a:p>
        </p:txBody>
      </p:sp>
      <p:cxnSp>
        <p:nvCxnSpPr>
          <p:cNvPr id="2" name="Straight Connector 1">
            <a:extLst>
              <a:ext uri="{FF2B5EF4-FFF2-40B4-BE49-F238E27FC236}">
                <a16:creationId xmlns:a16="http://schemas.microsoft.com/office/drawing/2014/main" id="{2EC59EFB-1B84-A66B-9566-F2885C8BF9CA}"/>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994565"/>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2024: Title">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8000" cy="766132"/>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51B8B48-CD68-422A-981A-F7D1D2E08DD1}" type="slidenum">
              <a:rPr lang="en-US" smtClean="0"/>
              <a:t>‹#›</a:t>
            </a:fld>
            <a:endParaRPr lang="en-US"/>
          </a:p>
        </p:txBody>
      </p:sp>
      <p:cxnSp>
        <p:nvCxnSpPr>
          <p:cNvPr id="6" name="Straight Connector 5">
            <a:extLst>
              <a:ext uri="{FF2B5EF4-FFF2-40B4-BE49-F238E27FC236}">
                <a16:creationId xmlns:a16="http://schemas.microsoft.com/office/drawing/2014/main" id="{AF6BAB6C-A9D1-4572-ED9D-D7E9722E3C65}"/>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88197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024: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2802363"/>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wo Colum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9352" y="1844824"/>
            <a:ext cx="5763187" cy="4596298"/>
          </a:xfrm>
          <a:prstGeom prst="rect">
            <a:avLst/>
          </a:prstGeom>
        </p:spPr>
        <p:txBody>
          <a:bodyPr/>
          <a:lstStyle>
            <a:lvl1pPr>
              <a:buClr>
                <a:schemeClr val="tx1"/>
              </a:buClr>
              <a:defRPr sz="2200"/>
            </a:lvl1pPr>
            <a:lvl2pPr>
              <a:buClr>
                <a:schemeClr val="tx1"/>
              </a:buClr>
              <a:defRPr sz="2200"/>
            </a:lvl2pPr>
            <a:lvl3pPr>
              <a:buClr>
                <a:schemeClr val="tx1"/>
              </a:buClr>
              <a:defRPr sz="2200"/>
            </a:lvl3pPr>
            <a:lvl4pPr>
              <a:buClr>
                <a:schemeClr val="tx1"/>
              </a:buClr>
              <a:defRPr sz="2200"/>
            </a:lvl4pPr>
            <a:lvl5pPr>
              <a:buClr>
                <a:schemeClr val="tx1"/>
              </a:buCl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9467" y="1844824"/>
            <a:ext cx="5763183" cy="4596298"/>
          </a:xfrm>
          <a:prstGeom prst="rect">
            <a:avLst/>
          </a:prstGeom>
        </p:spPr>
        <p:txBody>
          <a:bodyPr/>
          <a:lstStyle>
            <a:lvl1pPr>
              <a:buClr>
                <a:schemeClr val="tx1"/>
              </a:buClr>
              <a:defRPr sz="2200"/>
            </a:lvl1pPr>
            <a:lvl2pPr>
              <a:buClr>
                <a:schemeClr val="tx1"/>
              </a:buClr>
              <a:defRPr sz="2200"/>
            </a:lvl2pPr>
            <a:lvl3pPr>
              <a:buClr>
                <a:schemeClr val="tx1"/>
              </a:buClr>
              <a:defRPr sz="2200"/>
            </a:lvl3pPr>
            <a:lvl4pPr>
              <a:buClr>
                <a:schemeClr val="tx1"/>
              </a:buClr>
              <a:defRPr sz="2200"/>
            </a:lvl4pPr>
            <a:lvl5pPr>
              <a:buClr>
                <a:schemeClr val="tx1"/>
              </a:buCl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1E9948CD-A3DC-404F-921B-D94627D21B2B}"/>
              </a:ext>
            </a:extLst>
          </p:cNvPr>
          <p:cNvSpPr>
            <a:spLocks noGrp="1"/>
          </p:cNvSpPr>
          <p:nvPr>
            <p:ph type="title"/>
          </p:nvPr>
        </p:nvSpPr>
        <p:spPr>
          <a:xfrm>
            <a:off x="239352" y="416878"/>
            <a:ext cx="11713299" cy="1293028"/>
          </a:xfrm>
          <a:prstGeom prst="rect">
            <a:avLst/>
          </a:prstGeom>
        </p:spPr>
        <p:txBody>
          <a:bodyPr/>
          <a:lstStyle/>
          <a:p>
            <a:r>
              <a:rPr lang="en-US" dirty="0"/>
              <a:t>Click to edit Master title style</a:t>
            </a:r>
          </a:p>
        </p:txBody>
      </p:sp>
      <p:sp>
        <p:nvSpPr>
          <p:cNvPr id="9" name="Slide Number Placeholder 5">
            <a:extLst>
              <a:ext uri="{FF2B5EF4-FFF2-40B4-BE49-F238E27FC236}">
                <a16:creationId xmlns:a16="http://schemas.microsoft.com/office/drawing/2014/main" id="{71E69095-5CD4-4F20-BC94-B15489715E92}"/>
              </a:ext>
            </a:extLst>
          </p:cNvPr>
          <p:cNvSpPr>
            <a:spLocks noGrp="1"/>
          </p:cNvSpPr>
          <p:nvPr>
            <p:ph type="sldNum" sz="quarter" idx="12"/>
          </p:nvPr>
        </p:nvSpPr>
        <p:spPr>
          <a:xfrm>
            <a:off x="9555480" y="3"/>
            <a:ext cx="2636520" cy="365125"/>
          </a:xfrm>
          <a:prstGeom prst="rect">
            <a:avLst/>
          </a:prstGeom>
        </p:spPr>
        <p:txBody>
          <a:bodyPr/>
          <a:lstStyle>
            <a:lvl1pPr algn="r">
              <a:defRPr/>
            </a:lvl1pPr>
          </a:lstStyle>
          <a:p>
            <a:fld id="{452BA717-4DED-4A38-BDE4-30D0F0A142DB}" type="slidenum">
              <a:rPr lang="cs-CZ" smtClean="0"/>
              <a:pPr/>
              <a:t>‹#›</a:t>
            </a:fld>
            <a:endParaRPr lang="cs-CZ"/>
          </a:p>
        </p:txBody>
      </p:sp>
    </p:spTree>
    <p:extLst>
      <p:ext uri="{BB962C8B-B14F-4D97-AF65-F5344CB8AC3E}">
        <p14:creationId xmlns:p14="http://schemas.microsoft.com/office/powerpoint/2010/main" val="1748599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C0B12E-FDCA-4F98-8B47-5C783F99B882}"/>
              </a:ext>
            </a:extLst>
          </p:cNvPr>
          <p:cNvSpPr>
            <a:spLocks noGrp="1"/>
          </p:cNvSpPr>
          <p:nvPr>
            <p:ph type="title"/>
          </p:nvPr>
        </p:nvSpPr>
        <p:spPr>
          <a:xfrm>
            <a:off x="239352" y="416878"/>
            <a:ext cx="11713299" cy="1293028"/>
          </a:xfrm>
          <a:prstGeom prst="rect">
            <a:avLst/>
          </a:prstGeom>
        </p:spPr>
        <p:txBody>
          <a:bodyPr/>
          <a:lstStyle/>
          <a:p>
            <a:r>
              <a:rPr lang="en-US" dirty="0"/>
              <a:t>Click to edit Master title style</a:t>
            </a:r>
          </a:p>
        </p:txBody>
      </p:sp>
      <p:sp>
        <p:nvSpPr>
          <p:cNvPr id="3" name="Slide Number Placeholder 5">
            <a:extLst>
              <a:ext uri="{FF2B5EF4-FFF2-40B4-BE49-F238E27FC236}">
                <a16:creationId xmlns:a16="http://schemas.microsoft.com/office/drawing/2014/main" id="{281A53B8-589A-48E4-A9D3-A151BE7BDFFB}"/>
              </a:ext>
            </a:extLst>
          </p:cNvPr>
          <p:cNvSpPr>
            <a:spLocks noGrp="1"/>
          </p:cNvSpPr>
          <p:nvPr>
            <p:ph type="sldNum" sz="quarter" idx="12"/>
          </p:nvPr>
        </p:nvSpPr>
        <p:spPr>
          <a:xfrm>
            <a:off x="9555480" y="3"/>
            <a:ext cx="2636520" cy="365125"/>
          </a:xfrm>
          <a:prstGeom prst="rect">
            <a:avLst/>
          </a:prstGeom>
        </p:spPr>
        <p:txBody>
          <a:bodyPr/>
          <a:lstStyle>
            <a:lvl1pPr algn="r">
              <a:defRPr/>
            </a:lvl1pPr>
          </a:lstStyle>
          <a:p>
            <a:fld id="{452BA717-4DED-4A38-BDE4-30D0F0A142DB}" type="slidenum">
              <a:rPr lang="cs-CZ" smtClean="0"/>
              <a:pPr/>
              <a:t>‹#›</a:t>
            </a:fld>
            <a:endParaRPr lang="cs-CZ"/>
          </a:p>
        </p:txBody>
      </p:sp>
    </p:spTree>
    <p:extLst>
      <p:ext uri="{BB962C8B-B14F-4D97-AF65-F5344CB8AC3E}">
        <p14:creationId xmlns:p14="http://schemas.microsoft.com/office/powerpoint/2010/main" val="2983157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43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66800" y="199277"/>
            <a:ext cx="10058400" cy="76613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335360" y="1268759"/>
            <a:ext cx="11449272" cy="5152007"/>
          </a:xfrm>
          <a:prstGeom prst="rect">
            <a:avLst/>
          </a:prstGeom>
        </p:spPr>
        <p:txBody>
          <a:bodyPr vert="horz" lIns="0" tIns="36000" rIns="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900458" y="6571397"/>
            <a:ext cx="1312025" cy="253513"/>
          </a:xfrm>
          <a:prstGeom prst="rect">
            <a:avLst/>
          </a:prstGeom>
        </p:spPr>
        <p:txBody>
          <a:bodyPr vert="horz" lIns="91440" tIns="45720" rIns="91440" bIns="45720" rtlCol="0" anchor="ctr"/>
          <a:lstStyle>
            <a:lvl1pPr algn="r">
              <a:defRPr sz="1050">
                <a:solidFill>
                  <a:srgbClr val="FFFFFF"/>
                </a:solidFill>
              </a:defRPr>
            </a:lvl1pPr>
          </a:lstStyle>
          <a:p>
            <a:fld id="{651B8B48-CD68-422A-981A-F7D1D2E08DD1}" type="slidenum">
              <a:rPr lang="en-US" smtClean="0"/>
              <a:t>‹#›</a:t>
            </a:fld>
            <a:endParaRPr lang="en-US"/>
          </a:p>
        </p:txBody>
      </p:sp>
    </p:spTree>
    <p:extLst>
      <p:ext uri="{BB962C8B-B14F-4D97-AF65-F5344CB8AC3E}">
        <p14:creationId xmlns:p14="http://schemas.microsoft.com/office/powerpoint/2010/main" val="375954590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688" r:id="rId7"/>
    <p:sldLayoutId id="2147483689" r:id="rId8"/>
    <p:sldLayoutId id="2147483729" r:id="rId9"/>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docs.docker.com/engine/reference/builder/" TargetMode="External"/><Relationship Id="rId2" Type="http://schemas.openxmlformats.org/officeDocument/2006/relationships/hyperlink" Target="https://www.docker.com/community/captains/" TargetMode="External"/><Relationship Id="rId1" Type="http://schemas.openxmlformats.org/officeDocument/2006/relationships/slideLayout" Target="../slideLayouts/slideLayout3.xml"/><Relationship Id="rId4" Type="http://schemas.openxmlformats.org/officeDocument/2006/relationships/hyperlink" Target="https://github.com/google/cadviso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C452-C885-7317-E131-0BDB4C1BDA72}"/>
              </a:ext>
            </a:extLst>
          </p:cNvPr>
          <p:cNvSpPr>
            <a:spLocks noGrp="1"/>
          </p:cNvSpPr>
          <p:nvPr>
            <p:ph type="ctrTitle"/>
          </p:nvPr>
        </p:nvSpPr>
        <p:spPr/>
        <p:txBody>
          <a:bodyPr/>
          <a:lstStyle/>
          <a:p>
            <a:pPr algn="ctr"/>
            <a:r>
              <a:rPr lang="en-US" sz="8000" dirty="0"/>
              <a:t>Deployment</a:t>
            </a:r>
          </a:p>
        </p:txBody>
      </p:sp>
      <p:sp>
        <p:nvSpPr>
          <p:cNvPr id="3" name="Subtitle 2">
            <a:extLst>
              <a:ext uri="{FF2B5EF4-FFF2-40B4-BE49-F238E27FC236}">
                <a16:creationId xmlns:a16="http://schemas.microsoft.com/office/drawing/2014/main" id="{9E35C64A-9086-C8A2-A885-C195BB063508}"/>
              </a:ext>
            </a:extLst>
          </p:cNvPr>
          <p:cNvSpPr>
            <a:spLocks noGrp="1"/>
          </p:cNvSpPr>
          <p:nvPr>
            <p:ph type="subTitle" idx="1"/>
          </p:nvPr>
        </p:nvSpPr>
        <p:spPr>
          <a:xfrm>
            <a:off x="1100051" y="4455620"/>
            <a:ext cx="8164599" cy="439653"/>
          </a:xfrm>
        </p:spPr>
        <p:txBody>
          <a:bodyPr/>
          <a:lstStyle/>
          <a:p>
            <a:r>
              <a:rPr lang="en-US" dirty="0"/>
              <a:t>NSWI153 - </a:t>
            </a:r>
            <a:r>
              <a:rPr lang="en-US" dirty="0">
                <a:solidFill>
                  <a:schemeClr val="accent2"/>
                </a:solidFill>
              </a:rPr>
              <a:t>Advanced</a:t>
            </a:r>
            <a:r>
              <a:rPr lang="en-US" dirty="0"/>
              <a:t> Programming of Web Applications </a:t>
            </a:r>
          </a:p>
        </p:txBody>
      </p:sp>
      <p:sp>
        <p:nvSpPr>
          <p:cNvPr id="4" name="Text Placeholder 3">
            <a:extLst>
              <a:ext uri="{FF2B5EF4-FFF2-40B4-BE49-F238E27FC236}">
                <a16:creationId xmlns:a16="http://schemas.microsoft.com/office/drawing/2014/main" id="{83D77CA2-8171-135B-E44F-1C7F469B2EE4}"/>
              </a:ext>
            </a:extLst>
          </p:cNvPr>
          <p:cNvSpPr>
            <a:spLocks noGrp="1"/>
          </p:cNvSpPr>
          <p:nvPr>
            <p:ph type="body" sz="quarter" idx="12"/>
          </p:nvPr>
        </p:nvSpPr>
        <p:spPr/>
        <p:txBody>
          <a:bodyPr/>
          <a:lstStyle/>
          <a:p>
            <a:r>
              <a:rPr lang="cs-CZ" dirty="0"/>
              <a:t>202</a:t>
            </a:r>
            <a:r>
              <a:rPr lang="en-US" dirty="0"/>
              <a:t>3/2024</a:t>
            </a:r>
          </a:p>
        </p:txBody>
      </p:sp>
      <p:sp>
        <p:nvSpPr>
          <p:cNvPr id="5" name="Text Placeholder 4">
            <a:extLst>
              <a:ext uri="{FF2B5EF4-FFF2-40B4-BE49-F238E27FC236}">
                <a16:creationId xmlns:a16="http://schemas.microsoft.com/office/drawing/2014/main" id="{B38A3DCA-7A4A-597B-3B42-628A19DFF7AD}"/>
              </a:ext>
            </a:extLst>
          </p:cNvPr>
          <p:cNvSpPr>
            <a:spLocks noGrp="1"/>
          </p:cNvSpPr>
          <p:nvPr>
            <p:ph type="body" sz="quarter" idx="13"/>
          </p:nvPr>
        </p:nvSpPr>
        <p:spPr/>
        <p:txBody>
          <a:bodyPr/>
          <a:lstStyle/>
          <a:p>
            <a:r>
              <a:rPr lang="en-US" dirty="0"/>
              <a:t>Petr </a:t>
            </a:r>
            <a:r>
              <a:rPr lang="cs-CZ" dirty="0"/>
              <a:t>Škoda</a:t>
            </a:r>
            <a:endParaRPr lang="en-US" dirty="0"/>
          </a:p>
        </p:txBody>
      </p:sp>
      <p:sp>
        <p:nvSpPr>
          <p:cNvPr id="6" name="Text Placeholder 5">
            <a:extLst>
              <a:ext uri="{FF2B5EF4-FFF2-40B4-BE49-F238E27FC236}">
                <a16:creationId xmlns:a16="http://schemas.microsoft.com/office/drawing/2014/main" id="{7FCF41A0-7ACE-A6B3-D30D-C368EAC69EDB}"/>
              </a:ext>
            </a:extLst>
          </p:cNvPr>
          <p:cNvSpPr>
            <a:spLocks noGrp="1"/>
          </p:cNvSpPr>
          <p:nvPr>
            <p:ph type="body" sz="quarter" idx="14"/>
          </p:nvPr>
        </p:nvSpPr>
        <p:spPr/>
        <p:txBody>
          <a:bodyPr/>
          <a:lstStyle/>
          <a:p>
            <a:pPr lvl="0"/>
            <a:r>
              <a:rPr lang="en-US" dirty="0"/>
              <a:t>https://github.com/skodapetr</a:t>
            </a:r>
          </a:p>
          <a:p>
            <a:r>
              <a:rPr lang="en-US" dirty="0"/>
              <a:t>https://www.ksi.mff.cuni.cz</a:t>
            </a:r>
            <a:endParaRPr lang="cs-CZ" dirty="0"/>
          </a:p>
        </p:txBody>
      </p:sp>
    </p:spTree>
    <p:extLst>
      <p:ext uri="{BB962C8B-B14F-4D97-AF65-F5344CB8AC3E}">
        <p14:creationId xmlns:p14="http://schemas.microsoft.com/office/powerpoint/2010/main" val="213959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F185-4149-DD9E-ECB3-5E7791FF59FC}"/>
              </a:ext>
            </a:extLst>
          </p:cNvPr>
          <p:cNvSpPr>
            <a:spLocks noGrp="1"/>
          </p:cNvSpPr>
          <p:nvPr>
            <p:ph type="title"/>
          </p:nvPr>
        </p:nvSpPr>
        <p:spPr/>
        <p:txBody>
          <a:bodyPr/>
          <a:lstStyle/>
          <a:p>
            <a:r>
              <a:rPr lang="en-US" dirty="0"/>
              <a:t>Configuration</a:t>
            </a:r>
          </a:p>
        </p:txBody>
      </p:sp>
      <p:sp>
        <p:nvSpPr>
          <p:cNvPr id="3" name="Content Placeholder 2">
            <a:extLst>
              <a:ext uri="{FF2B5EF4-FFF2-40B4-BE49-F238E27FC236}">
                <a16:creationId xmlns:a16="http://schemas.microsoft.com/office/drawing/2014/main" id="{15BECAEE-6DAC-22E4-FB63-9A67B4549E91}"/>
              </a:ext>
            </a:extLst>
          </p:cNvPr>
          <p:cNvSpPr>
            <a:spLocks noGrp="1"/>
          </p:cNvSpPr>
          <p:nvPr>
            <p:ph idx="1"/>
          </p:nvPr>
        </p:nvSpPr>
        <p:spPr/>
        <p:txBody>
          <a:bodyPr/>
          <a:lstStyle/>
          <a:p>
            <a:pPr marL="0" indent="0" algn="ctr">
              <a:buNone/>
            </a:pPr>
            <a:r>
              <a:rPr lang="en-US" dirty="0"/>
              <a:t>XML / YAML the whole ideas is to get the application configuration out, </a:t>
            </a:r>
            <a:br>
              <a:rPr lang="en-US" dirty="0"/>
            </a:br>
            <a:r>
              <a:rPr lang="en-US" dirty="0"/>
              <a:t>so it can be set by the </a:t>
            </a:r>
            <a:r>
              <a:rPr lang="en-US" dirty="0">
                <a:solidFill>
                  <a:schemeClr val="accent2"/>
                </a:solidFill>
              </a:rPr>
              <a:t>operators</a:t>
            </a:r>
            <a:r>
              <a:rPr lang="en-US" dirty="0"/>
              <a:t>.</a:t>
            </a:r>
          </a:p>
          <a:p>
            <a:pPr marL="0" indent="0">
              <a:buNone/>
            </a:pPr>
            <a:endParaRPr lang="en-US" dirty="0"/>
          </a:p>
          <a:p>
            <a:pPr marL="0" indent="0">
              <a:buNone/>
            </a:pPr>
            <a:r>
              <a:rPr lang="en-US" dirty="0"/>
              <a:t>Sources of a configuration:</a:t>
            </a:r>
          </a:p>
          <a:p>
            <a:r>
              <a:rPr lang="en-US" dirty="0"/>
              <a:t>Base URL</a:t>
            </a:r>
          </a:p>
          <a:p>
            <a:r>
              <a:rPr lang="en-US" dirty="0"/>
              <a:t>Database server</a:t>
            </a:r>
          </a:p>
          <a:p>
            <a:r>
              <a:rPr lang="en-US" dirty="0"/>
              <a:t>Instance name</a:t>
            </a:r>
          </a:p>
          <a:p>
            <a:r>
              <a:rPr lang="en-US" dirty="0"/>
              <a:t>Service URL</a:t>
            </a:r>
          </a:p>
          <a:p>
            <a:r>
              <a:rPr lang="en-US" dirty="0"/>
              <a:t>Storage / file system</a:t>
            </a:r>
          </a:p>
          <a:p>
            <a:r>
              <a:rPr lang="en-US" dirty="0"/>
              <a:t>Environment variable</a:t>
            </a:r>
          </a:p>
          <a:p>
            <a:r>
              <a:rPr lang="en-US" dirty="0"/>
              <a:t>…</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0EFF19C-7DCC-35FC-1205-3DEBF83A6115}"/>
              </a:ext>
            </a:extLst>
          </p:cNvPr>
          <p:cNvSpPr>
            <a:spLocks noGrp="1"/>
          </p:cNvSpPr>
          <p:nvPr>
            <p:ph type="sldNum" sz="quarter" idx="12"/>
          </p:nvPr>
        </p:nvSpPr>
        <p:spPr/>
        <p:txBody>
          <a:bodyPr/>
          <a:lstStyle/>
          <a:p>
            <a:fld id="{452BA717-4DED-4A38-BDE4-30D0F0A142DB}" type="slidenum">
              <a:rPr lang="cs-CZ" smtClean="0"/>
              <a:pPr/>
              <a:t>10</a:t>
            </a:fld>
            <a:endParaRPr lang="cs-CZ"/>
          </a:p>
        </p:txBody>
      </p:sp>
    </p:spTree>
    <p:extLst>
      <p:ext uri="{BB962C8B-B14F-4D97-AF65-F5344CB8AC3E}">
        <p14:creationId xmlns:p14="http://schemas.microsoft.com/office/powerpoint/2010/main" val="2855310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66C5-218B-6D1B-5FF0-036E9403EA54}"/>
              </a:ext>
            </a:extLst>
          </p:cNvPr>
          <p:cNvSpPr>
            <a:spLocks noGrp="1"/>
          </p:cNvSpPr>
          <p:nvPr>
            <p:ph type="title"/>
          </p:nvPr>
        </p:nvSpPr>
        <p:spPr/>
        <p:txBody>
          <a:bodyPr/>
          <a:lstStyle/>
          <a:p>
            <a:r>
              <a:rPr lang="en-US" dirty="0"/>
              <a:t>Operator?</a:t>
            </a:r>
          </a:p>
        </p:txBody>
      </p:sp>
      <p:sp>
        <p:nvSpPr>
          <p:cNvPr id="4" name="Slide Number Placeholder 3">
            <a:extLst>
              <a:ext uri="{FF2B5EF4-FFF2-40B4-BE49-F238E27FC236}">
                <a16:creationId xmlns:a16="http://schemas.microsoft.com/office/drawing/2014/main" id="{84E99F3E-BB8E-CDED-FA38-CCC903C93916}"/>
              </a:ext>
            </a:extLst>
          </p:cNvPr>
          <p:cNvSpPr>
            <a:spLocks noGrp="1"/>
          </p:cNvSpPr>
          <p:nvPr>
            <p:ph type="sldNum" sz="quarter" idx="12"/>
          </p:nvPr>
        </p:nvSpPr>
        <p:spPr/>
        <p:txBody>
          <a:bodyPr/>
          <a:lstStyle/>
          <a:p>
            <a:fld id="{452BA717-4DED-4A38-BDE4-30D0F0A142DB}" type="slidenum">
              <a:rPr lang="cs-CZ" smtClean="0"/>
              <a:pPr/>
              <a:t>11</a:t>
            </a:fld>
            <a:endParaRPr lang="cs-CZ"/>
          </a:p>
        </p:txBody>
      </p:sp>
      <p:sp>
        <p:nvSpPr>
          <p:cNvPr id="5" name="Content Placeholder 1">
            <a:extLst>
              <a:ext uri="{FF2B5EF4-FFF2-40B4-BE49-F238E27FC236}">
                <a16:creationId xmlns:a16="http://schemas.microsoft.com/office/drawing/2014/main" id="{069D63FA-79D9-7453-5F6D-62C2880F416B}"/>
              </a:ext>
            </a:extLst>
          </p:cNvPr>
          <p:cNvSpPr txBox="1">
            <a:spLocks/>
          </p:cNvSpPr>
          <p:nvPr/>
        </p:nvSpPr>
        <p:spPr>
          <a:xfrm>
            <a:off x="407368" y="1340768"/>
            <a:ext cx="6701995" cy="576064"/>
          </a:xfrm>
          <a:prstGeom prst="rect">
            <a:avLst/>
          </a:prstGeom>
        </p:spPr>
        <p:txBody>
          <a:bodyPr anchor="ct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US" dirty="0"/>
              <a:t>Developer vs. Operator</a:t>
            </a:r>
          </a:p>
        </p:txBody>
      </p:sp>
      <p:pic>
        <p:nvPicPr>
          <p:cNvPr id="6" name="Picture 2">
            <a:extLst>
              <a:ext uri="{FF2B5EF4-FFF2-40B4-BE49-F238E27FC236}">
                <a16:creationId xmlns:a16="http://schemas.microsoft.com/office/drawing/2014/main" id="{E1D390DD-D3DB-0872-D7F6-3CBCB12D5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69" y="1960612"/>
            <a:ext cx="3384375" cy="204636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a:extLst>
              <a:ext uri="{FF2B5EF4-FFF2-40B4-BE49-F238E27FC236}">
                <a16:creationId xmlns:a16="http://schemas.microsoft.com/office/drawing/2014/main" id="{09EF4156-9C0F-2376-0C24-B1187BBE9B09}"/>
              </a:ext>
            </a:extLst>
          </p:cNvPr>
          <p:cNvSpPr txBox="1">
            <a:spLocks/>
          </p:cNvSpPr>
          <p:nvPr/>
        </p:nvSpPr>
        <p:spPr>
          <a:xfrm>
            <a:off x="7688880" y="1556792"/>
            <a:ext cx="4095752" cy="1296143"/>
          </a:xfrm>
          <a:prstGeom prst="rect">
            <a:avLst/>
          </a:prstGeom>
        </p:spPr>
        <p:txBody>
          <a:bodyPr anchor="ct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dirty="0"/>
              <a:t>Developer &amp; Operator</a:t>
            </a:r>
          </a:p>
          <a:p>
            <a:pPr marL="0" indent="0" algn="ctr">
              <a:buFont typeface="Arial" panose="020B0604020202020204" pitchFamily="34" charset="0"/>
              <a:buNone/>
            </a:pPr>
            <a:r>
              <a:rPr lang="en-US" dirty="0"/>
              <a:t>with DevOps</a:t>
            </a:r>
          </a:p>
        </p:txBody>
      </p:sp>
      <p:pic>
        <p:nvPicPr>
          <p:cNvPr id="9" name="Picture 8">
            <a:extLst>
              <a:ext uri="{FF2B5EF4-FFF2-40B4-BE49-F238E27FC236}">
                <a16:creationId xmlns:a16="http://schemas.microsoft.com/office/drawing/2014/main" id="{F263F8B3-507D-4AE0-C9A2-38D90DDD5B89}"/>
              </a:ext>
            </a:extLst>
          </p:cNvPr>
          <p:cNvPicPr>
            <a:picLocks noChangeAspect="1"/>
          </p:cNvPicPr>
          <p:nvPr/>
        </p:nvPicPr>
        <p:blipFill>
          <a:blip r:embed="rId4"/>
          <a:stretch>
            <a:fillRect/>
          </a:stretch>
        </p:blipFill>
        <p:spPr>
          <a:xfrm>
            <a:off x="7842337" y="2651422"/>
            <a:ext cx="3735712" cy="2101338"/>
          </a:xfrm>
          <a:prstGeom prst="rect">
            <a:avLst/>
          </a:prstGeom>
        </p:spPr>
      </p:pic>
      <p:pic>
        <p:nvPicPr>
          <p:cNvPr id="10" name="Picture 9">
            <a:extLst>
              <a:ext uri="{FF2B5EF4-FFF2-40B4-BE49-F238E27FC236}">
                <a16:creationId xmlns:a16="http://schemas.microsoft.com/office/drawing/2014/main" id="{4E0B287A-DD7C-B759-4857-67338E125CAE}"/>
              </a:ext>
            </a:extLst>
          </p:cNvPr>
          <p:cNvPicPr>
            <a:picLocks noChangeAspect="1"/>
          </p:cNvPicPr>
          <p:nvPr/>
        </p:nvPicPr>
        <p:blipFill>
          <a:blip r:embed="rId5"/>
          <a:stretch>
            <a:fillRect/>
          </a:stretch>
        </p:blipFill>
        <p:spPr>
          <a:xfrm>
            <a:off x="3865767" y="1953164"/>
            <a:ext cx="3243596" cy="2951672"/>
          </a:xfrm>
          <a:prstGeom prst="rect">
            <a:avLst/>
          </a:prstGeom>
        </p:spPr>
      </p:pic>
    </p:spTree>
    <p:extLst>
      <p:ext uri="{BB962C8B-B14F-4D97-AF65-F5344CB8AC3E}">
        <p14:creationId xmlns:p14="http://schemas.microsoft.com/office/powerpoint/2010/main" val="110441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A4F59BD-F178-53C7-DA8A-0E80E554A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104" y="332656"/>
            <a:ext cx="4339062" cy="586323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VirtualBox - Wikipedia">
            <a:extLst>
              <a:ext uri="{FF2B5EF4-FFF2-40B4-BE49-F238E27FC236}">
                <a16:creationId xmlns:a16="http://schemas.microsoft.com/office/drawing/2014/main" id="{2F7C67E0-3EC2-D8B1-8E39-423FCEFC75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984" y="1988840"/>
            <a:ext cx="1974798" cy="19747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B98A350-125F-C2BE-9D84-B5D2A87CDB62}"/>
              </a:ext>
            </a:extLst>
          </p:cNvPr>
          <p:cNvSpPr txBox="1"/>
          <p:nvPr/>
        </p:nvSpPr>
        <p:spPr>
          <a:xfrm>
            <a:off x="335360" y="4539702"/>
            <a:ext cx="5976664" cy="830997"/>
          </a:xfrm>
          <a:prstGeom prst="rect">
            <a:avLst/>
          </a:prstGeom>
          <a:noFill/>
        </p:spPr>
        <p:txBody>
          <a:bodyPr wrap="square" rtlCol="0">
            <a:spAutoFit/>
          </a:bodyPr>
          <a:lstStyle/>
          <a:p>
            <a:r>
              <a:rPr lang="en-US" sz="2400" dirty="0"/>
              <a:t>Virtual Machines:</a:t>
            </a:r>
            <a:br>
              <a:rPr lang="en-US" sz="2400" dirty="0"/>
            </a:br>
            <a:r>
              <a:rPr lang="en-US" sz="2400" dirty="0"/>
              <a:t>Oh, We have been here for the whole time … </a:t>
            </a:r>
          </a:p>
        </p:txBody>
      </p:sp>
      <p:pic>
        <p:nvPicPr>
          <p:cNvPr id="6148" name="Picture 4" descr="Vagrant (software) - Wikipedia">
            <a:extLst>
              <a:ext uri="{FF2B5EF4-FFF2-40B4-BE49-F238E27FC236}">
                <a16:creationId xmlns:a16="http://schemas.microsoft.com/office/drawing/2014/main" id="{DE2737F4-45A9-FB75-B374-C00FB676335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9456" y="1844824"/>
            <a:ext cx="1844097" cy="2248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35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148"/>
                                        </p:tgtEl>
                                        <p:attrNameLst>
                                          <p:attrName>style.visibility</p:attrName>
                                        </p:attrNameLst>
                                      </p:cBhvr>
                                      <p:to>
                                        <p:strVal val="visible"/>
                                      </p:to>
                                    </p:set>
                                    <p:animEffect transition="in" filter="fade">
                                      <p:cBhvr>
                                        <p:cTn id="20"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84AC67-F46E-ECD0-C5BD-B83E04A53ECF}"/>
              </a:ext>
            </a:extLst>
          </p:cNvPr>
          <p:cNvSpPr>
            <a:spLocks noGrp="1"/>
          </p:cNvSpPr>
          <p:nvPr>
            <p:ph type="body" sz="quarter" idx="13"/>
          </p:nvPr>
        </p:nvSpPr>
        <p:spPr/>
        <p:txBody>
          <a:bodyPr/>
          <a:lstStyle/>
          <a:p>
            <a:r>
              <a:rPr lang="en-US" dirty="0"/>
              <a:t>Docker</a:t>
            </a:r>
          </a:p>
        </p:txBody>
      </p:sp>
      <p:sp>
        <p:nvSpPr>
          <p:cNvPr id="3" name="Text Placeholder 2">
            <a:extLst>
              <a:ext uri="{FF2B5EF4-FFF2-40B4-BE49-F238E27FC236}">
                <a16:creationId xmlns:a16="http://schemas.microsoft.com/office/drawing/2014/main" id="{A80AAA85-FDF9-9D01-C209-D601F44789DF}"/>
              </a:ext>
            </a:extLst>
          </p:cNvPr>
          <p:cNvSpPr>
            <a:spLocks noGrp="1"/>
          </p:cNvSpPr>
          <p:nvPr>
            <p:ph type="body" sz="quarter" idx="14"/>
          </p:nvPr>
        </p:nvSpPr>
        <p:spPr/>
        <p:txBody>
          <a:bodyPr/>
          <a:lstStyle/>
          <a:p>
            <a:r>
              <a:rPr lang="en-US" dirty="0"/>
              <a:t>There are other container technologies.</a:t>
            </a:r>
          </a:p>
        </p:txBody>
      </p:sp>
    </p:spTree>
    <p:extLst>
      <p:ext uri="{BB962C8B-B14F-4D97-AF65-F5344CB8AC3E}">
        <p14:creationId xmlns:p14="http://schemas.microsoft.com/office/powerpoint/2010/main" val="5578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0A1AE-721E-C5FD-4A9C-FF33FE3C2712}"/>
              </a:ext>
            </a:extLst>
          </p:cNvPr>
          <p:cNvSpPr>
            <a:spLocks noGrp="1"/>
          </p:cNvSpPr>
          <p:nvPr>
            <p:ph type="title"/>
          </p:nvPr>
        </p:nvSpPr>
        <p:spPr/>
        <p:txBody>
          <a:bodyPr/>
          <a:lstStyle/>
          <a:p>
            <a:r>
              <a:rPr lang="en-US" dirty="0"/>
              <a:t>Warning</a:t>
            </a:r>
          </a:p>
        </p:txBody>
      </p:sp>
      <p:sp>
        <p:nvSpPr>
          <p:cNvPr id="3" name="Content Placeholder 2">
            <a:extLst>
              <a:ext uri="{FF2B5EF4-FFF2-40B4-BE49-F238E27FC236}">
                <a16:creationId xmlns:a16="http://schemas.microsoft.com/office/drawing/2014/main" id="{C43FC851-5344-52AE-683C-97A28D48B64A}"/>
              </a:ext>
            </a:extLst>
          </p:cNvPr>
          <p:cNvSpPr>
            <a:spLocks noGrp="1"/>
          </p:cNvSpPr>
          <p:nvPr>
            <p:ph idx="1"/>
          </p:nvPr>
        </p:nvSpPr>
        <p:spPr>
          <a:xfrm>
            <a:off x="335360" y="1268760"/>
            <a:ext cx="3600400" cy="5040560"/>
          </a:xfrm>
        </p:spPr>
        <p:txBody>
          <a:bodyPr/>
          <a:lstStyle/>
          <a:p>
            <a:pPr marL="0" indent="0">
              <a:buNone/>
            </a:pPr>
            <a:r>
              <a:rPr lang="en-US" dirty="0"/>
              <a:t>I want to learn Docker ...</a:t>
            </a:r>
          </a:p>
          <a:p>
            <a:r>
              <a:rPr lang="en-US" dirty="0"/>
              <a:t>print(“Hello, World!”)</a:t>
            </a:r>
          </a:p>
          <a:p>
            <a:r>
              <a:rPr lang="en-US" dirty="0"/>
              <a:t>C++ in 21 days</a:t>
            </a:r>
          </a:p>
          <a:p>
            <a:r>
              <a:rPr lang="en-US" dirty="0"/>
              <a:t> …</a:t>
            </a:r>
          </a:p>
          <a:p>
            <a:endParaRPr lang="en-US" dirty="0"/>
          </a:p>
        </p:txBody>
      </p:sp>
      <p:sp>
        <p:nvSpPr>
          <p:cNvPr id="4" name="Slide Number Placeholder 3">
            <a:extLst>
              <a:ext uri="{FF2B5EF4-FFF2-40B4-BE49-F238E27FC236}">
                <a16:creationId xmlns:a16="http://schemas.microsoft.com/office/drawing/2014/main" id="{099BA4A4-469F-7F82-E011-E841523E1B4F}"/>
              </a:ext>
            </a:extLst>
          </p:cNvPr>
          <p:cNvSpPr>
            <a:spLocks noGrp="1"/>
          </p:cNvSpPr>
          <p:nvPr>
            <p:ph type="sldNum" sz="quarter" idx="12"/>
          </p:nvPr>
        </p:nvSpPr>
        <p:spPr/>
        <p:txBody>
          <a:bodyPr/>
          <a:lstStyle/>
          <a:p>
            <a:fld id="{452BA717-4DED-4A38-BDE4-30D0F0A142DB}" type="slidenum">
              <a:rPr lang="cs-CZ" smtClean="0"/>
              <a:pPr/>
              <a:t>14</a:t>
            </a:fld>
            <a:endParaRPr lang="cs-CZ"/>
          </a:p>
        </p:txBody>
      </p:sp>
      <p:pic>
        <p:nvPicPr>
          <p:cNvPr id="5" name="Picture 2">
            <a:extLst>
              <a:ext uri="{FF2B5EF4-FFF2-40B4-BE49-F238E27FC236}">
                <a16:creationId xmlns:a16="http://schemas.microsoft.com/office/drawing/2014/main" id="{DD72A5CA-FE29-3E0C-7DDB-7E231D990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592" y="1282634"/>
            <a:ext cx="8287680" cy="3973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77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514A6-9273-7641-5103-60857DC21A1D}"/>
              </a:ext>
            </a:extLst>
          </p:cNvPr>
          <p:cNvSpPr>
            <a:spLocks noGrp="1"/>
          </p:cNvSpPr>
          <p:nvPr>
            <p:ph type="title"/>
          </p:nvPr>
        </p:nvSpPr>
        <p:spPr/>
        <p:txBody>
          <a:bodyPr/>
          <a:lstStyle/>
          <a:p>
            <a:r>
              <a:rPr lang="en-US" dirty="0"/>
              <a:t>Selling points</a:t>
            </a:r>
          </a:p>
        </p:txBody>
      </p:sp>
      <p:sp>
        <p:nvSpPr>
          <p:cNvPr id="3" name="Content Placeholder 2">
            <a:extLst>
              <a:ext uri="{FF2B5EF4-FFF2-40B4-BE49-F238E27FC236}">
                <a16:creationId xmlns:a16="http://schemas.microsoft.com/office/drawing/2014/main" id="{F780DCDE-097C-2C6F-10CE-C19735450514}"/>
              </a:ext>
            </a:extLst>
          </p:cNvPr>
          <p:cNvSpPr>
            <a:spLocks noGrp="1"/>
          </p:cNvSpPr>
          <p:nvPr>
            <p:ph idx="1"/>
          </p:nvPr>
        </p:nvSpPr>
        <p:spPr>
          <a:xfrm>
            <a:off x="335360" y="1268760"/>
            <a:ext cx="11449272" cy="1512168"/>
          </a:xfrm>
        </p:spPr>
        <p:txBody>
          <a:bodyPr/>
          <a:lstStyle/>
          <a:p>
            <a:r>
              <a:rPr lang="en-US" dirty="0"/>
              <a:t>Responsive deployment</a:t>
            </a:r>
          </a:p>
          <a:p>
            <a:r>
              <a:rPr lang="en-US" dirty="0"/>
              <a:t>Standardized environment</a:t>
            </a:r>
          </a:p>
          <a:p>
            <a:r>
              <a:rPr lang="en-US" dirty="0"/>
              <a:t>Lightweight and fast</a:t>
            </a:r>
          </a:p>
        </p:txBody>
      </p:sp>
      <p:sp>
        <p:nvSpPr>
          <p:cNvPr id="4" name="Slide Number Placeholder 3">
            <a:extLst>
              <a:ext uri="{FF2B5EF4-FFF2-40B4-BE49-F238E27FC236}">
                <a16:creationId xmlns:a16="http://schemas.microsoft.com/office/drawing/2014/main" id="{F542E5E7-2F9E-3CE0-1B86-1178FB70AC44}"/>
              </a:ext>
            </a:extLst>
          </p:cNvPr>
          <p:cNvSpPr>
            <a:spLocks noGrp="1"/>
          </p:cNvSpPr>
          <p:nvPr>
            <p:ph type="sldNum" sz="quarter" idx="12"/>
          </p:nvPr>
        </p:nvSpPr>
        <p:spPr/>
        <p:txBody>
          <a:bodyPr/>
          <a:lstStyle/>
          <a:p>
            <a:fld id="{452BA717-4DED-4A38-BDE4-30D0F0A142DB}" type="slidenum">
              <a:rPr lang="cs-CZ" smtClean="0"/>
              <a:pPr/>
              <a:t>15</a:t>
            </a:fld>
            <a:endParaRPr lang="cs-CZ"/>
          </a:p>
        </p:txBody>
      </p:sp>
      <p:sp>
        <p:nvSpPr>
          <p:cNvPr id="5" name="TextBox 4">
            <a:extLst>
              <a:ext uri="{FF2B5EF4-FFF2-40B4-BE49-F238E27FC236}">
                <a16:creationId xmlns:a16="http://schemas.microsoft.com/office/drawing/2014/main" id="{7D9ACC1C-042C-9B62-67B5-1D87276503FE}"/>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Removed: 2023/2024</a:t>
            </a:r>
          </a:p>
        </p:txBody>
      </p:sp>
      <p:pic>
        <p:nvPicPr>
          <p:cNvPr id="8" name="Picture 2">
            <a:extLst>
              <a:ext uri="{FF2B5EF4-FFF2-40B4-BE49-F238E27FC236}">
                <a16:creationId xmlns:a16="http://schemas.microsoft.com/office/drawing/2014/main" id="{20626C40-782B-0EF5-D30D-E817167ED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837" y="1552042"/>
            <a:ext cx="5938787" cy="4325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2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1924-D9C0-1EE2-2C17-BA58B17AA477}"/>
              </a:ext>
            </a:extLst>
          </p:cNvPr>
          <p:cNvSpPr>
            <a:spLocks noGrp="1"/>
          </p:cNvSpPr>
          <p:nvPr>
            <p:ph type="title"/>
          </p:nvPr>
        </p:nvSpPr>
        <p:spPr/>
        <p:txBody>
          <a:bodyPr/>
          <a:lstStyle/>
          <a:p>
            <a:r>
              <a:rPr lang="en-US" dirty="0"/>
              <a:t>Docker internals</a:t>
            </a:r>
          </a:p>
        </p:txBody>
      </p:sp>
      <p:sp>
        <p:nvSpPr>
          <p:cNvPr id="3" name="Content Placeholder 2">
            <a:extLst>
              <a:ext uri="{FF2B5EF4-FFF2-40B4-BE49-F238E27FC236}">
                <a16:creationId xmlns:a16="http://schemas.microsoft.com/office/drawing/2014/main" id="{7632D286-A023-4BD6-F298-46A31DFA40CC}"/>
              </a:ext>
            </a:extLst>
          </p:cNvPr>
          <p:cNvSpPr>
            <a:spLocks noGrp="1"/>
          </p:cNvSpPr>
          <p:nvPr>
            <p:ph idx="1"/>
          </p:nvPr>
        </p:nvSpPr>
        <p:spPr>
          <a:xfrm>
            <a:off x="335360" y="1268759"/>
            <a:ext cx="11449272" cy="1928141"/>
          </a:xfrm>
        </p:spPr>
        <p:txBody>
          <a:bodyPr/>
          <a:lstStyle/>
          <a:p>
            <a:r>
              <a:rPr lang="en-US" dirty="0"/>
              <a:t>Linux namespaces provide isolated environments: </a:t>
            </a:r>
            <a:r>
              <a:rPr lang="en-US" dirty="0" err="1"/>
              <a:t>pid</a:t>
            </a:r>
            <a:r>
              <a:rPr lang="en-US" dirty="0"/>
              <a:t>, net, </a:t>
            </a:r>
            <a:r>
              <a:rPr lang="en-US" dirty="0" err="1"/>
              <a:t>ip</a:t>
            </a:r>
            <a:r>
              <a:rPr lang="en-US" dirty="0"/>
              <a:t>, </a:t>
            </a:r>
            <a:r>
              <a:rPr lang="en-US" dirty="0" err="1"/>
              <a:t>mnt</a:t>
            </a:r>
            <a:r>
              <a:rPr lang="en-US" dirty="0"/>
              <a:t>, </a:t>
            </a:r>
            <a:r>
              <a:rPr lang="en-US" dirty="0" err="1"/>
              <a:t>uts</a:t>
            </a:r>
            <a:endParaRPr lang="en-US" dirty="0"/>
          </a:p>
          <a:p>
            <a:r>
              <a:rPr lang="en-US" dirty="0"/>
              <a:t>Control groups (</a:t>
            </a:r>
            <a:r>
              <a:rPr lang="en-US" dirty="0" err="1"/>
              <a:t>cgroups</a:t>
            </a:r>
            <a:r>
              <a:rPr lang="en-US" dirty="0"/>
              <a:t>) to limit resources.</a:t>
            </a:r>
          </a:p>
          <a:p>
            <a:r>
              <a:rPr lang="en-US" dirty="0"/>
              <a:t>Union file system (</a:t>
            </a:r>
            <a:r>
              <a:rPr lang="en-US" dirty="0" err="1"/>
              <a:t>UnionFS</a:t>
            </a:r>
            <a:r>
              <a:rPr lang="en-US" dirty="0"/>
              <a:t>) variants to manage file system.</a:t>
            </a:r>
          </a:p>
          <a:p>
            <a:r>
              <a:rPr lang="en-US" dirty="0"/>
              <a:t>…</a:t>
            </a:r>
          </a:p>
        </p:txBody>
      </p:sp>
      <p:sp>
        <p:nvSpPr>
          <p:cNvPr id="4" name="Slide Number Placeholder 3">
            <a:extLst>
              <a:ext uri="{FF2B5EF4-FFF2-40B4-BE49-F238E27FC236}">
                <a16:creationId xmlns:a16="http://schemas.microsoft.com/office/drawing/2014/main" id="{D30BE37C-6124-0B54-7DEF-F2F61AD1AEC6}"/>
              </a:ext>
            </a:extLst>
          </p:cNvPr>
          <p:cNvSpPr>
            <a:spLocks noGrp="1"/>
          </p:cNvSpPr>
          <p:nvPr>
            <p:ph type="sldNum" sz="quarter" idx="12"/>
          </p:nvPr>
        </p:nvSpPr>
        <p:spPr/>
        <p:txBody>
          <a:bodyPr/>
          <a:lstStyle/>
          <a:p>
            <a:fld id="{452BA717-4DED-4A38-BDE4-30D0F0A142DB}" type="slidenum">
              <a:rPr lang="cs-CZ" smtClean="0"/>
              <a:pPr/>
              <a:t>16</a:t>
            </a:fld>
            <a:endParaRPr lang="cs-CZ"/>
          </a:p>
        </p:txBody>
      </p:sp>
      <p:pic>
        <p:nvPicPr>
          <p:cNvPr id="6" name="Picture 4">
            <a:extLst>
              <a:ext uri="{FF2B5EF4-FFF2-40B4-BE49-F238E27FC236}">
                <a16:creationId xmlns:a16="http://schemas.microsoft.com/office/drawing/2014/main" id="{9AB8AF0B-13CD-052A-F329-5A31A7338D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9289" y="3196900"/>
            <a:ext cx="4076576" cy="32564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6326959-E96A-E91A-D76F-7D0F5F6915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3882" y="3196900"/>
            <a:ext cx="4076576" cy="3256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1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66A12-18A3-D932-3740-F9252E28D4A1}"/>
              </a:ext>
            </a:extLst>
          </p:cNvPr>
          <p:cNvSpPr>
            <a:spLocks noGrp="1"/>
          </p:cNvSpPr>
          <p:nvPr>
            <p:ph type="title"/>
          </p:nvPr>
        </p:nvSpPr>
        <p:spPr/>
        <p:txBody>
          <a:bodyPr/>
          <a:lstStyle/>
          <a:p>
            <a:r>
              <a:rPr lang="en-US" dirty="0"/>
              <a:t>Docker internals</a:t>
            </a:r>
          </a:p>
        </p:txBody>
      </p:sp>
      <p:sp>
        <p:nvSpPr>
          <p:cNvPr id="4" name="Slide Number Placeholder 3">
            <a:extLst>
              <a:ext uri="{FF2B5EF4-FFF2-40B4-BE49-F238E27FC236}">
                <a16:creationId xmlns:a16="http://schemas.microsoft.com/office/drawing/2014/main" id="{C94AABF7-EC2E-9EAA-0C0C-BB9B2C788BD0}"/>
              </a:ext>
            </a:extLst>
          </p:cNvPr>
          <p:cNvSpPr>
            <a:spLocks noGrp="1"/>
          </p:cNvSpPr>
          <p:nvPr>
            <p:ph type="sldNum" sz="quarter" idx="12"/>
          </p:nvPr>
        </p:nvSpPr>
        <p:spPr/>
        <p:txBody>
          <a:bodyPr/>
          <a:lstStyle/>
          <a:p>
            <a:fld id="{452BA717-4DED-4A38-BDE4-30D0F0A142DB}" type="slidenum">
              <a:rPr lang="cs-CZ" smtClean="0"/>
              <a:pPr/>
              <a:t>17</a:t>
            </a:fld>
            <a:endParaRPr lang="cs-CZ"/>
          </a:p>
        </p:txBody>
      </p:sp>
      <p:pic>
        <p:nvPicPr>
          <p:cNvPr id="5" name="Picture 2">
            <a:extLst>
              <a:ext uri="{FF2B5EF4-FFF2-40B4-BE49-F238E27FC236}">
                <a16:creationId xmlns:a16="http://schemas.microsoft.com/office/drawing/2014/main" id="{EB90D98A-0307-43EF-EAA1-8A32A2D3D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980" y="1268760"/>
            <a:ext cx="827204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1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1A-159C-3BE8-3A30-9AEA635180CD}"/>
              </a:ext>
            </a:extLst>
          </p:cNvPr>
          <p:cNvSpPr>
            <a:spLocks noGrp="1"/>
          </p:cNvSpPr>
          <p:nvPr>
            <p:ph type="title"/>
          </p:nvPr>
        </p:nvSpPr>
        <p:spPr/>
        <p:txBody>
          <a:bodyPr/>
          <a:lstStyle/>
          <a:p>
            <a:r>
              <a:rPr lang="en-US" dirty="0" err="1"/>
              <a:t>Dockerfile</a:t>
            </a:r>
            <a:endParaRPr lang="en-US" dirty="0"/>
          </a:p>
        </p:txBody>
      </p:sp>
      <p:sp>
        <p:nvSpPr>
          <p:cNvPr id="3" name="Content Placeholder 2">
            <a:extLst>
              <a:ext uri="{FF2B5EF4-FFF2-40B4-BE49-F238E27FC236}">
                <a16:creationId xmlns:a16="http://schemas.microsoft.com/office/drawing/2014/main" id="{510200A9-AA84-84FD-4B41-369A044C9E3D}"/>
              </a:ext>
            </a:extLst>
          </p:cNvPr>
          <p:cNvSpPr>
            <a:spLocks noGrp="1"/>
          </p:cNvSpPr>
          <p:nvPr>
            <p:ph idx="1"/>
          </p:nvPr>
        </p:nvSpPr>
        <p:spPr>
          <a:xfrm>
            <a:off x="335360" y="1268760"/>
            <a:ext cx="3240360" cy="5040560"/>
          </a:xfrm>
        </p:spPr>
        <p:txBody>
          <a:bodyPr/>
          <a:lstStyle/>
          <a:p>
            <a:r>
              <a:rPr lang="en-US" dirty="0"/>
              <a:t>FROM</a:t>
            </a:r>
          </a:p>
          <a:p>
            <a:r>
              <a:rPr lang="en-US" dirty="0"/>
              <a:t>ARG</a:t>
            </a:r>
          </a:p>
          <a:p>
            <a:r>
              <a:rPr lang="en-US" dirty="0"/>
              <a:t>ENV</a:t>
            </a:r>
          </a:p>
          <a:p>
            <a:r>
              <a:rPr lang="en-US" dirty="0"/>
              <a:t>WORKDIR</a:t>
            </a:r>
          </a:p>
          <a:p>
            <a:r>
              <a:rPr lang="en-US" dirty="0"/>
              <a:t>COPY</a:t>
            </a:r>
          </a:p>
          <a:p>
            <a:r>
              <a:rPr lang="en-US" dirty="0"/>
              <a:t>RUN</a:t>
            </a:r>
          </a:p>
          <a:p>
            <a:r>
              <a:rPr lang="en-US" dirty="0"/>
              <a:t>USER</a:t>
            </a:r>
          </a:p>
          <a:p>
            <a:r>
              <a:rPr lang="en-US" dirty="0"/>
              <a:t>EXPOSE</a:t>
            </a:r>
          </a:p>
          <a:p>
            <a:r>
              <a:rPr lang="en-US" dirty="0"/>
              <a:t>CMD</a:t>
            </a:r>
          </a:p>
          <a:p>
            <a:endParaRPr lang="en-US" dirty="0"/>
          </a:p>
        </p:txBody>
      </p:sp>
      <p:sp>
        <p:nvSpPr>
          <p:cNvPr id="4" name="Slide Number Placeholder 3">
            <a:extLst>
              <a:ext uri="{FF2B5EF4-FFF2-40B4-BE49-F238E27FC236}">
                <a16:creationId xmlns:a16="http://schemas.microsoft.com/office/drawing/2014/main" id="{F10D2C72-F80F-6CE8-720C-41D6C4D9FE36}"/>
              </a:ext>
            </a:extLst>
          </p:cNvPr>
          <p:cNvSpPr>
            <a:spLocks noGrp="1"/>
          </p:cNvSpPr>
          <p:nvPr>
            <p:ph type="sldNum" sz="quarter" idx="12"/>
          </p:nvPr>
        </p:nvSpPr>
        <p:spPr/>
        <p:txBody>
          <a:bodyPr/>
          <a:lstStyle/>
          <a:p>
            <a:fld id="{452BA717-4DED-4A38-BDE4-30D0F0A142DB}" type="slidenum">
              <a:rPr lang="cs-CZ" smtClean="0"/>
              <a:pPr/>
              <a:t>18</a:t>
            </a:fld>
            <a:endParaRPr lang="cs-CZ"/>
          </a:p>
        </p:txBody>
      </p:sp>
      <p:sp>
        <p:nvSpPr>
          <p:cNvPr id="5" name="Rectangle 4">
            <a:extLst>
              <a:ext uri="{FF2B5EF4-FFF2-40B4-BE49-F238E27FC236}">
                <a16:creationId xmlns:a16="http://schemas.microsoft.com/office/drawing/2014/main" id="{08C29D8E-9B99-80DF-9626-E427A5BAF4BC}"/>
              </a:ext>
            </a:extLst>
          </p:cNvPr>
          <p:cNvSpPr/>
          <p:nvPr/>
        </p:nvSpPr>
        <p:spPr>
          <a:xfrm>
            <a:off x="6053484" y="1429003"/>
            <a:ext cx="5256584" cy="43762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latin typeface="Courier New" panose="02070309020205020404" pitchFamily="49" charset="0"/>
                <a:cs typeface="Courier New" panose="02070309020205020404" pitchFamily="49" charset="0"/>
              </a:rPr>
              <a:t>FROM node</a:t>
            </a:r>
          </a:p>
          <a:p>
            <a:r>
              <a:rPr lang="en-US" sz="2000" dirty="0">
                <a:solidFill>
                  <a:schemeClr val="tx1"/>
                </a:solidFill>
                <a:latin typeface="Courier New" panose="02070309020205020404" pitchFamily="49" charset="0"/>
                <a:cs typeface="Courier New" panose="02070309020205020404" pitchFamily="49" charset="0"/>
              </a:rPr>
              <a:t>ARG GOOGLE_ANALYTICS</a:t>
            </a:r>
          </a:p>
          <a:p>
            <a:r>
              <a:rPr lang="en-US" sz="2000" dirty="0">
                <a:solidFill>
                  <a:schemeClr val="tx1"/>
                </a:solidFill>
                <a:latin typeface="Courier New" panose="02070309020205020404" pitchFamily="49" charset="0"/>
                <a:cs typeface="Courier New" panose="02070309020205020404" pitchFamily="49" charset="0"/>
              </a:rPr>
              <a:t>ENV UID=5988</a:t>
            </a:r>
          </a:p>
          <a:p>
            <a:endParaRPr lang="en-US" sz="2000" dirty="0">
              <a:solidFill>
                <a:schemeClr val="tx1"/>
              </a:solidFill>
              <a:latin typeface="Courier New" panose="02070309020205020404" pitchFamily="49" charset="0"/>
              <a:cs typeface="Courier New" panose="02070309020205020404" pitchFamily="49" charset="0"/>
            </a:endParaRPr>
          </a:p>
          <a:p>
            <a:r>
              <a:rPr lang="en-US" sz="2000" dirty="0">
                <a:solidFill>
                  <a:schemeClr val="tx1"/>
                </a:solidFill>
                <a:latin typeface="Courier New" panose="02070309020205020404" pitchFamily="49" charset="0"/>
                <a:cs typeface="Courier New" panose="02070309020205020404" pitchFamily="49" charset="0"/>
              </a:rPr>
              <a:t>WORKDIR /</a:t>
            </a:r>
            <a:r>
              <a:rPr lang="en-US" sz="2000" dirty="0" err="1">
                <a:solidFill>
                  <a:schemeClr val="tx1"/>
                </a:solidFill>
                <a:latin typeface="Courier New" panose="02070309020205020404" pitchFamily="49" charset="0"/>
                <a:cs typeface="Courier New" panose="02070309020205020404" pitchFamily="49" charset="0"/>
              </a:rPr>
              <a:t>usr</a:t>
            </a:r>
            <a:r>
              <a:rPr lang="en-US" sz="2000" dirty="0">
                <a:solidFill>
                  <a:schemeClr val="tx1"/>
                </a:solidFill>
                <a:latin typeface="Courier New" panose="02070309020205020404" pitchFamily="49" charset="0"/>
                <a:cs typeface="Courier New" panose="02070309020205020404" pitchFamily="49" charset="0"/>
              </a:rPr>
              <a:t>/</a:t>
            </a:r>
            <a:r>
              <a:rPr lang="en-US" sz="2000" dirty="0" err="1">
                <a:solidFill>
                  <a:schemeClr val="tx1"/>
                </a:solidFill>
                <a:latin typeface="Courier New" panose="02070309020205020404" pitchFamily="49" charset="0"/>
                <a:cs typeface="Courier New" panose="02070309020205020404" pitchFamily="49" charset="0"/>
              </a:rPr>
              <a:t>src</a:t>
            </a:r>
            <a:r>
              <a:rPr lang="en-US" sz="2000" dirty="0">
                <a:solidFill>
                  <a:schemeClr val="tx1"/>
                </a:solidFill>
                <a:latin typeface="Courier New" panose="02070309020205020404" pitchFamily="49" charset="0"/>
                <a:cs typeface="Courier New" panose="02070309020205020404" pitchFamily="49" charset="0"/>
              </a:rPr>
              <a:t>/app</a:t>
            </a:r>
          </a:p>
          <a:p>
            <a:endParaRPr lang="en-US" sz="2000" dirty="0">
              <a:solidFill>
                <a:schemeClr val="tx1"/>
              </a:solidFill>
              <a:latin typeface="Courier New" panose="02070309020205020404" pitchFamily="49" charset="0"/>
              <a:cs typeface="Courier New" panose="02070309020205020404" pitchFamily="49" charset="0"/>
            </a:endParaRPr>
          </a:p>
          <a:p>
            <a:r>
              <a:rPr lang="en-US" sz="2000" dirty="0">
                <a:solidFill>
                  <a:schemeClr val="tx1"/>
                </a:solidFill>
                <a:latin typeface="Courier New" panose="02070309020205020404" pitchFamily="49" charset="0"/>
                <a:cs typeface="Courier New" panose="02070309020205020404" pitchFamily="49" charset="0"/>
              </a:rPr>
              <a:t>COPY package*.</a:t>
            </a:r>
            <a:r>
              <a:rPr lang="en-US" sz="2000" dirty="0" err="1">
                <a:solidFill>
                  <a:schemeClr val="tx1"/>
                </a:solidFill>
                <a:latin typeface="Courier New" panose="02070309020205020404" pitchFamily="49" charset="0"/>
                <a:cs typeface="Courier New" panose="02070309020205020404" pitchFamily="49" charset="0"/>
              </a:rPr>
              <a:t>json</a:t>
            </a:r>
            <a:r>
              <a:rPr lang="en-US" sz="2000" dirty="0">
                <a:solidFill>
                  <a:schemeClr val="tx1"/>
                </a:solidFill>
                <a:latin typeface="Courier New" panose="02070309020205020404" pitchFamily="49" charset="0"/>
                <a:cs typeface="Courier New" panose="02070309020205020404" pitchFamily="49" charset="0"/>
              </a:rPr>
              <a:t> ./</a:t>
            </a:r>
          </a:p>
          <a:p>
            <a:r>
              <a:rPr lang="en-US" sz="2000" dirty="0">
                <a:solidFill>
                  <a:schemeClr val="tx1"/>
                </a:solidFill>
                <a:latin typeface="Courier New" panose="02070309020205020404" pitchFamily="49" charset="0"/>
                <a:cs typeface="Courier New" panose="02070309020205020404" pitchFamily="49" charset="0"/>
              </a:rPr>
              <a:t>RUN </a:t>
            </a:r>
            <a:r>
              <a:rPr lang="en-US" sz="2000" dirty="0" err="1">
                <a:solidFill>
                  <a:schemeClr val="tx1"/>
                </a:solidFill>
                <a:latin typeface="Courier New" panose="02070309020205020404" pitchFamily="49" charset="0"/>
                <a:cs typeface="Courier New" panose="02070309020205020404" pitchFamily="49" charset="0"/>
              </a:rPr>
              <a:t>npm</a:t>
            </a:r>
            <a:r>
              <a:rPr lang="en-US" sz="2000" dirty="0">
                <a:solidFill>
                  <a:schemeClr val="tx1"/>
                </a:solidFill>
                <a:latin typeface="Courier New" panose="02070309020205020404" pitchFamily="49" charset="0"/>
                <a:cs typeface="Courier New" panose="02070309020205020404" pitchFamily="49" charset="0"/>
              </a:rPr>
              <a:t> install</a:t>
            </a:r>
          </a:p>
          <a:p>
            <a:endParaRPr lang="en-US" sz="2000" dirty="0">
              <a:solidFill>
                <a:schemeClr val="tx1"/>
              </a:solidFill>
              <a:latin typeface="Courier New" panose="02070309020205020404" pitchFamily="49" charset="0"/>
              <a:cs typeface="Courier New" panose="02070309020205020404" pitchFamily="49" charset="0"/>
            </a:endParaRPr>
          </a:p>
          <a:p>
            <a:r>
              <a:rPr lang="en-US" sz="2000" dirty="0">
                <a:solidFill>
                  <a:schemeClr val="tx1"/>
                </a:solidFill>
                <a:latin typeface="Courier New" panose="02070309020205020404" pitchFamily="49" charset="0"/>
                <a:cs typeface="Courier New" panose="02070309020205020404" pitchFamily="49" charset="0"/>
              </a:rPr>
              <a:t>COPY ./</a:t>
            </a:r>
            <a:r>
              <a:rPr lang="en-US" sz="2000" dirty="0" err="1">
                <a:solidFill>
                  <a:schemeClr val="tx1"/>
                </a:solidFill>
                <a:latin typeface="Courier New" panose="02070309020205020404" pitchFamily="49" charset="0"/>
                <a:cs typeface="Courier New" panose="02070309020205020404" pitchFamily="49" charset="0"/>
              </a:rPr>
              <a:t>src</a:t>
            </a:r>
            <a:r>
              <a:rPr lang="en-US" sz="2000" dirty="0">
                <a:solidFill>
                  <a:schemeClr val="tx1"/>
                </a:solidFill>
                <a:latin typeface="Courier New" panose="02070309020205020404" pitchFamily="49" charset="0"/>
                <a:cs typeface="Courier New" panose="02070309020205020404" pitchFamily="49" charset="0"/>
              </a:rPr>
              <a:t> ./</a:t>
            </a:r>
            <a:r>
              <a:rPr lang="en-US" sz="2000" dirty="0" err="1">
                <a:solidFill>
                  <a:schemeClr val="tx1"/>
                </a:solidFill>
                <a:latin typeface="Courier New" panose="02070309020205020404" pitchFamily="49" charset="0"/>
                <a:cs typeface="Courier New" panose="02070309020205020404" pitchFamily="49" charset="0"/>
              </a:rPr>
              <a:t>src</a:t>
            </a:r>
            <a:endParaRPr lang="en-US" sz="2000" dirty="0">
              <a:solidFill>
                <a:schemeClr val="tx1"/>
              </a:solidFill>
              <a:latin typeface="Courier New" panose="02070309020205020404" pitchFamily="49" charset="0"/>
              <a:cs typeface="Courier New" panose="02070309020205020404" pitchFamily="49" charset="0"/>
            </a:endParaRPr>
          </a:p>
          <a:p>
            <a:endParaRPr lang="en-US" sz="2000" dirty="0">
              <a:solidFill>
                <a:schemeClr val="tx1"/>
              </a:solidFill>
              <a:latin typeface="Courier New" panose="02070309020205020404" pitchFamily="49" charset="0"/>
              <a:cs typeface="Courier New" panose="02070309020205020404" pitchFamily="49" charset="0"/>
            </a:endParaRPr>
          </a:p>
          <a:p>
            <a:r>
              <a:rPr lang="en-US" sz="2000" dirty="0">
                <a:solidFill>
                  <a:schemeClr val="tx1"/>
                </a:solidFill>
                <a:latin typeface="Courier New" panose="02070309020205020404" pitchFamily="49" charset="0"/>
                <a:cs typeface="Courier New" panose="02070309020205020404" pitchFamily="49" charset="0"/>
              </a:rPr>
              <a:t>USER ${UID}:${UID}</a:t>
            </a:r>
          </a:p>
          <a:p>
            <a:r>
              <a:rPr lang="en-US" sz="2000" dirty="0">
                <a:solidFill>
                  <a:schemeClr val="tx1"/>
                </a:solidFill>
                <a:latin typeface="Courier New" panose="02070309020205020404" pitchFamily="49" charset="0"/>
                <a:cs typeface="Courier New" panose="02070309020205020404" pitchFamily="49" charset="0"/>
              </a:rPr>
              <a:t>EXPOSE 8080</a:t>
            </a:r>
          </a:p>
          <a:p>
            <a:r>
              <a:rPr lang="en-US" sz="2000" dirty="0">
                <a:solidFill>
                  <a:schemeClr val="tx1"/>
                </a:solidFill>
                <a:latin typeface="Courier New" panose="02070309020205020404" pitchFamily="49" charset="0"/>
                <a:cs typeface="Courier New" panose="02070309020205020404" pitchFamily="49" charset="0"/>
              </a:rPr>
              <a:t>CMD [ "node", "./</a:t>
            </a:r>
            <a:r>
              <a:rPr lang="en-US" sz="2000" dirty="0" err="1">
                <a:solidFill>
                  <a:schemeClr val="tx1"/>
                </a:solidFill>
                <a:latin typeface="Courier New" panose="02070309020205020404" pitchFamily="49" charset="0"/>
                <a:cs typeface="Courier New" panose="02070309020205020404" pitchFamily="49" charset="0"/>
              </a:rPr>
              <a:t>src</a:t>
            </a:r>
            <a:r>
              <a:rPr lang="en-US" sz="2000" dirty="0">
                <a:solidFill>
                  <a:schemeClr val="tx1"/>
                </a:solidFill>
                <a:latin typeface="Courier New" panose="02070309020205020404" pitchFamily="49" charset="0"/>
                <a:cs typeface="Courier New" panose="02070309020205020404" pitchFamily="49" charset="0"/>
              </a:rPr>
              <a:t>/server.js" ]</a:t>
            </a:r>
          </a:p>
        </p:txBody>
      </p:sp>
      <p:sp>
        <p:nvSpPr>
          <p:cNvPr id="6" name="TextBox 5">
            <a:extLst>
              <a:ext uri="{FF2B5EF4-FFF2-40B4-BE49-F238E27FC236}">
                <a16:creationId xmlns:a16="http://schemas.microsoft.com/office/drawing/2014/main" id="{11834EF7-EAF1-27E9-B369-DC23FAA38FF2}"/>
              </a:ext>
            </a:extLst>
          </p:cNvPr>
          <p:cNvSpPr txBox="1"/>
          <p:nvPr/>
        </p:nvSpPr>
        <p:spPr>
          <a:xfrm rot="2194466">
            <a:off x="5606868" y="3259708"/>
            <a:ext cx="6378617" cy="707886"/>
          </a:xfrm>
          <a:prstGeom prst="rect">
            <a:avLst/>
          </a:prstGeom>
          <a:noFill/>
        </p:spPr>
        <p:txBody>
          <a:bodyPr wrap="square">
            <a:spAutoFit/>
          </a:bodyPr>
          <a:lstStyle/>
          <a:p>
            <a:pPr algn="ctr"/>
            <a:r>
              <a:rPr lang="en-US" sz="4000" b="1" dirty="0">
                <a:solidFill>
                  <a:srgbClr val="FF0000"/>
                </a:solidFill>
              </a:rPr>
              <a:t>DO NOT TRY THIS AT HOME</a:t>
            </a:r>
          </a:p>
        </p:txBody>
      </p:sp>
    </p:spTree>
    <p:extLst>
      <p:ext uri="{BB962C8B-B14F-4D97-AF65-F5344CB8AC3E}">
        <p14:creationId xmlns:p14="http://schemas.microsoft.com/office/powerpoint/2010/main" val="43079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3209A-21B1-905C-7BD1-4DB44F41A1D6}"/>
              </a:ext>
            </a:extLst>
          </p:cNvPr>
          <p:cNvSpPr>
            <a:spLocks noGrp="1"/>
          </p:cNvSpPr>
          <p:nvPr>
            <p:ph type="title"/>
          </p:nvPr>
        </p:nvSpPr>
        <p:spPr/>
        <p:txBody>
          <a:bodyPr>
            <a:normAutofit/>
          </a:bodyPr>
          <a:lstStyle/>
          <a:p>
            <a:r>
              <a:rPr lang="en-US" dirty="0"/>
              <a:t>Ecosystem</a:t>
            </a:r>
          </a:p>
        </p:txBody>
      </p:sp>
      <p:sp>
        <p:nvSpPr>
          <p:cNvPr id="3" name="Content Placeholder 2">
            <a:extLst>
              <a:ext uri="{FF2B5EF4-FFF2-40B4-BE49-F238E27FC236}">
                <a16:creationId xmlns:a16="http://schemas.microsoft.com/office/drawing/2014/main" id="{7C752347-FDFD-A78D-DF24-9378E0D3320B}"/>
              </a:ext>
            </a:extLst>
          </p:cNvPr>
          <p:cNvSpPr>
            <a:spLocks noGrp="1"/>
          </p:cNvSpPr>
          <p:nvPr>
            <p:ph idx="1"/>
          </p:nvPr>
        </p:nvSpPr>
        <p:spPr>
          <a:xfrm>
            <a:off x="335360" y="1268760"/>
            <a:ext cx="5688632" cy="5040560"/>
          </a:xfrm>
        </p:spPr>
        <p:txBody>
          <a:bodyPr/>
          <a:lstStyle/>
          <a:p>
            <a:r>
              <a:rPr lang="en-US" dirty="0"/>
              <a:t>Pod Manager tool (</a:t>
            </a:r>
            <a:r>
              <a:rPr lang="en-US" dirty="0" err="1"/>
              <a:t>podman</a:t>
            </a:r>
            <a:r>
              <a:rPr lang="en-US" dirty="0"/>
              <a:t>)</a:t>
            </a:r>
            <a:br>
              <a:rPr lang="en-US" dirty="0"/>
            </a:br>
            <a:r>
              <a:rPr lang="en-US" dirty="0"/>
              <a:t>alias docker=</a:t>
            </a:r>
            <a:r>
              <a:rPr lang="en-US" dirty="0" err="1"/>
              <a:t>podman</a:t>
            </a:r>
            <a:endParaRPr lang="en-US" dirty="0"/>
          </a:p>
          <a:p>
            <a:r>
              <a:rPr lang="en-US" dirty="0" err="1"/>
              <a:t>Containerd</a:t>
            </a:r>
            <a:endParaRPr lang="en-US" dirty="0"/>
          </a:p>
          <a:p>
            <a:r>
              <a:rPr lang="en-US" dirty="0" err="1"/>
              <a:t>Buildah</a:t>
            </a:r>
            <a:r>
              <a:rPr lang="en-US" dirty="0"/>
              <a:t> / </a:t>
            </a:r>
            <a:r>
              <a:rPr lang="en-US" dirty="0" err="1"/>
              <a:t>BuildKit</a:t>
            </a:r>
            <a:endParaRPr lang="en-US" dirty="0"/>
          </a:p>
          <a:p>
            <a:r>
              <a:rPr lang="en-US" dirty="0"/>
              <a:t>cri-o</a:t>
            </a:r>
          </a:p>
          <a:p>
            <a:r>
              <a:rPr lang="en-US" dirty="0" err="1"/>
              <a:t>rkt</a:t>
            </a:r>
            <a:br>
              <a:rPr lang="en-US" dirty="0"/>
            </a:br>
            <a:br>
              <a:rPr lang="en-US" dirty="0"/>
            </a:br>
            <a:br>
              <a:rPr lang="en-US" dirty="0"/>
            </a:br>
            <a:endParaRPr lang="en-US" dirty="0"/>
          </a:p>
          <a:p>
            <a:r>
              <a:rPr lang="en-US" dirty="0"/>
              <a:t>…</a:t>
            </a:r>
          </a:p>
          <a:p>
            <a:endParaRPr lang="en-US" dirty="0"/>
          </a:p>
        </p:txBody>
      </p:sp>
      <p:sp>
        <p:nvSpPr>
          <p:cNvPr id="4" name="Slide Number Placeholder 3">
            <a:extLst>
              <a:ext uri="{FF2B5EF4-FFF2-40B4-BE49-F238E27FC236}">
                <a16:creationId xmlns:a16="http://schemas.microsoft.com/office/drawing/2014/main" id="{A4CA7D46-75F6-F483-AD0E-EBA1164B6AFB}"/>
              </a:ext>
            </a:extLst>
          </p:cNvPr>
          <p:cNvSpPr>
            <a:spLocks noGrp="1"/>
          </p:cNvSpPr>
          <p:nvPr>
            <p:ph type="sldNum" sz="quarter" idx="12"/>
          </p:nvPr>
        </p:nvSpPr>
        <p:spPr/>
        <p:txBody>
          <a:bodyPr/>
          <a:lstStyle/>
          <a:p>
            <a:fld id="{452BA717-4DED-4A38-BDE4-30D0F0A142DB}" type="slidenum">
              <a:rPr lang="cs-CZ" smtClean="0"/>
              <a:pPr/>
              <a:t>19</a:t>
            </a:fld>
            <a:endParaRPr lang="cs-CZ"/>
          </a:p>
        </p:txBody>
      </p:sp>
      <p:pic>
        <p:nvPicPr>
          <p:cNvPr id="6" name="Picture 5">
            <a:extLst>
              <a:ext uri="{FF2B5EF4-FFF2-40B4-BE49-F238E27FC236}">
                <a16:creationId xmlns:a16="http://schemas.microsoft.com/office/drawing/2014/main" id="{5C2802BD-0249-2E7E-831B-2F0F2DA89982}"/>
              </a:ext>
            </a:extLst>
          </p:cNvPr>
          <p:cNvPicPr>
            <a:picLocks noChangeAspect="1"/>
          </p:cNvPicPr>
          <p:nvPr/>
        </p:nvPicPr>
        <p:blipFill>
          <a:blip r:embed="rId3"/>
          <a:stretch>
            <a:fillRect/>
          </a:stretch>
        </p:blipFill>
        <p:spPr>
          <a:xfrm>
            <a:off x="360000" y="4005064"/>
            <a:ext cx="8285884" cy="585727"/>
          </a:xfrm>
          <a:prstGeom prst="rect">
            <a:avLst/>
          </a:prstGeom>
        </p:spPr>
      </p:pic>
    </p:spTree>
    <p:extLst>
      <p:ext uri="{BB962C8B-B14F-4D97-AF65-F5344CB8AC3E}">
        <p14:creationId xmlns:p14="http://schemas.microsoft.com/office/powerpoint/2010/main" val="1831601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47E8E-8F0E-5616-D0AE-7927C6389DCD}"/>
              </a:ext>
            </a:extLst>
          </p:cNvPr>
          <p:cNvSpPr>
            <a:spLocks noGrp="1"/>
          </p:cNvSpPr>
          <p:nvPr>
            <p:ph type="title"/>
          </p:nvPr>
        </p:nvSpPr>
        <p:spPr/>
        <p:txBody>
          <a:bodyPr/>
          <a:lstStyle/>
          <a:p>
            <a:r>
              <a:rPr lang="en-US" dirty="0"/>
              <a:t>Starting point</a:t>
            </a:r>
          </a:p>
        </p:txBody>
      </p:sp>
      <p:sp>
        <p:nvSpPr>
          <p:cNvPr id="4" name="Content Placeholder 3">
            <a:extLst>
              <a:ext uri="{FF2B5EF4-FFF2-40B4-BE49-F238E27FC236}">
                <a16:creationId xmlns:a16="http://schemas.microsoft.com/office/drawing/2014/main" id="{8A8747F6-1F4A-9A66-6BA8-68122D32FA32}"/>
              </a:ext>
            </a:extLst>
          </p:cNvPr>
          <p:cNvSpPr>
            <a:spLocks noGrp="1"/>
          </p:cNvSpPr>
          <p:nvPr>
            <p:ph idx="1"/>
          </p:nvPr>
        </p:nvSpPr>
        <p:spPr>
          <a:xfrm>
            <a:off x="335360" y="1268760"/>
            <a:ext cx="4608512" cy="5040560"/>
          </a:xfrm>
        </p:spPr>
        <p:txBody>
          <a:bodyPr/>
          <a:lstStyle/>
          <a:p>
            <a:pPr marL="0" indent="0">
              <a:buNone/>
            </a:pPr>
            <a:r>
              <a:rPr lang="en-US" dirty="0"/>
              <a:t>Tools: WinSCP / SCP / SSH</a:t>
            </a:r>
            <a:br>
              <a:rPr lang="en-US" dirty="0"/>
            </a:br>
            <a:endParaRPr lang="en-US" dirty="0"/>
          </a:p>
          <a:p>
            <a:pPr marL="0" indent="0">
              <a:buNone/>
            </a:pPr>
            <a:r>
              <a:rPr lang="en-US" dirty="0"/>
              <a:t>Advantages</a:t>
            </a:r>
          </a:p>
          <a:p>
            <a:r>
              <a:rPr lang="en-US" dirty="0"/>
              <a:t>Near zero setup</a:t>
            </a:r>
          </a:p>
          <a:p>
            <a:pPr marL="0" indent="0">
              <a:buNone/>
            </a:pPr>
            <a:br>
              <a:rPr lang="en-US" dirty="0"/>
            </a:br>
            <a:r>
              <a:rPr lang="en-US" dirty="0"/>
              <a:t>Disadvantages</a:t>
            </a:r>
          </a:p>
          <a:p>
            <a:r>
              <a:rPr lang="en-US" dirty="0"/>
              <a:t>Manual</a:t>
            </a:r>
          </a:p>
          <a:p>
            <a:r>
              <a:rPr lang="en-US" dirty="0"/>
              <a:t>Single environment</a:t>
            </a:r>
          </a:p>
          <a:p>
            <a:r>
              <a:rPr lang="en-US" dirty="0"/>
              <a:t>Error prone</a:t>
            </a:r>
          </a:p>
          <a:p>
            <a:pPr marL="0" indent="0">
              <a:buNone/>
            </a:pPr>
            <a:endParaRPr lang="en-US" dirty="0"/>
          </a:p>
          <a:p>
            <a:endParaRPr lang="en-US" dirty="0"/>
          </a:p>
        </p:txBody>
      </p:sp>
      <p:sp>
        <p:nvSpPr>
          <p:cNvPr id="3" name="Slide Number Placeholder 2">
            <a:extLst>
              <a:ext uri="{FF2B5EF4-FFF2-40B4-BE49-F238E27FC236}">
                <a16:creationId xmlns:a16="http://schemas.microsoft.com/office/drawing/2014/main" id="{0B7E1438-54AE-7170-C9DC-54D7F62187C9}"/>
              </a:ext>
            </a:extLst>
          </p:cNvPr>
          <p:cNvSpPr>
            <a:spLocks noGrp="1"/>
          </p:cNvSpPr>
          <p:nvPr>
            <p:ph type="sldNum" sz="quarter" idx="12"/>
          </p:nvPr>
        </p:nvSpPr>
        <p:spPr/>
        <p:txBody>
          <a:bodyPr/>
          <a:lstStyle/>
          <a:p>
            <a:fld id="{651B8B48-CD68-422A-981A-F7D1D2E08DD1}" type="slidenum">
              <a:rPr lang="en-US" smtClean="0"/>
              <a:t>2</a:t>
            </a:fld>
            <a:endParaRPr lang="en-US"/>
          </a:p>
        </p:txBody>
      </p:sp>
      <p:pic>
        <p:nvPicPr>
          <p:cNvPr id="5" name="Picture 4">
            <a:extLst>
              <a:ext uri="{FF2B5EF4-FFF2-40B4-BE49-F238E27FC236}">
                <a16:creationId xmlns:a16="http://schemas.microsoft.com/office/drawing/2014/main" id="{166FB3A8-D670-0737-9417-8E7FB488FEC4}"/>
              </a:ext>
            </a:extLst>
          </p:cNvPr>
          <p:cNvPicPr>
            <a:picLocks noChangeAspect="1"/>
          </p:cNvPicPr>
          <p:nvPr/>
        </p:nvPicPr>
        <p:blipFill>
          <a:blip r:embed="rId3"/>
          <a:stretch>
            <a:fillRect/>
          </a:stretch>
        </p:blipFill>
        <p:spPr>
          <a:xfrm>
            <a:off x="5159897" y="1281157"/>
            <a:ext cx="6711846" cy="4453537"/>
          </a:xfrm>
          <a:prstGeom prst="rect">
            <a:avLst/>
          </a:prstGeom>
        </p:spPr>
      </p:pic>
    </p:spTree>
    <p:extLst>
      <p:ext uri="{BB962C8B-B14F-4D97-AF65-F5344CB8AC3E}">
        <p14:creationId xmlns:p14="http://schemas.microsoft.com/office/powerpoint/2010/main" val="3103657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89A67-6D86-9B8A-1F20-13ACE8713ADC}"/>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9754051D-BEFD-FECA-33F7-760A671DF18F}"/>
              </a:ext>
            </a:extLst>
          </p:cNvPr>
          <p:cNvSpPr>
            <a:spLocks noGrp="1"/>
          </p:cNvSpPr>
          <p:nvPr>
            <p:ph idx="1"/>
          </p:nvPr>
        </p:nvSpPr>
        <p:spPr/>
        <p:txBody>
          <a:bodyPr/>
          <a:lstStyle/>
          <a:p>
            <a:r>
              <a:rPr lang="en-US" dirty="0">
                <a:hlinkClick r:id="rId2"/>
              </a:rPr>
              <a:t>Docker Captains</a:t>
            </a:r>
            <a:endParaRPr lang="en-US" dirty="0"/>
          </a:p>
          <a:p>
            <a:r>
              <a:rPr lang="en-US" dirty="0"/>
              <a:t>Volumes / Networking / …</a:t>
            </a:r>
          </a:p>
          <a:p>
            <a:r>
              <a:rPr lang="en-US" dirty="0"/>
              <a:t>ADD / </a:t>
            </a:r>
            <a:r>
              <a:rPr lang="en-US" strike="sngStrike" dirty="0"/>
              <a:t>MAINTAINER</a:t>
            </a:r>
            <a:r>
              <a:rPr lang="en-US" dirty="0"/>
              <a:t> / ENTRYPOINT / LABEL / …</a:t>
            </a:r>
          </a:p>
          <a:p>
            <a:r>
              <a:rPr lang="en-US" dirty="0" err="1">
                <a:hlinkClick r:id="rId3"/>
              </a:rPr>
              <a:t>Dockerfile</a:t>
            </a:r>
            <a:r>
              <a:rPr lang="en-US" dirty="0">
                <a:hlinkClick r:id="rId3"/>
              </a:rPr>
              <a:t> Reference</a:t>
            </a:r>
            <a:endParaRPr lang="en-US" dirty="0"/>
          </a:p>
          <a:p>
            <a:r>
              <a:rPr lang="en-US" dirty="0"/>
              <a:t>Multi-stage builds</a:t>
            </a:r>
          </a:p>
          <a:p>
            <a:r>
              <a:rPr lang="sv-SE" dirty="0"/>
              <a:t>API (REST, /var/run/docker.sock)</a:t>
            </a:r>
          </a:p>
          <a:p>
            <a:r>
              <a:rPr lang="en-US" dirty="0" err="1">
                <a:hlinkClick r:id="rId4"/>
              </a:rPr>
              <a:t>cAdvisor</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AFFB3CC-C852-8868-1C94-5961B1843EEA}"/>
              </a:ext>
            </a:extLst>
          </p:cNvPr>
          <p:cNvSpPr>
            <a:spLocks noGrp="1"/>
          </p:cNvSpPr>
          <p:nvPr>
            <p:ph type="sldNum" sz="quarter" idx="12"/>
          </p:nvPr>
        </p:nvSpPr>
        <p:spPr/>
        <p:txBody>
          <a:bodyPr/>
          <a:lstStyle/>
          <a:p>
            <a:fld id="{452BA717-4DED-4A38-BDE4-30D0F0A142DB}" type="slidenum">
              <a:rPr lang="cs-CZ" smtClean="0"/>
              <a:pPr/>
              <a:t>20</a:t>
            </a:fld>
            <a:endParaRPr lang="cs-CZ"/>
          </a:p>
        </p:txBody>
      </p:sp>
    </p:spTree>
    <p:extLst>
      <p:ext uri="{BB962C8B-B14F-4D97-AF65-F5344CB8AC3E}">
        <p14:creationId xmlns:p14="http://schemas.microsoft.com/office/powerpoint/2010/main" val="841115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955B9-4CB2-1330-AD2F-D9194ACE34B4}"/>
              </a:ext>
            </a:extLst>
          </p:cNvPr>
          <p:cNvSpPr>
            <a:spLocks noGrp="1"/>
          </p:cNvSpPr>
          <p:nvPr>
            <p:ph type="title"/>
          </p:nvPr>
        </p:nvSpPr>
        <p:spPr/>
        <p:txBody>
          <a:bodyPr/>
          <a:lstStyle/>
          <a:p>
            <a:r>
              <a:rPr lang="en-US" dirty="0"/>
              <a:t>Docker goes wrong … security edition</a:t>
            </a:r>
          </a:p>
        </p:txBody>
      </p:sp>
      <p:sp>
        <p:nvSpPr>
          <p:cNvPr id="4" name="Slide Number Placeholder 3">
            <a:extLst>
              <a:ext uri="{FF2B5EF4-FFF2-40B4-BE49-F238E27FC236}">
                <a16:creationId xmlns:a16="http://schemas.microsoft.com/office/drawing/2014/main" id="{188C1603-5694-C229-4669-C629D5B7BFA0}"/>
              </a:ext>
            </a:extLst>
          </p:cNvPr>
          <p:cNvSpPr>
            <a:spLocks noGrp="1"/>
          </p:cNvSpPr>
          <p:nvPr>
            <p:ph type="sldNum" sz="quarter" idx="12"/>
          </p:nvPr>
        </p:nvSpPr>
        <p:spPr/>
        <p:txBody>
          <a:bodyPr/>
          <a:lstStyle/>
          <a:p>
            <a:fld id="{452BA717-4DED-4A38-BDE4-30D0F0A142DB}" type="slidenum">
              <a:rPr lang="cs-CZ" smtClean="0"/>
              <a:pPr/>
              <a:t>21</a:t>
            </a:fld>
            <a:endParaRPr lang="cs-CZ"/>
          </a:p>
        </p:txBody>
      </p:sp>
      <p:sp>
        <p:nvSpPr>
          <p:cNvPr id="6" name="TextBox 5">
            <a:extLst>
              <a:ext uri="{FF2B5EF4-FFF2-40B4-BE49-F238E27FC236}">
                <a16:creationId xmlns:a16="http://schemas.microsoft.com/office/drawing/2014/main" id="{B7DDB9C9-B8A4-23D7-53F7-92897C214D6C}"/>
              </a:ext>
            </a:extLst>
          </p:cNvPr>
          <p:cNvSpPr txBox="1"/>
          <p:nvPr/>
        </p:nvSpPr>
        <p:spPr>
          <a:xfrm>
            <a:off x="360000" y="1268760"/>
            <a:ext cx="6102926" cy="430887"/>
          </a:xfrm>
          <a:prstGeom prst="rect">
            <a:avLst/>
          </a:prstGeom>
          <a:noFill/>
        </p:spPr>
        <p:txBody>
          <a:bodyPr wrap="square">
            <a:spAutoFit/>
          </a:bodyPr>
          <a:lstStyle/>
          <a:p>
            <a:pPr marL="0" indent="0">
              <a:buNone/>
            </a:pPr>
            <a:r>
              <a:rPr lang="en-US" sz="2200" dirty="0"/>
              <a:t>Would you .. </a:t>
            </a:r>
          </a:p>
        </p:txBody>
      </p:sp>
      <p:pic>
        <p:nvPicPr>
          <p:cNvPr id="7" name="Picture 2">
            <a:extLst>
              <a:ext uri="{FF2B5EF4-FFF2-40B4-BE49-F238E27FC236}">
                <a16:creationId xmlns:a16="http://schemas.microsoft.com/office/drawing/2014/main" id="{45A4C50F-F153-EB6B-B1AD-9345AF1FE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84" y="2006964"/>
            <a:ext cx="3965426" cy="39654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328AED2-E544-EC67-B06E-D42AE82E4A9F}"/>
              </a:ext>
            </a:extLst>
          </p:cNvPr>
          <p:cNvPicPr>
            <a:picLocks noChangeAspect="1"/>
          </p:cNvPicPr>
          <p:nvPr/>
        </p:nvPicPr>
        <p:blipFill>
          <a:blip r:embed="rId4"/>
          <a:stretch>
            <a:fillRect/>
          </a:stretch>
        </p:blipFill>
        <p:spPr>
          <a:xfrm>
            <a:off x="4516810" y="1484203"/>
            <a:ext cx="4564794" cy="3459844"/>
          </a:xfrm>
          <a:prstGeom prst="rect">
            <a:avLst/>
          </a:prstGeom>
        </p:spPr>
      </p:pic>
      <p:pic>
        <p:nvPicPr>
          <p:cNvPr id="9" name="Picture 8">
            <a:extLst>
              <a:ext uri="{FF2B5EF4-FFF2-40B4-BE49-F238E27FC236}">
                <a16:creationId xmlns:a16="http://schemas.microsoft.com/office/drawing/2014/main" id="{411BB1FE-1411-00AD-6435-22060E1FDB80}"/>
              </a:ext>
            </a:extLst>
          </p:cNvPr>
          <p:cNvPicPr>
            <a:picLocks noChangeAspect="1"/>
          </p:cNvPicPr>
          <p:nvPr/>
        </p:nvPicPr>
        <p:blipFill>
          <a:blip r:embed="rId5"/>
          <a:stretch>
            <a:fillRect/>
          </a:stretch>
        </p:blipFill>
        <p:spPr>
          <a:xfrm>
            <a:off x="4538514" y="5074596"/>
            <a:ext cx="6135801" cy="1303858"/>
          </a:xfrm>
          <a:prstGeom prst="rect">
            <a:avLst/>
          </a:prstGeom>
        </p:spPr>
      </p:pic>
    </p:spTree>
    <p:extLst>
      <p:ext uri="{BB962C8B-B14F-4D97-AF65-F5344CB8AC3E}">
        <p14:creationId xmlns:p14="http://schemas.microsoft.com/office/powerpoint/2010/main" val="48457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E54B13-FE9A-F26C-2A6F-78B994ADBB42}"/>
              </a:ext>
            </a:extLst>
          </p:cNvPr>
          <p:cNvSpPr>
            <a:spLocks noGrp="1"/>
          </p:cNvSpPr>
          <p:nvPr>
            <p:ph type="title"/>
          </p:nvPr>
        </p:nvSpPr>
        <p:spPr/>
        <p:txBody>
          <a:bodyPr/>
          <a:lstStyle/>
          <a:p>
            <a:r>
              <a:rPr lang="en-US" dirty="0"/>
              <a:t>Docker goes wrong …</a:t>
            </a:r>
          </a:p>
        </p:txBody>
      </p:sp>
      <p:sp>
        <p:nvSpPr>
          <p:cNvPr id="4" name="Slide Number Placeholder 3">
            <a:extLst>
              <a:ext uri="{FF2B5EF4-FFF2-40B4-BE49-F238E27FC236}">
                <a16:creationId xmlns:a16="http://schemas.microsoft.com/office/drawing/2014/main" id="{87A25583-6321-E4E1-4C3E-A53D07324104}"/>
              </a:ext>
            </a:extLst>
          </p:cNvPr>
          <p:cNvSpPr>
            <a:spLocks noGrp="1"/>
          </p:cNvSpPr>
          <p:nvPr>
            <p:ph type="sldNum" sz="quarter" idx="12"/>
          </p:nvPr>
        </p:nvSpPr>
        <p:spPr/>
        <p:txBody>
          <a:bodyPr/>
          <a:lstStyle/>
          <a:p>
            <a:fld id="{452BA717-4DED-4A38-BDE4-30D0F0A142DB}" type="slidenum">
              <a:rPr lang="cs-CZ" smtClean="0"/>
              <a:pPr/>
              <a:t>22</a:t>
            </a:fld>
            <a:endParaRPr lang="cs-CZ"/>
          </a:p>
        </p:txBody>
      </p:sp>
      <p:sp>
        <p:nvSpPr>
          <p:cNvPr id="6" name="Rectangle 5">
            <a:extLst>
              <a:ext uri="{FF2B5EF4-FFF2-40B4-BE49-F238E27FC236}">
                <a16:creationId xmlns:a16="http://schemas.microsoft.com/office/drawing/2014/main" id="{CC8C85F6-41E7-32F0-C78F-DBDC55CCC1DF}"/>
              </a:ext>
            </a:extLst>
          </p:cNvPr>
          <p:cNvSpPr/>
          <p:nvPr/>
        </p:nvSpPr>
        <p:spPr>
          <a:xfrm>
            <a:off x="419396" y="1310492"/>
            <a:ext cx="11353936" cy="43762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latin typeface="Courier New" panose="02070309020205020404" pitchFamily="49" charset="0"/>
                <a:cs typeface="Courier New" panose="02070309020205020404" pitchFamily="49" charset="0"/>
              </a:rPr>
              <a:t>FROM maven:3-jdk-10-slim</a:t>
            </a:r>
          </a:p>
          <a:p>
            <a:r>
              <a:rPr lang="en-US" sz="2000" dirty="0">
                <a:solidFill>
                  <a:schemeClr val="tx1"/>
                </a:solidFill>
                <a:latin typeface="Courier New" panose="02070309020205020404" pitchFamily="49" charset="0"/>
                <a:cs typeface="Courier New" panose="02070309020205020404" pitchFamily="49" charset="0"/>
              </a:rPr>
              <a:t>RUN apt-get update; apt-get upgrade -y</a:t>
            </a:r>
          </a:p>
          <a:p>
            <a:r>
              <a:rPr lang="en-US" sz="2000" dirty="0">
                <a:solidFill>
                  <a:schemeClr val="tx1"/>
                </a:solidFill>
                <a:latin typeface="Courier New" panose="02070309020205020404" pitchFamily="49" charset="0"/>
                <a:cs typeface="Courier New" panose="02070309020205020404" pitchFamily="49" charset="0"/>
              </a:rPr>
              <a:t>RUN apt-get install -y curl software-properties-common </a:t>
            </a:r>
            <a:r>
              <a:rPr lang="en-US" sz="2000" dirty="0" err="1">
                <a:solidFill>
                  <a:schemeClr val="tx1"/>
                </a:solidFill>
                <a:latin typeface="Courier New" panose="02070309020205020404" pitchFamily="49" charset="0"/>
                <a:cs typeface="Courier New" panose="02070309020205020404" pitchFamily="49" charset="0"/>
              </a:rPr>
              <a:t>gnupg</a:t>
            </a:r>
            <a:r>
              <a:rPr lang="en-US" sz="2000" dirty="0">
                <a:solidFill>
                  <a:schemeClr val="tx1"/>
                </a:solidFill>
                <a:latin typeface="Courier New" panose="02070309020205020404" pitchFamily="49" charset="0"/>
                <a:cs typeface="Courier New" panose="02070309020205020404" pitchFamily="49" charset="0"/>
              </a:rPr>
              <a:t>; \</a:t>
            </a:r>
          </a:p>
          <a:p>
            <a:r>
              <a:rPr lang="en-US" sz="2000" dirty="0">
                <a:solidFill>
                  <a:schemeClr val="tx1"/>
                </a:solidFill>
                <a:latin typeface="Courier New" panose="02070309020205020404" pitchFamily="49" charset="0"/>
                <a:cs typeface="Courier New" panose="02070309020205020404" pitchFamily="49" charset="0"/>
              </a:rPr>
              <a:t>  curl -</a:t>
            </a:r>
            <a:r>
              <a:rPr lang="en-US" sz="2000" dirty="0" err="1">
                <a:solidFill>
                  <a:schemeClr val="tx1"/>
                </a:solidFill>
                <a:latin typeface="Courier New" panose="02070309020205020404" pitchFamily="49" charset="0"/>
                <a:cs typeface="Courier New" panose="02070309020205020404" pitchFamily="49" charset="0"/>
              </a:rPr>
              <a:t>sL</a:t>
            </a:r>
            <a:r>
              <a:rPr lang="en-US" sz="2000" dirty="0">
                <a:solidFill>
                  <a:schemeClr val="tx1"/>
                </a:solidFill>
                <a:latin typeface="Courier New" panose="02070309020205020404" pitchFamily="49" charset="0"/>
                <a:cs typeface="Courier New" panose="02070309020205020404" pitchFamily="49" charset="0"/>
              </a:rPr>
              <a:t> https://deb.nodesource.com/setup_10.x | bash -</a:t>
            </a:r>
          </a:p>
          <a:p>
            <a:r>
              <a:rPr lang="en-US" sz="2000" dirty="0">
                <a:solidFill>
                  <a:schemeClr val="tx1"/>
                </a:solidFill>
                <a:latin typeface="Courier New" panose="02070309020205020404" pitchFamily="49" charset="0"/>
                <a:cs typeface="Courier New" panose="02070309020205020404" pitchFamily="49" charset="0"/>
              </a:rPr>
              <a:t>RUN apt-get install -y </a:t>
            </a:r>
            <a:r>
              <a:rPr lang="en-US" sz="2000" dirty="0" err="1">
                <a:solidFill>
                  <a:schemeClr val="tx1"/>
                </a:solidFill>
                <a:latin typeface="Courier New" panose="02070309020205020404" pitchFamily="49" charset="0"/>
                <a:cs typeface="Courier New" panose="02070309020205020404" pitchFamily="49" charset="0"/>
              </a:rPr>
              <a:t>nodejs</a:t>
            </a:r>
            <a:endParaRPr lang="en-US" sz="2000" dirty="0">
              <a:solidFill>
                <a:schemeClr val="tx1"/>
              </a:solidFill>
              <a:latin typeface="Courier New" panose="02070309020205020404" pitchFamily="49" charset="0"/>
              <a:cs typeface="Courier New" panose="02070309020205020404" pitchFamily="49" charset="0"/>
            </a:endParaRPr>
          </a:p>
          <a:p>
            <a:r>
              <a:rPr lang="en-US" sz="2000" dirty="0">
                <a:solidFill>
                  <a:schemeClr val="tx1"/>
                </a:solidFill>
                <a:latin typeface="Courier New" panose="02070309020205020404" pitchFamily="49" charset="0"/>
                <a:cs typeface="Courier New" panose="02070309020205020404" pitchFamily="49" charset="0"/>
              </a:rPr>
              <a:t>RUN node -v; </a:t>
            </a:r>
            <a:r>
              <a:rPr lang="en-US" sz="2000" dirty="0" err="1">
                <a:solidFill>
                  <a:schemeClr val="tx1"/>
                </a:solidFill>
                <a:latin typeface="Courier New" panose="02070309020205020404" pitchFamily="49" charset="0"/>
                <a:cs typeface="Courier New" panose="02070309020205020404" pitchFamily="49" charset="0"/>
              </a:rPr>
              <a:t>npm</a:t>
            </a:r>
            <a:r>
              <a:rPr lang="en-US" sz="2000" dirty="0">
                <a:solidFill>
                  <a:schemeClr val="tx1"/>
                </a:solidFill>
                <a:latin typeface="Courier New" panose="02070309020205020404" pitchFamily="49" charset="0"/>
                <a:cs typeface="Courier New" panose="02070309020205020404" pitchFamily="49" charset="0"/>
              </a:rPr>
              <a:t> -v</a:t>
            </a:r>
          </a:p>
          <a:p>
            <a:endParaRPr lang="en-US" sz="2000" dirty="0">
              <a:solidFill>
                <a:schemeClr val="tx1"/>
              </a:solidFill>
              <a:latin typeface="Courier New" panose="02070309020205020404" pitchFamily="49" charset="0"/>
              <a:cs typeface="Courier New" panose="02070309020205020404" pitchFamily="49" charset="0"/>
            </a:endParaRPr>
          </a:p>
          <a:p>
            <a:r>
              <a:rPr lang="en-US" sz="2000" dirty="0">
                <a:solidFill>
                  <a:schemeClr val="tx1"/>
                </a:solidFill>
                <a:latin typeface="Courier New" panose="02070309020205020404" pitchFamily="49" charset="0"/>
                <a:cs typeface="Courier New" panose="02070309020205020404" pitchFamily="49" charset="0"/>
              </a:rPr>
              <a:t>WORKDIR /</a:t>
            </a:r>
            <a:r>
              <a:rPr lang="en-US" sz="2000" dirty="0" err="1">
                <a:solidFill>
                  <a:schemeClr val="tx1"/>
                </a:solidFill>
                <a:latin typeface="Courier New" panose="02070309020205020404" pitchFamily="49" charset="0"/>
                <a:cs typeface="Courier New" panose="02070309020205020404" pitchFamily="49" charset="0"/>
              </a:rPr>
              <a:t>etl</a:t>
            </a:r>
            <a:endParaRPr lang="en-US" sz="2000" dirty="0">
              <a:solidFill>
                <a:schemeClr val="tx1"/>
              </a:solidFill>
              <a:latin typeface="Courier New" panose="02070309020205020404" pitchFamily="49" charset="0"/>
              <a:cs typeface="Courier New" panose="02070309020205020404" pitchFamily="49" charset="0"/>
            </a:endParaRPr>
          </a:p>
          <a:p>
            <a:r>
              <a:rPr lang="en-US" sz="2000" dirty="0">
                <a:solidFill>
                  <a:schemeClr val="tx1"/>
                </a:solidFill>
                <a:latin typeface="Courier New" panose="02070309020205020404" pitchFamily="49" charset="0"/>
                <a:cs typeface="Courier New" panose="02070309020205020404" pitchFamily="49" charset="0"/>
              </a:rPr>
              <a:t>COPY . .</a:t>
            </a:r>
          </a:p>
          <a:p>
            <a:r>
              <a:rPr lang="en-US" sz="2000" dirty="0">
                <a:solidFill>
                  <a:schemeClr val="tx1"/>
                </a:solidFill>
                <a:latin typeface="Courier New" panose="02070309020205020404" pitchFamily="49" charset="0"/>
                <a:cs typeface="Courier New" panose="02070309020205020404" pitchFamily="49" charset="0"/>
              </a:rPr>
              <a:t>RUN </a:t>
            </a:r>
            <a:r>
              <a:rPr lang="en-US" sz="2000" dirty="0" err="1">
                <a:solidFill>
                  <a:schemeClr val="tx1"/>
                </a:solidFill>
                <a:latin typeface="Courier New" panose="02070309020205020404" pitchFamily="49" charset="0"/>
                <a:cs typeface="Courier New" panose="02070309020205020404" pitchFamily="49" charset="0"/>
              </a:rPr>
              <a:t>mvn</a:t>
            </a:r>
            <a:r>
              <a:rPr lang="en-US" sz="2000" dirty="0">
                <a:solidFill>
                  <a:schemeClr val="tx1"/>
                </a:solidFill>
                <a:latin typeface="Courier New" panose="02070309020205020404" pitchFamily="49" charset="0"/>
                <a:cs typeface="Courier New" panose="02070309020205020404" pitchFamily="49" charset="0"/>
              </a:rPr>
              <a:t> install -</a:t>
            </a:r>
            <a:r>
              <a:rPr lang="en-US" sz="2000" dirty="0" err="1">
                <a:solidFill>
                  <a:schemeClr val="tx1"/>
                </a:solidFill>
                <a:latin typeface="Courier New" panose="02070309020205020404" pitchFamily="49" charset="0"/>
                <a:cs typeface="Courier New" panose="02070309020205020404" pitchFamily="49" charset="0"/>
              </a:rPr>
              <a:t>DskipTests</a:t>
            </a:r>
            <a:endParaRPr lang="en-US" sz="2000" dirty="0">
              <a:solidFill>
                <a:schemeClr val="tx1"/>
              </a:solidFill>
              <a:latin typeface="Courier New" panose="02070309020205020404" pitchFamily="49" charset="0"/>
              <a:cs typeface="Courier New" panose="02070309020205020404" pitchFamily="49" charset="0"/>
            </a:endParaRPr>
          </a:p>
          <a:p>
            <a:r>
              <a:rPr lang="en-US" sz="2000" dirty="0">
                <a:solidFill>
                  <a:schemeClr val="tx1"/>
                </a:solidFill>
                <a:latin typeface="Courier New" panose="02070309020205020404" pitchFamily="49" charset="0"/>
                <a:cs typeface="Courier New" panose="02070309020205020404" pitchFamily="49" charset="0"/>
              </a:rPr>
              <a:t>RUN </a:t>
            </a:r>
            <a:r>
              <a:rPr lang="en-US" sz="2000" dirty="0" err="1">
                <a:solidFill>
                  <a:schemeClr val="tx1"/>
                </a:solidFill>
                <a:latin typeface="Courier New" panose="02070309020205020404" pitchFamily="49" charset="0"/>
                <a:cs typeface="Courier New" panose="02070309020205020404" pitchFamily="49" charset="0"/>
              </a:rPr>
              <a:t>chmod</a:t>
            </a:r>
            <a:r>
              <a:rPr lang="en-US" sz="2000" dirty="0">
                <a:solidFill>
                  <a:schemeClr val="tx1"/>
                </a:solidFill>
                <a:latin typeface="Courier New" panose="02070309020205020404" pitchFamily="49" charset="0"/>
                <a:cs typeface="Courier New" panose="02070309020205020404" pitchFamily="49" charset="0"/>
              </a:rPr>
              <a:t> </a:t>
            </a:r>
            <a:r>
              <a:rPr lang="en-US" sz="2000" dirty="0" err="1">
                <a:solidFill>
                  <a:schemeClr val="tx1"/>
                </a:solidFill>
                <a:latin typeface="Courier New" panose="02070309020205020404" pitchFamily="49" charset="0"/>
                <a:cs typeface="Courier New" panose="02070309020205020404" pitchFamily="49" charset="0"/>
              </a:rPr>
              <a:t>a+x</a:t>
            </a:r>
            <a:r>
              <a:rPr lang="en-US" sz="2000" dirty="0">
                <a:solidFill>
                  <a:schemeClr val="tx1"/>
                </a:solidFill>
                <a:latin typeface="Courier New" panose="02070309020205020404" pitchFamily="49" charset="0"/>
                <a:cs typeface="Courier New" panose="02070309020205020404" pitchFamily="49" charset="0"/>
              </a:rPr>
              <a:t> start.sh</a:t>
            </a:r>
          </a:p>
          <a:p>
            <a:endParaRPr lang="en-US" sz="2000" dirty="0">
              <a:solidFill>
                <a:schemeClr val="tx1"/>
              </a:solidFill>
              <a:latin typeface="Courier New" panose="02070309020205020404" pitchFamily="49" charset="0"/>
              <a:cs typeface="Courier New" panose="02070309020205020404" pitchFamily="49" charset="0"/>
            </a:endParaRPr>
          </a:p>
          <a:p>
            <a:r>
              <a:rPr lang="en-US" sz="2000" dirty="0">
                <a:solidFill>
                  <a:schemeClr val="tx1"/>
                </a:solidFill>
                <a:latin typeface="Courier New" panose="02070309020205020404" pitchFamily="49" charset="0"/>
                <a:cs typeface="Courier New" panose="02070309020205020404" pitchFamily="49" charset="0"/>
              </a:rPr>
              <a:t>CMD ["/bin/bash", "/</a:t>
            </a:r>
            <a:r>
              <a:rPr lang="en-US" sz="2000" dirty="0" err="1">
                <a:solidFill>
                  <a:schemeClr val="tx1"/>
                </a:solidFill>
                <a:latin typeface="Courier New" panose="02070309020205020404" pitchFamily="49" charset="0"/>
                <a:cs typeface="Courier New" panose="02070309020205020404" pitchFamily="49" charset="0"/>
              </a:rPr>
              <a:t>etl</a:t>
            </a:r>
            <a:r>
              <a:rPr lang="en-US" sz="2000" dirty="0">
                <a:solidFill>
                  <a:schemeClr val="tx1"/>
                </a:solidFill>
                <a:latin typeface="Courier New" panose="02070309020205020404" pitchFamily="49" charset="0"/>
                <a:cs typeface="Courier New" panose="02070309020205020404" pitchFamily="49" charset="0"/>
              </a:rPr>
              <a:t>/start.sh"]</a:t>
            </a:r>
          </a:p>
          <a:p>
            <a:r>
              <a:rPr lang="en-US" sz="2000" dirty="0">
                <a:solidFill>
                  <a:schemeClr val="tx1"/>
                </a:solidFill>
                <a:latin typeface="Courier New" panose="02070309020205020404" pitchFamily="49" charset="0"/>
                <a:cs typeface="Courier New" panose="02070309020205020404" pitchFamily="49" charset="0"/>
              </a:rPr>
              <a:t>EXPOSE 8080</a:t>
            </a:r>
          </a:p>
        </p:txBody>
      </p:sp>
      <p:sp>
        <p:nvSpPr>
          <p:cNvPr id="7" name="Rectangle 6">
            <a:extLst>
              <a:ext uri="{FF2B5EF4-FFF2-40B4-BE49-F238E27FC236}">
                <a16:creationId xmlns:a16="http://schemas.microsoft.com/office/drawing/2014/main" id="{7495A34E-7728-BC45-D8B4-5379C53E0D03}"/>
              </a:ext>
            </a:extLst>
          </p:cNvPr>
          <p:cNvSpPr/>
          <p:nvPr/>
        </p:nvSpPr>
        <p:spPr>
          <a:xfrm>
            <a:off x="419396" y="5813675"/>
            <a:ext cx="11353936" cy="3933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exec ./executor.sh &amp; exec ./executor-monitor.sh &amp; exec ./storage.sh &amp; exec ./frontend.sh</a:t>
            </a:r>
          </a:p>
        </p:txBody>
      </p:sp>
      <p:sp>
        <p:nvSpPr>
          <p:cNvPr id="8" name="TextBox 7">
            <a:extLst>
              <a:ext uri="{FF2B5EF4-FFF2-40B4-BE49-F238E27FC236}">
                <a16:creationId xmlns:a16="http://schemas.microsoft.com/office/drawing/2014/main" id="{C838218B-DE74-8415-9965-013E6B3C2533}"/>
              </a:ext>
            </a:extLst>
          </p:cNvPr>
          <p:cNvSpPr txBox="1"/>
          <p:nvPr/>
        </p:nvSpPr>
        <p:spPr>
          <a:xfrm rot="1032603">
            <a:off x="1409909" y="2872073"/>
            <a:ext cx="9348182" cy="1015663"/>
          </a:xfrm>
          <a:prstGeom prst="rect">
            <a:avLst/>
          </a:prstGeom>
          <a:noFill/>
        </p:spPr>
        <p:txBody>
          <a:bodyPr wrap="square">
            <a:spAutoFit/>
          </a:bodyPr>
          <a:lstStyle/>
          <a:p>
            <a:pPr algn="ctr"/>
            <a:r>
              <a:rPr lang="en-US" sz="6000" b="1" dirty="0">
                <a:solidFill>
                  <a:srgbClr val="FF0000"/>
                </a:solidFill>
              </a:rPr>
              <a:t>DO NOT TRY THIS AT HOME</a:t>
            </a:r>
          </a:p>
        </p:txBody>
      </p:sp>
    </p:spTree>
    <p:extLst>
      <p:ext uri="{BB962C8B-B14F-4D97-AF65-F5344CB8AC3E}">
        <p14:creationId xmlns:p14="http://schemas.microsoft.com/office/powerpoint/2010/main" val="911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3C5F7B8-F841-6FD9-315F-8E06B0F14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144" y="1412776"/>
            <a:ext cx="4208500" cy="460830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543F4438-CDFF-FF0B-3C6B-E6FD7E1CCFD7}"/>
              </a:ext>
            </a:extLst>
          </p:cNvPr>
          <p:cNvSpPr>
            <a:spLocks noGrp="1"/>
          </p:cNvSpPr>
          <p:nvPr>
            <p:ph type="title"/>
          </p:nvPr>
        </p:nvSpPr>
        <p:spPr/>
        <p:txBody>
          <a:bodyPr/>
          <a:lstStyle/>
          <a:p>
            <a:r>
              <a:rPr lang="en-US" dirty="0"/>
              <a:t>Docker Compose</a:t>
            </a:r>
          </a:p>
        </p:txBody>
      </p:sp>
      <p:sp>
        <p:nvSpPr>
          <p:cNvPr id="4" name="Content Placeholder 3">
            <a:extLst>
              <a:ext uri="{FF2B5EF4-FFF2-40B4-BE49-F238E27FC236}">
                <a16:creationId xmlns:a16="http://schemas.microsoft.com/office/drawing/2014/main" id="{2DA6958F-912E-A505-1875-105DBBBB49AC}"/>
              </a:ext>
            </a:extLst>
          </p:cNvPr>
          <p:cNvSpPr>
            <a:spLocks noGrp="1"/>
          </p:cNvSpPr>
          <p:nvPr>
            <p:ph idx="1"/>
          </p:nvPr>
        </p:nvSpPr>
        <p:spPr>
          <a:xfrm>
            <a:off x="335360" y="1268760"/>
            <a:ext cx="6624736" cy="5040560"/>
          </a:xfrm>
        </p:spPr>
        <p:txBody>
          <a:bodyPr/>
          <a:lstStyle/>
          <a:p>
            <a:r>
              <a:rPr lang="en-US" dirty="0"/>
              <a:t>Declarative</a:t>
            </a:r>
          </a:p>
          <a:p>
            <a:r>
              <a:rPr lang="en-US" dirty="0"/>
              <a:t>Definition in docker-</a:t>
            </a:r>
            <a:r>
              <a:rPr lang="en-US" dirty="0" err="1"/>
              <a:t>compose.yml</a:t>
            </a:r>
            <a:r>
              <a:rPr lang="en-US" dirty="0"/>
              <a:t> </a:t>
            </a:r>
            <a:br>
              <a:rPr lang="en-US" dirty="0"/>
            </a:br>
            <a:r>
              <a:rPr lang="en-US" dirty="0"/>
              <a:t>Development vs Production docker files</a:t>
            </a:r>
          </a:p>
          <a:p>
            <a:r>
              <a:rPr lang="en-US" dirty="0"/>
              <a:t>Multiple isolated environments on a single host</a:t>
            </a:r>
          </a:p>
          <a:p>
            <a:r>
              <a:rPr lang="en-US" dirty="0"/>
              <a:t>Service discovery</a:t>
            </a:r>
          </a:p>
          <a:p>
            <a:r>
              <a:rPr lang="en-US" dirty="0"/>
              <a:t>docker-compose vs docker compose</a:t>
            </a:r>
          </a:p>
        </p:txBody>
      </p:sp>
    </p:spTree>
    <p:extLst>
      <p:ext uri="{BB962C8B-B14F-4D97-AF65-F5344CB8AC3E}">
        <p14:creationId xmlns:p14="http://schemas.microsoft.com/office/powerpoint/2010/main" val="2527849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09AE-8D8B-BA32-7E6B-975F07AD2DA2}"/>
              </a:ext>
            </a:extLst>
          </p:cNvPr>
          <p:cNvSpPr>
            <a:spLocks noGrp="1"/>
          </p:cNvSpPr>
          <p:nvPr>
            <p:ph type="title"/>
          </p:nvPr>
        </p:nvSpPr>
        <p:spPr/>
        <p:txBody>
          <a:bodyPr/>
          <a:lstStyle/>
          <a:p>
            <a:r>
              <a:rPr lang="en-US" dirty="0"/>
              <a:t>docker-</a:t>
            </a:r>
            <a:r>
              <a:rPr lang="en-US" dirty="0" err="1"/>
              <a:t>compose.yaml</a:t>
            </a:r>
            <a:endParaRPr lang="en-US" dirty="0"/>
          </a:p>
        </p:txBody>
      </p:sp>
      <p:sp>
        <p:nvSpPr>
          <p:cNvPr id="3" name="Slide Number Placeholder 2">
            <a:extLst>
              <a:ext uri="{FF2B5EF4-FFF2-40B4-BE49-F238E27FC236}">
                <a16:creationId xmlns:a16="http://schemas.microsoft.com/office/drawing/2014/main" id="{54DA393F-D62E-AA1D-C93C-82F95468373C}"/>
              </a:ext>
            </a:extLst>
          </p:cNvPr>
          <p:cNvSpPr>
            <a:spLocks noGrp="1"/>
          </p:cNvSpPr>
          <p:nvPr>
            <p:ph type="sldNum" sz="quarter" idx="12"/>
          </p:nvPr>
        </p:nvSpPr>
        <p:spPr/>
        <p:txBody>
          <a:bodyPr/>
          <a:lstStyle/>
          <a:p>
            <a:fld id="{651B8B48-CD68-422A-981A-F7D1D2E08DD1}" type="slidenum">
              <a:rPr lang="en-US" smtClean="0"/>
              <a:t>24</a:t>
            </a:fld>
            <a:endParaRPr lang="en-US"/>
          </a:p>
        </p:txBody>
      </p:sp>
      <p:sp>
        <p:nvSpPr>
          <p:cNvPr id="4" name="Rectangle 3">
            <a:extLst>
              <a:ext uri="{FF2B5EF4-FFF2-40B4-BE49-F238E27FC236}">
                <a16:creationId xmlns:a16="http://schemas.microsoft.com/office/drawing/2014/main" id="{4E8B0440-28AF-5E29-2BF3-A0AF57084B97}"/>
              </a:ext>
            </a:extLst>
          </p:cNvPr>
          <p:cNvSpPr/>
          <p:nvPr/>
        </p:nvSpPr>
        <p:spPr>
          <a:xfrm>
            <a:off x="394604" y="1460615"/>
            <a:ext cx="5701395" cy="45962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latin typeface="Courier New" panose="02070309020205020404" pitchFamily="49" charset="0"/>
                <a:cs typeface="Courier New" panose="02070309020205020404" pitchFamily="49" charset="0"/>
              </a:rPr>
              <a:t>version: "3.9"</a:t>
            </a:r>
          </a:p>
          <a:p>
            <a:r>
              <a:rPr lang="en-US" sz="2000" dirty="0">
                <a:solidFill>
                  <a:schemeClr val="tx1"/>
                </a:solidFill>
                <a:latin typeface="Courier New" panose="02070309020205020404" pitchFamily="49" charset="0"/>
                <a:cs typeface="Courier New" panose="02070309020205020404" pitchFamily="49" charset="0"/>
              </a:rPr>
              <a:t>services:</a:t>
            </a:r>
          </a:p>
          <a:p>
            <a:endParaRPr lang="en-US" sz="2000" dirty="0">
              <a:solidFill>
                <a:schemeClr val="tx1"/>
              </a:solidFill>
              <a:latin typeface="Courier New" panose="02070309020205020404" pitchFamily="49" charset="0"/>
              <a:cs typeface="Courier New" panose="02070309020205020404" pitchFamily="49" charset="0"/>
            </a:endParaRPr>
          </a:p>
          <a:p>
            <a:r>
              <a:rPr lang="en-US" sz="2000" dirty="0">
                <a:solidFill>
                  <a:schemeClr val="tx1"/>
                </a:solidFill>
                <a:latin typeface="Courier New" panose="02070309020205020404" pitchFamily="49" charset="0"/>
                <a:cs typeface="Courier New" panose="02070309020205020404" pitchFamily="49" charset="0"/>
              </a:rPr>
              <a:t>  web:</a:t>
            </a:r>
          </a:p>
          <a:p>
            <a:r>
              <a:rPr lang="en-US" sz="2000" dirty="0">
                <a:solidFill>
                  <a:schemeClr val="tx1"/>
                </a:solidFill>
                <a:latin typeface="Courier New" panose="02070309020205020404" pitchFamily="49" charset="0"/>
                <a:cs typeface="Courier New" panose="02070309020205020404" pitchFamily="49" charset="0"/>
              </a:rPr>
              <a:t>    build: .</a:t>
            </a:r>
          </a:p>
          <a:p>
            <a:r>
              <a:rPr lang="en-US" sz="2000" dirty="0">
                <a:solidFill>
                  <a:schemeClr val="tx1"/>
                </a:solidFill>
                <a:latin typeface="Courier New" panose="02070309020205020404" pitchFamily="49" charset="0"/>
                <a:cs typeface="Courier New" panose="02070309020205020404" pitchFamily="49" charset="0"/>
              </a:rPr>
              <a:t>    ports:</a:t>
            </a:r>
          </a:p>
          <a:p>
            <a:r>
              <a:rPr lang="en-US" sz="2000" dirty="0">
                <a:solidFill>
                  <a:schemeClr val="tx1"/>
                </a:solidFill>
                <a:latin typeface="Courier New" panose="02070309020205020404" pitchFamily="49" charset="0"/>
                <a:cs typeface="Courier New" panose="02070309020205020404" pitchFamily="49" charset="0"/>
              </a:rPr>
              <a:t>      - "8000:5000"</a:t>
            </a:r>
          </a:p>
          <a:p>
            <a:r>
              <a:rPr lang="en-US" sz="2000" dirty="0">
                <a:solidFill>
                  <a:schemeClr val="tx1"/>
                </a:solidFill>
                <a:latin typeface="Courier New" panose="02070309020205020404" pitchFamily="49" charset="0"/>
                <a:cs typeface="Courier New" panose="02070309020205020404" pitchFamily="49" charset="0"/>
              </a:rPr>
              <a:t>    volumes:</a:t>
            </a:r>
          </a:p>
          <a:p>
            <a:r>
              <a:rPr lang="en-US" sz="2000" dirty="0">
                <a:solidFill>
                  <a:schemeClr val="tx1"/>
                </a:solidFill>
                <a:latin typeface="Courier New" panose="02070309020205020404" pitchFamily="49" charset="0"/>
                <a:cs typeface="Courier New" panose="02070309020205020404" pitchFamily="49" charset="0"/>
              </a:rPr>
              <a:t>      - .:/code</a:t>
            </a:r>
          </a:p>
          <a:p>
            <a:r>
              <a:rPr lang="en-US" sz="2000" dirty="0">
                <a:solidFill>
                  <a:schemeClr val="tx1"/>
                </a:solidFill>
                <a:latin typeface="Courier New" panose="02070309020205020404" pitchFamily="49" charset="0"/>
                <a:cs typeface="Courier New" panose="02070309020205020404" pitchFamily="49" charset="0"/>
              </a:rPr>
              <a:t>    environment:</a:t>
            </a:r>
          </a:p>
          <a:p>
            <a:r>
              <a:rPr lang="en-US" sz="2000" dirty="0">
                <a:solidFill>
                  <a:schemeClr val="tx1"/>
                </a:solidFill>
                <a:latin typeface="Courier New" panose="02070309020205020404" pitchFamily="49" charset="0"/>
                <a:cs typeface="Courier New" panose="02070309020205020404" pitchFamily="49" charset="0"/>
              </a:rPr>
              <a:t>      FLASK_ENV: development</a:t>
            </a:r>
          </a:p>
          <a:p>
            <a:endParaRPr lang="en-US" sz="2000" dirty="0">
              <a:solidFill>
                <a:schemeClr val="tx1"/>
              </a:solidFill>
              <a:latin typeface="Courier New" panose="02070309020205020404" pitchFamily="49" charset="0"/>
              <a:cs typeface="Courier New" panose="02070309020205020404" pitchFamily="49" charset="0"/>
            </a:endParaRPr>
          </a:p>
          <a:p>
            <a:r>
              <a:rPr lang="en-US" sz="2000" dirty="0">
                <a:solidFill>
                  <a:schemeClr val="tx1"/>
                </a:solidFill>
                <a:latin typeface="Courier New" panose="02070309020205020404" pitchFamily="49" charset="0"/>
                <a:cs typeface="Courier New" panose="02070309020205020404" pitchFamily="49" charset="0"/>
              </a:rPr>
              <a:t>  </a:t>
            </a:r>
            <a:r>
              <a:rPr lang="en-US" sz="2000" dirty="0" err="1">
                <a:solidFill>
                  <a:schemeClr val="tx1"/>
                </a:solidFill>
                <a:latin typeface="Courier New" panose="02070309020205020404" pitchFamily="49" charset="0"/>
                <a:cs typeface="Courier New" panose="02070309020205020404" pitchFamily="49" charset="0"/>
              </a:rPr>
              <a:t>redis</a:t>
            </a:r>
            <a:r>
              <a:rPr lang="en-US" sz="2000" dirty="0">
                <a:solidFill>
                  <a:schemeClr val="tx1"/>
                </a:solidFill>
                <a:latin typeface="Courier New" panose="02070309020205020404" pitchFamily="49" charset="0"/>
                <a:cs typeface="Courier New" panose="02070309020205020404" pitchFamily="49" charset="0"/>
              </a:rPr>
              <a:t>:</a:t>
            </a:r>
          </a:p>
          <a:p>
            <a:r>
              <a:rPr lang="en-US" sz="2000" dirty="0">
                <a:solidFill>
                  <a:schemeClr val="tx1"/>
                </a:solidFill>
                <a:latin typeface="Courier New" panose="02070309020205020404" pitchFamily="49" charset="0"/>
                <a:cs typeface="Courier New" panose="02070309020205020404" pitchFamily="49" charset="0"/>
              </a:rPr>
              <a:t>    image: "</a:t>
            </a:r>
            <a:r>
              <a:rPr lang="en-US" sz="2000" dirty="0" err="1">
                <a:solidFill>
                  <a:schemeClr val="tx1"/>
                </a:solidFill>
                <a:latin typeface="Courier New" panose="02070309020205020404" pitchFamily="49" charset="0"/>
                <a:cs typeface="Courier New" panose="02070309020205020404" pitchFamily="49" charset="0"/>
              </a:rPr>
              <a:t>redis:alpine</a:t>
            </a:r>
            <a:r>
              <a:rPr lang="en-US" sz="2000"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09130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4ADF18-7DAC-B447-8509-BD4D7870E281}"/>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58F293AD-7A5D-0FD6-75D4-A98C336EBFDE}"/>
              </a:ext>
            </a:extLst>
          </p:cNvPr>
          <p:cNvSpPr>
            <a:spLocks noGrp="1"/>
          </p:cNvSpPr>
          <p:nvPr>
            <p:ph type="body" sz="quarter" idx="14"/>
          </p:nvPr>
        </p:nvSpPr>
        <p:spPr/>
        <p:txBody>
          <a:bodyPr/>
          <a:lstStyle/>
          <a:p>
            <a:r>
              <a:rPr lang="en-US" dirty="0"/>
              <a:t>Docker compose</a:t>
            </a:r>
            <a:br>
              <a:rPr lang="en-US" dirty="0"/>
            </a:br>
            <a:br>
              <a:rPr lang="en-US" dirty="0"/>
            </a:br>
            <a:r>
              <a:rPr lang="en-US" dirty="0" err="1"/>
              <a:t>PrankWeb</a:t>
            </a:r>
            <a:r>
              <a:rPr lang="en-US" dirty="0"/>
              <a:t> / </a:t>
            </a:r>
            <a:r>
              <a:rPr lang="en-US" dirty="0" err="1"/>
              <a:t>LinkedPipes</a:t>
            </a:r>
            <a:r>
              <a:rPr lang="en-US" dirty="0"/>
              <a:t> ETL / NKOD</a:t>
            </a:r>
          </a:p>
        </p:txBody>
      </p:sp>
    </p:spTree>
    <p:extLst>
      <p:ext uri="{BB962C8B-B14F-4D97-AF65-F5344CB8AC3E}">
        <p14:creationId xmlns:p14="http://schemas.microsoft.com/office/powerpoint/2010/main" val="471694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A86CC-0729-7026-3D8D-D393BAED7620}"/>
              </a:ext>
            </a:extLst>
          </p:cNvPr>
          <p:cNvSpPr>
            <a:spLocks noGrp="1"/>
          </p:cNvSpPr>
          <p:nvPr>
            <p:ph type="title"/>
          </p:nvPr>
        </p:nvSpPr>
        <p:spPr/>
        <p:txBody>
          <a:bodyPr/>
          <a:lstStyle/>
          <a:p>
            <a:r>
              <a:rPr lang="en-US" dirty="0"/>
              <a:t>Out of scope</a:t>
            </a:r>
          </a:p>
        </p:txBody>
      </p:sp>
      <p:sp>
        <p:nvSpPr>
          <p:cNvPr id="3" name="Slide Number Placeholder 2">
            <a:extLst>
              <a:ext uri="{FF2B5EF4-FFF2-40B4-BE49-F238E27FC236}">
                <a16:creationId xmlns:a16="http://schemas.microsoft.com/office/drawing/2014/main" id="{BCD1856A-0677-503B-00E2-6CD3831F15B3}"/>
              </a:ext>
            </a:extLst>
          </p:cNvPr>
          <p:cNvSpPr>
            <a:spLocks noGrp="1"/>
          </p:cNvSpPr>
          <p:nvPr>
            <p:ph type="sldNum" sz="quarter" idx="12"/>
          </p:nvPr>
        </p:nvSpPr>
        <p:spPr/>
        <p:txBody>
          <a:bodyPr/>
          <a:lstStyle/>
          <a:p>
            <a:fld id="{651B8B48-CD68-422A-981A-F7D1D2E08DD1}" type="slidenum">
              <a:rPr lang="en-US" smtClean="0"/>
              <a:t>26</a:t>
            </a:fld>
            <a:endParaRPr lang="en-US"/>
          </a:p>
        </p:txBody>
      </p:sp>
      <p:pic>
        <p:nvPicPr>
          <p:cNvPr id="4" name="Picture 2">
            <a:extLst>
              <a:ext uri="{FF2B5EF4-FFF2-40B4-BE49-F238E27FC236}">
                <a16:creationId xmlns:a16="http://schemas.microsoft.com/office/drawing/2014/main" id="{181C5B7A-B801-95E5-3DE1-3266AD0B74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9748" y="1421570"/>
            <a:ext cx="3092664" cy="30475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411E33C-06D6-DD31-24AD-BFE44A453E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9251" y="1421570"/>
            <a:ext cx="2769096" cy="27690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74B7706-5B91-D176-5A6E-D526CD0746AC}"/>
              </a:ext>
            </a:extLst>
          </p:cNvPr>
          <p:cNvSpPr txBox="1"/>
          <p:nvPr/>
        </p:nvSpPr>
        <p:spPr>
          <a:xfrm>
            <a:off x="983432" y="5508038"/>
            <a:ext cx="5832648" cy="707886"/>
          </a:xfrm>
          <a:prstGeom prst="rect">
            <a:avLst/>
          </a:prstGeom>
          <a:noFill/>
        </p:spPr>
        <p:txBody>
          <a:bodyPr wrap="square">
            <a:spAutoFit/>
          </a:bodyPr>
          <a:lstStyle/>
          <a:p>
            <a:pPr algn="ctr"/>
            <a:r>
              <a:rPr lang="en-US" sz="4000" b="1" dirty="0"/>
              <a:t>Infrastructure as a code</a:t>
            </a:r>
          </a:p>
        </p:txBody>
      </p:sp>
      <p:sp>
        <p:nvSpPr>
          <p:cNvPr id="7" name="TextBox 6">
            <a:extLst>
              <a:ext uri="{FF2B5EF4-FFF2-40B4-BE49-F238E27FC236}">
                <a16:creationId xmlns:a16="http://schemas.microsoft.com/office/drawing/2014/main" id="{9E907A8C-8AE4-5326-8A55-50B2C177E557}"/>
              </a:ext>
            </a:extLst>
          </p:cNvPr>
          <p:cNvSpPr txBox="1"/>
          <p:nvPr/>
        </p:nvSpPr>
        <p:spPr>
          <a:xfrm>
            <a:off x="20751" y="1365424"/>
            <a:ext cx="4536504" cy="707886"/>
          </a:xfrm>
          <a:prstGeom prst="rect">
            <a:avLst/>
          </a:prstGeom>
          <a:noFill/>
        </p:spPr>
        <p:txBody>
          <a:bodyPr wrap="square">
            <a:spAutoFit/>
          </a:bodyPr>
          <a:lstStyle/>
          <a:p>
            <a:pPr algn="ctr"/>
            <a:r>
              <a:rPr lang="en-US" sz="4000" b="1" dirty="0"/>
              <a:t>High availability</a:t>
            </a:r>
          </a:p>
        </p:txBody>
      </p:sp>
      <p:pic>
        <p:nvPicPr>
          <p:cNvPr id="9" name="Picture 8">
            <a:extLst>
              <a:ext uri="{FF2B5EF4-FFF2-40B4-BE49-F238E27FC236}">
                <a16:creationId xmlns:a16="http://schemas.microsoft.com/office/drawing/2014/main" id="{21EC3E83-BD92-255C-D1A3-7B4743D57290}"/>
              </a:ext>
            </a:extLst>
          </p:cNvPr>
          <p:cNvPicPr>
            <a:picLocks noChangeAspect="1"/>
          </p:cNvPicPr>
          <p:nvPr/>
        </p:nvPicPr>
        <p:blipFill>
          <a:blip r:embed="rId5"/>
          <a:stretch>
            <a:fillRect/>
          </a:stretch>
        </p:blipFill>
        <p:spPr>
          <a:xfrm>
            <a:off x="1847528" y="3371574"/>
            <a:ext cx="2419350" cy="838200"/>
          </a:xfrm>
          <a:prstGeom prst="rect">
            <a:avLst/>
          </a:prstGeom>
        </p:spPr>
      </p:pic>
    </p:spTree>
    <p:extLst>
      <p:ext uri="{BB962C8B-B14F-4D97-AF65-F5344CB8AC3E}">
        <p14:creationId xmlns:p14="http://schemas.microsoft.com/office/powerpoint/2010/main" val="199093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9B963-498F-3F96-2090-E0191BBE815D}"/>
              </a:ext>
            </a:extLst>
          </p:cNvPr>
          <p:cNvSpPr>
            <a:spLocks noGrp="1"/>
          </p:cNvSpPr>
          <p:nvPr>
            <p:ph type="title"/>
          </p:nvPr>
        </p:nvSpPr>
        <p:spPr/>
        <p:txBody>
          <a:bodyPr/>
          <a:lstStyle/>
          <a:p>
            <a:r>
              <a:rPr lang="en-US" dirty="0"/>
              <a:t>Docker Swarm</a:t>
            </a:r>
          </a:p>
        </p:txBody>
      </p:sp>
      <p:sp>
        <p:nvSpPr>
          <p:cNvPr id="3" name="Content Placeholder 2">
            <a:extLst>
              <a:ext uri="{FF2B5EF4-FFF2-40B4-BE49-F238E27FC236}">
                <a16:creationId xmlns:a16="http://schemas.microsoft.com/office/drawing/2014/main" id="{F392DAF2-E25F-9220-8E48-9513E6FE43D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EAA16A5-66FF-9D08-996D-EF09F4C49CFB}"/>
              </a:ext>
            </a:extLst>
          </p:cNvPr>
          <p:cNvSpPr>
            <a:spLocks noGrp="1"/>
          </p:cNvSpPr>
          <p:nvPr>
            <p:ph type="sldNum" sz="quarter" idx="12"/>
          </p:nvPr>
        </p:nvSpPr>
        <p:spPr/>
        <p:txBody>
          <a:bodyPr/>
          <a:lstStyle/>
          <a:p>
            <a:fld id="{452BA717-4DED-4A38-BDE4-30D0F0A142DB}" type="slidenum">
              <a:rPr lang="cs-CZ" smtClean="0"/>
              <a:pPr/>
              <a:t>27</a:t>
            </a:fld>
            <a:endParaRPr lang="cs-CZ"/>
          </a:p>
        </p:txBody>
      </p:sp>
      <p:sp>
        <p:nvSpPr>
          <p:cNvPr id="5" name="TextBox 4">
            <a:extLst>
              <a:ext uri="{FF2B5EF4-FFF2-40B4-BE49-F238E27FC236}">
                <a16:creationId xmlns:a16="http://schemas.microsoft.com/office/drawing/2014/main" id="{C92B9AB7-0A3B-025E-D525-E309BA6688B8}"/>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Optional: 2022/2023</a:t>
            </a:r>
          </a:p>
        </p:txBody>
      </p:sp>
      <p:pic>
        <p:nvPicPr>
          <p:cNvPr id="6" name="Picture 2">
            <a:extLst>
              <a:ext uri="{FF2B5EF4-FFF2-40B4-BE49-F238E27FC236}">
                <a16:creationId xmlns:a16="http://schemas.microsoft.com/office/drawing/2014/main" id="{D8BB31B7-1E3B-ADC3-B98F-28600AA6CD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3602" y="73405"/>
            <a:ext cx="1077762" cy="1062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22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9B963-498F-3F96-2090-E0191BBE815D}"/>
              </a:ext>
            </a:extLst>
          </p:cNvPr>
          <p:cNvSpPr>
            <a:spLocks noGrp="1"/>
          </p:cNvSpPr>
          <p:nvPr>
            <p:ph type="title"/>
          </p:nvPr>
        </p:nvSpPr>
        <p:spPr/>
        <p:txBody>
          <a:bodyPr/>
          <a:lstStyle/>
          <a:p>
            <a:r>
              <a:rPr lang="en-US" dirty="0"/>
              <a:t>Kubernetes</a:t>
            </a:r>
          </a:p>
        </p:txBody>
      </p:sp>
      <p:sp>
        <p:nvSpPr>
          <p:cNvPr id="3" name="Content Placeholder 2">
            <a:extLst>
              <a:ext uri="{FF2B5EF4-FFF2-40B4-BE49-F238E27FC236}">
                <a16:creationId xmlns:a16="http://schemas.microsoft.com/office/drawing/2014/main" id="{F392DAF2-E25F-9220-8E48-9513E6FE43D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EAA16A5-66FF-9D08-996D-EF09F4C49CFB}"/>
              </a:ext>
            </a:extLst>
          </p:cNvPr>
          <p:cNvSpPr>
            <a:spLocks noGrp="1"/>
          </p:cNvSpPr>
          <p:nvPr>
            <p:ph type="sldNum" sz="quarter" idx="12"/>
          </p:nvPr>
        </p:nvSpPr>
        <p:spPr/>
        <p:txBody>
          <a:bodyPr/>
          <a:lstStyle/>
          <a:p>
            <a:fld id="{452BA717-4DED-4A38-BDE4-30D0F0A142DB}" type="slidenum">
              <a:rPr lang="cs-CZ" smtClean="0"/>
              <a:pPr/>
              <a:t>28</a:t>
            </a:fld>
            <a:endParaRPr lang="cs-CZ"/>
          </a:p>
        </p:txBody>
      </p:sp>
      <p:sp>
        <p:nvSpPr>
          <p:cNvPr id="5" name="TextBox 4">
            <a:extLst>
              <a:ext uri="{FF2B5EF4-FFF2-40B4-BE49-F238E27FC236}">
                <a16:creationId xmlns:a16="http://schemas.microsoft.com/office/drawing/2014/main" id="{C92B9AB7-0A3B-025E-D525-E309BA6688B8}"/>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Optional: 2022/2023</a:t>
            </a:r>
          </a:p>
        </p:txBody>
      </p:sp>
      <p:pic>
        <p:nvPicPr>
          <p:cNvPr id="6" name="Picture 5">
            <a:extLst>
              <a:ext uri="{FF2B5EF4-FFF2-40B4-BE49-F238E27FC236}">
                <a16:creationId xmlns:a16="http://schemas.microsoft.com/office/drawing/2014/main" id="{8E24B2D0-A913-96B9-3A16-1B437AFD4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8035" y="64232"/>
            <a:ext cx="968896" cy="96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23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9B963-498F-3F96-2090-E0191BBE815D}"/>
              </a:ext>
            </a:extLst>
          </p:cNvPr>
          <p:cNvSpPr>
            <a:spLocks noGrp="1"/>
          </p:cNvSpPr>
          <p:nvPr>
            <p:ph type="title"/>
          </p:nvPr>
        </p:nvSpPr>
        <p:spPr/>
        <p:txBody>
          <a:bodyPr/>
          <a:lstStyle/>
          <a:p>
            <a:r>
              <a:rPr lang="en-US" dirty="0"/>
              <a:t>Nomad</a:t>
            </a:r>
          </a:p>
        </p:txBody>
      </p:sp>
      <p:sp>
        <p:nvSpPr>
          <p:cNvPr id="3" name="Content Placeholder 2">
            <a:extLst>
              <a:ext uri="{FF2B5EF4-FFF2-40B4-BE49-F238E27FC236}">
                <a16:creationId xmlns:a16="http://schemas.microsoft.com/office/drawing/2014/main" id="{F392DAF2-E25F-9220-8E48-9513E6FE43D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EAA16A5-66FF-9D08-996D-EF09F4C49CFB}"/>
              </a:ext>
            </a:extLst>
          </p:cNvPr>
          <p:cNvSpPr>
            <a:spLocks noGrp="1"/>
          </p:cNvSpPr>
          <p:nvPr>
            <p:ph type="sldNum" sz="quarter" idx="12"/>
          </p:nvPr>
        </p:nvSpPr>
        <p:spPr/>
        <p:txBody>
          <a:bodyPr/>
          <a:lstStyle/>
          <a:p>
            <a:fld id="{452BA717-4DED-4A38-BDE4-30D0F0A142DB}" type="slidenum">
              <a:rPr lang="cs-CZ" smtClean="0"/>
              <a:pPr/>
              <a:t>29</a:t>
            </a:fld>
            <a:endParaRPr lang="cs-CZ"/>
          </a:p>
        </p:txBody>
      </p:sp>
      <p:sp>
        <p:nvSpPr>
          <p:cNvPr id="5" name="TextBox 4">
            <a:extLst>
              <a:ext uri="{FF2B5EF4-FFF2-40B4-BE49-F238E27FC236}">
                <a16:creationId xmlns:a16="http://schemas.microsoft.com/office/drawing/2014/main" id="{C92B9AB7-0A3B-025E-D525-E309BA6688B8}"/>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Optional: 2022/2023</a:t>
            </a:r>
          </a:p>
        </p:txBody>
      </p:sp>
      <p:pic>
        <p:nvPicPr>
          <p:cNvPr id="6" name="Picture 5">
            <a:extLst>
              <a:ext uri="{FF2B5EF4-FFF2-40B4-BE49-F238E27FC236}">
                <a16:creationId xmlns:a16="http://schemas.microsoft.com/office/drawing/2014/main" id="{387BC68C-9AD3-0D70-0E58-F314BDCFF19C}"/>
              </a:ext>
            </a:extLst>
          </p:cNvPr>
          <p:cNvPicPr>
            <a:picLocks noChangeAspect="1"/>
          </p:cNvPicPr>
          <p:nvPr/>
        </p:nvPicPr>
        <p:blipFill>
          <a:blip r:embed="rId3"/>
          <a:stretch>
            <a:fillRect/>
          </a:stretch>
        </p:blipFill>
        <p:spPr>
          <a:xfrm>
            <a:off x="9346795" y="238971"/>
            <a:ext cx="2419350" cy="838200"/>
          </a:xfrm>
          <a:prstGeom prst="rect">
            <a:avLst/>
          </a:prstGeom>
        </p:spPr>
      </p:pic>
    </p:spTree>
    <p:extLst>
      <p:ext uri="{BB962C8B-B14F-4D97-AF65-F5344CB8AC3E}">
        <p14:creationId xmlns:p14="http://schemas.microsoft.com/office/powerpoint/2010/main" val="402441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38CA41-20A9-3E49-F65C-61D8AC91CE03}"/>
              </a:ext>
            </a:extLst>
          </p:cNvPr>
          <p:cNvPicPr>
            <a:picLocks noChangeAspect="1"/>
          </p:cNvPicPr>
          <p:nvPr/>
        </p:nvPicPr>
        <p:blipFill>
          <a:blip r:embed="rId3"/>
          <a:stretch>
            <a:fillRect/>
          </a:stretch>
        </p:blipFill>
        <p:spPr>
          <a:xfrm>
            <a:off x="4139784" y="1628800"/>
            <a:ext cx="3888432" cy="3888432"/>
          </a:xfrm>
          <a:prstGeom prst="rect">
            <a:avLst/>
          </a:prstGeom>
        </p:spPr>
      </p:pic>
      <p:sp>
        <p:nvSpPr>
          <p:cNvPr id="4" name="Title 3">
            <a:extLst>
              <a:ext uri="{FF2B5EF4-FFF2-40B4-BE49-F238E27FC236}">
                <a16:creationId xmlns:a16="http://schemas.microsoft.com/office/drawing/2014/main" id="{408F7053-C2DA-A31F-1207-4363D6466B67}"/>
              </a:ext>
            </a:extLst>
          </p:cNvPr>
          <p:cNvSpPr>
            <a:spLocks noGrp="1"/>
          </p:cNvSpPr>
          <p:nvPr>
            <p:ph type="title"/>
          </p:nvPr>
        </p:nvSpPr>
        <p:spPr/>
        <p:txBody>
          <a:bodyPr/>
          <a:lstStyle/>
          <a:p>
            <a:r>
              <a:rPr lang="en-US" dirty="0"/>
              <a:t>Deployment</a:t>
            </a:r>
          </a:p>
        </p:txBody>
      </p:sp>
    </p:spTree>
    <p:extLst>
      <p:ext uri="{BB962C8B-B14F-4D97-AF65-F5344CB8AC3E}">
        <p14:creationId xmlns:p14="http://schemas.microsoft.com/office/powerpoint/2010/main" val="230465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F7A-5823-98E0-8F9E-B290FAC4AC52}"/>
              </a:ext>
            </a:extLst>
          </p:cNvPr>
          <p:cNvSpPr>
            <a:spLocks noGrp="1"/>
          </p:cNvSpPr>
          <p:nvPr>
            <p:ph type="title"/>
          </p:nvPr>
        </p:nvSpPr>
        <p:spPr/>
        <p:txBody>
          <a:bodyPr/>
          <a:lstStyle/>
          <a:p>
            <a:r>
              <a:rPr lang="en-US" dirty="0"/>
              <a:t>Composition</a:t>
            </a:r>
          </a:p>
        </p:txBody>
      </p:sp>
      <p:sp>
        <p:nvSpPr>
          <p:cNvPr id="3" name="Slide Number Placeholder 2">
            <a:extLst>
              <a:ext uri="{FF2B5EF4-FFF2-40B4-BE49-F238E27FC236}">
                <a16:creationId xmlns:a16="http://schemas.microsoft.com/office/drawing/2014/main" id="{D4B2CCC6-B93E-345C-B496-CA70AA1547D5}"/>
              </a:ext>
            </a:extLst>
          </p:cNvPr>
          <p:cNvSpPr>
            <a:spLocks noGrp="1"/>
          </p:cNvSpPr>
          <p:nvPr>
            <p:ph type="sldNum" sz="quarter" idx="12"/>
          </p:nvPr>
        </p:nvSpPr>
        <p:spPr/>
        <p:txBody>
          <a:bodyPr/>
          <a:lstStyle/>
          <a:p>
            <a:fld id="{651B8B48-CD68-422A-981A-F7D1D2E08DD1}" type="slidenum">
              <a:rPr lang="en-US" smtClean="0"/>
              <a:t>30</a:t>
            </a:fld>
            <a:endParaRPr lang="en-US"/>
          </a:p>
        </p:txBody>
      </p:sp>
      <p:sp>
        <p:nvSpPr>
          <p:cNvPr id="4" name="Rectangle: Rounded Corners 3">
            <a:extLst>
              <a:ext uri="{FF2B5EF4-FFF2-40B4-BE49-F238E27FC236}">
                <a16:creationId xmlns:a16="http://schemas.microsoft.com/office/drawing/2014/main" id="{A0E6C846-5F6C-D439-7732-8448BE26F4A2}"/>
              </a:ext>
            </a:extLst>
          </p:cNvPr>
          <p:cNvSpPr/>
          <p:nvPr/>
        </p:nvSpPr>
        <p:spPr>
          <a:xfrm>
            <a:off x="5303912" y="2045467"/>
            <a:ext cx="2160240" cy="7920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web server</a:t>
            </a:r>
          </a:p>
        </p:txBody>
      </p:sp>
      <p:sp>
        <p:nvSpPr>
          <p:cNvPr id="5" name="Rectangle: Rounded Corners 4">
            <a:extLst>
              <a:ext uri="{FF2B5EF4-FFF2-40B4-BE49-F238E27FC236}">
                <a16:creationId xmlns:a16="http://schemas.microsoft.com/office/drawing/2014/main" id="{E71373EE-ED57-BECC-81CA-8A8D5E70497D}"/>
              </a:ext>
            </a:extLst>
          </p:cNvPr>
          <p:cNvSpPr/>
          <p:nvPr/>
        </p:nvSpPr>
        <p:spPr>
          <a:xfrm>
            <a:off x="9192344" y="2051682"/>
            <a:ext cx="2376264" cy="7920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application server</a:t>
            </a:r>
          </a:p>
        </p:txBody>
      </p:sp>
      <p:sp>
        <p:nvSpPr>
          <p:cNvPr id="6" name="Rectangle: Rounded Corners 5">
            <a:extLst>
              <a:ext uri="{FF2B5EF4-FFF2-40B4-BE49-F238E27FC236}">
                <a16:creationId xmlns:a16="http://schemas.microsoft.com/office/drawing/2014/main" id="{5604AAA9-3416-8DDB-6E66-8D3EAB11CE96}"/>
              </a:ext>
            </a:extLst>
          </p:cNvPr>
          <p:cNvSpPr/>
          <p:nvPr/>
        </p:nvSpPr>
        <p:spPr>
          <a:xfrm>
            <a:off x="7320136" y="3095798"/>
            <a:ext cx="2160240" cy="7920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database</a:t>
            </a:r>
          </a:p>
        </p:txBody>
      </p:sp>
      <p:cxnSp>
        <p:nvCxnSpPr>
          <p:cNvPr id="7" name="Straight Connector 6">
            <a:extLst>
              <a:ext uri="{FF2B5EF4-FFF2-40B4-BE49-F238E27FC236}">
                <a16:creationId xmlns:a16="http://schemas.microsoft.com/office/drawing/2014/main" id="{BE976EDE-8FB5-9F63-8745-0DA5579DC5D0}"/>
              </a:ext>
            </a:extLst>
          </p:cNvPr>
          <p:cNvCxnSpPr>
            <a:cxnSpLocks/>
            <a:stCxn id="4" idx="3"/>
            <a:endCxn id="5" idx="1"/>
          </p:cNvCxnSpPr>
          <p:nvPr/>
        </p:nvCxnSpPr>
        <p:spPr>
          <a:xfrm>
            <a:off x="7464152" y="2441511"/>
            <a:ext cx="1728192" cy="6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5EC565A7-B8FC-0706-AC60-BBAF04EA65A3}"/>
              </a:ext>
            </a:extLst>
          </p:cNvPr>
          <p:cNvCxnSpPr>
            <a:stCxn id="4" idx="2"/>
            <a:endCxn id="6" idx="1"/>
          </p:cNvCxnSpPr>
          <p:nvPr/>
        </p:nvCxnSpPr>
        <p:spPr>
          <a:xfrm rot="16200000" flipH="1">
            <a:off x="6524941" y="2696646"/>
            <a:ext cx="654287" cy="93610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974A0F0A-1469-57CF-9B19-3BF9294E6BA1}"/>
              </a:ext>
            </a:extLst>
          </p:cNvPr>
          <p:cNvCxnSpPr>
            <a:stCxn id="6" idx="3"/>
            <a:endCxn id="5" idx="2"/>
          </p:cNvCxnSpPr>
          <p:nvPr/>
        </p:nvCxnSpPr>
        <p:spPr>
          <a:xfrm flipV="1">
            <a:off x="9480376" y="2843770"/>
            <a:ext cx="900100" cy="64807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D5D7DA2B-64B6-2265-7544-78643A63D1B4}"/>
              </a:ext>
            </a:extLst>
          </p:cNvPr>
          <p:cNvSpPr/>
          <p:nvPr/>
        </p:nvSpPr>
        <p:spPr>
          <a:xfrm>
            <a:off x="623392" y="2045467"/>
            <a:ext cx="2160240" cy="7920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web browser</a:t>
            </a:r>
          </a:p>
        </p:txBody>
      </p:sp>
      <p:cxnSp>
        <p:nvCxnSpPr>
          <p:cNvPr id="11" name="Straight Connector 10">
            <a:extLst>
              <a:ext uri="{FF2B5EF4-FFF2-40B4-BE49-F238E27FC236}">
                <a16:creationId xmlns:a16="http://schemas.microsoft.com/office/drawing/2014/main" id="{E0CACCDE-4933-D436-31A2-3F48C176C94E}"/>
              </a:ext>
            </a:extLst>
          </p:cNvPr>
          <p:cNvCxnSpPr>
            <a:cxnSpLocks/>
            <a:stCxn id="10" idx="3"/>
            <a:endCxn id="4" idx="1"/>
          </p:cNvCxnSpPr>
          <p:nvPr/>
        </p:nvCxnSpPr>
        <p:spPr>
          <a:xfrm>
            <a:off x="2783632" y="2441511"/>
            <a:ext cx="2520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598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532349-5EC4-7176-5B7E-8138846A6E05}"/>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EE4E0371-E7CE-C474-70C5-CBAE551F61B3}"/>
              </a:ext>
            </a:extLst>
          </p:cNvPr>
          <p:cNvSpPr>
            <a:spLocks noGrp="1"/>
          </p:cNvSpPr>
          <p:nvPr>
            <p:ph type="body" sz="quarter" idx="14"/>
          </p:nvPr>
        </p:nvSpPr>
        <p:spPr/>
        <p:txBody>
          <a:bodyPr/>
          <a:lstStyle/>
          <a:p>
            <a:r>
              <a:rPr lang="en-US" dirty="0"/>
              <a:t>Deployment with Docker</a:t>
            </a:r>
          </a:p>
          <a:p>
            <a:r>
              <a:rPr lang="en-US" dirty="0" err="1"/>
              <a:t>Github</a:t>
            </a:r>
            <a:r>
              <a:rPr lang="en-US" dirty="0"/>
              <a:t> Actions</a:t>
            </a:r>
          </a:p>
        </p:txBody>
      </p:sp>
    </p:spTree>
    <p:extLst>
      <p:ext uri="{BB962C8B-B14F-4D97-AF65-F5344CB8AC3E}">
        <p14:creationId xmlns:p14="http://schemas.microsoft.com/office/powerpoint/2010/main" val="4262419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50F60-0E24-4D1B-96A5-9D6B2593EA78}"/>
              </a:ext>
            </a:extLst>
          </p:cNvPr>
          <p:cNvSpPr>
            <a:spLocks noGrp="1"/>
          </p:cNvSpPr>
          <p:nvPr>
            <p:ph type="title"/>
          </p:nvPr>
        </p:nvSpPr>
        <p:spPr/>
        <p:txBody>
          <a:bodyPr/>
          <a:lstStyle/>
          <a:p>
            <a:r>
              <a:rPr lang="en-US" dirty="0"/>
              <a:t>Deployment</a:t>
            </a:r>
          </a:p>
        </p:txBody>
      </p:sp>
      <p:sp>
        <p:nvSpPr>
          <p:cNvPr id="3" name="Content Placeholder 2">
            <a:extLst>
              <a:ext uri="{FF2B5EF4-FFF2-40B4-BE49-F238E27FC236}">
                <a16:creationId xmlns:a16="http://schemas.microsoft.com/office/drawing/2014/main" id="{BD11B8C6-B2AB-D888-B7DB-538BAEB5A364}"/>
              </a:ext>
            </a:extLst>
          </p:cNvPr>
          <p:cNvSpPr>
            <a:spLocks noGrp="1"/>
          </p:cNvSpPr>
          <p:nvPr>
            <p:ph idx="1"/>
          </p:nvPr>
        </p:nvSpPr>
        <p:spPr/>
        <p:txBody>
          <a:bodyPr/>
          <a:lstStyle/>
          <a:p>
            <a:r>
              <a:rPr lang="en-US" dirty="0"/>
              <a:t>NSWI150 Virtualization and Cloud Computing</a:t>
            </a:r>
          </a:p>
          <a:p>
            <a:r>
              <a:rPr lang="en-US" dirty="0"/>
              <a:t>NSWI152 Cloud Application Development (Azure)</a:t>
            </a:r>
          </a:p>
          <a:p>
            <a:pPr marL="0" indent="0">
              <a:buNone/>
            </a:pPr>
            <a:endParaRPr lang="en-US" dirty="0"/>
          </a:p>
          <a:p>
            <a:pPr marL="0" indent="0">
              <a:buNone/>
            </a:pPr>
            <a:r>
              <a:rPr lang="en-US" dirty="0"/>
              <a:t>Deployment options:</a:t>
            </a:r>
          </a:p>
          <a:p>
            <a:r>
              <a:rPr lang="en-US" dirty="0"/>
              <a:t>On-premise (internal)</a:t>
            </a:r>
          </a:p>
          <a:p>
            <a:r>
              <a:rPr lang="en-US" dirty="0"/>
              <a:t>Infrastructure as a Service (hardware)</a:t>
            </a:r>
          </a:p>
          <a:p>
            <a:pPr lvl="1"/>
            <a:r>
              <a:rPr lang="en-US" dirty="0"/>
              <a:t>Virtual machine</a:t>
            </a:r>
          </a:p>
          <a:p>
            <a:r>
              <a:rPr lang="en-US" dirty="0"/>
              <a:t>Platform as a Service </a:t>
            </a:r>
          </a:p>
          <a:p>
            <a:r>
              <a:rPr lang="en-US" dirty="0"/>
              <a:t>Software as a Service</a:t>
            </a:r>
          </a:p>
          <a:p>
            <a:r>
              <a:rPr lang="en-US" dirty="0"/>
              <a:t>Function as a Service (serverless / lambda)</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3281678-27EE-84A0-F6DF-25208FE55154}"/>
              </a:ext>
            </a:extLst>
          </p:cNvPr>
          <p:cNvSpPr>
            <a:spLocks noGrp="1"/>
          </p:cNvSpPr>
          <p:nvPr>
            <p:ph type="sldNum" sz="quarter" idx="12"/>
          </p:nvPr>
        </p:nvSpPr>
        <p:spPr/>
        <p:txBody>
          <a:bodyPr/>
          <a:lstStyle/>
          <a:p>
            <a:fld id="{452BA717-4DED-4A38-BDE4-30D0F0A142DB}" type="slidenum">
              <a:rPr lang="cs-CZ" smtClean="0"/>
              <a:pPr/>
              <a:t>32</a:t>
            </a:fld>
            <a:endParaRPr lang="cs-CZ"/>
          </a:p>
        </p:txBody>
      </p:sp>
    </p:spTree>
    <p:extLst>
      <p:ext uri="{BB962C8B-B14F-4D97-AF65-F5344CB8AC3E}">
        <p14:creationId xmlns:p14="http://schemas.microsoft.com/office/powerpoint/2010/main" val="1531386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AD73E-60EE-BABC-A4D7-FEADB3E18634}"/>
              </a:ext>
            </a:extLst>
          </p:cNvPr>
          <p:cNvSpPr>
            <a:spLocks noGrp="1"/>
          </p:cNvSpPr>
          <p:nvPr>
            <p:ph type="title"/>
          </p:nvPr>
        </p:nvSpPr>
        <p:spPr/>
        <p:txBody>
          <a:bodyPr/>
          <a:lstStyle/>
          <a:p>
            <a:r>
              <a:rPr lang="en-US" dirty="0" err="1"/>
              <a:t>WebAssembly</a:t>
            </a:r>
            <a:endParaRPr lang="en-US" dirty="0"/>
          </a:p>
        </p:txBody>
      </p:sp>
      <p:sp>
        <p:nvSpPr>
          <p:cNvPr id="3" name="Content Placeholder 2">
            <a:extLst>
              <a:ext uri="{FF2B5EF4-FFF2-40B4-BE49-F238E27FC236}">
                <a16:creationId xmlns:a16="http://schemas.microsoft.com/office/drawing/2014/main" id="{CFD61DD1-8A11-B8BD-3B59-9EF60363B3A8}"/>
              </a:ext>
            </a:extLst>
          </p:cNvPr>
          <p:cNvSpPr>
            <a:spLocks noGrp="1"/>
          </p:cNvSpPr>
          <p:nvPr>
            <p:ph idx="1"/>
          </p:nvPr>
        </p:nvSpPr>
        <p:spPr>
          <a:xfrm>
            <a:off x="335360" y="1268760"/>
            <a:ext cx="10153128" cy="5040560"/>
          </a:xfrm>
        </p:spPr>
        <p:txBody>
          <a:bodyPr/>
          <a:lstStyle/>
          <a:p>
            <a:r>
              <a:rPr lang="en-US" dirty="0" err="1"/>
              <a:t>WebAssembly</a:t>
            </a:r>
            <a:r>
              <a:rPr lang="en-US" dirty="0"/>
              <a:t> (WASM, WA)</a:t>
            </a:r>
            <a:br>
              <a:rPr lang="en-US" dirty="0"/>
            </a:br>
            <a:r>
              <a:rPr lang="en-US" dirty="0"/>
              <a:t>Provides a way to run code written in multiple languages (C++, C#, Rust, ..) on the web</a:t>
            </a:r>
            <a:br>
              <a:rPr lang="en-US" dirty="0"/>
            </a:br>
            <a:r>
              <a:rPr lang="en-US" dirty="0"/>
              <a:t>at nearly native speed. WASM is a low-level assembly like language with compact binary format (.</a:t>
            </a:r>
            <a:r>
              <a:rPr lang="en-US" dirty="0" err="1"/>
              <a:t>wasm</a:t>
            </a:r>
            <a:r>
              <a:rPr lang="en-US" dirty="0"/>
              <a:t>). There is also a text format (.wat).</a:t>
            </a:r>
          </a:p>
          <a:p>
            <a:r>
              <a:rPr lang="en-US" dirty="0" err="1"/>
              <a:t>Wasmtime</a:t>
            </a:r>
            <a:r>
              <a:rPr lang="en-US" dirty="0"/>
              <a:t> is a runtime from </a:t>
            </a:r>
            <a:r>
              <a:rPr lang="en-US" dirty="0" err="1"/>
              <a:t>ByteCode</a:t>
            </a:r>
            <a:r>
              <a:rPr lang="en-US" dirty="0"/>
              <a:t> Alliance.</a:t>
            </a:r>
            <a:br>
              <a:rPr lang="en-US" dirty="0"/>
            </a:br>
            <a:r>
              <a:rPr lang="en-US" dirty="0"/>
              <a:t>There are bindings for other languages (C++, Python, </a:t>
            </a:r>
            <a:r>
              <a:rPr lang="en-US" dirty="0" err="1"/>
              <a:t>.Net</a:t>
            </a:r>
            <a:r>
              <a:rPr lang="en-US" dirty="0"/>
              <a:t> , …).</a:t>
            </a:r>
            <a:br>
              <a:rPr lang="en-US" dirty="0"/>
            </a:br>
            <a:r>
              <a:rPr lang="en-US" dirty="0"/>
              <a:t>As a result, we can run WASM in those languages.</a:t>
            </a:r>
          </a:p>
          <a:p>
            <a:r>
              <a:rPr lang="en-US" dirty="0" err="1"/>
              <a:t>WebAssembly</a:t>
            </a:r>
            <a:r>
              <a:rPr lang="en-US" dirty="0"/>
              <a:t> Package Manager (WAPM)</a:t>
            </a:r>
          </a:p>
          <a:p>
            <a:r>
              <a:rPr lang="en-US" dirty="0" err="1"/>
              <a:t>WebAssembly</a:t>
            </a:r>
            <a:r>
              <a:rPr lang="en-US" dirty="0"/>
              <a:t> System Interface (WASI)</a:t>
            </a:r>
            <a:br>
              <a:rPr lang="en-US" dirty="0"/>
            </a:br>
            <a:r>
              <a:rPr lang="en-US" dirty="0"/>
              <a:t>A system interface for running </a:t>
            </a:r>
            <a:r>
              <a:rPr lang="en-US" dirty="0" err="1"/>
              <a:t>WebAssembly</a:t>
            </a:r>
            <a:br>
              <a:rPr lang="en-US" dirty="0"/>
            </a:br>
            <a:r>
              <a:rPr lang="en-US" dirty="0"/>
              <a:t>in and </a:t>
            </a:r>
            <a:r>
              <a:rPr lang="en-US" i="1" dirty="0"/>
              <a:t>outside</a:t>
            </a:r>
            <a:r>
              <a:rPr lang="en-US" dirty="0"/>
              <a:t> the browser.</a:t>
            </a:r>
          </a:p>
          <a:p>
            <a:r>
              <a:rPr lang="en-US" dirty="0" err="1"/>
              <a:t>WebAssembly</a:t>
            </a:r>
            <a:r>
              <a:rPr lang="en-US" dirty="0"/>
              <a:t> </a:t>
            </a:r>
            <a:r>
              <a:rPr lang="en-US" dirty="0" err="1"/>
              <a:t>GateWay</a:t>
            </a:r>
            <a:r>
              <a:rPr lang="en-US" dirty="0"/>
              <a:t> (WAGI)</a:t>
            </a:r>
            <a:br>
              <a:rPr lang="en-US" dirty="0"/>
            </a:br>
            <a:r>
              <a:rPr lang="en-US" dirty="0"/>
              <a:t>Provides a way to expose </a:t>
            </a:r>
            <a:r>
              <a:rPr lang="en-US" dirty="0" err="1"/>
              <a:t>WebAssembly</a:t>
            </a:r>
            <a:r>
              <a:rPr lang="en-US" dirty="0"/>
              <a:t> code as a web-service (like CGI).</a:t>
            </a:r>
          </a:p>
        </p:txBody>
      </p:sp>
      <p:sp>
        <p:nvSpPr>
          <p:cNvPr id="4" name="Slide Number Placeholder 3">
            <a:extLst>
              <a:ext uri="{FF2B5EF4-FFF2-40B4-BE49-F238E27FC236}">
                <a16:creationId xmlns:a16="http://schemas.microsoft.com/office/drawing/2014/main" id="{881FC430-1128-533B-D28A-299054B3C130}"/>
              </a:ext>
            </a:extLst>
          </p:cNvPr>
          <p:cNvSpPr>
            <a:spLocks noGrp="1"/>
          </p:cNvSpPr>
          <p:nvPr>
            <p:ph type="sldNum" sz="quarter" idx="12"/>
          </p:nvPr>
        </p:nvSpPr>
        <p:spPr/>
        <p:txBody>
          <a:bodyPr/>
          <a:lstStyle/>
          <a:p>
            <a:fld id="{452BA717-4DED-4A38-BDE4-30D0F0A142DB}" type="slidenum">
              <a:rPr lang="cs-CZ" smtClean="0"/>
              <a:pPr/>
              <a:t>33</a:t>
            </a:fld>
            <a:endParaRPr lang="cs-CZ"/>
          </a:p>
        </p:txBody>
      </p:sp>
      <p:sp>
        <p:nvSpPr>
          <p:cNvPr id="5" name="TextBox 4">
            <a:extLst>
              <a:ext uri="{FF2B5EF4-FFF2-40B4-BE49-F238E27FC236}">
                <a16:creationId xmlns:a16="http://schemas.microsoft.com/office/drawing/2014/main" id="{6CDDA923-7D60-EB79-6C41-135E39EE2BD4}"/>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Consider: 2022/2023</a:t>
            </a:r>
          </a:p>
        </p:txBody>
      </p:sp>
      <p:pic>
        <p:nvPicPr>
          <p:cNvPr id="2050" name="Picture 2" descr="upload.wikimedia.org/wikipedia/commons/thumb/1/1f/...">
            <a:extLst>
              <a:ext uri="{FF2B5EF4-FFF2-40B4-BE49-F238E27FC236}">
                <a16:creationId xmlns:a16="http://schemas.microsoft.com/office/drawing/2014/main" id="{4E813014-AB10-37C5-4422-0E1A156EF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1931" y="89395"/>
            <a:ext cx="947341" cy="9473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F073052-36DE-DD08-A1C6-22302E23FF09}"/>
              </a:ext>
            </a:extLst>
          </p:cNvPr>
          <p:cNvPicPr>
            <a:picLocks noChangeAspect="1"/>
          </p:cNvPicPr>
          <p:nvPr/>
        </p:nvPicPr>
        <p:blipFill>
          <a:blip r:embed="rId4"/>
          <a:stretch>
            <a:fillRect/>
          </a:stretch>
        </p:blipFill>
        <p:spPr>
          <a:xfrm>
            <a:off x="7788154" y="2433105"/>
            <a:ext cx="4040744" cy="2651319"/>
          </a:xfrm>
          <a:prstGeom prst="rect">
            <a:avLst/>
          </a:prstGeom>
        </p:spPr>
      </p:pic>
      <p:pic>
        <p:nvPicPr>
          <p:cNvPr id="9" name="Picture 8">
            <a:extLst>
              <a:ext uri="{FF2B5EF4-FFF2-40B4-BE49-F238E27FC236}">
                <a16:creationId xmlns:a16="http://schemas.microsoft.com/office/drawing/2014/main" id="{5B0514AF-16C4-B310-E51B-4E92F7CC0CF2}"/>
              </a:ext>
            </a:extLst>
          </p:cNvPr>
          <p:cNvPicPr>
            <a:picLocks noChangeAspect="1"/>
          </p:cNvPicPr>
          <p:nvPr/>
        </p:nvPicPr>
        <p:blipFill>
          <a:blip r:embed="rId5"/>
          <a:stretch>
            <a:fillRect/>
          </a:stretch>
        </p:blipFill>
        <p:spPr>
          <a:xfrm>
            <a:off x="5928663" y="4149080"/>
            <a:ext cx="1038162" cy="1038162"/>
          </a:xfrm>
          <a:prstGeom prst="rect">
            <a:avLst/>
          </a:prstGeom>
        </p:spPr>
      </p:pic>
    </p:spTree>
    <p:extLst>
      <p:ext uri="{BB962C8B-B14F-4D97-AF65-F5344CB8AC3E}">
        <p14:creationId xmlns:p14="http://schemas.microsoft.com/office/powerpoint/2010/main" val="3763627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FEBA71-7E34-DDD7-559F-2B99C9FC3256}"/>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EF955D8B-6318-5311-2AFA-FC8435613307}"/>
              </a:ext>
            </a:extLst>
          </p:cNvPr>
          <p:cNvSpPr>
            <a:spLocks noGrp="1"/>
          </p:cNvSpPr>
          <p:nvPr>
            <p:ph type="body" sz="quarter" idx="14"/>
          </p:nvPr>
        </p:nvSpPr>
        <p:spPr/>
        <p:txBody>
          <a:bodyPr/>
          <a:lstStyle/>
          <a:p>
            <a:r>
              <a:rPr lang="en-US" dirty="0" err="1"/>
              <a:t>WebAssembly</a:t>
            </a:r>
            <a:r>
              <a:rPr lang="en-US" dirty="0"/>
              <a:t> Runtime</a:t>
            </a:r>
          </a:p>
        </p:txBody>
      </p:sp>
      <p:sp>
        <p:nvSpPr>
          <p:cNvPr id="4" name="TextBox 3">
            <a:extLst>
              <a:ext uri="{FF2B5EF4-FFF2-40B4-BE49-F238E27FC236}">
                <a16:creationId xmlns:a16="http://schemas.microsoft.com/office/drawing/2014/main" id="{17A72D8C-7F85-CB7C-12FE-B35432F8659B}"/>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Consider: 2023/2024</a:t>
            </a:r>
          </a:p>
        </p:txBody>
      </p:sp>
    </p:spTree>
    <p:extLst>
      <p:ext uri="{BB962C8B-B14F-4D97-AF65-F5344CB8AC3E}">
        <p14:creationId xmlns:p14="http://schemas.microsoft.com/office/powerpoint/2010/main" val="2631878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77AC3-F001-7984-09B8-B29C88BEB760}"/>
              </a:ext>
            </a:extLst>
          </p:cNvPr>
          <p:cNvSpPr>
            <a:spLocks noGrp="1"/>
          </p:cNvSpPr>
          <p:nvPr>
            <p:ph type="title"/>
          </p:nvPr>
        </p:nvSpPr>
        <p:spPr/>
        <p:txBody>
          <a:bodyPr/>
          <a:lstStyle/>
          <a:p>
            <a:r>
              <a:rPr lang="en-US" dirty="0"/>
              <a:t>Takeaway</a:t>
            </a:r>
          </a:p>
        </p:txBody>
      </p:sp>
      <p:sp>
        <p:nvSpPr>
          <p:cNvPr id="3" name="Content Placeholder 2">
            <a:extLst>
              <a:ext uri="{FF2B5EF4-FFF2-40B4-BE49-F238E27FC236}">
                <a16:creationId xmlns:a16="http://schemas.microsoft.com/office/drawing/2014/main" id="{782D8434-2539-7218-61F5-C5B475DE60F9}"/>
              </a:ext>
            </a:extLst>
          </p:cNvPr>
          <p:cNvSpPr>
            <a:spLocks noGrp="1"/>
          </p:cNvSpPr>
          <p:nvPr>
            <p:ph idx="1"/>
          </p:nvPr>
        </p:nvSpPr>
        <p:spPr/>
        <p:txBody>
          <a:bodyPr/>
          <a:lstStyle/>
          <a:p>
            <a:r>
              <a:rPr lang="en-US" dirty="0"/>
              <a:t>Containers (Docker)</a:t>
            </a:r>
          </a:p>
          <a:p>
            <a:r>
              <a:rPr lang="en-US" dirty="0"/>
              <a:t>Docker compose</a:t>
            </a:r>
          </a:p>
          <a:p>
            <a:r>
              <a:rPr lang="en-US" dirty="0"/>
              <a:t>Swarm / Kubernetes exists</a:t>
            </a:r>
          </a:p>
          <a:p>
            <a:r>
              <a:rPr lang="en-US" dirty="0"/>
              <a:t>Composition with containers</a:t>
            </a:r>
          </a:p>
          <a:p>
            <a:endParaRPr lang="en-US" dirty="0"/>
          </a:p>
          <a:p>
            <a:endParaRPr lang="en-US" dirty="0"/>
          </a:p>
        </p:txBody>
      </p:sp>
      <p:sp>
        <p:nvSpPr>
          <p:cNvPr id="4" name="Slide Number Placeholder 3">
            <a:extLst>
              <a:ext uri="{FF2B5EF4-FFF2-40B4-BE49-F238E27FC236}">
                <a16:creationId xmlns:a16="http://schemas.microsoft.com/office/drawing/2014/main" id="{C336D8A1-1189-0839-593D-0A8B8448F7E1}"/>
              </a:ext>
            </a:extLst>
          </p:cNvPr>
          <p:cNvSpPr>
            <a:spLocks noGrp="1"/>
          </p:cNvSpPr>
          <p:nvPr>
            <p:ph type="sldNum" sz="quarter" idx="12"/>
          </p:nvPr>
        </p:nvSpPr>
        <p:spPr/>
        <p:txBody>
          <a:bodyPr/>
          <a:lstStyle/>
          <a:p>
            <a:fld id="{452BA717-4DED-4A38-BDE4-30D0F0A142DB}" type="slidenum">
              <a:rPr lang="cs-CZ" smtClean="0"/>
              <a:pPr/>
              <a:t>35</a:t>
            </a:fld>
            <a:endParaRPr lang="cs-CZ"/>
          </a:p>
        </p:txBody>
      </p:sp>
    </p:spTree>
    <p:extLst>
      <p:ext uri="{BB962C8B-B14F-4D97-AF65-F5344CB8AC3E}">
        <p14:creationId xmlns:p14="http://schemas.microsoft.com/office/powerpoint/2010/main" val="400084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A35D7-4D49-36B8-F16B-3DB80DE4F95D}"/>
              </a:ext>
            </a:extLst>
          </p:cNvPr>
          <p:cNvSpPr>
            <a:spLocks noGrp="1"/>
          </p:cNvSpPr>
          <p:nvPr>
            <p:ph type="title"/>
          </p:nvPr>
        </p:nvSpPr>
        <p:spPr/>
        <p:txBody>
          <a:bodyPr/>
          <a:lstStyle/>
          <a:p>
            <a:r>
              <a:rPr lang="en-US" dirty="0"/>
              <a:t>Deployment script</a:t>
            </a:r>
          </a:p>
        </p:txBody>
      </p:sp>
      <p:sp>
        <p:nvSpPr>
          <p:cNvPr id="3" name="Content Placeholder 2">
            <a:extLst>
              <a:ext uri="{FF2B5EF4-FFF2-40B4-BE49-F238E27FC236}">
                <a16:creationId xmlns:a16="http://schemas.microsoft.com/office/drawing/2014/main" id="{242ED41E-4451-5B0C-E0F7-CAA5F50AF804}"/>
              </a:ext>
            </a:extLst>
          </p:cNvPr>
          <p:cNvSpPr>
            <a:spLocks noGrp="1"/>
          </p:cNvSpPr>
          <p:nvPr>
            <p:ph idx="1"/>
          </p:nvPr>
        </p:nvSpPr>
        <p:spPr>
          <a:xfrm>
            <a:off x="335360" y="1268760"/>
            <a:ext cx="5976664" cy="5040560"/>
          </a:xfrm>
        </p:spPr>
        <p:txBody>
          <a:bodyPr/>
          <a:lstStyle/>
          <a:p>
            <a:pPr marL="0" indent="0">
              <a:buNone/>
            </a:pPr>
            <a:r>
              <a:rPr lang="en-US" dirty="0"/>
              <a:t>Advantages</a:t>
            </a:r>
          </a:p>
          <a:p>
            <a:r>
              <a:rPr lang="en-US" dirty="0"/>
              <a:t>Easy setup</a:t>
            </a:r>
          </a:p>
          <a:p>
            <a:r>
              <a:rPr lang="en-US" dirty="0"/>
              <a:t>Shareable</a:t>
            </a:r>
          </a:p>
          <a:p>
            <a:r>
              <a:rPr lang="en-US" dirty="0"/>
              <a:t>Environment variables</a:t>
            </a:r>
          </a:p>
          <a:p>
            <a:endParaRPr lang="en-US" dirty="0"/>
          </a:p>
          <a:p>
            <a:pPr marL="0" indent="0">
              <a:buNone/>
            </a:pPr>
            <a:r>
              <a:rPr lang="en-US" dirty="0"/>
              <a:t>Disadvantages</a:t>
            </a:r>
          </a:p>
          <a:p>
            <a:r>
              <a:rPr lang="en-US" dirty="0"/>
              <a:t>Manual</a:t>
            </a:r>
          </a:p>
          <a:p>
            <a:r>
              <a:rPr lang="en-US" dirty="0"/>
              <a:t>Single environment</a:t>
            </a:r>
          </a:p>
          <a:p>
            <a:r>
              <a:rPr lang="en-US" dirty="0"/>
              <a:t>Dependencies (bash / make)</a:t>
            </a:r>
          </a:p>
          <a:p>
            <a:r>
              <a:rPr lang="en-US" dirty="0"/>
              <a:t>Team</a:t>
            </a:r>
          </a:p>
        </p:txBody>
      </p:sp>
      <p:sp>
        <p:nvSpPr>
          <p:cNvPr id="4" name="Slide Number Placeholder 3">
            <a:extLst>
              <a:ext uri="{FF2B5EF4-FFF2-40B4-BE49-F238E27FC236}">
                <a16:creationId xmlns:a16="http://schemas.microsoft.com/office/drawing/2014/main" id="{34B8CFD3-F8E0-1266-BBBE-56A80124B758}"/>
              </a:ext>
            </a:extLst>
          </p:cNvPr>
          <p:cNvSpPr>
            <a:spLocks noGrp="1"/>
          </p:cNvSpPr>
          <p:nvPr>
            <p:ph type="sldNum" sz="quarter" idx="12"/>
          </p:nvPr>
        </p:nvSpPr>
        <p:spPr/>
        <p:txBody>
          <a:bodyPr/>
          <a:lstStyle/>
          <a:p>
            <a:fld id="{452BA717-4DED-4A38-BDE4-30D0F0A142DB}" type="slidenum">
              <a:rPr lang="cs-CZ" smtClean="0"/>
              <a:pPr/>
              <a:t>4</a:t>
            </a:fld>
            <a:endParaRPr lang="cs-CZ"/>
          </a:p>
        </p:txBody>
      </p:sp>
      <p:sp>
        <p:nvSpPr>
          <p:cNvPr id="5" name="Rectangle 4">
            <a:extLst>
              <a:ext uri="{FF2B5EF4-FFF2-40B4-BE49-F238E27FC236}">
                <a16:creationId xmlns:a16="http://schemas.microsoft.com/office/drawing/2014/main" id="{525C3461-B658-32F0-8999-295E96CE175F}"/>
              </a:ext>
            </a:extLst>
          </p:cNvPr>
          <p:cNvSpPr/>
          <p:nvPr/>
        </p:nvSpPr>
        <p:spPr>
          <a:xfrm>
            <a:off x="6812167" y="1564072"/>
            <a:ext cx="4828448" cy="11521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#!/usr/bin/env bash</a:t>
            </a:r>
          </a:p>
          <a:p>
            <a:r>
              <a:rPr lang="en-US" sz="2000" dirty="0" err="1">
                <a:solidFill>
                  <a:schemeClr val="tx1"/>
                </a:solidFill>
              </a:rPr>
              <a:t>npm</a:t>
            </a:r>
            <a:r>
              <a:rPr lang="en-US" sz="2000" dirty="0">
                <a:solidFill>
                  <a:schemeClr val="tx1"/>
                </a:solidFill>
              </a:rPr>
              <a:t> run build</a:t>
            </a:r>
          </a:p>
          <a:p>
            <a:r>
              <a:rPr lang="en-US" sz="2000" dirty="0" err="1">
                <a:solidFill>
                  <a:schemeClr val="tx1"/>
                </a:solidFill>
              </a:rPr>
              <a:t>scp</a:t>
            </a:r>
            <a:r>
              <a:rPr lang="en-US" sz="2000" dirty="0">
                <a:solidFill>
                  <a:schemeClr val="tx1"/>
                </a:solidFill>
              </a:rPr>
              <a:t> –r ./</a:t>
            </a:r>
            <a:r>
              <a:rPr lang="en-US" sz="2000" dirty="0" err="1">
                <a:solidFill>
                  <a:schemeClr val="tx1"/>
                </a:solidFill>
              </a:rPr>
              <a:t>dist</a:t>
            </a:r>
            <a:r>
              <a:rPr lang="en-US" sz="2000" dirty="0">
                <a:solidFill>
                  <a:schemeClr val="tx1"/>
                </a:solidFill>
              </a:rPr>
              <a:t> </a:t>
            </a:r>
            <a:r>
              <a:rPr lang="en-US" sz="2000" dirty="0" err="1">
                <a:solidFill>
                  <a:schemeClr val="tx1"/>
                </a:solidFill>
              </a:rPr>
              <a:t>skoda@server</a:t>
            </a:r>
            <a:r>
              <a:rPr lang="en-US" sz="2000" dirty="0">
                <a:solidFill>
                  <a:schemeClr val="tx1"/>
                </a:solidFill>
              </a:rPr>
              <a:t>:/opt/script</a:t>
            </a:r>
          </a:p>
        </p:txBody>
      </p:sp>
      <p:sp>
        <p:nvSpPr>
          <p:cNvPr id="6" name="Rectangle 5">
            <a:extLst>
              <a:ext uri="{FF2B5EF4-FFF2-40B4-BE49-F238E27FC236}">
                <a16:creationId xmlns:a16="http://schemas.microsoft.com/office/drawing/2014/main" id="{29006C19-B017-98C5-CE3B-A2C56FDED819}"/>
              </a:ext>
            </a:extLst>
          </p:cNvPr>
          <p:cNvSpPr/>
          <p:nvPr/>
        </p:nvSpPr>
        <p:spPr>
          <a:xfrm>
            <a:off x="6812167" y="3284985"/>
            <a:ext cx="4828449" cy="13380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build:</a:t>
            </a:r>
          </a:p>
          <a:p>
            <a:r>
              <a:rPr lang="en-US" sz="2000" dirty="0">
                <a:solidFill>
                  <a:schemeClr val="tx1"/>
                </a:solidFill>
              </a:rPr>
              <a:t>	</a:t>
            </a:r>
            <a:r>
              <a:rPr lang="en-US" sz="2000" dirty="0" err="1">
                <a:solidFill>
                  <a:schemeClr val="tx1"/>
                </a:solidFill>
              </a:rPr>
              <a:t>npm</a:t>
            </a:r>
            <a:r>
              <a:rPr lang="en-US" sz="2000" dirty="0">
                <a:solidFill>
                  <a:schemeClr val="tx1"/>
                </a:solidFill>
              </a:rPr>
              <a:t> run build</a:t>
            </a:r>
          </a:p>
          <a:p>
            <a:r>
              <a:rPr lang="en-US" sz="2000" dirty="0">
                <a:solidFill>
                  <a:schemeClr val="tx1"/>
                </a:solidFill>
              </a:rPr>
              <a:t>deploy: build</a:t>
            </a:r>
          </a:p>
          <a:p>
            <a:r>
              <a:rPr lang="en-US" sz="2000" dirty="0">
                <a:solidFill>
                  <a:schemeClr val="tx1"/>
                </a:solidFill>
              </a:rPr>
              <a:t>	</a:t>
            </a:r>
            <a:r>
              <a:rPr lang="en-US" sz="2000" dirty="0" err="1">
                <a:solidFill>
                  <a:schemeClr val="tx1"/>
                </a:solidFill>
              </a:rPr>
              <a:t>scp</a:t>
            </a:r>
            <a:r>
              <a:rPr lang="en-US" sz="2000" dirty="0">
                <a:solidFill>
                  <a:schemeClr val="tx1"/>
                </a:solidFill>
              </a:rPr>
              <a:t> –r ./</a:t>
            </a:r>
            <a:r>
              <a:rPr lang="en-US" sz="2000" dirty="0" err="1">
                <a:solidFill>
                  <a:schemeClr val="tx1"/>
                </a:solidFill>
              </a:rPr>
              <a:t>dist</a:t>
            </a:r>
            <a:r>
              <a:rPr lang="en-US" sz="2000" dirty="0">
                <a:solidFill>
                  <a:schemeClr val="tx1"/>
                </a:solidFill>
              </a:rPr>
              <a:t> </a:t>
            </a:r>
            <a:r>
              <a:rPr lang="en-US" sz="2000" dirty="0" err="1">
                <a:solidFill>
                  <a:schemeClr val="tx1"/>
                </a:solidFill>
              </a:rPr>
              <a:t>skoda@server</a:t>
            </a:r>
            <a:r>
              <a:rPr lang="en-US" sz="2000" dirty="0">
                <a:solidFill>
                  <a:schemeClr val="tx1"/>
                </a:solidFill>
              </a:rPr>
              <a:t>:/opt/script</a:t>
            </a:r>
          </a:p>
        </p:txBody>
      </p:sp>
      <p:sp>
        <p:nvSpPr>
          <p:cNvPr id="7" name="Content Placeholder 1">
            <a:extLst>
              <a:ext uri="{FF2B5EF4-FFF2-40B4-BE49-F238E27FC236}">
                <a16:creationId xmlns:a16="http://schemas.microsoft.com/office/drawing/2014/main" id="{BBE81CFC-BAFA-FA0F-41B2-B1B551B2852B}"/>
              </a:ext>
            </a:extLst>
          </p:cNvPr>
          <p:cNvSpPr txBox="1">
            <a:spLocks/>
          </p:cNvSpPr>
          <p:nvPr/>
        </p:nvSpPr>
        <p:spPr>
          <a:xfrm>
            <a:off x="6812168" y="1196752"/>
            <a:ext cx="2016224" cy="365125"/>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dirty="0"/>
              <a:t>deploy.sh</a:t>
            </a:r>
          </a:p>
        </p:txBody>
      </p:sp>
      <p:sp>
        <p:nvSpPr>
          <p:cNvPr id="8" name="Content Placeholder 1">
            <a:extLst>
              <a:ext uri="{FF2B5EF4-FFF2-40B4-BE49-F238E27FC236}">
                <a16:creationId xmlns:a16="http://schemas.microsoft.com/office/drawing/2014/main" id="{5A1DC379-AA77-66AD-CBE7-648AB7E3EC0E}"/>
              </a:ext>
            </a:extLst>
          </p:cNvPr>
          <p:cNvSpPr txBox="1">
            <a:spLocks/>
          </p:cNvSpPr>
          <p:nvPr/>
        </p:nvSpPr>
        <p:spPr>
          <a:xfrm>
            <a:off x="6808363" y="2852936"/>
            <a:ext cx="2016224" cy="365125"/>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dirty="0" err="1"/>
              <a:t>Makefile</a:t>
            </a:r>
            <a:endParaRPr lang="en-US" dirty="0"/>
          </a:p>
        </p:txBody>
      </p:sp>
    </p:spTree>
    <p:extLst>
      <p:ext uri="{BB962C8B-B14F-4D97-AF65-F5344CB8AC3E}">
        <p14:creationId xmlns:p14="http://schemas.microsoft.com/office/powerpoint/2010/main" val="307321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43AC047A-8761-C4D6-EDED-92CD5267BCFB}"/>
              </a:ext>
            </a:extLst>
          </p:cNvPr>
          <p:cNvSpPr/>
          <p:nvPr/>
        </p:nvSpPr>
        <p:spPr>
          <a:xfrm>
            <a:off x="10728000" y="36000"/>
            <a:ext cx="1080000" cy="1080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6A135-AFEF-E57B-710D-60F11253F91D}"/>
              </a:ext>
            </a:extLst>
          </p:cNvPr>
          <p:cNvSpPr>
            <a:spLocks noGrp="1"/>
          </p:cNvSpPr>
          <p:nvPr>
            <p:ph type="title"/>
          </p:nvPr>
        </p:nvSpPr>
        <p:spPr/>
        <p:txBody>
          <a:bodyPr/>
          <a:lstStyle/>
          <a:p>
            <a:r>
              <a:rPr lang="en-US" dirty="0"/>
              <a:t>Ansible</a:t>
            </a:r>
          </a:p>
        </p:txBody>
      </p:sp>
      <p:sp>
        <p:nvSpPr>
          <p:cNvPr id="3" name="Content Placeholder 2">
            <a:extLst>
              <a:ext uri="{FF2B5EF4-FFF2-40B4-BE49-F238E27FC236}">
                <a16:creationId xmlns:a16="http://schemas.microsoft.com/office/drawing/2014/main" id="{A2735116-4298-EC5C-BA42-0D3AEBCD8D04}"/>
              </a:ext>
            </a:extLst>
          </p:cNvPr>
          <p:cNvSpPr>
            <a:spLocks noGrp="1"/>
          </p:cNvSpPr>
          <p:nvPr>
            <p:ph idx="1"/>
          </p:nvPr>
        </p:nvSpPr>
        <p:spPr>
          <a:xfrm>
            <a:off x="335360" y="1268760"/>
            <a:ext cx="5760640" cy="3528392"/>
          </a:xfrm>
        </p:spPr>
        <p:txBody>
          <a:bodyPr/>
          <a:lstStyle/>
          <a:p>
            <a:r>
              <a:rPr lang="en-US" dirty="0"/>
              <a:t>Automation platform.</a:t>
            </a:r>
          </a:p>
          <a:p>
            <a:r>
              <a:rPr lang="en-US" dirty="0"/>
              <a:t>Playbook with YAML syntax.</a:t>
            </a:r>
          </a:p>
          <a:p>
            <a:r>
              <a:rPr lang="en-US" dirty="0"/>
              <a:t>Inventory with hosts (remote machines).</a:t>
            </a:r>
          </a:p>
          <a:p>
            <a:r>
              <a:rPr lang="en-US" dirty="0"/>
              <a:t>Use SSH and OS credentials (certificates)</a:t>
            </a:r>
            <a:br>
              <a:rPr lang="en-US" dirty="0"/>
            </a:br>
            <a:r>
              <a:rPr lang="en-US" dirty="0"/>
              <a:t>to access remote machines.</a:t>
            </a:r>
          </a:p>
          <a:p>
            <a:r>
              <a:rPr lang="en-US" dirty="0"/>
              <a:t>Task is not executed if the system is in a desired state.</a:t>
            </a:r>
          </a:p>
          <a:p>
            <a:r>
              <a:rPr lang="en-US" dirty="0"/>
              <a:t>Plugins</a:t>
            </a:r>
          </a:p>
        </p:txBody>
      </p:sp>
      <p:sp>
        <p:nvSpPr>
          <p:cNvPr id="4" name="Slide Number Placeholder 3">
            <a:extLst>
              <a:ext uri="{FF2B5EF4-FFF2-40B4-BE49-F238E27FC236}">
                <a16:creationId xmlns:a16="http://schemas.microsoft.com/office/drawing/2014/main" id="{D6D5F389-18D1-0AC0-C2D2-F361C99741C3}"/>
              </a:ext>
            </a:extLst>
          </p:cNvPr>
          <p:cNvSpPr>
            <a:spLocks noGrp="1"/>
          </p:cNvSpPr>
          <p:nvPr>
            <p:ph type="sldNum" sz="quarter" idx="12"/>
          </p:nvPr>
        </p:nvSpPr>
        <p:spPr/>
        <p:txBody>
          <a:bodyPr/>
          <a:lstStyle/>
          <a:p>
            <a:fld id="{452BA717-4DED-4A38-BDE4-30D0F0A142DB}" type="slidenum">
              <a:rPr lang="cs-CZ" smtClean="0"/>
              <a:pPr/>
              <a:t>5</a:t>
            </a:fld>
            <a:endParaRPr lang="cs-CZ"/>
          </a:p>
        </p:txBody>
      </p:sp>
      <p:sp>
        <p:nvSpPr>
          <p:cNvPr id="5" name="TextBox 4">
            <a:extLst>
              <a:ext uri="{FF2B5EF4-FFF2-40B4-BE49-F238E27FC236}">
                <a16:creationId xmlns:a16="http://schemas.microsoft.com/office/drawing/2014/main" id="{4C9C76B4-80B1-B434-42B7-8CA1A49DB53A}"/>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Optional: 2023/2024</a:t>
            </a:r>
          </a:p>
        </p:txBody>
      </p:sp>
      <p:sp>
        <p:nvSpPr>
          <p:cNvPr id="6" name="Rectangle 5">
            <a:extLst>
              <a:ext uri="{FF2B5EF4-FFF2-40B4-BE49-F238E27FC236}">
                <a16:creationId xmlns:a16="http://schemas.microsoft.com/office/drawing/2014/main" id="{49CF9D50-DED5-50A3-50B2-A0D16D0412DD}"/>
              </a:ext>
            </a:extLst>
          </p:cNvPr>
          <p:cNvSpPr/>
          <p:nvPr/>
        </p:nvSpPr>
        <p:spPr>
          <a:xfrm>
            <a:off x="6456040" y="1268760"/>
            <a:ext cx="5334314" cy="50405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latin typeface="Courier New" panose="02070309020205020404" pitchFamily="49" charset="0"/>
                <a:cs typeface="Courier New" panose="02070309020205020404" pitchFamily="49" charset="0"/>
              </a:rPr>
              <a:t>- hosts: </a:t>
            </a:r>
            <a:r>
              <a:rPr lang="en-US" sz="2000" dirty="0" err="1">
                <a:solidFill>
                  <a:schemeClr val="tx1"/>
                </a:solidFill>
                <a:latin typeface="Courier New" panose="02070309020205020404" pitchFamily="49" charset="0"/>
                <a:cs typeface="Courier New" panose="02070309020205020404" pitchFamily="49" charset="0"/>
              </a:rPr>
              <a:t>webik</a:t>
            </a:r>
            <a:endParaRPr lang="en-US" sz="2000" dirty="0">
              <a:solidFill>
                <a:schemeClr val="tx1"/>
              </a:solidFill>
              <a:latin typeface="Courier New" panose="02070309020205020404" pitchFamily="49" charset="0"/>
              <a:cs typeface="Courier New" panose="02070309020205020404" pitchFamily="49" charset="0"/>
            </a:endParaRPr>
          </a:p>
          <a:p>
            <a:r>
              <a:rPr lang="en-US" sz="2000" dirty="0">
                <a:solidFill>
                  <a:schemeClr val="tx1"/>
                </a:solidFill>
                <a:latin typeface="Courier New" panose="02070309020205020404" pitchFamily="49" charset="0"/>
                <a:cs typeface="Courier New" panose="02070309020205020404" pitchFamily="49" charset="0"/>
              </a:rPr>
              <a:t>  tasks: </a:t>
            </a:r>
          </a:p>
          <a:p>
            <a:r>
              <a:rPr lang="en-US" sz="2000" dirty="0">
                <a:solidFill>
                  <a:schemeClr val="tx1"/>
                </a:solidFill>
                <a:latin typeface="Courier New" panose="02070309020205020404" pitchFamily="49" charset="0"/>
                <a:cs typeface="Courier New" panose="02070309020205020404" pitchFamily="49" charset="0"/>
              </a:rPr>
              <a:t>    - name: Stop service</a:t>
            </a:r>
          </a:p>
          <a:p>
            <a:r>
              <a:rPr lang="en-US" sz="2000" dirty="0">
                <a:solidFill>
                  <a:schemeClr val="tx1"/>
                </a:solidFill>
                <a:latin typeface="Courier New" panose="02070309020205020404" pitchFamily="49" charset="0"/>
                <a:cs typeface="Courier New" panose="02070309020205020404" pitchFamily="49" charset="0"/>
              </a:rPr>
              <a:t>      service:</a:t>
            </a:r>
          </a:p>
          <a:p>
            <a:r>
              <a:rPr lang="en-US" sz="2000" dirty="0">
                <a:solidFill>
                  <a:schemeClr val="tx1"/>
                </a:solidFill>
                <a:latin typeface="Courier New" panose="02070309020205020404" pitchFamily="49" charset="0"/>
                <a:cs typeface="Courier New" panose="02070309020205020404" pitchFamily="49" charset="0"/>
              </a:rPr>
              <a:t>        name: octopus-service</a:t>
            </a:r>
          </a:p>
          <a:p>
            <a:r>
              <a:rPr lang="en-US" sz="2000" dirty="0">
                <a:solidFill>
                  <a:schemeClr val="tx1"/>
                </a:solidFill>
                <a:latin typeface="Courier New" panose="02070309020205020404" pitchFamily="49" charset="0"/>
                <a:cs typeface="Courier New" panose="02070309020205020404" pitchFamily="49" charset="0"/>
              </a:rPr>
              <a:t>        state: stopped</a:t>
            </a:r>
          </a:p>
          <a:p>
            <a:r>
              <a:rPr lang="en-US" sz="2000" dirty="0">
                <a:solidFill>
                  <a:schemeClr val="tx1"/>
                </a:solidFill>
                <a:latin typeface="Courier New" panose="02070309020205020404" pitchFamily="49" charset="0"/>
                <a:cs typeface="Courier New" panose="02070309020205020404" pitchFamily="49" charset="0"/>
              </a:rPr>
              <a:t>    - name: Pull resources</a:t>
            </a:r>
          </a:p>
          <a:p>
            <a:r>
              <a:rPr lang="en-US" sz="2000" dirty="0">
                <a:solidFill>
                  <a:schemeClr val="tx1"/>
                </a:solidFill>
                <a:latin typeface="Courier New" panose="02070309020205020404" pitchFamily="49" charset="0"/>
                <a:cs typeface="Courier New" panose="02070309020205020404" pitchFamily="49" charset="0"/>
              </a:rPr>
              <a:t>      git:</a:t>
            </a:r>
          </a:p>
          <a:p>
            <a:r>
              <a:rPr lang="en-US" sz="2000" dirty="0">
                <a:solidFill>
                  <a:schemeClr val="tx1"/>
                </a:solidFill>
                <a:latin typeface="Courier New" panose="02070309020205020404" pitchFamily="49" charset="0"/>
                <a:cs typeface="Courier New" panose="02070309020205020404" pitchFamily="49" charset="0"/>
              </a:rPr>
              <a:t>        repo: '.....'</a:t>
            </a:r>
          </a:p>
          <a:p>
            <a:r>
              <a:rPr lang="en-US" sz="2000" dirty="0">
                <a:solidFill>
                  <a:schemeClr val="tx1"/>
                </a:solidFill>
                <a:latin typeface="Courier New" panose="02070309020205020404" pitchFamily="49" charset="0"/>
                <a:cs typeface="Courier New" panose="02070309020205020404" pitchFamily="49" charset="0"/>
              </a:rPr>
              <a:t>        </a:t>
            </a:r>
            <a:r>
              <a:rPr lang="en-US" sz="2000" dirty="0" err="1">
                <a:solidFill>
                  <a:schemeClr val="tx1"/>
                </a:solidFill>
                <a:latin typeface="Courier New" panose="02070309020205020404" pitchFamily="49" charset="0"/>
                <a:cs typeface="Courier New" panose="02070309020205020404" pitchFamily="49" charset="0"/>
              </a:rPr>
              <a:t>dest</a:t>
            </a:r>
            <a:r>
              <a:rPr lang="en-US" sz="2000" dirty="0">
                <a:solidFill>
                  <a:schemeClr val="tx1"/>
                </a:solidFill>
                <a:latin typeface="Courier New" panose="02070309020205020404" pitchFamily="49" charset="0"/>
                <a:cs typeface="Courier New" panose="02070309020205020404" pitchFamily="49" charset="0"/>
              </a:rPr>
              <a:t>: /opt/octopus</a:t>
            </a:r>
          </a:p>
          <a:p>
            <a:r>
              <a:rPr lang="en-US" sz="2000" dirty="0">
                <a:solidFill>
                  <a:schemeClr val="tx1"/>
                </a:solidFill>
                <a:latin typeface="Courier New" panose="02070309020205020404" pitchFamily="49" charset="0"/>
                <a:cs typeface="Courier New" panose="02070309020205020404" pitchFamily="49" charset="0"/>
              </a:rPr>
              <a:t>        version: main</a:t>
            </a:r>
          </a:p>
          <a:p>
            <a:r>
              <a:rPr lang="en-US" sz="2000" dirty="0">
                <a:solidFill>
                  <a:schemeClr val="tx1"/>
                </a:solidFill>
                <a:latin typeface="Courier New" panose="02070309020205020404" pitchFamily="49" charset="0"/>
                <a:cs typeface="Courier New" panose="02070309020205020404" pitchFamily="49" charset="0"/>
              </a:rPr>
              <a:t>    - name: Build</a:t>
            </a:r>
          </a:p>
          <a:p>
            <a:r>
              <a:rPr lang="en-US" sz="2000" dirty="0">
                <a:solidFill>
                  <a:schemeClr val="tx1"/>
                </a:solidFill>
                <a:latin typeface="Courier New" panose="02070309020205020404" pitchFamily="49" charset="0"/>
                <a:cs typeface="Courier New" panose="02070309020205020404" pitchFamily="49" charset="0"/>
              </a:rPr>
              <a:t>      shell: </a:t>
            </a:r>
            <a:r>
              <a:rPr lang="en-US" sz="2000" dirty="0" err="1">
                <a:solidFill>
                  <a:schemeClr val="tx1"/>
                </a:solidFill>
                <a:latin typeface="Courier New" panose="02070309020205020404" pitchFamily="49" charset="0"/>
                <a:cs typeface="Courier New" panose="02070309020205020404" pitchFamily="49" charset="0"/>
              </a:rPr>
              <a:t>npm</a:t>
            </a:r>
            <a:r>
              <a:rPr lang="en-US" sz="2000" dirty="0">
                <a:solidFill>
                  <a:schemeClr val="tx1"/>
                </a:solidFill>
                <a:latin typeface="Courier New" panose="02070309020205020404" pitchFamily="49" charset="0"/>
                <a:cs typeface="Courier New" panose="02070309020205020404" pitchFamily="49" charset="0"/>
              </a:rPr>
              <a:t> ci</a:t>
            </a:r>
          </a:p>
          <a:p>
            <a:r>
              <a:rPr lang="en-US" sz="2000" dirty="0">
                <a:solidFill>
                  <a:schemeClr val="tx1"/>
                </a:solidFill>
                <a:latin typeface="Courier New" panose="02070309020205020404" pitchFamily="49" charset="0"/>
                <a:cs typeface="Courier New" panose="02070309020205020404" pitchFamily="49" charset="0"/>
              </a:rPr>
              <a:t>      </a:t>
            </a:r>
            <a:r>
              <a:rPr lang="en-US" sz="2000" dirty="0" err="1">
                <a:solidFill>
                  <a:schemeClr val="tx1"/>
                </a:solidFill>
                <a:latin typeface="Courier New" panose="02070309020205020404" pitchFamily="49" charset="0"/>
                <a:cs typeface="Courier New" panose="02070309020205020404" pitchFamily="49" charset="0"/>
              </a:rPr>
              <a:t>args</a:t>
            </a:r>
            <a:r>
              <a:rPr lang="en-US" sz="2000" dirty="0">
                <a:solidFill>
                  <a:schemeClr val="tx1"/>
                </a:solidFill>
                <a:latin typeface="Courier New" panose="02070309020205020404" pitchFamily="49" charset="0"/>
                <a:cs typeface="Courier New" panose="02070309020205020404" pitchFamily="49" charset="0"/>
              </a:rPr>
              <a:t>:</a:t>
            </a:r>
          </a:p>
          <a:p>
            <a:r>
              <a:rPr lang="en-US" sz="2000" dirty="0">
                <a:solidFill>
                  <a:schemeClr val="tx1"/>
                </a:solidFill>
                <a:latin typeface="Courier New" panose="02070309020205020404" pitchFamily="49" charset="0"/>
                <a:cs typeface="Courier New" panose="02070309020205020404" pitchFamily="49" charset="0"/>
              </a:rPr>
              <a:t>        </a:t>
            </a:r>
            <a:r>
              <a:rPr lang="en-US" sz="2000" dirty="0" err="1">
                <a:solidFill>
                  <a:schemeClr val="tx1"/>
                </a:solidFill>
                <a:latin typeface="Courier New" panose="02070309020205020404" pitchFamily="49" charset="0"/>
                <a:cs typeface="Courier New" panose="02070309020205020404" pitchFamily="49" charset="0"/>
              </a:rPr>
              <a:t>chdir</a:t>
            </a:r>
            <a:r>
              <a:rPr lang="en-US" sz="2000" dirty="0">
                <a:solidFill>
                  <a:schemeClr val="tx1"/>
                </a:solidFill>
                <a:latin typeface="Courier New" panose="02070309020205020404" pitchFamily="49" charset="0"/>
                <a:cs typeface="Courier New" panose="02070309020205020404" pitchFamily="49" charset="0"/>
              </a:rPr>
              <a:t>: /opt/octopus</a:t>
            </a:r>
          </a:p>
          <a:p>
            <a:r>
              <a:rPr lang="en-US" sz="2000" dirty="0">
                <a:solidFill>
                  <a:schemeClr val="tx1"/>
                </a:solidFill>
                <a:latin typeface="Courier New" panose="02070309020205020404" pitchFamily="49" charset="0"/>
                <a:cs typeface="Courier New" panose="02070309020205020404" pitchFamily="49" charset="0"/>
              </a:rPr>
              <a:t>	- …</a:t>
            </a:r>
          </a:p>
        </p:txBody>
      </p:sp>
      <p:pic>
        <p:nvPicPr>
          <p:cNvPr id="1026" name="Picture 2" descr="Ansible Logo">
            <a:extLst>
              <a:ext uri="{FF2B5EF4-FFF2-40B4-BE49-F238E27FC236}">
                <a16:creationId xmlns:a16="http://schemas.microsoft.com/office/drawing/2014/main" id="{34BC69A8-99FC-E8CD-4A35-B24ADC77F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0000" y="108000"/>
            <a:ext cx="936104"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87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8C6B8-B9D9-5EAB-704F-966B72E2379E}"/>
              </a:ext>
            </a:extLst>
          </p:cNvPr>
          <p:cNvSpPr>
            <a:spLocks noGrp="1"/>
          </p:cNvSpPr>
          <p:nvPr>
            <p:ph type="title"/>
          </p:nvPr>
        </p:nvSpPr>
        <p:spPr/>
        <p:txBody>
          <a:bodyPr/>
          <a:lstStyle/>
          <a:p>
            <a:r>
              <a:rPr lang="en-US" dirty="0"/>
              <a:t>Webhook</a:t>
            </a:r>
          </a:p>
        </p:txBody>
      </p:sp>
      <p:sp>
        <p:nvSpPr>
          <p:cNvPr id="3" name="Content Placeholder 2">
            <a:extLst>
              <a:ext uri="{FF2B5EF4-FFF2-40B4-BE49-F238E27FC236}">
                <a16:creationId xmlns:a16="http://schemas.microsoft.com/office/drawing/2014/main" id="{E5546B3C-6344-E0B0-300C-728F8329D5EA}"/>
              </a:ext>
            </a:extLst>
          </p:cNvPr>
          <p:cNvSpPr>
            <a:spLocks noGrp="1"/>
          </p:cNvSpPr>
          <p:nvPr>
            <p:ph idx="1"/>
          </p:nvPr>
        </p:nvSpPr>
        <p:spPr>
          <a:xfrm>
            <a:off x="335360" y="1268760"/>
            <a:ext cx="5184576" cy="5040560"/>
          </a:xfrm>
        </p:spPr>
        <p:txBody>
          <a:bodyPr/>
          <a:lstStyle/>
          <a:p>
            <a:pPr marL="0" indent="0">
              <a:buNone/>
            </a:pPr>
            <a:r>
              <a:rPr lang="en-US" dirty="0"/>
              <a:t>Advantages</a:t>
            </a:r>
          </a:p>
          <a:p>
            <a:r>
              <a:rPr lang="en-US" dirty="0"/>
              <a:t>Automatic</a:t>
            </a:r>
          </a:p>
          <a:p>
            <a:r>
              <a:rPr lang="en-US" dirty="0"/>
              <a:t>Easy setup</a:t>
            </a:r>
          </a:p>
          <a:p>
            <a:r>
              <a:rPr lang="en-US" dirty="0"/>
              <a:t>Cloud services</a:t>
            </a:r>
          </a:p>
          <a:p>
            <a:pPr marL="0" indent="0">
              <a:buNone/>
            </a:pPr>
            <a:endParaRPr lang="en-US" dirty="0"/>
          </a:p>
          <a:p>
            <a:pPr marL="0" indent="0">
              <a:buNone/>
            </a:pPr>
            <a:r>
              <a:rPr lang="en-US" dirty="0"/>
              <a:t>Disadvantages</a:t>
            </a:r>
          </a:p>
          <a:p>
            <a:r>
              <a:rPr lang="en-US" dirty="0"/>
              <a:t>Single environment</a:t>
            </a:r>
          </a:p>
          <a:p>
            <a:r>
              <a:rPr lang="en-US" dirty="0"/>
              <a:t>Deployment failures</a:t>
            </a:r>
          </a:p>
          <a:p>
            <a:r>
              <a:rPr lang="en-US" dirty="0"/>
              <a:t>Localhost</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6C1D61C9-37F8-26C3-551C-86947BA93148}"/>
              </a:ext>
            </a:extLst>
          </p:cNvPr>
          <p:cNvSpPr>
            <a:spLocks noGrp="1"/>
          </p:cNvSpPr>
          <p:nvPr>
            <p:ph type="sldNum" sz="quarter" idx="12"/>
          </p:nvPr>
        </p:nvSpPr>
        <p:spPr/>
        <p:txBody>
          <a:bodyPr/>
          <a:lstStyle/>
          <a:p>
            <a:fld id="{452BA717-4DED-4A38-BDE4-30D0F0A142DB}" type="slidenum">
              <a:rPr lang="cs-CZ" smtClean="0"/>
              <a:pPr/>
              <a:t>6</a:t>
            </a:fld>
            <a:endParaRPr lang="cs-CZ"/>
          </a:p>
        </p:txBody>
      </p:sp>
      <p:pic>
        <p:nvPicPr>
          <p:cNvPr id="5" name="Picture 4">
            <a:extLst>
              <a:ext uri="{FF2B5EF4-FFF2-40B4-BE49-F238E27FC236}">
                <a16:creationId xmlns:a16="http://schemas.microsoft.com/office/drawing/2014/main" id="{93B08B8F-4D3D-EFFE-2581-D3401BF6E93F}"/>
              </a:ext>
            </a:extLst>
          </p:cNvPr>
          <p:cNvPicPr>
            <a:picLocks noChangeAspect="1"/>
          </p:cNvPicPr>
          <p:nvPr/>
        </p:nvPicPr>
        <p:blipFill>
          <a:blip r:embed="rId3"/>
          <a:stretch>
            <a:fillRect/>
          </a:stretch>
        </p:blipFill>
        <p:spPr>
          <a:xfrm>
            <a:off x="5519936" y="1268760"/>
            <a:ext cx="6235418" cy="2880320"/>
          </a:xfrm>
          <a:prstGeom prst="rect">
            <a:avLst/>
          </a:prstGeom>
        </p:spPr>
      </p:pic>
    </p:spTree>
    <p:extLst>
      <p:ext uri="{BB962C8B-B14F-4D97-AF65-F5344CB8AC3E}">
        <p14:creationId xmlns:p14="http://schemas.microsoft.com/office/powerpoint/2010/main" val="3054500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E78BD7-2278-A58F-74CE-9C79713EF2D4}"/>
              </a:ext>
            </a:extLst>
          </p:cNvPr>
          <p:cNvSpPr>
            <a:spLocks noGrp="1"/>
          </p:cNvSpPr>
          <p:nvPr>
            <p:ph type="body" sz="quarter" idx="13"/>
          </p:nvPr>
        </p:nvSpPr>
        <p:spPr/>
        <p:txBody>
          <a:bodyPr/>
          <a:lstStyle/>
          <a:p>
            <a:r>
              <a:rPr lang="en-US" dirty="0"/>
              <a:t>Deployment</a:t>
            </a:r>
          </a:p>
        </p:txBody>
      </p:sp>
      <p:sp>
        <p:nvSpPr>
          <p:cNvPr id="3" name="Text Placeholder 2">
            <a:extLst>
              <a:ext uri="{FF2B5EF4-FFF2-40B4-BE49-F238E27FC236}">
                <a16:creationId xmlns:a16="http://schemas.microsoft.com/office/drawing/2014/main" id="{EEF543A1-D805-0ED0-40C9-22FD4EC3CA4A}"/>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206427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8EEC7-8ABC-41A1-4C5C-73B259AF98BF}"/>
              </a:ext>
            </a:extLst>
          </p:cNvPr>
          <p:cNvSpPr>
            <a:spLocks noGrp="1"/>
          </p:cNvSpPr>
          <p:nvPr>
            <p:ph type="title"/>
          </p:nvPr>
        </p:nvSpPr>
        <p:spPr/>
        <p:txBody>
          <a:bodyPr/>
          <a:lstStyle/>
          <a:p>
            <a:r>
              <a:rPr lang="en-US" dirty="0"/>
              <a:t>Downtime / New version</a:t>
            </a:r>
          </a:p>
        </p:txBody>
      </p:sp>
      <p:sp>
        <p:nvSpPr>
          <p:cNvPr id="3" name="Content Placeholder 2">
            <a:extLst>
              <a:ext uri="{FF2B5EF4-FFF2-40B4-BE49-F238E27FC236}">
                <a16:creationId xmlns:a16="http://schemas.microsoft.com/office/drawing/2014/main" id="{6B9FE062-E305-0481-CDB0-35F514332BF2}"/>
              </a:ext>
            </a:extLst>
          </p:cNvPr>
          <p:cNvSpPr>
            <a:spLocks noGrp="1"/>
          </p:cNvSpPr>
          <p:nvPr>
            <p:ph idx="1"/>
          </p:nvPr>
        </p:nvSpPr>
        <p:spPr>
          <a:xfrm>
            <a:off x="335360" y="1268760"/>
            <a:ext cx="5760640" cy="1495402"/>
          </a:xfrm>
        </p:spPr>
        <p:txBody>
          <a:bodyPr/>
          <a:lstStyle/>
          <a:p>
            <a:pPr marL="0" indent="0">
              <a:buNone/>
            </a:pPr>
            <a:r>
              <a:rPr lang="en-US" dirty="0"/>
              <a:t>Server Maintenance</a:t>
            </a:r>
          </a:p>
          <a:p>
            <a:r>
              <a:rPr lang="en-US" dirty="0"/>
              <a:t>Fast, easy and functional?</a:t>
            </a:r>
          </a:p>
          <a:p>
            <a:r>
              <a:rPr lang="en-US" dirty="0"/>
              <a:t> Planned / scheduled maintenance.</a:t>
            </a:r>
          </a:p>
        </p:txBody>
      </p:sp>
      <p:sp>
        <p:nvSpPr>
          <p:cNvPr id="4" name="Slide Number Placeholder 3">
            <a:extLst>
              <a:ext uri="{FF2B5EF4-FFF2-40B4-BE49-F238E27FC236}">
                <a16:creationId xmlns:a16="http://schemas.microsoft.com/office/drawing/2014/main" id="{CBAE3551-2A02-89CA-D007-7FB765A6982E}"/>
              </a:ext>
            </a:extLst>
          </p:cNvPr>
          <p:cNvSpPr>
            <a:spLocks noGrp="1"/>
          </p:cNvSpPr>
          <p:nvPr>
            <p:ph type="sldNum" sz="quarter" idx="12"/>
          </p:nvPr>
        </p:nvSpPr>
        <p:spPr/>
        <p:txBody>
          <a:bodyPr/>
          <a:lstStyle/>
          <a:p>
            <a:fld id="{452BA717-4DED-4A38-BDE4-30D0F0A142DB}" type="slidenum">
              <a:rPr lang="cs-CZ" smtClean="0"/>
              <a:pPr/>
              <a:t>8</a:t>
            </a:fld>
            <a:endParaRPr lang="cs-CZ"/>
          </a:p>
        </p:txBody>
      </p:sp>
      <p:sp>
        <p:nvSpPr>
          <p:cNvPr id="5" name="Content Placeholder 2">
            <a:extLst>
              <a:ext uri="{FF2B5EF4-FFF2-40B4-BE49-F238E27FC236}">
                <a16:creationId xmlns:a16="http://schemas.microsoft.com/office/drawing/2014/main" id="{D14B388D-6841-DEB2-A5CD-CC8A7B3151B8}"/>
              </a:ext>
            </a:extLst>
          </p:cNvPr>
          <p:cNvSpPr txBox="1">
            <a:spLocks/>
          </p:cNvSpPr>
          <p:nvPr/>
        </p:nvSpPr>
        <p:spPr>
          <a:xfrm>
            <a:off x="335360" y="4795845"/>
            <a:ext cx="5760640" cy="1153435"/>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Canary deployment</a:t>
            </a:r>
          </a:p>
          <a:p>
            <a:r>
              <a:rPr lang="en-US" dirty="0"/>
              <a:t>Allows you to roll out new code/features to a subset of users.</a:t>
            </a:r>
          </a:p>
        </p:txBody>
      </p:sp>
      <p:sp>
        <p:nvSpPr>
          <p:cNvPr id="6" name="Content Placeholder 2">
            <a:extLst>
              <a:ext uri="{FF2B5EF4-FFF2-40B4-BE49-F238E27FC236}">
                <a16:creationId xmlns:a16="http://schemas.microsoft.com/office/drawing/2014/main" id="{AB27E43A-DFB2-C5EC-7D32-215E5DA15C43}"/>
              </a:ext>
            </a:extLst>
          </p:cNvPr>
          <p:cNvSpPr txBox="1">
            <a:spLocks/>
          </p:cNvSpPr>
          <p:nvPr/>
        </p:nvSpPr>
        <p:spPr>
          <a:xfrm>
            <a:off x="335360" y="3203286"/>
            <a:ext cx="5760640" cy="1153435"/>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Blue-green deployment</a:t>
            </a:r>
          </a:p>
          <a:p>
            <a:r>
              <a:rPr lang="en-US" dirty="0"/>
              <a:t>Switch from one deployment to another.</a:t>
            </a:r>
          </a:p>
        </p:txBody>
      </p:sp>
      <p:pic>
        <p:nvPicPr>
          <p:cNvPr id="7" name="Picture 6">
            <a:extLst>
              <a:ext uri="{FF2B5EF4-FFF2-40B4-BE49-F238E27FC236}">
                <a16:creationId xmlns:a16="http://schemas.microsoft.com/office/drawing/2014/main" id="{EC2254C6-94E1-70CD-A378-ED6CB0F490B6}"/>
              </a:ext>
            </a:extLst>
          </p:cNvPr>
          <p:cNvPicPr>
            <a:picLocks noChangeAspect="1"/>
          </p:cNvPicPr>
          <p:nvPr/>
        </p:nvPicPr>
        <p:blipFill>
          <a:blip r:embed="rId3"/>
          <a:stretch>
            <a:fillRect/>
          </a:stretch>
        </p:blipFill>
        <p:spPr>
          <a:xfrm>
            <a:off x="6672064" y="1268760"/>
            <a:ext cx="4991797" cy="1705213"/>
          </a:xfrm>
          <a:prstGeom prst="rect">
            <a:avLst/>
          </a:prstGeom>
        </p:spPr>
      </p:pic>
    </p:spTree>
    <p:extLst>
      <p:ext uri="{BB962C8B-B14F-4D97-AF65-F5344CB8AC3E}">
        <p14:creationId xmlns:p14="http://schemas.microsoft.com/office/powerpoint/2010/main" val="342353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466DA-4081-2BD2-E13B-AD6AC22B10C4}"/>
              </a:ext>
            </a:extLst>
          </p:cNvPr>
          <p:cNvSpPr>
            <a:spLocks noGrp="1"/>
          </p:cNvSpPr>
          <p:nvPr>
            <p:ph type="title"/>
          </p:nvPr>
        </p:nvSpPr>
        <p:spPr/>
        <p:txBody>
          <a:bodyPr/>
          <a:lstStyle/>
          <a:p>
            <a:r>
              <a:rPr lang="en-US" dirty="0"/>
              <a:t>Multiple components</a:t>
            </a:r>
          </a:p>
        </p:txBody>
      </p:sp>
      <p:sp>
        <p:nvSpPr>
          <p:cNvPr id="3" name="Content Placeholder 2">
            <a:extLst>
              <a:ext uri="{FF2B5EF4-FFF2-40B4-BE49-F238E27FC236}">
                <a16:creationId xmlns:a16="http://schemas.microsoft.com/office/drawing/2014/main" id="{8ABF00CD-8ECA-87CB-FF97-AA9EE450D0F9}"/>
              </a:ext>
            </a:extLst>
          </p:cNvPr>
          <p:cNvSpPr>
            <a:spLocks noGrp="1"/>
          </p:cNvSpPr>
          <p:nvPr>
            <p:ph idx="1"/>
          </p:nvPr>
        </p:nvSpPr>
        <p:spPr>
          <a:xfrm>
            <a:off x="335360" y="1268760"/>
            <a:ext cx="11449272" cy="1224136"/>
          </a:xfrm>
        </p:spPr>
        <p:txBody>
          <a:bodyPr/>
          <a:lstStyle/>
          <a:p>
            <a:r>
              <a:rPr lang="en-US" dirty="0"/>
              <a:t>Applications consists of multiple components</a:t>
            </a:r>
          </a:p>
          <a:p>
            <a:r>
              <a:rPr lang="en-US" dirty="0"/>
              <a:t>Multiple versions of a library / runtime / component / application</a:t>
            </a:r>
          </a:p>
          <a:p>
            <a:pPr marL="0" indent="0">
              <a:buNone/>
            </a:pPr>
            <a:endParaRPr lang="en-US" dirty="0"/>
          </a:p>
        </p:txBody>
      </p:sp>
      <p:sp>
        <p:nvSpPr>
          <p:cNvPr id="4" name="Slide Number Placeholder 3">
            <a:extLst>
              <a:ext uri="{FF2B5EF4-FFF2-40B4-BE49-F238E27FC236}">
                <a16:creationId xmlns:a16="http://schemas.microsoft.com/office/drawing/2014/main" id="{B9CCB1A3-5EEB-BE13-BEA7-6C5B48A5239F}"/>
              </a:ext>
            </a:extLst>
          </p:cNvPr>
          <p:cNvSpPr>
            <a:spLocks noGrp="1"/>
          </p:cNvSpPr>
          <p:nvPr>
            <p:ph type="sldNum" sz="quarter" idx="12"/>
          </p:nvPr>
        </p:nvSpPr>
        <p:spPr/>
        <p:txBody>
          <a:bodyPr/>
          <a:lstStyle/>
          <a:p>
            <a:fld id="{452BA717-4DED-4A38-BDE4-30D0F0A142DB}" type="slidenum">
              <a:rPr lang="cs-CZ" smtClean="0"/>
              <a:pPr/>
              <a:t>9</a:t>
            </a:fld>
            <a:endParaRPr lang="cs-CZ"/>
          </a:p>
        </p:txBody>
      </p:sp>
      <p:sp>
        <p:nvSpPr>
          <p:cNvPr id="5" name="Rectangle: Rounded Corners 4">
            <a:extLst>
              <a:ext uri="{FF2B5EF4-FFF2-40B4-BE49-F238E27FC236}">
                <a16:creationId xmlns:a16="http://schemas.microsoft.com/office/drawing/2014/main" id="{17986B4B-9871-6D26-9D01-C97A86C04A8F}"/>
              </a:ext>
            </a:extLst>
          </p:cNvPr>
          <p:cNvSpPr/>
          <p:nvPr/>
        </p:nvSpPr>
        <p:spPr>
          <a:xfrm>
            <a:off x="5060546" y="3861048"/>
            <a:ext cx="2160240" cy="7920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web server</a:t>
            </a:r>
          </a:p>
        </p:txBody>
      </p:sp>
      <p:sp>
        <p:nvSpPr>
          <p:cNvPr id="6" name="Rectangle: Rounded Corners 5">
            <a:extLst>
              <a:ext uri="{FF2B5EF4-FFF2-40B4-BE49-F238E27FC236}">
                <a16:creationId xmlns:a16="http://schemas.microsoft.com/office/drawing/2014/main" id="{A042D453-B270-CFC7-E2F7-540E14FBCA19}"/>
              </a:ext>
            </a:extLst>
          </p:cNvPr>
          <p:cNvSpPr/>
          <p:nvPr/>
        </p:nvSpPr>
        <p:spPr>
          <a:xfrm>
            <a:off x="8948978" y="3867263"/>
            <a:ext cx="2376264" cy="7920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application server</a:t>
            </a:r>
          </a:p>
        </p:txBody>
      </p:sp>
      <p:sp>
        <p:nvSpPr>
          <p:cNvPr id="7" name="Rectangle: Rounded Corners 6">
            <a:extLst>
              <a:ext uri="{FF2B5EF4-FFF2-40B4-BE49-F238E27FC236}">
                <a16:creationId xmlns:a16="http://schemas.microsoft.com/office/drawing/2014/main" id="{9348ED7D-8E18-70A9-2305-FC2039AFAE0A}"/>
              </a:ext>
            </a:extLst>
          </p:cNvPr>
          <p:cNvSpPr/>
          <p:nvPr/>
        </p:nvSpPr>
        <p:spPr>
          <a:xfrm>
            <a:off x="7076770" y="5301208"/>
            <a:ext cx="2160240" cy="7920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database</a:t>
            </a:r>
          </a:p>
        </p:txBody>
      </p:sp>
      <p:cxnSp>
        <p:nvCxnSpPr>
          <p:cNvPr id="8" name="Straight Connector 7">
            <a:extLst>
              <a:ext uri="{FF2B5EF4-FFF2-40B4-BE49-F238E27FC236}">
                <a16:creationId xmlns:a16="http://schemas.microsoft.com/office/drawing/2014/main" id="{555E2A76-787D-D061-7C76-BA4F23CB1E82}"/>
              </a:ext>
            </a:extLst>
          </p:cNvPr>
          <p:cNvCxnSpPr>
            <a:cxnSpLocks/>
            <a:stCxn id="5" idx="3"/>
            <a:endCxn id="6" idx="1"/>
          </p:cNvCxnSpPr>
          <p:nvPr/>
        </p:nvCxnSpPr>
        <p:spPr>
          <a:xfrm>
            <a:off x="7220786" y="4257092"/>
            <a:ext cx="1728192" cy="6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3D9B1F13-64F9-67D5-0771-E9B94B35E59A}"/>
              </a:ext>
            </a:extLst>
          </p:cNvPr>
          <p:cNvCxnSpPr>
            <a:stCxn id="5" idx="2"/>
            <a:endCxn id="7" idx="1"/>
          </p:cNvCxnSpPr>
          <p:nvPr/>
        </p:nvCxnSpPr>
        <p:spPr>
          <a:xfrm rot="16200000" flipH="1">
            <a:off x="6086660" y="4707142"/>
            <a:ext cx="1044116" cy="93610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F978E026-AB6B-1FEA-B5E1-46BC821E5065}"/>
              </a:ext>
            </a:extLst>
          </p:cNvPr>
          <p:cNvCxnSpPr>
            <a:stCxn id="7" idx="3"/>
            <a:endCxn id="6" idx="2"/>
          </p:cNvCxnSpPr>
          <p:nvPr/>
        </p:nvCxnSpPr>
        <p:spPr>
          <a:xfrm flipV="1">
            <a:off x="9237010" y="4659351"/>
            <a:ext cx="900100" cy="1037901"/>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79053016-771B-5333-D812-CF0E2ADB24A7}"/>
              </a:ext>
            </a:extLst>
          </p:cNvPr>
          <p:cNvSpPr/>
          <p:nvPr/>
        </p:nvSpPr>
        <p:spPr>
          <a:xfrm>
            <a:off x="380026" y="3861048"/>
            <a:ext cx="2160240" cy="7920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web browser</a:t>
            </a:r>
          </a:p>
        </p:txBody>
      </p:sp>
      <p:cxnSp>
        <p:nvCxnSpPr>
          <p:cNvPr id="12" name="Straight Connector 11">
            <a:extLst>
              <a:ext uri="{FF2B5EF4-FFF2-40B4-BE49-F238E27FC236}">
                <a16:creationId xmlns:a16="http://schemas.microsoft.com/office/drawing/2014/main" id="{51D87002-37AC-C0B5-B5A6-AF3D9C9F623A}"/>
              </a:ext>
            </a:extLst>
          </p:cNvPr>
          <p:cNvCxnSpPr>
            <a:cxnSpLocks/>
            <a:stCxn id="11" idx="3"/>
            <a:endCxn id="5" idx="1"/>
          </p:cNvCxnSpPr>
          <p:nvPr/>
        </p:nvCxnSpPr>
        <p:spPr>
          <a:xfrm>
            <a:off x="2540266" y="4257092"/>
            <a:ext cx="2520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642852"/>
      </p:ext>
    </p:extLst>
  </p:cSld>
  <p:clrMapOvr>
    <a:masterClrMapping/>
  </p:clrMapOvr>
</p:sld>
</file>

<file path=ppt/theme/theme1.xml><?xml version="1.0" encoding="utf-8"?>
<a:theme xmlns:a="http://schemas.openxmlformats.org/drawingml/2006/main" name="2024 presentation theme">
  <a:themeElements>
    <a:clrScheme name="Research Group">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2024 presentation theme" id="{B11F140C-9B55-4BCA-BFF9-CABB9E915944}" vid="{395D06B6-9D47-4D1E-9828-FD1B18F4067F}"/>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2024 presentation theme</Template>
  <TotalTime>18450</TotalTime>
  <Words>2461</Words>
  <Application>Microsoft Office PowerPoint</Application>
  <PresentationFormat>Widescreen</PresentationFormat>
  <Paragraphs>475</Paragraphs>
  <Slides>35</Slides>
  <Notes>29</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Consolas</vt:lpstr>
      <vt:lpstr>Courier New</vt:lpstr>
      <vt:lpstr>Times New Roman</vt:lpstr>
      <vt:lpstr>Verdana</vt:lpstr>
      <vt:lpstr>2024 presentation theme</vt:lpstr>
      <vt:lpstr>Deployment</vt:lpstr>
      <vt:lpstr>Starting point</vt:lpstr>
      <vt:lpstr>Deployment</vt:lpstr>
      <vt:lpstr>Deployment script</vt:lpstr>
      <vt:lpstr>Ansible</vt:lpstr>
      <vt:lpstr>Webhook</vt:lpstr>
      <vt:lpstr>PowerPoint Presentation</vt:lpstr>
      <vt:lpstr>Downtime / New version</vt:lpstr>
      <vt:lpstr>Multiple components</vt:lpstr>
      <vt:lpstr>Configuration</vt:lpstr>
      <vt:lpstr>Operator?</vt:lpstr>
      <vt:lpstr>PowerPoint Presentation</vt:lpstr>
      <vt:lpstr>PowerPoint Presentation</vt:lpstr>
      <vt:lpstr>Warning</vt:lpstr>
      <vt:lpstr>Selling points</vt:lpstr>
      <vt:lpstr>Docker internals</vt:lpstr>
      <vt:lpstr>Docker internals</vt:lpstr>
      <vt:lpstr>Dockerfile</vt:lpstr>
      <vt:lpstr>Ecosystem</vt:lpstr>
      <vt:lpstr>Resources</vt:lpstr>
      <vt:lpstr>Docker goes wrong … security edition</vt:lpstr>
      <vt:lpstr>Docker goes wrong …</vt:lpstr>
      <vt:lpstr>Docker Compose</vt:lpstr>
      <vt:lpstr>docker-compose.yaml</vt:lpstr>
      <vt:lpstr>PowerPoint Presentation</vt:lpstr>
      <vt:lpstr>Out of scope</vt:lpstr>
      <vt:lpstr>Docker Swarm</vt:lpstr>
      <vt:lpstr>Kubernetes</vt:lpstr>
      <vt:lpstr>Nomad</vt:lpstr>
      <vt:lpstr>Composition</vt:lpstr>
      <vt:lpstr>PowerPoint Presentation</vt:lpstr>
      <vt:lpstr>Deployment</vt:lpstr>
      <vt:lpstr>WebAssembly</vt:lpstr>
      <vt:lpstr>PowerPoint Presentation</vt:lpstr>
      <vt:lpstr>Takeaway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Beaver</dc:creator>
  <cp:lastModifiedBy>Petr Škoda</cp:lastModifiedBy>
  <cp:revision>379</cp:revision>
  <dcterms:created xsi:type="dcterms:W3CDTF">2011-06-05T13:18:40Z</dcterms:created>
  <dcterms:modified xsi:type="dcterms:W3CDTF">2024-04-10T08:31:47Z</dcterms:modified>
</cp:coreProperties>
</file>