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3" r:id="rId1"/>
  </p:sldMasterIdLst>
  <p:notesMasterIdLst>
    <p:notesMasterId r:id="rId38"/>
  </p:notesMasterIdLst>
  <p:handoutMasterIdLst>
    <p:handoutMasterId r:id="rId39"/>
  </p:handoutMasterIdLst>
  <p:sldIdLst>
    <p:sldId id="259" r:id="rId2"/>
    <p:sldId id="386" r:id="rId3"/>
    <p:sldId id="390" r:id="rId4"/>
    <p:sldId id="421" r:id="rId5"/>
    <p:sldId id="387" r:id="rId6"/>
    <p:sldId id="388" r:id="rId7"/>
    <p:sldId id="389" r:id="rId8"/>
    <p:sldId id="415" r:id="rId9"/>
    <p:sldId id="422" r:id="rId10"/>
    <p:sldId id="420" r:id="rId11"/>
    <p:sldId id="391" r:id="rId12"/>
    <p:sldId id="392" r:id="rId13"/>
    <p:sldId id="393" r:id="rId14"/>
    <p:sldId id="394" r:id="rId15"/>
    <p:sldId id="395" r:id="rId16"/>
    <p:sldId id="396" r:id="rId17"/>
    <p:sldId id="397" r:id="rId18"/>
    <p:sldId id="398" r:id="rId19"/>
    <p:sldId id="399" r:id="rId20"/>
    <p:sldId id="400" r:id="rId21"/>
    <p:sldId id="401" r:id="rId22"/>
    <p:sldId id="402" r:id="rId23"/>
    <p:sldId id="419" r:id="rId24"/>
    <p:sldId id="403" r:id="rId25"/>
    <p:sldId id="404" r:id="rId26"/>
    <p:sldId id="405" r:id="rId27"/>
    <p:sldId id="406" r:id="rId28"/>
    <p:sldId id="408" r:id="rId29"/>
    <p:sldId id="409" r:id="rId30"/>
    <p:sldId id="410" r:id="rId31"/>
    <p:sldId id="411" r:id="rId32"/>
    <p:sldId id="412" r:id="rId33"/>
    <p:sldId id="413" r:id="rId34"/>
    <p:sldId id="414" r:id="rId35"/>
    <p:sldId id="416" r:id="rId36"/>
    <p:sldId id="418"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B832"/>
    <a:srgbClr val="83C937"/>
    <a:srgbClr val="E69400"/>
    <a:srgbClr val="934757"/>
    <a:srgbClr val="823E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86" autoAdjust="0"/>
    <p:restoredTop sz="60680" autoAdjust="0"/>
  </p:normalViewPr>
  <p:slideViewPr>
    <p:cSldViewPr>
      <p:cViewPr varScale="1">
        <p:scale>
          <a:sx n="71" d="100"/>
          <a:sy n="71" d="100"/>
        </p:scale>
        <p:origin x="2124" y="54"/>
      </p:cViewPr>
      <p:guideLst>
        <p:guide orient="horz" pos="2160"/>
        <p:guide pos="3840"/>
      </p:guideLst>
    </p:cSldViewPr>
  </p:slideViewPr>
  <p:notesTextViewPr>
    <p:cViewPr>
      <p:scale>
        <a:sx n="1" d="1"/>
        <a:sy n="1" d="1"/>
      </p:scale>
      <p:origin x="0" y="0"/>
    </p:cViewPr>
  </p:notesTextViewPr>
  <p:notesViewPr>
    <p:cSldViewPr>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90D51BE-CF1C-4F11-AAD2-453C1B638B0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1787A43-62AF-46D8-B926-E9D562EE489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16FAD5-DDCA-4654-93B6-DBD29433097C}" type="datetimeFigureOut">
              <a:rPr lang="en-US" smtClean="0"/>
              <a:t>4/17/2024</a:t>
            </a:fld>
            <a:endParaRPr lang="en-US"/>
          </a:p>
        </p:txBody>
      </p:sp>
      <p:sp>
        <p:nvSpPr>
          <p:cNvPr id="4" name="Footer Placeholder 3">
            <a:extLst>
              <a:ext uri="{FF2B5EF4-FFF2-40B4-BE49-F238E27FC236}">
                <a16:creationId xmlns:a16="http://schemas.microsoft.com/office/drawing/2014/main" id="{353DF6F5-1C99-4B6A-AC45-DDD6F7377CC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76ECF2A-32D0-4276-8956-589BA282433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4295301-4204-4F3F-ACA4-B38DAA633788}" type="slidenum">
              <a:rPr lang="en-US" smtClean="0"/>
              <a:t>‹#›</a:t>
            </a:fld>
            <a:endParaRPr lang="en-US"/>
          </a:p>
        </p:txBody>
      </p:sp>
    </p:spTree>
    <p:extLst>
      <p:ext uri="{BB962C8B-B14F-4D97-AF65-F5344CB8AC3E}">
        <p14:creationId xmlns:p14="http://schemas.microsoft.com/office/powerpoint/2010/main" val="8850650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A62FB9-24EC-482A-A27C-5C03C0816037}" type="datetimeFigureOut">
              <a:rPr lang="cs-CZ" smtClean="0"/>
              <a:t>17.04.2024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C869DF-6110-41A2-A008-13AD35443CEC}" type="slidenum">
              <a:rPr lang="cs-CZ" smtClean="0"/>
              <a:t>‹#›</a:t>
            </a:fld>
            <a:endParaRPr lang="cs-CZ"/>
          </a:p>
        </p:txBody>
      </p:sp>
    </p:spTree>
    <p:extLst>
      <p:ext uri="{BB962C8B-B14F-4D97-AF65-F5344CB8AC3E}">
        <p14:creationId xmlns:p14="http://schemas.microsoft.com/office/powerpoint/2010/main" val="270346570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a:t>
            </a:fld>
            <a:endParaRPr lang="cs-CZ"/>
          </a:p>
        </p:txBody>
      </p:sp>
    </p:spTree>
    <p:extLst>
      <p:ext uri="{BB962C8B-B14F-4D97-AF65-F5344CB8AC3E}">
        <p14:creationId xmlns:p14="http://schemas.microsoft.com/office/powerpoint/2010/main" val="37921023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2000, Roy Fielding wrote his dissertation and introduced the world to an architecture for distributed systems called “Representational State Transfer,” or REST for short. He outlined several constraints for system architecture rooted in the principles that drive the web itself. The goal was to leverage decades of wisdom around building distributed systems that helped to ensure good separation of concerns and scalability.</a:t>
            </a:r>
          </a:p>
          <a:p>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12</a:t>
            </a:fld>
            <a:endParaRPr lang="cs-CZ"/>
          </a:p>
        </p:txBody>
      </p:sp>
    </p:spTree>
    <p:extLst>
      <p:ext uri="{BB962C8B-B14F-4D97-AF65-F5344CB8AC3E}">
        <p14:creationId xmlns:p14="http://schemas.microsoft.com/office/powerpoint/2010/main" val="29515581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some guiding principles that comes with REST:</a:t>
            </a:r>
          </a:p>
          <a:p>
            <a:pPr marL="171450" indent="-171450">
              <a:buFont typeface="Arial" panose="020B0604020202020204" pitchFamily="34" charset="0"/>
              <a:buChar char="•"/>
            </a:pPr>
            <a:r>
              <a:rPr lang="en-US" dirty="0"/>
              <a:t>Client-Server</a:t>
            </a:r>
          </a:p>
          <a:p>
            <a:pPr marL="171450" indent="-171450">
              <a:buFont typeface="Arial" panose="020B0604020202020204" pitchFamily="34" charset="0"/>
              <a:buChar char="•"/>
            </a:pPr>
            <a:r>
              <a:rPr lang="en-US" dirty="0"/>
              <a:t>Stateless - As REST is stateless, we should not use sessions, there should be no state on the side of the server.</a:t>
            </a:r>
          </a:p>
          <a:p>
            <a:pPr marL="171450" indent="-171450">
              <a:buFont typeface="Arial" panose="020B0604020202020204" pitchFamily="34" charset="0"/>
              <a:buChar char="•"/>
            </a:pPr>
            <a:r>
              <a:rPr lang="en-US" dirty="0"/>
              <a:t>Cacheable  - Each response must be labeled as cacheable or non-cacheable.</a:t>
            </a:r>
          </a:p>
          <a:p>
            <a:pPr marL="171450" indent="-171450">
              <a:buFont typeface="Arial" panose="020B0604020202020204" pitchFamily="34" charset="0"/>
              <a:buChar char="•"/>
            </a:pPr>
            <a:r>
              <a:rPr lang="en-US" dirty="0"/>
              <a:t>Code on demand (optional)  - Allow clients to download and execute code on demand, this simplifies clients by reducing the functionality that must be pre-implemented. </a:t>
            </a:r>
          </a:p>
          <a:p>
            <a:endParaRPr lang="en-US" dirty="0"/>
          </a:p>
          <a:p>
            <a:r>
              <a:rPr lang="en-US" dirty="0"/>
              <a:t>We talk more about each level on following slides.</a:t>
            </a:r>
          </a:p>
          <a:p>
            <a:endParaRPr lang="en-US" dirty="0"/>
          </a:p>
          <a:p>
            <a:r>
              <a:rPr lang="en-US" dirty="0"/>
              <a:t>Sources:</a:t>
            </a:r>
          </a:p>
          <a:p>
            <a:pPr marL="171450" indent="-171450">
              <a:buFont typeface="Arial" panose="020B0604020202020204" pitchFamily="34" charset="0"/>
              <a:buChar char="•"/>
            </a:pPr>
            <a:r>
              <a:rPr lang="en-US" dirty="0"/>
              <a:t>https://martinfowler.com/articles/richardsonMaturityModel.html</a:t>
            </a:r>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13</a:t>
            </a:fld>
            <a:endParaRPr lang="cs-CZ"/>
          </a:p>
        </p:txBody>
      </p:sp>
    </p:spTree>
    <p:extLst>
      <p:ext uri="{BB962C8B-B14F-4D97-AF65-F5344CB8AC3E}">
        <p14:creationId xmlns:p14="http://schemas.microsoft.com/office/powerpoint/2010/main" val="1409713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REST API should not be dependent on any single communication protocol, though its successful mapping to a given protocol may be dependent on the availability of metadata, choice of methods, etc. </a:t>
            </a:r>
          </a:p>
          <a:p>
            <a:endParaRPr lang="en-US" dirty="0"/>
          </a:p>
          <a:p>
            <a:r>
              <a:rPr lang="en-US" b="1" dirty="0"/>
              <a:t>Level 0</a:t>
            </a:r>
          </a:p>
          <a:p>
            <a:r>
              <a:rPr lang="en-US" dirty="0"/>
              <a:t>We have a single endpoint (like POST to SOAP, HTTP may be just for RPC).</a:t>
            </a:r>
          </a:p>
          <a:p>
            <a:endParaRPr lang="en-US" dirty="0"/>
          </a:p>
          <a:p>
            <a:r>
              <a:rPr lang="en-US" dirty="0"/>
              <a:t>The service, for example HTTP,  may have single URI and mostly POST method for interaction.</a:t>
            </a:r>
          </a:p>
          <a:p>
            <a:endParaRPr lang="en-US" dirty="0"/>
          </a:p>
          <a:p>
            <a:r>
              <a:rPr lang="en-US" dirty="0"/>
              <a:t>Even with single URL there are some things to consider. Consider:</a:t>
            </a:r>
          </a:p>
          <a:p>
            <a:pPr marL="171450" indent="-171450">
              <a:buFont typeface="Arial" panose="020B0604020202020204" pitchFamily="34" charset="0"/>
              <a:buChar char="•"/>
            </a:pPr>
            <a:r>
              <a:rPr lang="en-US" dirty="0"/>
              <a:t>Use “-” to increase readability, it is recommended to use spinal-case (which is highlighted by RFC 3986). </a:t>
            </a:r>
          </a:p>
          <a:p>
            <a:pPr marL="171450" indent="-171450">
              <a:buFont typeface="Arial" panose="020B0604020202020204" pitchFamily="34" charset="0"/>
              <a:buChar char="•"/>
            </a:pPr>
            <a:r>
              <a:rPr lang="en-US" dirty="0"/>
              <a:t>Do not use “_” as it gets visually obfuscated by browsers and editors that highlights URL by underlining it.</a:t>
            </a:r>
          </a:p>
          <a:p>
            <a:pPr marL="171450" indent="-171450">
              <a:buFont typeface="Arial" panose="020B0604020202020204" pitchFamily="34" charset="0"/>
              <a:buChar char="•"/>
            </a:pPr>
            <a:r>
              <a:rPr lang="en-US" dirty="0"/>
              <a:t>Use lowercase, as RFC 3986, defines URL as case-sensitive, so it is better to avoid confusion.</a:t>
            </a:r>
          </a:p>
          <a:p>
            <a:pPr marL="171450" indent="-171450">
              <a:buFont typeface="Arial" panose="020B0604020202020204" pitchFamily="34" charset="0"/>
              <a:buChar char="•"/>
            </a:pPr>
            <a:r>
              <a:rPr lang="en-US" dirty="0"/>
              <a:t>Do not include file extension, use content negotiation (headers) instead.</a:t>
            </a:r>
          </a:p>
          <a:p>
            <a:endParaRPr lang="en-US" dirty="0"/>
          </a:p>
          <a:p>
            <a:r>
              <a:rPr lang="en-US" b="1" dirty="0"/>
              <a:t>Level 1</a:t>
            </a:r>
          </a:p>
          <a:p>
            <a:r>
              <a:rPr lang="en-US" b="0" dirty="0"/>
              <a:t>REST’s ‘resources’ are the core pieces of data that your application acts on. These will often correspond to the Models in your application (especially if you’re following the MVC - model, view, controller pattern).</a:t>
            </a:r>
          </a:p>
          <a:p>
            <a:endParaRPr lang="en-US" b="0" dirty="0"/>
          </a:p>
          <a:p>
            <a:r>
              <a:rPr lang="en-US" b="0" dirty="0"/>
              <a:t>Resource is the key abstraction: document, image, temporal service, non-virtual object (person), collection of resources. Each resource have unique resource identifier. Further, resource representations shall be self-descriptive: the client does not need to know if a resource is employee or device.</a:t>
            </a:r>
          </a:p>
          <a:p>
            <a:endParaRPr lang="en-US" b="0" dirty="0"/>
          </a:p>
          <a:p>
            <a:r>
              <a:rPr lang="en-US" b="0" dirty="0"/>
              <a:t>Roy Thomas Fielding: REST components communicate by transferring a representation of a resource in a format matching one of an evolving set of standard data types, selected dynamically based on the capabilities or desires of the recipient and the nature of the resource.</a:t>
            </a:r>
          </a:p>
          <a:p>
            <a:endParaRPr lang="en-US" b="0" dirty="0"/>
          </a:p>
          <a:p>
            <a:r>
              <a:rPr lang="en-US" b="0" dirty="0"/>
              <a:t>Roy Thomas Fielding: For example, the "authors' preferred version" of an academic paper is a mapping whose value changes over time, whereas a mapping to "the paper published in the proceedings of conference X" is static. These are two distinct resources, even if they both map to the same value at some point in time. The distinction is necessary so that both resources can be identified and referenced independently. </a:t>
            </a:r>
          </a:p>
          <a:p>
            <a:endParaRPr lang="en-US" b="0" dirty="0"/>
          </a:p>
          <a:p>
            <a:pPr marL="0" indent="0">
              <a:buFont typeface="Arial" panose="020B0604020202020204" pitchFamily="34" charset="0"/>
              <a:buNone/>
            </a:pPr>
            <a:r>
              <a:rPr lang="en-US" b="0" dirty="0"/>
              <a:t>Roy Fielding: A REST API must not define fixed resource names or hierarchies (an obvious coupling of client and server). Servers must have the freedom to control their own namespace. Instead, allow servers to instruct clients on how to construct appropriate URIs, such as is done in HTML forms and URI templates, by defining those instructions within media types and link relations.</a:t>
            </a:r>
          </a:p>
          <a:p>
            <a:pPr marL="0" indent="0">
              <a:buFont typeface="Arial" panose="020B0604020202020204" pitchFamily="34" charset="0"/>
              <a:buNone/>
            </a:pPr>
            <a:endParaRPr lang="en-US" b="0" dirty="0"/>
          </a:p>
          <a:p>
            <a:pPr marL="0" indent="0">
              <a:buFont typeface="Arial" panose="020B0604020202020204" pitchFamily="34" charset="0"/>
              <a:buNone/>
            </a:pPr>
            <a:r>
              <a:rPr lang="en-US" b="0" dirty="0"/>
              <a:t>Roy Fielding: A REST API should never have “typed” resources that are significant to the client. Specification authors may use resource types for describing server implementation behind the interface, but those types must be irrelevant and invisible to the client. The only types that are significant to a client are the current representation’s media type and standardized relation names.</a:t>
            </a:r>
          </a:p>
          <a:p>
            <a:endParaRPr lang="en-US" b="0" dirty="0"/>
          </a:p>
          <a:p>
            <a:r>
              <a:rPr lang="en-US" b="0" dirty="0"/>
              <a:t>Consider:</a:t>
            </a:r>
          </a:p>
          <a:p>
            <a:pPr marL="171450" indent="-171450">
              <a:buFont typeface="Arial" panose="020B0604020202020204" pitchFamily="34" charset="0"/>
              <a:buChar char="•"/>
            </a:pPr>
            <a:r>
              <a:rPr lang="en-US" b="0" dirty="0"/>
              <a:t>Do not use verbs in URL. For example: “/</a:t>
            </a:r>
            <a:r>
              <a:rPr lang="en-US" b="0" dirty="0" err="1"/>
              <a:t>addNewArticle</a:t>
            </a:r>
            <a:r>
              <a:rPr lang="en-US" b="0" dirty="0"/>
              <a:t>”, “/</a:t>
            </a:r>
            <a:r>
              <a:rPr lang="en-US" b="0" dirty="0" err="1"/>
              <a:t>updateArticle</a:t>
            </a:r>
            <a:r>
              <a:rPr lang="en-US" b="0" dirty="0"/>
              <a:t>”, “/</a:t>
            </a:r>
            <a:r>
              <a:rPr lang="en-US" b="0" dirty="0" err="1"/>
              <a:t>deleteArticle</a:t>
            </a:r>
            <a:r>
              <a:rPr lang="en-US" b="0" dirty="0"/>
              <a:t>”.</a:t>
            </a:r>
          </a:p>
          <a:p>
            <a:pPr marL="171450" indent="-171450">
              <a:buFont typeface="Arial" panose="020B0604020202020204" pitchFamily="34" charset="0"/>
              <a:buChar char="•"/>
            </a:pPr>
            <a:r>
              <a:rPr lang="en-US" b="0" dirty="0"/>
              <a:t>A trailing forward-slash (/) should not be included in URIs as it adds no semantic value (at the end of the resource).</a:t>
            </a:r>
          </a:p>
          <a:p>
            <a:pPr marL="171450" indent="-171450">
              <a:buFont typeface="Arial" panose="020B0604020202020204" pitchFamily="34" charset="0"/>
              <a:buChar char="•"/>
            </a:pPr>
            <a:r>
              <a:rPr lang="en-US" b="0" dirty="0"/>
              <a:t>Forward slash separator (/) must be used to indicate a hierarchical relationship</a:t>
            </a:r>
          </a:p>
          <a:p>
            <a:pPr marL="171450" indent="-171450">
              <a:buFont typeface="Arial" panose="020B0604020202020204" pitchFamily="34" charset="0"/>
              <a:buChar char="•"/>
            </a:pPr>
            <a:r>
              <a:rPr lang="en-US" b="0" dirty="0"/>
              <a:t>Should the endpoint name be singular or plural? No - keep it simple, use singular as some plurals are more complex (person/people).</a:t>
            </a:r>
          </a:p>
          <a:p>
            <a:endParaRPr lang="en-US" b="0" dirty="0"/>
          </a:p>
          <a:p>
            <a:r>
              <a:rPr lang="en-US" b="1" dirty="0"/>
              <a:t>Level 2</a:t>
            </a:r>
          </a:p>
          <a:p>
            <a:r>
              <a:rPr lang="en-US" b="0" dirty="0"/>
              <a:t>POST (create), PUR (replace modify all), PATCH (partial update, not a part of HTTP specification)</a:t>
            </a:r>
          </a:p>
          <a:p>
            <a:r>
              <a:rPr lang="en-US" b="0" dirty="0"/>
              <a:t>Codes: 200, 201 (created), 204 (no content), 304 (not modified), 401 (unauthorized), 403 (forbidden), 405 (method not allowed), …</a:t>
            </a:r>
          </a:p>
          <a:p>
            <a:endParaRPr lang="en-US" b="0" dirty="0"/>
          </a:p>
          <a:p>
            <a:r>
              <a:rPr lang="en-US" b="0" dirty="0"/>
              <a:t>We should also be prepared for URL query parameters like pagination, search, filter, sort. </a:t>
            </a:r>
          </a:p>
          <a:p>
            <a:endParaRPr lang="en-US" b="0" dirty="0"/>
          </a:p>
          <a:p>
            <a:r>
              <a:rPr lang="en-US" b="0" dirty="0"/>
              <a:t>Sometimes we need operation that does not fit into REST design. For example, we have more actions that looks same from outside but differ with side-effects. We can use sub-resources to create those actions which are basically remote call procedures (RPC). The subcollection is then a queue of actions that are executed.</a:t>
            </a:r>
          </a:p>
          <a:p>
            <a:endParaRPr lang="en-US" b="0" dirty="0"/>
          </a:p>
          <a:p>
            <a:endParaRPr lang="en-US" b="0"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14</a:t>
            </a:fld>
            <a:endParaRPr lang="cs-CZ"/>
          </a:p>
        </p:txBody>
      </p:sp>
    </p:spTree>
    <p:extLst>
      <p:ext uri="{BB962C8B-B14F-4D97-AF65-F5344CB8AC3E}">
        <p14:creationId xmlns:p14="http://schemas.microsoft.com/office/powerpoint/2010/main" val="6314429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Level 3</a:t>
            </a:r>
          </a:p>
          <a:p>
            <a:endParaRPr lang="en-US" b="0" dirty="0"/>
          </a:p>
          <a:p>
            <a:r>
              <a:rPr lang="en-US" b="0" dirty="0"/>
              <a:t>Servers provide clients with possible actions, and their URLs. This allows the client to “discover” the service, for example how to modify resources, where find other resources (pagination).</a:t>
            </a:r>
          </a:p>
          <a:p>
            <a:endParaRPr lang="en-US" b="0" dirty="0"/>
          </a:p>
          <a:p>
            <a:r>
              <a:rPr lang="en-US" b="0" dirty="0"/>
              <a:t>Content Negotiation - “Accept” header from client for response, “Content-Type” from client for payload.</a:t>
            </a:r>
          </a:p>
          <a:p>
            <a:endParaRPr lang="en-US"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rgbClr val="CCCCCC"/>
                </a:solidFill>
                <a:effectLst/>
                <a:highlight>
                  <a:srgbClr val="1F1F1F"/>
                </a:highlight>
                <a:latin typeface="Consolas" panose="020B0609020204030204" pitchFamily="49" charset="0"/>
              </a:rPr>
              <a:t>An often neglected but critical concept to REST is the idea of hypermedia as the engine of application state (HATEOAS). Simply put, instead of clients choosing what methods to invoke to change an application’s state, it’s the hypermedia itself that determines what resources a client can interact with and at what time.</a:t>
            </a:r>
          </a:p>
          <a:p>
            <a:endParaRPr lang="en-US" b="0" dirty="0"/>
          </a:p>
          <a:p>
            <a:r>
              <a:rPr lang="en-US" b="0" dirty="0"/>
              <a:t>HATEOAS</a:t>
            </a:r>
          </a:p>
          <a:p>
            <a:pPr marL="171450" indent="-171450">
              <a:buFont typeface="Arial" panose="020B0604020202020204" pitchFamily="34" charset="0"/>
              <a:buChar char="•"/>
            </a:pPr>
            <a:r>
              <a:rPr lang="en-US" b="0" dirty="0"/>
              <a:t>User does not need to know actions/navigation ahead of time, he get them from the data. So how we can get links into the data?</a:t>
            </a:r>
          </a:p>
          <a:p>
            <a:pPr marL="171450" indent="-171450">
              <a:buFont typeface="Arial" panose="020B0604020202020204" pitchFamily="34" charset="0"/>
              <a:buChar char="•"/>
            </a:pPr>
            <a:r>
              <a:rPr lang="en-US" b="0" dirty="0"/>
              <a:t>RFC 5988</a:t>
            </a:r>
          </a:p>
          <a:p>
            <a:pPr marL="171450" indent="-171450">
              <a:buFont typeface="Arial" panose="020B0604020202020204" pitchFamily="34" charset="0"/>
              <a:buChar char="•"/>
            </a:pPr>
            <a:r>
              <a:rPr lang="en-US" b="0" dirty="0"/>
              <a:t>Use HTTP header: Link</a:t>
            </a:r>
          </a:p>
          <a:p>
            <a:pPr marL="171450" indent="-171450">
              <a:buFont typeface="Arial" panose="020B0604020202020204" pitchFamily="34" charset="0"/>
              <a:buChar char="•"/>
            </a:pPr>
            <a:r>
              <a:rPr lang="en-US" b="0" dirty="0"/>
              <a:t>JSON Hypermedia API Language</a:t>
            </a:r>
          </a:p>
          <a:p>
            <a:pPr marL="171450" indent="-171450">
              <a:buFont typeface="Arial" panose="020B0604020202020204" pitchFamily="34" charset="0"/>
              <a:buChar char="•"/>
            </a:pPr>
            <a:r>
              <a:rPr lang="en-US" b="0" dirty="0"/>
              <a:t>Still in draft since 2011.</a:t>
            </a:r>
          </a:p>
          <a:p>
            <a:pPr marL="171450" indent="-171450">
              <a:buFont typeface="Arial" panose="020B0604020202020204" pitchFamily="34" charset="0"/>
              <a:buChar char="•"/>
            </a:pPr>
            <a:r>
              <a:rPr lang="en-US" b="0" dirty="0"/>
              <a:t>JSON:API</a:t>
            </a:r>
          </a:p>
          <a:p>
            <a:pPr marL="171450" indent="-171450">
              <a:buFont typeface="Arial" panose="020B0604020202020204" pitchFamily="34" charset="0"/>
              <a:buChar char="•"/>
            </a:pPr>
            <a:r>
              <a:rPr lang="en-US" b="0" dirty="0"/>
              <a:t>From 2013, one of the most widely supported.</a:t>
            </a:r>
          </a:p>
          <a:p>
            <a:pPr marL="171450" indent="-171450">
              <a:buFont typeface="Arial" panose="020B0604020202020204" pitchFamily="34" charset="0"/>
              <a:buChar char="•"/>
            </a:pPr>
            <a:r>
              <a:rPr lang="en-US" b="0" dirty="0"/>
              <a:t>JSON-LD</a:t>
            </a:r>
          </a:p>
          <a:p>
            <a:pPr marL="171450" indent="-171450">
              <a:buFont typeface="Arial" panose="020B0604020202020204" pitchFamily="34" charset="0"/>
              <a:buChar char="•"/>
            </a:pPr>
            <a:r>
              <a:rPr lang="en-US" b="0" dirty="0" err="1"/>
              <a:t>Collection+JSON</a:t>
            </a:r>
            <a:endParaRPr lang="en-US" b="0" dirty="0"/>
          </a:p>
          <a:p>
            <a:pPr marL="171450" indent="-171450">
              <a:buFont typeface="Arial" panose="020B0604020202020204" pitchFamily="34" charset="0"/>
              <a:buChar char="•"/>
            </a:pPr>
            <a:r>
              <a:rPr lang="en-US" b="0" dirty="0"/>
              <a:t>SIREN</a:t>
            </a:r>
          </a:p>
          <a:p>
            <a:pPr marL="171450" indent="-171450">
              <a:buFont typeface="Arial" panose="020B0604020202020204" pitchFamily="34" charset="0"/>
              <a:buChar char="•"/>
            </a:pPr>
            <a:r>
              <a:rPr lang="en-US" b="0" dirty="0"/>
              <a:t>HTML ?</a:t>
            </a:r>
          </a:p>
          <a:p>
            <a:endParaRPr lang="en-US" b="0" dirty="0"/>
          </a:p>
          <a:p>
            <a:r>
              <a:rPr lang="en-US" dirty="0"/>
              <a:t>Sources:</a:t>
            </a:r>
          </a:p>
          <a:p>
            <a:pPr marL="171450" indent="-171450">
              <a:buFont typeface="Arial" panose="020B0604020202020204" pitchFamily="34" charset="0"/>
              <a:buChar char="•"/>
            </a:pPr>
            <a:r>
              <a:rPr lang="en-US" dirty="0"/>
              <a:t>https://martinfowler.com/articles/richardsonMaturityModel.html</a:t>
            </a:r>
          </a:p>
          <a:p>
            <a:pPr marL="171450" indent="-171450">
              <a:buFont typeface="Arial" panose="020B0604020202020204" pitchFamily="34" charset="0"/>
              <a:buChar char="•"/>
            </a:pPr>
            <a:r>
              <a:rPr lang="en-US" sz="1800" b="0" i="0" u="none" strike="noStrike" dirty="0">
                <a:solidFill>
                  <a:srgbClr val="FFFFFF"/>
                </a:solidFill>
                <a:effectLst/>
                <a:latin typeface="Arial" panose="020B0604020202020204" pitchFamily="34" charset="0"/>
              </a:rPr>
              <a:t>https://www.javacodegeeks.com/restful-services-with-hateoas-hypermedia-the-secret-ingredient-of-rest.html</a:t>
            </a:r>
          </a:p>
          <a:p>
            <a:pPr marL="171450" indent="-171450">
              <a:buFont typeface="Arial" panose="020B0604020202020204" pitchFamily="34" charset="0"/>
              <a:buChar char="•"/>
            </a:pPr>
            <a:r>
              <a:rPr lang="en-US" sz="1800" b="0" i="0" u="none" strike="noStrike" dirty="0">
                <a:solidFill>
                  <a:srgbClr val="FFFFFF"/>
                </a:solidFill>
                <a:effectLst/>
                <a:latin typeface="Arial" panose="020B0604020202020204" pitchFamily="34" charset="0"/>
              </a:rPr>
              <a:t>https://json-ld.org/playground/</a:t>
            </a:r>
          </a:p>
          <a:p>
            <a:pPr marL="171450" indent="-171450">
              <a:buFont typeface="Arial" panose="020B0604020202020204" pitchFamily="34" charset="0"/>
              <a:buChar char="•"/>
            </a:pPr>
            <a:r>
              <a:rPr lang="en-US" b="0" i="0" dirty="0">
                <a:solidFill>
                  <a:srgbClr val="000000"/>
                </a:solidFill>
                <a:effectLst/>
                <a:latin typeface="Times New Roman" panose="02020603050405020304" pitchFamily="18" charset="0"/>
              </a:rPr>
              <a:t>https://tools.ietf.org/id/draft-kelly-json-hal-02.html</a:t>
            </a:r>
            <a:r>
              <a:rPr lang="en-US" sz="1800" b="0" i="0" u="none" strike="noStrike" dirty="0">
                <a:solidFill>
                  <a:srgbClr val="FFFFFF"/>
                </a:solidFill>
                <a:effectLst/>
                <a:latin typeface="Arial" panose="020B0604020202020204" pitchFamily="34" charset="0"/>
              </a:rPr>
              <a:t> (</a:t>
            </a:r>
            <a:r>
              <a:rPr lang="en-US" sz="1800" b="0" dirty="0"/>
              <a:t>JSON Hypermedia API Language )</a:t>
            </a:r>
          </a:p>
          <a:p>
            <a:pPr marL="171450" indent="-171450">
              <a:buFont typeface="Arial" panose="020B0604020202020204" pitchFamily="34" charset="0"/>
              <a:buChar char="•"/>
            </a:pPr>
            <a:r>
              <a:rPr lang="en-US" b="0" i="0" dirty="0">
                <a:solidFill>
                  <a:srgbClr val="000000"/>
                </a:solidFill>
                <a:effectLst/>
                <a:latin typeface="Times New Roman" panose="02020603050405020304" pitchFamily="18" charset="0"/>
              </a:rPr>
              <a:t>https://jsonapi.org/format/</a:t>
            </a:r>
            <a:r>
              <a:rPr lang="en-US" sz="1800" b="0" i="0" dirty="0">
                <a:solidFill>
                  <a:srgbClr val="000000"/>
                </a:solidFill>
                <a:effectLst/>
                <a:latin typeface="Times New Roman" panose="02020603050405020304" pitchFamily="18" charset="0"/>
              </a:rPr>
              <a:t> (JSON:API)</a:t>
            </a:r>
          </a:p>
          <a:p>
            <a:pPr marL="171450" indent="-171450">
              <a:buFont typeface="Arial" panose="020B0604020202020204" pitchFamily="34" charset="0"/>
              <a:buChar char="•"/>
            </a:pPr>
            <a:r>
              <a:rPr lang="en-US" b="0" i="0" dirty="0">
                <a:solidFill>
                  <a:srgbClr val="000000"/>
                </a:solidFill>
                <a:effectLst/>
                <a:latin typeface="Times New Roman" panose="02020603050405020304" pitchFamily="18" charset="0"/>
              </a:rPr>
              <a:t>http://amundsen.com/media-types/collection/</a:t>
            </a:r>
            <a:r>
              <a:rPr lang="en-US" sz="1800" b="0" i="0" dirty="0">
                <a:solidFill>
                  <a:srgbClr val="000000"/>
                </a:solidFill>
                <a:effectLst/>
                <a:latin typeface="Times New Roman" panose="02020603050405020304" pitchFamily="18" charset="0"/>
              </a:rPr>
              <a:t> (</a:t>
            </a:r>
            <a:r>
              <a:rPr lang="en-US" sz="1800" b="0" i="0" dirty="0" err="1">
                <a:solidFill>
                  <a:srgbClr val="000000"/>
                </a:solidFill>
                <a:effectLst/>
                <a:latin typeface="Times New Roman" panose="02020603050405020304" pitchFamily="18" charset="0"/>
              </a:rPr>
              <a:t>Collection+JSON</a:t>
            </a:r>
            <a:r>
              <a:rPr lang="en-US" sz="1800" b="0" i="0" dirty="0">
                <a:solidFill>
                  <a:srgbClr val="000000"/>
                </a:solidFill>
                <a:effectLst/>
                <a:latin typeface="Times New Roman" panose="02020603050405020304" pitchFamily="18" charset="0"/>
              </a:rPr>
              <a:t>)</a:t>
            </a:r>
          </a:p>
          <a:p>
            <a:pPr marL="171450" indent="-171450">
              <a:buFont typeface="Arial" panose="020B0604020202020204" pitchFamily="34" charset="0"/>
              <a:buChar char="•"/>
            </a:pPr>
            <a:r>
              <a:rPr lang="en-US" sz="2800" b="0" i="0" dirty="0">
                <a:solidFill>
                  <a:srgbClr val="000000"/>
                </a:solidFill>
                <a:effectLst/>
                <a:latin typeface="Times New Roman" panose="02020603050405020304" pitchFamily="18" charset="0"/>
              </a:rPr>
              <a:t>https://github.com/kevinswiber/siren (</a:t>
            </a:r>
            <a:r>
              <a:rPr lang="en-US" sz="1800" b="0" i="0" dirty="0">
                <a:solidFill>
                  <a:srgbClr val="000000"/>
                </a:solidFill>
                <a:effectLst/>
                <a:latin typeface="Times New Roman" panose="02020603050405020304" pitchFamily="18" charset="0"/>
              </a:rPr>
              <a:t>SIREN)</a:t>
            </a:r>
            <a:endParaRPr lang="en-US" b="0" dirty="0">
              <a:effectLst/>
            </a:endParaRPr>
          </a:p>
          <a:p>
            <a:br>
              <a:rPr lang="en-US" dirty="0"/>
            </a:b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15</a:t>
            </a:fld>
            <a:endParaRPr lang="cs-CZ"/>
          </a:p>
        </p:txBody>
      </p:sp>
    </p:spTree>
    <p:extLst>
      <p:ext uri="{BB962C8B-B14F-4D97-AF65-F5344CB8AC3E}">
        <p14:creationId xmlns:p14="http://schemas.microsoft.com/office/powerpoint/2010/main" val="40571158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Server API which offers retrieval and manipulation with application resources in a HTTP-compliant way.</a:t>
            </a:r>
          </a:p>
          <a:p>
            <a:endParaRPr lang="en-US" dirty="0"/>
          </a:p>
          <a:p>
            <a:r>
              <a:rPr lang="en-US" dirty="0"/>
              <a:t>Stateless interface  ~ no client context is cached at server.</a:t>
            </a:r>
          </a:p>
          <a:p>
            <a:r>
              <a:rPr lang="en-US" dirty="0"/>
              <a:t>Response defines whether it can be cached.</a:t>
            </a:r>
          </a:p>
          <a:p>
            <a:r>
              <a:rPr lang="en-US" dirty="0"/>
              <a:t>Layered system  ~ proxies, replicated servers …</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16</a:t>
            </a:fld>
            <a:endParaRPr lang="cs-CZ"/>
          </a:p>
        </p:txBody>
      </p:sp>
    </p:spTree>
    <p:extLst>
      <p:ext uri="{BB962C8B-B14F-4D97-AF65-F5344CB8AC3E}">
        <p14:creationId xmlns:p14="http://schemas.microsoft.com/office/powerpoint/2010/main" val="37099890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Example from winter semester. We have a collection of galleries (/gallery). A gallery (/gallery/kittens) is a collection of photos (/gallery/kittens/kitten01).</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17</a:t>
            </a:fld>
            <a:endParaRPr lang="cs-CZ"/>
          </a:p>
        </p:txBody>
      </p:sp>
    </p:spTree>
    <p:extLst>
      <p:ext uri="{BB962C8B-B14F-4D97-AF65-F5344CB8AC3E}">
        <p14:creationId xmlns:p14="http://schemas.microsoft.com/office/powerpoint/2010/main" val="3007514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Known as Swagger RESTful API Documentation Specification with final release version 2.0 in 2014.</a:t>
            </a:r>
          </a:p>
          <a:p>
            <a:endParaRPr lang="en-US" dirty="0"/>
          </a:p>
          <a:p>
            <a:r>
              <a:rPr lang="en-US" dirty="0"/>
              <a:t>API First design - Documentation first has the benefit is that non-technical people can interact with documentation as well. Spec-First API Design, we can generate documentation, so it has all benefits of documentation first. In addition, we can also generate code such as mock servers. Developers can go and try the API. Still many companies generate API from code. </a:t>
            </a:r>
          </a:p>
          <a:p>
            <a:endParaRPr lang="en-US" dirty="0"/>
          </a:p>
          <a:p>
            <a:r>
              <a:rPr lang="en-US" dirty="0"/>
              <a:t>There is also Web Application Description Language (WADL) a W3C member submission. An XML based description.</a:t>
            </a:r>
          </a:p>
          <a:p>
            <a:endParaRPr lang="en-US" dirty="0"/>
          </a:p>
          <a:p>
            <a:r>
              <a:rPr lang="en-US" dirty="0"/>
              <a:t>There was a competition like “API Blueprint” from Apiary, “RAML” from </a:t>
            </a:r>
            <a:r>
              <a:rPr lang="en-US" dirty="0" err="1"/>
              <a:t>Mulesoft</a:t>
            </a:r>
            <a:r>
              <a:rPr lang="en-US" dirty="0"/>
              <a:t> (now use OpenAPI). The power of OpenAPI is that it is open-standard, so the meetings decision, are open anyone can participate, and so single company has power to change it.</a:t>
            </a:r>
          </a:p>
          <a:p>
            <a:endParaRPr lang="en-US" dirty="0"/>
          </a:p>
          <a:p>
            <a:r>
              <a:rPr lang="en-US" dirty="0"/>
              <a:t>https://apis.guru/ (Wikipedia for WEB APIs) - the goal is to share API definitions and allow other developers to use existing APIs. There can be added functionality for a price. Active in 2017.</a:t>
            </a:r>
          </a:p>
          <a:p>
            <a:endParaRPr lang="en-US" dirty="0"/>
          </a:p>
          <a:p>
            <a:r>
              <a:rPr lang="en-US" dirty="0"/>
              <a:t>Source: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https://swagger.io/</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i="0" dirty="0">
                <a:solidFill>
                  <a:srgbClr val="000000"/>
                </a:solidFill>
                <a:effectLst/>
                <a:latin typeface="Times New Roman" panose="02020603050405020304" pitchFamily="18" charset="0"/>
              </a:rPr>
              <a:t>https://www.w3.org/Submission/wadl/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18</a:t>
            </a:fld>
            <a:endParaRPr lang="cs-CZ"/>
          </a:p>
        </p:txBody>
      </p:sp>
    </p:spTree>
    <p:extLst>
      <p:ext uri="{BB962C8B-B14F-4D97-AF65-F5344CB8AC3E}">
        <p14:creationId xmlns:p14="http://schemas.microsoft.com/office/powerpoint/2010/main" val="9148212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Sponsors: Google, IBM, Microsoft</a:t>
            </a:r>
          </a:p>
          <a:p>
            <a:r>
              <a:rPr lang="en-US" dirty="0"/>
              <a:t>Stubs can be generated in many languages.</a:t>
            </a:r>
          </a:p>
          <a:p>
            <a:r>
              <a:rPr lang="en-US" dirty="0"/>
              <a:t>Components ~ complex objects that aggregate schemas, parameters, responses, security, schemas, …</a:t>
            </a:r>
          </a:p>
          <a:p>
            <a:endParaRPr lang="en-US" dirty="0"/>
          </a:p>
          <a:p>
            <a:r>
              <a:rPr lang="en-US" dirty="0"/>
              <a:t>Source:</a:t>
            </a:r>
          </a:p>
          <a:p>
            <a:pPr marL="171450" indent="-171450">
              <a:buFont typeface="Arial" panose="020B0604020202020204" pitchFamily="34" charset="0"/>
              <a:buChar char="•"/>
            </a:pPr>
            <a:r>
              <a:rPr lang="en-US" dirty="0"/>
              <a:t>https://swagger.io/specification/</a:t>
            </a:r>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19</a:t>
            </a:fld>
            <a:endParaRPr lang="cs-CZ"/>
          </a:p>
        </p:txBody>
      </p:sp>
    </p:spTree>
    <p:extLst>
      <p:ext uri="{BB962C8B-B14F-4D97-AF65-F5344CB8AC3E}">
        <p14:creationId xmlns:p14="http://schemas.microsoft.com/office/powerpoint/2010/main" val="21276901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is rich metadata section, this example does not actually contains the important part, the API.</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20</a:t>
            </a:fld>
            <a:endParaRPr lang="cs-CZ"/>
          </a:p>
        </p:txBody>
      </p:sp>
    </p:spTree>
    <p:extLst>
      <p:ext uri="{BB962C8B-B14F-4D97-AF65-F5344CB8AC3E}">
        <p14:creationId xmlns:p14="http://schemas.microsoft.com/office/powerpoint/2010/main" val="41952950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a specification, show generate content buttons.</a:t>
            </a:r>
          </a:p>
          <a:p>
            <a:pPr marL="171450" indent="-171450">
              <a:buFont typeface="Arial" panose="020B0604020202020204" pitchFamily="34" charset="0"/>
              <a:buChar char="•"/>
            </a:pPr>
            <a:r>
              <a:rPr lang="en-US" dirty="0"/>
              <a:t>https://editor.swagger.io/</a:t>
            </a:r>
          </a:p>
          <a:p>
            <a:endParaRPr lang="en-US" dirty="0"/>
          </a:p>
          <a:p>
            <a:r>
              <a:rPr lang="en-US" dirty="0"/>
              <a:t>Source:</a:t>
            </a:r>
          </a:p>
          <a:p>
            <a:pPr marL="171450" indent="-171450">
              <a:buFont typeface="Arial" panose="020B0604020202020204" pitchFamily="34" charset="0"/>
              <a:buChar char="•"/>
            </a:pPr>
            <a:r>
              <a:rPr lang="en-US" dirty="0"/>
              <a:t>https://github.com/swagger-api/swagger-editor</a:t>
            </a:r>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21</a:t>
            </a:fld>
            <a:endParaRPr lang="cs-CZ"/>
          </a:p>
        </p:txBody>
      </p:sp>
    </p:spTree>
    <p:extLst>
      <p:ext uri="{BB962C8B-B14F-4D97-AF65-F5344CB8AC3E}">
        <p14:creationId xmlns:p14="http://schemas.microsoft.com/office/powerpoint/2010/main" val="35384715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Can be HTTP, </a:t>
            </a:r>
            <a:r>
              <a:rPr lang="en-US" dirty="0" err="1"/>
              <a:t>WebSockets</a:t>
            </a:r>
            <a:r>
              <a:rPr lang="en-US" dirty="0"/>
              <a:t>, RPC, …. the technology may not be important at this point. Yet still we can design the API mode to be resource based on RPC based. The second design would result in more methods, while the first one is focused on resources with only basic operations (create, read, update, delete).</a:t>
            </a:r>
          </a:p>
          <a:p>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2</a:t>
            </a:fld>
            <a:endParaRPr lang="cs-CZ"/>
          </a:p>
        </p:txBody>
      </p:sp>
    </p:spTree>
    <p:extLst>
      <p:ext uri="{BB962C8B-B14F-4D97-AF65-F5344CB8AC3E}">
        <p14:creationId xmlns:p14="http://schemas.microsoft.com/office/powerpoint/2010/main" val="25229973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Tools:</a:t>
            </a:r>
          </a:p>
          <a:p>
            <a:pPr marL="171450" indent="-171450">
              <a:buFont typeface="Arial" panose="020B0604020202020204" pitchFamily="34" charset="0"/>
              <a:buChar char="•"/>
            </a:pPr>
            <a:r>
              <a:rPr lang="en-US" dirty="0"/>
              <a:t>Converters: Various tools to convert to and from OpenAPI and other API description formats.</a:t>
            </a:r>
          </a:p>
          <a:p>
            <a:pPr marL="171450" indent="-171450">
              <a:buFont typeface="Arial" panose="020B0604020202020204" pitchFamily="34" charset="0"/>
              <a:buChar char="•"/>
            </a:pPr>
            <a:r>
              <a:rPr lang="en-US" dirty="0"/>
              <a:t>Data Validators: Check to see if API requests and responses are lining up with the API description.</a:t>
            </a:r>
          </a:p>
          <a:p>
            <a:pPr marL="171450" indent="-171450">
              <a:buFont typeface="Arial" panose="020B0604020202020204" pitchFamily="34" charset="0"/>
              <a:buChar char="•"/>
            </a:pPr>
            <a:r>
              <a:rPr lang="en-US" dirty="0"/>
              <a:t>Description Validators: Check your API description to see if it is valid OpenAPI.</a:t>
            </a:r>
          </a:p>
          <a:p>
            <a:pPr marL="171450" indent="-171450">
              <a:buFont typeface="Arial" panose="020B0604020202020204" pitchFamily="34" charset="0"/>
              <a:buChar char="•"/>
            </a:pPr>
            <a:r>
              <a:rPr lang="en-US" dirty="0"/>
              <a:t>Documentation: Render API Description as HTML (or maybe a PDF) so slightly less technical people can figure out how to work with the API.</a:t>
            </a:r>
          </a:p>
          <a:p>
            <a:pPr marL="171450" indent="-171450">
              <a:buFont typeface="Arial" panose="020B0604020202020204" pitchFamily="34" charset="0"/>
              <a:buChar char="•"/>
            </a:pPr>
            <a:r>
              <a:rPr lang="en-US" dirty="0"/>
              <a:t>DSL: Writing YAML by hand is no fun, and maybe you don't want a GUI, so use a Domain Specific Language to write OpenAPI in your language of choice.</a:t>
            </a:r>
          </a:p>
          <a:p>
            <a:pPr marL="171450" indent="-171450">
              <a:buFont typeface="Arial" panose="020B0604020202020204" pitchFamily="34" charset="0"/>
              <a:buChar char="•"/>
            </a:pPr>
            <a:r>
              <a:rPr lang="en-US" dirty="0"/>
              <a:t>GUI Editors: Visual editors help you design APIs without needing to memorize the entire OpenAPI specification.</a:t>
            </a:r>
          </a:p>
          <a:p>
            <a:pPr marL="171450" indent="-171450">
              <a:buFont typeface="Arial" panose="020B0604020202020204" pitchFamily="34" charset="0"/>
              <a:buChar char="•"/>
            </a:pPr>
            <a:r>
              <a:rPr lang="en-US" dirty="0"/>
              <a:t>Learning: Whether you're trying to get documentation for a third-party API based on traffic or are trying to switch to design-first at an organization with no OpenAPI at all, learning can help you move your API spec forward and keep it up to date.</a:t>
            </a:r>
          </a:p>
          <a:p>
            <a:pPr marL="171450" indent="-171450">
              <a:buFont typeface="Arial" panose="020B0604020202020204" pitchFamily="34" charset="0"/>
              <a:buChar char="•"/>
            </a:pPr>
            <a:r>
              <a:rPr lang="en-US" dirty="0"/>
              <a:t>Miscellaneous: Anything else that does stuff with OpenAPI but hasn't quite got enough to warrant its own category.</a:t>
            </a:r>
          </a:p>
          <a:p>
            <a:pPr marL="171450" indent="-171450">
              <a:buFont typeface="Arial" panose="020B0604020202020204" pitchFamily="34" charset="0"/>
              <a:buChar char="•"/>
            </a:pPr>
            <a:r>
              <a:rPr lang="en-US" dirty="0"/>
              <a:t>Mock Servers: Fake servers that take description document as input, then route incoming HTTP requests to example responses or dynamically generates examples.</a:t>
            </a:r>
          </a:p>
          <a:p>
            <a:pPr marL="171450" indent="-171450">
              <a:buFont typeface="Arial" panose="020B0604020202020204" pitchFamily="34" charset="0"/>
              <a:buChar char="•"/>
            </a:pPr>
            <a:r>
              <a:rPr lang="en-US" dirty="0"/>
              <a:t>Parsers: Loads and read OpenAPI descriptions, so you can work with them programmatically.</a:t>
            </a:r>
          </a:p>
          <a:p>
            <a:pPr marL="171450" indent="-171450">
              <a:buFont typeface="Arial" panose="020B0604020202020204" pitchFamily="34" charset="0"/>
              <a:buChar char="•"/>
            </a:pPr>
            <a:r>
              <a:rPr lang="en-US" dirty="0"/>
              <a:t>SDK Generators: Generate code to give to consumers, to help them avoid interacting at a HTTP level.</a:t>
            </a:r>
          </a:p>
          <a:p>
            <a:pPr marL="171450" indent="-171450">
              <a:buFont typeface="Arial" panose="020B0604020202020204" pitchFamily="34" charset="0"/>
              <a:buChar char="•"/>
            </a:pPr>
            <a:r>
              <a:rPr lang="en-US" dirty="0"/>
              <a:t>Security: By poking around your OpenAPI description, some tools can look out for attack vectors you might not have noticed.</a:t>
            </a:r>
          </a:p>
          <a:p>
            <a:pPr marL="171450" indent="-171450">
              <a:buFont typeface="Arial" panose="020B0604020202020204" pitchFamily="34" charset="0"/>
              <a:buChar char="•"/>
            </a:pPr>
            <a:r>
              <a:rPr lang="en-US" dirty="0"/>
              <a:t>Server Implementations: Easily create and implement resources and routes for your APIs.</a:t>
            </a:r>
          </a:p>
          <a:p>
            <a:pPr marL="171450" indent="-171450">
              <a:buFont typeface="Arial" panose="020B0604020202020204" pitchFamily="34" charset="0"/>
              <a:buChar char="•"/>
            </a:pPr>
            <a:r>
              <a:rPr lang="en-US" dirty="0"/>
              <a:t>Testing: Quickly execute API requests and validate responses on the fly through command line or GUI interfaces.</a:t>
            </a:r>
          </a:p>
          <a:p>
            <a:pPr marL="171450" indent="-171450">
              <a:buFont typeface="Arial" panose="020B0604020202020204" pitchFamily="34" charset="0"/>
              <a:buChar char="•"/>
            </a:pPr>
            <a:r>
              <a:rPr lang="en-US" dirty="0"/>
              <a:t>Text Editors: Text editors give you visual feedback whilst you write OpenAPI, so you can see what docs might look like.</a:t>
            </a:r>
          </a:p>
          <a:p>
            <a:endParaRPr lang="en-US" dirty="0"/>
          </a:p>
          <a:p>
            <a:r>
              <a:rPr lang="en-US" dirty="0"/>
              <a:t>Source:</a:t>
            </a:r>
          </a:p>
          <a:p>
            <a:pPr marL="171450" indent="-171450">
              <a:buFont typeface="Arial" panose="020B0604020202020204" pitchFamily="34" charset="0"/>
              <a:buChar char="•"/>
            </a:pPr>
            <a:r>
              <a:rPr lang="en-US" dirty="0"/>
              <a:t>https://marketplace.visualstudio.com/items?itemName=42Crunch.vscode-openapi</a:t>
            </a:r>
          </a:p>
          <a:p>
            <a:pPr marL="171450" indent="-171450">
              <a:buFont typeface="Arial" panose="020B0604020202020204" pitchFamily="34" charset="0"/>
              <a:buChar char="•"/>
            </a:pPr>
            <a:r>
              <a:rPr lang="en-US" dirty="0"/>
              <a:t>https://plugins.jetbrains.com/plugin/14837-openapi-swagger-editor</a:t>
            </a:r>
          </a:p>
          <a:p>
            <a:pPr marL="171450" indent="-171450">
              <a:buFont typeface="Arial" panose="020B0604020202020204" pitchFamily="34" charset="0"/>
              <a:buChar char="•"/>
            </a:pPr>
            <a:r>
              <a:rPr lang="en-US" dirty="0"/>
              <a:t>https://swagger.io/tools/</a:t>
            </a:r>
          </a:p>
          <a:p>
            <a:pPr marL="171450" indent="-171450">
              <a:buFont typeface="Arial" panose="020B0604020202020204" pitchFamily="34" charset="0"/>
              <a:buChar char="•"/>
            </a:pPr>
            <a:r>
              <a:rPr lang="en-US" dirty="0"/>
              <a:t>https://stoplight.io/open-source/prism (Prism - mockup server, using </a:t>
            </a:r>
            <a:r>
              <a:rPr lang="en-US" dirty="0" err="1"/>
              <a:t>NodeJs</a:t>
            </a:r>
            <a:r>
              <a:rPr lang="en-US" dirty="0"/>
              <a:t>, from </a:t>
            </a:r>
            <a:r>
              <a:rPr lang="en-US" dirty="0" err="1"/>
              <a:t>StopLight</a:t>
            </a:r>
            <a:r>
              <a:rPr lang="en-US" dirty="0"/>
              <a:t>)</a:t>
            </a:r>
          </a:p>
          <a:p>
            <a:pPr marL="171450" indent="-171450">
              <a:buFont typeface="Arial" panose="020B0604020202020204" pitchFamily="34" charset="0"/>
              <a:buChar char="•"/>
            </a:pPr>
            <a:r>
              <a:rPr lang="en-US" dirty="0"/>
              <a:t>https://github.com/OpenAPITools/openapi-generator (Generator)</a:t>
            </a:r>
          </a:p>
          <a:p>
            <a:pPr marL="0" indent="0">
              <a:buFont typeface="Arial" panose="020B0604020202020204" pitchFamily="34" charset="0"/>
              <a:buNone/>
            </a:pPr>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22</a:t>
            </a:fld>
            <a:endParaRPr lang="cs-CZ"/>
          </a:p>
        </p:txBody>
      </p:sp>
    </p:spTree>
    <p:extLst>
      <p:ext uri="{BB962C8B-B14F-4D97-AF65-F5344CB8AC3E}">
        <p14:creationId xmlns:p14="http://schemas.microsoft.com/office/powerpoint/2010/main" val="15737486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dirty="0"/>
              <a:t>Resources:</a:t>
            </a:r>
          </a:p>
          <a:p>
            <a:pPr marL="171450" indent="-171450">
              <a:buFont typeface="Arial" panose="020B0604020202020204" pitchFamily="34" charset="0"/>
              <a:buChar char="•"/>
            </a:pPr>
            <a:r>
              <a:rPr lang="en-US" dirty="0"/>
              <a:t>https://www.asyncapi.com/en</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23</a:t>
            </a:fld>
            <a:endParaRPr lang="cs-CZ"/>
          </a:p>
        </p:txBody>
      </p:sp>
    </p:spTree>
    <p:extLst>
      <p:ext uri="{BB962C8B-B14F-4D97-AF65-F5344CB8AC3E}">
        <p14:creationId xmlns:p14="http://schemas.microsoft.com/office/powerpoint/2010/main" val="28389066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Command driven API</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24</a:t>
            </a:fld>
            <a:endParaRPr lang="cs-CZ"/>
          </a:p>
        </p:txBody>
      </p:sp>
    </p:spTree>
    <p:extLst>
      <p:ext uri="{BB962C8B-B14F-4D97-AF65-F5344CB8AC3E}">
        <p14:creationId xmlns:p14="http://schemas.microsoft.com/office/powerpoint/2010/main" val="42123850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 us imagine a simple model, with three data sources. They can be tables, services, files .. does not matter. And we need to create an application that show us a list of articles, for each article we need to know the author details and also the comments. We can use REST and do bunch of queries to get the data. Now I’m not saying this is good REST design, but it may be what you get in most of the industry.  Imagine there is an alternative . what we need is something like this. What if we can just ask for data across multiple data sources ?? enter the world of GraphQL ...</a:t>
            </a:r>
          </a:p>
          <a:p>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25</a:t>
            </a:fld>
            <a:endParaRPr lang="cs-CZ"/>
          </a:p>
        </p:txBody>
      </p:sp>
    </p:spTree>
    <p:extLst>
      <p:ext uri="{BB962C8B-B14F-4D97-AF65-F5344CB8AC3E}">
        <p14:creationId xmlns:p14="http://schemas.microsoft.com/office/powerpoint/2010/main" val="42111589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take a step back and see the marketing. The GraphQL FAQ page does good job in addressing some of the important questions. </a:t>
            </a:r>
          </a:p>
          <a:p>
            <a:pPr marL="171450" indent="-171450">
              <a:buFont typeface="Arial" panose="020B0604020202020204" pitchFamily="34" charset="0"/>
              <a:buChar char="•"/>
            </a:pPr>
            <a:r>
              <a:rPr lang="en-US" dirty="0"/>
              <a:t>This point talks about UI, so you have a page in you application and a bunch of components, and each component need some sort of data. You can either make several requests to get the data or you can use GraphQL and get all the data at once. </a:t>
            </a:r>
          </a:p>
          <a:p>
            <a:pPr marL="171450" indent="-171450">
              <a:buFont typeface="Arial" panose="020B0604020202020204" pitchFamily="34" charset="0"/>
              <a:buChar char="•"/>
            </a:pPr>
            <a:r>
              <a:rPr lang="en-US" dirty="0"/>
              <a:t>The graph representation may help, and it allows you to ask only what you need and connect the data.</a:t>
            </a:r>
          </a:p>
          <a:p>
            <a:pPr marL="171450" indent="-171450">
              <a:buFont typeface="Arial" panose="020B0604020202020204" pitchFamily="34" charset="0"/>
              <a:buChar char="•"/>
            </a:pPr>
            <a:r>
              <a:rPr lang="en-US" dirty="0"/>
              <a:t>This is true for REST and OpenAPI as well, but here you get it in a single package. Why is that important? so you can work with the data - imagine that you need to show a price tag (number). But perhaps it is stored as float or integer, or even a string. Perhaps there are multiple price options .. the fact that you know that you expect makes your life easier. We can see this with Typescript for example, or Python types .. the advantage of not using types is, that it allow you to move fast. However, once the code base reach certain size, it becomes hard to manage.</a:t>
            </a:r>
          </a:p>
          <a:p>
            <a:pPr marL="171450" indent="-171450">
              <a:buFont typeface="Arial" panose="020B0604020202020204" pitchFamily="34" charset="0"/>
              <a:buChar char="•"/>
            </a:pPr>
            <a:r>
              <a:rPr lang="en-US" dirty="0"/>
              <a:t>This is true, only if you design your schema right. No free lunch there. </a:t>
            </a:r>
          </a:p>
          <a:p>
            <a:pPr marL="171450" indent="-171450">
              <a:buFont typeface="Arial" panose="020B0604020202020204" pitchFamily="34" charset="0"/>
              <a:buChar char="•"/>
            </a:pPr>
            <a:r>
              <a:rPr lang="en-US" dirty="0"/>
              <a:t>The last one is true, the tooling ecosystem is huge and as the technology is trending many companies want their share of the market, so they compete to provide developers with the best experience. </a:t>
            </a:r>
          </a:p>
          <a:p>
            <a:endParaRPr lang="en-US" dirty="0"/>
          </a:p>
          <a:p>
            <a:r>
              <a:rPr lang="en-US" dirty="0"/>
              <a:t>Source:</a:t>
            </a:r>
          </a:p>
          <a:p>
            <a:pPr marL="171450" indent="-171450">
              <a:buFont typeface="Arial" panose="020B0604020202020204" pitchFamily="34" charset="0"/>
              <a:buChar char="•"/>
            </a:pPr>
            <a:r>
              <a:rPr lang="en-US" dirty="0"/>
              <a:t>https://graphql.org/faq/ (2022)</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26</a:t>
            </a:fld>
            <a:endParaRPr lang="cs-CZ"/>
          </a:p>
        </p:txBody>
      </p:sp>
    </p:spTree>
    <p:extLst>
      <p:ext uri="{BB962C8B-B14F-4D97-AF65-F5344CB8AC3E}">
        <p14:creationId xmlns:p14="http://schemas.microsoft.com/office/powerpoint/2010/main" val="2347047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specification does not support Czech national characters as names of properties.</a:t>
            </a:r>
          </a:p>
          <a:p>
            <a:endParaRPr lang="en-US" dirty="0"/>
          </a:p>
          <a:p>
            <a:r>
              <a:rPr lang="en-US" dirty="0"/>
              <a:t>It is specification it is not restricted to certain language; you can implement the specification in any reasonable language.</a:t>
            </a:r>
          </a:p>
          <a:p>
            <a:endParaRPr lang="en-US" dirty="0"/>
          </a:p>
          <a:p>
            <a:r>
              <a:rPr lang="en-US" dirty="0"/>
              <a:t>The GraphQL is specification but, there is a huge ecosystem build around it with tools/libraries.</a:t>
            </a:r>
          </a:p>
          <a:p>
            <a:endParaRPr lang="en-US" dirty="0"/>
          </a:p>
          <a:p>
            <a:r>
              <a:rPr lang="en-US" dirty="0"/>
              <a:t>The head of that ecosystem is the GraphQL Foundation, established in 2019. The members contribute and “sell” their technologies/tools. There is annual report, that can provide you with a good summary. Alternatively, there are other resources to follow, like a blog or Twitter. This is important not only to follow the progress on a new standard but also to stay in touch with tools. </a:t>
            </a:r>
          </a:p>
          <a:p>
            <a:endParaRPr lang="en-US" dirty="0"/>
          </a:p>
          <a:p>
            <a:r>
              <a:rPr lang="en-US" dirty="0"/>
              <a:t>Sources: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https://graphql.org/ </a:t>
            </a:r>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27</a:t>
            </a:fld>
            <a:endParaRPr lang="cs-CZ"/>
          </a:p>
        </p:txBody>
      </p:sp>
    </p:spTree>
    <p:extLst>
      <p:ext uri="{BB962C8B-B14F-4D97-AF65-F5344CB8AC3E}">
        <p14:creationId xmlns:p14="http://schemas.microsoft.com/office/powerpoint/2010/main" val="16780769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Apply filter, list model [ https://data.gov.cz/graphql ].</a:t>
            </a:r>
          </a:p>
          <a:p>
            <a:r>
              <a:rPr lang="en-US" dirty="0"/>
              <a:t>Show model [ https://github.com/opendata-mvcr/nkod-graphql/blob/main/server/schema.js ].</a:t>
            </a:r>
          </a:p>
          <a:p>
            <a:endParaRPr lang="en-US" dirty="0"/>
          </a:p>
          <a:p>
            <a:r>
              <a:rPr lang="en-US" dirty="0"/>
              <a:t>Source:</a:t>
            </a:r>
          </a:p>
          <a:p>
            <a:pPr marL="171450" indent="-171450">
              <a:buFont typeface="Arial" panose="020B0604020202020204" pitchFamily="34" charset="0"/>
              <a:buChar char="•"/>
            </a:pPr>
            <a:r>
              <a:rPr lang="en-US" dirty="0"/>
              <a:t>https://data.gov.cz/</a:t>
            </a:r>
            <a:r>
              <a:rPr lang="en-US" dirty="0" err="1"/>
              <a:t>datové-sady</a:t>
            </a:r>
            <a:endParaRPr lang="en-US" dirty="0"/>
          </a:p>
          <a:p>
            <a:pPr marL="171450" indent="-171450">
              <a:buFont typeface="Arial" panose="020B0604020202020204" pitchFamily="34" charset="0"/>
              <a:buChar char="•"/>
            </a:pPr>
            <a:r>
              <a:rPr lang="en-US" dirty="0"/>
              <a:t>https://data.gov.cz/graphql</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28</a:t>
            </a:fld>
            <a:endParaRPr lang="cs-CZ"/>
          </a:p>
        </p:txBody>
      </p:sp>
    </p:spTree>
    <p:extLst>
      <p:ext uri="{BB962C8B-B14F-4D97-AF65-F5344CB8AC3E}">
        <p14:creationId xmlns:p14="http://schemas.microsoft.com/office/powerpoint/2010/main" val="13344825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Introspection is like a reflection but for data.</a:t>
            </a:r>
          </a:p>
          <a:p>
            <a:endParaRPr lang="en-US" dirty="0"/>
          </a:p>
          <a:p>
            <a:r>
              <a:rPr lang="en-US" dirty="0"/>
              <a:t>ID is repeated in the definition for the type.</a:t>
            </a:r>
          </a:p>
          <a:p>
            <a:endParaRPr lang="en-US" dirty="0"/>
          </a:p>
          <a:p>
            <a:r>
              <a:rPr lang="en-US" dirty="0"/>
              <a:t>Input types like types but with ‘input’ instead of ‘type’.</a:t>
            </a:r>
          </a:p>
          <a:p>
            <a:endParaRPr lang="en-US" dirty="0"/>
          </a:p>
          <a:p>
            <a:r>
              <a:rPr lang="en-US" dirty="0"/>
              <a:t>The ‘Schema’ in the entry point for all queries. There we have query object and mutation object. Only query is required.</a:t>
            </a:r>
          </a:p>
          <a:p>
            <a:endParaRPr lang="en-US" dirty="0"/>
          </a:p>
          <a:p>
            <a:r>
              <a:rPr lang="en-US" dirty="0"/>
              <a:t>Sources: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https://graphql.org/ </a:t>
            </a:r>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29</a:t>
            </a:fld>
            <a:endParaRPr lang="cs-CZ"/>
          </a:p>
        </p:txBody>
      </p:sp>
    </p:spTree>
    <p:extLst>
      <p:ext uri="{BB962C8B-B14F-4D97-AF65-F5344CB8AC3E}">
        <p14:creationId xmlns:p14="http://schemas.microsoft.com/office/powerpoint/2010/main" val="19413247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query list all declared types and their fields, types of the fields.</a:t>
            </a:r>
          </a:p>
          <a:p>
            <a:endParaRPr lang="en-US" dirty="0"/>
          </a:p>
          <a:p>
            <a:r>
              <a:rPr lang="en-US" dirty="0"/>
              <a:t>Sources: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https://graphql.org/ </a:t>
            </a:r>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30</a:t>
            </a:fld>
            <a:endParaRPr lang="cs-CZ"/>
          </a:p>
        </p:txBody>
      </p:sp>
    </p:spTree>
    <p:extLst>
      <p:ext uri="{BB962C8B-B14F-4D97-AF65-F5344CB8AC3E}">
        <p14:creationId xmlns:p14="http://schemas.microsoft.com/office/powerpoint/2010/main" val="31113267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Yes, this is a valid code, even with the … spread for the fragment.</a:t>
            </a:r>
          </a:p>
          <a:p>
            <a:endParaRPr lang="en-US" dirty="0"/>
          </a:p>
          <a:p>
            <a:r>
              <a:rPr lang="en-US" dirty="0"/>
              <a:t>The purpose of this and the few following slides is to highlight some GraphQL features, to get you a little bit into more advanced stuff. </a:t>
            </a:r>
          </a:p>
          <a:p>
            <a:pPr marL="171450" indent="-171450">
              <a:buFont typeface="Arial" panose="020B0604020202020204" pitchFamily="34" charset="0"/>
              <a:buChar char="•"/>
            </a:pPr>
            <a:r>
              <a:rPr lang="en-US" dirty="0"/>
              <a:t>Aliases</a:t>
            </a:r>
            <a:br>
              <a:rPr lang="en-US" dirty="0"/>
            </a:br>
            <a:r>
              <a:rPr lang="en-US" dirty="0"/>
              <a:t>You can ask for the root objects multiple times, for example you ask for two articles with different IRI. But you can not have two same keys in JSON, so you can use aliases to rename them.</a:t>
            </a:r>
          </a:p>
          <a:p>
            <a:pPr marL="171450" indent="-171450">
              <a:buFont typeface="Arial" panose="020B0604020202020204" pitchFamily="34" charset="0"/>
              <a:buChar char="•"/>
            </a:pPr>
            <a:r>
              <a:rPr lang="en-US" dirty="0"/>
              <a:t>Fragments</a:t>
            </a:r>
            <a:br>
              <a:rPr lang="en-US" dirty="0"/>
            </a:br>
            <a:r>
              <a:rPr lang="en-US" dirty="0"/>
              <a:t>Reusable parts of the query that can be used, go well with aliases so you do not have to write the same code twice. We can mix it with other definitions using … (spread operator from JavaScript). We need to define type on which the fragment can be used. </a:t>
            </a:r>
          </a:p>
          <a:p>
            <a:pPr marL="171450" indent="-171450">
              <a:buFont typeface="Arial" panose="020B0604020202020204" pitchFamily="34" charset="0"/>
              <a:buChar char="•"/>
            </a:pPr>
            <a:r>
              <a:rPr lang="en-US" dirty="0"/>
              <a:t>Variables</a:t>
            </a:r>
            <a:br>
              <a:rPr lang="en-US" dirty="0"/>
            </a:br>
            <a:r>
              <a:rPr lang="en-US" dirty="0"/>
              <a:t>Similar to SQL, you can put variables into the query and then provide the values of the variables. This allow you to add parameters to the fragments but should also be best practice as you should never build up your query using strings. Some of you may remember SQL injections. We can see that a variable can have a default value.</a:t>
            </a:r>
          </a:p>
          <a:p>
            <a:pPr marL="171450" indent="-171450">
              <a:buFont typeface="Arial" panose="020B0604020202020204" pitchFamily="34" charset="0"/>
              <a:buChar char="•"/>
            </a:pPr>
            <a:r>
              <a:rPr lang="en-US" dirty="0"/>
              <a:t>Directives</a:t>
            </a:r>
            <a:br>
              <a:rPr lang="en-US" dirty="0"/>
            </a:br>
            <a:r>
              <a:rPr lang="en-US" dirty="0"/>
              <a:t>For example, the @include, it can have arguments. We can use this as extension points to add additional information.</a:t>
            </a:r>
          </a:p>
          <a:p>
            <a:pPr marL="171450" indent="-171450">
              <a:buFont typeface="Arial" panose="020B0604020202020204" pitchFamily="34" charset="0"/>
              <a:buChar char="•"/>
            </a:pPr>
            <a:r>
              <a:rPr lang="en-US" dirty="0"/>
              <a:t>Mutations</a:t>
            </a:r>
            <a:br>
              <a:rPr lang="en-US" dirty="0"/>
            </a:br>
            <a:r>
              <a:rPr lang="en-US" dirty="0"/>
              <a:t>While query fields are executed in parallel, mutation fields run in series, one after the other.</a:t>
            </a:r>
          </a:p>
          <a:p>
            <a:endParaRPr lang="en-US" dirty="0"/>
          </a:p>
          <a:p>
            <a:r>
              <a:rPr lang="en-US" dirty="0"/>
              <a:t>Source:</a:t>
            </a:r>
          </a:p>
          <a:p>
            <a:pPr marL="171450" indent="-171450">
              <a:buFont typeface="Arial" panose="020B0604020202020204" pitchFamily="34" charset="0"/>
              <a:buChar char="•"/>
            </a:pPr>
            <a:r>
              <a:rPr lang="en-US" dirty="0"/>
              <a:t>https://graphql.org/learn</a:t>
            </a:r>
          </a:p>
          <a:p>
            <a:pPr marL="171450" indent="-171450">
              <a:buFont typeface="Arial" panose="020B0604020202020204" pitchFamily="34" charset="0"/>
              <a:buChar char="•"/>
            </a:pP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31</a:t>
            </a:fld>
            <a:endParaRPr lang="cs-CZ"/>
          </a:p>
        </p:txBody>
      </p:sp>
    </p:spTree>
    <p:extLst>
      <p:ext uri="{BB962C8B-B14F-4D97-AF65-F5344CB8AC3E}">
        <p14:creationId xmlns:p14="http://schemas.microsoft.com/office/powerpoint/2010/main" val="2503142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SOAP employs XML, it includes for example security and does not rely on HTTP.</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UDDI ~ Registry and protocol that allows searching for web services.</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3</a:t>
            </a:fld>
            <a:endParaRPr lang="cs-CZ"/>
          </a:p>
        </p:txBody>
      </p:sp>
    </p:spTree>
    <p:extLst>
      <p:ext uri="{BB962C8B-B14F-4D97-AF65-F5344CB8AC3E}">
        <p14:creationId xmlns:p14="http://schemas.microsoft.com/office/powerpoint/2010/main" val="122233401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ecosystem is really the key here, and it make it easy to use GraphQL, for that reason I’ve decided to highlight a few tools. Keep in mind that we aim mostly at mobile/web applications, so a lots of JavaScript. </a:t>
            </a:r>
          </a:p>
          <a:p>
            <a:pPr marL="171450" indent="-171450">
              <a:buFont typeface="Arial" panose="020B0604020202020204" pitchFamily="34" charset="0"/>
              <a:buChar char="•"/>
            </a:pPr>
            <a:r>
              <a:rPr lang="en-US" dirty="0"/>
              <a:t>The reference implementation of the GraphQL specification, designed for running GraphQL in a Node.js environment.</a:t>
            </a:r>
          </a:p>
          <a:p>
            <a:pPr marL="171450" indent="-171450">
              <a:buFont typeface="Arial" panose="020B0604020202020204" pitchFamily="34" charset="0"/>
              <a:buChar char="•"/>
            </a:pPr>
            <a:r>
              <a:rPr lang="en-US" dirty="0"/>
              <a:t>A set of GraphQL server packages from Apollo that work with various Node.js HTTP frameworks (Express, Connect, </a:t>
            </a:r>
            <a:r>
              <a:rPr lang="en-US" dirty="0" err="1"/>
              <a:t>Hapi</a:t>
            </a:r>
            <a:r>
              <a:rPr lang="en-US" dirty="0"/>
              <a:t>, Koa </a:t>
            </a:r>
            <a:r>
              <a:rPr lang="en-US" dirty="0" err="1"/>
              <a:t>etc</a:t>
            </a:r>
            <a:r>
              <a:rPr lang="en-US" dirty="0"/>
              <a:t>). There is also a client, if you want to start with GraphQL with as little effort as possible, I recommend you use this. They are for JavaScript.</a:t>
            </a:r>
          </a:p>
          <a:p>
            <a:pPr marL="171450" indent="-171450">
              <a:buFont typeface="Arial" panose="020B0604020202020204" pitchFamily="34" charset="0"/>
              <a:buChar char="•"/>
            </a:pPr>
            <a:r>
              <a:rPr lang="en-US" dirty="0"/>
              <a:t>This is example of specific library for react. If you know React and want to try GraphQL definitely give it a look, if not to use it, just to see how others think it can be done. In general, it is not bad idea to do a survey before you start doing something, so you get some inspiration. </a:t>
            </a:r>
          </a:p>
          <a:p>
            <a:pPr marL="171450" indent="-171450">
              <a:buFont typeface="Arial" panose="020B0604020202020204" pitchFamily="34" charset="0"/>
              <a:buChar char="•"/>
            </a:pPr>
            <a:r>
              <a:rPr lang="en-US" dirty="0"/>
              <a:t>A client for easy query, with support of introspection (can be turned on and off at the server side) allow you to see the schema and query. It is basically the experience you may get from OpenAPI, but in a more compact form. In my opinion this is how API should look like - obviously for larger APIs or if the schema design do not fit your needs, it may not help.</a:t>
            </a:r>
          </a:p>
          <a:p>
            <a:pPr marL="171450" indent="-171450">
              <a:buFont typeface="Arial" panose="020B0604020202020204" pitchFamily="34" charset="0"/>
              <a:buChar char="•"/>
            </a:pPr>
            <a:r>
              <a:rPr lang="en-US" dirty="0"/>
              <a:t>And one for Python, obviously server side. The page list three more, I just pick the one with most stars. The thing is that GraphQL server is mostly about integration of other resources, perhaps calling services/databases. There may not be any logic included, that may give you more freedom to use language of choice. </a:t>
            </a:r>
          </a:p>
          <a:p>
            <a:pPr marL="171450" indent="-171450">
              <a:buFont typeface="Arial" panose="020B0604020202020204" pitchFamily="34" charset="0"/>
              <a:buChar char="•"/>
            </a:pPr>
            <a:r>
              <a:rPr lang="en-US" dirty="0"/>
              <a:t>Speaking about integration one tool that is not on the list - Apache Camel, it is a Java framework build for integration. The idea is that you have a data flow from one component to another and you can manage this flow in a reasonable way using Apache Camel - and obviously you can add GraphQL there too. In this case it is client. </a:t>
            </a:r>
          </a:p>
          <a:p>
            <a:pPr marL="171450" indent="-171450">
              <a:buFont typeface="Arial" panose="020B0604020202020204" pitchFamily="34" charset="0"/>
              <a:buChar char="•"/>
            </a:pPr>
            <a:r>
              <a:rPr lang="en-US" dirty="0"/>
              <a:t>Client, provide additional benefits. The project also deal with issues like optimization, pagination, </a:t>
            </a:r>
            <a:r>
              <a:rPr lang="en-US" dirty="0" err="1"/>
              <a:t>etc</a:t>
            </a:r>
            <a:r>
              <a:rPr lang="en-US" dirty="0"/>
              <a:t> … from certain perspective it is the tools like this that move GraphQL </a:t>
            </a:r>
            <a:r>
              <a:rPr lang="en-US" dirty="0" err="1"/>
              <a:t>froward</a:t>
            </a:r>
            <a:r>
              <a:rPr lang="en-US" dirty="0"/>
              <a:t>. </a:t>
            </a:r>
          </a:p>
          <a:p>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32</a:t>
            </a:fld>
            <a:endParaRPr lang="cs-CZ"/>
          </a:p>
        </p:txBody>
      </p:sp>
    </p:spTree>
    <p:extLst>
      <p:ext uri="{BB962C8B-B14F-4D97-AF65-F5344CB8AC3E}">
        <p14:creationId xmlns:p14="http://schemas.microsoft.com/office/powerpoint/2010/main" val="344249220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Schema design</a:t>
            </a:r>
            <a:br>
              <a:rPr lang="en-US" dirty="0"/>
            </a:br>
            <a:r>
              <a:rPr lang="en-US" dirty="0"/>
              <a:t>It is not easy to create good schema, it is not only about connecting tables together. On the other hand, some use-cases require specific design like https://graphql.org/learn/global-object-identification/ .</a:t>
            </a:r>
          </a:p>
          <a:p>
            <a:pPr marL="171450" indent="-171450">
              <a:buFont typeface="Arial" panose="020B0604020202020204" pitchFamily="34" charset="0"/>
              <a:buChar char="•"/>
            </a:pPr>
            <a:r>
              <a:rPr lang="en-US" sz="1200" b="0" i="0" u="none" strike="noStrike" dirty="0">
                <a:solidFill>
                  <a:srgbClr val="000000"/>
                </a:solidFill>
                <a:effectLst/>
                <a:latin typeface="Arial" panose="020B0604020202020204" pitchFamily="34" charset="0"/>
              </a:rPr>
              <a:t>Pagination</a:t>
            </a:r>
            <a:br>
              <a:rPr lang="en-US" sz="1200" b="0" i="0" u="none" strike="noStrike" dirty="0">
                <a:solidFill>
                  <a:srgbClr val="000000"/>
                </a:solidFill>
                <a:effectLst/>
                <a:latin typeface="Arial" panose="020B0604020202020204" pitchFamily="34" charset="0"/>
              </a:rPr>
            </a:br>
            <a:r>
              <a:rPr lang="en-US" sz="1200" b="0" i="0" u="none" strike="noStrike" dirty="0">
                <a:solidFill>
                  <a:srgbClr val="000000"/>
                </a:solidFill>
                <a:effectLst/>
                <a:latin typeface="Arial" panose="020B0604020202020204" pitchFamily="34" charset="0"/>
              </a:rPr>
              <a:t>Limit / offset , next-page, cursor.</a:t>
            </a:r>
          </a:p>
          <a:p>
            <a:pPr marL="171450" indent="-171450">
              <a:buFont typeface="Arial" panose="020B0604020202020204" pitchFamily="34" charset="0"/>
              <a:buChar char="•"/>
            </a:pPr>
            <a:r>
              <a:rPr lang="en-US" sz="1200" b="0" i="0" u="none" strike="noStrike" dirty="0">
                <a:solidFill>
                  <a:srgbClr val="000000"/>
                </a:solidFill>
                <a:effectLst/>
                <a:latin typeface="Arial" panose="020B0604020202020204" pitchFamily="34" charset="0"/>
              </a:rPr>
              <a:t>Caching</a:t>
            </a:r>
            <a:br>
              <a:rPr lang="en-US" sz="1200" b="0" i="0" u="none" strike="noStrike" dirty="0">
                <a:solidFill>
                  <a:srgbClr val="000000"/>
                </a:solidFill>
                <a:effectLst/>
                <a:latin typeface="Arial" panose="020B0604020202020204" pitchFamily="34" charset="0"/>
              </a:rPr>
            </a:br>
            <a:r>
              <a:rPr lang="en-US" sz="1200" b="0" i="0" u="none" strike="noStrike" dirty="0">
                <a:solidFill>
                  <a:srgbClr val="000000"/>
                </a:solidFill>
                <a:effectLst/>
                <a:latin typeface="Arial" panose="020B0604020202020204" pitchFamily="34" charset="0"/>
              </a:rPr>
              <a:t>Imagine you cache a list response, then user ask for detail and that may have changed. This is also issue for REST. But as GraphQL is more connected it gets a little more complicated. For example, the client may not know exact identification of the resources as they have no URL, so the schema may be designed to use unique identifiers.</a:t>
            </a:r>
          </a:p>
          <a:p>
            <a:pPr marL="171450" indent="-171450">
              <a:buFont typeface="Arial" panose="020B0604020202020204" pitchFamily="34" charset="0"/>
              <a:buChar char="•"/>
            </a:pPr>
            <a:r>
              <a:rPr lang="en-US" sz="1200" b="0" i="0" u="none" strike="noStrike" dirty="0">
                <a:solidFill>
                  <a:srgbClr val="000000"/>
                </a:solidFill>
                <a:effectLst/>
                <a:latin typeface="Arial" panose="020B0604020202020204" pitchFamily="34" charset="0"/>
              </a:rPr>
              <a:t>We need to define filters up-front.</a:t>
            </a:r>
            <a:endParaRPr lang="en-US" dirty="0"/>
          </a:p>
          <a:p>
            <a:endParaRPr lang="en-US" dirty="0"/>
          </a:p>
          <a:p>
            <a:r>
              <a:rPr lang="en-US" dirty="0"/>
              <a:t>Example queries from Czech National Data Catalog.</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33</a:t>
            </a:fld>
            <a:endParaRPr lang="cs-CZ"/>
          </a:p>
        </p:txBody>
      </p:sp>
    </p:spTree>
    <p:extLst>
      <p:ext uri="{BB962C8B-B14F-4D97-AF65-F5344CB8AC3E}">
        <p14:creationId xmlns:p14="http://schemas.microsoft.com/office/powerpoint/2010/main" val="282406556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Hype Cycle image – we should be careful to adopt new technology.</a:t>
            </a:r>
          </a:p>
          <a:p>
            <a:endParaRPr lang="en-US" dirty="0"/>
          </a:p>
          <a:p>
            <a:r>
              <a:rPr lang="en-US" dirty="0"/>
              <a:t>Results as of 04.2022 search for exact text. Otherwise around 10 millions.</a:t>
            </a:r>
          </a:p>
          <a:p>
            <a:endParaRPr lang="en-US" dirty="0"/>
          </a:p>
          <a:p>
            <a:pPr marL="0" indent="0">
              <a:buFont typeface="Arial" panose="020B0604020202020204" pitchFamily="34" charset="0"/>
              <a:buNone/>
            </a:pPr>
            <a:r>
              <a:rPr lang="en-US" dirty="0"/>
              <a:t>Objective is not to downplay GraphQL, there is a lot of literature on both, confirmation bayes. </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Gatsby: When building with Gatsby, you access your data through a query language named GraphQL. </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Some key points can be achieved using other technologies.</a:t>
            </a:r>
          </a:p>
          <a:p>
            <a:pPr marL="171450" indent="-171450">
              <a:buFont typeface="Arial" panose="020B0604020202020204" pitchFamily="34" charset="0"/>
              <a:buChar char="•"/>
            </a:pPr>
            <a:r>
              <a:rPr lang="en-US" dirty="0"/>
              <a:t>No more Over- and Under-fetching</a:t>
            </a:r>
            <a:br>
              <a:rPr lang="en-US" dirty="0"/>
            </a:br>
            <a:r>
              <a:rPr lang="en-US" dirty="0"/>
              <a:t>The idea is that the client get only what is needed as the client defines what is needed, while in REST you get the whole resource. This can be solved by the “backend for frontend”  design, where you have extra REST API for each frontend application. The backend may not be complex, just integrating the resources - pretty much the same as done using GraphQL resolvers. It also provide you with better ability to perform caching, provide quality of service, you just have a single endpoint for application that gives you freedom. When you have just a single-entry point, there is a lot of weight on that - it is hard to change, restrict. It is owned by all, so any change may be actually hard to propagate.</a:t>
            </a:r>
          </a:p>
          <a:p>
            <a:pPr marL="171450" indent="-171450">
              <a:buFont typeface="Arial" panose="020B0604020202020204" pitchFamily="34" charset="0"/>
              <a:buChar char="•"/>
            </a:pPr>
            <a:r>
              <a:rPr lang="en-US" dirty="0"/>
              <a:t>No more versioned APIs</a:t>
            </a:r>
            <a:br>
              <a:rPr lang="en-US" dirty="0"/>
            </a:br>
            <a:r>
              <a:rPr lang="en-US" dirty="0"/>
              <a:t>The second promise is no more versions, the GraphQL does not support versions (although you may run multiple schemas side by side), instead the idea is to use the @deprated directive and just add a new fields as needed. You must need to make sure that you choose your names wisely. For example, you have a name as a string, but then some applications need </a:t>
            </a:r>
            <a:r>
              <a:rPr lang="en-US" dirty="0" err="1"/>
              <a:t>firstName</a:t>
            </a:r>
            <a:r>
              <a:rPr lang="en-US" dirty="0"/>
              <a:t> and </a:t>
            </a:r>
            <a:r>
              <a:rPr lang="en-US" dirty="0" err="1"/>
              <a:t>lastName</a:t>
            </a:r>
            <a:r>
              <a:rPr lang="en-US" dirty="0"/>
              <a:t> - you can just add them. The schema design is the key and if you are unlucky you may end up with some bad “names”.. with the concept of “backend for frontend” you know the application is used by a single frontend for example, so you can just change it or introduce another version.</a:t>
            </a:r>
          </a:p>
          <a:p>
            <a:pPr marL="171450" indent="-171450">
              <a:buFont typeface="Arial" panose="020B0604020202020204" pitchFamily="34" charset="0"/>
              <a:buChar char="•"/>
            </a:pPr>
            <a:r>
              <a:rPr lang="en-US" dirty="0"/>
              <a:t>Rapid Product Iterations on the Frontend</a:t>
            </a:r>
            <a:br>
              <a:rPr lang="en-US" dirty="0"/>
            </a:br>
            <a:r>
              <a:rPr lang="en-US" dirty="0"/>
              <a:t>The idea is that the client team can just ask for different data without the need to contact the backend team. As a result, they can move faster. That is true, but only if the backend team saw the future (or design the schema well enough) so the data that the new client feature need are in the schema. Otherwise, a change is required a change in a single endpoint.</a:t>
            </a:r>
          </a:p>
          <a:p>
            <a:pPr marL="171450" indent="-171450">
              <a:buFont typeface="Arial" panose="020B0604020202020204" pitchFamily="34" charset="0"/>
              <a:buChar char="•"/>
            </a:pPr>
            <a:r>
              <a:rPr lang="en-US" dirty="0"/>
              <a:t>Insightful Analytics on the Backend</a:t>
            </a:r>
            <a:br>
              <a:rPr lang="en-US" dirty="0"/>
            </a:br>
            <a:r>
              <a:rPr lang="en-US" dirty="0"/>
              <a:t>You can track the queries and know what users are asking for an optimize. This is true for the open world, but in closed business you know what your clients/applications need. If you do not have this knowledge, it is not issue of REST and benefit of GraphQL but rather bad practices like insufficient documentation/specification.</a:t>
            </a:r>
          </a:p>
          <a:p>
            <a:endParaRPr lang="en-US" dirty="0"/>
          </a:p>
          <a:p>
            <a:r>
              <a:rPr lang="en-US" dirty="0"/>
              <a:t>There can be more, the goal here was to say that many benefits that are being connected with GraphQL can be obtained by using different means. And perhaps introducing new technology is not worthy and you can get same benefits, and even more, by fixing the origins of the issues you try to solve using GraphQL. </a:t>
            </a:r>
          </a:p>
          <a:p>
            <a:endParaRPr lang="en-US" dirty="0"/>
          </a:p>
          <a:p>
            <a:endParaRPr lang="en-US" dirty="0"/>
          </a:p>
          <a:p>
            <a:r>
              <a:rPr lang="en-US" dirty="0"/>
              <a:t>Source:</a:t>
            </a:r>
          </a:p>
          <a:p>
            <a:pPr marL="171450" indent="-171450">
              <a:buFont typeface="Arial" panose="020B0604020202020204" pitchFamily="34" charset="0"/>
              <a:buChar char="•"/>
            </a:pPr>
            <a:r>
              <a:rPr lang="en-US" dirty="0"/>
              <a:t>https://en.wikipedia.org/wiki/Gartner_hype_cycle</a:t>
            </a:r>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34</a:t>
            </a:fld>
            <a:endParaRPr lang="cs-CZ"/>
          </a:p>
        </p:txBody>
      </p:sp>
    </p:spTree>
    <p:extLst>
      <p:ext uri="{BB962C8B-B14F-4D97-AF65-F5344CB8AC3E}">
        <p14:creationId xmlns:p14="http://schemas.microsoft.com/office/powerpoint/2010/main" val="211340109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Last report from 2022. Keep in mind this is just a survey.</a:t>
            </a:r>
          </a:p>
          <a:p>
            <a:endParaRPr lang="en-US" dirty="0"/>
          </a:p>
          <a:p>
            <a:r>
              <a:rPr lang="en-US" dirty="0"/>
              <a:t>Questions to show (participants):</a:t>
            </a:r>
          </a:p>
          <a:p>
            <a:pPr marL="171450" indent="-171450">
              <a:buFont typeface="Arial" panose="020B0604020202020204" pitchFamily="34" charset="0"/>
              <a:buChar char="•"/>
            </a:pPr>
            <a:r>
              <a:rPr lang="en-US" dirty="0"/>
              <a:t>How many years has it been since you started coding?</a:t>
            </a:r>
          </a:p>
          <a:p>
            <a:pPr marL="171450" indent="-171450">
              <a:buFont typeface="Arial" panose="020B0604020202020204" pitchFamily="34" charset="0"/>
              <a:buChar char="•"/>
            </a:pPr>
            <a:r>
              <a:rPr lang="en-US" dirty="0"/>
              <a:t>Which of the following best describes your role?</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Sections</a:t>
            </a:r>
          </a:p>
          <a:p>
            <a:pPr marL="171450" indent="-171450">
              <a:buFont typeface="Arial" panose="020B0604020202020204" pitchFamily="34" charset="0"/>
              <a:buChar char="•"/>
            </a:pPr>
            <a:r>
              <a:rPr lang="en-US" dirty="0"/>
              <a:t>“What tools are you using?”</a:t>
            </a:r>
          </a:p>
          <a:p>
            <a:pPr marL="171450" indent="-171450">
              <a:buFont typeface="Arial" panose="020B0604020202020204" pitchFamily="34" charset="0"/>
              <a:buChar char="•"/>
            </a:pPr>
            <a:r>
              <a:rPr lang="en-US" dirty="0"/>
              <a:t>“What kinds of APIs are we using?”</a:t>
            </a:r>
          </a:p>
          <a:p>
            <a:pPr marL="171450" indent="-171450">
              <a:buFont typeface="Arial" panose="020B0604020202020204" pitchFamily="34" charset="0"/>
              <a:buChar char="•"/>
            </a:pPr>
            <a:endParaRPr lang="en-US" dirty="0"/>
          </a:p>
          <a:p>
            <a:endParaRPr lang="en-US" dirty="0"/>
          </a:p>
          <a:p>
            <a:r>
              <a:rPr lang="en-US" dirty="0"/>
              <a:t>Sources:</a:t>
            </a:r>
          </a:p>
          <a:p>
            <a:pPr marL="171450" indent="-171450">
              <a:buFont typeface="Arial" panose="020B0604020202020204" pitchFamily="34" charset="0"/>
              <a:buChar char="•"/>
            </a:pPr>
            <a:r>
              <a:rPr lang="en-US" dirty="0"/>
              <a:t>https://stateofapis.com/</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36</a:t>
            </a:fld>
            <a:endParaRPr lang="cs-CZ"/>
          </a:p>
        </p:txBody>
      </p:sp>
    </p:spTree>
    <p:extLst>
      <p:ext uri="{BB962C8B-B14F-4D97-AF65-F5344CB8AC3E}">
        <p14:creationId xmlns:p14="http://schemas.microsoft.com/office/powerpoint/2010/main" val="3936148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Remote Procedure call (RPC)</a:t>
            </a:r>
          </a:p>
          <a:p>
            <a:endParaRPr lang="en-US" dirty="0"/>
          </a:p>
          <a:p>
            <a:r>
              <a:rPr lang="en-US" dirty="0"/>
              <a:t>Arguments send using URL Query  or body.</a:t>
            </a:r>
          </a:p>
          <a:p>
            <a:r>
              <a:rPr lang="en-US" dirty="0"/>
              <a:t>Response in response body.</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5</a:t>
            </a:fld>
            <a:endParaRPr lang="cs-CZ"/>
          </a:p>
        </p:txBody>
      </p:sp>
    </p:spTree>
    <p:extLst>
      <p:ext uri="{BB962C8B-B14F-4D97-AF65-F5344CB8AC3E}">
        <p14:creationId xmlns:p14="http://schemas.microsoft.com/office/powerpoint/2010/main" val="1901345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dirty="0"/>
              <a:t>Sources:</a:t>
            </a:r>
          </a:p>
          <a:p>
            <a:pPr marL="171450" indent="-171450">
              <a:buFont typeface="Arial" panose="020B0604020202020204" pitchFamily="34" charset="0"/>
              <a:buChar char="•"/>
            </a:pPr>
            <a:r>
              <a:rPr lang="en-US" dirty="0"/>
              <a:t>http://xmlrpc.scripting.com/</a:t>
            </a:r>
          </a:p>
          <a:p>
            <a:pPr marL="171450" indent="-171450">
              <a:buFont typeface="Arial" panose="020B0604020202020204" pitchFamily="34" charset="0"/>
              <a:buChar char="•"/>
            </a:pPr>
            <a:r>
              <a:rPr lang="en-US" dirty="0"/>
              <a:t>https://www.jsonrpc.org/specification</a:t>
            </a:r>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6</a:t>
            </a:fld>
            <a:endParaRPr lang="cs-CZ"/>
          </a:p>
        </p:txBody>
      </p:sp>
    </p:spTree>
    <p:extLst>
      <p:ext uri="{BB962C8B-B14F-4D97-AF65-F5344CB8AC3E}">
        <p14:creationId xmlns:p14="http://schemas.microsoft.com/office/powerpoint/2010/main" val="25687159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TypeScript based RPC, define API and use it from client and backend as well.</a:t>
            </a:r>
          </a:p>
          <a:p>
            <a:endParaRPr lang="en-US" dirty="0"/>
          </a:p>
          <a:p>
            <a:r>
              <a:rPr lang="en-US" dirty="0"/>
              <a:t>Source:</a:t>
            </a:r>
          </a:p>
          <a:p>
            <a:pPr marL="171450" indent="-171450">
              <a:buFont typeface="Arial" panose="020B0604020202020204" pitchFamily="34" charset="0"/>
              <a:buChar char="•"/>
            </a:pPr>
            <a:r>
              <a:rPr lang="en-US" dirty="0"/>
              <a:t>https://trpc.io/</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7</a:t>
            </a:fld>
            <a:endParaRPr lang="cs-CZ"/>
          </a:p>
        </p:txBody>
      </p:sp>
    </p:spTree>
    <p:extLst>
      <p:ext uri="{BB962C8B-B14F-4D97-AF65-F5344CB8AC3E}">
        <p14:creationId xmlns:p14="http://schemas.microsoft.com/office/powerpoint/2010/main" val="32338354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distributed client-server communication style known as “Remote Procedure Call” (RPC) is nothing new, dating back to at least the early 80s. However, Google’s implementation known as </a:t>
            </a:r>
            <a:r>
              <a:rPr lang="en-US" dirty="0" err="1"/>
              <a:t>gRPC</a:t>
            </a:r>
            <a:r>
              <a:rPr lang="en-US" dirty="0"/>
              <a:t> was invented in 2015 as a performance-centric framework for enabling web communication between systems. Built to leverage the newer HTTP/2 protocol under the hood, </a:t>
            </a:r>
            <a:r>
              <a:rPr lang="en-US" dirty="0" err="1"/>
              <a:t>gRPC</a:t>
            </a:r>
            <a:r>
              <a:rPr lang="en-US" dirty="0"/>
              <a:t> supports bidirectional communication between clients and servers in addition to streaming capabilities that enable multiple messages per request or response.</a:t>
            </a:r>
          </a:p>
          <a:p>
            <a:endParaRPr lang="en-US" dirty="0"/>
          </a:p>
          <a:p>
            <a:r>
              <a:rPr lang="en-US" dirty="0"/>
              <a:t>Unlike RESTful APIs, RPC-based APIs define procedures (or methods) using an Interface Definition Language (IDL). Tools are required to generate server and client stub classes from the interface definition that can be used in a variety of programming languages.</a:t>
            </a:r>
          </a:p>
        </p:txBody>
      </p:sp>
      <p:sp>
        <p:nvSpPr>
          <p:cNvPr id="4" name="Slide Number Placeholder 3"/>
          <p:cNvSpPr>
            <a:spLocks noGrp="1"/>
          </p:cNvSpPr>
          <p:nvPr>
            <p:ph type="sldNum" sz="quarter" idx="5"/>
          </p:nvPr>
        </p:nvSpPr>
        <p:spPr/>
        <p:txBody>
          <a:bodyPr/>
          <a:lstStyle/>
          <a:p>
            <a:fld id="{FEC869DF-6110-41A2-A008-13AD35443CEC}" type="slidenum">
              <a:rPr lang="cs-CZ" smtClean="0"/>
              <a:t>8</a:t>
            </a:fld>
            <a:endParaRPr lang="cs-CZ"/>
          </a:p>
        </p:txBody>
      </p:sp>
    </p:spTree>
    <p:extLst>
      <p:ext uri="{BB962C8B-B14F-4D97-AF65-F5344CB8AC3E}">
        <p14:creationId xmlns:p14="http://schemas.microsoft.com/office/powerpoint/2010/main" val="25023457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Besides API design we also need a way how to transfer the data. While may methods provide their own (RPC, GraphQL), there are solutions with focus only on this part.</a:t>
            </a:r>
          </a:p>
        </p:txBody>
      </p:sp>
      <p:sp>
        <p:nvSpPr>
          <p:cNvPr id="4" name="Slide Number Placeholder 3"/>
          <p:cNvSpPr>
            <a:spLocks noGrp="1"/>
          </p:cNvSpPr>
          <p:nvPr>
            <p:ph type="sldNum" sz="quarter" idx="5"/>
          </p:nvPr>
        </p:nvSpPr>
        <p:spPr/>
        <p:txBody>
          <a:bodyPr/>
          <a:lstStyle/>
          <a:p>
            <a:fld id="{FEC869DF-6110-41A2-A008-13AD35443CEC}" type="slidenum">
              <a:rPr lang="cs-CZ" smtClean="0"/>
              <a:t>9</a:t>
            </a:fld>
            <a:endParaRPr lang="cs-CZ"/>
          </a:p>
        </p:txBody>
      </p:sp>
    </p:spTree>
    <p:extLst>
      <p:ext uri="{BB962C8B-B14F-4D97-AF65-F5344CB8AC3E}">
        <p14:creationId xmlns:p14="http://schemas.microsoft.com/office/powerpoint/2010/main" val="2059231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Resources:</a:t>
            </a:r>
          </a:p>
          <a:p>
            <a:pPr marL="171450" indent="-171450">
              <a:buFont typeface="Arial" panose="020B0604020202020204" pitchFamily="34" charset="0"/>
              <a:buChar char="•"/>
            </a:pPr>
            <a:r>
              <a:rPr lang="en-US" dirty="0"/>
              <a:t>https://github.com/protocolbuffers/protobuf</a:t>
            </a:r>
          </a:p>
          <a:p>
            <a:pPr marL="171450" indent="-171450">
              <a:buFont typeface="Arial" panose="020B0604020202020204" pitchFamily="34" charset="0"/>
              <a:buChar char="•"/>
            </a:pPr>
            <a:r>
              <a:rPr lang="en-US" dirty="0"/>
              <a:t>https://protobuf.dev/</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10</a:t>
            </a:fld>
            <a:endParaRPr lang="cs-CZ"/>
          </a:p>
        </p:txBody>
      </p:sp>
    </p:spTree>
    <p:extLst>
      <p:ext uri="{BB962C8B-B14F-4D97-AF65-F5344CB8AC3E}">
        <p14:creationId xmlns:p14="http://schemas.microsoft.com/office/powerpoint/2010/main" val="16341349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creativecommons.org/licenses/by/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2024: 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142CB01-0606-AD8B-8CDE-0F8FFB8E3C47}"/>
              </a:ext>
            </a:extLst>
          </p:cNvPr>
          <p:cNvSpPr/>
          <p:nvPr/>
        </p:nvSpPr>
        <p:spPr>
          <a:xfrm>
            <a:off x="0" y="6492784"/>
            <a:ext cx="12192001" cy="365125"/>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15635"/>
          </a:xfrm>
        </p:spPr>
        <p:txBody>
          <a:bodyPr anchor="b">
            <a:no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hasCustomPrompt="1"/>
          </p:nvPr>
        </p:nvSpPr>
        <p:spPr>
          <a:xfrm>
            <a:off x="1100051" y="4455620"/>
            <a:ext cx="7948277" cy="439653"/>
          </a:xfrm>
        </p:spPr>
        <p:txBody>
          <a:bodyPr wrap="none" lIns="91440" rIns="91440" anchor="ctr" anchorCtr="0">
            <a:noAutofit/>
          </a:bodyPr>
          <a:lstStyle>
            <a:lvl1pPr marL="0" indent="0" algn="l">
              <a:buNone/>
              <a:defRPr sz="2400" b="1" cap="none"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Presentation group</a:t>
            </a:r>
          </a:p>
        </p:txBody>
      </p:sp>
      <p:cxnSp>
        <p:nvCxnSpPr>
          <p:cNvPr id="9" name="Straight Connector 8"/>
          <p:cNvCxnSpPr/>
          <p:nvPr/>
        </p:nvCxnSpPr>
        <p:spPr>
          <a:xfrm>
            <a:off x="1207658" y="4365104"/>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 name="Text Placeholder 5">
            <a:extLst>
              <a:ext uri="{FF2B5EF4-FFF2-40B4-BE49-F238E27FC236}">
                <a16:creationId xmlns:a16="http://schemas.microsoft.com/office/drawing/2014/main" id="{65665A35-B15A-1F1B-E7BB-06D54184D5F9}"/>
              </a:ext>
            </a:extLst>
          </p:cNvPr>
          <p:cNvSpPr>
            <a:spLocks noGrp="1"/>
          </p:cNvSpPr>
          <p:nvPr>
            <p:ph type="body" sz="quarter" idx="12" hasCustomPrompt="1"/>
          </p:nvPr>
        </p:nvSpPr>
        <p:spPr>
          <a:xfrm>
            <a:off x="9264650" y="4456113"/>
            <a:ext cx="1891030" cy="503237"/>
          </a:xfrm>
        </p:spPr>
        <p:txBody>
          <a:bodyPr rIns="90000" anchor="ctr" anchorCtr="0"/>
          <a:lstStyle>
            <a:lvl1pPr marL="0" indent="0" algn="r">
              <a:buNone/>
              <a:defRPr lang="en-US" sz="2400" b="1" kern="1200" cap="none" spc="200" baseline="0" dirty="0">
                <a:solidFill>
                  <a:schemeClr val="tx2"/>
                </a:solidFill>
                <a:latin typeface="+mj-lt"/>
                <a:ea typeface="+mn-ea"/>
                <a:cs typeface="+mn-cs"/>
              </a:defRPr>
            </a:lvl1pPr>
          </a:lstStyle>
          <a:p>
            <a:pPr lvl="0"/>
            <a:r>
              <a:rPr lang="en-US" dirty="0"/>
              <a:t>Year</a:t>
            </a:r>
          </a:p>
        </p:txBody>
      </p:sp>
      <p:sp>
        <p:nvSpPr>
          <p:cNvPr id="12" name="Text Placeholder 11">
            <a:extLst>
              <a:ext uri="{FF2B5EF4-FFF2-40B4-BE49-F238E27FC236}">
                <a16:creationId xmlns:a16="http://schemas.microsoft.com/office/drawing/2014/main" id="{FE211867-31A4-8500-D606-C5CD767A2639}"/>
              </a:ext>
            </a:extLst>
          </p:cNvPr>
          <p:cNvSpPr>
            <a:spLocks noGrp="1"/>
          </p:cNvSpPr>
          <p:nvPr>
            <p:ph type="body" sz="quarter" idx="13" hasCustomPrompt="1"/>
          </p:nvPr>
        </p:nvSpPr>
        <p:spPr>
          <a:xfrm>
            <a:off x="1097814" y="4942294"/>
            <a:ext cx="7948277" cy="437358"/>
          </a:xfrm>
        </p:spPr>
        <p:txBody>
          <a:bodyPr wrap="none" lIns="90000" rIns="90000" anchor="ctr" anchorCtr="0"/>
          <a:lstStyle>
            <a:lvl1pPr marL="0" indent="0" algn="l">
              <a:buNone/>
              <a:defRPr lang="en-US" sz="2400" b="1" kern="1200" cap="none" spc="200" baseline="0" dirty="0">
                <a:solidFill>
                  <a:schemeClr val="tx2"/>
                </a:solidFill>
                <a:latin typeface="+mj-lt"/>
                <a:ea typeface="+mn-ea"/>
                <a:cs typeface="+mn-cs"/>
              </a:defRPr>
            </a:lvl1pPr>
          </a:lstStyle>
          <a:p>
            <a:pPr lvl="0"/>
            <a:r>
              <a:rPr lang="en-US" dirty="0"/>
              <a:t>Presenting person</a:t>
            </a:r>
          </a:p>
        </p:txBody>
      </p:sp>
      <p:sp>
        <p:nvSpPr>
          <p:cNvPr id="13" name="Text Placeholder 11">
            <a:extLst>
              <a:ext uri="{FF2B5EF4-FFF2-40B4-BE49-F238E27FC236}">
                <a16:creationId xmlns:a16="http://schemas.microsoft.com/office/drawing/2014/main" id="{3EE7B3D2-877F-B924-8BD1-76C44B2778D5}"/>
              </a:ext>
            </a:extLst>
          </p:cNvPr>
          <p:cNvSpPr>
            <a:spLocks noGrp="1"/>
          </p:cNvSpPr>
          <p:nvPr>
            <p:ph type="body" sz="quarter" idx="14" hasCustomPrompt="1"/>
          </p:nvPr>
        </p:nvSpPr>
        <p:spPr>
          <a:xfrm>
            <a:off x="1097279" y="5592755"/>
            <a:ext cx="7948277" cy="809511"/>
          </a:xfrm>
        </p:spPr>
        <p:txBody>
          <a:bodyPr wrap="none" lIns="90000" rIns="90000"/>
          <a:lstStyle>
            <a:lvl1pPr marL="0" indent="0" algn="l">
              <a:buNone/>
              <a:defRPr lang="en-US" sz="1800" b="1" kern="1200" cap="none" spc="200" baseline="0" dirty="0">
                <a:solidFill>
                  <a:schemeClr val="tx2"/>
                </a:solidFill>
                <a:latin typeface="+mj-lt"/>
                <a:ea typeface="+mn-ea"/>
                <a:cs typeface="+mn-cs"/>
              </a:defRPr>
            </a:lvl1pPr>
          </a:lstStyle>
          <a:p>
            <a:pPr lvl="0"/>
            <a:r>
              <a:rPr lang="en-US" dirty="0"/>
              <a:t>Links</a:t>
            </a:r>
          </a:p>
        </p:txBody>
      </p:sp>
      <p:pic>
        <p:nvPicPr>
          <p:cNvPr id="1026" name="Picture 2">
            <a:extLst>
              <a:ext uri="{FF2B5EF4-FFF2-40B4-BE49-F238E27FC236}">
                <a16:creationId xmlns:a16="http://schemas.microsoft.com/office/drawing/2014/main" id="{1A90CBFD-96D4-7287-CE2C-B361F455B9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4486" y="6503336"/>
            <a:ext cx="983432" cy="346436"/>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315EABA8-3BA1-5923-66BA-C39DF4CA777F}"/>
              </a:ext>
            </a:extLst>
          </p:cNvPr>
          <p:cNvSpPr txBox="1"/>
          <p:nvPr/>
        </p:nvSpPr>
        <p:spPr>
          <a:xfrm>
            <a:off x="2035126" y="6513154"/>
            <a:ext cx="8165330" cy="369332"/>
          </a:xfrm>
          <a:prstGeom prst="rect">
            <a:avLst/>
          </a:prstGeom>
          <a:noFill/>
        </p:spPr>
        <p:txBody>
          <a:bodyPr wrap="square">
            <a:spAutoFit/>
          </a:bodyPr>
          <a:lstStyle/>
          <a:p>
            <a:r>
              <a:rPr lang="en-US" dirty="0">
                <a:solidFill>
                  <a:schemeClr val="bg1"/>
                </a:solidFill>
              </a:rPr>
              <a:t>This work is licensed under a </a:t>
            </a:r>
            <a:r>
              <a:rPr lang="en-US" dirty="0">
                <a:solidFill>
                  <a:schemeClr val="bg1"/>
                </a:solidFill>
                <a:hlinkClick r:id="rId3">
                  <a:extLst>
                    <a:ext uri="{A12FA001-AC4F-418D-AE19-62706E023703}">
                      <ahyp:hlinkClr xmlns:ahyp="http://schemas.microsoft.com/office/drawing/2018/hyperlinkcolor" val="tx"/>
                    </a:ext>
                  </a:extLst>
                </a:hlinkClick>
              </a:rPr>
              <a:t>Creative Commons Attribution 4.0 International License</a:t>
            </a:r>
            <a:r>
              <a:rPr lang="en-US" dirty="0">
                <a:solidFill>
                  <a:schemeClr val="bg1"/>
                </a:solidFill>
              </a:rPr>
              <a:t>.</a:t>
            </a:r>
          </a:p>
        </p:txBody>
      </p:sp>
    </p:spTree>
    <p:extLst>
      <p:ext uri="{BB962C8B-B14F-4D97-AF65-F5344CB8AC3E}">
        <p14:creationId xmlns:p14="http://schemas.microsoft.com/office/powerpoint/2010/main" val="2400886966"/>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024: Sub-heading">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99535DF1-3CEE-4FC7-9E2D-6DF64CF0951A}"/>
              </a:ext>
            </a:extLst>
          </p:cNvPr>
          <p:cNvSpPr>
            <a:spLocks noGrp="1"/>
          </p:cNvSpPr>
          <p:nvPr>
            <p:ph type="body" sz="quarter" idx="13" hasCustomPrompt="1"/>
          </p:nvPr>
        </p:nvSpPr>
        <p:spPr>
          <a:xfrm>
            <a:off x="2279650" y="1980093"/>
            <a:ext cx="7561263" cy="863352"/>
          </a:xfrm>
          <a:prstGeom prst="rect">
            <a:avLst/>
          </a:prstGeom>
        </p:spPr>
        <p:txBody>
          <a:bodyPr anchor="ctr"/>
          <a:lstStyle>
            <a:lvl1pPr marL="0" indent="0" algn="ctr">
              <a:buNone/>
              <a:defRPr sz="3600" cap="none" baseline="0">
                <a:latin typeface="+mj-lt"/>
              </a:defRPr>
            </a:lvl1pPr>
          </a:lstStyle>
          <a:p>
            <a:pPr lvl="0"/>
            <a:r>
              <a:rPr lang="en-US" dirty="0"/>
              <a:t>Click to edit heading</a:t>
            </a:r>
          </a:p>
        </p:txBody>
      </p:sp>
      <p:sp>
        <p:nvSpPr>
          <p:cNvPr id="11" name="Text Placeholder 9">
            <a:extLst>
              <a:ext uri="{FF2B5EF4-FFF2-40B4-BE49-F238E27FC236}">
                <a16:creationId xmlns:a16="http://schemas.microsoft.com/office/drawing/2014/main" id="{5999B4DE-4528-497E-83DE-B439F1DB28BA}"/>
              </a:ext>
            </a:extLst>
          </p:cNvPr>
          <p:cNvSpPr>
            <a:spLocks noGrp="1"/>
          </p:cNvSpPr>
          <p:nvPr>
            <p:ph type="body" sz="quarter" idx="14" hasCustomPrompt="1"/>
          </p:nvPr>
        </p:nvSpPr>
        <p:spPr>
          <a:xfrm>
            <a:off x="1415480" y="3140968"/>
            <a:ext cx="9217023" cy="1872208"/>
          </a:xfrm>
          <a:prstGeom prst="rect">
            <a:avLst/>
          </a:prstGeom>
        </p:spPr>
        <p:txBody>
          <a:bodyPr anchor="t"/>
          <a:lstStyle>
            <a:lvl1pPr marL="0" indent="0" algn="ctr">
              <a:buNone/>
              <a:defRPr sz="3600">
                <a:latin typeface="+mj-lt"/>
              </a:defRPr>
            </a:lvl1pPr>
          </a:lstStyle>
          <a:p>
            <a:pPr lvl="0"/>
            <a:r>
              <a:rPr lang="en-US" dirty="0"/>
              <a:t>Click to edit sub heading</a:t>
            </a:r>
          </a:p>
        </p:txBody>
      </p:sp>
      <p:cxnSp>
        <p:nvCxnSpPr>
          <p:cNvPr id="2" name="Straight Connector 1">
            <a:extLst>
              <a:ext uri="{FF2B5EF4-FFF2-40B4-BE49-F238E27FC236}">
                <a16:creationId xmlns:a16="http://schemas.microsoft.com/office/drawing/2014/main" id="{9B46B549-2DF5-2605-A7E2-507EC6741B81}"/>
              </a:ext>
            </a:extLst>
          </p:cNvPr>
          <p:cNvCxnSpPr>
            <a:cxnSpLocks/>
          </p:cNvCxnSpPr>
          <p:nvPr/>
        </p:nvCxnSpPr>
        <p:spPr>
          <a:xfrm>
            <a:off x="335360" y="2996952"/>
            <a:ext cx="1144927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8685004"/>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024: Content">
    <p:spTree>
      <p:nvGrpSpPr>
        <p:cNvPr id="1" name=""/>
        <p:cNvGrpSpPr/>
        <p:nvPr/>
      </p:nvGrpSpPr>
      <p:grpSpPr>
        <a:xfrm>
          <a:off x="0" y="0"/>
          <a:ext cx="0" cy="0"/>
          <a:chOff x="0" y="0"/>
          <a:chExt cx="0" cy="0"/>
        </a:xfrm>
      </p:grpSpPr>
      <p:sp>
        <p:nvSpPr>
          <p:cNvPr id="2" name="Title 1"/>
          <p:cNvSpPr>
            <a:spLocks noGrp="1"/>
          </p:cNvSpPr>
          <p:nvPr>
            <p:ph type="title"/>
          </p:nvPr>
        </p:nvSpPr>
        <p:spPr>
          <a:xfrm>
            <a:off x="360000" y="180000"/>
            <a:ext cx="11449272" cy="766132"/>
          </a:xfrm>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a:xfrm>
            <a:off x="335360" y="1268760"/>
            <a:ext cx="11449272" cy="5040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452BA717-4DED-4A38-BDE4-30D0F0A142DB}" type="slidenum">
              <a:rPr lang="cs-CZ" smtClean="0"/>
              <a:pPr/>
              <a:t>‹#›</a:t>
            </a:fld>
            <a:endParaRPr lang="cs-CZ"/>
          </a:p>
        </p:txBody>
      </p:sp>
      <p:cxnSp>
        <p:nvCxnSpPr>
          <p:cNvPr id="7" name="Straight Connector 6">
            <a:extLst>
              <a:ext uri="{FF2B5EF4-FFF2-40B4-BE49-F238E27FC236}">
                <a16:creationId xmlns:a16="http://schemas.microsoft.com/office/drawing/2014/main" id="{6D7F9E1D-3FFE-E5D5-8168-CE30DC4521EC}"/>
              </a:ext>
            </a:extLst>
          </p:cNvPr>
          <p:cNvCxnSpPr>
            <a:cxnSpLocks/>
          </p:cNvCxnSpPr>
          <p:nvPr/>
        </p:nvCxnSpPr>
        <p:spPr>
          <a:xfrm>
            <a:off x="335360" y="1124744"/>
            <a:ext cx="1144927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162100"/>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024: Two Content">
    <p:spTree>
      <p:nvGrpSpPr>
        <p:cNvPr id="1" name=""/>
        <p:cNvGrpSpPr/>
        <p:nvPr/>
      </p:nvGrpSpPr>
      <p:grpSpPr>
        <a:xfrm>
          <a:off x="0" y="0"/>
          <a:ext cx="0" cy="0"/>
          <a:chOff x="0" y="0"/>
          <a:chExt cx="0" cy="0"/>
        </a:xfrm>
      </p:grpSpPr>
      <p:sp>
        <p:nvSpPr>
          <p:cNvPr id="8" name="Title 7"/>
          <p:cNvSpPr>
            <a:spLocks noGrp="1"/>
          </p:cNvSpPr>
          <p:nvPr>
            <p:ph type="title"/>
          </p:nvPr>
        </p:nvSpPr>
        <p:spPr>
          <a:xfrm>
            <a:off x="360000" y="180000"/>
            <a:ext cx="11448000" cy="766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335360" y="1260583"/>
            <a:ext cx="5699679" cy="50487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260583"/>
            <a:ext cx="5566712" cy="50487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651B8B48-CD68-422A-981A-F7D1D2E08DD1}" type="slidenum">
              <a:rPr lang="en-US" smtClean="0"/>
              <a:t>‹#›</a:t>
            </a:fld>
            <a:endParaRPr lang="en-US"/>
          </a:p>
        </p:txBody>
      </p:sp>
      <p:cxnSp>
        <p:nvCxnSpPr>
          <p:cNvPr id="2" name="Straight Connector 1">
            <a:extLst>
              <a:ext uri="{FF2B5EF4-FFF2-40B4-BE49-F238E27FC236}">
                <a16:creationId xmlns:a16="http://schemas.microsoft.com/office/drawing/2014/main" id="{2EC59EFB-1B84-A66B-9566-F2885C8BF9CA}"/>
              </a:ext>
            </a:extLst>
          </p:cNvPr>
          <p:cNvCxnSpPr>
            <a:cxnSpLocks/>
          </p:cNvCxnSpPr>
          <p:nvPr/>
        </p:nvCxnSpPr>
        <p:spPr>
          <a:xfrm>
            <a:off x="335360" y="1124744"/>
            <a:ext cx="1144927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2590051"/>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2024: Title">
    <p:spTree>
      <p:nvGrpSpPr>
        <p:cNvPr id="1" name=""/>
        <p:cNvGrpSpPr/>
        <p:nvPr/>
      </p:nvGrpSpPr>
      <p:grpSpPr>
        <a:xfrm>
          <a:off x="0" y="0"/>
          <a:ext cx="0" cy="0"/>
          <a:chOff x="0" y="0"/>
          <a:chExt cx="0" cy="0"/>
        </a:xfrm>
      </p:grpSpPr>
      <p:sp>
        <p:nvSpPr>
          <p:cNvPr id="2" name="Title 1"/>
          <p:cNvSpPr>
            <a:spLocks noGrp="1"/>
          </p:cNvSpPr>
          <p:nvPr>
            <p:ph type="title"/>
          </p:nvPr>
        </p:nvSpPr>
        <p:spPr>
          <a:xfrm>
            <a:off x="360000" y="180000"/>
            <a:ext cx="11448000" cy="766132"/>
          </a:xfrm>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651B8B48-CD68-422A-981A-F7D1D2E08DD1}" type="slidenum">
              <a:rPr lang="en-US" smtClean="0"/>
              <a:t>‹#›</a:t>
            </a:fld>
            <a:endParaRPr lang="en-US"/>
          </a:p>
        </p:txBody>
      </p:sp>
      <p:cxnSp>
        <p:nvCxnSpPr>
          <p:cNvPr id="6" name="Straight Connector 5">
            <a:extLst>
              <a:ext uri="{FF2B5EF4-FFF2-40B4-BE49-F238E27FC236}">
                <a16:creationId xmlns:a16="http://schemas.microsoft.com/office/drawing/2014/main" id="{AF6BAB6C-A9D1-4572-ED9D-D7E9722E3C65}"/>
              </a:ext>
            </a:extLst>
          </p:cNvPr>
          <p:cNvCxnSpPr>
            <a:cxnSpLocks/>
          </p:cNvCxnSpPr>
          <p:nvPr/>
        </p:nvCxnSpPr>
        <p:spPr>
          <a:xfrm>
            <a:off x="335360" y="1124744"/>
            <a:ext cx="1144927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4933847"/>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024: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6427234"/>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wo Colum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39352" y="1844824"/>
            <a:ext cx="5763187" cy="4596298"/>
          </a:xfrm>
          <a:prstGeom prst="rect">
            <a:avLst/>
          </a:prstGeom>
        </p:spPr>
        <p:txBody>
          <a:bodyPr/>
          <a:lstStyle>
            <a:lvl1pPr>
              <a:buClr>
                <a:schemeClr val="tx1"/>
              </a:buClr>
              <a:defRPr sz="2200"/>
            </a:lvl1pPr>
            <a:lvl2pPr>
              <a:buClr>
                <a:schemeClr val="tx1"/>
              </a:buClr>
              <a:defRPr sz="2200"/>
            </a:lvl2pPr>
            <a:lvl3pPr>
              <a:buClr>
                <a:schemeClr val="tx1"/>
              </a:buClr>
              <a:defRPr sz="2200"/>
            </a:lvl3pPr>
            <a:lvl4pPr>
              <a:buClr>
                <a:schemeClr val="tx1"/>
              </a:buClr>
              <a:defRPr sz="2200"/>
            </a:lvl4pPr>
            <a:lvl5pPr>
              <a:buClr>
                <a:schemeClr val="tx1"/>
              </a:buClr>
              <a:defRPr sz="2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89467" y="1844824"/>
            <a:ext cx="5763183" cy="4596298"/>
          </a:xfrm>
          <a:prstGeom prst="rect">
            <a:avLst/>
          </a:prstGeom>
        </p:spPr>
        <p:txBody>
          <a:bodyPr/>
          <a:lstStyle>
            <a:lvl1pPr>
              <a:buClr>
                <a:schemeClr val="tx1"/>
              </a:buClr>
              <a:defRPr sz="2200"/>
            </a:lvl1pPr>
            <a:lvl2pPr>
              <a:buClr>
                <a:schemeClr val="tx1"/>
              </a:buClr>
              <a:defRPr sz="2200"/>
            </a:lvl2pPr>
            <a:lvl3pPr>
              <a:buClr>
                <a:schemeClr val="tx1"/>
              </a:buClr>
              <a:defRPr sz="2200"/>
            </a:lvl3pPr>
            <a:lvl4pPr>
              <a:buClr>
                <a:schemeClr val="tx1"/>
              </a:buClr>
              <a:defRPr sz="2200"/>
            </a:lvl4pPr>
            <a:lvl5pPr>
              <a:buClr>
                <a:schemeClr val="tx1"/>
              </a:buClr>
              <a:defRPr sz="2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1">
            <a:extLst>
              <a:ext uri="{FF2B5EF4-FFF2-40B4-BE49-F238E27FC236}">
                <a16:creationId xmlns:a16="http://schemas.microsoft.com/office/drawing/2014/main" id="{1E9948CD-A3DC-404F-921B-D94627D21B2B}"/>
              </a:ext>
            </a:extLst>
          </p:cNvPr>
          <p:cNvSpPr>
            <a:spLocks noGrp="1"/>
          </p:cNvSpPr>
          <p:nvPr>
            <p:ph type="title"/>
          </p:nvPr>
        </p:nvSpPr>
        <p:spPr>
          <a:xfrm>
            <a:off x="239352" y="416878"/>
            <a:ext cx="11713299" cy="1293028"/>
          </a:xfrm>
          <a:prstGeom prst="rect">
            <a:avLst/>
          </a:prstGeom>
        </p:spPr>
        <p:txBody>
          <a:bodyPr/>
          <a:lstStyle/>
          <a:p>
            <a:r>
              <a:rPr lang="en-US" dirty="0"/>
              <a:t>Click to edit Master title style</a:t>
            </a:r>
          </a:p>
        </p:txBody>
      </p:sp>
      <p:sp>
        <p:nvSpPr>
          <p:cNvPr id="9" name="Slide Number Placeholder 5">
            <a:extLst>
              <a:ext uri="{FF2B5EF4-FFF2-40B4-BE49-F238E27FC236}">
                <a16:creationId xmlns:a16="http://schemas.microsoft.com/office/drawing/2014/main" id="{71E69095-5CD4-4F20-BC94-B15489715E92}"/>
              </a:ext>
            </a:extLst>
          </p:cNvPr>
          <p:cNvSpPr>
            <a:spLocks noGrp="1"/>
          </p:cNvSpPr>
          <p:nvPr>
            <p:ph type="sldNum" sz="quarter" idx="12"/>
          </p:nvPr>
        </p:nvSpPr>
        <p:spPr>
          <a:xfrm>
            <a:off x="9555480" y="3"/>
            <a:ext cx="2636520" cy="365125"/>
          </a:xfrm>
          <a:prstGeom prst="rect">
            <a:avLst/>
          </a:prstGeom>
        </p:spPr>
        <p:txBody>
          <a:bodyPr/>
          <a:lstStyle>
            <a:lvl1pPr algn="r">
              <a:defRPr/>
            </a:lvl1pPr>
          </a:lstStyle>
          <a:p>
            <a:fld id="{452BA717-4DED-4A38-BDE4-30D0F0A142DB}" type="slidenum">
              <a:rPr lang="cs-CZ" smtClean="0"/>
              <a:pPr/>
              <a:t>‹#›</a:t>
            </a:fld>
            <a:endParaRPr lang="cs-CZ"/>
          </a:p>
        </p:txBody>
      </p:sp>
    </p:spTree>
    <p:extLst>
      <p:ext uri="{BB962C8B-B14F-4D97-AF65-F5344CB8AC3E}">
        <p14:creationId xmlns:p14="http://schemas.microsoft.com/office/powerpoint/2010/main" val="1748599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EC0B12E-FDCA-4F98-8B47-5C783F99B882}"/>
              </a:ext>
            </a:extLst>
          </p:cNvPr>
          <p:cNvSpPr>
            <a:spLocks noGrp="1"/>
          </p:cNvSpPr>
          <p:nvPr>
            <p:ph type="title"/>
          </p:nvPr>
        </p:nvSpPr>
        <p:spPr>
          <a:xfrm>
            <a:off x="239352" y="416878"/>
            <a:ext cx="11713299" cy="1293028"/>
          </a:xfrm>
          <a:prstGeom prst="rect">
            <a:avLst/>
          </a:prstGeom>
        </p:spPr>
        <p:txBody>
          <a:bodyPr/>
          <a:lstStyle/>
          <a:p>
            <a:r>
              <a:rPr lang="en-US" dirty="0"/>
              <a:t>Click to edit Master title style</a:t>
            </a:r>
          </a:p>
        </p:txBody>
      </p:sp>
      <p:sp>
        <p:nvSpPr>
          <p:cNvPr id="3" name="Slide Number Placeholder 5">
            <a:extLst>
              <a:ext uri="{FF2B5EF4-FFF2-40B4-BE49-F238E27FC236}">
                <a16:creationId xmlns:a16="http://schemas.microsoft.com/office/drawing/2014/main" id="{281A53B8-589A-48E4-A9D3-A151BE7BDFFB}"/>
              </a:ext>
            </a:extLst>
          </p:cNvPr>
          <p:cNvSpPr>
            <a:spLocks noGrp="1"/>
          </p:cNvSpPr>
          <p:nvPr>
            <p:ph type="sldNum" sz="quarter" idx="12"/>
          </p:nvPr>
        </p:nvSpPr>
        <p:spPr>
          <a:xfrm>
            <a:off x="9555480" y="3"/>
            <a:ext cx="2636520" cy="365125"/>
          </a:xfrm>
          <a:prstGeom prst="rect">
            <a:avLst/>
          </a:prstGeom>
        </p:spPr>
        <p:txBody>
          <a:bodyPr/>
          <a:lstStyle>
            <a:lvl1pPr algn="r">
              <a:defRPr/>
            </a:lvl1pPr>
          </a:lstStyle>
          <a:p>
            <a:fld id="{452BA717-4DED-4A38-BDE4-30D0F0A142DB}" type="slidenum">
              <a:rPr lang="cs-CZ" smtClean="0"/>
              <a:pPr/>
              <a:t>‹#›</a:t>
            </a:fld>
            <a:endParaRPr lang="cs-CZ"/>
          </a:p>
        </p:txBody>
      </p:sp>
    </p:spTree>
    <p:extLst>
      <p:ext uri="{BB962C8B-B14F-4D97-AF65-F5344CB8AC3E}">
        <p14:creationId xmlns:p14="http://schemas.microsoft.com/office/powerpoint/2010/main" val="2983157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18434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6492784"/>
            <a:ext cx="12192001" cy="365125"/>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66800" y="199277"/>
            <a:ext cx="10058400" cy="76613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335360" y="1268759"/>
            <a:ext cx="11449272" cy="5152007"/>
          </a:xfrm>
          <a:prstGeom prst="rect">
            <a:avLst/>
          </a:prstGeom>
        </p:spPr>
        <p:txBody>
          <a:bodyPr vert="horz" lIns="0" tIns="36000" rIns="0" bIns="3600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9900458" y="6571397"/>
            <a:ext cx="1312025" cy="253513"/>
          </a:xfrm>
          <a:prstGeom prst="rect">
            <a:avLst/>
          </a:prstGeom>
        </p:spPr>
        <p:txBody>
          <a:bodyPr vert="horz" lIns="91440" tIns="45720" rIns="91440" bIns="45720" rtlCol="0" anchor="ctr"/>
          <a:lstStyle>
            <a:lvl1pPr algn="r">
              <a:defRPr sz="1050">
                <a:solidFill>
                  <a:srgbClr val="FFFFFF"/>
                </a:solidFill>
              </a:defRPr>
            </a:lvl1pPr>
          </a:lstStyle>
          <a:p>
            <a:fld id="{651B8B48-CD68-422A-981A-F7D1D2E08DD1}" type="slidenum">
              <a:rPr lang="en-US" smtClean="0"/>
              <a:t>‹#›</a:t>
            </a:fld>
            <a:endParaRPr lang="en-US"/>
          </a:p>
        </p:txBody>
      </p:sp>
    </p:spTree>
    <p:extLst>
      <p:ext uri="{BB962C8B-B14F-4D97-AF65-F5344CB8AC3E}">
        <p14:creationId xmlns:p14="http://schemas.microsoft.com/office/powerpoint/2010/main" val="2145887562"/>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688" r:id="rId7"/>
    <p:sldLayoutId id="2147483689" r:id="rId8"/>
    <p:sldLayoutId id="2147483729" r:id="rId9"/>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roy.gbiv.com/untangled/tag/rest"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hyperlink" Target="https://www.ics.uci.edu/~fielding/pubs/dissertation/top.htm"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roy.gbiv.com/untangled/2008/rest-apis-must-be-hypertext-driven"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spec.graphql.org/October2021/" TargetMode="External"/><Relationship Id="rId2" Type="http://schemas.openxmlformats.org/officeDocument/2006/relationships/notesSlide" Target="../notesSlides/notesSlide25.xml"/><Relationship Id="rId1" Type="http://schemas.openxmlformats.org/officeDocument/2006/relationships/slideLayout" Target="../slideLayouts/slideLayout3.xml"/><Relationship Id="rId6" Type="http://schemas.openxmlformats.org/officeDocument/2006/relationships/hyperlink" Target="https://graphql.org/blog/" TargetMode="External"/><Relationship Id="rId5" Type="http://schemas.openxmlformats.org/officeDocument/2006/relationships/hyperlink" Target="https://graphql.org/foundation/annual-reports/2019/" TargetMode="External"/><Relationship Id="rId4" Type="http://schemas.openxmlformats.org/officeDocument/2006/relationships/hyperlink" Target="https://github.com/graphql/graphql-spec/releases"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8" Type="http://schemas.openxmlformats.org/officeDocument/2006/relationships/hyperlink" Target="https://graphql.org/learn/queries/#mutations" TargetMode="External"/><Relationship Id="rId3" Type="http://schemas.openxmlformats.org/officeDocument/2006/relationships/hyperlink" Target="https://graphql.org/learn/queries/#aliases" TargetMode="External"/><Relationship Id="rId7" Type="http://schemas.openxmlformats.org/officeDocument/2006/relationships/hyperlink" Target="https://graphql.org/learn/queries/#directives" TargetMode="External"/><Relationship Id="rId2" Type="http://schemas.openxmlformats.org/officeDocument/2006/relationships/notesSlide" Target="../notesSlides/notesSlide29.xml"/><Relationship Id="rId1" Type="http://schemas.openxmlformats.org/officeDocument/2006/relationships/slideLayout" Target="../slideLayouts/slideLayout3.xml"/><Relationship Id="rId6" Type="http://schemas.openxmlformats.org/officeDocument/2006/relationships/hyperlink" Target="https://graphql.org/learn/queries/#using-variables-inside-fragments" TargetMode="External"/><Relationship Id="rId5" Type="http://schemas.openxmlformats.org/officeDocument/2006/relationships/hyperlink" Target="https://graphql.org/learn/queries/#variables" TargetMode="External"/><Relationship Id="rId4" Type="http://schemas.openxmlformats.org/officeDocument/2006/relationships/hyperlink" Target="https://graphql.org/learn/queries/#fragments"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graphene-python.org/" TargetMode="External"/><Relationship Id="rId3" Type="http://schemas.openxmlformats.org/officeDocument/2006/relationships/hyperlink" Target="https://graphql.org/graphql-js/" TargetMode="External"/><Relationship Id="rId7" Type="http://schemas.openxmlformats.org/officeDocument/2006/relationships/hyperlink" Target="https://github.com/graphql/graphiql" TargetMode="External"/><Relationship Id="rId2" Type="http://schemas.openxmlformats.org/officeDocument/2006/relationships/notesSlide" Target="../notesSlides/notesSlide30.xml"/><Relationship Id="rId1" Type="http://schemas.openxmlformats.org/officeDocument/2006/relationships/slideLayout" Target="../slideLayouts/slideLayout3.xml"/><Relationship Id="rId6" Type="http://schemas.openxmlformats.org/officeDocument/2006/relationships/hyperlink" Target="https://github.com/nearform/graphql-hooks" TargetMode="External"/><Relationship Id="rId5" Type="http://schemas.openxmlformats.org/officeDocument/2006/relationships/hyperlink" Target="http://apollographql.com/client/" TargetMode="External"/><Relationship Id="rId10" Type="http://schemas.openxmlformats.org/officeDocument/2006/relationships/hyperlink" Target="https://relay.dev/" TargetMode="External"/><Relationship Id="rId4" Type="http://schemas.openxmlformats.org/officeDocument/2006/relationships/hyperlink" Target="https://www.apollographql.com/docs/apollo-server/" TargetMode="External"/><Relationship Id="rId9" Type="http://schemas.openxmlformats.org/officeDocument/2006/relationships/hyperlink" Target="https://camel.apache.org/components/3.7.x/graphql-component.html"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relay.dev/graphql/connections.htm" TargetMode="External"/><Relationship Id="rId2" Type="http://schemas.openxmlformats.org/officeDocument/2006/relationships/notesSlide" Target="../notesSlides/notesSlide31.xml"/><Relationship Id="rId1" Type="http://schemas.openxmlformats.org/officeDocument/2006/relationships/slideLayout" Target="../slideLayouts/slideLayout3.xml"/><Relationship Id="rId4" Type="http://schemas.openxmlformats.org/officeDocument/2006/relationships/hyperlink" Target="https://graphql.org/learn/caching/"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www.howtographql.com/basics/1-graphql-is-the-better-rest/" TargetMode="External"/><Relationship Id="rId2" Type="http://schemas.openxmlformats.org/officeDocument/2006/relationships/notesSlide" Target="../notesSlides/notesSlide32.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35.xml.rels><?xml version="1.0" encoding="UTF-8" standalone="yes"?>
<Relationships xmlns="http://schemas.openxmlformats.org/package/2006/relationships"><Relationship Id="rId2" Type="http://schemas.openxmlformats.org/officeDocument/2006/relationships/hyperlink" Target="https://www.soapui.org/tools/readyapi/" TargetMode="Externa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3C452-C885-7317-E131-0BDB4C1BDA72}"/>
              </a:ext>
            </a:extLst>
          </p:cNvPr>
          <p:cNvSpPr>
            <a:spLocks noGrp="1"/>
          </p:cNvSpPr>
          <p:nvPr>
            <p:ph type="ctrTitle"/>
          </p:nvPr>
        </p:nvSpPr>
        <p:spPr/>
        <p:txBody>
          <a:bodyPr/>
          <a:lstStyle/>
          <a:p>
            <a:pPr algn="ctr"/>
            <a:r>
              <a:rPr lang="en-US" dirty="0"/>
              <a:t>Application Programming Interface</a:t>
            </a:r>
            <a:endParaRPr lang="en-US" sz="8000" dirty="0"/>
          </a:p>
        </p:txBody>
      </p:sp>
      <p:sp>
        <p:nvSpPr>
          <p:cNvPr id="3" name="Subtitle 2">
            <a:extLst>
              <a:ext uri="{FF2B5EF4-FFF2-40B4-BE49-F238E27FC236}">
                <a16:creationId xmlns:a16="http://schemas.microsoft.com/office/drawing/2014/main" id="{9E35C64A-9086-C8A2-A885-C195BB063508}"/>
              </a:ext>
            </a:extLst>
          </p:cNvPr>
          <p:cNvSpPr>
            <a:spLocks noGrp="1"/>
          </p:cNvSpPr>
          <p:nvPr>
            <p:ph type="subTitle" idx="1"/>
          </p:nvPr>
        </p:nvSpPr>
        <p:spPr>
          <a:xfrm>
            <a:off x="1100051" y="4455620"/>
            <a:ext cx="8164599" cy="439653"/>
          </a:xfrm>
        </p:spPr>
        <p:txBody>
          <a:bodyPr/>
          <a:lstStyle/>
          <a:p>
            <a:r>
              <a:rPr lang="en-US" dirty="0"/>
              <a:t>NSWI153 - </a:t>
            </a:r>
            <a:r>
              <a:rPr lang="en-US" dirty="0">
                <a:solidFill>
                  <a:schemeClr val="accent2"/>
                </a:solidFill>
              </a:rPr>
              <a:t>Advanced</a:t>
            </a:r>
            <a:r>
              <a:rPr lang="en-US" dirty="0"/>
              <a:t> Programming of Web Applications </a:t>
            </a:r>
          </a:p>
        </p:txBody>
      </p:sp>
      <p:sp>
        <p:nvSpPr>
          <p:cNvPr id="4" name="Text Placeholder 3">
            <a:extLst>
              <a:ext uri="{FF2B5EF4-FFF2-40B4-BE49-F238E27FC236}">
                <a16:creationId xmlns:a16="http://schemas.microsoft.com/office/drawing/2014/main" id="{83D77CA2-8171-135B-E44F-1C7F469B2EE4}"/>
              </a:ext>
            </a:extLst>
          </p:cNvPr>
          <p:cNvSpPr>
            <a:spLocks noGrp="1"/>
          </p:cNvSpPr>
          <p:nvPr>
            <p:ph type="body" sz="quarter" idx="12"/>
          </p:nvPr>
        </p:nvSpPr>
        <p:spPr/>
        <p:txBody>
          <a:bodyPr/>
          <a:lstStyle/>
          <a:p>
            <a:r>
              <a:rPr lang="cs-CZ" dirty="0"/>
              <a:t>202</a:t>
            </a:r>
            <a:r>
              <a:rPr lang="en-US" dirty="0"/>
              <a:t>3/2024</a:t>
            </a:r>
          </a:p>
        </p:txBody>
      </p:sp>
      <p:sp>
        <p:nvSpPr>
          <p:cNvPr id="5" name="Text Placeholder 4">
            <a:extLst>
              <a:ext uri="{FF2B5EF4-FFF2-40B4-BE49-F238E27FC236}">
                <a16:creationId xmlns:a16="http://schemas.microsoft.com/office/drawing/2014/main" id="{B38A3DCA-7A4A-597B-3B42-628A19DFF7AD}"/>
              </a:ext>
            </a:extLst>
          </p:cNvPr>
          <p:cNvSpPr>
            <a:spLocks noGrp="1"/>
          </p:cNvSpPr>
          <p:nvPr>
            <p:ph type="body" sz="quarter" idx="13"/>
          </p:nvPr>
        </p:nvSpPr>
        <p:spPr/>
        <p:txBody>
          <a:bodyPr/>
          <a:lstStyle/>
          <a:p>
            <a:r>
              <a:rPr lang="en-US" dirty="0"/>
              <a:t>Petr </a:t>
            </a:r>
            <a:r>
              <a:rPr lang="cs-CZ" dirty="0"/>
              <a:t>Škoda</a:t>
            </a:r>
            <a:endParaRPr lang="en-US" dirty="0"/>
          </a:p>
        </p:txBody>
      </p:sp>
      <p:sp>
        <p:nvSpPr>
          <p:cNvPr id="6" name="Text Placeholder 5">
            <a:extLst>
              <a:ext uri="{FF2B5EF4-FFF2-40B4-BE49-F238E27FC236}">
                <a16:creationId xmlns:a16="http://schemas.microsoft.com/office/drawing/2014/main" id="{7FCF41A0-7ACE-A6B3-D30D-C368EAC69EDB}"/>
              </a:ext>
            </a:extLst>
          </p:cNvPr>
          <p:cNvSpPr>
            <a:spLocks noGrp="1"/>
          </p:cNvSpPr>
          <p:nvPr>
            <p:ph type="body" sz="quarter" idx="14"/>
          </p:nvPr>
        </p:nvSpPr>
        <p:spPr/>
        <p:txBody>
          <a:bodyPr/>
          <a:lstStyle/>
          <a:p>
            <a:pPr lvl="0"/>
            <a:r>
              <a:rPr lang="en-US" dirty="0"/>
              <a:t>https://github.com/skodapetr</a:t>
            </a:r>
          </a:p>
          <a:p>
            <a:r>
              <a:rPr lang="en-US" dirty="0"/>
              <a:t>https://www.ksi.mff.cuni.cz</a:t>
            </a:r>
            <a:endParaRPr lang="cs-CZ" dirty="0"/>
          </a:p>
        </p:txBody>
      </p:sp>
    </p:spTree>
    <p:extLst>
      <p:ext uri="{BB962C8B-B14F-4D97-AF65-F5344CB8AC3E}">
        <p14:creationId xmlns:p14="http://schemas.microsoft.com/office/powerpoint/2010/main" val="2139594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D4B97-9161-BF30-1581-814D8ED75609}"/>
              </a:ext>
            </a:extLst>
          </p:cNvPr>
          <p:cNvSpPr>
            <a:spLocks noGrp="1"/>
          </p:cNvSpPr>
          <p:nvPr>
            <p:ph type="title"/>
          </p:nvPr>
        </p:nvSpPr>
        <p:spPr/>
        <p:txBody>
          <a:bodyPr/>
          <a:lstStyle/>
          <a:p>
            <a:r>
              <a:rPr lang="en-US" dirty="0"/>
              <a:t>Protocol Buffers </a:t>
            </a:r>
          </a:p>
        </p:txBody>
      </p:sp>
      <p:sp>
        <p:nvSpPr>
          <p:cNvPr id="3" name="Content Placeholder 2">
            <a:extLst>
              <a:ext uri="{FF2B5EF4-FFF2-40B4-BE49-F238E27FC236}">
                <a16:creationId xmlns:a16="http://schemas.microsoft.com/office/drawing/2014/main" id="{E45047F9-97ED-715E-3D0C-2528DDD0E4A1}"/>
              </a:ext>
            </a:extLst>
          </p:cNvPr>
          <p:cNvSpPr>
            <a:spLocks noGrp="1"/>
          </p:cNvSpPr>
          <p:nvPr>
            <p:ph idx="1"/>
          </p:nvPr>
        </p:nvSpPr>
        <p:spPr>
          <a:xfrm>
            <a:off x="335360" y="1268760"/>
            <a:ext cx="11449272" cy="2592288"/>
          </a:xfrm>
        </p:spPr>
        <p:txBody>
          <a:bodyPr/>
          <a:lstStyle/>
          <a:p>
            <a:r>
              <a:rPr lang="en-US" dirty="0"/>
              <a:t>Language-neutral, platform-neutral, extensible mechanism for serializing structured data.</a:t>
            </a:r>
          </a:p>
          <a:p>
            <a:r>
              <a:rPr lang="en-US" dirty="0"/>
              <a:t>Binding for C11, Java, Python, C#, PHP, JavaScript, … can be generated.</a:t>
            </a:r>
          </a:p>
          <a:p>
            <a:r>
              <a:rPr lang="en-US" dirty="0"/>
              <a:t>…</a:t>
            </a:r>
          </a:p>
        </p:txBody>
      </p:sp>
      <p:sp>
        <p:nvSpPr>
          <p:cNvPr id="4" name="Slide Number Placeholder 3">
            <a:extLst>
              <a:ext uri="{FF2B5EF4-FFF2-40B4-BE49-F238E27FC236}">
                <a16:creationId xmlns:a16="http://schemas.microsoft.com/office/drawing/2014/main" id="{0EFF102A-937F-AE12-F474-29906D6CC417}"/>
              </a:ext>
            </a:extLst>
          </p:cNvPr>
          <p:cNvSpPr>
            <a:spLocks noGrp="1"/>
          </p:cNvSpPr>
          <p:nvPr>
            <p:ph type="sldNum" sz="quarter" idx="12"/>
          </p:nvPr>
        </p:nvSpPr>
        <p:spPr/>
        <p:txBody>
          <a:bodyPr/>
          <a:lstStyle/>
          <a:p>
            <a:fld id="{452BA717-4DED-4A38-BDE4-30D0F0A142DB}" type="slidenum">
              <a:rPr lang="cs-CZ" smtClean="0"/>
              <a:pPr/>
              <a:t>10</a:t>
            </a:fld>
            <a:endParaRPr lang="cs-CZ"/>
          </a:p>
        </p:txBody>
      </p:sp>
      <p:sp>
        <p:nvSpPr>
          <p:cNvPr id="5" name="TextBox 4">
            <a:extLst>
              <a:ext uri="{FF2B5EF4-FFF2-40B4-BE49-F238E27FC236}">
                <a16:creationId xmlns:a16="http://schemas.microsoft.com/office/drawing/2014/main" id="{1089E866-6518-5FFA-28BE-9D16CB7795D3}"/>
              </a:ext>
            </a:extLst>
          </p:cNvPr>
          <p:cNvSpPr txBox="1"/>
          <p:nvPr/>
        </p:nvSpPr>
        <p:spPr>
          <a:xfrm>
            <a:off x="0" y="6516052"/>
            <a:ext cx="6096000" cy="369332"/>
          </a:xfrm>
          <a:prstGeom prst="rect">
            <a:avLst/>
          </a:prstGeom>
          <a:noFill/>
        </p:spPr>
        <p:txBody>
          <a:bodyPr wrap="square" rtlCol="0">
            <a:spAutoFit/>
          </a:bodyPr>
          <a:lstStyle/>
          <a:p>
            <a:r>
              <a:rPr lang="en-US" dirty="0">
                <a:solidFill>
                  <a:schemeClr val="bg1"/>
                </a:solidFill>
              </a:rPr>
              <a:t>Optional: 2023/2024</a:t>
            </a:r>
          </a:p>
        </p:txBody>
      </p:sp>
      <p:sp>
        <p:nvSpPr>
          <p:cNvPr id="6" name="Rectangle 5">
            <a:extLst>
              <a:ext uri="{FF2B5EF4-FFF2-40B4-BE49-F238E27FC236}">
                <a16:creationId xmlns:a16="http://schemas.microsoft.com/office/drawing/2014/main" id="{C94B3142-40CB-EE8D-935B-06C99C2552EC}"/>
              </a:ext>
            </a:extLst>
          </p:cNvPr>
          <p:cNvSpPr/>
          <p:nvPr/>
        </p:nvSpPr>
        <p:spPr>
          <a:xfrm>
            <a:off x="360000" y="4315806"/>
            <a:ext cx="3467029" cy="17454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dirty="0">
                <a:solidFill>
                  <a:schemeClr val="tx1"/>
                </a:solidFill>
              </a:rPr>
              <a:t>message Person {</a:t>
            </a:r>
          </a:p>
          <a:p>
            <a:r>
              <a:rPr lang="en-US" sz="2000" dirty="0">
                <a:solidFill>
                  <a:schemeClr val="tx1"/>
                </a:solidFill>
              </a:rPr>
              <a:t>  optional string name = 1;</a:t>
            </a:r>
          </a:p>
          <a:p>
            <a:r>
              <a:rPr lang="en-US" sz="2000" dirty="0">
                <a:solidFill>
                  <a:schemeClr val="tx1"/>
                </a:solidFill>
              </a:rPr>
              <a:t>  optional int32 id = 2;</a:t>
            </a:r>
          </a:p>
          <a:p>
            <a:r>
              <a:rPr lang="en-US" sz="2000" dirty="0">
                <a:solidFill>
                  <a:schemeClr val="tx1"/>
                </a:solidFill>
              </a:rPr>
              <a:t>  optional string email = 3;</a:t>
            </a:r>
          </a:p>
          <a:p>
            <a:r>
              <a:rPr lang="en-US" sz="2000" dirty="0">
                <a:solidFill>
                  <a:schemeClr val="tx1"/>
                </a:solidFill>
              </a:rPr>
              <a:t>}</a:t>
            </a:r>
          </a:p>
        </p:txBody>
      </p:sp>
    </p:spTree>
    <p:extLst>
      <p:ext uri="{BB962C8B-B14F-4D97-AF65-F5344CB8AC3E}">
        <p14:creationId xmlns:p14="http://schemas.microsoft.com/office/powerpoint/2010/main" val="3817540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23BB674-CDA2-5A8A-F938-F5572A00DF62}"/>
              </a:ext>
            </a:extLst>
          </p:cNvPr>
          <p:cNvSpPr>
            <a:spLocks noGrp="1"/>
          </p:cNvSpPr>
          <p:nvPr>
            <p:ph type="body" sz="quarter" idx="13"/>
          </p:nvPr>
        </p:nvSpPr>
        <p:spPr/>
        <p:txBody>
          <a:bodyPr/>
          <a:lstStyle/>
          <a:p>
            <a:r>
              <a:rPr lang="en-US" dirty="0"/>
              <a:t>Representational State Transfer (REST)</a:t>
            </a:r>
          </a:p>
        </p:txBody>
      </p:sp>
      <p:sp>
        <p:nvSpPr>
          <p:cNvPr id="3" name="Text Placeholder 2">
            <a:extLst>
              <a:ext uri="{FF2B5EF4-FFF2-40B4-BE49-F238E27FC236}">
                <a16:creationId xmlns:a16="http://schemas.microsoft.com/office/drawing/2014/main" id="{340F8C9F-08D5-5F32-F2C4-3FBDBD115AE7}"/>
              </a:ext>
            </a:extLst>
          </p:cNvPr>
          <p:cNvSpPr>
            <a:spLocks noGrp="1"/>
          </p:cNvSpPr>
          <p:nvPr>
            <p:ph type="body" sz="quarter" idx="14"/>
          </p:nvPr>
        </p:nvSpPr>
        <p:spPr/>
        <p:txBody>
          <a:bodyPr/>
          <a:lstStyle/>
          <a:p>
            <a:endParaRPr lang="en-US" dirty="0"/>
          </a:p>
        </p:txBody>
      </p:sp>
    </p:spTree>
    <p:extLst>
      <p:ext uri="{BB962C8B-B14F-4D97-AF65-F5344CB8AC3E}">
        <p14:creationId xmlns:p14="http://schemas.microsoft.com/office/powerpoint/2010/main" val="1726502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55A47-5216-F329-E166-AE9310AAD371}"/>
              </a:ext>
            </a:extLst>
          </p:cNvPr>
          <p:cNvSpPr>
            <a:spLocks noGrp="1"/>
          </p:cNvSpPr>
          <p:nvPr>
            <p:ph type="title"/>
          </p:nvPr>
        </p:nvSpPr>
        <p:spPr/>
        <p:txBody>
          <a:bodyPr/>
          <a:lstStyle/>
          <a:p>
            <a:r>
              <a:rPr lang="en-US" dirty="0"/>
              <a:t>REST</a:t>
            </a:r>
          </a:p>
        </p:txBody>
      </p:sp>
      <p:sp>
        <p:nvSpPr>
          <p:cNvPr id="3" name="Content Placeholder 2">
            <a:extLst>
              <a:ext uri="{FF2B5EF4-FFF2-40B4-BE49-F238E27FC236}">
                <a16:creationId xmlns:a16="http://schemas.microsoft.com/office/drawing/2014/main" id="{BD48090B-C028-739F-436A-FC093625651F}"/>
              </a:ext>
            </a:extLst>
          </p:cNvPr>
          <p:cNvSpPr>
            <a:spLocks noGrp="1"/>
          </p:cNvSpPr>
          <p:nvPr>
            <p:ph idx="1"/>
          </p:nvPr>
        </p:nvSpPr>
        <p:spPr/>
        <p:txBody>
          <a:bodyPr/>
          <a:lstStyle/>
          <a:p>
            <a:r>
              <a:rPr lang="en-US" dirty="0">
                <a:hlinkClick r:id="rId3"/>
              </a:rPr>
              <a:t>Roy T. Fielding Blog</a:t>
            </a:r>
            <a:endParaRPr lang="en-US" dirty="0"/>
          </a:p>
          <a:p>
            <a:r>
              <a:rPr lang="en-US" dirty="0"/>
              <a:t>Roy T. Fielding , Dissertation, Doctor of Philosophy 2000</a:t>
            </a:r>
            <a:br>
              <a:rPr lang="en-US" dirty="0"/>
            </a:br>
            <a:r>
              <a:rPr lang="en-US" dirty="0">
                <a:hlinkClick r:id="rId4"/>
              </a:rPr>
              <a:t>Architectural Styles and the Design of Network-based Software Architectures</a:t>
            </a:r>
            <a:endParaRPr lang="en-US" dirty="0"/>
          </a:p>
          <a:p>
            <a:r>
              <a:rPr lang="en-US" dirty="0"/>
              <a:t>Components</a:t>
            </a:r>
          </a:p>
          <a:p>
            <a:pPr lvl="1"/>
            <a:r>
              <a:rPr lang="en-US" dirty="0"/>
              <a:t>Client-Server</a:t>
            </a:r>
          </a:p>
          <a:p>
            <a:pPr lvl="1"/>
            <a:r>
              <a:rPr lang="en-US" dirty="0"/>
              <a:t>Stateless</a:t>
            </a:r>
          </a:p>
          <a:p>
            <a:pPr lvl="1"/>
            <a:r>
              <a:rPr lang="en-US" dirty="0"/>
              <a:t>Cache</a:t>
            </a:r>
          </a:p>
          <a:p>
            <a:pPr lvl="1"/>
            <a:r>
              <a:rPr lang="en-US" dirty="0"/>
              <a:t>Uniform Interface</a:t>
            </a:r>
          </a:p>
          <a:p>
            <a:pPr lvl="1"/>
            <a:r>
              <a:rPr lang="en-US" dirty="0"/>
              <a:t>Layer System</a:t>
            </a:r>
          </a:p>
          <a:p>
            <a:pPr lvl="1"/>
            <a:r>
              <a:rPr lang="en-US" dirty="0"/>
              <a:t>Code-On-Demand</a:t>
            </a:r>
          </a:p>
          <a:p>
            <a:r>
              <a:rPr lang="en-US" dirty="0"/>
              <a:t>Protocol neutral</a:t>
            </a:r>
          </a:p>
          <a:p>
            <a:endParaRPr lang="en-US" dirty="0"/>
          </a:p>
        </p:txBody>
      </p:sp>
      <p:sp>
        <p:nvSpPr>
          <p:cNvPr id="4" name="Slide Number Placeholder 3">
            <a:extLst>
              <a:ext uri="{FF2B5EF4-FFF2-40B4-BE49-F238E27FC236}">
                <a16:creationId xmlns:a16="http://schemas.microsoft.com/office/drawing/2014/main" id="{185004EC-D9A0-7A39-FE5A-78E0176BEC23}"/>
              </a:ext>
            </a:extLst>
          </p:cNvPr>
          <p:cNvSpPr>
            <a:spLocks noGrp="1"/>
          </p:cNvSpPr>
          <p:nvPr>
            <p:ph type="sldNum" sz="quarter" idx="12"/>
          </p:nvPr>
        </p:nvSpPr>
        <p:spPr/>
        <p:txBody>
          <a:bodyPr/>
          <a:lstStyle/>
          <a:p>
            <a:fld id="{452BA717-4DED-4A38-BDE4-30D0F0A142DB}" type="slidenum">
              <a:rPr lang="cs-CZ" smtClean="0"/>
              <a:pPr/>
              <a:t>12</a:t>
            </a:fld>
            <a:endParaRPr lang="cs-CZ"/>
          </a:p>
        </p:txBody>
      </p:sp>
    </p:spTree>
    <p:extLst>
      <p:ext uri="{BB962C8B-B14F-4D97-AF65-F5344CB8AC3E}">
        <p14:creationId xmlns:p14="http://schemas.microsoft.com/office/powerpoint/2010/main" val="456200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5E265-6124-785E-50EE-D335E36C48D4}"/>
              </a:ext>
            </a:extLst>
          </p:cNvPr>
          <p:cNvSpPr>
            <a:spLocks noGrp="1"/>
          </p:cNvSpPr>
          <p:nvPr>
            <p:ph type="title"/>
          </p:nvPr>
        </p:nvSpPr>
        <p:spPr/>
        <p:txBody>
          <a:bodyPr>
            <a:normAutofit/>
          </a:bodyPr>
          <a:lstStyle/>
          <a:p>
            <a:r>
              <a:rPr lang="en-US" dirty="0"/>
              <a:t>Glory of REST</a:t>
            </a:r>
          </a:p>
        </p:txBody>
      </p:sp>
      <p:sp>
        <p:nvSpPr>
          <p:cNvPr id="3" name="Slide Number Placeholder 2">
            <a:extLst>
              <a:ext uri="{FF2B5EF4-FFF2-40B4-BE49-F238E27FC236}">
                <a16:creationId xmlns:a16="http://schemas.microsoft.com/office/drawing/2014/main" id="{AE73B4DA-AB6F-2F79-7C16-333E9AD5E8A0}"/>
              </a:ext>
            </a:extLst>
          </p:cNvPr>
          <p:cNvSpPr>
            <a:spLocks noGrp="1"/>
          </p:cNvSpPr>
          <p:nvPr>
            <p:ph type="sldNum" sz="quarter" idx="12"/>
          </p:nvPr>
        </p:nvSpPr>
        <p:spPr/>
        <p:txBody>
          <a:bodyPr/>
          <a:lstStyle/>
          <a:p>
            <a:fld id="{651B8B48-CD68-422A-981A-F7D1D2E08DD1}" type="slidenum">
              <a:rPr lang="en-US" smtClean="0"/>
              <a:t>13</a:t>
            </a:fld>
            <a:endParaRPr lang="en-US"/>
          </a:p>
        </p:txBody>
      </p:sp>
      <p:pic>
        <p:nvPicPr>
          <p:cNvPr id="4" name="Picture 2">
            <a:extLst>
              <a:ext uri="{FF2B5EF4-FFF2-40B4-BE49-F238E27FC236}">
                <a16:creationId xmlns:a16="http://schemas.microsoft.com/office/drawing/2014/main" id="{BE31EBC5-E0D6-BC0F-58B0-1797E998E98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91543" y="1700808"/>
            <a:ext cx="7608916" cy="4499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3089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474AA-A996-FAEF-C3BF-24562B7764CA}"/>
              </a:ext>
            </a:extLst>
          </p:cNvPr>
          <p:cNvSpPr>
            <a:spLocks noGrp="1"/>
          </p:cNvSpPr>
          <p:nvPr>
            <p:ph type="title"/>
          </p:nvPr>
        </p:nvSpPr>
        <p:spPr/>
        <p:txBody>
          <a:bodyPr/>
          <a:lstStyle/>
          <a:p>
            <a:r>
              <a:rPr lang="en-US" dirty="0"/>
              <a:t>Glory of REST</a:t>
            </a:r>
          </a:p>
        </p:txBody>
      </p:sp>
      <p:sp>
        <p:nvSpPr>
          <p:cNvPr id="3" name="Content Placeholder 2">
            <a:extLst>
              <a:ext uri="{FF2B5EF4-FFF2-40B4-BE49-F238E27FC236}">
                <a16:creationId xmlns:a16="http://schemas.microsoft.com/office/drawing/2014/main" id="{BE80C8C8-C9C8-E35F-72F4-1779CCE91B2B}"/>
              </a:ext>
            </a:extLst>
          </p:cNvPr>
          <p:cNvSpPr>
            <a:spLocks noGrp="1"/>
          </p:cNvSpPr>
          <p:nvPr>
            <p:ph sz="half" idx="1"/>
          </p:nvPr>
        </p:nvSpPr>
        <p:spPr>
          <a:xfrm>
            <a:off x="335360" y="1260583"/>
            <a:ext cx="5699679" cy="1376329"/>
          </a:xfrm>
        </p:spPr>
        <p:txBody>
          <a:bodyPr/>
          <a:lstStyle/>
          <a:p>
            <a:pPr marL="0" indent="0">
              <a:buNone/>
            </a:pPr>
            <a:r>
              <a:rPr lang="en-US" b="1" dirty="0"/>
              <a:t>Level 0 : The Swamp of POX</a:t>
            </a:r>
          </a:p>
          <a:p>
            <a:r>
              <a:rPr lang="en-US" dirty="0"/>
              <a:t>Plain Old XML (POX)</a:t>
            </a:r>
          </a:p>
          <a:p>
            <a:r>
              <a:rPr lang="en-US" dirty="0"/>
              <a:t>URL design</a:t>
            </a:r>
          </a:p>
          <a:p>
            <a:endParaRPr lang="en-US" dirty="0"/>
          </a:p>
        </p:txBody>
      </p:sp>
      <p:sp>
        <p:nvSpPr>
          <p:cNvPr id="5" name="Slide Number Placeholder 4">
            <a:extLst>
              <a:ext uri="{FF2B5EF4-FFF2-40B4-BE49-F238E27FC236}">
                <a16:creationId xmlns:a16="http://schemas.microsoft.com/office/drawing/2014/main" id="{DD2A2805-2B7D-17C6-F094-A5CE5B532790}"/>
              </a:ext>
            </a:extLst>
          </p:cNvPr>
          <p:cNvSpPr>
            <a:spLocks noGrp="1"/>
          </p:cNvSpPr>
          <p:nvPr>
            <p:ph type="sldNum" sz="quarter" idx="12"/>
          </p:nvPr>
        </p:nvSpPr>
        <p:spPr/>
        <p:txBody>
          <a:bodyPr/>
          <a:lstStyle/>
          <a:p>
            <a:fld id="{651B8B48-CD68-422A-981A-F7D1D2E08DD1}" type="slidenum">
              <a:rPr lang="en-US" smtClean="0"/>
              <a:t>14</a:t>
            </a:fld>
            <a:endParaRPr lang="en-US"/>
          </a:p>
        </p:txBody>
      </p:sp>
      <p:sp>
        <p:nvSpPr>
          <p:cNvPr id="7" name="Content Placeholder 3">
            <a:extLst>
              <a:ext uri="{FF2B5EF4-FFF2-40B4-BE49-F238E27FC236}">
                <a16:creationId xmlns:a16="http://schemas.microsoft.com/office/drawing/2014/main" id="{9E05411B-CC17-361D-1067-11AF73924EE6}"/>
              </a:ext>
            </a:extLst>
          </p:cNvPr>
          <p:cNvSpPr>
            <a:spLocks noGrp="1"/>
          </p:cNvSpPr>
          <p:nvPr>
            <p:ph sz="half" idx="2"/>
          </p:nvPr>
        </p:nvSpPr>
        <p:spPr>
          <a:xfrm>
            <a:off x="6218238" y="1304900"/>
            <a:ext cx="5565775" cy="3240087"/>
          </a:xfrm>
        </p:spPr>
        <p:txBody>
          <a:bodyPr/>
          <a:lstStyle/>
          <a:p>
            <a:pPr marL="0" indent="0">
              <a:buFont typeface="Arial" panose="020B0604020202020204" pitchFamily="34" charset="0"/>
              <a:buNone/>
            </a:pPr>
            <a:r>
              <a:rPr lang="en-US" b="1" dirty="0"/>
              <a:t>Level 2 : HTTP Verbs</a:t>
            </a:r>
          </a:p>
          <a:p>
            <a:r>
              <a:rPr lang="en-US" dirty="0"/>
              <a:t>HTTP Verbs</a:t>
            </a:r>
            <a:br>
              <a:rPr lang="en-US" dirty="0"/>
            </a:br>
            <a:r>
              <a:rPr lang="en-US" dirty="0"/>
              <a:t>GET, POST, PUT, DELET, PATCH, OPTIONS</a:t>
            </a:r>
          </a:p>
          <a:p>
            <a:r>
              <a:rPr lang="en-US" dirty="0"/>
              <a:t>Status codes</a:t>
            </a:r>
            <a:br>
              <a:rPr lang="en-US" dirty="0"/>
            </a:br>
            <a:r>
              <a:rPr lang="en-US" dirty="0"/>
              <a:t>200, 201, 304, 401, 403, 405 …</a:t>
            </a:r>
          </a:p>
          <a:p>
            <a:r>
              <a:rPr lang="en-US" dirty="0"/>
              <a:t>URL query arguments</a:t>
            </a:r>
          </a:p>
          <a:p>
            <a:r>
              <a:rPr lang="en-US" dirty="0"/>
              <a:t>Non-RESTful actions</a:t>
            </a:r>
          </a:p>
        </p:txBody>
      </p:sp>
      <p:sp>
        <p:nvSpPr>
          <p:cNvPr id="8" name="Content Placeholder 3">
            <a:extLst>
              <a:ext uri="{FF2B5EF4-FFF2-40B4-BE49-F238E27FC236}">
                <a16:creationId xmlns:a16="http://schemas.microsoft.com/office/drawing/2014/main" id="{F2FA2833-61EF-6C7E-D72B-C4A531EF6733}"/>
              </a:ext>
            </a:extLst>
          </p:cNvPr>
          <p:cNvSpPr txBox="1">
            <a:spLocks/>
          </p:cNvSpPr>
          <p:nvPr/>
        </p:nvSpPr>
        <p:spPr>
          <a:xfrm>
            <a:off x="335360" y="3141241"/>
            <a:ext cx="5565775" cy="3240087"/>
          </a:xfrm>
          <a:prstGeom prst="rect">
            <a:avLst/>
          </a:prstGeom>
        </p:spPr>
        <p:txBody>
          <a:bodyPr vert="horz" lIns="0" tIns="36000" rIns="0" bIns="36000" rtlCol="0">
            <a:noAutofit/>
          </a:bodyPr>
          <a:lstStyle>
            <a:lvl1pPr marL="91440" indent="-91440" algn="l" defTabSz="914400" rtl="0" eaLnBrk="1" latinLnBrk="0" hangingPunct="1">
              <a:lnSpc>
                <a:spcPct val="90000"/>
              </a:lnSpc>
              <a:spcBef>
                <a:spcPts val="1200"/>
              </a:spcBef>
              <a:spcAft>
                <a:spcPts val="2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Arial" panose="020B0604020202020204" pitchFamily="34" charset="0"/>
              <a:buNone/>
            </a:pPr>
            <a:r>
              <a:rPr lang="en-US" b="1" dirty="0"/>
              <a:t>Level 1 : Resources</a:t>
            </a:r>
          </a:p>
          <a:p>
            <a:r>
              <a:rPr lang="en-US" dirty="0"/>
              <a:t>Endpoint for each </a:t>
            </a:r>
            <a:r>
              <a:rPr lang="en-US" b="1" dirty="0">
                <a:solidFill>
                  <a:schemeClr val="accent2"/>
                </a:solidFill>
              </a:rPr>
              <a:t>resource</a:t>
            </a:r>
          </a:p>
          <a:p>
            <a:r>
              <a:rPr lang="en-US" dirty="0"/>
              <a:t>Self-descriptive resources</a:t>
            </a:r>
          </a:p>
          <a:p>
            <a:r>
              <a:rPr lang="en-US" dirty="0"/>
              <a:t>Static / Dynamic resources</a:t>
            </a:r>
          </a:p>
          <a:p>
            <a:r>
              <a:rPr lang="en-US" dirty="0"/>
              <a:t>Resource design (document, image, service, non-virtual object, … )</a:t>
            </a:r>
          </a:p>
          <a:p>
            <a:r>
              <a:rPr lang="en-US" dirty="0"/>
              <a:t>URL design</a:t>
            </a:r>
          </a:p>
          <a:p>
            <a:endParaRPr lang="en-US" dirty="0"/>
          </a:p>
        </p:txBody>
      </p:sp>
    </p:spTree>
    <p:extLst>
      <p:ext uri="{BB962C8B-B14F-4D97-AF65-F5344CB8AC3E}">
        <p14:creationId xmlns:p14="http://schemas.microsoft.com/office/powerpoint/2010/main" val="2627885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0B186-9B6A-8895-39CB-6C7CFA5AE040}"/>
              </a:ext>
            </a:extLst>
          </p:cNvPr>
          <p:cNvSpPr>
            <a:spLocks noGrp="1"/>
          </p:cNvSpPr>
          <p:nvPr>
            <p:ph type="title"/>
          </p:nvPr>
        </p:nvSpPr>
        <p:spPr/>
        <p:txBody>
          <a:bodyPr/>
          <a:lstStyle/>
          <a:p>
            <a:r>
              <a:rPr lang="en-US" dirty="0"/>
              <a:t>Glory of REST</a:t>
            </a:r>
          </a:p>
        </p:txBody>
      </p:sp>
      <p:sp>
        <p:nvSpPr>
          <p:cNvPr id="3" name="Content Placeholder 2">
            <a:extLst>
              <a:ext uri="{FF2B5EF4-FFF2-40B4-BE49-F238E27FC236}">
                <a16:creationId xmlns:a16="http://schemas.microsoft.com/office/drawing/2014/main" id="{D542FD8F-1573-8D82-D5F7-DC8EEA0203C3}"/>
              </a:ext>
            </a:extLst>
          </p:cNvPr>
          <p:cNvSpPr>
            <a:spLocks noGrp="1"/>
          </p:cNvSpPr>
          <p:nvPr>
            <p:ph idx="1"/>
          </p:nvPr>
        </p:nvSpPr>
        <p:spPr>
          <a:xfrm>
            <a:off x="335360" y="1268760"/>
            <a:ext cx="11449272" cy="1440160"/>
          </a:xfrm>
        </p:spPr>
        <p:txBody>
          <a:bodyPr/>
          <a:lstStyle/>
          <a:p>
            <a:pPr marL="0" indent="0">
              <a:buNone/>
            </a:pPr>
            <a:r>
              <a:rPr lang="en-US" b="1" dirty="0"/>
              <a:t>Level 3 : Hypermedia Controls</a:t>
            </a:r>
          </a:p>
          <a:p>
            <a:r>
              <a:rPr lang="en-US" dirty="0"/>
              <a:t>Content Negotiation</a:t>
            </a:r>
          </a:p>
          <a:p>
            <a:r>
              <a:rPr lang="en-US" dirty="0"/>
              <a:t>Hypertext as the Engine of Application State (HATEOAS)</a:t>
            </a:r>
          </a:p>
          <a:p>
            <a:pPr marL="0" indent="0">
              <a:buNone/>
            </a:pPr>
            <a:endParaRPr lang="en-US" dirty="0"/>
          </a:p>
        </p:txBody>
      </p:sp>
      <p:sp>
        <p:nvSpPr>
          <p:cNvPr id="4" name="Slide Number Placeholder 3">
            <a:extLst>
              <a:ext uri="{FF2B5EF4-FFF2-40B4-BE49-F238E27FC236}">
                <a16:creationId xmlns:a16="http://schemas.microsoft.com/office/drawing/2014/main" id="{7C5E7077-C7F2-ACB6-9E16-0CCCA52030B5}"/>
              </a:ext>
            </a:extLst>
          </p:cNvPr>
          <p:cNvSpPr>
            <a:spLocks noGrp="1"/>
          </p:cNvSpPr>
          <p:nvPr>
            <p:ph type="sldNum" sz="quarter" idx="12"/>
          </p:nvPr>
        </p:nvSpPr>
        <p:spPr/>
        <p:txBody>
          <a:bodyPr/>
          <a:lstStyle/>
          <a:p>
            <a:fld id="{452BA717-4DED-4A38-BDE4-30D0F0A142DB}" type="slidenum">
              <a:rPr lang="cs-CZ" smtClean="0"/>
              <a:pPr/>
              <a:t>15</a:t>
            </a:fld>
            <a:endParaRPr lang="cs-CZ"/>
          </a:p>
        </p:txBody>
      </p:sp>
      <p:sp>
        <p:nvSpPr>
          <p:cNvPr id="6" name="Rectangle 5">
            <a:extLst>
              <a:ext uri="{FF2B5EF4-FFF2-40B4-BE49-F238E27FC236}">
                <a16:creationId xmlns:a16="http://schemas.microsoft.com/office/drawing/2014/main" id="{3EA0EC9C-F2AF-41D5-2C95-F90A38326FCF}"/>
              </a:ext>
            </a:extLst>
          </p:cNvPr>
          <p:cNvSpPr/>
          <p:nvPr/>
        </p:nvSpPr>
        <p:spPr>
          <a:xfrm>
            <a:off x="322004" y="2905860"/>
            <a:ext cx="9097010" cy="346859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dirty="0">
                <a:solidFill>
                  <a:schemeClr val="tx1"/>
                </a:solidFill>
              </a:rPr>
              <a:t>JSON API:</a:t>
            </a:r>
          </a:p>
          <a:p>
            <a:r>
              <a:rPr lang="en-US" sz="2000" dirty="0">
                <a:solidFill>
                  <a:schemeClr val="tx1"/>
                </a:solidFill>
              </a:rPr>
              <a:t>{"data": {  </a:t>
            </a:r>
          </a:p>
          <a:p>
            <a:r>
              <a:rPr lang="en-US" sz="2000" dirty="0">
                <a:solidFill>
                  <a:schemeClr val="tx1"/>
                </a:solidFill>
              </a:rPr>
              <a:t>  "id": "13e1892765c5",  </a:t>
            </a:r>
          </a:p>
          <a:p>
            <a:r>
              <a:rPr lang="en-US" sz="2000" dirty="0">
                <a:solidFill>
                  <a:schemeClr val="tx1"/>
                </a:solidFill>
              </a:rPr>
              <a:t>  "type": "reservation",  </a:t>
            </a:r>
          </a:p>
          <a:p>
            <a:r>
              <a:rPr lang="en-US" sz="2000" dirty="0">
                <a:solidFill>
                  <a:schemeClr val="tx1"/>
                </a:solidFill>
              </a:rPr>
              <a:t>  "links": { "self": "https://jcg.com/res/13e1892765c5" },  </a:t>
            </a:r>
          </a:p>
          <a:p>
            <a:r>
              <a:rPr lang="en-US" sz="2000" dirty="0">
                <a:solidFill>
                  <a:schemeClr val="tx1"/>
                </a:solidFill>
              </a:rPr>
              <a:t>  "attributes": { "from": "2020-01-01", "to": "2020-01-05", "vehicle": "Skoda" }, </a:t>
            </a:r>
          </a:p>
          <a:p>
            <a:r>
              <a:rPr lang="en-US" sz="2000" dirty="0">
                <a:solidFill>
                  <a:schemeClr val="tx1"/>
                </a:solidFill>
              </a:rPr>
              <a:t>   "relationships": {</a:t>
            </a:r>
          </a:p>
          <a:p>
            <a:r>
              <a:rPr lang="en-US" sz="2000" dirty="0">
                <a:solidFill>
                  <a:schemeClr val="tx1"/>
                </a:solidFill>
              </a:rPr>
              <a:t>     "customer": { "links": { </a:t>
            </a:r>
          </a:p>
          <a:p>
            <a:r>
              <a:rPr lang="en-US" sz="2000" dirty="0">
                <a:solidFill>
                  <a:schemeClr val="tx1"/>
                </a:solidFill>
              </a:rPr>
              <a:t>      "self": "https://jcg.com/res/13e1892765c5/relationships/customer", </a:t>
            </a:r>
          </a:p>
          <a:p>
            <a:r>
              <a:rPr lang="en-US" sz="2000" dirty="0">
                <a:solidFill>
                  <a:schemeClr val="tx1"/>
                </a:solidFill>
              </a:rPr>
              <a:t>      "related": "https://jcg.com/res/13e1892765c5/customer" } </a:t>
            </a:r>
          </a:p>
          <a:p>
            <a:r>
              <a:rPr lang="en-US" sz="2000" dirty="0">
                <a:solidFill>
                  <a:schemeClr val="tx1"/>
                </a:solidFill>
              </a:rPr>
              <a:t>} } } }</a:t>
            </a:r>
          </a:p>
        </p:txBody>
      </p:sp>
      <p:sp>
        <p:nvSpPr>
          <p:cNvPr id="7" name="Rectangle 6">
            <a:extLst>
              <a:ext uri="{FF2B5EF4-FFF2-40B4-BE49-F238E27FC236}">
                <a16:creationId xmlns:a16="http://schemas.microsoft.com/office/drawing/2014/main" id="{220B969A-A182-F444-FD7F-A8243C5BF1B2}"/>
              </a:ext>
            </a:extLst>
          </p:cNvPr>
          <p:cNvSpPr/>
          <p:nvPr/>
        </p:nvSpPr>
        <p:spPr>
          <a:xfrm>
            <a:off x="322003" y="2905860"/>
            <a:ext cx="9097009" cy="346859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dirty="0">
                <a:solidFill>
                  <a:schemeClr val="tx1"/>
                </a:solidFill>
              </a:rPr>
              <a:t>JSON Hypermedia API Language:</a:t>
            </a:r>
            <a:br>
              <a:rPr lang="en-US" sz="2000" dirty="0">
                <a:solidFill>
                  <a:schemeClr val="tx1"/>
                </a:solidFill>
              </a:rPr>
            </a:br>
            <a:r>
              <a:rPr lang="en-US" sz="2000" dirty="0">
                <a:solidFill>
                  <a:schemeClr val="tx1"/>
                </a:solidFill>
              </a:rPr>
              <a:t>{ "_links": {</a:t>
            </a:r>
          </a:p>
          <a:p>
            <a:r>
              <a:rPr lang="en-US" sz="2000" dirty="0">
                <a:solidFill>
                  <a:schemeClr val="tx1"/>
                </a:solidFill>
              </a:rPr>
              <a:t>    "self": { "</a:t>
            </a:r>
            <a:r>
              <a:rPr lang="en-US" sz="2000" dirty="0" err="1">
                <a:solidFill>
                  <a:schemeClr val="tx1"/>
                </a:solidFill>
              </a:rPr>
              <a:t>href</a:t>
            </a:r>
            <a:r>
              <a:rPr lang="en-US" sz="2000" dirty="0">
                <a:solidFill>
                  <a:schemeClr val="tx1"/>
                </a:solidFill>
              </a:rPr>
              <a:t>": "/orders/523" },</a:t>
            </a:r>
          </a:p>
          <a:p>
            <a:r>
              <a:rPr lang="en-US" sz="2000" dirty="0">
                <a:solidFill>
                  <a:schemeClr val="tx1"/>
                </a:solidFill>
              </a:rPr>
              <a:t>    "warehouse": { "</a:t>
            </a:r>
            <a:r>
              <a:rPr lang="en-US" sz="2000" dirty="0" err="1">
                <a:solidFill>
                  <a:schemeClr val="tx1"/>
                </a:solidFill>
              </a:rPr>
              <a:t>href</a:t>
            </a:r>
            <a:r>
              <a:rPr lang="en-US" sz="2000" dirty="0">
                <a:solidFill>
                  <a:schemeClr val="tx1"/>
                </a:solidFill>
              </a:rPr>
              <a:t>": "/warehouse/56" },</a:t>
            </a:r>
          </a:p>
          <a:p>
            <a:r>
              <a:rPr lang="en-US" sz="2000" dirty="0">
                <a:solidFill>
                  <a:schemeClr val="tx1"/>
                </a:solidFill>
              </a:rPr>
              <a:t>    "invoice": { "</a:t>
            </a:r>
            <a:r>
              <a:rPr lang="en-US" sz="2000" dirty="0" err="1">
                <a:solidFill>
                  <a:schemeClr val="tx1"/>
                </a:solidFill>
              </a:rPr>
              <a:t>href</a:t>
            </a:r>
            <a:r>
              <a:rPr lang="en-US" sz="2000" dirty="0">
                <a:solidFill>
                  <a:schemeClr val="tx1"/>
                </a:solidFill>
              </a:rPr>
              <a:t>": "/invoices/873" } </a:t>
            </a:r>
          </a:p>
          <a:p>
            <a:r>
              <a:rPr lang="en-US" sz="2000" dirty="0">
                <a:solidFill>
                  <a:schemeClr val="tx1"/>
                </a:solidFill>
              </a:rPr>
              <a:t>  },</a:t>
            </a:r>
          </a:p>
          <a:p>
            <a:r>
              <a:rPr lang="en-US" sz="2000" dirty="0">
                <a:solidFill>
                  <a:schemeClr val="tx1"/>
                </a:solidFill>
              </a:rPr>
              <a:t>  "currency": "USD", </a:t>
            </a:r>
          </a:p>
          <a:p>
            <a:r>
              <a:rPr lang="en-US" sz="2000" dirty="0">
                <a:solidFill>
                  <a:schemeClr val="tx1"/>
                </a:solidFill>
              </a:rPr>
              <a:t>  "status": "shipped", </a:t>
            </a:r>
          </a:p>
          <a:p>
            <a:r>
              <a:rPr lang="en-US" sz="2000" dirty="0">
                <a:solidFill>
                  <a:schemeClr val="tx1"/>
                </a:solidFill>
              </a:rPr>
              <a:t>  "total": 10.20 </a:t>
            </a:r>
          </a:p>
          <a:p>
            <a:r>
              <a:rPr lang="en-US" sz="2000" dirty="0">
                <a:solidFill>
                  <a:schemeClr val="tx1"/>
                </a:solidFill>
              </a:rPr>
              <a:t>}</a:t>
            </a:r>
          </a:p>
        </p:txBody>
      </p:sp>
      <p:sp>
        <p:nvSpPr>
          <p:cNvPr id="8" name="Rectangle 7">
            <a:extLst>
              <a:ext uri="{FF2B5EF4-FFF2-40B4-BE49-F238E27FC236}">
                <a16:creationId xmlns:a16="http://schemas.microsoft.com/office/drawing/2014/main" id="{87BB8E07-6552-9D33-D24A-0DD1C96FEE06}"/>
              </a:ext>
            </a:extLst>
          </p:cNvPr>
          <p:cNvSpPr/>
          <p:nvPr/>
        </p:nvSpPr>
        <p:spPr>
          <a:xfrm>
            <a:off x="335360" y="2905860"/>
            <a:ext cx="9083652" cy="346859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dirty="0">
                <a:solidFill>
                  <a:schemeClr val="tx1"/>
                </a:solidFill>
              </a:rPr>
              <a:t>{</a:t>
            </a:r>
          </a:p>
          <a:p>
            <a:r>
              <a:rPr lang="en-US" sz="2000" dirty="0">
                <a:solidFill>
                  <a:schemeClr val="tx1"/>
                </a:solidFill>
              </a:rPr>
              <a:t>  "@context": "http://schema.org/",</a:t>
            </a:r>
          </a:p>
          <a:p>
            <a:r>
              <a:rPr lang="en-US" sz="2000" dirty="0">
                <a:solidFill>
                  <a:schemeClr val="tx1"/>
                </a:solidFill>
              </a:rPr>
              <a:t>  "@type": "Person",</a:t>
            </a:r>
          </a:p>
          <a:p>
            <a:r>
              <a:rPr lang="en-US" sz="2000" dirty="0">
                <a:solidFill>
                  <a:schemeClr val="tx1"/>
                </a:solidFill>
              </a:rPr>
              <a:t>  "name": "Petr Škoda",</a:t>
            </a:r>
          </a:p>
          <a:p>
            <a:r>
              <a:rPr lang="en-US" sz="2000" dirty="0">
                <a:solidFill>
                  <a:schemeClr val="tx1"/>
                </a:solidFill>
              </a:rPr>
              <a:t>  "</a:t>
            </a:r>
            <a:r>
              <a:rPr lang="en-US" sz="2000" dirty="0" err="1">
                <a:solidFill>
                  <a:schemeClr val="tx1"/>
                </a:solidFill>
              </a:rPr>
              <a:t>jobTitle</a:t>
            </a:r>
            <a:r>
              <a:rPr lang="en-US" sz="2000" dirty="0">
                <a:solidFill>
                  <a:schemeClr val="tx1"/>
                </a:solidFill>
              </a:rPr>
              <a:t>": "?",</a:t>
            </a:r>
          </a:p>
          <a:p>
            <a:r>
              <a:rPr lang="en-US" sz="2000" dirty="0">
                <a:solidFill>
                  <a:schemeClr val="tx1"/>
                </a:solidFill>
              </a:rPr>
              <a:t>  "</a:t>
            </a:r>
            <a:r>
              <a:rPr lang="en-US" sz="2000" dirty="0" err="1">
                <a:solidFill>
                  <a:schemeClr val="tx1"/>
                </a:solidFill>
              </a:rPr>
              <a:t>url</a:t>
            </a:r>
            <a:r>
              <a:rPr lang="en-US" sz="2000" dirty="0">
                <a:solidFill>
                  <a:schemeClr val="tx1"/>
                </a:solidFill>
              </a:rPr>
              <a:t>": "https://github.com/</a:t>
            </a:r>
            <a:r>
              <a:rPr lang="en-US" sz="2000" dirty="0" err="1">
                <a:solidFill>
                  <a:schemeClr val="tx1"/>
                </a:solidFill>
              </a:rPr>
              <a:t>skodapetr</a:t>
            </a:r>
            <a:r>
              <a:rPr lang="en-US" sz="2000" dirty="0">
                <a:solidFill>
                  <a:schemeClr val="tx1"/>
                </a:solidFill>
              </a:rPr>
              <a:t>"</a:t>
            </a:r>
          </a:p>
          <a:p>
            <a:r>
              <a:rPr lang="en-US" sz="2000" dirty="0">
                <a:solidFill>
                  <a:schemeClr val="tx1"/>
                </a:solidFill>
              </a:rPr>
              <a:t>}</a:t>
            </a:r>
          </a:p>
        </p:txBody>
      </p:sp>
    </p:spTree>
    <p:extLst>
      <p:ext uri="{BB962C8B-B14F-4D97-AF65-F5344CB8AC3E}">
        <p14:creationId xmlns:p14="http://schemas.microsoft.com/office/powerpoint/2010/main" val="79846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BBDAC-D7B2-3239-4689-F54DBD6E93F4}"/>
              </a:ext>
            </a:extLst>
          </p:cNvPr>
          <p:cNvSpPr>
            <a:spLocks noGrp="1"/>
          </p:cNvSpPr>
          <p:nvPr>
            <p:ph type="title"/>
          </p:nvPr>
        </p:nvSpPr>
        <p:spPr/>
        <p:txBody>
          <a:bodyPr/>
          <a:lstStyle/>
          <a:p>
            <a:r>
              <a:rPr lang="en-US" dirty="0"/>
              <a:t>Glory of REST : reality check</a:t>
            </a:r>
          </a:p>
        </p:txBody>
      </p:sp>
      <p:sp>
        <p:nvSpPr>
          <p:cNvPr id="3" name="Content Placeholder 2">
            <a:extLst>
              <a:ext uri="{FF2B5EF4-FFF2-40B4-BE49-F238E27FC236}">
                <a16:creationId xmlns:a16="http://schemas.microsoft.com/office/drawing/2014/main" id="{E1A81516-5899-0F81-F59E-0BE50E9E1A0A}"/>
              </a:ext>
            </a:extLst>
          </p:cNvPr>
          <p:cNvSpPr>
            <a:spLocks noGrp="1"/>
          </p:cNvSpPr>
          <p:nvPr>
            <p:ph sz="half" idx="1"/>
          </p:nvPr>
        </p:nvSpPr>
        <p:spPr/>
        <p:txBody>
          <a:bodyPr/>
          <a:lstStyle/>
          <a:p>
            <a:r>
              <a:rPr lang="en-US" dirty="0"/>
              <a:t>Resources are identified by URIs</a:t>
            </a:r>
          </a:p>
          <a:p>
            <a:r>
              <a:rPr lang="en-US" dirty="0"/>
              <a:t>Operations are performed by HTTP requests</a:t>
            </a:r>
          </a:p>
          <a:p>
            <a:r>
              <a:rPr lang="en-US" dirty="0"/>
              <a:t>RESTful:</a:t>
            </a:r>
          </a:p>
          <a:p>
            <a:pPr lvl="1"/>
            <a:r>
              <a:rPr lang="en-US" dirty="0"/>
              <a:t>Client-server model</a:t>
            </a:r>
          </a:p>
          <a:p>
            <a:pPr lvl="1"/>
            <a:r>
              <a:rPr lang="en-US" dirty="0"/>
              <a:t>Stateless interface </a:t>
            </a:r>
          </a:p>
          <a:p>
            <a:pPr lvl="1"/>
            <a:r>
              <a:rPr lang="en-US" dirty="0"/>
              <a:t>Cacheable</a:t>
            </a:r>
          </a:p>
          <a:p>
            <a:pPr lvl="1"/>
            <a:r>
              <a:rPr lang="en-US" dirty="0"/>
              <a:t>Uniform interface</a:t>
            </a:r>
          </a:p>
          <a:p>
            <a:pPr lvl="1"/>
            <a:r>
              <a:rPr lang="en-US" dirty="0"/>
              <a:t>Layered system </a:t>
            </a:r>
          </a:p>
          <a:p>
            <a:endParaRPr lang="en-US" dirty="0"/>
          </a:p>
        </p:txBody>
      </p:sp>
      <p:sp>
        <p:nvSpPr>
          <p:cNvPr id="4" name="Content Placeholder 3">
            <a:extLst>
              <a:ext uri="{FF2B5EF4-FFF2-40B4-BE49-F238E27FC236}">
                <a16:creationId xmlns:a16="http://schemas.microsoft.com/office/drawing/2014/main" id="{4D4187DD-F916-6243-5F7B-490B84DBF55D}"/>
              </a:ext>
            </a:extLst>
          </p:cNvPr>
          <p:cNvSpPr>
            <a:spLocks noGrp="1"/>
          </p:cNvSpPr>
          <p:nvPr>
            <p:ph sz="half" idx="2"/>
          </p:nvPr>
        </p:nvSpPr>
        <p:spPr/>
        <p:txBody>
          <a:bodyPr/>
          <a:lstStyle/>
          <a:p>
            <a:r>
              <a:rPr lang="en-US" dirty="0"/>
              <a:t>HTTP + JSON ~ REST</a:t>
            </a:r>
          </a:p>
          <a:p>
            <a:r>
              <a:rPr lang="en-US" dirty="0"/>
              <a:t>“REST APIs must be hypertext-driven”</a:t>
            </a:r>
            <a:br>
              <a:rPr lang="en-US" dirty="0"/>
            </a:br>
            <a:r>
              <a:rPr lang="en-US" dirty="0">
                <a:hlinkClick r:id="rId3"/>
              </a:rPr>
              <a:t>Ray Fielding, 2008</a:t>
            </a: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7E36ACFF-E345-70FF-45C6-1E5FB28817F6}"/>
              </a:ext>
            </a:extLst>
          </p:cNvPr>
          <p:cNvSpPr>
            <a:spLocks noGrp="1"/>
          </p:cNvSpPr>
          <p:nvPr>
            <p:ph type="sldNum" sz="quarter" idx="12"/>
          </p:nvPr>
        </p:nvSpPr>
        <p:spPr/>
        <p:txBody>
          <a:bodyPr/>
          <a:lstStyle/>
          <a:p>
            <a:fld id="{651B8B48-CD68-422A-981A-F7D1D2E08DD1}" type="slidenum">
              <a:rPr lang="en-US" smtClean="0"/>
              <a:t>16</a:t>
            </a:fld>
            <a:endParaRPr lang="en-US"/>
          </a:p>
        </p:txBody>
      </p:sp>
    </p:spTree>
    <p:extLst>
      <p:ext uri="{BB962C8B-B14F-4D97-AF65-F5344CB8AC3E}">
        <p14:creationId xmlns:p14="http://schemas.microsoft.com/office/powerpoint/2010/main" val="42381438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B42B0-28F4-D92C-C7EA-FDCB6C715355}"/>
              </a:ext>
            </a:extLst>
          </p:cNvPr>
          <p:cNvSpPr>
            <a:spLocks noGrp="1"/>
          </p:cNvSpPr>
          <p:nvPr>
            <p:ph type="title"/>
          </p:nvPr>
        </p:nvSpPr>
        <p:spPr/>
        <p:txBody>
          <a:bodyPr/>
          <a:lstStyle/>
          <a:p>
            <a:r>
              <a:rPr lang="en-US" dirty="0"/>
              <a:t>Glory of REST : reality check</a:t>
            </a:r>
          </a:p>
        </p:txBody>
      </p:sp>
      <p:sp>
        <p:nvSpPr>
          <p:cNvPr id="4" name="Slide Number Placeholder 3">
            <a:extLst>
              <a:ext uri="{FF2B5EF4-FFF2-40B4-BE49-F238E27FC236}">
                <a16:creationId xmlns:a16="http://schemas.microsoft.com/office/drawing/2014/main" id="{5903DA01-8A29-2907-5445-3B53AA43A458}"/>
              </a:ext>
            </a:extLst>
          </p:cNvPr>
          <p:cNvSpPr>
            <a:spLocks noGrp="1"/>
          </p:cNvSpPr>
          <p:nvPr>
            <p:ph type="sldNum" sz="quarter" idx="12"/>
          </p:nvPr>
        </p:nvSpPr>
        <p:spPr/>
        <p:txBody>
          <a:bodyPr/>
          <a:lstStyle/>
          <a:p>
            <a:fld id="{452BA717-4DED-4A38-BDE4-30D0F0A142DB}" type="slidenum">
              <a:rPr lang="cs-CZ" smtClean="0"/>
              <a:pPr/>
              <a:t>17</a:t>
            </a:fld>
            <a:endParaRPr lang="cs-CZ"/>
          </a:p>
        </p:txBody>
      </p:sp>
      <p:graphicFrame>
        <p:nvGraphicFramePr>
          <p:cNvPr id="9" name="Table 5">
            <a:extLst>
              <a:ext uri="{FF2B5EF4-FFF2-40B4-BE49-F238E27FC236}">
                <a16:creationId xmlns:a16="http://schemas.microsoft.com/office/drawing/2014/main" id="{79693B15-06C8-2F5B-AB02-0DF363C8874F}"/>
              </a:ext>
            </a:extLst>
          </p:cNvPr>
          <p:cNvGraphicFramePr>
            <a:graphicFrameLocks noGrp="1"/>
          </p:cNvGraphicFramePr>
          <p:nvPr>
            <p:ph idx="1"/>
            <p:extLst>
              <p:ext uri="{D42A27DB-BD31-4B8C-83A1-F6EECF244321}">
                <p14:modId xmlns:p14="http://schemas.microsoft.com/office/powerpoint/2010/main" val="2053545315"/>
              </p:ext>
            </p:extLst>
          </p:nvPr>
        </p:nvGraphicFramePr>
        <p:xfrm>
          <a:off x="239714" y="1556792"/>
          <a:ext cx="11712572" cy="2895600"/>
        </p:xfrm>
        <a:graphic>
          <a:graphicData uri="http://schemas.openxmlformats.org/drawingml/2006/table">
            <a:tbl>
              <a:tblPr firstRow="1" bandRow="1">
                <a:tableStyleId>{7E9639D4-E3E2-4D34-9284-5A2195B3D0D7}</a:tableStyleId>
              </a:tblPr>
              <a:tblGrid>
                <a:gridCol w="1679823">
                  <a:extLst>
                    <a:ext uri="{9D8B030D-6E8A-4147-A177-3AD203B41FA5}">
                      <a16:colId xmlns:a16="http://schemas.microsoft.com/office/drawing/2014/main" val="736172314"/>
                    </a:ext>
                  </a:extLst>
                </a:gridCol>
                <a:gridCol w="3384376">
                  <a:extLst>
                    <a:ext uri="{9D8B030D-6E8A-4147-A177-3AD203B41FA5}">
                      <a16:colId xmlns:a16="http://schemas.microsoft.com/office/drawing/2014/main" val="1970510335"/>
                    </a:ext>
                  </a:extLst>
                </a:gridCol>
                <a:gridCol w="3312368">
                  <a:extLst>
                    <a:ext uri="{9D8B030D-6E8A-4147-A177-3AD203B41FA5}">
                      <a16:colId xmlns:a16="http://schemas.microsoft.com/office/drawing/2014/main" val="2916502054"/>
                    </a:ext>
                  </a:extLst>
                </a:gridCol>
                <a:gridCol w="3336005">
                  <a:extLst>
                    <a:ext uri="{9D8B030D-6E8A-4147-A177-3AD203B41FA5}">
                      <a16:colId xmlns:a16="http://schemas.microsoft.com/office/drawing/2014/main" val="911028636"/>
                    </a:ext>
                  </a:extLst>
                </a:gridCol>
              </a:tblGrid>
              <a:tr h="370840">
                <a:tc>
                  <a:txBody>
                    <a:bodyPr/>
                    <a:lstStyle/>
                    <a:p>
                      <a:endParaRPr lang="en-US" sz="2000" dirty="0"/>
                    </a:p>
                  </a:txBody>
                  <a:tcPr anchor="ctr"/>
                </a:tc>
                <a:tc>
                  <a:txBody>
                    <a:bodyPr/>
                    <a:lstStyle/>
                    <a:p>
                      <a:pPr algn="ctr"/>
                      <a:r>
                        <a:rPr lang="en-US" sz="2000" dirty="0"/>
                        <a:t>/gallery</a:t>
                      </a:r>
                    </a:p>
                  </a:txBody>
                  <a:tcPr anchor="ctr"/>
                </a:tc>
                <a:tc>
                  <a:txBody>
                    <a:bodyPr/>
                    <a:lstStyle/>
                    <a:p>
                      <a:pPr algn="ctr"/>
                      <a:r>
                        <a:rPr lang="en-US" sz="2000" dirty="0"/>
                        <a:t>/gallery/kittens</a:t>
                      </a:r>
                    </a:p>
                  </a:txBody>
                  <a:tcPr anchor="ctr"/>
                </a:tc>
                <a:tc>
                  <a:txBody>
                    <a:bodyPr/>
                    <a:lstStyle/>
                    <a:p>
                      <a:pPr algn="ctr"/>
                      <a:r>
                        <a:rPr lang="en-US" sz="2000" dirty="0"/>
                        <a:t>/gallery/kittens/kitten01</a:t>
                      </a:r>
                    </a:p>
                  </a:txBody>
                  <a:tcPr anchor="ctr"/>
                </a:tc>
                <a:extLst>
                  <a:ext uri="{0D108BD9-81ED-4DB2-BD59-A6C34878D82A}">
                    <a16:rowId xmlns:a16="http://schemas.microsoft.com/office/drawing/2014/main" val="3036971260"/>
                  </a:ext>
                </a:extLst>
              </a:tr>
              <a:tr h="370840">
                <a:tc>
                  <a:txBody>
                    <a:bodyPr/>
                    <a:lstStyle/>
                    <a:p>
                      <a:r>
                        <a:rPr lang="en-US" sz="2000" dirty="0"/>
                        <a:t>GET</a:t>
                      </a:r>
                    </a:p>
                  </a:txBody>
                  <a:tcPr anchor="ctr"/>
                </a:tc>
                <a:tc>
                  <a:txBody>
                    <a:bodyPr/>
                    <a:lstStyle/>
                    <a:p>
                      <a:pPr algn="ctr"/>
                      <a:r>
                        <a:rPr lang="en-US" sz="2000" dirty="0"/>
                        <a:t>Get the list of all galleries</a:t>
                      </a:r>
                      <a:br>
                        <a:rPr lang="en-US" sz="2000" dirty="0"/>
                      </a:br>
                      <a:r>
                        <a:rPr lang="en-US" sz="2000" dirty="0"/>
                        <a:t>(JSON)</a:t>
                      </a:r>
                    </a:p>
                  </a:txBody>
                  <a:tcPr anchor="ctr"/>
                </a:tc>
                <a:tc>
                  <a:txBody>
                    <a:bodyPr/>
                    <a:lstStyle/>
                    <a:p>
                      <a:pPr algn="ctr"/>
                      <a:r>
                        <a:rPr lang="en-US" sz="2000" dirty="0"/>
                        <a:t>Get the list of photos in the gallery (JSON)</a:t>
                      </a:r>
                    </a:p>
                  </a:txBody>
                  <a:tcPr anchor="ctr"/>
                </a:tc>
                <a:tc>
                  <a:txBody>
                    <a:bodyPr/>
                    <a:lstStyle/>
                    <a:p>
                      <a:pPr algn="ctr"/>
                      <a:r>
                        <a:rPr lang="en-US" sz="2000" dirty="0"/>
                        <a:t>Get the image</a:t>
                      </a:r>
                      <a:br>
                        <a:rPr lang="en-US" sz="2000" dirty="0"/>
                      </a:br>
                      <a:r>
                        <a:rPr lang="en-US" sz="2000" dirty="0"/>
                        <a:t>(WEBP)</a:t>
                      </a:r>
                    </a:p>
                  </a:txBody>
                  <a:tcPr anchor="ctr"/>
                </a:tc>
                <a:extLst>
                  <a:ext uri="{0D108BD9-81ED-4DB2-BD59-A6C34878D82A}">
                    <a16:rowId xmlns:a16="http://schemas.microsoft.com/office/drawing/2014/main" val="2902471228"/>
                  </a:ext>
                </a:extLst>
              </a:tr>
              <a:tr h="370840">
                <a:tc>
                  <a:txBody>
                    <a:bodyPr/>
                    <a:lstStyle/>
                    <a:p>
                      <a:r>
                        <a:rPr lang="en-US" sz="2000" dirty="0"/>
                        <a:t>POST</a:t>
                      </a:r>
                    </a:p>
                  </a:txBody>
                  <a:tcPr anchor="ctr"/>
                </a:tc>
                <a:tc>
                  <a:txBody>
                    <a:bodyPr/>
                    <a:lstStyle/>
                    <a:p>
                      <a:pPr algn="ctr"/>
                      <a:r>
                        <a:rPr lang="en-US" sz="2000" dirty="0"/>
                        <a:t>Create a new gallery</a:t>
                      </a:r>
                    </a:p>
                  </a:txBody>
                  <a:tcPr anchor="ctr"/>
                </a:tc>
                <a:tc>
                  <a:txBody>
                    <a:bodyPr/>
                    <a:lstStyle/>
                    <a:p>
                      <a:pPr algn="ctr"/>
                      <a:r>
                        <a:rPr lang="en-US" sz="2000" dirty="0"/>
                        <a:t>Create a new image in a gallery</a:t>
                      </a:r>
                    </a:p>
                  </a:txBody>
                  <a:tcPr anchor="ctr"/>
                </a:tc>
                <a:tc>
                  <a:txBody>
                    <a:bodyPr/>
                    <a:lstStyle/>
                    <a:p>
                      <a:pPr algn="ctr"/>
                      <a:r>
                        <a:rPr lang="en-US" sz="2000" dirty="0"/>
                        <a:t>N/A</a:t>
                      </a:r>
                    </a:p>
                  </a:txBody>
                  <a:tcPr anchor="ctr"/>
                </a:tc>
                <a:extLst>
                  <a:ext uri="{0D108BD9-81ED-4DB2-BD59-A6C34878D82A}">
                    <a16:rowId xmlns:a16="http://schemas.microsoft.com/office/drawing/2014/main" val="410334101"/>
                  </a:ext>
                </a:extLst>
              </a:tr>
              <a:tr h="370840">
                <a:tc>
                  <a:txBody>
                    <a:bodyPr/>
                    <a:lstStyle/>
                    <a:p>
                      <a:r>
                        <a:rPr lang="en-US" sz="2000" dirty="0"/>
                        <a:t>PUT</a:t>
                      </a:r>
                    </a:p>
                  </a:txBody>
                  <a:tcPr anchor="ctr"/>
                </a:tc>
                <a:tc>
                  <a:txBody>
                    <a:bodyPr/>
                    <a:lstStyle/>
                    <a:p>
                      <a:pPr algn="ctr"/>
                      <a:r>
                        <a:rPr lang="en-US" sz="2000" dirty="0"/>
                        <a:t>Replace list of galleries</a:t>
                      </a:r>
                    </a:p>
                    <a:p>
                      <a:pPr algn="ctr"/>
                      <a:r>
                        <a:rPr lang="en-US" sz="2000" dirty="0"/>
                        <a:t>(atypical)</a:t>
                      </a:r>
                    </a:p>
                  </a:txBody>
                  <a:tcPr anchor="ctr"/>
                </a:tc>
                <a:tc>
                  <a:txBody>
                    <a:bodyPr/>
                    <a:lstStyle/>
                    <a:p>
                      <a:pPr algn="ctr"/>
                      <a:r>
                        <a:rPr lang="en-US" sz="2000" dirty="0"/>
                        <a:t>Replace entire list of photos in gallery</a:t>
                      </a:r>
                    </a:p>
                  </a:txBody>
                  <a:tcPr anchor="ctr"/>
                </a:tc>
                <a:tc>
                  <a:txBody>
                    <a:bodyPr/>
                    <a:lstStyle/>
                    <a:p>
                      <a:pPr algn="ctr"/>
                      <a:r>
                        <a:rPr lang="en-US" sz="2000" dirty="0"/>
                        <a:t>Replace / Insert the image </a:t>
                      </a:r>
                    </a:p>
                  </a:txBody>
                  <a:tcPr anchor="ctr"/>
                </a:tc>
                <a:extLst>
                  <a:ext uri="{0D108BD9-81ED-4DB2-BD59-A6C34878D82A}">
                    <a16:rowId xmlns:a16="http://schemas.microsoft.com/office/drawing/2014/main" val="904764282"/>
                  </a:ext>
                </a:extLst>
              </a:tr>
              <a:tr h="370840">
                <a:tc>
                  <a:txBody>
                    <a:bodyPr/>
                    <a:lstStyle/>
                    <a:p>
                      <a:r>
                        <a:rPr lang="en-US" sz="2000" dirty="0"/>
                        <a:t>DELETE</a:t>
                      </a:r>
                    </a:p>
                  </a:txBody>
                  <a:tcPr anchor="ctr"/>
                </a:tc>
                <a:tc>
                  <a:txBody>
                    <a:bodyPr/>
                    <a:lstStyle/>
                    <a:p>
                      <a:pPr algn="ctr"/>
                      <a:r>
                        <a:rPr lang="en-US" sz="2000" dirty="0"/>
                        <a:t>Empty the whole application</a:t>
                      </a:r>
                    </a:p>
                  </a:txBody>
                  <a:tcPr anchor="ctr"/>
                </a:tc>
                <a:tc>
                  <a:txBody>
                    <a:bodyPr/>
                    <a:lstStyle/>
                    <a:p>
                      <a:pPr algn="ctr"/>
                      <a:r>
                        <a:rPr lang="en-US" sz="2000" dirty="0"/>
                        <a:t>Remove all photos of a gallery</a:t>
                      </a:r>
                    </a:p>
                  </a:txBody>
                  <a:tcPr anchor="ctr"/>
                </a:tc>
                <a:tc>
                  <a:txBody>
                    <a:bodyPr/>
                    <a:lstStyle/>
                    <a:p>
                      <a:pPr algn="ctr"/>
                      <a:r>
                        <a:rPr lang="en-US" sz="2000" dirty="0"/>
                        <a:t>Remove the given image</a:t>
                      </a:r>
                    </a:p>
                  </a:txBody>
                  <a:tcPr anchor="ctr"/>
                </a:tc>
                <a:extLst>
                  <a:ext uri="{0D108BD9-81ED-4DB2-BD59-A6C34878D82A}">
                    <a16:rowId xmlns:a16="http://schemas.microsoft.com/office/drawing/2014/main" val="2144095364"/>
                  </a:ext>
                </a:extLst>
              </a:tr>
            </a:tbl>
          </a:graphicData>
        </a:graphic>
      </p:graphicFrame>
    </p:spTree>
    <p:extLst>
      <p:ext uri="{BB962C8B-B14F-4D97-AF65-F5344CB8AC3E}">
        <p14:creationId xmlns:p14="http://schemas.microsoft.com/office/powerpoint/2010/main" val="2221505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5F74F1E-EAD0-A21E-E2DF-9CDDA4DBF6CE}"/>
              </a:ext>
            </a:extLst>
          </p:cNvPr>
          <p:cNvSpPr>
            <a:spLocks noGrp="1"/>
          </p:cNvSpPr>
          <p:nvPr>
            <p:ph type="body" sz="quarter" idx="13"/>
          </p:nvPr>
        </p:nvSpPr>
        <p:spPr/>
        <p:txBody>
          <a:bodyPr/>
          <a:lstStyle/>
          <a:p>
            <a:r>
              <a:rPr lang="en-US" dirty="0"/>
              <a:t>OpenAPI (Swagger API)</a:t>
            </a:r>
          </a:p>
        </p:txBody>
      </p:sp>
      <p:sp>
        <p:nvSpPr>
          <p:cNvPr id="3" name="Text Placeholder 2">
            <a:extLst>
              <a:ext uri="{FF2B5EF4-FFF2-40B4-BE49-F238E27FC236}">
                <a16:creationId xmlns:a16="http://schemas.microsoft.com/office/drawing/2014/main" id="{5C370544-DD81-7A0B-5869-6DD69DA80AD9}"/>
              </a:ext>
            </a:extLst>
          </p:cNvPr>
          <p:cNvSpPr>
            <a:spLocks noGrp="1"/>
          </p:cNvSpPr>
          <p:nvPr>
            <p:ph type="body" sz="quarter" idx="14"/>
          </p:nvPr>
        </p:nvSpPr>
        <p:spPr/>
        <p:txBody>
          <a:bodyPr/>
          <a:lstStyle/>
          <a:p>
            <a:endParaRPr lang="en-US" dirty="0"/>
          </a:p>
        </p:txBody>
      </p:sp>
    </p:spTree>
    <p:extLst>
      <p:ext uri="{BB962C8B-B14F-4D97-AF65-F5344CB8AC3E}">
        <p14:creationId xmlns:p14="http://schemas.microsoft.com/office/powerpoint/2010/main" val="24450183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2BF51-E586-EC04-FC96-256E39436D37}"/>
              </a:ext>
            </a:extLst>
          </p:cNvPr>
          <p:cNvSpPr>
            <a:spLocks noGrp="1"/>
          </p:cNvSpPr>
          <p:nvPr>
            <p:ph type="title"/>
          </p:nvPr>
        </p:nvSpPr>
        <p:spPr/>
        <p:txBody>
          <a:bodyPr/>
          <a:lstStyle/>
          <a:p>
            <a:r>
              <a:rPr lang="en-US" dirty="0"/>
              <a:t>OpenAPI</a:t>
            </a:r>
          </a:p>
        </p:txBody>
      </p:sp>
      <p:sp>
        <p:nvSpPr>
          <p:cNvPr id="3" name="Content Placeholder 2">
            <a:extLst>
              <a:ext uri="{FF2B5EF4-FFF2-40B4-BE49-F238E27FC236}">
                <a16:creationId xmlns:a16="http://schemas.microsoft.com/office/drawing/2014/main" id="{6B4BDBFE-F676-8747-69D3-0C5306B49DD4}"/>
              </a:ext>
            </a:extLst>
          </p:cNvPr>
          <p:cNvSpPr>
            <a:spLocks noGrp="1"/>
          </p:cNvSpPr>
          <p:nvPr>
            <p:ph idx="1"/>
          </p:nvPr>
        </p:nvSpPr>
        <p:spPr/>
        <p:txBody>
          <a:bodyPr/>
          <a:lstStyle/>
          <a:p>
            <a:r>
              <a:rPr lang="en-US" dirty="0"/>
              <a:t>Separated from Swagger tools in 2015, sponsored by big players.</a:t>
            </a:r>
          </a:p>
          <a:p>
            <a:r>
              <a:rPr lang="en-US" dirty="0"/>
              <a:t>Specification language YAML or JSON.</a:t>
            </a:r>
          </a:p>
          <a:p>
            <a:r>
              <a:rPr lang="en-US" dirty="0"/>
              <a:t>Language agnostic</a:t>
            </a:r>
          </a:p>
          <a:p>
            <a:r>
              <a:rPr lang="en-US" dirty="0"/>
              <a:t>Features:</a:t>
            </a:r>
          </a:p>
          <a:p>
            <a:pPr lvl="1"/>
            <a:r>
              <a:rPr lang="en-US" dirty="0"/>
              <a:t>Values restriction, defaults, …</a:t>
            </a:r>
          </a:p>
          <a:p>
            <a:pPr lvl="1"/>
            <a:r>
              <a:rPr lang="en-US" dirty="0"/>
              <a:t>Multiple servers </a:t>
            </a:r>
          </a:p>
          <a:p>
            <a:pPr lvl="1"/>
            <a:r>
              <a:rPr lang="en-US" dirty="0"/>
              <a:t>Security specification</a:t>
            </a:r>
          </a:p>
          <a:p>
            <a:pPr lvl="1"/>
            <a:r>
              <a:rPr lang="en-US" dirty="0"/>
              <a:t>Components</a:t>
            </a:r>
          </a:p>
          <a:p>
            <a:pPr lvl="1"/>
            <a:r>
              <a:rPr lang="en-US" dirty="0"/>
              <a:t>…</a:t>
            </a:r>
          </a:p>
        </p:txBody>
      </p:sp>
      <p:sp>
        <p:nvSpPr>
          <p:cNvPr id="4" name="Slide Number Placeholder 3">
            <a:extLst>
              <a:ext uri="{FF2B5EF4-FFF2-40B4-BE49-F238E27FC236}">
                <a16:creationId xmlns:a16="http://schemas.microsoft.com/office/drawing/2014/main" id="{72AA235D-2B15-92BF-3BAE-F05F6CC367F6}"/>
              </a:ext>
            </a:extLst>
          </p:cNvPr>
          <p:cNvSpPr>
            <a:spLocks noGrp="1"/>
          </p:cNvSpPr>
          <p:nvPr>
            <p:ph type="sldNum" sz="quarter" idx="12"/>
          </p:nvPr>
        </p:nvSpPr>
        <p:spPr/>
        <p:txBody>
          <a:bodyPr/>
          <a:lstStyle/>
          <a:p>
            <a:fld id="{452BA717-4DED-4A38-BDE4-30D0F0A142DB}" type="slidenum">
              <a:rPr lang="cs-CZ" smtClean="0"/>
              <a:pPr/>
              <a:t>19</a:t>
            </a:fld>
            <a:endParaRPr lang="cs-CZ"/>
          </a:p>
        </p:txBody>
      </p:sp>
    </p:spTree>
    <p:extLst>
      <p:ext uri="{BB962C8B-B14F-4D97-AF65-F5344CB8AC3E}">
        <p14:creationId xmlns:p14="http://schemas.microsoft.com/office/powerpoint/2010/main" val="3423406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86446-8BF7-550B-58B4-A0BFD4079D91}"/>
              </a:ext>
            </a:extLst>
          </p:cNvPr>
          <p:cNvSpPr>
            <a:spLocks noGrp="1"/>
          </p:cNvSpPr>
          <p:nvPr>
            <p:ph type="title"/>
          </p:nvPr>
        </p:nvSpPr>
        <p:spPr/>
        <p:txBody>
          <a:bodyPr/>
          <a:lstStyle/>
          <a:p>
            <a:r>
              <a:rPr lang="en-US" dirty="0"/>
              <a:t>Application Programming Interface (API)</a:t>
            </a:r>
          </a:p>
        </p:txBody>
      </p:sp>
      <p:sp>
        <p:nvSpPr>
          <p:cNvPr id="3" name="Slide Number Placeholder 2">
            <a:extLst>
              <a:ext uri="{FF2B5EF4-FFF2-40B4-BE49-F238E27FC236}">
                <a16:creationId xmlns:a16="http://schemas.microsoft.com/office/drawing/2014/main" id="{9039739D-EC1E-921E-B983-793D6983A5F9}"/>
              </a:ext>
            </a:extLst>
          </p:cNvPr>
          <p:cNvSpPr>
            <a:spLocks noGrp="1"/>
          </p:cNvSpPr>
          <p:nvPr>
            <p:ph type="sldNum" sz="quarter" idx="12"/>
          </p:nvPr>
        </p:nvSpPr>
        <p:spPr/>
        <p:txBody>
          <a:bodyPr/>
          <a:lstStyle/>
          <a:p>
            <a:fld id="{651B8B48-CD68-422A-981A-F7D1D2E08DD1}" type="slidenum">
              <a:rPr lang="en-US" smtClean="0"/>
              <a:t>2</a:t>
            </a:fld>
            <a:endParaRPr lang="en-US"/>
          </a:p>
        </p:txBody>
      </p:sp>
      <p:sp>
        <p:nvSpPr>
          <p:cNvPr id="16" name="Rectangle 15">
            <a:extLst>
              <a:ext uri="{FF2B5EF4-FFF2-40B4-BE49-F238E27FC236}">
                <a16:creationId xmlns:a16="http://schemas.microsoft.com/office/drawing/2014/main" id="{D875A598-FB62-C40E-9514-C4F01E9DBBE7}"/>
              </a:ext>
            </a:extLst>
          </p:cNvPr>
          <p:cNvSpPr/>
          <p:nvPr/>
        </p:nvSpPr>
        <p:spPr>
          <a:xfrm>
            <a:off x="741350" y="1438139"/>
            <a:ext cx="2160240" cy="93610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&lt;&lt;component&gt;&gt;</a:t>
            </a:r>
          </a:p>
          <a:p>
            <a:pPr algn="ctr"/>
            <a:r>
              <a:rPr lang="en-US" dirty="0">
                <a:solidFill>
                  <a:schemeClr val="tx1"/>
                </a:solidFill>
              </a:rPr>
              <a:t>client</a:t>
            </a:r>
          </a:p>
        </p:txBody>
      </p:sp>
      <p:sp>
        <p:nvSpPr>
          <p:cNvPr id="17" name="Rectangle 16">
            <a:extLst>
              <a:ext uri="{FF2B5EF4-FFF2-40B4-BE49-F238E27FC236}">
                <a16:creationId xmlns:a16="http://schemas.microsoft.com/office/drawing/2014/main" id="{E0D9E8F1-7DAD-0615-5414-DF031140F412}"/>
              </a:ext>
            </a:extLst>
          </p:cNvPr>
          <p:cNvSpPr/>
          <p:nvPr/>
        </p:nvSpPr>
        <p:spPr>
          <a:xfrm>
            <a:off x="8806246" y="1438139"/>
            <a:ext cx="2160240" cy="93610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&lt;&lt;component&gt;&gt;</a:t>
            </a:r>
          </a:p>
          <a:p>
            <a:pPr algn="ctr"/>
            <a:r>
              <a:rPr lang="en-US" dirty="0">
                <a:solidFill>
                  <a:schemeClr val="tx1"/>
                </a:solidFill>
              </a:rPr>
              <a:t>database</a:t>
            </a:r>
          </a:p>
        </p:txBody>
      </p:sp>
      <p:cxnSp>
        <p:nvCxnSpPr>
          <p:cNvPr id="18" name="Straight Connector 17">
            <a:extLst>
              <a:ext uri="{FF2B5EF4-FFF2-40B4-BE49-F238E27FC236}">
                <a16:creationId xmlns:a16="http://schemas.microsoft.com/office/drawing/2014/main" id="{0EAEC710-0191-2809-6477-FFFB7559E7AD}"/>
              </a:ext>
            </a:extLst>
          </p:cNvPr>
          <p:cNvCxnSpPr>
            <a:stCxn id="16" idx="2"/>
          </p:cNvCxnSpPr>
          <p:nvPr/>
        </p:nvCxnSpPr>
        <p:spPr>
          <a:xfrm>
            <a:off x="1821470" y="2374243"/>
            <a:ext cx="0" cy="3816424"/>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11F0993B-C311-B27E-8962-8E3C55C9337B}"/>
              </a:ext>
            </a:extLst>
          </p:cNvPr>
          <p:cNvCxnSpPr>
            <a:cxnSpLocks/>
            <a:stCxn id="17" idx="2"/>
          </p:cNvCxnSpPr>
          <p:nvPr/>
        </p:nvCxnSpPr>
        <p:spPr>
          <a:xfrm>
            <a:off x="9886366" y="2374243"/>
            <a:ext cx="0" cy="3816424"/>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977AC7C4-785D-BAE1-BCEF-72EB5B89C903}"/>
              </a:ext>
            </a:extLst>
          </p:cNvPr>
          <p:cNvCxnSpPr>
            <a:cxnSpLocks/>
          </p:cNvCxnSpPr>
          <p:nvPr/>
        </p:nvCxnSpPr>
        <p:spPr>
          <a:xfrm>
            <a:off x="1821470" y="3310347"/>
            <a:ext cx="4608512" cy="0"/>
          </a:xfrm>
          <a:prstGeom prst="straightConnector1">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006F1C13-B604-277B-DDDC-9E07ABC13D15}"/>
              </a:ext>
            </a:extLst>
          </p:cNvPr>
          <p:cNvCxnSpPr/>
          <p:nvPr/>
        </p:nvCxnSpPr>
        <p:spPr>
          <a:xfrm>
            <a:off x="6429982" y="4174443"/>
            <a:ext cx="3456384" cy="0"/>
          </a:xfrm>
          <a:prstGeom prst="straightConnector1">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BAA6E1AA-C3FE-60E5-AF4B-B476EE965752}"/>
              </a:ext>
            </a:extLst>
          </p:cNvPr>
          <p:cNvCxnSpPr>
            <a:cxnSpLocks/>
          </p:cNvCxnSpPr>
          <p:nvPr/>
        </p:nvCxnSpPr>
        <p:spPr>
          <a:xfrm>
            <a:off x="1821470" y="5182555"/>
            <a:ext cx="4634570" cy="0"/>
          </a:xfrm>
          <a:prstGeom prst="straightConnector1">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D499820F-8270-46AC-0CEB-25C7606F2548}"/>
              </a:ext>
            </a:extLst>
          </p:cNvPr>
          <p:cNvSpPr txBox="1"/>
          <p:nvPr/>
        </p:nvSpPr>
        <p:spPr>
          <a:xfrm>
            <a:off x="1963939" y="2936133"/>
            <a:ext cx="2233795" cy="400110"/>
          </a:xfrm>
          <a:prstGeom prst="rect">
            <a:avLst/>
          </a:prstGeom>
          <a:noFill/>
        </p:spPr>
        <p:txBody>
          <a:bodyPr wrap="square" rtlCol="0">
            <a:spAutoFit/>
          </a:bodyPr>
          <a:lstStyle/>
          <a:p>
            <a:r>
              <a:rPr lang="en-US" sz="2000" dirty="0"/>
              <a:t>Get list of all nodes.</a:t>
            </a:r>
          </a:p>
        </p:txBody>
      </p:sp>
      <p:sp>
        <p:nvSpPr>
          <p:cNvPr id="24" name="TextBox 23">
            <a:extLst>
              <a:ext uri="{FF2B5EF4-FFF2-40B4-BE49-F238E27FC236}">
                <a16:creationId xmlns:a16="http://schemas.microsoft.com/office/drawing/2014/main" id="{FD6A77A6-C1F8-5835-A0D7-D65CEF50A58F}"/>
              </a:ext>
            </a:extLst>
          </p:cNvPr>
          <p:cNvSpPr txBox="1"/>
          <p:nvPr/>
        </p:nvSpPr>
        <p:spPr>
          <a:xfrm>
            <a:off x="6573998" y="3760959"/>
            <a:ext cx="3168352" cy="400110"/>
          </a:xfrm>
          <a:prstGeom prst="rect">
            <a:avLst/>
          </a:prstGeom>
          <a:noFill/>
        </p:spPr>
        <p:txBody>
          <a:bodyPr wrap="square" rtlCol="0">
            <a:spAutoFit/>
          </a:bodyPr>
          <a:lstStyle/>
          <a:p>
            <a:r>
              <a:rPr lang="en-US" sz="2000" dirty="0"/>
              <a:t>Get all nodes identifiers.</a:t>
            </a:r>
          </a:p>
        </p:txBody>
      </p:sp>
      <p:sp>
        <p:nvSpPr>
          <p:cNvPr id="25" name="TextBox 24">
            <a:extLst>
              <a:ext uri="{FF2B5EF4-FFF2-40B4-BE49-F238E27FC236}">
                <a16:creationId xmlns:a16="http://schemas.microsoft.com/office/drawing/2014/main" id="{ADA7F6DE-C6C2-AB5A-810E-60B46BB96931}"/>
              </a:ext>
            </a:extLst>
          </p:cNvPr>
          <p:cNvSpPr txBox="1"/>
          <p:nvPr/>
        </p:nvSpPr>
        <p:spPr>
          <a:xfrm>
            <a:off x="1963939" y="4743176"/>
            <a:ext cx="3168352" cy="400110"/>
          </a:xfrm>
          <a:prstGeom prst="rect">
            <a:avLst/>
          </a:prstGeom>
          <a:noFill/>
        </p:spPr>
        <p:txBody>
          <a:bodyPr wrap="square" rtlCol="0">
            <a:spAutoFit/>
          </a:bodyPr>
          <a:lstStyle/>
          <a:p>
            <a:r>
              <a:rPr lang="en-US" sz="2000" dirty="0"/>
              <a:t>Get detail of a single node.</a:t>
            </a:r>
          </a:p>
        </p:txBody>
      </p:sp>
      <p:cxnSp>
        <p:nvCxnSpPr>
          <p:cNvPr id="26" name="Straight Connector 25">
            <a:extLst>
              <a:ext uri="{FF2B5EF4-FFF2-40B4-BE49-F238E27FC236}">
                <a16:creationId xmlns:a16="http://schemas.microsoft.com/office/drawing/2014/main" id="{C7C66B59-207F-3488-3861-3A802D2F3129}"/>
              </a:ext>
            </a:extLst>
          </p:cNvPr>
          <p:cNvCxnSpPr>
            <a:cxnSpLocks/>
          </p:cNvCxnSpPr>
          <p:nvPr/>
        </p:nvCxnSpPr>
        <p:spPr>
          <a:xfrm>
            <a:off x="6456040" y="2374243"/>
            <a:ext cx="0" cy="3816424"/>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063A0B6A-7111-1E96-D076-23DC283B3594}"/>
              </a:ext>
            </a:extLst>
          </p:cNvPr>
          <p:cNvSpPr/>
          <p:nvPr/>
        </p:nvSpPr>
        <p:spPr>
          <a:xfrm>
            <a:off x="5375920" y="1438139"/>
            <a:ext cx="2160240" cy="93610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&lt;&lt;component&gt;&gt;</a:t>
            </a:r>
          </a:p>
          <a:p>
            <a:pPr algn="ctr"/>
            <a:r>
              <a:rPr lang="en-US" dirty="0">
                <a:solidFill>
                  <a:schemeClr val="tx1"/>
                </a:solidFill>
              </a:rPr>
              <a:t>server</a:t>
            </a:r>
          </a:p>
        </p:txBody>
      </p:sp>
    </p:spTree>
    <p:extLst>
      <p:ext uri="{BB962C8B-B14F-4D97-AF65-F5344CB8AC3E}">
        <p14:creationId xmlns:p14="http://schemas.microsoft.com/office/powerpoint/2010/main" val="16969025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F9C43-E39B-5D79-7238-E7E784D61443}"/>
              </a:ext>
            </a:extLst>
          </p:cNvPr>
          <p:cNvSpPr>
            <a:spLocks noGrp="1"/>
          </p:cNvSpPr>
          <p:nvPr>
            <p:ph type="title"/>
          </p:nvPr>
        </p:nvSpPr>
        <p:spPr/>
        <p:txBody>
          <a:bodyPr/>
          <a:lstStyle/>
          <a:p>
            <a:r>
              <a:rPr lang="en-US" dirty="0"/>
              <a:t>OpenAPI example</a:t>
            </a:r>
          </a:p>
        </p:txBody>
      </p:sp>
      <p:sp>
        <p:nvSpPr>
          <p:cNvPr id="4" name="Slide Number Placeholder 3">
            <a:extLst>
              <a:ext uri="{FF2B5EF4-FFF2-40B4-BE49-F238E27FC236}">
                <a16:creationId xmlns:a16="http://schemas.microsoft.com/office/drawing/2014/main" id="{8DD94BC5-1DBF-9E52-1B36-E9547EE72676}"/>
              </a:ext>
            </a:extLst>
          </p:cNvPr>
          <p:cNvSpPr>
            <a:spLocks noGrp="1"/>
          </p:cNvSpPr>
          <p:nvPr>
            <p:ph type="sldNum" sz="quarter" idx="12"/>
          </p:nvPr>
        </p:nvSpPr>
        <p:spPr/>
        <p:txBody>
          <a:bodyPr/>
          <a:lstStyle/>
          <a:p>
            <a:fld id="{452BA717-4DED-4A38-BDE4-30D0F0A142DB}" type="slidenum">
              <a:rPr lang="cs-CZ" smtClean="0"/>
              <a:pPr/>
              <a:t>20</a:t>
            </a:fld>
            <a:endParaRPr lang="cs-CZ"/>
          </a:p>
        </p:txBody>
      </p:sp>
      <p:sp>
        <p:nvSpPr>
          <p:cNvPr id="5" name="Rectangle 4">
            <a:extLst>
              <a:ext uri="{FF2B5EF4-FFF2-40B4-BE49-F238E27FC236}">
                <a16:creationId xmlns:a16="http://schemas.microsoft.com/office/drawing/2014/main" id="{EE90069A-86CD-D25B-30B8-89EB5A996727}"/>
              </a:ext>
            </a:extLst>
          </p:cNvPr>
          <p:cNvSpPr/>
          <p:nvPr/>
        </p:nvSpPr>
        <p:spPr>
          <a:xfrm>
            <a:off x="252707" y="1781914"/>
            <a:ext cx="9083652" cy="452740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dirty="0" err="1">
                <a:solidFill>
                  <a:schemeClr val="tx1"/>
                </a:solidFill>
              </a:rPr>
              <a:t>openapi</a:t>
            </a:r>
            <a:r>
              <a:rPr lang="en-US" sz="2000" dirty="0">
                <a:solidFill>
                  <a:schemeClr val="tx1"/>
                </a:solidFill>
              </a:rPr>
              <a:t>: 3.0.0</a:t>
            </a:r>
          </a:p>
          <a:p>
            <a:r>
              <a:rPr lang="en-US" sz="2000" dirty="0">
                <a:solidFill>
                  <a:schemeClr val="tx1"/>
                </a:solidFill>
              </a:rPr>
              <a:t>servers:</a:t>
            </a:r>
          </a:p>
          <a:p>
            <a:r>
              <a:rPr lang="en-US" sz="2000" dirty="0">
                <a:solidFill>
                  <a:schemeClr val="tx1"/>
                </a:solidFill>
              </a:rPr>
              <a:t>  - url: ‘https://example.com/</a:t>
            </a:r>
            <a:r>
              <a:rPr lang="en-US" sz="2000" dirty="0" err="1">
                <a:solidFill>
                  <a:schemeClr val="tx1"/>
                </a:solidFill>
              </a:rPr>
              <a:t>api</a:t>
            </a:r>
            <a:r>
              <a:rPr lang="en-US" sz="2000" dirty="0">
                <a:solidFill>
                  <a:schemeClr val="tx1"/>
                </a:solidFill>
              </a:rPr>
              <a:t>’</a:t>
            </a:r>
          </a:p>
          <a:p>
            <a:r>
              <a:rPr lang="en-US" sz="2000" dirty="0">
                <a:solidFill>
                  <a:schemeClr val="tx1"/>
                </a:solidFill>
              </a:rPr>
              <a:t>info:</a:t>
            </a:r>
          </a:p>
          <a:p>
            <a:r>
              <a:rPr lang="en-US" sz="2000" dirty="0">
                <a:solidFill>
                  <a:schemeClr val="tx1"/>
                </a:solidFill>
              </a:rPr>
              <a:t>  title: My API</a:t>
            </a:r>
          </a:p>
          <a:p>
            <a:r>
              <a:rPr lang="en-US" sz="2000" dirty="0">
                <a:solidFill>
                  <a:schemeClr val="tx1"/>
                </a:solidFill>
              </a:rPr>
              <a:t>  version: 1.0.1</a:t>
            </a:r>
          </a:p>
          <a:p>
            <a:r>
              <a:rPr lang="en-US" sz="2000" dirty="0">
                <a:solidFill>
                  <a:schemeClr val="tx1"/>
                </a:solidFill>
              </a:rPr>
              <a:t>  description: Personal API for public</a:t>
            </a:r>
          </a:p>
          <a:p>
            <a:r>
              <a:rPr lang="en-US" sz="2000" dirty="0">
                <a:solidFill>
                  <a:schemeClr val="tx1"/>
                </a:solidFill>
              </a:rPr>
              <a:t>  contact:</a:t>
            </a:r>
          </a:p>
          <a:p>
            <a:r>
              <a:rPr lang="en-US" sz="2000" dirty="0">
                <a:solidFill>
                  <a:schemeClr val="tx1"/>
                </a:solidFill>
              </a:rPr>
              <a:t>    name: Petr Skoda</a:t>
            </a:r>
          </a:p>
          <a:p>
            <a:r>
              <a:rPr lang="en-US" sz="2000" dirty="0">
                <a:solidFill>
                  <a:schemeClr val="tx1"/>
                </a:solidFill>
              </a:rPr>
              <a:t>    email: skoda@ksi.ms.mff.cuni.cz</a:t>
            </a:r>
          </a:p>
          <a:p>
            <a:r>
              <a:rPr lang="en-US" sz="2000" dirty="0">
                <a:solidFill>
                  <a:schemeClr val="tx1"/>
                </a:solidFill>
              </a:rPr>
              <a:t>  </a:t>
            </a:r>
            <a:r>
              <a:rPr lang="en-US" sz="2000" dirty="0" err="1">
                <a:solidFill>
                  <a:schemeClr val="tx1"/>
                </a:solidFill>
              </a:rPr>
              <a:t>termsOfService</a:t>
            </a:r>
            <a:r>
              <a:rPr lang="en-US" sz="2000" dirty="0">
                <a:solidFill>
                  <a:schemeClr val="tx1"/>
                </a:solidFill>
              </a:rPr>
              <a:t>: ‘https://example.com/</a:t>
            </a:r>
            <a:r>
              <a:rPr lang="en-US" sz="2000" dirty="0" err="1">
                <a:solidFill>
                  <a:schemeClr val="tx1"/>
                </a:solidFill>
              </a:rPr>
              <a:t>api</a:t>
            </a:r>
            <a:r>
              <a:rPr lang="en-US" sz="2000" dirty="0">
                <a:solidFill>
                  <a:schemeClr val="tx1"/>
                </a:solidFill>
              </a:rPr>
              <a:t>/terms-of-use’</a:t>
            </a:r>
          </a:p>
          <a:p>
            <a:r>
              <a:rPr lang="en-US" sz="2000" dirty="0">
                <a:solidFill>
                  <a:schemeClr val="tx1"/>
                </a:solidFill>
              </a:rPr>
              <a:t>  license:</a:t>
            </a:r>
          </a:p>
          <a:p>
            <a:r>
              <a:rPr lang="en-US" sz="2000" dirty="0">
                <a:solidFill>
                  <a:schemeClr val="tx1"/>
                </a:solidFill>
              </a:rPr>
              <a:t>    name: ‘The MIT License (MIT)’</a:t>
            </a:r>
          </a:p>
          <a:p>
            <a:r>
              <a:rPr lang="en-US" sz="2000" dirty="0">
                <a:solidFill>
                  <a:schemeClr val="tx1"/>
                </a:solidFill>
              </a:rPr>
              <a:t>    url: ‘https://opensource.org/licenses/MIT’</a:t>
            </a:r>
          </a:p>
        </p:txBody>
      </p:sp>
    </p:spTree>
    <p:extLst>
      <p:ext uri="{BB962C8B-B14F-4D97-AF65-F5344CB8AC3E}">
        <p14:creationId xmlns:p14="http://schemas.microsoft.com/office/powerpoint/2010/main" val="16569503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5BBDE31-2C21-1DA7-E159-7DCB12513350}"/>
              </a:ext>
            </a:extLst>
          </p:cNvPr>
          <p:cNvSpPr>
            <a:spLocks noGrp="1"/>
          </p:cNvSpPr>
          <p:nvPr>
            <p:ph type="body" sz="quarter" idx="13"/>
          </p:nvPr>
        </p:nvSpPr>
        <p:spPr/>
        <p:txBody>
          <a:bodyPr/>
          <a:lstStyle/>
          <a:p>
            <a:r>
              <a:rPr lang="en-US" dirty="0"/>
              <a:t>Demo</a:t>
            </a:r>
          </a:p>
        </p:txBody>
      </p:sp>
      <p:sp>
        <p:nvSpPr>
          <p:cNvPr id="3" name="Text Placeholder 2">
            <a:extLst>
              <a:ext uri="{FF2B5EF4-FFF2-40B4-BE49-F238E27FC236}">
                <a16:creationId xmlns:a16="http://schemas.microsoft.com/office/drawing/2014/main" id="{280C9A4E-0BC5-A405-00F6-3C2EC17948B9}"/>
              </a:ext>
            </a:extLst>
          </p:cNvPr>
          <p:cNvSpPr>
            <a:spLocks noGrp="1"/>
          </p:cNvSpPr>
          <p:nvPr>
            <p:ph type="body" sz="quarter" idx="14"/>
          </p:nvPr>
        </p:nvSpPr>
        <p:spPr/>
        <p:txBody>
          <a:bodyPr/>
          <a:lstStyle/>
          <a:p>
            <a:r>
              <a:rPr lang="en-US" dirty="0"/>
              <a:t>Swagger Editor</a:t>
            </a:r>
          </a:p>
        </p:txBody>
      </p:sp>
    </p:spTree>
    <p:extLst>
      <p:ext uri="{BB962C8B-B14F-4D97-AF65-F5344CB8AC3E}">
        <p14:creationId xmlns:p14="http://schemas.microsoft.com/office/powerpoint/2010/main" val="12617727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646CF-C36F-078C-0EBD-97828171C384}"/>
              </a:ext>
            </a:extLst>
          </p:cNvPr>
          <p:cNvSpPr>
            <a:spLocks noGrp="1"/>
          </p:cNvSpPr>
          <p:nvPr>
            <p:ph type="title"/>
          </p:nvPr>
        </p:nvSpPr>
        <p:spPr/>
        <p:txBody>
          <a:bodyPr/>
          <a:lstStyle/>
          <a:p>
            <a:r>
              <a:rPr lang="en-US" dirty="0"/>
              <a:t>OpenAPI eco-system</a:t>
            </a:r>
          </a:p>
        </p:txBody>
      </p:sp>
      <p:sp>
        <p:nvSpPr>
          <p:cNvPr id="3" name="Content Placeholder 2">
            <a:extLst>
              <a:ext uri="{FF2B5EF4-FFF2-40B4-BE49-F238E27FC236}">
                <a16:creationId xmlns:a16="http://schemas.microsoft.com/office/drawing/2014/main" id="{CE688230-3640-3839-F3FB-0BBC7E77548A}"/>
              </a:ext>
            </a:extLst>
          </p:cNvPr>
          <p:cNvSpPr>
            <a:spLocks noGrp="1"/>
          </p:cNvSpPr>
          <p:nvPr>
            <p:ph idx="1"/>
          </p:nvPr>
        </p:nvSpPr>
        <p:spPr/>
        <p:txBody>
          <a:bodyPr/>
          <a:lstStyle/>
          <a:p>
            <a:r>
              <a:rPr lang="en-US" dirty="0"/>
              <a:t>Visual editor</a:t>
            </a:r>
          </a:p>
          <a:p>
            <a:r>
              <a:rPr lang="en-US" dirty="0"/>
              <a:t>IDE Plugins </a:t>
            </a:r>
          </a:p>
          <a:p>
            <a:r>
              <a:rPr lang="en-US" dirty="0"/>
              <a:t>Code generators</a:t>
            </a:r>
          </a:p>
          <a:p>
            <a:r>
              <a:rPr lang="en-US" dirty="0"/>
              <a:t>Documentation generator / browser</a:t>
            </a:r>
          </a:p>
          <a:p>
            <a:r>
              <a:rPr lang="en-US" dirty="0"/>
              <a:t>Testing and validation</a:t>
            </a:r>
          </a:p>
          <a:p>
            <a:r>
              <a:rPr lang="en-US" dirty="0"/>
              <a:t>Monitoring</a:t>
            </a:r>
          </a:p>
          <a:p>
            <a:r>
              <a:rPr lang="en-US" dirty="0"/>
              <a:t>Mockup</a:t>
            </a:r>
          </a:p>
          <a:p>
            <a:r>
              <a:rPr lang="en-US" dirty="0"/>
              <a:t>…</a:t>
            </a:r>
          </a:p>
          <a:p>
            <a:r>
              <a:rPr lang="en-US" dirty="0" err="1"/>
              <a:t>SwaggerHub</a:t>
            </a:r>
            <a:endParaRPr lang="en-US" dirty="0"/>
          </a:p>
          <a:p>
            <a:endParaRPr lang="en-US" dirty="0"/>
          </a:p>
        </p:txBody>
      </p:sp>
      <p:sp>
        <p:nvSpPr>
          <p:cNvPr id="4" name="Slide Number Placeholder 3">
            <a:extLst>
              <a:ext uri="{FF2B5EF4-FFF2-40B4-BE49-F238E27FC236}">
                <a16:creationId xmlns:a16="http://schemas.microsoft.com/office/drawing/2014/main" id="{D8630318-8556-11AB-65AB-C28A57FDCA29}"/>
              </a:ext>
            </a:extLst>
          </p:cNvPr>
          <p:cNvSpPr>
            <a:spLocks noGrp="1"/>
          </p:cNvSpPr>
          <p:nvPr>
            <p:ph type="sldNum" sz="quarter" idx="12"/>
          </p:nvPr>
        </p:nvSpPr>
        <p:spPr/>
        <p:txBody>
          <a:bodyPr/>
          <a:lstStyle/>
          <a:p>
            <a:fld id="{452BA717-4DED-4A38-BDE4-30D0F0A142DB}" type="slidenum">
              <a:rPr lang="cs-CZ" smtClean="0"/>
              <a:pPr/>
              <a:t>22</a:t>
            </a:fld>
            <a:endParaRPr lang="cs-CZ"/>
          </a:p>
        </p:txBody>
      </p:sp>
    </p:spTree>
    <p:extLst>
      <p:ext uri="{BB962C8B-B14F-4D97-AF65-F5344CB8AC3E}">
        <p14:creationId xmlns:p14="http://schemas.microsoft.com/office/powerpoint/2010/main" val="37790125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BB129-21FE-EBD6-16C0-BEAA91078A86}"/>
              </a:ext>
            </a:extLst>
          </p:cNvPr>
          <p:cNvSpPr>
            <a:spLocks noGrp="1"/>
          </p:cNvSpPr>
          <p:nvPr>
            <p:ph type="title"/>
          </p:nvPr>
        </p:nvSpPr>
        <p:spPr/>
        <p:txBody>
          <a:bodyPr/>
          <a:lstStyle/>
          <a:p>
            <a:r>
              <a:rPr lang="en-US" dirty="0" err="1"/>
              <a:t>AsyncAPI</a:t>
            </a:r>
            <a:endParaRPr lang="en-US" dirty="0"/>
          </a:p>
        </p:txBody>
      </p:sp>
      <p:sp>
        <p:nvSpPr>
          <p:cNvPr id="3" name="Content Placeholder 2">
            <a:extLst>
              <a:ext uri="{FF2B5EF4-FFF2-40B4-BE49-F238E27FC236}">
                <a16:creationId xmlns:a16="http://schemas.microsoft.com/office/drawing/2014/main" id="{9C4FA35A-EB00-4A7C-BF41-636D013D7572}"/>
              </a:ext>
            </a:extLst>
          </p:cNvPr>
          <p:cNvSpPr>
            <a:spLocks noGrp="1"/>
          </p:cNvSpPr>
          <p:nvPr>
            <p:ph idx="1"/>
          </p:nvPr>
        </p:nvSpPr>
        <p:spPr/>
        <p:txBody>
          <a:bodyPr/>
          <a:lstStyle/>
          <a:p>
            <a:r>
              <a:rPr lang="en-US" dirty="0"/>
              <a:t>Designed for Event-Driven Architectures</a:t>
            </a:r>
          </a:p>
          <a:p>
            <a:r>
              <a:rPr lang="en-US" dirty="0"/>
              <a:t>…</a:t>
            </a:r>
          </a:p>
        </p:txBody>
      </p:sp>
      <p:sp>
        <p:nvSpPr>
          <p:cNvPr id="4" name="Slide Number Placeholder 3">
            <a:extLst>
              <a:ext uri="{FF2B5EF4-FFF2-40B4-BE49-F238E27FC236}">
                <a16:creationId xmlns:a16="http://schemas.microsoft.com/office/drawing/2014/main" id="{7C9B52D1-BC82-9179-37DC-B6BC53318F33}"/>
              </a:ext>
            </a:extLst>
          </p:cNvPr>
          <p:cNvSpPr>
            <a:spLocks noGrp="1"/>
          </p:cNvSpPr>
          <p:nvPr>
            <p:ph type="sldNum" sz="quarter" idx="12"/>
          </p:nvPr>
        </p:nvSpPr>
        <p:spPr/>
        <p:txBody>
          <a:bodyPr/>
          <a:lstStyle/>
          <a:p>
            <a:fld id="{452BA717-4DED-4A38-BDE4-30D0F0A142DB}" type="slidenum">
              <a:rPr lang="cs-CZ" smtClean="0"/>
              <a:pPr/>
              <a:t>23</a:t>
            </a:fld>
            <a:endParaRPr lang="cs-CZ"/>
          </a:p>
        </p:txBody>
      </p:sp>
      <p:sp>
        <p:nvSpPr>
          <p:cNvPr id="5" name="TextBox 4">
            <a:extLst>
              <a:ext uri="{FF2B5EF4-FFF2-40B4-BE49-F238E27FC236}">
                <a16:creationId xmlns:a16="http://schemas.microsoft.com/office/drawing/2014/main" id="{6EC48D50-01BD-7A93-3FD6-E6CCD0254C84}"/>
              </a:ext>
            </a:extLst>
          </p:cNvPr>
          <p:cNvSpPr txBox="1"/>
          <p:nvPr/>
        </p:nvSpPr>
        <p:spPr>
          <a:xfrm>
            <a:off x="0" y="6516052"/>
            <a:ext cx="6096000" cy="369332"/>
          </a:xfrm>
          <a:prstGeom prst="rect">
            <a:avLst/>
          </a:prstGeom>
          <a:noFill/>
        </p:spPr>
        <p:txBody>
          <a:bodyPr wrap="square" rtlCol="0">
            <a:spAutoFit/>
          </a:bodyPr>
          <a:lstStyle/>
          <a:p>
            <a:r>
              <a:rPr lang="en-US" dirty="0">
                <a:solidFill>
                  <a:schemeClr val="bg1"/>
                </a:solidFill>
              </a:rPr>
              <a:t>Optional: 2023/2024</a:t>
            </a:r>
          </a:p>
        </p:txBody>
      </p:sp>
    </p:spTree>
    <p:extLst>
      <p:ext uri="{BB962C8B-B14F-4D97-AF65-F5344CB8AC3E}">
        <p14:creationId xmlns:p14="http://schemas.microsoft.com/office/powerpoint/2010/main" val="23313119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745D4DA-4DA6-4F3C-BE3F-1EA0834B5E79}"/>
              </a:ext>
            </a:extLst>
          </p:cNvPr>
          <p:cNvSpPr>
            <a:spLocks noGrp="1"/>
          </p:cNvSpPr>
          <p:nvPr>
            <p:ph type="body" sz="quarter" idx="13"/>
          </p:nvPr>
        </p:nvSpPr>
        <p:spPr/>
        <p:txBody>
          <a:bodyPr/>
          <a:lstStyle/>
          <a:p>
            <a:r>
              <a:rPr lang="en-US" dirty="0"/>
              <a:t>GraphQL</a:t>
            </a:r>
          </a:p>
        </p:txBody>
      </p:sp>
      <p:sp>
        <p:nvSpPr>
          <p:cNvPr id="5" name="Text Placeholder 4">
            <a:extLst>
              <a:ext uri="{FF2B5EF4-FFF2-40B4-BE49-F238E27FC236}">
                <a16:creationId xmlns:a16="http://schemas.microsoft.com/office/drawing/2014/main" id="{B6BDA644-B62B-F48E-8DF2-37E810FC5A75}"/>
              </a:ext>
            </a:extLst>
          </p:cNvPr>
          <p:cNvSpPr>
            <a:spLocks noGrp="1"/>
          </p:cNvSpPr>
          <p:nvPr>
            <p:ph type="body" sz="quarter" idx="14"/>
          </p:nvPr>
        </p:nvSpPr>
        <p:spPr/>
        <p:txBody>
          <a:bodyPr/>
          <a:lstStyle/>
          <a:p>
            <a:endParaRPr lang="en-US" dirty="0"/>
          </a:p>
        </p:txBody>
      </p:sp>
      <p:sp>
        <p:nvSpPr>
          <p:cNvPr id="2" name="Slide Number Placeholder 1">
            <a:extLst>
              <a:ext uri="{FF2B5EF4-FFF2-40B4-BE49-F238E27FC236}">
                <a16:creationId xmlns:a16="http://schemas.microsoft.com/office/drawing/2014/main" id="{C9F14DAA-D638-8CB0-B103-70D4A5E35866}"/>
              </a:ext>
            </a:extLst>
          </p:cNvPr>
          <p:cNvSpPr>
            <a:spLocks noGrp="1"/>
          </p:cNvSpPr>
          <p:nvPr>
            <p:ph type="sldNum" sz="quarter" idx="4294967295"/>
          </p:nvPr>
        </p:nvSpPr>
        <p:spPr>
          <a:xfrm>
            <a:off x="9555163" y="0"/>
            <a:ext cx="2636837" cy="365125"/>
          </a:xfrm>
        </p:spPr>
        <p:txBody>
          <a:bodyPr/>
          <a:lstStyle/>
          <a:p>
            <a:fld id="{452BA717-4DED-4A38-BDE4-30D0F0A142DB}" type="slidenum">
              <a:rPr lang="cs-CZ" smtClean="0"/>
              <a:pPr/>
              <a:t>24</a:t>
            </a:fld>
            <a:endParaRPr lang="cs-CZ"/>
          </a:p>
        </p:txBody>
      </p:sp>
    </p:spTree>
    <p:extLst>
      <p:ext uri="{BB962C8B-B14F-4D97-AF65-F5344CB8AC3E}">
        <p14:creationId xmlns:p14="http://schemas.microsoft.com/office/powerpoint/2010/main" val="12316520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08C26-CE5C-FF64-05CD-F1FEAD28F349}"/>
              </a:ext>
            </a:extLst>
          </p:cNvPr>
          <p:cNvSpPr>
            <a:spLocks noGrp="1"/>
          </p:cNvSpPr>
          <p:nvPr>
            <p:ph type="title"/>
          </p:nvPr>
        </p:nvSpPr>
        <p:spPr/>
        <p:txBody>
          <a:bodyPr/>
          <a:lstStyle/>
          <a:p>
            <a:r>
              <a:rPr lang="en-US" dirty="0"/>
              <a:t>Motivation</a:t>
            </a:r>
          </a:p>
        </p:txBody>
      </p:sp>
      <p:sp>
        <p:nvSpPr>
          <p:cNvPr id="3" name="Slide Number Placeholder 2">
            <a:extLst>
              <a:ext uri="{FF2B5EF4-FFF2-40B4-BE49-F238E27FC236}">
                <a16:creationId xmlns:a16="http://schemas.microsoft.com/office/drawing/2014/main" id="{B0561934-0380-671B-D885-BBE378555EFD}"/>
              </a:ext>
            </a:extLst>
          </p:cNvPr>
          <p:cNvSpPr>
            <a:spLocks noGrp="1"/>
          </p:cNvSpPr>
          <p:nvPr>
            <p:ph type="sldNum" sz="quarter" idx="12"/>
          </p:nvPr>
        </p:nvSpPr>
        <p:spPr/>
        <p:txBody>
          <a:bodyPr/>
          <a:lstStyle/>
          <a:p>
            <a:fld id="{651B8B48-CD68-422A-981A-F7D1D2E08DD1}" type="slidenum">
              <a:rPr lang="en-US" smtClean="0"/>
              <a:t>25</a:t>
            </a:fld>
            <a:endParaRPr lang="en-US"/>
          </a:p>
        </p:txBody>
      </p:sp>
      <p:sp>
        <p:nvSpPr>
          <p:cNvPr id="4" name="TextBox 3">
            <a:extLst>
              <a:ext uri="{FF2B5EF4-FFF2-40B4-BE49-F238E27FC236}">
                <a16:creationId xmlns:a16="http://schemas.microsoft.com/office/drawing/2014/main" id="{3CF00027-ADE3-46AD-3286-5B97CE711E36}"/>
              </a:ext>
            </a:extLst>
          </p:cNvPr>
          <p:cNvSpPr txBox="1"/>
          <p:nvPr/>
        </p:nvSpPr>
        <p:spPr>
          <a:xfrm>
            <a:off x="8976320" y="1619602"/>
            <a:ext cx="2469496" cy="2246769"/>
          </a:xfrm>
          <a:prstGeom prst="rect">
            <a:avLst/>
          </a:prstGeom>
          <a:noFill/>
        </p:spPr>
        <p:txBody>
          <a:bodyPr wrap="square" rtlCol="0">
            <a:spAutoFit/>
          </a:bodyPr>
          <a:lstStyle/>
          <a:p>
            <a:r>
              <a:rPr lang="en-US" sz="2000" dirty="0"/>
              <a:t>REST API:</a:t>
            </a:r>
          </a:p>
          <a:p>
            <a:r>
              <a:rPr lang="en-US" sz="2000" dirty="0"/>
              <a:t>/article</a:t>
            </a:r>
          </a:p>
          <a:p>
            <a:r>
              <a:rPr lang="en-US" sz="2000" dirty="0"/>
              <a:t>/article/1</a:t>
            </a:r>
          </a:p>
          <a:p>
            <a:r>
              <a:rPr lang="en-US" sz="2000" dirty="0"/>
              <a:t>/author</a:t>
            </a:r>
          </a:p>
          <a:p>
            <a:r>
              <a:rPr lang="en-US" sz="2000" dirty="0"/>
              <a:t>/author/1</a:t>
            </a:r>
          </a:p>
          <a:p>
            <a:r>
              <a:rPr lang="en-US" sz="2000" dirty="0"/>
              <a:t>/article/1/comments</a:t>
            </a:r>
          </a:p>
          <a:p>
            <a:r>
              <a:rPr lang="en-US" sz="2000" dirty="0"/>
              <a:t>…</a:t>
            </a:r>
          </a:p>
        </p:txBody>
      </p:sp>
      <p:sp>
        <p:nvSpPr>
          <p:cNvPr id="5" name="Rectangle 4">
            <a:extLst>
              <a:ext uri="{FF2B5EF4-FFF2-40B4-BE49-F238E27FC236}">
                <a16:creationId xmlns:a16="http://schemas.microsoft.com/office/drawing/2014/main" id="{FC6B877F-8DFE-6E0A-6779-C4C42BBD5C77}"/>
              </a:ext>
            </a:extLst>
          </p:cNvPr>
          <p:cNvSpPr/>
          <p:nvPr/>
        </p:nvSpPr>
        <p:spPr>
          <a:xfrm>
            <a:off x="3413701" y="1700808"/>
            <a:ext cx="1656185" cy="57606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Article</a:t>
            </a:r>
          </a:p>
        </p:txBody>
      </p:sp>
      <p:sp>
        <p:nvSpPr>
          <p:cNvPr id="6" name="Rectangle 5">
            <a:extLst>
              <a:ext uri="{FF2B5EF4-FFF2-40B4-BE49-F238E27FC236}">
                <a16:creationId xmlns:a16="http://schemas.microsoft.com/office/drawing/2014/main" id="{B83FB70A-4CF8-D851-6970-CDB1047E82D5}"/>
              </a:ext>
            </a:extLst>
          </p:cNvPr>
          <p:cNvSpPr/>
          <p:nvPr/>
        </p:nvSpPr>
        <p:spPr>
          <a:xfrm>
            <a:off x="6294021" y="2454955"/>
            <a:ext cx="1656185" cy="57606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Author</a:t>
            </a:r>
          </a:p>
        </p:txBody>
      </p:sp>
      <p:sp>
        <p:nvSpPr>
          <p:cNvPr id="7" name="Rectangle 6">
            <a:extLst>
              <a:ext uri="{FF2B5EF4-FFF2-40B4-BE49-F238E27FC236}">
                <a16:creationId xmlns:a16="http://schemas.microsoft.com/office/drawing/2014/main" id="{CFEAA6B3-AA62-A8F8-94A7-C11BB4E8693A}"/>
              </a:ext>
            </a:extLst>
          </p:cNvPr>
          <p:cNvSpPr/>
          <p:nvPr/>
        </p:nvSpPr>
        <p:spPr>
          <a:xfrm>
            <a:off x="4781852" y="3463067"/>
            <a:ext cx="1656185" cy="57606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Comment</a:t>
            </a:r>
          </a:p>
        </p:txBody>
      </p:sp>
      <p:cxnSp>
        <p:nvCxnSpPr>
          <p:cNvPr id="8" name="Connector: Elbow 7">
            <a:extLst>
              <a:ext uri="{FF2B5EF4-FFF2-40B4-BE49-F238E27FC236}">
                <a16:creationId xmlns:a16="http://schemas.microsoft.com/office/drawing/2014/main" id="{A8CA9A34-E37F-2E43-1E07-CE9034960F80}"/>
              </a:ext>
            </a:extLst>
          </p:cNvPr>
          <p:cNvCxnSpPr>
            <a:stCxn id="5" idx="3"/>
            <a:endCxn id="6" idx="0"/>
          </p:cNvCxnSpPr>
          <p:nvPr/>
        </p:nvCxnSpPr>
        <p:spPr>
          <a:xfrm>
            <a:off x="5069886" y="1988840"/>
            <a:ext cx="2052228" cy="466115"/>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Connector: Elbow 8">
            <a:extLst>
              <a:ext uri="{FF2B5EF4-FFF2-40B4-BE49-F238E27FC236}">
                <a16:creationId xmlns:a16="http://schemas.microsoft.com/office/drawing/2014/main" id="{5D13A11F-C25A-ED85-E682-7AD7BF0440DD}"/>
              </a:ext>
            </a:extLst>
          </p:cNvPr>
          <p:cNvCxnSpPr>
            <a:stCxn id="5" idx="2"/>
            <a:endCxn id="7" idx="1"/>
          </p:cNvCxnSpPr>
          <p:nvPr/>
        </p:nvCxnSpPr>
        <p:spPr>
          <a:xfrm rot="16200000" flipH="1">
            <a:off x="3774710" y="2743956"/>
            <a:ext cx="1474227" cy="540058"/>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Connector: Elbow 9">
            <a:extLst>
              <a:ext uri="{FF2B5EF4-FFF2-40B4-BE49-F238E27FC236}">
                <a16:creationId xmlns:a16="http://schemas.microsoft.com/office/drawing/2014/main" id="{ABDA9459-2D31-8A06-78BF-7BCE27931604}"/>
              </a:ext>
            </a:extLst>
          </p:cNvPr>
          <p:cNvCxnSpPr>
            <a:stCxn id="7" idx="3"/>
            <a:endCxn id="6" idx="2"/>
          </p:cNvCxnSpPr>
          <p:nvPr/>
        </p:nvCxnSpPr>
        <p:spPr>
          <a:xfrm flipV="1">
            <a:off x="6438037" y="3031019"/>
            <a:ext cx="684077" cy="720080"/>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B65C64AE-90C2-B181-92B5-1FD5F2392C19}"/>
              </a:ext>
            </a:extLst>
          </p:cNvPr>
          <p:cNvSpPr txBox="1"/>
          <p:nvPr/>
        </p:nvSpPr>
        <p:spPr>
          <a:xfrm>
            <a:off x="623395" y="1619602"/>
            <a:ext cx="3048336" cy="2246769"/>
          </a:xfrm>
          <a:prstGeom prst="rect">
            <a:avLst/>
          </a:prstGeom>
          <a:noFill/>
        </p:spPr>
        <p:txBody>
          <a:bodyPr wrap="square" rtlCol="0">
            <a:spAutoFit/>
          </a:bodyPr>
          <a:lstStyle/>
          <a:p>
            <a:r>
              <a:rPr lang="en-US" sz="2000" dirty="0"/>
              <a:t>{ articles {</a:t>
            </a:r>
          </a:p>
          <a:p>
            <a:r>
              <a:rPr lang="en-US" sz="2000" dirty="0"/>
              <a:t>  title </a:t>
            </a:r>
          </a:p>
          <a:p>
            <a:r>
              <a:rPr lang="en-US" sz="2000" dirty="0"/>
              <a:t>  author { name } </a:t>
            </a:r>
          </a:p>
          <a:p>
            <a:r>
              <a:rPr lang="en-US" sz="2000" dirty="0"/>
              <a:t>  comments {</a:t>
            </a:r>
          </a:p>
          <a:p>
            <a:r>
              <a:rPr lang="en-US" sz="2000" dirty="0"/>
              <a:t>    author { name }</a:t>
            </a:r>
          </a:p>
          <a:p>
            <a:r>
              <a:rPr lang="en-US" sz="2000" dirty="0"/>
              <a:t>    content</a:t>
            </a:r>
          </a:p>
          <a:p>
            <a:r>
              <a:rPr lang="en-US" sz="2000" dirty="0"/>
              <a:t>} }</a:t>
            </a:r>
          </a:p>
        </p:txBody>
      </p:sp>
    </p:spTree>
    <p:extLst>
      <p:ext uri="{BB962C8B-B14F-4D97-AF65-F5344CB8AC3E}">
        <p14:creationId xmlns:p14="http://schemas.microsoft.com/office/powerpoint/2010/main" val="3005329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EB286-F836-2702-00FE-DF90B98C8E10}"/>
              </a:ext>
            </a:extLst>
          </p:cNvPr>
          <p:cNvSpPr>
            <a:spLocks noGrp="1"/>
          </p:cNvSpPr>
          <p:nvPr>
            <p:ph type="title"/>
          </p:nvPr>
        </p:nvSpPr>
        <p:spPr/>
        <p:txBody>
          <a:bodyPr/>
          <a:lstStyle/>
          <a:p>
            <a:r>
              <a:rPr lang="en-US" dirty="0"/>
              <a:t>GraphQL sales edition …</a:t>
            </a:r>
          </a:p>
        </p:txBody>
      </p:sp>
      <p:sp>
        <p:nvSpPr>
          <p:cNvPr id="3" name="Content Placeholder 2">
            <a:extLst>
              <a:ext uri="{FF2B5EF4-FFF2-40B4-BE49-F238E27FC236}">
                <a16:creationId xmlns:a16="http://schemas.microsoft.com/office/drawing/2014/main" id="{9989A9F5-4AF6-F41E-FC27-06C50329EA4F}"/>
              </a:ext>
            </a:extLst>
          </p:cNvPr>
          <p:cNvSpPr>
            <a:spLocks noGrp="1"/>
          </p:cNvSpPr>
          <p:nvPr>
            <p:ph idx="1"/>
          </p:nvPr>
        </p:nvSpPr>
        <p:spPr/>
        <p:txBody>
          <a:bodyPr/>
          <a:lstStyle/>
          <a:p>
            <a:r>
              <a:rPr lang="en-US" dirty="0">
                <a:solidFill>
                  <a:schemeClr val="accent2"/>
                </a:solidFill>
              </a:rPr>
              <a:t>Aggregate</a:t>
            </a:r>
            <a:r>
              <a:rPr lang="en-US" dirty="0"/>
              <a:t> data from multiple UI components.</a:t>
            </a:r>
          </a:p>
          <a:p>
            <a:r>
              <a:rPr lang="en-US" dirty="0"/>
              <a:t>Create a representation of your data that feels familiar and natural (graph).</a:t>
            </a:r>
          </a:p>
          <a:p>
            <a:r>
              <a:rPr lang="en-US" dirty="0"/>
              <a:t>Ensure that all of your data is </a:t>
            </a:r>
            <a:r>
              <a:rPr lang="en-US" dirty="0">
                <a:solidFill>
                  <a:schemeClr val="accent2"/>
                </a:solidFill>
              </a:rPr>
              <a:t>statically typed</a:t>
            </a:r>
            <a:r>
              <a:rPr lang="en-US" dirty="0"/>
              <a:t>, and these types inform what queries the schema supports.</a:t>
            </a:r>
          </a:p>
          <a:p>
            <a:r>
              <a:rPr lang="en-US" dirty="0"/>
              <a:t>Reduce the need for </a:t>
            </a:r>
            <a:r>
              <a:rPr lang="en-US" dirty="0">
                <a:solidFill>
                  <a:schemeClr val="accent2"/>
                </a:solidFill>
              </a:rPr>
              <a:t>breaking changes</a:t>
            </a:r>
            <a:r>
              <a:rPr lang="en-US" dirty="0"/>
              <a:t> but utilize a built-in mechanism for deprecations when you need to.</a:t>
            </a:r>
          </a:p>
          <a:p>
            <a:r>
              <a:rPr lang="en-US" dirty="0"/>
              <a:t>Access to a </a:t>
            </a:r>
            <a:r>
              <a:rPr lang="en-US" dirty="0">
                <a:solidFill>
                  <a:schemeClr val="accent2"/>
                </a:solidFill>
              </a:rPr>
              <a:t>powerful tooling ecosystem</a:t>
            </a:r>
            <a:r>
              <a:rPr lang="en-US" dirty="0"/>
              <a:t> with GUIs, editor integrations, code generation, linting, analytics, and more.</a:t>
            </a:r>
          </a:p>
          <a:p>
            <a:endParaRPr lang="en-US" dirty="0"/>
          </a:p>
        </p:txBody>
      </p:sp>
      <p:sp>
        <p:nvSpPr>
          <p:cNvPr id="4" name="Slide Number Placeholder 3">
            <a:extLst>
              <a:ext uri="{FF2B5EF4-FFF2-40B4-BE49-F238E27FC236}">
                <a16:creationId xmlns:a16="http://schemas.microsoft.com/office/drawing/2014/main" id="{AA7AB976-79BB-3DDC-F5CE-7B7283E0B989}"/>
              </a:ext>
            </a:extLst>
          </p:cNvPr>
          <p:cNvSpPr>
            <a:spLocks noGrp="1"/>
          </p:cNvSpPr>
          <p:nvPr>
            <p:ph type="sldNum" sz="quarter" idx="12"/>
          </p:nvPr>
        </p:nvSpPr>
        <p:spPr/>
        <p:txBody>
          <a:bodyPr/>
          <a:lstStyle/>
          <a:p>
            <a:fld id="{452BA717-4DED-4A38-BDE4-30D0F0A142DB}" type="slidenum">
              <a:rPr lang="cs-CZ" smtClean="0"/>
              <a:pPr/>
              <a:t>26</a:t>
            </a:fld>
            <a:endParaRPr lang="cs-CZ"/>
          </a:p>
        </p:txBody>
      </p:sp>
    </p:spTree>
    <p:extLst>
      <p:ext uri="{BB962C8B-B14F-4D97-AF65-F5344CB8AC3E}">
        <p14:creationId xmlns:p14="http://schemas.microsoft.com/office/powerpoint/2010/main" val="32675497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DE595-8670-7CD2-6820-BABA33649F68}"/>
              </a:ext>
            </a:extLst>
          </p:cNvPr>
          <p:cNvSpPr>
            <a:spLocks noGrp="1"/>
          </p:cNvSpPr>
          <p:nvPr>
            <p:ph type="title"/>
          </p:nvPr>
        </p:nvSpPr>
        <p:spPr/>
        <p:txBody>
          <a:bodyPr/>
          <a:lstStyle/>
          <a:p>
            <a:r>
              <a:rPr lang="en-US" dirty="0"/>
              <a:t>GraphQL</a:t>
            </a:r>
          </a:p>
        </p:txBody>
      </p:sp>
      <p:sp>
        <p:nvSpPr>
          <p:cNvPr id="3" name="Content Placeholder 2">
            <a:extLst>
              <a:ext uri="{FF2B5EF4-FFF2-40B4-BE49-F238E27FC236}">
                <a16:creationId xmlns:a16="http://schemas.microsoft.com/office/drawing/2014/main" id="{164B1F1C-0127-00CA-9EAD-EC09EE07B5CA}"/>
              </a:ext>
            </a:extLst>
          </p:cNvPr>
          <p:cNvSpPr>
            <a:spLocks noGrp="1"/>
          </p:cNvSpPr>
          <p:nvPr>
            <p:ph idx="1"/>
          </p:nvPr>
        </p:nvSpPr>
        <p:spPr/>
        <p:txBody>
          <a:bodyPr/>
          <a:lstStyle/>
          <a:p>
            <a:r>
              <a:rPr lang="en-US" dirty="0"/>
              <a:t>2012, released 2015 by Facebook</a:t>
            </a:r>
          </a:p>
          <a:p>
            <a:r>
              <a:rPr lang="en-US" dirty="0"/>
              <a:t>Last </a:t>
            </a:r>
            <a:r>
              <a:rPr lang="en-US" dirty="0">
                <a:hlinkClick r:id="rId3"/>
              </a:rPr>
              <a:t>specification from 2021</a:t>
            </a:r>
            <a:r>
              <a:rPr lang="en-US" dirty="0"/>
              <a:t> managed with </a:t>
            </a:r>
            <a:r>
              <a:rPr lang="en-US" dirty="0">
                <a:hlinkClick r:id="rId4"/>
              </a:rPr>
              <a:t>GitHub releases</a:t>
            </a:r>
            <a:r>
              <a:rPr lang="en-US" dirty="0"/>
              <a:t>.</a:t>
            </a:r>
          </a:p>
          <a:p>
            <a:r>
              <a:rPr lang="en-US" dirty="0"/>
              <a:t>Language agnostic</a:t>
            </a:r>
          </a:p>
          <a:p>
            <a:r>
              <a:rPr lang="en-US" dirty="0"/>
              <a:t>Huge Ecosystem</a:t>
            </a:r>
          </a:p>
          <a:p>
            <a:r>
              <a:rPr lang="en-US" dirty="0"/>
              <a:t>GraphQL Foundation since 2019</a:t>
            </a:r>
            <a:br>
              <a:rPr lang="en-US" dirty="0"/>
            </a:br>
            <a:r>
              <a:rPr lang="en-US" dirty="0">
                <a:hlinkClick r:id="rId5"/>
              </a:rPr>
              <a:t>Annual report</a:t>
            </a:r>
            <a:endParaRPr lang="en-US" dirty="0"/>
          </a:p>
          <a:p>
            <a:r>
              <a:rPr lang="en-US" dirty="0"/>
              <a:t>Resources</a:t>
            </a:r>
          </a:p>
          <a:p>
            <a:pPr lvl="1"/>
            <a:r>
              <a:rPr lang="en-US" dirty="0">
                <a:hlinkClick r:id="rId6"/>
              </a:rPr>
              <a:t>https://graphql.org/blog/</a:t>
            </a:r>
            <a:r>
              <a:rPr lang="en-US" dirty="0"/>
              <a:t> </a:t>
            </a:r>
          </a:p>
          <a:p>
            <a:pPr lvl="1"/>
            <a:r>
              <a:rPr lang="en-US" dirty="0"/>
              <a:t>@graphql</a:t>
            </a:r>
          </a:p>
          <a:p>
            <a:pPr lvl="1"/>
            <a:r>
              <a:rPr lang="en-US" dirty="0"/>
              <a:t>@graphqlsummit</a:t>
            </a:r>
          </a:p>
          <a:p>
            <a:pPr marL="201168" lvl="1" indent="0">
              <a:buNone/>
            </a:pPr>
            <a:endParaRPr lang="en-US" dirty="0"/>
          </a:p>
        </p:txBody>
      </p:sp>
      <p:sp>
        <p:nvSpPr>
          <p:cNvPr id="4" name="Slide Number Placeholder 3">
            <a:extLst>
              <a:ext uri="{FF2B5EF4-FFF2-40B4-BE49-F238E27FC236}">
                <a16:creationId xmlns:a16="http://schemas.microsoft.com/office/drawing/2014/main" id="{4962B9C7-AD1D-5351-1A01-9954AB03A23A}"/>
              </a:ext>
            </a:extLst>
          </p:cNvPr>
          <p:cNvSpPr>
            <a:spLocks noGrp="1"/>
          </p:cNvSpPr>
          <p:nvPr>
            <p:ph type="sldNum" sz="quarter" idx="12"/>
          </p:nvPr>
        </p:nvSpPr>
        <p:spPr/>
        <p:txBody>
          <a:bodyPr/>
          <a:lstStyle/>
          <a:p>
            <a:fld id="{452BA717-4DED-4A38-BDE4-30D0F0A142DB}" type="slidenum">
              <a:rPr lang="cs-CZ" smtClean="0"/>
              <a:pPr/>
              <a:t>27</a:t>
            </a:fld>
            <a:endParaRPr lang="cs-CZ"/>
          </a:p>
        </p:txBody>
      </p:sp>
    </p:spTree>
    <p:extLst>
      <p:ext uri="{BB962C8B-B14F-4D97-AF65-F5344CB8AC3E}">
        <p14:creationId xmlns:p14="http://schemas.microsoft.com/office/powerpoint/2010/main" val="35331207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EB471887-7FC4-7E5A-764E-340DBF2712D2}"/>
              </a:ext>
            </a:extLst>
          </p:cNvPr>
          <p:cNvSpPr>
            <a:spLocks noGrp="1"/>
          </p:cNvSpPr>
          <p:nvPr>
            <p:ph type="body" sz="quarter" idx="13"/>
          </p:nvPr>
        </p:nvSpPr>
        <p:spPr/>
        <p:txBody>
          <a:bodyPr/>
          <a:lstStyle/>
          <a:p>
            <a:r>
              <a:rPr lang="en-US" dirty="0"/>
              <a:t>Demo</a:t>
            </a:r>
          </a:p>
        </p:txBody>
      </p:sp>
      <p:sp>
        <p:nvSpPr>
          <p:cNvPr id="6" name="Text Placeholder 5">
            <a:extLst>
              <a:ext uri="{FF2B5EF4-FFF2-40B4-BE49-F238E27FC236}">
                <a16:creationId xmlns:a16="http://schemas.microsoft.com/office/drawing/2014/main" id="{6969D520-9309-1AFB-0025-64B06FB6ECE1}"/>
              </a:ext>
            </a:extLst>
          </p:cNvPr>
          <p:cNvSpPr>
            <a:spLocks noGrp="1"/>
          </p:cNvSpPr>
          <p:nvPr>
            <p:ph type="body" sz="quarter" idx="14"/>
          </p:nvPr>
        </p:nvSpPr>
        <p:spPr/>
        <p:txBody>
          <a:bodyPr/>
          <a:lstStyle/>
          <a:p>
            <a:r>
              <a:rPr lang="en-US" dirty="0"/>
              <a:t>National Open Data Catalog : GraphQL</a:t>
            </a:r>
          </a:p>
        </p:txBody>
      </p:sp>
      <p:sp>
        <p:nvSpPr>
          <p:cNvPr id="2" name="Slide Number Placeholder 1">
            <a:extLst>
              <a:ext uri="{FF2B5EF4-FFF2-40B4-BE49-F238E27FC236}">
                <a16:creationId xmlns:a16="http://schemas.microsoft.com/office/drawing/2014/main" id="{FD73C9D6-03EF-9807-6E51-4EDC687C2702}"/>
              </a:ext>
            </a:extLst>
          </p:cNvPr>
          <p:cNvSpPr>
            <a:spLocks noGrp="1"/>
          </p:cNvSpPr>
          <p:nvPr>
            <p:ph type="sldNum" sz="quarter" idx="4294967295"/>
          </p:nvPr>
        </p:nvSpPr>
        <p:spPr>
          <a:xfrm>
            <a:off x="9555163" y="0"/>
            <a:ext cx="2636837" cy="365125"/>
          </a:xfrm>
        </p:spPr>
        <p:txBody>
          <a:bodyPr/>
          <a:lstStyle/>
          <a:p>
            <a:fld id="{452BA717-4DED-4A38-BDE4-30D0F0A142DB}" type="slidenum">
              <a:rPr lang="cs-CZ" smtClean="0"/>
              <a:pPr/>
              <a:t>28</a:t>
            </a:fld>
            <a:endParaRPr lang="cs-CZ"/>
          </a:p>
        </p:txBody>
      </p:sp>
      <p:sp>
        <p:nvSpPr>
          <p:cNvPr id="7" name="Rectangle 6">
            <a:extLst>
              <a:ext uri="{FF2B5EF4-FFF2-40B4-BE49-F238E27FC236}">
                <a16:creationId xmlns:a16="http://schemas.microsoft.com/office/drawing/2014/main" id="{8B1B01B5-59F8-508A-586B-EC3A30FF4EC4}"/>
              </a:ext>
            </a:extLst>
          </p:cNvPr>
          <p:cNvSpPr/>
          <p:nvPr/>
        </p:nvSpPr>
        <p:spPr>
          <a:xfrm>
            <a:off x="335433" y="4613066"/>
            <a:ext cx="2160240" cy="179372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 datasets { data {</a:t>
            </a:r>
          </a:p>
          <a:p>
            <a:r>
              <a:rPr lang="en-US" sz="2000" dirty="0">
                <a:solidFill>
                  <a:schemeClr val="tx1"/>
                </a:solidFill>
              </a:rPr>
              <a:t>      </a:t>
            </a:r>
            <a:r>
              <a:rPr lang="en-US" sz="2000" dirty="0" err="1">
                <a:solidFill>
                  <a:schemeClr val="tx1"/>
                </a:solidFill>
              </a:rPr>
              <a:t>iri</a:t>
            </a:r>
            <a:endParaRPr lang="en-US" sz="2000" dirty="0">
              <a:solidFill>
                <a:schemeClr val="tx1"/>
              </a:solidFill>
            </a:endParaRPr>
          </a:p>
          <a:p>
            <a:r>
              <a:rPr lang="en-US" sz="2000" dirty="0">
                <a:solidFill>
                  <a:schemeClr val="tx1"/>
                </a:solidFill>
              </a:rPr>
              <a:t>      title {</a:t>
            </a:r>
          </a:p>
          <a:p>
            <a:r>
              <a:rPr lang="en-US" sz="2000" dirty="0">
                <a:solidFill>
                  <a:schemeClr val="tx1"/>
                </a:solidFill>
              </a:rPr>
              <a:t>        cs</a:t>
            </a:r>
          </a:p>
          <a:p>
            <a:r>
              <a:rPr lang="en-US" sz="2000" dirty="0">
                <a:solidFill>
                  <a:schemeClr val="tx1"/>
                </a:solidFill>
              </a:rPr>
              <a:t>      } } } }</a:t>
            </a:r>
          </a:p>
        </p:txBody>
      </p:sp>
      <p:sp>
        <p:nvSpPr>
          <p:cNvPr id="8" name="TextBox 7">
            <a:extLst>
              <a:ext uri="{FF2B5EF4-FFF2-40B4-BE49-F238E27FC236}">
                <a16:creationId xmlns:a16="http://schemas.microsoft.com/office/drawing/2014/main" id="{8A70DA7B-3826-4F0F-F508-1C93BC52E22A}"/>
              </a:ext>
            </a:extLst>
          </p:cNvPr>
          <p:cNvSpPr txBox="1"/>
          <p:nvPr/>
        </p:nvSpPr>
        <p:spPr>
          <a:xfrm>
            <a:off x="294035" y="4212956"/>
            <a:ext cx="1105893" cy="400110"/>
          </a:xfrm>
          <a:prstGeom prst="rect">
            <a:avLst/>
          </a:prstGeom>
          <a:noFill/>
        </p:spPr>
        <p:txBody>
          <a:bodyPr wrap="square" rtlCol="0">
            <a:spAutoFit/>
          </a:bodyPr>
          <a:lstStyle/>
          <a:p>
            <a:r>
              <a:rPr lang="en-US" sz="2000" dirty="0"/>
              <a:t>Query</a:t>
            </a:r>
          </a:p>
        </p:txBody>
      </p:sp>
      <p:sp>
        <p:nvSpPr>
          <p:cNvPr id="9" name="Arrow: Right 8">
            <a:extLst>
              <a:ext uri="{FF2B5EF4-FFF2-40B4-BE49-F238E27FC236}">
                <a16:creationId xmlns:a16="http://schemas.microsoft.com/office/drawing/2014/main" id="{238BA187-AE4A-B962-854D-0612F7887B79}"/>
              </a:ext>
            </a:extLst>
          </p:cNvPr>
          <p:cNvSpPr/>
          <p:nvPr/>
        </p:nvSpPr>
        <p:spPr>
          <a:xfrm>
            <a:off x="2855640" y="5057517"/>
            <a:ext cx="1080120" cy="288032"/>
          </a:xfrm>
          <a:prstGeom prst="rightArrow">
            <a:avLst/>
          </a:prstGeom>
          <a:noFill/>
          <a:ln>
            <a:solidFill>
              <a:schemeClr val="tx1"/>
            </a:solid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solidFill>
                <a:schemeClr val="tx1"/>
              </a:solidFill>
            </a:endParaRPr>
          </a:p>
        </p:txBody>
      </p:sp>
      <p:sp>
        <p:nvSpPr>
          <p:cNvPr id="10" name="Rectangle 9">
            <a:extLst>
              <a:ext uri="{FF2B5EF4-FFF2-40B4-BE49-F238E27FC236}">
                <a16:creationId xmlns:a16="http://schemas.microsoft.com/office/drawing/2014/main" id="{7F378D4D-D47A-54B1-FBFA-462D30D4C8EC}"/>
              </a:ext>
            </a:extLst>
          </p:cNvPr>
          <p:cNvSpPr/>
          <p:nvPr/>
        </p:nvSpPr>
        <p:spPr>
          <a:xfrm>
            <a:off x="4151784" y="4613066"/>
            <a:ext cx="8040216" cy="179372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{“data": { "datasets": { "data": [</a:t>
            </a:r>
          </a:p>
          <a:p>
            <a:r>
              <a:rPr lang="en-US" sz="2000" dirty="0">
                <a:solidFill>
                  <a:schemeClr val="tx1"/>
                </a:solidFill>
              </a:rPr>
              <a:t>   { "</a:t>
            </a:r>
            <a:r>
              <a:rPr lang="en-US" sz="2000" dirty="0" err="1">
                <a:solidFill>
                  <a:schemeClr val="tx1"/>
                </a:solidFill>
              </a:rPr>
              <a:t>iri</a:t>
            </a:r>
            <a:r>
              <a:rPr lang="en-US" sz="2000" dirty="0">
                <a:solidFill>
                  <a:schemeClr val="tx1"/>
                </a:solidFill>
              </a:rPr>
              <a:t>": "https://example.com/88", "title": { "cs": "</a:t>
            </a:r>
            <a:r>
              <a:rPr lang="en-US" sz="2000" dirty="0" err="1">
                <a:solidFill>
                  <a:schemeClr val="tx1"/>
                </a:solidFill>
              </a:rPr>
              <a:t>Číselník</a:t>
            </a:r>
            <a:r>
              <a:rPr lang="en-US" sz="2000" dirty="0">
                <a:solidFill>
                  <a:schemeClr val="tx1"/>
                </a:solidFill>
              </a:rPr>
              <a:t>" } },</a:t>
            </a:r>
          </a:p>
          <a:p>
            <a:r>
              <a:rPr lang="en-US" sz="2000" dirty="0">
                <a:solidFill>
                  <a:schemeClr val="tx1"/>
                </a:solidFill>
              </a:rPr>
              <a:t>   { "</a:t>
            </a:r>
            <a:r>
              <a:rPr lang="en-US" sz="2000" dirty="0" err="1">
                <a:solidFill>
                  <a:schemeClr val="tx1"/>
                </a:solidFill>
              </a:rPr>
              <a:t>iri</a:t>
            </a:r>
            <a:r>
              <a:rPr lang="en-US" sz="2000" dirty="0">
                <a:solidFill>
                  <a:schemeClr val="tx1"/>
                </a:solidFill>
              </a:rPr>
              <a:t>": "https://example.com/67", "title": { "cs": "</a:t>
            </a:r>
            <a:r>
              <a:rPr lang="en-US" sz="2000" dirty="0" err="1">
                <a:solidFill>
                  <a:schemeClr val="tx1"/>
                </a:solidFill>
              </a:rPr>
              <a:t>Seznam</a:t>
            </a:r>
            <a:r>
              <a:rPr lang="en-US" sz="2000" dirty="0">
                <a:solidFill>
                  <a:schemeClr val="tx1"/>
                </a:solidFill>
              </a:rPr>
              <a:t>" } }]</a:t>
            </a:r>
          </a:p>
          <a:p>
            <a:r>
              <a:rPr lang="en-US" sz="2000" dirty="0">
                <a:solidFill>
                  <a:schemeClr val="tx1"/>
                </a:solidFill>
              </a:rPr>
              <a:t>  } } } </a:t>
            </a:r>
          </a:p>
        </p:txBody>
      </p:sp>
      <p:sp>
        <p:nvSpPr>
          <p:cNvPr id="11" name="TextBox 10">
            <a:extLst>
              <a:ext uri="{FF2B5EF4-FFF2-40B4-BE49-F238E27FC236}">
                <a16:creationId xmlns:a16="http://schemas.microsoft.com/office/drawing/2014/main" id="{766FF2CE-8B7F-303D-AC89-23A2B5DA729F}"/>
              </a:ext>
            </a:extLst>
          </p:cNvPr>
          <p:cNvSpPr txBox="1"/>
          <p:nvPr/>
        </p:nvSpPr>
        <p:spPr>
          <a:xfrm>
            <a:off x="4151784" y="4211129"/>
            <a:ext cx="1440160" cy="400110"/>
          </a:xfrm>
          <a:prstGeom prst="rect">
            <a:avLst/>
          </a:prstGeom>
          <a:noFill/>
        </p:spPr>
        <p:txBody>
          <a:bodyPr wrap="square" rtlCol="0">
            <a:spAutoFit/>
          </a:bodyPr>
          <a:lstStyle/>
          <a:p>
            <a:r>
              <a:rPr lang="en-US" sz="2000" dirty="0"/>
              <a:t>Response</a:t>
            </a:r>
          </a:p>
        </p:txBody>
      </p:sp>
    </p:spTree>
    <p:extLst>
      <p:ext uri="{BB962C8B-B14F-4D97-AF65-F5344CB8AC3E}">
        <p14:creationId xmlns:p14="http://schemas.microsoft.com/office/powerpoint/2010/main" val="2970895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animBg="1"/>
      <p:bldP spid="10" grpId="0" animBg="1"/>
      <p:bldP spid="1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04CBE-FEA8-3D22-9D55-69F90DBDEF0B}"/>
              </a:ext>
            </a:extLst>
          </p:cNvPr>
          <p:cNvSpPr>
            <a:spLocks noGrp="1"/>
          </p:cNvSpPr>
          <p:nvPr>
            <p:ph type="title"/>
          </p:nvPr>
        </p:nvSpPr>
        <p:spPr/>
        <p:txBody>
          <a:bodyPr/>
          <a:lstStyle/>
          <a:p>
            <a:r>
              <a:rPr lang="en-US" dirty="0"/>
              <a:t>GraphQL schema</a:t>
            </a:r>
          </a:p>
        </p:txBody>
      </p:sp>
      <p:sp>
        <p:nvSpPr>
          <p:cNvPr id="3" name="Content Placeholder 2">
            <a:extLst>
              <a:ext uri="{FF2B5EF4-FFF2-40B4-BE49-F238E27FC236}">
                <a16:creationId xmlns:a16="http://schemas.microsoft.com/office/drawing/2014/main" id="{0A1ED899-DA3E-89EB-4F6E-A54521B099A5}"/>
              </a:ext>
            </a:extLst>
          </p:cNvPr>
          <p:cNvSpPr>
            <a:spLocks noGrp="1"/>
          </p:cNvSpPr>
          <p:nvPr>
            <p:ph idx="1"/>
          </p:nvPr>
        </p:nvSpPr>
        <p:spPr>
          <a:xfrm>
            <a:off x="335360" y="1268760"/>
            <a:ext cx="5040560" cy="5040560"/>
          </a:xfrm>
        </p:spPr>
        <p:txBody>
          <a:bodyPr/>
          <a:lstStyle/>
          <a:p>
            <a:r>
              <a:rPr lang="en-US" dirty="0"/>
              <a:t>Single endpoint (unlike REST)</a:t>
            </a:r>
          </a:p>
          <a:p>
            <a:r>
              <a:rPr lang="en-US" dirty="0"/>
              <a:t>For input and output objects</a:t>
            </a:r>
          </a:p>
          <a:p>
            <a:r>
              <a:rPr lang="en-US" dirty="0"/>
              <a:t>Types:</a:t>
            </a:r>
          </a:p>
          <a:p>
            <a:pPr lvl="1"/>
            <a:r>
              <a:rPr lang="en-US" dirty="0"/>
              <a:t>Scalar: Int, Float, String, Boolean, ID</a:t>
            </a:r>
          </a:p>
          <a:p>
            <a:pPr lvl="1"/>
            <a:r>
              <a:rPr lang="en-US" dirty="0"/>
              <a:t>List</a:t>
            </a:r>
          </a:p>
          <a:p>
            <a:pPr lvl="1"/>
            <a:r>
              <a:rPr lang="en-US" dirty="0"/>
              <a:t>Enumerations</a:t>
            </a:r>
          </a:p>
          <a:p>
            <a:pPr lvl="1"/>
            <a:r>
              <a:rPr lang="en-US" dirty="0"/>
              <a:t>Interface</a:t>
            </a:r>
          </a:p>
          <a:p>
            <a:pPr lvl="1"/>
            <a:r>
              <a:rPr lang="en-US" dirty="0"/>
              <a:t>Union</a:t>
            </a:r>
          </a:p>
          <a:p>
            <a:pPr lvl="1"/>
            <a:r>
              <a:rPr lang="en-US" dirty="0"/>
              <a:t>Input types</a:t>
            </a:r>
          </a:p>
          <a:p>
            <a:endParaRPr lang="en-US" dirty="0"/>
          </a:p>
        </p:txBody>
      </p:sp>
      <p:sp>
        <p:nvSpPr>
          <p:cNvPr id="4" name="Slide Number Placeholder 3">
            <a:extLst>
              <a:ext uri="{FF2B5EF4-FFF2-40B4-BE49-F238E27FC236}">
                <a16:creationId xmlns:a16="http://schemas.microsoft.com/office/drawing/2014/main" id="{69E77670-3FFE-5F14-B216-6B806D9C467C}"/>
              </a:ext>
            </a:extLst>
          </p:cNvPr>
          <p:cNvSpPr>
            <a:spLocks noGrp="1"/>
          </p:cNvSpPr>
          <p:nvPr>
            <p:ph type="sldNum" sz="quarter" idx="12"/>
          </p:nvPr>
        </p:nvSpPr>
        <p:spPr/>
        <p:txBody>
          <a:bodyPr/>
          <a:lstStyle/>
          <a:p>
            <a:fld id="{452BA717-4DED-4A38-BDE4-30D0F0A142DB}" type="slidenum">
              <a:rPr lang="cs-CZ" smtClean="0"/>
              <a:pPr/>
              <a:t>29</a:t>
            </a:fld>
            <a:endParaRPr lang="cs-CZ"/>
          </a:p>
        </p:txBody>
      </p:sp>
      <p:sp>
        <p:nvSpPr>
          <p:cNvPr id="5" name="Rectangle 4">
            <a:extLst>
              <a:ext uri="{FF2B5EF4-FFF2-40B4-BE49-F238E27FC236}">
                <a16:creationId xmlns:a16="http://schemas.microsoft.com/office/drawing/2014/main" id="{535E7BBA-E536-91CC-9E34-D71DBC91F1BD}"/>
              </a:ext>
            </a:extLst>
          </p:cNvPr>
          <p:cNvSpPr/>
          <p:nvPr/>
        </p:nvSpPr>
        <p:spPr>
          <a:xfrm>
            <a:off x="6816082" y="1268760"/>
            <a:ext cx="4907187" cy="134076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dirty="0">
                <a:solidFill>
                  <a:schemeClr val="tx1"/>
                </a:solidFill>
              </a:rPr>
              <a:t>schema {</a:t>
            </a:r>
          </a:p>
          <a:p>
            <a:r>
              <a:rPr lang="en-US" sz="2000" dirty="0">
                <a:solidFill>
                  <a:schemeClr val="tx1"/>
                </a:solidFill>
              </a:rPr>
              <a:t>  query: Query</a:t>
            </a:r>
          </a:p>
          <a:p>
            <a:r>
              <a:rPr lang="en-US" sz="2000" dirty="0">
                <a:solidFill>
                  <a:schemeClr val="tx1"/>
                </a:solidFill>
              </a:rPr>
              <a:t>  mutation: Mutation</a:t>
            </a:r>
          </a:p>
          <a:p>
            <a:r>
              <a:rPr lang="en-US" sz="2000" dirty="0">
                <a:solidFill>
                  <a:schemeClr val="tx1"/>
                </a:solidFill>
              </a:rPr>
              <a:t>}</a:t>
            </a:r>
          </a:p>
        </p:txBody>
      </p:sp>
      <p:sp>
        <p:nvSpPr>
          <p:cNvPr id="6" name="Rectangle 5">
            <a:extLst>
              <a:ext uri="{FF2B5EF4-FFF2-40B4-BE49-F238E27FC236}">
                <a16:creationId xmlns:a16="http://schemas.microsoft.com/office/drawing/2014/main" id="{3A21D51B-9BF0-1A45-A4E4-4F311A07606F}"/>
              </a:ext>
            </a:extLst>
          </p:cNvPr>
          <p:cNvSpPr/>
          <p:nvPr/>
        </p:nvSpPr>
        <p:spPr>
          <a:xfrm>
            <a:off x="6816083" y="2782845"/>
            <a:ext cx="4907186" cy="129230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dirty="0">
                <a:solidFill>
                  <a:schemeClr val="tx1"/>
                </a:solidFill>
              </a:rPr>
              <a:t>type Character {</a:t>
            </a:r>
          </a:p>
          <a:p>
            <a:r>
              <a:rPr lang="en-US" sz="2000" dirty="0">
                <a:solidFill>
                  <a:schemeClr val="tx1"/>
                </a:solidFill>
              </a:rPr>
              <a:t>  name: String</a:t>
            </a:r>
          </a:p>
          <a:p>
            <a:r>
              <a:rPr lang="en-US" sz="2000" dirty="0">
                <a:solidFill>
                  <a:schemeClr val="tx1"/>
                </a:solidFill>
              </a:rPr>
              <a:t>  </a:t>
            </a:r>
            <a:r>
              <a:rPr lang="en-US" sz="2000" dirty="0" err="1">
                <a:solidFill>
                  <a:schemeClr val="tx1"/>
                </a:solidFill>
              </a:rPr>
              <a:t>appearsIn</a:t>
            </a:r>
            <a:r>
              <a:rPr lang="en-US" sz="2000" dirty="0">
                <a:solidFill>
                  <a:schemeClr val="tx1"/>
                </a:solidFill>
              </a:rPr>
              <a:t>: [Episode!]</a:t>
            </a:r>
          </a:p>
          <a:p>
            <a:r>
              <a:rPr lang="en-US" sz="2000" dirty="0">
                <a:solidFill>
                  <a:schemeClr val="tx1"/>
                </a:solidFill>
              </a:rPr>
              <a:t>}</a:t>
            </a:r>
          </a:p>
        </p:txBody>
      </p:sp>
      <p:sp>
        <p:nvSpPr>
          <p:cNvPr id="7" name="Rectangle 6">
            <a:extLst>
              <a:ext uri="{FF2B5EF4-FFF2-40B4-BE49-F238E27FC236}">
                <a16:creationId xmlns:a16="http://schemas.microsoft.com/office/drawing/2014/main" id="{BE5D41F1-44E8-8BBC-9504-C258680059AA}"/>
              </a:ext>
            </a:extLst>
          </p:cNvPr>
          <p:cNvSpPr/>
          <p:nvPr/>
        </p:nvSpPr>
        <p:spPr>
          <a:xfrm>
            <a:off x="6816082" y="4248474"/>
            <a:ext cx="4907186" cy="206084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dirty="0">
                <a:solidFill>
                  <a:schemeClr val="tx1"/>
                </a:solidFill>
              </a:rPr>
              <a:t>interface </a:t>
            </a:r>
            <a:r>
              <a:rPr lang="en-US" sz="2000" dirty="0" err="1">
                <a:solidFill>
                  <a:schemeClr val="tx1"/>
                </a:solidFill>
              </a:rPr>
              <a:t>IdentifiedType</a:t>
            </a:r>
            <a:r>
              <a:rPr lang="en-US" sz="2000" dirty="0">
                <a:solidFill>
                  <a:schemeClr val="tx1"/>
                </a:solidFill>
              </a:rPr>
              <a:t> { id: ID! }</a:t>
            </a:r>
            <a:br>
              <a:rPr lang="en-US" sz="2000" dirty="0">
                <a:solidFill>
                  <a:schemeClr val="tx1"/>
                </a:solidFill>
              </a:rPr>
            </a:br>
            <a:br>
              <a:rPr lang="en-US" sz="2000" dirty="0">
                <a:solidFill>
                  <a:schemeClr val="tx1"/>
                </a:solidFill>
              </a:rPr>
            </a:br>
            <a:r>
              <a:rPr lang="en-US" sz="2000" dirty="0">
                <a:solidFill>
                  <a:schemeClr val="tx1"/>
                </a:solidFill>
              </a:rPr>
              <a:t>type Human implements </a:t>
            </a:r>
            <a:r>
              <a:rPr lang="en-US" sz="2000" dirty="0" err="1">
                <a:solidFill>
                  <a:schemeClr val="tx1"/>
                </a:solidFill>
              </a:rPr>
              <a:t>IdentifiedType</a:t>
            </a:r>
            <a:r>
              <a:rPr lang="en-US" sz="2000" dirty="0">
                <a:solidFill>
                  <a:schemeClr val="tx1"/>
                </a:solidFill>
              </a:rPr>
              <a:t> { </a:t>
            </a:r>
          </a:p>
          <a:p>
            <a:r>
              <a:rPr lang="en-US" sz="2000" dirty="0">
                <a:solidFill>
                  <a:schemeClr val="tx1"/>
                </a:solidFill>
              </a:rPr>
              <a:t>  id: ID!</a:t>
            </a:r>
          </a:p>
          <a:p>
            <a:r>
              <a:rPr lang="en-US" sz="2000" dirty="0">
                <a:solidFill>
                  <a:schemeClr val="tx1"/>
                </a:solidFill>
              </a:rPr>
              <a:t>  name: String! </a:t>
            </a:r>
          </a:p>
          <a:p>
            <a:r>
              <a:rPr lang="en-US" sz="2000" dirty="0">
                <a:solidFill>
                  <a:schemeClr val="tx1"/>
                </a:solidFill>
              </a:rPr>
              <a:t>}</a:t>
            </a:r>
          </a:p>
        </p:txBody>
      </p:sp>
      <p:sp>
        <p:nvSpPr>
          <p:cNvPr id="8" name="Rectangle 7">
            <a:extLst>
              <a:ext uri="{FF2B5EF4-FFF2-40B4-BE49-F238E27FC236}">
                <a16:creationId xmlns:a16="http://schemas.microsoft.com/office/drawing/2014/main" id="{09683700-CBCF-5A87-197A-513A411D3EFE}"/>
              </a:ext>
            </a:extLst>
          </p:cNvPr>
          <p:cNvSpPr/>
          <p:nvPr/>
        </p:nvSpPr>
        <p:spPr>
          <a:xfrm>
            <a:off x="623393" y="5805264"/>
            <a:ext cx="5832647" cy="50405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dirty="0">
                <a:solidFill>
                  <a:schemeClr val="tx1"/>
                </a:solidFill>
              </a:rPr>
              <a:t>union </a:t>
            </a:r>
            <a:r>
              <a:rPr lang="en-US" sz="2000" dirty="0" err="1">
                <a:solidFill>
                  <a:schemeClr val="tx1"/>
                </a:solidFill>
              </a:rPr>
              <a:t>SearchResult</a:t>
            </a:r>
            <a:r>
              <a:rPr lang="en-US" sz="2000" dirty="0">
                <a:solidFill>
                  <a:schemeClr val="tx1"/>
                </a:solidFill>
              </a:rPr>
              <a:t> =  Human | Droid | Starship</a:t>
            </a:r>
          </a:p>
        </p:txBody>
      </p:sp>
    </p:spTree>
    <p:extLst>
      <p:ext uri="{BB962C8B-B14F-4D97-AF65-F5344CB8AC3E}">
        <p14:creationId xmlns:p14="http://schemas.microsoft.com/office/powerpoint/2010/main" val="1800456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224B5-3A0F-E507-A2D8-2D71EBC8C099}"/>
              </a:ext>
            </a:extLst>
          </p:cNvPr>
          <p:cNvSpPr>
            <a:spLocks noGrp="1"/>
          </p:cNvSpPr>
          <p:nvPr>
            <p:ph type="title"/>
          </p:nvPr>
        </p:nvSpPr>
        <p:spPr/>
        <p:txBody>
          <a:bodyPr>
            <a:normAutofit/>
          </a:bodyPr>
          <a:lstStyle/>
          <a:p>
            <a:r>
              <a:rPr lang="en-US" dirty="0"/>
              <a:t>Web Services - NSWI145</a:t>
            </a:r>
          </a:p>
        </p:txBody>
      </p:sp>
      <p:sp>
        <p:nvSpPr>
          <p:cNvPr id="3" name="Content Placeholder 2">
            <a:extLst>
              <a:ext uri="{FF2B5EF4-FFF2-40B4-BE49-F238E27FC236}">
                <a16:creationId xmlns:a16="http://schemas.microsoft.com/office/drawing/2014/main" id="{30859415-C002-770F-7B8D-0C7C3D2F5D84}"/>
              </a:ext>
            </a:extLst>
          </p:cNvPr>
          <p:cNvSpPr>
            <a:spLocks noGrp="1"/>
          </p:cNvSpPr>
          <p:nvPr>
            <p:ph idx="1"/>
          </p:nvPr>
        </p:nvSpPr>
        <p:spPr/>
        <p:txBody>
          <a:bodyPr/>
          <a:lstStyle/>
          <a:p>
            <a:r>
              <a:rPr lang="en-US" dirty="0"/>
              <a:t>RPC-based services</a:t>
            </a:r>
          </a:p>
          <a:p>
            <a:r>
              <a:rPr lang="en-US" dirty="0"/>
              <a:t>Simple Object Access Protocol (SOAP)</a:t>
            </a:r>
          </a:p>
          <a:p>
            <a:pPr lvl="1"/>
            <a:r>
              <a:rPr lang="en-US" dirty="0"/>
              <a:t>A successor to XML RPC</a:t>
            </a:r>
          </a:p>
          <a:p>
            <a:pPr lvl="1"/>
            <a:r>
              <a:rPr lang="en-US" dirty="0"/>
              <a:t>More extensible</a:t>
            </a:r>
          </a:p>
          <a:p>
            <a:pPr lvl="1"/>
            <a:r>
              <a:rPr lang="en-US" dirty="0"/>
              <a:t>Protocol neutral</a:t>
            </a:r>
          </a:p>
          <a:p>
            <a:pPr lvl="1"/>
            <a:r>
              <a:rPr lang="en-US" dirty="0"/>
              <a:t>Shifts paradigm from RPC to message passing</a:t>
            </a:r>
          </a:p>
          <a:p>
            <a:r>
              <a:rPr lang="en-US" dirty="0"/>
              <a:t>Web service description language (WSDL)</a:t>
            </a:r>
          </a:p>
          <a:p>
            <a:r>
              <a:rPr lang="en-US" dirty="0"/>
              <a:t>Universal description discovery and integration (UDDI)</a:t>
            </a:r>
          </a:p>
          <a:p>
            <a:endParaRPr lang="en-US" dirty="0"/>
          </a:p>
          <a:p>
            <a:endParaRPr lang="en-US" dirty="0"/>
          </a:p>
        </p:txBody>
      </p:sp>
      <p:sp>
        <p:nvSpPr>
          <p:cNvPr id="4" name="Slide Number Placeholder 3">
            <a:extLst>
              <a:ext uri="{FF2B5EF4-FFF2-40B4-BE49-F238E27FC236}">
                <a16:creationId xmlns:a16="http://schemas.microsoft.com/office/drawing/2014/main" id="{AE9FF9F6-60AC-A32D-F3F3-601AA9C80863}"/>
              </a:ext>
            </a:extLst>
          </p:cNvPr>
          <p:cNvSpPr>
            <a:spLocks noGrp="1"/>
          </p:cNvSpPr>
          <p:nvPr>
            <p:ph type="sldNum" sz="quarter" idx="12"/>
          </p:nvPr>
        </p:nvSpPr>
        <p:spPr/>
        <p:txBody>
          <a:bodyPr/>
          <a:lstStyle/>
          <a:p>
            <a:fld id="{452BA717-4DED-4A38-BDE4-30D0F0A142DB}" type="slidenum">
              <a:rPr lang="cs-CZ" smtClean="0"/>
              <a:pPr/>
              <a:t>3</a:t>
            </a:fld>
            <a:endParaRPr lang="cs-CZ"/>
          </a:p>
        </p:txBody>
      </p:sp>
    </p:spTree>
    <p:extLst>
      <p:ext uri="{BB962C8B-B14F-4D97-AF65-F5344CB8AC3E}">
        <p14:creationId xmlns:p14="http://schemas.microsoft.com/office/powerpoint/2010/main" val="22100716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E637F-7F9D-2A03-53FC-64434C025DC6}"/>
              </a:ext>
            </a:extLst>
          </p:cNvPr>
          <p:cNvSpPr>
            <a:spLocks noGrp="1"/>
          </p:cNvSpPr>
          <p:nvPr>
            <p:ph type="title"/>
          </p:nvPr>
        </p:nvSpPr>
        <p:spPr/>
        <p:txBody>
          <a:bodyPr/>
          <a:lstStyle/>
          <a:p>
            <a:r>
              <a:rPr lang="en-US" dirty="0"/>
              <a:t>GraphQL introspection</a:t>
            </a:r>
          </a:p>
        </p:txBody>
      </p:sp>
      <p:sp>
        <p:nvSpPr>
          <p:cNvPr id="4" name="Slide Number Placeholder 3">
            <a:extLst>
              <a:ext uri="{FF2B5EF4-FFF2-40B4-BE49-F238E27FC236}">
                <a16:creationId xmlns:a16="http://schemas.microsoft.com/office/drawing/2014/main" id="{A81B60E1-9A50-9CD4-5B2A-3E24556E6B8A}"/>
              </a:ext>
            </a:extLst>
          </p:cNvPr>
          <p:cNvSpPr>
            <a:spLocks noGrp="1"/>
          </p:cNvSpPr>
          <p:nvPr>
            <p:ph type="sldNum" sz="quarter" idx="12"/>
          </p:nvPr>
        </p:nvSpPr>
        <p:spPr/>
        <p:txBody>
          <a:bodyPr/>
          <a:lstStyle/>
          <a:p>
            <a:fld id="{452BA717-4DED-4A38-BDE4-30D0F0A142DB}" type="slidenum">
              <a:rPr lang="cs-CZ" smtClean="0"/>
              <a:pPr/>
              <a:t>30</a:t>
            </a:fld>
            <a:endParaRPr lang="cs-CZ"/>
          </a:p>
        </p:txBody>
      </p:sp>
      <p:sp>
        <p:nvSpPr>
          <p:cNvPr id="5" name="Rectangle 4">
            <a:extLst>
              <a:ext uri="{FF2B5EF4-FFF2-40B4-BE49-F238E27FC236}">
                <a16:creationId xmlns:a16="http://schemas.microsoft.com/office/drawing/2014/main" id="{76008FB1-8E5D-A6A6-E8EA-78708C8AEB57}"/>
              </a:ext>
            </a:extLst>
          </p:cNvPr>
          <p:cNvSpPr/>
          <p:nvPr/>
        </p:nvSpPr>
        <p:spPr>
          <a:xfrm>
            <a:off x="5862847" y="2348880"/>
            <a:ext cx="5345721" cy="2664296"/>
          </a:xfrm>
          <a:prstGeom prst="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dirty="0">
                <a:solidFill>
                  <a:schemeClr val="tx1"/>
                </a:solidFill>
              </a:rPr>
              <a:t>{</a:t>
            </a:r>
          </a:p>
          <a:p>
            <a:r>
              <a:rPr lang="en-US" sz="2000" dirty="0">
                <a:solidFill>
                  <a:schemeClr val="tx1"/>
                </a:solidFill>
              </a:rPr>
              <a:t>  __schema {</a:t>
            </a:r>
          </a:p>
          <a:p>
            <a:r>
              <a:rPr lang="en-US" sz="2000" dirty="0">
                <a:solidFill>
                  <a:schemeClr val="tx1"/>
                </a:solidFill>
              </a:rPr>
              <a:t>    types {</a:t>
            </a:r>
          </a:p>
          <a:p>
            <a:r>
              <a:rPr lang="en-US" sz="2000" dirty="0">
                <a:solidFill>
                  <a:schemeClr val="tx1"/>
                </a:solidFill>
              </a:rPr>
              <a:t>      name</a:t>
            </a:r>
          </a:p>
          <a:p>
            <a:r>
              <a:rPr lang="en-US" sz="2000" dirty="0">
                <a:solidFill>
                  <a:schemeClr val="tx1"/>
                </a:solidFill>
              </a:rPr>
              <a:t>      fields { name type { name } }</a:t>
            </a:r>
          </a:p>
          <a:p>
            <a:r>
              <a:rPr lang="en-US" sz="2000" dirty="0">
                <a:solidFill>
                  <a:schemeClr val="tx1"/>
                </a:solidFill>
              </a:rPr>
              <a:t>    }</a:t>
            </a:r>
          </a:p>
          <a:p>
            <a:r>
              <a:rPr lang="en-US" sz="2000" dirty="0">
                <a:solidFill>
                  <a:schemeClr val="tx1"/>
                </a:solidFill>
              </a:rPr>
              <a:t>  }</a:t>
            </a:r>
          </a:p>
          <a:p>
            <a:r>
              <a:rPr lang="en-US" sz="2000" dirty="0">
                <a:solidFill>
                  <a:schemeClr val="tx1"/>
                </a:solidFill>
              </a:rPr>
              <a:t>}</a:t>
            </a:r>
          </a:p>
        </p:txBody>
      </p:sp>
      <p:pic>
        <p:nvPicPr>
          <p:cNvPr id="7" name="Picture 2">
            <a:extLst>
              <a:ext uri="{FF2B5EF4-FFF2-40B4-BE49-F238E27FC236}">
                <a16:creationId xmlns:a16="http://schemas.microsoft.com/office/drawing/2014/main" id="{206E6F14-5218-B393-94B8-EC13430309CA}"/>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001608" y="1539109"/>
            <a:ext cx="4396869" cy="39781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2651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24218-8F77-B014-5D8F-29D6B1B3CC3F}"/>
              </a:ext>
            </a:extLst>
          </p:cNvPr>
          <p:cNvSpPr>
            <a:spLocks noGrp="1"/>
          </p:cNvSpPr>
          <p:nvPr>
            <p:ph type="title"/>
          </p:nvPr>
        </p:nvSpPr>
        <p:spPr/>
        <p:txBody>
          <a:bodyPr/>
          <a:lstStyle/>
          <a:p>
            <a:r>
              <a:rPr lang="en-US" dirty="0"/>
              <a:t>GraphQL</a:t>
            </a:r>
          </a:p>
        </p:txBody>
      </p:sp>
      <p:sp>
        <p:nvSpPr>
          <p:cNvPr id="3" name="Content Placeholder 2">
            <a:extLst>
              <a:ext uri="{FF2B5EF4-FFF2-40B4-BE49-F238E27FC236}">
                <a16:creationId xmlns:a16="http://schemas.microsoft.com/office/drawing/2014/main" id="{129587D4-9575-EDCB-A245-F9D1B825E5DA}"/>
              </a:ext>
            </a:extLst>
          </p:cNvPr>
          <p:cNvSpPr>
            <a:spLocks noGrp="1"/>
          </p:cNvSpPr>
          <p:nvPr>
            <p:ph idx="1"/>
          </p:nvPr>
        </p:nvSpPr>
        <p:spPr>
          <a:xfrm>
            <a:off x="335360" y="1268760"/>
            <a:ext cx="3960440" cy="5040560"/>
          </a:xfrm>
        </p:spPr>
        <p:txBody>
          <a:bodyPr/>
          <a:lstStyle/>
          <a:p>
            <a:r>
              <a:rPr lang="en-US" dirty="0">
                <a:hlinkClick r:id="rId3"/>
              </a:rPr>
              <a:t>Aliases</a:t>
            </a:r>
            <a:endParaRPr lang="en-US" dirty="0"/>
          </a:p>
          <a:p>
            <a:r>
              <a:rPr lang="en-US" dirty="0">
                <a:hlinkClick r:id="rId4"/>
              </a:rPr>
              <a:t>Fragments</a:t>
            </a:r>
            <a:endParaRPr lang="en-US" dirty="0"/>
          </a:p>
          <a:p>
            <a:r>
              <a:rPr lang="en-US" dirty="0">
                <a:hlinkClick r:id="rId5"/>
              </a:rPr>
              <a:t>Variables</a:t>
            </a:r>
            <a:r>
              <a:rPr lang="en-US" dirty="0"/>
              <a:t> (</a:t>
            </a:r>
            <a:r>
              <a:rPr lang="en-US" dirty="0">
                <a:hlinkClick r:id="rId6"/>
              </a:rPr>
              <a:t>with fragments</a:t>
            </a:r>
            <a:r>
              <a:rPr lang="en-US" dirty="0"/>
              <a:t>)</a:t>
            </a:r>
          </a:p>
          <a:p>
            <a:r>
              <a:rPr lang="en-US" dirty="0">
                <a:hlinkClick r:id="rId7"/>
              </a:rPr>
              <a:t>Directives</a:t>
            </a:r>
            <a:endParaRPr lang="en-US" dirty="0"/>
          </a:p>
          <a:p>
            <a:r>
              <a:rPr lang="en-US" dirty="0">
                <a:hlinkClick r:id="rId8"/>
              </a:rPr>
              <a:t>Mutations</a:t>
            </a:r>
            <a:endParaRPr lang="en-US" dirty="0"/>
          </a:p>
          <a:p>
            <a:r>
              <a:rPr lang="en-US" dirty="0"/>
              <a:t>…</a:t>
            </a:r>
          </a:p>
          <a:p>
            <a:endParaRPr lang="en-US" dirty="0"/>
          </a:p>
          <a:p>
            <a:endParaRPr lang="en-US" dirty="0"/>
          </a:p>
        </p:txBody>
      </p:sp>
      <p:sp>
        <p:nvSpPr>
          <p:cNvPr id="4" name="Slide Number Placeholder 3">
            <a:extLst>
              <a:ext uri="{FF2B5EF4-FFF2-40B4-BE49-F238E27FC236}">
                <a16:creationId xmlns:a16="http://schemas.microsoft.com/office/drawing/2014/main" id="{BBFCB33F-FA34-1D34-FC24-E6422A8D04E1}"/>
              </a:ext>
            </a:extLst>
          </p:cNvPr>
          <p:cNvSpPr>
            <a:spLocks noGrp="1"/>
          </p:cNvSpPr>
          <p:nvPr>
            <p:ph type="sldNum" sz="quarter" idx="12"/>
          </p:nvPr>
        </p:nvSpPr>
        <p:spPr/>
        <p:txBody>
          <a:bodyPr/>
          <a:lstStyle/>
          <a:p>
            <a:fld id="{452BA717-4DED-4A38-BDE4-30D0F0A142DB}" type="slidenum">
              <a:rPr lang="cs-CZ" smtClean="0"/>
              <a:pPr/>
              <a:t>31</a:t>
            </a:fld>
            <a:endParaRPr lang="cs-CZ"/>
          </a:p>
        </p:txBody>
      </p:sp>
      <p:sp>
        <p:nvSpPr>
          <p:cNvPr id="5" name="Rectangle 4">
            <a:extLst>
              <a:ext uri="{FF2B5EF4-FFF2-40B4-BE49-F238E27FC236}">
                <a16:creationId xmlns:a16="http://schemas.microsoft.com/office/drawing/2014/main" id="{51592285-E619-C01A-CB47-66A0541C5AB7}"/>
              </a:ext>
            </a:extLst>
          </p:cNvPr>
          <p:cNvSpPr/>
          <p:nvPr/>
        </p:nvSpPr>
        <p:spPr>
          <a:xfrm>
            <a:off x="4512463" y="1340768"/>
            <a:ext cx="7296809" cy="48965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dirty="0">
                <a:solidFill>
                  <a:schemeClr val="accent2"/>
                </a:solidFill>
              </a:rPr>
              <a:t>query</a:t>
            </a:r>
            <a:r>
              <a:rPr lang="en-US" sz="2000" dirty="0">
                <a:solidFill>
                  <a:schemeClr val="tx1"/>
                </a:solidFill>
              </a:rPr>
              <a:t> Hero(</a:t>
            </a:r>
            <a:br>
              <a:rPr lang="en-US" sz="2000" dirty="0">
                <a:solidFill>
                  <a:schemeClr val="tx1"/>
                </a:solidFill>
              </a:rPr>
            </a:br>
            <a:r>
              <a:rPr lang="en-US" sz="2000" dirty="0">
                <a:solidFill>
                  <a:schemeClr val="tx1"/>
                </a:solidFill>
              </a:rPr>
              <a:t>  $episode: Episode, </a:t>
            </a:r>
            <a:br>
              <a:rPr lang="en-US" sz="2000" dirty="0">
                <a:solidFill>
                  <a:schemeClr val="tx1"/>
                </a:solidFill>
              </a:rPr>
            </a:br>
            <a:r>
              <a:rPr lang="en-US" sz="2000" dirty="0">
                <a:solidFill>
                  <a:schemeClr val="tx1"/>
                </a:solidFill>
              </a:rPr>
              <a:t>  $</a:t>
            </a:r>
            <a:r>
              <a:rPr lang="en-US" sz="2000" dirty="0" err="1">
                <a:solidFill>
                  <a:schemeClr val="tx1"/>
                </a:solidFill>
              </a:rPr>
              <a:t>withFriends</a:t>
            </a:r>
            <a:r>
              <a:rPr lang="en-US" sz="2000" dirty="0">
                <a:solidFill>
                  <a:schemeClr val="tx1"/>
                </a:solidFill>
              </a:rPr>
              <a:t>: Boolean! = true</a:t>
            </a:r>
          </a:p>
          <a:p>
            <a:r>
              <a:rPr lang="en-US" sz="2000" dirty="0">
                <a:solidFill>
                  <a:schemeClr val="tx1"/>
                </a:solidFill>
              </a:rPr>
              <a:t>) {</a:t>
            </a:r>
          </a:p>
          <a:p>
            <a:r>
              <a:rPr lang="en-US" sz="2000" dirty="0">
                <a:solidFill>
                  <a:schemeClr val="tx1"/>
                </a:solidFill>
              </a:rPr>
              <a:t>  hero(episode: $episode) {</a:t>
            </a:r>
          </a:p>
          <a:p>
            <a:r>
              <a:rPr lang="en-US" sz="2000" dirty="0">
                <a:solidFill>
                  <a:schemeClr val="tx1"/>
                </a:solidFill>
              </a:rPr>
              <a:t>    … </a:t>
            </a:r>
            <a:r>
              <a:rPr lang="en-US" sz="2000" dirty="0" err="1">
                <a:solidFill>
                  <a:schemeClr val="tx1"/>
                </a:solidFill>
              </a:rPr>
              <a:t>baseInformation</a:t>
            </a:r>
            <a:endParaRPr lang="en-US" sz="2000" dirty="0">
              <a:solidFill>
                <a:schemeClr val="tx1"/>
              </a:solidFill>
            </a:endParaRPr>
          </a:p>
          <a:p>
            <a:r>
              <a:rPr lang="en-US" sz="2000" dirty="0">
                <a:solidFill>
                  <a:schemeClr val="tx1"/>
                </a:solidFill>
              </a:rPr>
              <a:t>    friends @include(if: $</a:t>
            </a:r>
            <a:r>
              <a:rPr lang="en-US" sz="2000" dirty="0" err="1">
                <a:solidFill>
                  <a:schemeClr val="tx1"/>
                </a:solidFill>
              </a:rPr>
              <a:t>withFriends</a:t>
            </a:r>
            <a:r>
              <a:rPr lang="en-US" sz="2000" dirty="0">
                <a:solidFill>
                  <a:schemeClr val="tx1"/>
                </a:solidFill>
              </a:rPr>
              <a:t>) {</a:t>
            </a:r>
          </a:p>
          <a:p>
            <a:r>
              <a:rPr lang="en-US" sz="2000" dirty="0">
                <a:solidFill>
                  <a:schemeClr val="tx1"/>
                </a:solidFill>
              </a:rPr>
              <a:t>      name</a:t>
            </a:r>
          </a:p>
          <a:p>
            <a:r>
              <a:rPr lang="en-US" sz="2000" dirty="0">
                <a:solidFill>
                  <a:schemeClr val="tx1"/>
                </a:solidFill>
              </a:rPr>
              <a:t>    }</a:t>
            </a:r>
          </a:p>
          <a:p>
            <a:r>
              <a:rPr lang="en-US" sz="2000" dirty="0">
                <a:solidFill>
                  <a:schemeClr val="tx1"/>
                </a:solidFill>
              </a:rPr>
              <a:t>  }</a:t>
            </a:r>
          </a:p>
          <a:p>
            <a:r>
              <a:rPr lang="en-US" sz="2000" dirty="0">
                <a:solidFill>
                  <a:schemeClr val="tx1"/>
                </a:solidFill>
              </a:rPr>
              <a:t>}</a:t>
            </a:r>
          </a:p>
          <a:p>
            <a:endParaRPr lang="en-US" sz="2000" dirty="0">
              <a:solidFill>
                <a:schemeClr val="tx1"/>
              </a:solidFill>
            </a:endParaRPr>
          </a:p>
          <a:p>
            <a:r>
              <a:rPr lang="en-US" sz="2000" dirty="0">
                <a:solidFill>
                  <a:schemeClr val="accent2"/>
                </a:solidFill>
              </a:rPr>
              <a:t>fragment</a:t>
            </a:r>
            <a:r>
              <a:rPr lang="en-US" sz="2000" dirty="0">
                <a:solidFill>
                  <a:schemeClr val="tx1"/>
                </a:solidFill>
              </a:rPr>
              <a:t> </a:t>
            </a:r>
            <a:r>
              <a:rPr lang="en-US" sz="2000" dirty="0" err="1">
                <a:solidFill>
                  <a:schemeClr val="tx1"/>
                </a:solidFill>
              </a:rPr>
              <a:t>baseInformation</a:t>
            </a:r>
            <a:r>
              <a:rPr lang="en-US" sz="2000" dirty="0">
                <a:solidFill>
                  <a:schemeClr val="tx1"/>
                </a:solidFill>
              </a:rPr>
              <a:t> on Character {</a:t>
            </a:r>
          </a:p>
          <a:p>
            <a:r>
              <a:rPr lang="en-US" sz="2000" dirty="0">
                <a:solidFill>
                  <a:schemeClr val="tx1"/>
                </a:solidFill>
              </a:rPr>
              <a:t>  name</a:t>
            </a:r>
          </a:p>
          <a:p>
            <a:r>
              <a:rPr lang="en-US" sz="2000" dirty="0">
                <a:solidFill>
                  <a:schemeClr val="tx1"/>
                </a:solidFill>
              </a:rPr>
              <a:t>}</a:t>
            </a:r>
          </a:p>
        </p:txBody>
      </p:sp>
    </p:spTree>
    <p:extLst>
      <p:ext uri="{BB962C8B-B14F-4D97-AF65-F5344CB8AC3E}">
        <p14:creationId xmlns:p14="http://schemas.microsoft.com/office/powerpoint/2010/main" val="16123291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D16AA-8890-70AE-A39B-2EBB913B60E0}"/>
              </a:ext>
            </a:extLst>
          </p:cNvPr>
          <p:cNvSpPr>
            <a:spLocks noGrp="1"/>
          </p:cNvSpPr>
          <p:nvPr>
            <p:ph type="title"/>
          </p:nvPr>
        </p:nvSpPr>
        <p:spPr/>
        <p:txBody>
          <a:bodyPr/>
          <a:lstStyle/>
          <a:p>
            <a:r>
              <a:rPr lang="en-US" dirty="0"/>
              <a:t>GraphQL eco-system</a:t>
            </a:r>
          </a:p>
        </p:txBody>
      </p:sp>
      <p:sp>
        <p:nvSpPr>
          <p:cNvPr id="3" name="Content Placeholder 2">
            <a:extLst>
              <a:ext uri="{FF2B5EF4-FFF2-40B4-BE49-F238E27FC236}">
                <a16:creationId xmlns:a16="http://schemas.microsoft.com/office/drawing/2014/main" id="{B4763417-1A01-1B30-697B-328DE55F6E3F}"/>
              </a:ext>
            </a:extLst>
          </p:cNvPr>
          <p:cNvSpPr>
            <a:spLocks noGrp="1"/>
          </p:cNvSpPr>
          <p:nvPr>
            <p:ph idx="1"/>
          </p:nvPr>
        </p:nvSpPr>
        <p:spPr/>
        <p:txBody>
          <a:bodyPr/>
          <a:lstStyle/>
          <a:p>
            <a:r>
              <a:rPr lang="en-US" dirty="0">
                <a:hlinkClick r:id="rId3"/>
              </a:rPr>
              <a:t>GraphQL.js</a:t>
            </a:r>
            <a:endParaRPr lang="en-US" dirty="0"/>
          </a:p>
          <a:p>
            <a:r>
              <a:rPr lang="en-US" dirty="0">
                <a:hlinkClick r:id="rId4"/>
              </a:rPr>
              <a:t>Apollo Server</a:t>
            </a:r>
            <a:r>
              <a:rPr lang="en-US" dirty="0"/>
              <a:t> / </a:t>
            </a:r>
            <a:r>
              <a:rPr lang="en-US" dirty="0">
                <a:hlinkClick r:id="rId5"/>
              </a:rPr>
              <a:t>Apollo Client</a:t>
            </a:r>
            <a:endParaRPr lang="en-US" dirty="0"/>
          </a:p>
          <a:p>
            <a:r>
              <a:rPr lang="en-US" dirty="0" err="1">
                <a:hlinkClick r:id="rId6"/>
              </a:rPr>
              <a:t>graphql</a:t>
            </a:r>
            <a:r>
              <a:rPr lang="en-US" dirty="0">
                <a:hlinkClick r:id="rId6"/>
              </a:rPr>
              <a:t>-hooks</a:t>
            </a:r>
            <a:endParaRPr lang="en-US" dirty="0"/>
          </a:p>
          <a:p>
            <a:r>
              <a:rPr lang="en-US" dirty="0" err="1">
                <a:hlinkClick r:id="rId7"/>
              </a:rPr>
              <a:t>GraphiQL</a:t>
            </a:r>
            <a:endParaRPr lang="en-US" dirty="0"/>
          </a:p>
          <a:p>
            <a:r>
              <a:rPr lang="en-US" dirty="0">
                <a:hlinkClick r:id="rId8"/>
              </a:rPr>
              <a:t>Graphene</a:t>
            </a:r>
            <a:endParaRPr lang="en-US" dirty="0"/>
          </a:p>
          <a:p>
            <a:r>
              <a:rPr lang="en-US" dirty="0">
                <a:hlinkClick r:id="rId9"/>
              </a:rPr>
              <a:t>Apache Camel</a:t>
            </a:r>
            <a:endParaRPr lang="en-US" dirty="0"/>
          </a:p>
          <a:p>
            <a:r>
              <a:rPr lang="en-US" dirty="0">
                <a:hlinkClick r:id="rId10"/>
              </a:rPr>
              <a:t>Relay</a:t>
            </a:r>
            <a:r>
              <a:rPr lang="en-US" dirty="0"/>
              <a:t> </a:t>
            </a:r>
          </a:p>
          <a:p>
            <a:r>
              <a:rPr lang="en-US" dirty="0"/>
              <a:t>...</a:t>
            </a:r>
          </a:p>
          <a:p>
            <a:endParaRPr lang="en-US" dirty="0"/>
          </a:p>
        </p:txBody>
      </p:sp>
      <p:sp>
        <p:nvSpPr>
          <p:cNvPr id="4" name="Slide Number Placeholder 3">
            <a:extLst>
              <a:ext uri="{FF2B5EF4-FFF2-40B4-BE49-F238E27FC236}">
                <a16:creationId xmlns:a16="http://schemas.microsoft.com/office/drawing/2014/main" id="{8EA29702-F9B2-6D7C-9598-064DC6E9CFCB}"/>
              </a:ext>
            </a:extLst>
          </p:cNvPr>
          <p:cNvSpPr>
            <a:spLocks noGrp="1"/>
          </p:cNvSpPr>
          <p:nvPr>
            <p:ph type="sldNum" sz="quarter" idx="12"/>
          </p:nvPr>
        </p:nvSpPr>
        <p:spPr/>
        <p:txBody>
          <a:bodyPr/>
          <a:lstStyle/>
          <a:p>
            <a:fld id="{452BA717-4DED-4A38-BDE4-30D0F0A142DB}" type="slidenum">
              <a:rPr lang="cs-CZ" smtClean="0"/>
              <a:pPr/>
              <a:t>32</a:t>
            </a:fld>
            <a:endParaRPr lang="cs-CZ"/>
          </a:p>
        </p:txBody>
      </p:sp>
    </p:spTree>
    <p:extLst>
      <p:ext uri="{BB962C8B-B14F-4D97-AF65-F5344CB8AC3E}">
        <p14:creationId xmlns:p14="http://schemas.microsoft.com/office/powerpoint/2010/main" val="5131569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C2367-6A69-FF7E-41DA-8F3CE110070B}"/>
              </a:ext>
            </a:extLst>
          </p:cNvPr>
          <p:cNvSpPr>
            <a:spLocks noGrp="1"/>
          </p:cNvSpPr>
          <p:nvPr>
            <p:ph type="title"/>
          </p:nvPr>
        </p:nvSpPr>
        <p:spPr/>
        <p:txBody>
          <a:bodyPr/>
          <a:lstStyle/>
          <a:p>
            <a:r>
              <a:rPr lang="en-US" dirty="0"/>
              <a:t>GraphQL</a:t>
            </a:r>
          </a:p>
        </p:txBody>
      </p:sp>
      <p:sp>
        <p:nvSpPr>
          <p:cNvPr id="3" name="Content Placeholder 2">
            <a:extLst>
              <a:ext uri="{FF2B5EF4-FFF2-40B4-BE49-F238E27FC236}">
                <a16:creationId xmlns:a16="http://schemas.microsoft.com/office/drawing/2014/main" id="{F5AF9362-836B-BC8F-EF58-246440F018B1}"/>
              </a:ext>
            </a:extLst>
          </p:cNvPr>
          <p:cNvSpPr>
            <a:spLocks noGrp="1"/>
          </p:cNvSpPr>
          <p:nvPr>
            <p:ph idx="1"/>
          </p:nvPr>
        </p:nvSpPr>
        <p:spPr>
          <a:xfrm>
            <a:off x="335360" y="1268760"/>
            <a:ext cx="4680520" cy="5040560"/>
          </a:xfrm>
        </p:spPr>
        <p:txBody>
          <a:bodyPr/>
          <a:lstStyle/>
          <a:p>
            <a:r>
              <a:rPr lang="en-US" dirty="0"/>
              <a:t>Graph data</a:t>
            </a:r>
          </a:p>
          <a:p>
            <a:r>
              <a:rPr lang="en-US" dirty="0"/>
              <a:t>Schema design</a:t>
            </a:r>
          </a:p>
          <a:p>
            <a:r>
              <a:rPr lang="en-US" dirty="0"/>
              <a:t>Single endpoint (unlike REST)</a:t>
            </a:r>
          </a:p>
          <a:p>
            <a:r>
              <a:rPr lang="en-US" dirty="0">
                <a:hlinkClick r:id="rId3"/>
              </a:rPr>
              <a:t>Pagination</a:t>
            </a:r>
            <a:endParaRPr lang="en-US" dirty="0"/>
          </a:p>
          <a:p>
            <a:r>
              <a:rPr lang="en-US" dirty="0">
                <a:hlinkClick r:id="rId4"/>
              </a:rPr>
              <a:t>Caching</a:t>
            </a:r>
            <a:endParaRPr lang="en-US" dirty="0"/>
          </a:p>
          <a:p>
            <a:r>
              <a:rPr lang="en-US" dirty="0"/>
              <a:t>Filters</a:t>
            </a:r>
          </a:p>
          <a:p>
            <a:endParaRPr lang="en-US" dirty="0"/>
          </a:p>
        </p:txBody>
      </p:sp>
      <p:sp>
        <p:nvSpPr>
          <p:cNvPr id="4" name="Slide Number Placeholder 3">
            <a:extLst>
              <a:ext uri="{FF2B5EF4-FFF2-40B4-BE49-F238E27FC236}">
                <a16:creationId xmlns:a16="http://schemas.microsoft.com/office/drawing/2014/main" id="{27B37109-E65F-EAFC-CFCC-A73618CE631C}"/>
              </a:ext>
            </a:extLst>
          </p:cNvPr>
          <p:cNvSpPr>
            <a:spLocks noGrp="1"/>
          </p:cNvSpPr>
          <p:nvPr>
            <p:ph type="sldNum" sz="quarter" idx="12"/>
          </p:nvPr>
        </p:nvSpPr>
        <p:spPr/>
        <p:txBody>
          <a:bodyPr/>
          <a:lstStyle/>
          <a:p>
            <a:fld id="{452BA717-4DED-4A38-BDE4-30D0F0A142DB}" type="slidenum">
              <a:rPr lang="cs-CZ" smtClean="0"/>
              <a:pPr/>
              <a:t>33</a:t>
            </a:fld>
            <a:endParaRPr lang="cs-CZ"/>
          </a:p>
        </p:txBody>
      </p:sp>
      <p:sp>
        <p:nvSpPr>
          <p:cNvPr id="5" name="Rectangle 4">
            <a:extLst>
              <a:ext uri="{FF2B5EF4-FFF2-40B4-BE49-F238E27FC236}">
                <a16:creationId xmlns:a16="http://schemas.microsoft.com/office/drawing/2014/main" id="{665F4366-D782-A430-772C-DAC61AE47936}"/>
              </a:ext>
            </a:extLst>
          </p:cNvPr>
          <p:cNvSpPr/>
          <p:nvPr/>
        </p:nvSpPr>
        <p:spPr>
          <a:xfrm>
            <a:off x="5934093" y="1409750"/>
            <a:ext cx="5856649" cy="1800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dirty="0">
                <a:solidFill>
                  <a:schemeClr val="tx1"/>
                </a:solidFill>
              </a:rPr>
              <a:t>input </a:t>
            </a:r>
            <a:r>
              <a:rPr lang="en-US" sz="2000" dirty="0" err="1">
                <a:solidFill>
                  <a:schemeClr val="tx1"/>
                </a:solidFill>
              </a:rPr>
              <a:t>QueryDatasetArguments</a:t>
            </a:r>
            <a:r>
              <a:rPr lang="en-US" sz="2000" dirty="0">
                <a:solidFill>
                  <a:schemeClr val="tx1"/>
                </a:solidFill>
              </a:rPr>
              <a:t> {</a:t>
            </a:r>
          </a:p>
          <a:p>
            <a:r>
              <a:rPr lang="en-US" sz="2000" dirty="0">
                <a:solidFill>
                  <a:schemeClr val="tx1"/>
                </a:solidFill>
              </a:rPr>
              <a:t>  filters: </a:t>
            </a:r>
            <a:r>
              <a:rPr lang="en-US" sz="2000" dirty="0" err="1">
                <a:solidFill>
                  <a:schemeClr val="tx1"/>
                </a:solidFill>
              </a:rPr>
              <a:t>datasetFilter</a:t>
            </a:r>
            <a:endParaRPr lang="en-US" sz="2000" dirty="0">
              <a:solidFill>
                <a:schemeClr val="tx1"/>
              </a:solidFill>
            </a:endParaRPr>
          </a:p>
          <a:p>
            <a:r>
              <a:rPr lang="en-US" sz="2000" dirty="0">
                <a:solidFill>
                  <a:schemeClr val="tx1"/>
                </a:solidFill>
              </a:rPr>
              <a:t>  offset: Int</a:t>
            </a:r>
          </a:p>
          <a:p>
            <a:r>
              <a:rPr lang="en-US" sz="2000" dirty="0">
                <a:solidFill>
                  <a:schemeClr val="tx1"/>
                </a:solidFill>
              </a:rPr>
              <a:t>  limit: Int</a:t>
            </a:r>
          </a:p>
          <a:p>
            <a:r>
              <a:rPr lang="en-US" sz="2000" dirty="0">
                <a:solidFill>
                  <a:schemeClr val="tx1"/>
                </a:solidFill>
              </a:rPr>
              <a:t>}</a:t>
            </a:r>
          </a:p>
          <a:p>
            <a:endParaRPr lang="en-US" sz="2000" dirty="0">
              <a:solidFill>
                <a:schemeClr val="tx1"/>
              </a:solidFill>
            </a:endParaRPr>
          </a:p>
        </p:txBody>
      </p:sp>
      <p:sp>
        <p:nvSpPr>
          <p:cNvPr id="6" name="Rectangle 5">
            <a:extLst>
              <a:ext uri="{FF2B5EF4-FFF2-40B4-BE49-F238E27FC236}">
                <a16:creationId xmlns:a16="http://schemas.microsoft.com/office/drawing/2014/main" id="{3320B314-9BC1-23E1-C268-416C434665FE}"/>
              </a:ext>
            </a:extLst>
          </p:cNvPr>
          <p:cNvSpPr/>
          <p:nvPr/>
        </p:nvSpPr>
        <p:spPr>
          <a:xfrm>
            <a:off x="5934093" y="3344868"/>
            <a:ext cx="5856649" cy="279609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dirty="0">
                <a:solidFill>
                  <a:schemeClr val="tx1"/>
                </a:solidFill>
              </a:rPr>
              <a:t>{</a:t>
            </a:r>
          </a:p>
          <a:p>
            <a:r>
              <a:rPr lang="en-US" sz="2000" dirty="0">
                <a:solidFill>
                  <a:schemeClr val="tx1"/>
                </a:solidFill>
              </a:rPr>
              <a:t>  datasets (</a:t>
            </a:r>
          </a:p>
          <a:p>
            <a:r>
              <a:rPr lang="en-US" sz="2000" dirty="0">
                <a:solidFill>
                  <a:schemeClr val="tx1"/>
                </a:solidFill>
              </a:rPr>
              <a:t>   offset:0 limit:1 </a:t>
            </a:r>
          </a:p>
          <a:p>
            <a:r>
              <a:rPr lang="en-US" sz="2000" dirty="0">
                <a:solidFill>
                  <a:schemeClr val="tx1"/>
                </a:solidFill>
              </a:rPr>
              <a:t>   filters: {</a:t>
            </a:r>
            <a:r>
              <a:rPr lang="en-US" sz="2000" dirty="0" err="1">
                <a:solidFill>
                  <a:schemeClr val="tx1"/>
                </a:solidFill>
              </a:rPr>
              <a:t>isPartOf</a:t>
            </a:r>
            <a:r>
              <a:rPr lang="en-US" sz="2000" dirty="0">
                <a:solidFill>
                  <a:schemeClr val="tx1"/>
                </a:solidFill>
              </a:rPr>
              <a:t>: ""} ) {</a:t>
            </a:r>
          </a:p>
          <a:p>
            <a:r>
              <a:rPr lang="en-US" sz="2000" dirty="0">
                <a:solidFill>
                  <a:schemeClr val="tx1"/>
                </a:solidFill>
              </a:rPr>
              <a:t>    data {</a:t>
            </a:r>
          </a:p>
          <a:p>
            <a:r>
              <a:rPr lang="en-US" sz="2000" dirty="0">
                <a:solidFill>
                  <a:schemeClr val="tx1"/>
                </a:solidFill>
              </a:rPr>
              <a:t>      </a:t>
            </a:r>
            <a:r>
              <a:rPr lang="en-US" sz="2000" dirty="0" err="1">
                <a:solidFill>
                  <a:schemeClr val="tx1"/>
                </a:solidFill>
              </a:rPr>
              <a:t>iri</a:t>
            </a:r>
            <a:endParaRPr lang="en-US" sz="2000" dirty="0">
              <a:solidFill>
                <a:schemeClr val="tx1"/>
              </a:solidFill>
            </a:endParaRPr>
          </a:p>
          <a:p>
            <a:r>
              <a:rPr lang="en-US" sz="2000" dirty="0">
                <a:solidFill>
                  <a:schemeClr val="tx1"/>
                </a:solidFill>
              </a:rPr>
              <a:t>      title { cs } </a:t>
            </a:r>
          </a:p>
          <a:p>
            <a:r>
              <a:rPr lang="en-US" sz="2000" dirty="0">
                <a:solidFill>
                  <a:schemeClr val="tx1"/>
                </a:solidFill>
              </a:rPr>
              <a:t>}  } }</a:t>
            </a:r>
          </a:p>
        </p:txBody>
      </p:sp>
    </p:spTree>
    <p:extLst>
      <p:ext uri="{BB962C8B-B14F-4D97-AF65-F5344CB8AC3E}">
        <p14:creationId xmlns:p14="http://schemas.microsoft.com/office/powerpoint/2010/main" val="4104715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10D40-ACB2-84DF-F185-F1923A7B36F0}"/>
              </a:ext>
            </a:extLst>
          </p:cNvPr>
          <p:cNvSpPr>
            <a:spLocks noGrp="1"/>
          </p:cNvSpPr>
          <p:nvPr>
            <p:ph type="title"/>
          </p:nvPr>
        </p:nvSpPr>
        <p:spPr/>
        <p:txBody>
          <a:bodyPr/>
          <a:lstStyle/>
          <a:p>
            <a:r>
              <a:rPr lang="en-US" dirty="0"/>
              <a:t>Hype train</a:t>
            </a:r>
          </a:p>
        </p:txBody>
      </p:sp>
      <p:sp>
        <p:nvSpPr>
          <p:cNvPr id="3" name="Content Placeholder 2">
            <a:extLst>
              <a:ext uri="{FF2B5EF4-FFF2-40B4-BE49-F238E27FC236}">
                <a16:creationId xmlns:a16="http://schemas.microsoft.com/office/drawing/2014/main" id="{6CF5E019-B2E5-701F-02A2-E36A58C0F079}"/>
              </a:ext>
            </a:extLst>
          </p:cNvPr>
          <p:cNvSpPr>
            <a:spLocks noGrp="1"/>
          </p:cNvSpPr>
          <p:nvPr>
            <p:ph idx="1"/>
          </p:nvPr>
        </p:nvSpPr>
        <p:spPr>
          <a:xfrm>
            <a:off x="335360" y="1268760"/>
            <a:ext cx="6120680" cy="5040560"/>
          </a:xfrm>
        </p:spPr>
        <p:txBody>
          <a:bodyPr/>
          <a:lstStyle/>
          <a:p>
            <a:r>
              <a:rPr lang="en-US" dirty="0"/>
              <a:t>“why not use </a:t>
            </a:r>
            <a:r>
              <a:rPr lang="en-US" dirty="0" err="1"/>
              <a:t>graphql</a:t>
            </a:r>
            <a:r>
              <a:rPr lang="en-US" dirty="0"/>
              <a:t>” ~ about  1070 results (2022)</a:t>
            </a:r>
          </a:p>
          <a:p>
            <a:r>
              <a:rPr lang="en-US" dirty="0">
                <a:hlinkClick r:id="rId3"/>
              </a:rPr>
              <a:t>GraphQL is the better REST</a:t>
            </a:r>
            <a:r>
              <a:rPr lang="en-US" dirty="0"/>
              <a:t>, ….</a:t>
            </a:r>
          </a:p>
          <a:p>
            <a:r>
              <a:rPr lang="en-US" dirty="0"/>
              <a:t>No more Over- and Under-fetching</a:t>
            </a:r>
          </a:p>
          <a:p>
            <a:r>
              <a:rPr lang="en-US" dirty="0"/>
              <a:t>No more versioned APIs</a:t>
            </a:r>
          </a:p>
          <a:p>
            <a:r>
              <a:rPr lang="en-US" dirty="0"/>
              <a:t>Rapid Product Iterations on the Frontend</a:t>
            </a:r>
          </a:p>
          <a:p>
            <a:r>
              <a:rPr lang="en-US" dirty="0"/>
              <a:t>Insightful Analytics on the Backend</a:t>
            </a:r>
          </a:p>
          <a:p>
            <a:endParaRPr lang="en-US" dirty="0"/>
          </a:p>
        </p:txBody>
      </p:sp>
      <p:sp>
        <p:nvSpPr>
          <p:cNvPr id="4" name="Slide Number Placeholder 3">
            <a:extLst>
              <a:ext uri="{FF2B5EF4-FFF2-40B4-BE49-F238E27FC236}">
                <a16:creationId xmlns:a16="http://schemas.microsoft.com/office/drawing/2014/main" id="{9DDF5ABB-672C-BAEE-C01A-59543A6D0605}"/>
              </a:ext>
            </a:extLst>
          </p:cNvPr>
          <p:cNvSpPr>
            <a:spLocks noGrp="1"/>
          </p:cNvSpPr>
          <p:nvPr>
            <p:ph type="sldNum" sz="quarter" idx="12"/>
          </p:nvPr>
        </p:nvSpPr>
        <p:spPr/>
        <p:txBody>
          <a:bodyPr/>
          <a:lstStyle/>
          <a:p>
            <a:fld id="{452BA717-4DED-4A38-BDE4-30D0F0A142DB}" type="slidenum">
              <a:rPr lang="cs-CZ" smtClean="0"/>
              <a:pPr/>
              <a:t>34</a:t>
            </a:fld>
            <a:endParaRPr lang="cs-CZ"/>
          </a:p>
        </p:txBody>
      </p:sp>
      <p:pic>
        <p:nvPicPr>
          <p:cNvPr id="5" name="Picture 2">
            <a:extLst>
              <a:ext uri="{FF2B5EF4-FFF2-40B4-BE49-F238E27FC236}">
                <a16:creationId xmlns:a16="http://schemas.microsoft.com/office/drawing/2014/main" id="{717158BE-0F1E-B6FD-D463-4FB378282BD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90866" y="1988840"/>
            <a:ext cx="5875703" cy="3816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60354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E5E48-A1A1-6BBC-4BB3-41EC2BBF5E9F}"/>
              </a:ext>
            </a:extLst>
          </p:cNvPr>
          <p:cNvSpPr>
            <a:spLocks noGrp="1"/>
          </p:cNvSpPr>
          <p:nvPr>
            <p:ph type="title"/>
          </p:nvPr>
        </p:nvSpPr>
        <p:spPr/>
        <p:txBody>
          <a:bodyPr/>
          <a:lstStyle/>
          <a:p>
            <a:r>
              <a:rPr lang="en-US" dirty="0"/>
              <a:t>Testing</a:t>
            </a:r>
          </a:p>
        </p:txBody>
      </p:sp>
      <p:sp>
        <p:nvSpPr>
          <p:cNvPr id="3" name="Content Placeholder 2">
            <a:extLst>
              <a:ext uri="{FF2B5EF4-FFF2-40B4-BE49-F238E27FC236}">
                <a16:creationId xmlns:a16="http://schemas.microsoft.com/office/drawing/2014/main" id="{13466E08-69F9-4EC4-C948-AC0D871A20C2}"/>
              </a:ext>
            </a:extLst>
          </p:cNvPr>
          <p:cNvSpPr>
            <a:spLocks noGrp="1"/>
          </p:cNvSpPr>
          <p:nvPr>
            <p:ph idx="1"/>
          </p:nvPr>
        </p:nvSpPr>
        <p:spPr/>
        <p:txBody>
          <a:bodyPr/>
          <a:lstStyle/>
          <a:p>
            <a:r>
              <a:rPr lang="en-US" dirty="0" err="1">
                <a:hlinkClick r:id="rId2"/>
              </a:rPr>
              <a:t>ReadyAPI</a:t>
            </a:r>
            <a:br>
              <a:rPr lang="en-US" dirty="0"/>
            </a:br>
            <a:r>
              <a:rPr lang="en-US" dirty="0"/>
              <a:t>Next generation API testing solution to create, run, and analyze complex validation of REST, SOAP, &amp; GraphQL APIs, JMS, JDBC, and other web services.</a:t>
            </a:r>
          </a:p>
          <a:p>
            <a:r>
              <a:rPr lang="en-US" dirty="0"/>
              <a:t>…</a:t>
            </a:r>
          </a:p>
        </p:txBody>
      </p:sp>
      <p:sp>
        <p:nvSpPr>
          <p:cNvPr id="4" name="Slide Number Placeholder 3">
            <a:extLst>
              <a:ext uri="{FF2B5EF4-FFF2-40B4-BE49-F238E27FC236}">
                <a16:creationId xmlns:a16="http://schemas.microsoft.com/office/drawing/2014/main" id="{AF95EA6C-C93F-AF5F-5C9F-D0B6EBDF078B}"/>
              </a:ext>
            </a:extLst>
          </p:cNvPr>
          <p:cNvSpPr>
            <a:spLocks noGrp="1"/>
          </p:cNvSpPr>
          <p:nvPr>
            <p:ph type="sldNum" sz="quarter" idx="12"/>
          </p:nvPr>
        </p:nvSpPr>
        <p:spPr/>
        <p:txBody>
          <a:bodyPr/>
          <a:lstStyle/>
          <a:p>
            <a:fld id="{452BA717-4DED-4A38-BDE4-30D0F0A142DB}" type="slidenum">
              <a:rPr lang="cs-CZ" smtClean="0"/>
              <a:pPr/>
              <a:t>35</a:t>
            </a:fld>
            <a:endParaRPr lang="cs-CZ"/>
          </a:p>
        </p:txBody>
      </p:sp>
      <p:sp>
        <p:nvSpPr>
          <p:cNvPr id="5" name="TextBox 4">
            <a:extLst>
              <a:ext uri="{FF2B5EF4-FFF2-40B4-BE49-F238E27FC236}">
                <a16:creationId xmlns:a16="http://schemas.microsoft.com/office/drawing/2014/main" id="{BC7EA6D2-8207-C9DB-4AF3-36E2D78327E0}"/>
              </a:ext>
            </a:extLst>
          </p:cNvPr>
          <p:cNvSpPr txBox="1"/>
          <p:nvPr/>
        </p:nvSpPr>
        <p:spPr>
          <a:xfrm>
            <a:off x="0" y="6516052"/>
            <a:ext cx="6096000" cy="369332"/>
          </a:xfrm>
          <a:prstGeom prst="rect">
            <a:avLst/>
          </a:prstGeom>
          <a:noFill/>
        </p:spPr>
        <p:txBody>
          <a:bodyPr wrap="square" rtlCol="0">
            <a:spAutoFit/>
          </a:bodyPr>
          <a:lstStyle/>
          <a:p>
            <a:r>
              <a:rPr lang="en-US" dirty="0">
                <a:solidFill>
                  <a:schemeClr val="bg1"/>
                </a:solidFill>
              </a:rPr>
              <a:t>Optional: 2023/2024</a:t>
            </a:r>
          </a:p>
        </p:txBody>
      </p:sp>
    </p:spTree>
    <p:extLst>
      <p:ext uri="{BB962C8B-B14F-4D97-AF65-F5344CB8AC3E}">
        <p14:creationId xmlns:p14="http://schemas.microsoft.com/office/powerpoint/2010/main" val="15714207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EF7E640-A2E0-8269-9931-97E2500554E4}"/>
              </a:ext>
            </a:extLst>
          </p:cNvPr>
          <p:cNvSpPr>
            <a:spLocks noGrp="1"/>
          </p:cNvSpPr>
          <p:nvPr>
            <p:ph type="body" sz="quarter" idx="13"/>
          </p:nvPr>
        </p:nvSpPr>
        <p:spPr/>
        <p:txBody>
          <a:bodyPr/>
          <a:lstStyle/>
          <a:p>
            <a:r>
              <a:rPr lang="en-US" dirty="0"/>
              <a:t>Showcase</a:t>
            </a:r>
          </a:p>
        </p:txBody>
      </p:sp>
      <p:sp>
        <p:nvSpPr>
          <p:cNvPr id="3" name="Text Placeholder 2">
            <a:extLst>
              <a:ext uri="{FF2B5EF4-FFF2-40B4-BE49-F238E27FC236}">
                <a16:creationId xmlns:a16="http://schemas.microsoft.com/office/drawing/2014/main" id="{D2BFCE91-F9BA-6FAA-6C16-5BC0BB5C1146}"/>
              </a:ext>
            </a:extLst>
          </p:cNvPr>
          <p:cNvSpPr>
            <a:spLocks noGrp="1"/>
          </p:cNvSpPr>
          <p:nvPr>
            <p:ph type="body" sz="quarter" idx="14"/>
          </p:nvPr>
        </p:nvSpPr>
        <p:spPr/>
        <p:txBody>
          <a:bodyPr/>
          <a:lstStyle/>
          <a:p>
            <a:r>
              <a:rPr lang="en-US" dirty="0"/>
              <a:t>State of API</a:t>
            </a:r>
          </a:p>
        </p:txBody>
      </p:sp>
    </p:spTree>
    <p:extLst>
      <p:ext uri="{BB962C8B-B14F-4D97-AF65-F5344CB8AC3E}">
        <p14:creationId xmlns:p14="http://schemas.microsoft.com/office/powerpoint/2010/main" val="2917449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DD23BD2-44FD-CA34-BD7E-845961C562E2}"/>
              </a:ext>
            </a:extLst>
          </p:cNvPr>
          <p:cNvSpPr>
            <a:spLocks noGrp="1"/>
          </p:cNvSpPr>
          <p:nvPr>
            <p:ph type="body" sz="quarter" idx="13"/>
          </p:nvPr>
        </p:nvSpPr>
        <p:spPr/>
        <p:txBody>
          <a:bodyPr/>
          <a:lstStyle/>
          <a:p>
            <a:r>
              <a:rPr lang="en-US" dirty="0"/>
              <a:t>Remote Procedure Call (RPC)</a:t>
            </a:r>
          </a:p>
        </p:txBody>
      </p:sp>
      <p:sp>
        <p:nvSpPr>
          <p:cNvPr id="3" name="Text Placeholder 2">
            <a:extLst>
              <a:ext uri="{FF2B5EF4-FFF2-40B4-BE49-F238E27FC236}">
                <a16:creationId xmlns:a16="http://schemas.microsoft.com/office/drawing/2014/main" id="{E356ACDE-D7BE-48E3-CED2-E6B9C2EEC21C}"/>
              </a:ext>
            </a:extLst>
          </p:cNvPr>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3057834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D9453-7E5D-5DCC-3E5E-B564E4C114BF}"/>
              </a:ext>
            </a:extLst>
          </p:cNvPr>
          <p:cNvSpPr>
            <a:spLocks noGrp="1"/>
          </p:cNvSpPr>
          <p:nvPr>
            <p:ph type="title"/>
          </p:nvPr>
        </p:nvSpPr>
        <p:spPr/>
        <p:txBody>
          <a:bodyPr/>
          <a:lstStyle/>
          <a:p>
            <a:r>
              <a:rPr lang="en-US" dirty="0"/>
              <a:t>Remote Procedure Call (RPC)</a:t>
            </a:r>
          </a:p>
        </p:txBody>
      </p:sp>
      <p:sp>
        <p:nvSpPr>
          <p:cNvPr id="3" name="Slide Number Placeholder 2">
            <a:extLst>
              <a:ext uri="{FF2B5EF4-FFF2-40B4-BE49-F238E27FC236}">
                <a16:creationId xmlns:a16="http://schemas.microsoft.com/office/drawing/2014/main" id="{75E9878D-6A16-8995-BC5E-67D840F99D6A}"/>
              </a:ext>
            </a:extLst>
          </p:cNvPr>
          <p:cNvSpPr>
            <a:spLocks noGrp="1"/>
          </p:cNvSpPr>
          <p:nvPr>
            <p:ph type="sldNum" sz="quarter" idx="12"/>
          </p:nvPr>
        </p:nvSpPr>
        <p:spPr/>
        <p:txBody>
          <a:bodyPr/>
          <a:lstStyle/>
          <a:p>
            <a:fld id="{651B8B48-CD68-422A-981A-F7D1D2E08DD1}" type="slidenum">
              <a:rPr lang="en-US" smtClean="0"/>
              <a:t>5</a:t>
            </a:fld>
            <a:endParaRPr lang="en-US"/>
          </a:p>
        </p:txBody>
      </p:sp>
      <p:sp>
        <p:nvSpPr>
          <p:cNvPr id="4" name="Rectangle 3">
            <a:extLst>
              <a:ext uri="{FF2B5EF4-FFF2-40B4-BE49-F238E27FC236}">
                <a16:creationId xmlns:a16="http://schemas.microsoft.com/office/drawing/2014/main" id="{1257DFA9-4F77-E073-33AD-0861AF76F242}"/>
              </a:ext>
            </a:extLst>
          </p:cNvPr>
          <p:cNvSpPr/>
          <p:nvPr/>
        </p:nvSpPr>
        <p:spPr>
          <a:xfrm>
            <a:off x="2541550" y="1434628"/>
            <a:ext cx="2160240" cy="93610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&lt;&lt;component&gt;&gt;</a:t>
            </a:r>
          </a:p>
          <a:p>
            <a:pPr algn="ctr"/>
            <a:r>
              <a:rPr lang="en-US" dirty="0">
                <a:solidFill>
                  <a:schemeClr val="tx1"/>
                </a:solidFill>
              </a:rPr>
              <a:t>client</a:t>
            </a:r>
          </a:p>
        </p:txBody>
      </p:sp>
      <p:sp>
        <p:nvSpPr>
          <p:cNvPr id="5" name="Rectangle 4">
            <a:extLst>
              <a:ext uri="{FF2B5EF4-FFF2-40B4-BE49-F238E27FC236}">
                <a16:creationId xmlns:a16="http://schemas.microsoft.com/office/drawing/2014/main" id="{E3299D0C-372D-B2EE-A163-6C6F9BA50C84}"/>
              </a:ext>
            </a:extLst>
          </p:cNvPr>
          <p:cNvSpPr/>
          <p:nvPr/>
        </p:nvSpPr>
        <p:spPr>
          <a:xfrm>
            <a:off x="7176120" y="1434628"/>
            <a:ext cx="2160240" cy="93610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&lt;&lt;component&gt;&gt;</a:t>
            </a:r>
          </a:p>
          <a:p>
            <a:pPr algn="ctr"/>
            <a:r>
              <a:rPr lang="en-US" dirty="0">
                <a:solidFill>
                  <a:schemeClr val="tx1"/>
                </a:solidFill>
              </a:rPr>
              <a:t>server</a:t>
            </a:r>
          </a:p>
        </p:txBody>
      </p:sp>
      <p:cxnSp>
        <p:nvCxnSpPr>
          <p:cNvPr id="6" name="Straight Connector 5">
            <a:extLst>
              <a:ext uri="{FF2B5EF4-FFF2-40B4-BE49-F238E27FC236}">
                <a16:creationId xmlns:a16="http://schemas.microsoft.com/office/drawing/2014/main" id="{9AB8BFC5-C6FC-6194-02E0-4B850B3937F9}"/>
              </a:ext>
            </a:extLst>
          </p:cNvPr>
          <p:cNvCxnSpPr>
            <a:stCxn id="4" idx="2"/>
          </p:cNvCxnSpPr>
          <p:nvPr/>
        </p:nvCxnSpPr>
        <p:spPr>
          <a:xfrm>
            <a:off x="3621670" y="2370732"/>
            <a:ext cx="0" cy="3816424"/>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9AD459D8-1609-E6D7-E0C1-55924A77BB41}"/>
              </a:ext>
            </a:extLst>
          </p:cNvPr>
          <p:cNvCxnSpPr>
            <a:cxnSpLocks/>
            <a:stCxn id="5" idx="2"/>
          </p:cNvCxnSpPr>
          <p:nvPr/>
        </p:nvCxnSpPr>
        <p:spPr>
          <a:xfrm>
            <a:off x="8256240" y="2370732"/>
            <a:ext cx="0" cy="3816424"/>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DD8BE0F7-0715-D7C6-07F5-5EF93638248B}"/>
              </a:ext>
            </a:extLst>
          </p:cNvPr>
          <p:cNvCxnSpPr>
            <a:cxnSpLocks/>
          </p:cNvCxnSpPr>
          <p:nvPr/>
        </p:nvCxnSpPr>
        <p:spPr>
          <a:xfrm>
            <a:off x="3621670" y="3306836"/>
            <a:ext cx="4634570" cy="0"/>
          </a:xfrm>
          <a:prstGeom prst="straightConnector1">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449DBFAD-146E-BBFF-FE87-03EED2505F3C}"/>
              </a:ext>
            </a:extLst>
          </p:cNvPr>
          <p:cNvCxnSpPr>
            <a:cxnSpLocks/>
          </p:cNvCxnSpPr>
          <p:nvPr/>
        </p:nvCxnSpPr>
        <p:spPr>
          <a:xfrm>
            <a:off x="3621670" y="5179044"/>
            <a:ext cx="4634570" cy="0"/>
          </a:xfrm>
          <a:prstGeom prst="straightConnector1">
            <a:avLst/>
          </a:prstGeom>
          <a:ln w="28575">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F511A4FB-76F5-3212-E52A-7013A6363B75}"/>
              </a:ext>
            </a:extLst>
          </p:cNvPr>
          <p:cNvSpPr txBox="1"/>
          <p:nvPr/>
        </p:nvSpPr>
        <p:spPr>
          <a:xfrm>
            <a:off x="4007768" y="4746686"/>
            <a:ext cx="3168352" cy="400110"/>
          </a:xfrm>
          <a:prstGeom prst="rect">
            <a:avLst/>
          </a:prstGeom>
          <a:noFill/>
        </p:spPr>
        <p:txBody>
          <a:bodyPr wrap="square" rtlCol="0">
            <a:spAutoFit/>
          </a:bodyPr>
          <a:lstStyle/>
          <a:p>
            <a:pPr algn="ctr"/>
            <a:r>
              <a:rPr lang="en-US" sz="2000" dirty="0"/>
              <a:t>Serialized response</a:t>
            </a:r>
          </a:p>
        </p:txBody>
      </p:sp>
      <p:sp>
        <p:nvSpPr>
          <p:cNvPr id="11" name="TextBox 10">
            <a:extLst>
              <a:ext uri="{FF2B5EF4-FFF2-40B4-BE49-F238E27FC236}">
                <a16:creationId xmlns:a16="http://schemas.microsoft.com/office/drawing/2014/main" id="{E0AF8A7B-5C92-72D0-D81A-F7AA345461E1}"/>
              </a:ext>
            </a:extLst>
          </p:cNvPr>
          <p:cNvSpPr txBox="1"/>
          <p:nvPr/>
        </p:nvSpPr>
        <p:spPr>
          <a:xfrm>
            <a:off x="3909702" y="2850891"/>
            <a:ext cx="3168352" cy="400110"/>
          </a:xfrm>
          <a:prstGeom prst="rect">
            <a:avLst/>
          </a:prstGeom>
          <a:noFill/>
        </p:spPr>
        <p:txBody>
          <a:bodyPr wrap="square" rtlCol="0">
            <a:spAutoFit/>
          </a:bodyPr>
          <a:lstStyle/>
          <a:p>
            <a:pPr algn="ctr"/>
            <a:r>
              <a:rPr lang="en-US" sz="2000" dirty="0"/>
              <a:t>Serialized arguments</a:t>
            </a:r>
          </a:p>
        </p:txBody>
      </p:sp>
      <p:sp>
        <p:nvSpPr>
          <p:cNvPr id="12" name="Rectangle 11">
            <a:extLst>
              <a:ext uri="{FF2B5EF4-FFF2-40B4-BE49-F238E27FC236}">
                <a16:creationId xmlns:a16="http://schemas.microsoft.com/office/drawing/2014/main" id="{056806BA-F634-EA97-C9DA-3E1E69B443B6}"/>
              </a:ext>
            </a:extLst>
          </p:cNvPr>
          <p:cNvSpPr/>
          <p:nvPr/>
        </p:nvSpPr>
        <p:spPr>
          <a:xfrm>
            <a:off x="3549662" y="3306836"/>
            <a:ext cx="144016" cy="183995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TextBox 12">
            <a:extLst>
              <a:ext uri="{FF2B5EF4-FFF2-40B4-BE49-F238E27FC236}">
                <a16:creationId xmlns:a16="http://schemas.microsoft.com/office/drawing/2014/main" id="{8BD6E498-2645-E37F-637E-6DFDD3C374E7}"/>
              </a:ext>
            </a:extLst>
          </p:cNvPr>
          <p:cNvSpPr txBox="1"/>
          <p:nvPr/>
        </p:nvSpPr>
        <p:spPr>
          <a:xfrm rot="16200000">
            <a:off x="2352559" y="3983499"/>
            <a:ext cx="1865107" cy="400110"/>
          </a:xfrm>
          <a:prstGeom prst="rect">
            <a:avLst/>
          </a:prstGeom>
          <a:noFill/>
        </p:spPr>
        <p:txBody>
          <a:bodyPr wrap="square" rtlCol="0">
            <a:spAutoFit/>
          </a:bodyPr>
          <a:lstStyle/>
          <a:p>
            <a:pPr algn="ctr"/>
            <a:r>
              <a:rPr lang="en-US" sz="2000" dirty="0"/>
              <a:t>Stub</a:t>
            </a:r>
          </a:p>
        </p:txBody>
      </p:sp>
    </p:spTree>
    <p:extLst>
      <p:ext uri="{BB962C8B-B14F-4D97-AF65-F5344CB8AC3E}">
        <p14:creationId xmlns:p14="http://schemas.microsoft.com/office/powerpoint/2010/main" val="4221943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ED3903A-F516-5AF2-6C42-AC5B50D94841}"/>
              </a:ext>
            </a:extLst>
          </p:cNvPr>
          <p:cNvSpPr>
            <a:spLocks noGrp="1"/>
          </p:cNvSpPr>
          <p:nvPr>
            <p:ph type="title"/>
          </p:nvPr>
        </p:nvSpPr>
        <p:spPr/>
        <p:txBody>
          <a:bodyPr/>
          <a:lstStyle/>
          <a:p>
            <a:r>
              <a:rPr lang="en-US" dirty="0"/>
              <a:t>RPC Message</a:t>
            </a:r>
          </a:p>
        </p:txBody>
      </p:sp>
      <p:sp>
        <p:nvSpPr>
          <p:cNvPr id="6" name="Content Placeholder 5">
            <a:extLst>
              <a:ext uri="{FF2B5EF4-FFF2-40B4-BE49-F238E27FC236}">
                <a16:creationId xmlns:a16="http://schemas.microsoft.com/office/drawing/2014/main" id="{17010392-D947-C250-60EF-5A0D6E9CF428}"/>
              </a:ext>
            </a:extLst>
          </p:cNvPr>
          <p:cNvSpPr>
            <a:spLocks noGrp="1"/>
          </p:cNvSpPr>
          <p:nvPr>
            <p:ph sz="half" idx="1"/>
          </p:nvPr>
        </p:nvSpPr>
        <p:spPr>
          <a:xfrm>
            <a:off x="335360" y="1260583"/>
            <a:ext cx="5699679" cy="1376329"/>
          </a:xfrm>
        </p:spPr>
        <p:txBody>
          <a:bodyPr/>
          <a:lstStyle/>
          <a:p>
            <a:pPr marL="0" indent="0">
              <a:buNone/>
            </a:pPr>
            <a:r>
              <a:rPr lang="en-US" dirty="0"/>
              <a:t>XML </a:t>
            </a:r>
          </a:p>
          <a:p>
            <a:r>
              <a:rPr lang="en-US" dirty="0"/>
              <a:t>Generic RPC over HTTP that uses XML for messages</a:t>
            </a:r>
          </a:p>
          <a:p>
            <a:endParaRPr lang="en-US" dirty="0"/>
          </a:p>
          <a:p>
            <a:endParaRPr lang="en-US" dirty="0"/>
          </a:p>
        </p:txBody>
      </p:sp>
      <p:sp>
        <p:nvSpPr>
          <p:cNvPr id="7" name="Content Placeholder 6">
            <a:extLst>
              <a:ext uri="{FF2B5EF4-FFF2-40B4-BE49-F238E27FC236}">
                <a16:creationId xmlns:a16="http://schemas.microsoft.com/office/drawing/2014/main" id="{6FD53197-DECC-D64C-04DE-7A94303E88B3}"/>
              </a:ext>
            </a:extLst>
          </p:cNvPr>
          <p:cNvSpPr>
            <a:spLocks noGrp="1"/>
          </p:cNvSpPr>
          <p:nvPr>
            <p:ph sz="half" idx="2"/>
          </p:nvPr>
        </p:nvSpPr>
        <p:spPr>
          <a:xfrm>
            <a:off x="6217920" y="1260583"/>
            <a:ext cx="5566712" cy="1376329"/>
          </a:xfrm>
        </p:spPr>
        <p:txBody>
          <a:bodyPr/>
          <a:lstStyle/>
          <a:p>
            <a:pPr marL="0" indent="0">
              <a:buNone/>
            </a:pPr>
            <a:r>
              <a:rPr lang="en-US" dirty="0"/>
              <a:t>JSON </a:t>
            </a:r>
          </a:p>
          <a:p>
            <a:r>
              <a:rPr lang="en-US" dirty="0"/>
              <a:t>Like XML RPC, but uses JSON instead</a:t>
            </a:r>
          </a:p>
          <a:p>
            <a:endParaRPr lang="en-US" dirty="0"/>
          </a:p>
        </p:txBody>
      </p:sp>
      <p:sp>
        <p:nvSpPr>
          <p:cNvPr id="4" name="Slide Number Placeholder 3">
            <a:extLst>
              <a:ext uri="{FF2B5EF4-FFF2-40B4-BE49-F238E27FC236}">
                <a16:creationId xmlns:a16="http://schemas.microsoft.com/office/drawing/2014/main" id="{6226597B-E6D6-E37B-A036-5FB881F8CC1C}"/>
              </a:ext>
            </a:extLst>
          </p:cNvPr>
          <p:cNvSpPr>
            <a:spLocks noGrp="1"/>
          </p:cNvSpPr>
          <p:nvPr>
            <p:ph type="sldNum" sz="quarter" idx="12"/>
          </p:nvPr>
        </p:nvSpPr>
        <p:spPr/>
        <p:txBody>
          <a:bodyPr/>
          <a:lstStyle/>
          <a:p>
            <a:fld id="{452BA717-4DED-4A38-BDE4-30D0F0A142DB}" type="slidenum">
              <a:rPr lang="cs-CZ" smtClean="0"/>
              <a:pPr/>
              <a:t>6</a:t>
            </a:fld>
            <a:endParaRPr lang="cs-CZ"/>
          </a:p>
        </p:txBody>
      </p:sp>
      <p:sp>
        <p:nvSpPr>
          <p:cNvPr id="8" name="Rectangle 7">
            <a:extLst>
              <a:ext uri="{FF2B5EF4-FFF2-40B4-BE49-F238E27FC236}">
                <a16:creationId xmlns:a16="http://schemas.microsoft.com/office/drawing/2014/main" id="{1188B957-D2E2-8168-2784-C1ABC957D86D}"/>
              </a:ext>
            </a:extLst>
          </p:cNvPr>
          <p:cNvSpPr/>
          <p:nvPr/>
        </p:nvSpPr>
        <p:spPr>
          <a:xfrm>
            <a:off x="252707" y="3272771"/>
            <a:ext cx="5965213" cy="30365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dirty="0">
                <a:solidFill>
                  <a:schemeClr val="tx1"/>
                </a:solidFill>
              </a:rPr>
              <a:t>&lt;?xml version="1.0"?&gt;</a:t>
            </a:r>
          </a:p>
          <a:p>
            <a:r>
              <a:rPr lang="en-US" sz="2000" dirty="0">
                <a:solidFill>
                  <a:schemeClr val="tx1"/>
                </a:solidFill>
              </a:rPr>
              <a:t>&lt;</a:t>
            </a:r>
            <a:r>
              <a:rPr lang="en-US" sz="2000" dirty="0" err="1">
                <a:solidFill>
                  <a:schemeClr val="tx1"/>
                </a:solidFill>
              </a:rPr>
              <a:t>methodCall</a:t>
            </a:r>
            <a:r>
              <a:rPr lang="en-US" sz="2000" dirty="0">
                <a:solidFill>
                  <a:schemeClr val="tx1"/>
                </a:solidFill>
              </a:rPr>
              <a:t>&gt;</a:t>
            </a:r>
          </a:p>
          <a:p>
            <a:r>
              <a:rPr lang="en-US" sz="2000" dirty="0">
                <a:solidFill>
                  <a:schemeClr val="tx1"/>
                </a:solidFill>
              </a:rPr>
              <a:t>&lt;</a:t>
            </a:r>
            <a:r>
              <a:rPr lang="en-US" sz="2000" dirty="0" err="1">
                <a:solidFill>
                  <a:schemeClr val="tx1"/>
                </a:solidFill>
              </a:rPr>
              <a:t>methodName</a:t>
            </a:r>
            <a:r>
              <a:rPr lang="en-US" sz="2000" dirty="0">
                <a:solidFill>
                  <a:schemeClr val="tx1"/>
                </a:solidFill>
              </a:rPr>
              <a:t>&gt;</a:t>
            </a:r>
            <a:r>
              <a:rPr lang="en-US" sz="2000" dirty="0" err="1">
                <a:solidFill>
                  <a:schemeClr val="tx1"/>
                </a:solidFill>
              </a:rPr>
              <a:t>examples.getTheStuff</a:t>
            </a:r>
            <a:r>
              <a:rPr lang="en-US" sz="2000" dirty="0">
                <a:solidFill>
                  <a:schemeClr val="tx1"/>
                </a:solidFill>
              </a:rPr>
              <a:t>&lt;/</a:t>
            </a:r>
            <a:r>
              <a:rPr lang="en-US" sz="2000" dirty="0" err="1">
                <a:solidFill>
                  <a:schemeClr val="tx1"/>
                </a:solidFill>
              </a:rPr>
              <a:t>methodName</a:t>
            </a:r>
            <a:r>
              <a:rPr lang="en-US" sz="2000" dirty="0">
                <a:solidFill>
                  <a:schemeClr val="tx1"/>
                </a:solidFill>
              </a:rPr>
              <a:t>&gt;</a:t>
            </a:r>
          </a:p>
          <a:p>
            <a:r>
              <a:rPr lang="en-US" sz="2000" dirty="0">
                <a:solidFill>
                  <a:schemeClr val="tx1"/>
                </a:solidFill>
              </a:rPr>
              <a:t>  &lt;params&gt;</a:t>
            </a:r>
          </a:p>
          <a:p>
            <a:r>
              <a:rPr lang="en-US" sz="2000" dirty="0">
                <a:solidFill>
                  <a:schemeClr val="tx1"/>
                </a:solidFill>
              </a:rPr>
              <a:t>    &lt;param&gt;</a:t>
            </a:r>
          </a:p>
          <a:p>
            <a:r>
              <a:rPr lang="en-US" sz="2000" dirty="0">
                <a:solidFill>
                  <a:schemeClr val="tx1"/>
                </a:solidFill>
              </a:rPr>
              <a:t>      &lt;value&gt;&lt;i4&gt;42&lt;/i4&gt;&lt;/value&gt;</a:t>
            </a:r>
          </a:p>
          <a:p>
            <a:r>
              <a:rPr lang="en-US" sz="2000" dirty="0">
                <a:solidFill>
                  <a:schemeClr val="tx1"/>
                </a:solidFill>
              </a:rPr>
              <a:t>    &lt;/param&gt;</a:t>
            </a:r>
          </a:p>
          <a:p>
            <a:r>
              <a:rPr lang="en-US" sz="2000" dirty="0">
                <a:solidFill>
                  <a:schemeClr val="tx1"/>
                </a:solidFill>
              </a:rPr>
              <a:t>  &lt;/params&gt;</a:t>
            </a:r>
          </a:p>
          <a:p>
            <a:r>
              <a:rPr lang="en-US" sz="2000" dirty="0">
                <a:solidFill>
                  <a:schemeClr val="tx1"/>
                </a:solidFill>
              </a:rPr>
              <a:t>&lt;/</a:t>
            </a:r>
            <a:r>
              <a:rPr lang="en-US" sz="2000" dirty="0" err="1">
                <a:solidFill>
                  <a:schemeClr val="tx1"/>
                </a:solidFill>
              </a:rPr>
              <a:t>methodCall</a:t>
            </a:r>
            <a:r>
              <a:rPr lang="en-US" sz="2000" dirty="0">
                <a:solidFill>
                  <a:schemeClr val="tx1"/>
                </a:solidFill>
              </a:rPr>
              <a:t>&gt;</a:t>
            </a:r>
          </a:p>
        </p:txBody>
      </p:sp>
      <p:sp>
        <p:nvSpPr>
          <p:cNvPr id="9" name="Rectangle 8">
            <a:extLst>
              <a:ext uri="{FF2B5EF4-FFF2-40B4-BE49-F238E27FC236}">
                <a16:creationId xmlns:a16="http://schemas.microsoft.com/office/drawing/2014/main" id="{6EDBF8F8-D5A5-5BF1-47B0-E44422E5DC29}"/>
              </a:ext>
            </a:extLst>
          </p:cNvPr>
          <p:cNvSpPr/>
          <p:nvPr/>
        </p:nvSpPr>
        <p:spPr>
          <a:xfrm>
            <a:off x="7032103" y="2404358"/>
            <a:ext cx="3467029" cy="20284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dirty="0">
                <a:solidFill>
                  <a:schemeClr val="tx1"/>
                </a:solidFill>
              </a:rPr>
              <a:t>{</a:t>
            </a:r>
          </a:p>
          <a:p>
            <a:r>
              <a:rPr lang="en-US" sz="2000" dirty="0">
                <a:solidFill>
                  <a:schemeClr val="tx1"/>
                </a:solidFill>
              </a:rPr>
              <a:t>  "</a:t>
            </a:r>
            <a:r>
              <a:rPr lang="en-US" sz="2000" dirty="0" err="1">
                <a:solidFill>
                  <a:schemeClr val="tx1"/>
                </a:solidFill>
              </a:rPr>
              <a:t>jsonrpc</a:t>
            </a:r>
            <a:r>
              <a:rPr lang="en-US" sz="2000" dirty="0">
                <a:solidFill>
                  <a:schemeClr val="tx1"/>
                </a:solidFill>
              </a:rPr>
              <a:t>": "2.0",</a:t>
            </a:r>
          </a:p>
          <a:p>
            <a:r>
              <a:rPr lang="en-US" sz="2000" dirty="0">
                <a:solidFill>
                  <a:schemeClr val="tx1"/>
                </a:solidFill>
              </a:rPr>
              <a:t>  "method": "subtract",</a:t>
            </a:r>
          </a:p>
          <a:p>
            <a:r>
              <a:rPr lang="en-US" sz="2000" dirty="0">
                <a:solidFill>
                  <a:schemeClr val="tx1"/>
                </a:solidFill>
              </a:rPr>
              <a:t>  "params": [42, 23],</a:t>
            </a:r>
          </a:p>
          <a:p>
            <a:r>
              <a:rPr lang="en-US" sz="2000" dirty="0">
                <a:solidFill>
                  <a:schemeClr val="tx1"/>
                </a:solidFill>
              </a:rPr>
              <a:t>  "id": 1</a:t>
            </a:r>
          </a:p>
          <a:p>
            <a:r>
              <a:rPr lang="en-US" sz="2000" dirty="0">
                <a:solidFill>
                  <a:schemeClr val="tx1"/>
                </a:solidFill>
              </a:rPr>
              <a:t>}</a:t>
            </a:r>
          </a:p>
        </p:txBody>
      </p:sp>
      <p:sp>
        <p:nvSpPr>
          <p:cNvPr id="10" name="Rectangle 9">
            <a:extLst>
              <a:ext uri="{FF2B5EF4-FFF2-40B4-BE49-F238E27FC236}">
                <a16:creationId xmlns:a16="http://schemas.microsoft.com/office/drawing/2014/main" id="{F6782F51-5D3A-2C80-C580-2AF853EFB219}"/>
              </a:ext>
            </a:extLst>
          </p:cNvPr>
          <p:cNvSpPr/>
          <p:nvPr/>
        </p:nvSpPr>
        <p:spPr>
          <a:xfrm>
            <a:off x="7032104" y="4563834"/>
            <a:ext cx="3467029" cy="17454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dirty="0">
                <a:solidFill>
                  <a:schemeClr val="tx1"/>
                </a:solidFill>
              </a:rPr>
              <a:t>{</a:t>
            </a:r>
          </a:p>
          <a:p>
            <a:r>
              <a:rPr lang="en-US" sz="2000" dirty="0">
                <a:solidFill>
                  <a:schemeClr val="tx1"/>
                </a:solidFill>
              </a:rPr>
              <a:t>  "</a:t>
            </a:r>
            <a:r>
              <a:rPr lang="en-US" sz="2000" dirty="0" err="1">
                <a:solidFill>
                  <a:schemeClr val="tx1"/>
                </a:solidFill>
              </a:rPr>
              <a:t>jsonrpc</a:t>
            </a:r>
            <a:r>
              <a:rPr lang="en-US" sz="2000" dirty="0">
                <a:solidFill>
                  <a:schemeClr val="tx1"/>
                </a:solidFill>
              </a:rPr>
              <a:t>": "2.0",</a:t>
            </a:r>
          </a:p>
          <a:p>
            <a:r>
              <a:rPr lang="en-US" sz="2000" dirty="0">
                <a:solidFill>
                  <a:schemeClr val="tx1"/>
                </a:solidFill>
              </a:rPr>
              <a:t>  "result": 19,</a:t>
            </a:r>
          </a:p>
          <a:p>
            <a:r>
              <a:rPr lang="en-US" sz="2000" dirty="0">
                <a:solidFill>
                  <a:schemeClr val="tx1"/>
                </a:solidFill>
              </a:rPr>
              <a:t>  "id": 1</a:t>
            </a:r>
          </a:p>
          <a:p>
            <a:r>
              <a:rPr lang="en-US" sz="2000" dirty="0">
                <a:solidFill>
                  <a:schemeClr val="tx1"/>
                </a:solidFill>
              </a:rPr>
              <a:t>}</a:t>
            </a:r>
          </a:p>
        </p:txBody>
      </p:sp>
    </p:spTree>
    <p:extLst>
      <p:ext uri="{BB962C8B-B14F-4D97-AF65-F5344CB8AC3E}">
        <p14:creationId xmlns:p14="http://schemas.microsoft.com/office/powerpoint/2010/main" val="1457440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BCFDDAF-2D58-144C-CCF5-3227E69BFC81}"/>
              </a:ext>
            </a:extLst>
          </p:cNvPr>
          <p:cNvSpPr>
            <a:spLocks noGrp="1"/>
          </p:cNvSpPr>
          <p:nvPr>
            <p:ph type="body" sz="quarter" idx="13"/>
          </p:nvPr>
        </p:nvSpPr>
        <p:spPr/>
        <p:txBody>
          <a:bodyPr/>
          <a:lstStyle/>
          <a:p>
            <a:r>
              <a:rPr lang="en-US" dirty="0"/>
              <a:t>Demo</a:t>
            </a:r>
          </a:p>
        </p:txBody>
      </p:sp>
      <p:sp>
        <p:nvSpPr>
          <p:cNvPr id="3" name="Text Placeholder 2">
            <a:extLst>
              <a:ext uri="{FF2B5EF4-FFF2-40B4-BE49-F238E27FC236}">
                <a16:creationId xmlns:a16="http://schemas.microsoft.com/office/drawing/2014/main" id="{CBF674A0-DB59-5EED-09B9-F734FCD042CB}"/>
              </a:ext>
            </a:extLst>
          </p:cNvPr>
          <p:cNvSpPr>
            <a:spLocks noGrp="1"/>
          </p:cNvSpPr>
          <p:nvPr>
            <p:ph type="body" sz="quarter" idx="14"/>
          </p:nvPr>
        </p:nvSpPr>
        <p:spPr/>
        <p:txBody>
          <a:bodyPr/>
          <a:lstStyle/>
          <a:p>
            <a:r>
              <a:rPr lang="en-US" dirty="0" err="1"/>
              <a:t>tRPC</a:t>
            </a:r>
            <a:endParaRPr lang="en-US" dirty="0"/>
          </a:p>
        </p:txBody>
      </p:sp>
    </p:spTree>
    <p:extLst>
      <p:ext uri="{BB962C8B-B14F-4D97-AF65-F5344CB8AC3E}">
        <p14:creationId xmlns:p14="http://schemas.microsoft.com/office/powerpoint/2010/main" val="3020713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408C9-AF67-F5C4-E0E0-EAA39EF5734F}"/>
              </a:ext>
            </a:extLst>
          </p:cNvPr>
          <p:cNvSpPr>
            <a:spLocks noGrp="1"/>
          </p:cNvSpPr>
          <p:nvPr>
            <p:ph type="title"/>
          </p:nvPr>
        </p:nvSpPr>
        <p:spPr/>
        <p:txBody>
          <a:bodyPr/>
          <a:lstStyle/>
          <a:p>
            <a:r>
              <a:rPr lang="en-US" dirty="0" err="1"/>
              <a:t>gRPC</a:t>
            </a:r>
            <a:endParaRPr lang="en-US" dirty="0"/>
          </a:p>
        </p:txBody>
      </p:sp>
      <p:sp>
        <p:nvSpPr>
          <p:cNvPr id="3" name="Content Placeholder 2">
            <a:extLst>
              <a:ext uri="{FF2B5EF4-FFF2-40B4-BE49-F238E27FC236}">
                <a16:creationId xmlns:a16="http://schemas.microsoft.com/office/drawing/2014/main" id="{71A75797-CDE4-7AEA-0F44-427D36BA8D54}"/>
              </a:ext>
            </a:extLst>
          </p:cNvPr>
          <p:cNvSpPr>
            <a:spLocks noGrp="1"/>
          </p:cNvSpPr>
          <p:nvPr>
            <p:ph idx="1"/>
          </p:nvPr>
        </p:nvSpPr>
        <p:spPr/>
        <p:txBody>
          <a:bodyPr/>
          <a:lstStyle/>
          <a:p>
            <a:r>
              <a:rPr lang="en-US" dirty="0"/>
              <a:t>…</a:t>
            </a:r>
          </a:p>
        </p:txBody>
      </p:sp>
      <p:sp>
        <p:nvSpPr>
          <p:cNvPr id="4" name="Slide Number Placeholder 3">
            <a:extLst>
              <a:ext uri="{FF2B5EF4-FFF2-40B4-BE49-F238E27FC236}">
                <a16:creationId xmlns:a16="http://schemas.microsoft.com/office/drawing/2014/main" id="{634AC1A7-ED22-2E51-AC2B-13DC36042AC8}"/>
              </a:ext>
            </a:extLst>
          </p:cNvPr>
          <p:cNvSpPr>
            <a:spLocks noGrp="1"/>
          </p:cNvSpPr>
          <p:nvPr>
            <p:ph type="sldNum" sz="quarter" idx="12"/>
          </p:nvPr>
        </p:nvSpPr>
        <p:spPr/>
        <p:txBody>
          <a:bodyPr/>
          <a:lstStyle/>
          <a:p>
            <a:fld id="{452BA717-4DED-4A38-BDE4-30D0F0A142DB}" type="slidenum">
              <a:rPr lang="cs-CZ" smtClean="0"/>
              <a:pPr/>
              <a:t>8</a:t>
            </a:fld>
            <a:endParaRPr lang="cs-CZ"/>
          </a:p>
        </p:txBody>
      </p:sp>
      <p:sp>
        <p:nvSpPr>
          <p:cNvPr id="5" name="TextBox 4">
            <a:extLst>
              <a:ext uri="{FF2B5EF4-FFF2-40B4-BE49-F238E27FC236}">
                <a16:creationId xmlns:a16="http://schemas.microsoft.com/office/drawing/2014/main" id="{F4787CB9-7A12-8696-1B01-EFD74EA07426}"/>
              </a:ext>
            </a:extLst>
          </p:cNvPr>
          <p:cNvSpPr txBox="1"/>
          <p:nvPr/>
        </p:nvSpPr>
        <p:spPr>
          <a:xfrm>
            <a:off x="0" y="6516052"/>
            <a:ext cx="6096000" cy="369332"/>
          </a:xfrm>
          <a:prstGeom prst="rect">
            <a:avLst/>
          </a:prstGeom>
          <a:noFill/>
        </p:spPr>
        <p:txBody>
          <a:bodyPr wrap="square" rtlCol="0">
            <a:spAutoFit/>
          </a:bodyPr>
          <a:lstStyle/>
          <a:p>
            <a:r>
              <a:rPr lang="en-US" dirty="0">
                <a:solidFill>
                  <a:schemeClr val="bg1"/>
                </a:solidFill>
              </a:rPr>
              <a:t>Optional: 2023/2024</a:t>
            </a:r>
          </a:p>
        </p:txBody>
      </p:sp>
    </p:spTree>
    <p:extLst>
      <p:ext uri="{BB962C8B-B14F-4D97-AF65-F5344CB8AC3E}">
        <p14:creationId xmlns:p14="http://schemas.microsoft.com/office/powerpoint/2010/main" val="2263378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bg>
      <p:bgPr>
        <a:solidFill>
          <a:schemeClr val="accent3"/>
        </a:solidFill>
        <a:effectLst/>
      </p:bgPr>
    </p:bg>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5F7EF93-A322-F473-1F79-37B931E026E2}"/>
              </a:ext>
            </a:extLst>
          </p:cNvPr>
          <p:cNvSpPr>
            <a:spLocks noGrp="1"/>
          </p:cNvSpPr>
          <p:nvPr>
            <p:ph type="body" sz="quarter" idx="13"/>
          </p:nvPr>
        </p:nvSpPr>
        <p:spPr/>
        <p:txBody>
          <a:bodyPr/>
          <a:lstStyle/>
          <a:p>
            <a:r>
              <a:rPr lang="en-US" dirty="0"/>
              <a:t>Data serialization / deserialization</a:t>
            </a:r>
          </a:p>
        </p:txBody>
      </p:sp>
      <p:sp>
        <p:nvSpPr>
          <p:cNvPr id="3" name="Text Placeholder 2">
            <a:extLst>
              <a:ext uri="{FF2B5EF4-FFF2-40B4-BE49-F238E27FC236}">
                <a16:creationId xmlns:a16="http://schemas.microsoft.com/office/drawing/2014/main" id="{534193C6-6848-7C23-E39D-4278184105CA}"/>
              </a:ext>
            </a:extLst>
          </p:cNvPr>
          <p:cNvSpPr>
            <a:spLocks noGrp="1"/>
          </p:cNvSpPr>
          <p:nvPr>
            <p:ph type="body" sz="quarter" idx="14"/>
          </p:nvPr>
        </p:nvSpPr>
        <p:spPr/>
        <p:txBody>
          <a:bodyPr/>
          <a:lstStyle/>
          <a:p>
            <a:endParaRPr lang="en-US"/>
          </a:p>
        </p:txBody>
      </p:sp>
      <p:sp>
        <p:nvSpPr>
          <p:cNvPr id="4" name="TextBox 3">
            <a:extLst>
              <a:ext uri="{FF2B5EF4-FFF2-40B4-BE49-F238E27FC236}">
                <a16:creationId xmlns:a16="http://schemas.microsoft.com/office/drawing/2014/main" id="{04EE13E8-4DCA-9335-6061-FF496593C8B6}"/>
              </a:ext>
            </a:extLst>
          </p:cNvPr>
          <p:cNvSpPr txBox="1"/>
          <p:nvPr/>
        </p:nvSpPr>
        <p:spPr>
          <a:xfrm>
            <a:off x="0" y="6516052"/>
            <a:ext cx="6096000" cy="369332"/>
          </a:xfrm>
          <a:prstGeom prst="rect">
            <a:avLst/>
          </a:prstGeom>
          <a:noFill/>
        </p:spPr>
        <p:txBody>
          <a:bodyPr wrap="square" rtlCol="0">
            <a:spAutoFit/>
          </a:bodyPr>
          <a:lstStyle/>
          <a:p>
            <a:r>
              <a:rPr lang="en-US" dirty="0">
                <a:solidFill>
                  <a:schemeClr val="bg1"/>
                </a:solidFill>
              </a:rPr>
              <a:t>Optional: 2023/2024</a:t>
            </a:r>
          </a:p>
        </p:txBody>
      </p:sp>
    </p:spTree>
    <p:extLst>
      <p:ext uri="{BB962C8B-B14F-4D97-AF65-F5344CB8AC3E}">
        <p14:creationId xmlns:p14="http://schemas.microsoft.com/office/powerpoint/2010/main" val="2408472595"/>
      </p:ext>
    </p:extLst>
  </p:cSld>
  <p:clrMapOvr>
    <a:masterClrMapping/>
  </p:clrMapOvr>
</p:sld>
</file>

<file path=ppt/theme/theme1.xml><?xml version="1.0" encoding="utf-8"?>
<a:theme xmlns:a="http://schemas.openxmlformats.org/drawingml/2006/main" name="2024 presentation theme">
  <a:themeElements>
    <a:clrScheme name="Research Group">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2024 presentation theme" id="{B11F140C-9B55-4BCA-BFF9-CABB9E915944}" vid="{395D06B6-9D47-4D1E-9828-FD1B18F4067F}"/>
    </a:ext>
  </a:ext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2024 presentation theme</Template>
  <TotalTime>22107</TotalTime>
  <Words>6247</Words>
  <Application>Microsoft Office PowerPoint</Application>
  <PresentationFormat>Widescreen</PresentationFormat>
  <Paragraphs>676</Paragraphs>
  <Slides>36</Slides>
  <Notes>33</Notes>
  <HiddenSlides>3</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Calibri Light</vt:lpstr>
      <vt:lpstr>Consolas</vt:lpstr>
      <vt:lpstr>Times New Roman</vt:lpstr>
      <vt:lpstr>2024 presentation theme</vt:lpstr>
      <vt:lpstr>Application Programming Interface</vt:lpstr>
      <vt:lpstr>Application Programming Interface (API)</vt:lpstr>
      <vt:lpstr>Web Services - NSWI145</vt:lpstr>
      <vt:lpstr>PowerPoint Presentation</vt:lpstr>
      <vt:lpstr>Remote Procedure Call (RPC)</vt:lpstr>
      <vt:lpstr>RPC Message</vt:lpstr>
      <vt:lpstr>PowerPoint Presentation</vt:lpstr>
      <vt:lpstr>gRPC</vt:lpstr>
      <vt:lpstr>PowerPoint Presentation</vt:lpstr>
      <vt:lpstr>Protocol Buffers </vt:lpstr>
      <vt:lpstr>PowerPoint Presentation</vt:lpstr>
      <vt:lpstr>REST</vt:lpstr>
      <vt:lpstr>Glory of REST</vt:lpstr>
      <vt:lpstr>Glory of REST</vt:lpstr>
      <vt:lpstr>Glory of REST</vt:lpstr>
      <vt:lpstr>Glory of REST : reality check</vt:lpstr>
      <vt:lpstr>Glory of REST : reality check</vt:lpstr>
      <vt:lpstr>PowerPoint Presentation</vt:lpstr>
      <vt:lpstr>OpenAPI</vt:lpstr>
      <vt:lpstr>OpenAPI example</vt:lpstr>
      <vt:lpstr>PowerPoint Presentation</vt:lpstr>
      <vt:lpstr>OpenAPI eco-system</vt:lpstr>
      <vt:lpstr>AsyncAPI</vt:lpstr>
      <vt:lpstr>PowerPoint Presentation</vt:lpstr>
      <vt:lpstr>Motivation</vt:lpstr>
      <vt:lpstr>GraphQL sales edition …</vt:lpstr>
      <vt:lpstr>GraphQL</vt:lpstr>
      <vt:lpstr>PowerPoint Presentation</vt:lpstr>
      <vt:lpstr>GraphQL schema</vt:lpstr>
      <vt:lpstr>GraphQL introspection</vt:lpstr>
      <vt:lpstr>GraphQL</vt:lpstr>
      <vt:lpstr>GraphQL eco-system</vt:lpstr>
      <vt:lpstr>GraphQL</vt:lpstr>
      <vt:lpstr>Hype train</vt:lpstr>
      <vt:lpstr>Testing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Beaver</dc:creator>
  <cp:lastModifiedBy>Petr Škoda</cp:lastModifiedBy>
  <cp:revision>374</cp:revision>
  <dcterms:created xsi:type="dcterms:W3CDTF">2011-06-05T13:18:40Z</dcterms:created>
  <dcterms:modified xsi:type="dcterms:W3CDTF">2024-04-17T06:47:40Z</dcterms:modified>
</cp:coreProperties>
</file>