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handoutMasterIdLst>
    <p:handoutMasterId r:id="rId33"/>
  </p:handoutMasterIdLst>
  <p:sldIdLst>
    <p:sldId id="259" r:id="rId2"/>
    <p:sldId id="399" r:id="rId3"/>
    <p:sldId id="400" r:id="rId4"/>
    <p:sldId id="406" r:id="rId5"/>
    <p:sldId id="407" r:id="rId6"/>
    <p:sldId id="408" r:id="rId7"/>
    <p:sldId id="403" r:id="rId8"/>
    <p:sldId id="409" r:id="rId9"/>
    <p:sldId id="410" r:id="rId10"/>
    <p:sldId id="411" r:id="rId11"/>
    <p:sldId id="412" r:id="rId12"/>
    <p:sldId id="404" r:id="rId13"/>
    <p:sldId id="413" r:id="rId14"/>
    <p:sldId id="414" r:id="rId15"/>
    <p:sldId id="415" r:id="rId16"/>
    <p:sldId id="416" r:id="rId17"/>
    <p:sldId id="405" r:id="rId18"/>
    <p:sldId id="417" r:id="rId19"/>
    <p:sldId id="401" r:id="rId20"/>
    <p:sldId id="418" r:id="rId21"/>
    <p:sldId id="419" r:id="rId22"/>
    <p:sldId id="420" r:id="rId23"/>
    <p:sldId id="421" r:id="rId24"/>
    <p:sldId id="422" r:id="rId25"/>
    <p:sldId id="423" r:id="rId26"/>
    <p:sldId id="424" r:id="rId27"/>
    <p:sldId id="425" r:id="rId28"/>
    <p:sldId id="426" r:id="rId29"/>
    <p:sldId id="427" r:id="rId30"/>
    <p:sldId id="42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2E28"/>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69072" autoAdjust="0"/>
  </p:normalViewPr>
  <p:slideViewPr>
    <p:cSldViewPr>
      <p:cViewPr varScale="1">
        <p:scale>
          <a:sx n="81" d="100"/>
          <a:sy n="81" d="100"/>
        </p:scale>
        <p:origin x="1200" y="78"/>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4/23/2024</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23.04.2024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79210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AMQP define content of the message, except the payload.</a:t>
            </a:r>
          </a:p>
          <a:p>
            <a:endParaRPr lang="en-US" dirty="0"/>
          </a:p>
          <a:p>
            <a:r>
              <a:rPr lang="en-US" dirty="0"/>
              <a:t>Sources:</a:t>
            </a:r>
          </a:p>
          <a:p>
            <a:pPr marL="171450" indent="-171450">
              <a:buFont typeface="Arial" panose="020B0604020202020204" pitchFamily="34" charset="0"/>
              <a:buChar char="•"/>
            </a:pPr>
            <a:r>
              <a:rPr lang="en-US" dirty="0"/>
              <a:t>https://github.com/celery/celery</a:t>
            </a:r>
          </a:p>
          <a:p>
            <a:pPr marL="171450" indent="-171450">
              <a:buFont typeface="Arial" panose="020B0604020202020204" pitchFamily="34" charset="0"/>
              <a:buChar char="•"/>
            </a:pPr>
            <a:r>
              <a:rPr lang="en-US" dirty="0"/>
              <a:t>https://www.amqp.org/</a:t>
            </a:r>
          </a:p>
          <a:p>
            <a:pPr marL="171450" indent="-171450">
              <a:buFont typeface="Arial" panose="020B0604020202020204" pitchFamily="34" charset="0"/>
              <a:buChar char="•"/>
            </a:pPr>
            <a:r>
              <a:rPr lang="en-US" dirty="0"/>
              <a:t>https://www.abhishek-tiwari.com/amqp-rabbitmq-and-celery-a-visual-guide-for-dummies/</a:t>
            </a:r>
          </a:p>
          <a:p>
            <a:pPr marL="171450" indent="-171450">
              <a:buFont typeface="Arial" panose="020B0604020202020204" pitchFamily="34" charset="0"/>
              <a:buChar char="•"/>
            </a:pPr>
            <a:r>
              <a:rPr lang="en-US" dirty="0"/>
              <a:t>https://coderbook.com/@marcus/how-to-send-celery-messages-to-remote-worker/</a:t>
            </a:r>
          </a:p>
          <a:p>
            <a:pPr marL="171450" indent="-171450">
              <a:buFont typeface="Arial" panose="020B0604020202020204" pitchFamily="34" charset="0"/>
              <a:buChar char="•"/>
            </a:pPr>
            <a:r>
              <a:rPr lang="en-US" dirty="0"/>
              <a:t>https://docs.celeryq.dev/en/stable/getting-started/backends-and-brokers/index.html</a:t>
            </a:r>
          </a:p>
          <a:p>
            <a:pPr marL="171450" indent="-171450">
              <a:buFont typeface="Arial" panose="020B0604020202020204" pitchFamily="34" charset="0"/>
              <a:buChar char="•"/>
            </a:pPr>
            <a:r>
              <a:rPr lang="en-US" dirty="0"/>
              <a:t>https://docs.celeryq.dev/projects/kombu/en/latest/introduction.html</a:t>
            </a:r>
          </a:p>
          <a:p>
            <a:pPr marL="171450" indent="-171450">
              <a:buFont typeface="Arial" panose="020B0604020202020204" pitchFamily="34" charset="0"/>
              <a:buChar char="•"/>
            </a:pPr>
            <a:r>
              <a:rPr lang="en-US" dirty="0"/>
              <a:t>https://www.distributedpython.com/2018/07/03/simple-celery-setup/</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Sources (deprecated):</a:t>
            </a:r>
          </a:p>
          <a:p>
            <a:pPr marL="171450" indent="-171450">
              <a:buFont typeface="Arial" panose="020B0604020202020204" pitchFamily="34" charset="0"/>
              <a:buChar char="•"/>
            </a:pPr>
            <a:r>
              <a:rPr lang="en-US" dirty="0"/>
              <a:t>http://bunkat.github.io/later/</a:t>
            </a:r>
          </a:p>
          <a:p>
            <a:pPr marL="171450" indent="-171450">
              <a:buFont typeface="Arial" panose="020B0604020202020204" pitchFamily="34" charset="0"/>
              <a:buChar char="•"/>
            </a:pPr>
            <a:r>
              <a:rPr lang="en-US" dirty="0"/>
              <a:t>https://github.com/mher/node-celery</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2709523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171450" indent="-171450">
              <a:buFont typeface="Arial" panose="020B0604020202020204" pitchFamily="34" charset="0"/>
              <a:buChar char="•"/>
            </a:pPr>
            <a:r>
              <a:rPr lang="en-US" dirty="0"/>
              <a:t>http://resque.github.io/</a:t>
            </a:r>
          </a:p>
          <a:p>
            <a:pPr marL="171450" indent="-171450">
              <a:buFont typeface="Arial" panose="020B0604020202020204" pitchFamily="34" charset="0"/>
              <a:buChar char="•"/>
            </a:pPr>
            <a:r>
              <a:rPr lang="en-US" dirty="0"/>
              <a:t>https://python-rq.org/</a:t>
            </a:r>
          </a:p>
          <a:p>
            <a:pPr marL="171450" indent="-171450">
              <a:buFont typeface="Arial" panose="020B0604020202020204" pitchFamily="34" charset="0"/>
              <a:buChar char="•"/>
            </a:pPr>
            <a:r>
              <a:rPr lang="en-US" dirty="0"/>
              <a:t>https://hevodata.com/learn/redis-message-queue/</a:t>
            </a:r>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2854422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398004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got some information about the system from previous demo. But what if something go wrong?</a:t>
            </a:r>
          </a:p>
          <a:p>
            <a:endParaRPr lang="en-US" dirty="0"/>
          </a:p>
          <a:p>
            <a:r>
              <a:rPr lang="en-US" dirty="0"/>
              <a:t>Dashboard, Worker, Tasks, Task Detail</a:t>
            </a:r>
          </a:p>
          <a:p>
            <a:endParaRPr lang="en-US" dirty="0"/>
          </a:p>
          <a:p>
            <a:r>
              <a:rPr lang="en-US" dirty="0"/>
              <a:t>Source:</a:t>
            </a:r>
          </a:p>
          <a:p>
            <a:pPr marL="171450" indent="-171450">
              <a:buFont typeface="Arial" panose="020B0604020202020204" pitchFamily="34" charset="0"/>
              <a:buChar char="•"/>
            </a:pPr>
            <a:r>
              <a:rPr lang="en-US" dirty="0"/>
              <a:t>https://prankweb.cz/service/flower/</a:t>
            </a:r>
          </a:p>
          <a:p>
            <a:pPr marL="171450" indent="-171450">
              <a:buFont typeface="Arial" panose="020B0604020202020204" pitchFamily="34" charset="0"/>
              <a:buChar char="•"/>
            </a:pPr>
            <a:r>
              <a:rPr lang="en-US" dirty="0"/>
              <a:t>https://prankweb.cz/www/prankweb-synchronization-report.html</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79241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lot of services, and we have a failure … now we need to search for the reason.</a:t>
            </a:r>
          </a:p>
          <a:p>
            <a:r>
              <a:rPr lang="en-US" dirty="0"/>
              <a:t>At the end, the reason may be HW failures or a networking issue. Next other components may start to fail as the error propagates. </a:t>
            </a:r>
          </a:p>
          <a:p>
            <a:endParaRPr lang="en-US" dirty="0"/>
          </a:p>
          <a:p>
            <a:r>
              <a:rPr lang="en-US" dirty="0"/>
              <a:t>Perhaps we may have buildup of message for certain components (can be tackled by circuit breaker).</a:t>
            </a:r>
          </a:p>
          <a:p>
            <a:endParaRPr lang="en-US" dirty="0"/>
          </a:p>
          <a:p>
            <a:r>
              <a:rPr lang="en-US" dirty="0"/>
              <a:t>Source:</a:t>
            </a:r>
          </a:p>
          <a:p>
            <a:pPr marL="171450" indent="-171450">
              <a:buFont typeface="Arial" panose="020B0604020202020204" pitchFamily="34" charset="0"/>
              <a:buChar char="•"/>
            </a:pPr>
            <a:r>
              <a:rPr lang="en-US" dirty="0"/>
              <a:t>https://martinfowler.com/bliki/CircuitBreaker.html</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1102474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Activity: What to monitor?</a:t>
            </a:r>
          </a:p>
          <a:p>
            <a:pPr marL="171450" indent="-171450">
              <a:buFont typeface="Arial" panose="020B0604020202020204" pitchFamily="34" charset="0"/>
              <a:buChar char="•"/>
            </a:pPr>
            <a:r>
              <a:rPr lang="en-US" dirty="0"/>
              <a:t>Logging - Standard logging know what and why – think about storage space (cloud providers).</a:t>
            </a:r>
          </a:p>
          <a:p>
            <a:pPr marL="171450" indent="-171450">
              <a:buFont typeface="Arial" panose="020B0604020202020204" pitchFamily="34" charset="0"/>
              <a:buChar char="•"/>
            </a:pPr>
            <a:r>
              <a:rPr lang="en-US" dirty="0"/>
              <a:t>Aggregation - We should be able to put together logs for a single request. Logs are sent to a server. We should employ machine readable format (JSON).</a:t>
            </a:r>
          </a:p>
          <a:p>
            <a:pPr marL="171450" indent="-171450">
              <a:buFont typeface="Arial" panose="020B0604020202020204" pitchFamily="34" charset="0"/>
              <a:buChar char="•"/>
            </a:pPr>
            <a:r>
              <a:rPr lang="en-US" dirty="0"/>
              <a:t>Service - Know about endpoints and their status.</a:t>
            </a:r>
          </a:p>
          <a:p>
            <a:pPr marL="171450" indent="-171450">
              <a:buFont typeface="Arial" panose="020B0604020202020204" pitchFamily="34" charset="0"/>
              <a:buChar char="•"/>
            </a:pPr>
            <a:r>
              <a:rPr lang="en-US" dirty="0"/>
              <a:t>Hardware - CPU / Memory</a:t>
            </a:r>
          </a:p>
          <a:p>
            <a:endParaRPr lang="en-US" dirty="0"/>
          </a:p>
          <a:p>
            <a:r>
              <a:rPr lang="en-US" dirty="0"/>
              <a:t>Sources:</a:t>
            </a:r>
          </a:p>
          <a:p>
            <a:pPr marL="171450" indent="-171450">
              <a:buFont typeface="Arial" panose="020B0604020202020204" pitchFamily="34" charset="0"/>
              <a:buChar char="•"/>
            </a:pPr>
            <a:r>
              <a:rPr lang="en-US" dirty="0"/>
              <a:t>https://epsagon.com/observability/5-ways-to-understand-distributed-system-logging-and-monitoring/</a:t>
            </a:r>
          </a:p>
          <a:p>
            <a:pPr marL="171450" indent="-171450">
              <a:buFont typeface="Arial" panose="020B0604020202020204" pitchFamily="34" charset="0"/>
              <a:buChar char="•"/>
            </a:pPr>
            <a:r>
              <a:rPr lang="en-US" dirty="0"/>
              <a:t>https://medium.com/@vagrantdev/</a:t>
            </a:r>
          </a:p>
          <a:p>
            <a:pPr marL="171450" indent="-171450">
              <a:buFont typeface="Arial" panose="020B0604020202020204" pitchFamily="34" charset="0"/>
              <a:buChar char="•"/>
            </a:pPr>
            <a:r>
              <a:rPr lang="en-US" dirty="0"/>
              <a:t>https://bookkeeper.apache.org/docs/getting-started/conceptsdistributed-logging-best-practices-and-lesson-learned-d52143fae266</a:t>
            </a:r>
          </a:p>
          <a:p>
            <a:pPr marL="171450" indent="-171450">
              <a:buFont typeface="Arial" panose="020B0604020202020204" pitchFamily="34" charset="0"/>
              <a:buChar char="•"/>
            </a:pPr>
            <a:r>
              <a:rPr lang="en-US" dirty="0"/>
              <a:t>https://github.com/apache/distributedlog</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3026690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Prometheus has </a:t>
            </a:r>
            <a:r>
              <a:rPr lang="en-US" b="0" i="0" dirty="0">
                <a:solidFill>
                  <a:srgbClr val="333333"/>
                </a:solidFill>
                <a:effectLst/>
                <a:latin typeface="Open Sans" panose="020B0606030504020204" pitchFamily="34" charset="0"/>
              </a:rPr>
              <a:t>expression browser, but that is mostly for querying.</a:t>
            </a:r>
          </a:p>
          <a:p>
            <a:r>
              <a:rPr lang="en-US" b="0" i="0" dirty="0">
                <a:solidFill>
                  <a:srgbClr val="333333"/>
                </a:solidFill>
                <a:effectLst/>
                <a:latin typeface="Open Sans" panose="020B0606030504020204" pitchFamily="34" charset="0"/>
              </a:rPr>
              <a:t>For alerts there is </a:t>
            </a:r>
            <a:r>
              <a:rPr lang="en-US" b="0" i="0" dirty="0" err="1">
                <a:solidFill>
                  <a:srgbClr val="333333"/>
                </a:solidFill>
                <a:effectLst/>
                <a:latin typeface="Open Sans" panose="020B0606030504020204" pitchFamily="34" charset="0"/>
              </a:rPr>
              <a:t>Alertmanager</a:t>
            </a:r>
            <a:r>
              <a:rPr lang="en-US" b="0" i="0" dirty="0">
                <a:solidFill>
                  <a:srgbClr val="333333"/>
                </a:solidFill>
                <a:effectLst/>
                <a:latin typeface="Open Sans" panose="020B0606030504020204" pitchFamily="34" charset="0"/>
              </a:rPr>
              <a:t> in </a:t>
            </a:r>
            <a:r>
              <a:rPr lang="en-US" dirty="0"/>
              <a:t>Prometheus</a:t>
            </a:r>
            <a:r>
              <a:rPr lang="en-US" b="0" i="0" dirty="0">
                <a:solidFill>
                  <a:srgbClr val="333333"/>
                </a:solidFill>
                <a:effectLst/>
                <a:latin typeface="Open Sans" panose="020B0606030504020204" pitchFamily="34" charset="0"/>
              </a:rPr>
              <a:t>:</a:t>
            </a:r>
          </a:p>
          <a:p>
            <a:pPr marL="171450" indent="-171450">
              <a:buFont typeface="Arial" panose="020B0604020202020204" pitchFamily="34" charset="0"/>
              <a:buChar char="•"/>
            </a:pPr>
            <a:r>
              <a:rPr lang="en-US" b="0" i="0" dirty="0">
                <a:solidFill>
                  <a:srgbClr val="333333"/>
                </a:solidFill>
                <a:effectLst/>
                <a:latin typeface="Open Sans" panose="020B0606030504020204" pitchFamily="34" charset="0"/>
              </a:rPr>
              <a:t>Grouping - Grouping categorizes alerts of similar nature into a single notification. For example, multiple components report issues with database.</a:t>
            </a:r>
          </a:p>
          <a:p>
            <a:pPr marL="171450" indent="-171450">
              <a:buFont typeface="Arial" panose="020B0604020202020204" pitchFamily="34" charset="0"/>
              <a:buChar char="•"/>
            </a:pPr>
            <a:r>
              <a:rPr lang="en-US" dirty="0"/>
              <a:t>Inhibition - Suppress notifications of certain alert when other is online.  Database server may be down, no reason to get updates about issues with database. </a:t>
            </a:r>
          </a:p>
          <a:p>
            <a:endParaRPr lang="en-US" dirty="0"/>
          </a:p>
          <a:p>
            <a:r>
              <a:rPr lang="en-US" dirty="0"/>
              <a:t>Sources:</a:t>
            </a:r>
          </a:p>
          <a:p>
            <a:pPr marL="171450" indent="-171450">
              <a:buFont typeface="Arial" panose="020B0604020202020204" pitchFamily="34" charset="0"/>
              <a:buChar char="•"/>
            </a:pPr>
            <a:r>
              <a:rPr lang="en-US" dirty="0"/>
              <a:t>https://grafana.com/docs/grafana/latest/getting-started/getting-started-prometheus/</a:t>
            </a:r>
          </a:p>
          <a:p>
            <a:pPr marL="171450" indent="-171450">
              <a:buFont typeface="Arial" panose="020B0604020202020204" pitchFamily="34" charset="0"/>
              <a:buChar char="•"/>
            </a:pPr>
            <a:r>
              <a:rPr lang="en-US" dirty="0"/>
              <a:t>https://grafana.com/</a:t>
            </a:r>
          </a:p>
          <a:p>
            <a:pPr marL="171450" indent="-171450">
              <a:buFont typeface="Arial" panose="020B0604020202020204" pitchFamily="34" charset="0"/>
              <a:buChar char="•"/>
            </a:pPr>
            <a:r>
              <a:rPr lang="en-US" dirty="0"/>
              <a:t>https://grafana.com/blog/2022/03/31/can-grafana-run-doom/</a:t>
            </a:r>
          </a:p>
          <a:p>
            <a:pPr marL="171450" indent="-171450">
              <a:buFont typeface="Arial" panose="020B0604020202020204" pitchFamily="34" charset="0"/>
              <a:buChar char="•"/>
            </a:pPr>
            <a:r>
              <a:rPr lang="en-US" dirty="0"/>
              <a:t>https://prometheus.io/</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2156420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server architecture can be complicated (message queue, monitoring) but what else we can expect?</a:t>
            </a:r>
          </a:p>
          <a:p>
            <a:r>
              <a:rPr lang="en-US" dirty="0"/>
              <a:t>What are the building blocks at our disposal.</a:t>
            </a:r>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375958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multiple components, and we may need to thing about their composition, how they communicate what are the responsibilities.</a:t>
            </a:r>
          </a:p>
          <a:p>
            <a:endParaRPr lang="en-US" dirty="0"/>
          </a:p>
          <a:p>
            <a:r>
              <a:rPr lang="en-US" dirty="0"/>
              <a:t>Source:</a:t>
            </a:r>
          </a:p>
          <a:p>
            <a:pPr marL="171450" indent="-171450">
              <a:buFont typeface="Arial" panose="020B0604020202020204" pitchFamily="34" charset="0"/>
              <a:buChar char="•"/>
            </a:pPr>
            <a:r>
              <a:rPr lang="en-US" dirty="0"/>
              <a:t>https://github.com/donnemartin/system-design-primer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2968333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basic setup. The server may be running PHP and we have a starting point. This is not limited to web applications, but that is the context we have here. We use this to demonstrate some attributes and solutions, that should be part of your vocabulary / toolbox.</a:t>
            </a:r>
          </a:p>
          <a:p>
            <a:endParaRPr lang="en-US" dirty="0"/>
          </a:p>
          <a:p>
            <a:r>
              <a:rPr lang="en-US" dirty="0"/>
              <a:t>They may be called patterns, but that is not true all the time.</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278317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Starting point, you already tried this at the lab. </a:t>
            </a:r>
            <a:br>
              <a:rPr lang="en-US" dirty="0"/>
            </a:br>
            <a:r>
              <a:rPr lang="en-US" dirty="0"/>
              <a:t>Server can be more then just a single program or even a computer. </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1555160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messages that are stored somewhere.</a:t>
            </a:r>
          </a:p>
          <a:p>
            <a:pPr marL="171450" indent="-171450">
              <a:buFont typeface="Arial" panose="020B0604020202020204" pitchFamily="34" charset="0"/>
              <a:buChar char="•"/>
            </a:pPr>
            <a:r>
              <a:rPr lang="en-US" dirty="0"/>
              <a:t>Can be used to execute a remote call (RPC) synchronously or asynchronously. Play nice with threading model of some languages Python / NodeJS. Where it is cheap to wait, and the thread can work on something else in a mean time. </a:t>
            </a:r>
          </a:p>
          <a:p>
            <a:pPr marL="171450" indent="-171450">
              <a:buFont typeface="Arial" panose="020B0604020202020204" pitchFamily="34" charset="0"/>
              <a:buChar char="•"/>
            </a:pPr>
            <a:r>
              <a:rPr lang="en-US" dirty="0"/>
              <a:t>The task queues can be configured from the broker (RabbitMQ) or clients (Apache Kafka).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objective is to have multiple instances of message consumers.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Performance depends heavily on the broker (queue). Huge performance penalty when secondary memory is employed. Problem for synchronous and tasks. </a:t>
            </a:r>
            <a:br>
              <a:rPr lang="en-US" dirty="0"/>
            </a:br>
            <a:r>
              <a:rPr lang="en-US" dirty="0"/>
              <a:t>Back pressure - allow to refuse new task if queue is too big. We send back to client 503 Service Unavailable. </a:t>
            </a:r>
          </a:p>
          <a:p>
            <a:pPr marL="0" indent="0">
              <a:buFont typeface="Arial" panose="020B0604020202020204" pitchFamily="34" charset="0"/>
              <a:buNone/>
            </a:pPr>
            <a:endParaRPr lang="en-US" dirty="0"/>
          </a:p>
          <a:p>
            <a:r>
              <a:rPr lang="en-US" dirty="0"/>
              <a:t>Notice that Celery is just an implementation detail.</a:t>
            </a:r>
          </a:p>
          <a:p>
            <a:endParaRPr lang="en-US" dirty="0"/>
          </a:p>
          <a:p>
            <a:r>
              <a:rPr lang="en-US" dirty="0"/>
              <a:t>Source:</a:t>
            </a:r>
          </a:p>
          <a:p>
            <a:pPr marL="171450" indent="-171450">
              <a:buFont typeface="Arial" panose="020B0604020202020204" pitchFamily="34" charset="0"/>
              <a:buChar char="•"/>
            </a:pPr>
            <a:r>
              <a:rPr lang="en-US" dirty="0"/>
              <a:t>https://kafka.apache.org/</a:t>
            </a:r>
          </a:p>
          <a:p>
            <a:pPr marL="171450" indent="-171450">
              <a:buFont typeface="Arial" panose="020B0604020202020204" pitchFamily="34" charset="0"/>
              <a:buChar char="•"/>
            </a:pPr>
            <a:r>
              <a:rPr lang="en-US" dirty="0"/>
              <a:t>https://www.rabbitmq.com/</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2859572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have all the state and operations in the database. Some solutions have huge databases with triggers, stored procedures .. database provide us with ACID (atomicity, consistent, isolation, durability).</a:t>
            </a:r>
          </a:p>
          <a:p>
            <a:endParaRPr lang="en-US" dirty="0"/>
          </a:p>
          <a:p>
            <a:r>
              <a:rPr lang="en-US" dirty="0"/>
              <a:t>Servers may just request data and deal with rendering UI.</a:t>
            </a:r>
          </a:p>
          <a:p>
            <a:endParaRPr lang="en-US" dirty="0"/>
          </a:p>
          <a:p>
            <a:r>
              <a:rPr lang="en-US" dirty="0"/>
              <a:t>Source:</a:t>
            </a:r>
          </a:p>
          <a:p>
            <a:pPr marL="171450" indent="-171450">
              <a:buFont typeface="Arial" panose="020B0604020202020204" pitchFamily="34" charset="0"/>
              <a:buChar char="•"/>
            </a:pPr>
            <a:r>
              <a:rPr lang="en-US" dirty="0"/>
              <a:t>https://www.redhat.com/en/topics/cloud-native-apps/stateful-vs-stateless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886327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already see use of proxy in JS to intercept calls. It allow us to inserted something between “client” and “server”. </a:t>
            </a:r>
          </a:p>
          <a:p>
            <a:pPr marL="171450" indent="-171450">
              <a:buFont typeface="Arial" panose="020B0604020202020204" pitchFamily="34" charset="0"/>
              <a:buChar char="•"/>
            </a:pPr>
            <a:r>
              <a:rPr lang="en-US" dirty="0"/>
              <a:t>We can off load some functionality there, like computing the HTTPS. In addition, HTTPS is not part of our application logic so why to have to deal with it on the server. It is more of an operator thing.</a:t>
            </a:r>
          </a:p>
          <a:p>
            <a:pPr marL="171450" indent="-171450">
              <a:buFont typeface="Arial" panose="020B0604020202020204" pitchFamily="34" charset="0"/>
              <a:buChar char="•"/>
            </a:pPr>
            <a:r>
              <a:rPr lang="en-US" dirty="0"/>
              <a:t>We can also use it for static content, like Nginx server. </a:t>
            </a:r>
          </a:p>
          <a:p>
            <a:pPr marL="171450" indent="-171450">
              <a:buFont typeface="Arial" panose="020B0604020202020204" pitchFamily="34" charset="0"/>
              <a:buChar char="•"/>
            </a:pPr>
            <a:r>
              <a:rPr lang="en-US" dirty="0"/>
              <a:t>Proxy can be on multiple locations in the architecture. It represents an indirection.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use this as a foundation to build upon.</a:t>
            </a:r>
          </a:p>
          <a:p>
            <a:pPr marL="171450" indent="-171450">
              <a:buFont typeface="Arial" panose="020B0604020202020204" pitchFamily="34" charset="0"/>
              <a:buChar char="•"/>
            </a:pPr>
            <a:endParaRPr lang="en-US" dirty="0"/>
          </a:p>
          <a:p>
            <a:r>
              <a:rPr lang="en-US" dirty="0"/>
              <a:t>Source:</a:t>
            </a:r>
          </a:p>
          <a:p>
            <a:pPr marL="171450" indent="-171450">
              <a:buFont typeface="Arial" panose="020B0604020202020204" pitchFamily="34" charset="0"/>
              <a:buChar char="•"/>
            </a:pPr>
            <a:r>
              <a:rPr lang="en-US" dirty="0"/>
              <a:t>https://github.com/donnemartin/system-design-primer</a:t>
            </a:r>
          </a:p>
          <a:p>
            <a:pPr marL="171450" indent="-171450">
              <a:buFont typeface="Arial" panose="020B0604020202020204" pitchFamily="34" charset="0"/>
              <a:buChar char="•"/>
            </a:pPr>
            <a:r>
              <a:rPr lang="en-US" dirty="0"/>
              <a:t>https://refactoring.guru/design-patterns/proxy</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318464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can have multiple services, on different APIs and provide them from a single endpoint. </a:t>
            </a:r>
          </a:p>
          <a:p>
            <a:pPr marL="171450" indent="-171450">
              <a:buFont typeface="Arial" panose="020B0604020202020204" pitchFamily="34" charset="0"/>
              <a:buChar char="•"/>
            </a:pPr>
            <a:r>
              <a:rPr lang="en-US" dirty="0"/>
              <a:t>Improve security and scalability, client do not need to know server IP or location. Both can change behind the scene. </a:t>
            </a:r>
          </a:p>
          <a:p>
            <a:endParaRPr lang="en-US" dirty="0"/>
          </a:p>
          <a:p>
            <a:r>
              <a:rPr lang="en-US" dirty="0"/>
              <a:t>Source:</a:t>
            </a:r>
          </a:p>
          <a:p>
            <a:pPr marL="171450" indent="-171450">
              <a:buFont typeface="Arial" panose="020B0604020202020204" pitchFamily="34" charset="0"/>
              <a:buChar char="•"/>
            </a:pPr>
            <a:r>
              <a:rPr lang="en-US" dirty="0"/>
              <a:t>https://github.com/donnemartin/system-design-primer</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325219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idea is to not ask for the same request multiple times. If we know that the results is the same (REST).</a:t>
            </a:r>
          </a:p>
          <a:p>
            <a:pPr marL="171450" indent="-171450">
              <a:buFont typeface="Arial" panose="020B0604020202020204" pitchFamily="34" charset="0"/>
              <a:buChar char="•"/>
            </a:pPr>
            <a:r>
              <a:rPr lang="en-US" dirty="0"/>
              <a:t>We can also cache on the client side, and it is very popular. </a:t>
            </a:r>
          </a:p>
          <a:p>
            <a:pPr marL="171450" indent="-171450">
              <a:buFont typeface="Arial" panose="020B0604020202020204" pitchFamily="34" charset="0"/>
              <a:buChar char="•"/>
            </a:pPr>
            <a:r>
              <a:rPr lang="en-US" dirty="0"/>
              <a:t>On the server side we can cache on multiple places web-server, database, application (RAM). For example, python cache annotation is also a cache, but on a different level. </a:t>
            </a:r>
          </a:p>
          <a:p>
            <a:pPr marL="171450" indent="-171450">
              <a:buFont typeface="Arial" panose="020B0604020202020204" pitchFamily="34" charset="0"/>
              <a:buChar char="•"/>
            </a:pPr>
            <a:r>
              <a:rPr lang="en-US" dirty="0"/>
              <a:t>We may cache database query, but them when an update arrives, we may need to drop the whole cache, or do we?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Another topic is what to put inside the cache, as the cache is often small.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can have a cache in between (write-behind) or next to (aside) a service/database. For the later it is the server who decide what should be in a cache.</a:t>
            </a:r>
          </a:p>
          <a:p>
            <a:pPr marL="0" indent="0">
              <a:buFont typeface="Arial" panose="020B0604020202020204" pitchFamily="34" charset="0"/>
              <a:buNone/>
            </a:pPr>
            <a:endParaRPr lang="en-US" dirty="0"/>
          </a:p>
          <a:p>
            <a:r>
              <a:rPr lang="en-US" dirty="0"/>
              <a:t>Source:</a:t>
            </a:r>
          </a:p>
          <a:p>
            <a:pPr marL="171450" indent="-171450">
              <a:buFont typeface="Arial" panose="020B0604020202020204" pitchFamily="34" charset="0"/>
              <a:buChar char="•"/>
            </a:pPr>
            <a:r>
              <a:rPr lang="en-US" dirty="0"/>
              <a:t>https://github.com/donnemartin/system-design-primer</a:t>
            </a:r>
          </a:p>
          <a:p>
            <a:pPr marL="171450" indent="-171450">
              <a:buFont typeface="Arial" panose="020B0604020202020204" pitchFamily="34" charset="0"/>
              <a:buChar char="•"/>
            </a:pPr>
            <a:r>
              <a:rPr lang="en-US" dirty="0"/>
              <a:t>https://www.apollographql.com/docs/react/caching/cache-configuration/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4349"/>
                </a:solidFill>
                <a:effectLst/>
                <a:latin typeface="Georgia" panose="02040502050405020303" pitchFamily="18" charset="0"/>
              </a:rPr>
              <a:t>https://varnish-cache.org/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4349"/>
                </a:solidFill>
                <a:effectLst/>
                <a:latin typeface="Georgia" panose="02040502050405020303" pitchFamily="18" charset="0"/>
              </a:rPr>
              <a:t>https://memcached.org/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3E4349"/>
              </a:solidFill>
              <a:effectLst/>
              <a:latin typeface="Georgia" panose="02040502050405020303" pitchFamily="18" charset="0"/>
            </a:endParaRP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1810719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DNS resolution to locate server. This is often provided as a service by the infrastructure owner.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Serving content (computation resources/storage) from locations closer to the user, away from the central data store.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use CDN to locate nearest server.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dirty="0"/>
              <a:t>We use this to server JS libraries and CSS. </a:t>
            </a:r>
          </a:p>
          <a:p>
            <a:endParaRPr lang="en-US" dirty="0"/>
          </a:p>
          <a:p>
            <a:r>
              <a:rPr lang="en-US" dirty="0"/>
              <a:t>Source:</a:t>
            </a:r>
          </a:p>
          <a:p>
            <a:pPr marL="171450" indent="-171450">
              <a:buFont typeface="Arial" panose="020B0604020202020204" pitchFamily="34" charset="0"/>
              <a:buChar char="•"/>
            </a:pPr>
            <a:r>
              <a:rPr lang="en-US" dirty="0"/>
              <a:t>https://github.com/donnemartin/system-design-primer</a:t>
            </a:r>
          </a:p>
          <a:p>
            <a:pPr marL="171450" indent="-171450">
              <a:buFont typeface="Arial" panose="020B0604020202020204" pitchFamily="34" charset="0"/>
              <a:buChar char="•"/>
            </a:pPr>
            <a:r>
              <a:rPr lang="en-US" dirty="0"/>
              <a:t>https://www.techtarget.com/searchdatacenter/definition/edge-computing</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374086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multiple communication resources, yet all requests are to a single endpoint (URL), we need to distribute them. </a:t>
            </a:r>
          </a:p>
          <a:p>
            <a:pPr marL="171450" indent="-171450">
              <a:buFont typeface="Arial" panose="020B0604020202020204" pitchFamily="34" charset="0"/>
              <a:buChar char="•"/>
            </a:pPr>
            <a:r>
              <a:rPr lang="en-US" dirty="0"/>
              <a:t>Implementation can be on multiple levels (transport layer, application layer).  May be Nginx server, custom server, or part of the infrastructure setup (Kubernetes).</a:t>
            </a:r>
          </a:p>
          <a:p>
            <a:pPr marL="171450" indent="-171450">
              <a:buFont typeface="Arial" panose="020B0604020202020204" pitchFamily="34" charset="0"/>
              <a:buChar char="•"/>
            </a:pPr>
            <a:r>
              <a:rPr lang="en-US" dirty="0"/>
              <a:t>This is basic for horizontal scaling, as we can add servers behind load balancer at will.</a:t>
            </a:r>
          </a:p>
          <a:p>
            <a:pPr marL="171450" indent="-171450">
              <a:buFont typeface="Arial" panose="020B0604020202020204" pitchFamily="34" charset="0"/>
              <a:buChar char="•"/>
            </a:pPr>
            <a:r>
              <a:rPr lang="en-US" dirty="0"/>
              <a:t>There are different algorithm: Random, Round robin, Least busy, Sticky session (</a:t>
            </a:r>
            <a:r>
              <a:rPr lang="en-US" b="0" i="0" dirty="0">
                <a:solidFill>
                  <a:srgbClr val="E8EAED"/>
                </a:solidFill>
                <a:effectLst/>
                <a:latin typeface="Google Sans"/>
              </a:rPr>
              <a:t>session </a:t>
            </a:r>
            <a:r>
              <a:rPr lang="en-US" b="0" i="0" dirty="0" err="1">
                <a:solidFill>
                  <a:srgbClr val="E8EAED"/>
                </a:solidFill>
                <a:effectLst/>
                <a:latin typeface="Google Sans"/>
              </a:rPr>
              <a:t>persistenc</a:t>
            </a:r>
            <a:r>
              <a:rPr lang="en-US" dirty="0"/>
              <a:t>) /  cookies,  application logic. </a:t>
            </a:r>
          </a:p>
          <a:p>
            <a:endParaRPr lang="en-US" dirty="0"/>
          </a:p>
          <a:p>
            <a:r>
              <a:rPr lang="en-US" dirty="0"/>
              <a:t>In addition, a server may fail or become unstable, and we are still capable of serving the requests. The servers are instances of the same component.</a:t>
            </a:r>
          </a:p>
          <a:p>
            <a:endParaRPr lang="en-US" dirty="0"/>
          </a:p>
          <a:p>
            <a:endParaRPr lang="en-US" dirty="0"/>
          </a:p>
          <a:p>
            <a:r>
              <a:rPr lang="en-US" dirty="0"/>
              <a:t>Source:</a:t>
            </a:r>
          </a:p>
          <a:p>
            <a:pPr marL="171450" indent="-171450">
              <a:buFont typeface="Arial" panose="020B0604020202020204" pitchFamily="34" charset="0"/>
              <a:buChar char="•"/>
            </a:pPr>
            <a:r>
              <a:rPr lang="en-US" dirty="0"/>
              <a:t>https://github.com/donnemartin/system-design-primer</a:t>
            </a:r>
          </a:p>
          <a:p>
            <a:pPr marL="171450" indent="-171450">
              <a:buFont typeface="Arial" panose="020B0604020202020204" pitchFamily="34" charset="0"/>
              <a:buChar char="•"/>
            </a:pPr>
            <a:r>
              <a:rPr lang="en-US" dirty="0"/>
              <a:t>https://www.haproxy.org/</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4203724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 on its own can be quite complex, distributed system. We do not talk about it here, but a database solution may include reverse proxy, load balancer, several instances …. </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1446756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simple architecture.</a:t>
            </a:r>
          </a:p>
          <a:p>
            <a:endParaRPr lang="en-US" dirty="0"/>
          </a:p>
          <a:p>
            <a:r>
              <a:rPr lang="en-US" dirty="0"/>
              <a:t>Source:</a:t>
            </a:r>
          </a:p>
          <a:p>
            <a:pPr marL="171450" indent="-171450">
              <a:buFont typeface="Arial" panose="020B0604020202020204" pitchFamily="34" charset="0"/>
              <a:buChar char="•"/>
            </a:pPr>
            <a:r>
              <a:rPr lang="en-US" dirty="0"/>
              <a:t>https://github.com/cusbg/prankweb</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1136124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These are concepts / styles / … they are not necessary alternatives to one another.</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Service - Focus on services to compose an application. Service is self-contained, black box, may compose of other services, represent a repeatable business activity. WSDL, Enterprise service bus (centralized component for integration).</a:t>
            </a:r>
          </a:p>
          <a:p>
            <a:pPr marL="171450" indent="-171450">
              <a:buFont typeface="Arial" panose="020B0604020202020204" pitchFamily="34" charset="0"/>
              <a:buChar char="•"/>
            </a:pPr>
            <a:r>
              <a:rPr lang="en-US" dirty="0"/>
              <a:t>Microservice – compose of small independent and deployable microservices. Each has its own data(base) and server particular business goal. Modern take on SOA, using containers, DevOps, …</a:t>
            </a:r>
          </a:p>
          <a:p>
            <a:pPr marL="171450" indent="-171450">
              <a:buFont typeface="Arial" panose="020B0604020202020204" pitchFamily="34" charset="0"/>
              <a:buChar char="•"/>
            </a:pPr>
            <a:r>
              <a:rPr lang="en-US" dirty="0"/>
              <a:t>Event-driven - event is a change in a state. Mostly build on top of message-driven architecture. State may be saved only in events. There is even Event-driven SOA.</a:t>
            </a:r>
          </a:p>
          <a:p>
            <a:pPr marL="171450" indent="-171450">
              <a:buFont typeface="Arial" panose="020B0604020202020204" pitchFamily="34" charset="0"/>
              <a:buChar char="•"/>
            </a:pPr>
            <a:r>
              <a:rPr lang="en-US" dirty="0"/>
              <a:t>Data-driven – database stands in the center as data are the key assets of any organization. We just build around them as data are self-describing, in open formats. Application just visits the data perform magic (user interaction) and store results back into the data layer.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dirty="0"/>
              <a:t>https://www.ibm.com/cloud/learn/soa</a:t>
            </a:r>
          </a:p>
          <a:p>
            <a:pPr marL="171450" indent="-171450">
              <a:buFont typeface="Arial" panose="020B0604020202020204" pitchFamily="34" charset="0"/>
              <a:buChar char="•"/>
            </a:pPr>
            <a:r>
              <a:rPr lang="en-US" dirty="0"/>
              <a:t>https://docs.microsoft.com/en-us/azure/architecture/patterns/sidecar</a:t>
            </a:r>
          </a:p>
          <a:p>
            <a:pPr marL="171450" indent="-171450">
              <a:buFont typeface="Arial" panose="020B0604020202020204" pitchFamily="34" charset="0"/>
              <a:buChar char="•"/>
            </a:pPr>
            <a:r>
              <a:rPr lang="en-US" dirty="0"/>
              <a:t>https://microservices.io/</a:t>
            </a:r>
          </a:p>
          <a:p>
            <a:pPr marL="171450" indent="-171450">
              <a:buFont typeface="Arial" panose="020B0604020202020204" pitchFamily="34" charset="0"/>
              <a:buChar char="•"/>
            </a:pPr>
            <a:r>
              <a:rPr lang="en-US" dirty="0"/>
              <a:t>http://datacentricmanifesto.org/</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28959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can have a service before a database.</a:t>
            </a:r>
          </a:p>
          <a:p>
            <a:r>
              <a:rPr lang="en-US" dirty="0"/>
              <a:t>----</a:t>
            </a:r>
          </a:p>
          <a:p>
            <a:r>
              <a:rPr lang="en-US" dirty="0"/>
              <a:t>ACTIVITY: Vote on known technology</a:t>
            </a:r>
          </a:p>
          <a:p>
            <a:endParaRPr lang="en-US" dirty="0"/>
          </a:p>
          <a:p>
            <a:r>
              <a:rPr lang="en-US" dirty="0"/>
              <a:t>Be careful with complexity. You may have experienced that on the lab, yet only with Python and Node.js . Think about complexity of the ecosystem (full stack). Is there a way to do more with a single technology?</a:t>
            </a:r>
          </a:p>
          <a:p>
            <a:r>
              <a:rPr lang="en-US" dirty="0"/>
              <a:t>----</a:t>
            </a:r>
          </a:p>
          <a:p>
            <a:r>
              <a:rPr lang="en-US" dirty="0"/>
              <a:t>The answer is yes, you can!</a:t>
            </a:r>
          </a:p>
          <a:p>
            <a:r>
              <a:rPr lang="en-US" dirty="0"/>
              <a:t>We just need to reduce the complexity of the stack.</a:t>
            </a:r>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87427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171450" indent="-171450">
              <a:buFont typeface="Arial" panose="020B0604020202020204" pitchFamily="34" charset="0"/>
              <a:buChar char="•"/>
            </a:pPr>
            <a:r>
              <a:rPr lang="en-US" dirty="0"/>
              <a:t>https://vaadin.com/</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294540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Vaadin</a:t>
            </a:r>
            <a:r>
              <a:rPr lang="en-US" dirty="0"/>
              <a:t> support pure Java components or with HTML templates. Do not focus on client-server communication. </a:t>
            </a:r>
          </a:p>
          <a:p>
            <a:endParaRPr lang="en-US" dirty="0"/>
          </a:p>
          <a:p>
            <a:r>
              <a:rPr lang="en-US" dirty="0"/>
              <a:t>Flow is for building clients from Java.</a:t>
            </a:r>
          </a:p>
          <a:p>
            <a:r>
              <a:rPr lang="en-US" dirty="0"/>
              <a:t>Events - show Network for clicking a button, talk about payload and RPC.</a:t>
            </a:r>
          </a:p>
          <a:p>
            <a:r>
              <a:rPr lang="en-US" dirty="0"/>
              <a:t>Components - like UI framework, but here with additional functionality.</a:t>
            </a:r>
          </a:p>
          <a:p>
            <a:r>
              <a:rPr lang="en-US" dirty="0"/>
              <a:t>Alternative https://demo.vaadin.com/sampler/#ui</a:t>
            </a:r>
          </a:p>
          <a:p>
            <a:r>
              <a:rPr lang="en-US" dirty="0"/>
              <a:t>For pricing consider localization - example with currency.</a:t>
            </a:r>
          </a:p>
          <a:p>
            <a:r>
              <a:rPr lang="en-US" dirty="0"/>
              <a:t>Hilla - TS frontend, with UI library, and generated Java backend.</a:t>
            </a:r>
          </a:p>
          <a:p>
            <a:endParaRPr lang="en-US" dirty="0"/>
          </a:p>
          <a:p>
            <a:r>
              <a:rPr lang="en-US" dirty="0"/>
              <a:t>Sources:</a:t>
            </a:r>
          </a:p>
          <a:p>
            <a:pPr marL="171450" indent="-171450">
              <a:buFont typeface="Arial" panose="020B0604020202020204" pitchFamily="34" charset="0"/>
              <a:buChar char="•"/>
            </a:pPr>
            <a:r>
              <a:rPr lang="en-US" dirty="0"/>
              <a:t>https://vaadin.com/examples-and-demos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107464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a:t>
            </a:r>
          </a:p>
          <a:p>
            <a:r>
              <a:rPr lang="en-US" dirty="0"/>
              <a:t>What about the connection?</a:t>
            </a:r>
          </a:p>
          <a:p>
            <a:endParaRPr lang="en-US" dirty="0"/>
          </a:p>
          <a:p>
            <a:r>
              <a:rPr lang="en-US" dirty="0"/>
              <a:t>Right:</a:t>
            </a:r>
          </a:p>
          <a:p>
            <a:r>
              <a:rPr lang="en-US" dirty="0"/>
              <a:t>Transactions (we take money from one account and put them to another), synchronization (this can take quite a long time and user is waiting).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35808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solution to long running tasks or just offsetting the jobs from the web server. </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352389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we need to perform something that use a lot of resources, what options do we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run it using web workers at the client side.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use the server, yet the server may not be enough. We can get better server.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get better hardware, this can help. Yet you may need to know how to do it (C/C++).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 - - - 4)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Stateless vs Stateful is presented later. Yet it is related to horizontal scaling.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web-server needs to deal with user requests so this offload some of the payload.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we want to run our business code at the server responsible for parsing POST requests. No!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Source:</a:t>
            </a:r>
          </a:p>
          <a:p>
            <a:pPr marL="171450" indent="-171450">
              <a:buFont typeface="Arial" panose="020B0604020202020204" pitchFamily="34" charset="0"/>
              <a:buChar char="•"/>
            </a:pPr>
            <a:r>
              <a:rPr lang="en-US" dirty="0"/>
              <a:t>https://purple.telstra.com/blog/design-patterns-for-handling-long-running-tasks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1517993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broker is the message-routing component of your system. </a:t>
            </a:r>
          </a:p>
          <a:p>
            <a:endParaRPr lang="en-US" dirty="0"/>
          </a:p>
          <a:p>
            <a:r>
              <a:rPr lang="en-US" dirty="0"/>
              <a:t>Sources:</a:t>
            </a:r>
          </a:p>
          <a:p>
            <a:pPr marL="171450" indent="-171450">
              <a:buFont typeface="Arial" panose="020B0604020202020204" pitchFamily="34" charset="0"/>
              <a:buChar char="•"/>
            </a:pPr>
            <a:r>
              <a:rPr lang="en-US" dirty="0"/>
              <a:t>https://www.oreilly.com/library/view/pattern-oriented-software-architecture/9781119963998/chap12-sec005.html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151422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024: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pic>
        <p:nvPicPr>
          <p:cNvPr id="1026" name="Picture 2">
            <a:extLst>
              <a:ext uri="{FF2B5EF4-FFF2-40B4-BE49-F238E27FC236}">
                <a16:creationId xmlns:a16="http://schemas.microsoft.com/office/drawing/2014/main" id="{1A90CBFD-96D4-7287-CE2C-B361F455B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86" y="6503336"/>
            <a:ext cx="983432" cy="346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EABA8-3BA1-5923-66BA-C39DF4CA777F}"/>
              </a:ext>
            </a:extLst>
          </p:cNvPr>
          <p:cNvSpPr txBox="1"/>
          <p:nvPr/>
        </p:nvSpPr>
        <p:spPr>
          <a:xfrm>
            <a:off x="2035126" y="6513154"/>
            <a:ext cx="8165330" cy="369332"/>
          </a:xfrm>
          <a:prstGeom prst="rect">
            <a:avLst/>
          </a:prstGeom>
          <a:noFill/>
        </p:spPr>
        <p:txBody>
          <a:bodyPr wrap="square">
            <a:spAutoFit/>
          </a:bodyPr>
          <a:lstStyle/>
          <a:p>
            <a:r>
              <a:rPr lang="en-US" dirty="0">
                <a:solidFill>
                  <a:schemeClr val="bg1"/>
                </a:solidFill>
              </a:rPr>
              <a:t>This work is licensed under a </a:t>
            </a:r>
            <a:r>
              <a:rPr lang="en-US" dirty="0">
                <a:solidFill>
                  <a:schemeClr val="bg1"/>
                </a:solidFill>
                <a:hlinkClick r:id="rId3">
                  <a:extLst>
                    <a:ext uri="{A12FA001-AC4F-418D-AE19-62706E023703}">
                      <ahyp:hlinkClr xmlns:ahyp="http://schemas.microsoft.com/office/drawing/2018/hyperlinkcolor" val="tx"/>
                    </a:ext>
                  </a:extLst>
                </a:hlinkClick>
              </a:rPr>
              <a:t>Creative Commons Attribution 4.0 International License</a:t>
            </a:r>
            <a:r>
              <a:rPr lang="en-US" dirty="0">
                <a:solidFill>
                  <a:schemeClr val="bg1"/>
                </a:solidFill>
              </a:rPr>
              <a:t>.</a:t>
            </a:r>
          </a:p>
        </p:txBody>
      </p:sp>
    </p:spTree>
    <p:extLst>
      <p:ext uri="{BB962C8B-B14F-4D97-AF65-F5344CB8AC3E}">
        <p14:creationId xmlns:p14="http://schemas.microsoft.com/office/powerpoint/2010/main" val="167964292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024: 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2831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24: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52BA717-4DED-4A38-BDE4-30D0F0A142DB}" type="slidenum">
              <a:rPr lang="cs-CZ" smtClean="0"/>
              <a:pPr/>
              <a:t>‹#›</a:t>
            </a:fld>
            <a:endParaRPr lang="cs-CZ"/>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2367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024: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51B8B48-CD68-422A-981A-F7D1D2E08DD1}" type="slidenum">
              <a:rPr lang="en-US" smtClean="0"/>
              <a:t>‹#›</a:t>
            </a:fld>
            <a:endParaRPr lang="en-US"/>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07909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024: Title">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51B8B48-CD68-422A-981A-F7D1D2E08DD1}" type="slidenum">
              <a:rPr lang="en-US" smtClean="0"/>
              <a:t>‹#›</a:t>
            </a:fld>
            <a:endParaRPr lang="en-US"/>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3784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024: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00568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C0B12E-FDCA-4F98-8B47-5C783F99B882}"/>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281A53B8-589A-48E4-A9D3-A151BE7BDFF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298315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651B8B48-CD68-422A-981A-F7D1D2E08DD1}" type="slidenum">
              <a:rPr lang="en-US" smtClean="0"/>
              <a:t>‹#›</a:t>
            </a:fld>
            <a:endParaRPr lang="en-US"/>
          </a:p>
        </p:txBody>
      </p:sp>
    </p:spTree>
    <p:extLst>
      <p:ext uri="{BB962C8B-B14F-4D97-AF65-F5344CB8AC3E}">
        <p14:creationId xmlns:p14="http://schemas.microsoft.com/office/powerpoint/2010/main" val="21054328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689" r:id="rId7"/>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vaadin.com/pricing" TargetMode="External"/><Relationship Id="rId7" Type="http://schemas.openxmlformats.org/officeDocument/2006/relationships/hyperlink" Target="https://hilla.de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vaadin.com/docs/latest/flow/application/events" TargetMode="External"/><Relationship Id="rId5" Type="http://schemas.openxmlformats.org/officeDocument/2006/relationships/hyperlink" Target="https://vaadin.com/flow" TargetMode="External"/><Relationship Id="rId4" Type="http://schemas.openxmlformats.org/officeDocument/2006/relationships/hyperlink" Target="https://vaadin.com/docs/latest/ds/component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pPr algn="ctr"/>
            <a:r>
              <a:rPr lang="en-US" dirty="0"/>
              <a:t>Server</a:t>
            </a:r>
            <a:endParaRPr lang="en-US" sz="8000" dirty="0"/>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a:xfrm>
            <a:off x="1100051" y="4455620"/>
            <a:ext cx="8164599" cy="439653"/>
          </a:xfrm>
        </p:spPr>
        <p:txBody>
          <a:bodyPr/>
          <a:lstStyle/>
          <a:p>
            <a:r>
              <a:rPr lang="en-US" dirty="0"/>
              <a:t>NSWI153 - </a:t>
            </a:r>
            <a:r>
              <a:rPr lang="en-US" dirty="0">
                <a:solidFill>
                  <a:schemeClr val="accent2"/>
                </a:solidFill>
              </a:rPr>
              <a:t>Advanced</a:t>
            </a:r>
            <a:r>
              <a:rPr lang="en-US" dirty="0"/>
              <a:t> Programming of Web Applications </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3/2024</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B05A-8BF6-228F-E2B2-29238C80C0D8}"/>
              </a:ext>
            </a:extLst>
          </p:cNvPr>
          <p:cNvSpPr>
            <a:spLocks noGrp="1"/>
          </p:cNvSpPr>
          <p:nvPr>
            <p:ph type="title"/>
          </p:nvPr>
        </p:nvSpPr>
        <p:spPr/>
        <p:txBody>
          <a:bodyPr/>
          <a:lstStyle/>
          <a:p>
            <a:r>
              <a:rPr lang="en-US" dirty="0"/>
              <a:t>Example: Celery</a:t>
            </a:r>
          </a:p>
        </p:txBody>
      </p:sp>
      <p:sp>
        <p:nvSpPr>
          <p:cNvPr id="3" name="Content Placeholder 2">
            <a:extLst>
              <a:ext uri="{FF2B5EF4-FFF2-40B4-BE49-F238E27FC236}">
                <a16:creationId xmlns:a16="http://schemas.microsoft.com/office/drawing/2014/main" id="{A7C323EF-299E-9D1B-7A05-8F9E23408FC2}"/>
              </a:ext>
            </a:extLst>
          </p:cNvPr>
          <p:cNvSpPr>
            <a:spLocks noGrp="1"/>
          </p:cNvSpPr>
          <p:nvPr>
            <p:ph idx="1"/>
          </p:nvPr>
        </p:nvSpPr>
        <p:spPr>
          <a:xfrm>
            <a:off x="335360" y="1268760"/>
            <a:ext cx="11449272" cy="1944216"/>
          </a:xfrm>
        </p:spPr>
        <p:txBody>
          <a:bodyPr/>
          <a:lstStyle/>
          <a:p>
            <a:r>
              <a:rPr lang="en-US" dirty="0"/>
              <a:t>Python</a:t>
            </a:r>
          </a:p>
          <a:p>
            <a:r>
              <a:rPr lang="en-US" dirty="0"/>
              <a:t>Asynchronous distributed task queue</a:t>
            </a:r>
          </a:p>
          <a:p>
            <a:r>
              <a:rPr lang="en-US" dirty="0"/>
              <a:t>Advanced Message Queuing Protocol (AMQP)</a:t>
            </a:r>
          </a:p>
          <a:p>
            <a:r>
              <a:rPr lang="en-US" dirty="0"/>
              <a:t>Components: </a:t>
            </a:r>
            <a:r>
              <a:rPr lang="en-US" u="sng" dirty="0"/>
              <a:t>Producer</a:t>
            </a:r>
            <a:r>
              <a:rPr lang="en-US" dirty="0"/>
              <a:t>, </a:t>
            </a:r>
            <a:r>
              <a:rPr lang="en-US" u="sng" dirty="0"/>
              <a:t>Consumer</a:t>
            </a:r>
            <a:r>
              <a:rPr lang="en-US" dirty="0"/>
              <a:t>, Message Broker, Result Backend</a:t>
            </a:r>
          </a:p>
          <a:p>
            <a:endParaRPr lang="en-US" dirty="0"/>
          </a:p>
        </p:txBody>
      </p:sp>
      <p:sp>
        <p:nvSpPr>
          <p:cNvPr id="4" name="Slide Number Placeholder 3">
            <a:extLst>
              <a:ext uri="{FF2B5EF4-FFF2-40B4-BE49-F238E27FC236}">
                <a16:creationId xmlns:a16="http://schemas.microsoft.com/office/drawing/2014/main" id="{5D9FCBC3-AE63-F8AF-3DA6-5D257B334AEC}"/>
              </a:ext>
            </a:extLst>
          </p:cNvPr>
          <p:cNvSpPr>
            <a:spLocks noGrp="1"/>
          </p:cNvSpPr>
          <p:nvPr>
            <p:ph type="sldNum" sz="quarter" idx="12"/>
          </p:nvPr>
        </p:nvSpPr>
        <p:spPr/>
        <p:txBody>
          <a:bodyPr/>
          <a:lstStyle/>
          <a:p>
            <a:fld id="{452BA717-4DED-4A38-BDE4-30D0F0A142DB}" type="slidenum">
              <a:rPr lang="cs-CZ" smtClean="0"/>
              <a:pPr/>
              <a:t>10</a:t>
            </a:fld>
            <a:endParaRPr lang="cs-CZ"/>
          </a:p>
        </p:txBody>
      </p:sp>
      <p:sp>
        <p:nvSpPr>
          <p:cNvPr id="5" name="Rectangle 4">
            <a:extLst>
              <a:ext uri="{FF2B5EF4-FFF2-40B4-BE49-F238E27FC236}">
                <a16:creationId xmlns:a16="http://schemas.microsoft.com/office/drawing/2014/main" id="{EAA05BAD-034F-930E-80CB-D5D8BEF21103}"/>
              </a:ext>
            </a:extLst>
          </p:cNvPr>
          <p:cNvSpPr/>
          <p:nvPr/>
        </p:nvSpPr>
        <p:spPr>
          <a:xfrm>
            <a:off x="908034" y="3622842"/>
            <a:ext cx="4536504" cy="21831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from celery import Celery</a:t>
            </a:r>
          </a:p>
          <a:p>
            <a:r>
              <a:rPr lang="en-US" sz="2000" dirty="0">
                <a:solidFill>
                  <a:schemeClr val="tx1"/>
                </a:solidFill>
              </a:rPr>
              <a:t>app = Celery('tasks', broker='...’)</a:t>
            </a:r>
          </a:p>
          <a:p>
            <a:endParaRPr lang="en-US" sz="2000" dirty="0">
              <a:solidFill>
                <a:schemeClr val="tx1"/>
              </a:solidFill>
            </a:endParaRPr>
          </a:p>
          <a:p>
            <a:r>
              <a:rPr lang="en-US" sz="2000" dirty="0">
                <a:solidFill>
                  <a:schemeClr val="tx1"/>
                </a:solidFill>
              </a:rPr>
              <a:t>@app.task</a:t>
            </a:r>
          </a:p>
          <a:p>
            <a:r>
              <a:rPr lang="en-US" sz="2000" dirty="0">
                <a:solidFill>
                  <a:schemeClr val="tx1"/>
                </a:solidFill>
              </a:rPr>
              <a:t>def add(x, y):</a:t>
            </a:r>
          </a:p>
          <a:p>
            <a:r>
              <a:rPr lang="en-US" sz="2000" dirty="0">
                <a:solidFill>
                  <a:schemeClr val="tx1"/>
                </a:solidFill>
              </a:rPr>
              <a:t>    return x + y</a:t>
            </a:r>
          </a:p>
        </p:txBody>
      </p:sp>
      <p:sp>
        <p:nvSpPr>
          <p:cNvPr id="6" name="Rectangle 5">
            <a:extLst>
              <a:ext uri="{FF2B5EF4-FFF2-40B4-BE49-F238E27FC236}">
                <a16:creationId xmlns:a16="http://schemas.microsoft.com/office/drawing/2014/main" id="{3C0734F8-4657-D7AA-E6B3-2B06E8834752}"/>
              </a:ext>
            </a:extLst>
          </p:cNvPr>
          <p:cNvSpPr/>
          <p:nvPr/>
        </p:nvSpPr>
        <p:spPr>
          <a:xfrm>
            <a:off x="5807968" y="3622842"/>
            <a:ext cx="4536504" cy="10977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from tasks import add</a:t>
            </a:r>
          </a:p>
          <a:p>
            <a:endParaRPr lang="en-US" sz="2000" dirty="0">
              <a:solidFill>
                <a:schemeClr val="tx1"/>
              </a:solidFill>
            </a:endParaRPr>
          </a:p>
          <a:p>
            <a:r>
              <a:rPr lang="en-US" sz="2000" dirty="0" err="1">
                <a:solidFill>
                  <a:schemeClr val="tx1"/>
                </a:solidFill>
              </a:rPr>
              <a:t>add.delay</a:t>
            </a:r>
            <a:r>
              <a:rPr lang="en-US" sz="2000" dirty="0">
                <a:solidFill>
                  <a:schemeClr val="tx1"/>
                </a:solidFill>
              </a:rPr>
              <a:t>(4, 4)</a:t>
            </a:r>
          </a:p>
        </p:txBody>
      </p:sp>
      <p:sp>
        <p:nvSpPr>
          <p:cNvPr id="7" name="Rectangle 6">
            <a:extLst>
              <a:ext uri="{FF2B5EF4-FFF2-40B4-BE49-F238E27FC236}">
                <a16:creationId xmlns:a16="http://schemas.microsoft.com/office/drawing/2014/main" id="{0058A913-D719-8CDC-6E90-3C76E3D9227B}"/>
              </a:ext>
            </a:extLst>
          </p:cNvPr>
          <p:cNvSpPr/>
          <p:nvPr/>
        </p:nvSpPr>
        <p:spPr>
          <a:xfrm>
            <a:off x="5801029" y="4897110"/>
            <a:ext cx="4536504" cy="9089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Configuration ….</a:t>
            </a:r>
          </a:p>
        </p:txBody>
      </p:sp>
    </p:spTree>
    <p:extLst>
      <p:ext uri="{BB962C8B-B14F-4D97-AF65-F5344CB8AC3E}">
        <p14:creationId xmlns:p14="http://schemas.microsoft.com/office/powerpoint/2010/main" val="25140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286B-B672-693B-D3C2-97571DF1186F}"/>
              </a:ext>
            </a:extLst>
          </p:cNvPr>
          <p:cNvSpPr>
            <a:spLocks noGrp="1"/>
          </p:cNvSpPr>
          <p:nvPr>
            <p:ph type="title"/>
          </p:nvPr>
        </p:nvSpPr>
        <p:spPr/>
        <p:txBody>
          <a:bodyPr>
            <a:normAutofit/>
          </a:bodyPr>
          <a:lstStyle/>
          <a:p>
            <a:r>
              <a:rPr lang="en-US" dirty="0"/>
              <a:t>Example: Redis Queue</a:t>
            </a:r>
          </a:p>
        </p:txBody>
      </p:sp>
      <p:sp>
        <p:nvSpPr>
          <p:cNvPr id="4" name="Slide Number Placeholder 3">
            <a:extLst>
              <a:ext uri="{FF2B5EF4-FFF2-40B4-BE49-F238E27FC236}">
                <a16:creationId xmlns:a16="http://schemas.microsoft.com/office/drawing/2014/main" id="{120DF0C2-6E73-CDB7-4B5D-F789F57F07E8}"/>
              </a:ext>
            </a:extLst>
          </p:cNvPr>
          <p:cNvSpPr>
            <a:spLocks noGrp="1"/>
          </p:cNvSpPr>
          <p:nvPr>
            <p:ph type="sldNum" sz="quarter" idx="12"/>
          </p:nvPr>
        </p:nvSpPr>
        <p:spPr/>
        <p:txBody>
          <a:bodyPr/>
          <a:lstStyle/>
          <a:p>
            <a:fld id="{452BA717-4DED-4A38-BDE4-30D0F0A142DB}" type="slidenum">
              <a:rPr lang="cs-CZ" smtClean="0"/>
              <a:pPr/>
              <a:t>11</a:t>
            </a:fld>
            <a:endParaRPr lang="cs-CZ"/>
          </a:p>
        </p:txBody>
      </p:sp>
      <p:sp>
        <p:nvSpPr>
          <p:cNvPr id="5" name="TextBox 4">
            <a:extLst>
              <a:ext uri="{FF2B5EF4-FFF2-40B4-BE49-F238E27FC236}">
                <a16:creationId xmlns:a16="http://schemas.microsoft.com/office/drawing/2014/main" id="{C5A3ACA3-769E-AB77-F129-73BB15D14053}"/>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232359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07B603-772F-B99D-D37C-DB7151C48464}"/>
              </a:ext>
            </a:extLst>
          </p:cNvPr>
          <p:cNvSpPr>
            <a:spLocks noGrp="1"/>
          </p:cNvSpPr>
          <p:nvPr>
            <p:ph type="body" sz="quarter" idx="13"/>
          </p:nvPr>
        </p:nvSpPr>
        <p:spPr/>
        <p:txBody>
          <a:bodyPr/>
          <a:lstStyle/>
          <a:p>
            <a:r>
              <a:rPr lang="en-US" dirty="0"/>
              <a:t>Monitoring</a:t>
            </a:r>
          </a:p>
        </p:txBody>
      </p:sp>
      <p:sp>
        <p:nvSpPr>
          <p:cNvPr id="3" name="Text Placeholder 2">
            <a:extLst>
              <a:ext uri="{FF2B5EF4-FFF2-40B4-BE49-F238E27FC236}">
                <a16:creationId xmlns:a16="http://schemas.microsoft.com/office/drawing/2014/main" id="{CCD45DBB-BB6E-3FA0-E527-5B18FC12D10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68793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80DCEC-0DF5-7617-C4A8-36B7E28BEBF6}"/>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99140C05-B298-CC0F-FD98-733B3D4F7AA6}"/>
              </a:ext>
            </a:extLst>
          </p:cNvPr>
          <p:cNvSpPr>
            <a:spLocks noGrp="1"/>
          </p:cNvSpPr>
          <p:nvPr>
            <p:ph type="body" sz="quarter" idx="14"/>
          </p:nvPr>
        </p:nvSpPr>
        <p:spPr/>
        <p:txBody>
          <a:bodyPr/>
          <a:lstStyle/>
          <a:p>
            <a:r>
              <a:rPr lang="en-US"/>
              <a:t>Flower</a:t>
            </a:r>
          </a:p>
        </p:txBody>
      </p:sp>
    </p:spTree>
    <p:extLst>
      <p:ext uri="{BB962C8B-B14F-4D97-AF65-F5344CB8AC3E}">
        <p14:creationId xmlns:p14="http://schemas.microsoft.com/office/powerpoint/2010/main" val="353941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FCC9-2178-AF54-8536-F793D2A5CD6E}"/>
              </a:ext>
            </a:extLst>
          </p:cNvPr>
          <p:cNvSpPr>
            <a:spLocks noGrp="1"/>
          </p:cNvSpPr>
          <p:nvPr>
            <p:ph type="title"/>
          </p:nvPr>
        </p:nvSpPr>
        <p:spPr/>
        <p:txBody>
          <a:bodyPr/>
          <a:lstStyle/>
          <a:p>
            <a:r>
              <a:rPr lang="en-US" dirty="0"/>
              <a:t>Motivation</a:t>
            </a:r>
          </a:p>
        </p:txBody>
      </p:sp>
      <p:sp>
        <p:nvSpPr>
          <p:cNvPr id="3" name="Slide Number Placeholder 2">
            <a:extLst>
              <a:ext uri="{FF2B5EF4-FFF2-40B4-BE49-F238E27FC236}">
                <a16:creationId xmlns:a16="http://schemas.microsoft.com/office/drawing/2014/main" id="{C8EDB821-F438-CB3C-A25E-245F1872B3CE}"/>
              </a:ext>
            </a:extLst>
          </p:cNvPr>
          <p:cNvSpPr>
            <a:spLocks noGrp="1"/>
          </p:cNvSpPr>
          <p:nvPr>
            <p:ph type="sldNum" sz="quarter" idx="12"/>
          </p:nvPr>
        </p:nvSpPr>
        <p:spPr/>
        <p:txBody>
          <a:bodyPr/>
          <a:lstStyle/>
          <a:p>
            <a:fld id="{651B8B48-CD68-422A-981A-F7D1D2E08DD1}" type="slidenum">
              <a:rPr lang="en-US" smtClean="0"/>
              <a:t>14</a:t>
            </a:fld>
            <a:endParaRPr lang="en-US"/>
          </a:p>
        </p:txBody>
      </p:sp>
      <p:sp>
        <p:nvSpPr>
          <p:cNvPr id="4" name="Rectangle 3">
            <a:extLst>
              <a:ext uri="{FF2B5EF4-FFF2-40B4-BE49-F238E27FC236}">
                <a16:creationId xmlns:a16="http://schemas.microsoft.com/office/drawing/2014/main" id="{30AAD2D7-6225-CEBD-DA0D-3A71A924FAB4}"/>
              </a:ext>
            </a:extLst>
          </p:cNvPr>
          <p:cNvSpPr/>
          <p:nvPr/>
        </p:nvSpPr>
        <p:spPr>
          <a:xfrm>
            <a:off x="3520129" y="1520725"/>
            <a:ext cx="2160240" cy="936104"/>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service</a:t>
            </a:r>
          </a:p>
        </p:txBody>
      </p:sp>
      <p:sp>
        <p:nvSpPr>
          <p:cNvPr id="5" name="Rectangle 4">
            <a:extLst>
              <a:ext uri="{FF2B5EF4-FFF2-40B4-BE49-F238E27FC236}">
                <a16:creationId xmlns:a16="http://schemas.microsoft.com/office/drawing/2014/main" id="{F7D072CF-0D12-A0C3-D251-145066D17537}"/>
              </a:ext>
            </a:extLst>
          </p:cNvPr>
          <p:cNvSpPr/>
          <p:nvPr/>
        </p:nvSpPr>
        <p:spPr>
          <a:xfrm>
            <a:off x="6544465" y="1522337"/>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service</a:t>
            </a:r>
          </a:p>
        </p:txBody>
      </p:sp>
      <p:sp>
        <p:nvSpPr>
          <p:cNvPr id="6" name="Rectangle 5">
            <a:extLst>
              <a:ext uri="{FF2B5EF4-FFF2-40B4-BE49-F238E27FC236}">
                <a16:creationId xmlns:a16="http://schemas.microsoft.com/office/drawing/2014/main" id="{E05C437A-E02B-3BC5-2E63-7B14F084A46A}"/>
              </a:ext>
            </a:extLst>
          </p:cNvPr>
          <p:cNvSpPr/>
          <p:nvPr/>
        </p:nvSpPr>
        <p:spPr>
          <a:xfrm>
            <a:off x="9498281" y="1520725"/>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service</a:t>
            </a:r>
          </a:p>
        </p:txBody>
      </p:sp>
      <p:cxnSp>
        <p:nvCxnSpPr>
          <p:cNvPr id="7" name="Straight Connector 6">
            <a:extLst>
              <a:ext uri="{FF2B5EF4-FFF2-40B4-BE49-F238E27FC236}">
                <a16:creationId xmlns:a16="http://schemas.microsoft.com/office/drawing/2014/main" id="{75B6F8ED-E7AF-8CD0-A2A6-2C42FD5B83A1}"/>
              </a:ext>
            </a:extLst>
          </p:cNvPr>
          <p:cNvCxnSpPr>
            <a:cxnSpLocks/>
            <a:stCxn id="4" idx="3"/>
            <a:endCxn id="5" idx="1"/>
          </p:cNvCxnSpPr>
          <p:nvPr/>
        </p:nvCxnSpPr>
        <p:spPr>
          <a:xfrm>
            <a:off x="5680369" y="1988777"/>
            <a:ext cx="864096" cy="161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D1E229-59D5-2699-D9F1-F1F37C77A1EA}"/>
              </a:ext>
            </a:extLst>
          </p:cNvPr>
          <p:cNvCxnSpPr>
            <a:cxnSpLocks/>
            <a:stCxn id="5" idx="3"/>
            <a:endCxn id="6" idx="1"/>
          </p:cNvCxnSpPr>
          <p:nvPr/>
        </p:nvCxnSpPr>
        <p:spPr>
          <a:xfrm flipV="1">
            <a:off x="8704705" y="1988777"/>
            <a:ext cx="793576"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7CBD85C-C6CB-0B45-754F-510C8E8427B4}"/>
              </a:ext>
            </a:extLst>
          </p:cNvPr>
          <p:cNvSpPr/>
          <p:nvPr/>
        </p:nvSpPr>
        <p:spPr>
          <a:xfrm>
            <a:off x="3520129" y="3032893"/>
            <a:ext cx="2160240" cy="936104"/>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service</a:t>
            </a:r>
          </a:p>
        </p:txBody>
      </p:sp>
      <p:sp>
        <p:nvSpPr>
          <p:cNvPr id="10" name="Rectangle 9">
            <a:extLst>
              <a:ext uri="{FF2B5EF4-FFF2-40B4-BE49-F238E27FC236}">
                <a16:creationId xmlns:a16="http://schemas.microsoft.com/office/drawing/2014/main" id="{77115B49-6307-405A-0E78-850259B39753}"/>
              </a:ext>
            </a:extLst>
          </p:cNvPr>
          <p:cNvSpPr/>
          <p:nvPr/>
        </p:nvSpPr>
        <p:spPr>
          <a:xfrm>
            <a:off x="6544465" y="3034505"/>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service</a:t>
            </a:r>
          </a:p>
        </p:txBody>
      </p:sp>
      <p:sp>
        <p:nvSpPr>
          <p:cNvPr id="11" name="Rectangle 10">
            <a:extLst>
              <a:ext uri="{FF2B5EF4-FFF2-40B4-BE49-F238E27FC236}">
                <a16:creationId xmlns:a16="http://schemas.microsoft.com/office/drawing/2014/main" id="{7258A078-7880-27FD-CA3C-D37EE4A0EB1A}"/>
              </a:ext>
            </a:extLst>
          </p:cNvPr>
          <p:cNvSpPr/>
          <p:nvPr/>
        </p:nvSpPr>
        <p:spPr>
          <a:xfrm>
            <a:off x="9498281" y="3032893"/>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service</a:t>
            </a:r>
          </a:p>
        </p:txBody>
      </p:sp>
      <p:cxnSp>
        <p:nvCxnSpPr>
          <p:cNvPr id="12" name="Straight Connector 11">
            <a:extLst>
              <a:ext uri="{FF2B5EF4-FFF2-40B4-BE49-F238E27FC236}">
                <a16:creationId xmlns:a16="http://schemas.microsoft.com/office/drawing/2014/main" id="{735E754A-08EA-F890-AE8C-9C06EFB59CA9}"/>
              </a:ext>
            </a:extLst>
          </p:cNvPr>
          <p:cNvCxnSpPr>
            <a:cxnSpLocks/>
            <a:stCxn id="9" idx="3"/>
            <a:endCxn id="10" idx="1"/>
          </p:cNvCxnSpPr>
          <p:nvPr/>
        </p:nvCxnSpPr>
        <p:spPr>
          <a:xfrm>
            <a:off x="5680369" y="3500945"/>
            <a:ext cx="864096" cy="161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9A961F-F4A6-3C7E-FF28-FC87EA5DD8EA}"/>
              </a:ext>
            </a:extLst>
          </p:cNvPr>
          <p:cNvCxnSpPr>
            <a:cxnSpLocks/>
            <a:stCxn id="10" idx="3"/>
            <a:endCxn id="11" idx="1"/>
          </p:cNvCxnSpPr>
          <p:nvPr/>
        </p:nvCxnSpPr>
        <p:spPr>
          <a:xfrm flipV="1">
            <a:off x="8704705" y="3500945"/>
            <a:ext cx="793576"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48D3FEF-7864-EBD2-A70D-838646A00ECB}"/>
              </a:ext>
            </a:extLst>
          </p:cNvPr>
          <p:cNvSpPr/>
          <p:nvPr/>
        </p:nvSpPr>
        <p:spPr>
          <a:xfrm>
            <a:off x="3521617" y="4471441"/>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service</a:t>
            </a:r>
          </a:p>
        </p:txBody>
      </p:sp>
      <p:sp>
        <p:nvSpPr>
          <p:cNvPr id="15" name="Rectangle 14">
            <a:extLst>
              <a:ext uri="{FF2B5EF4-FFF2-40B4-BE49-F238E27FC236}">
                <a16:creationId xmlns:a16="http://schemas.microsoft.com/office/drawing/2014/main" id="{80246D1B-886D-229D-D49B-9DF982CE9CB2}"/>
              </a:ext>
            </a:extLst>
          </p:cNvPr>
          <p:cNvSpPr/>
          <p:nvPr/>
        </p:nvSpPr>
        <p:spPr>
          <a:xfrm>
            <a:off x="6545953" y="4473053"/>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service</a:t>
            </a:r>
          </a:p>
        </p:txBody>
      </p:sp>
      <p:sp>
        <p:nvSpPr>
          <p:cNvPr id="16" name="Rectangle 15">
            <a:extLst>
              <a:ext uri="{FF2B5EF4-FFF2-40B4-BE49-F238E27FC236}">
                <a16:creationId xmlns:a16="http://schemas.microsoft.com/office/drawing/2014/main" id="{9BAA9344-FA44-8089-D599-3680202D9271}"/>
              </a:ext>
            </a:extLst>
          </p:cNvPr>
          <p:cNvSpPr/>
          <p:nvPr/>
        </p:nvSpPr>
        <p:spPr>
          <a:xfrm>
            <a:off x="9499769" y="4471441"/>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service</a:t>
            </a:r>
          </a:p>
        </p:txBody>
      </p:sp>
      <p:cxnSp>
        <p:nvCxnSpPr>
          <p:cNvPr id="17" name="Straight Connector 16">
            <a:extLst>
              <a:ext uri="{FF2B5EF4-FFF2-40B4-BE49-F238E27FC236}">
                <a16:creationId xmlns:a16="http://schemas.microsoft.com/office/drawing/2014/main" id="{1B728278-3923-4620-10F7-3ECBFAEAFF0D}"/>
              </a:ext>
            </a:extLst>
          </p:cNvPr>
          <p:cNvCxnSpPr>
            <a:cxnSpLocks/>
            <a:stCxn id="14" idx="3"/>
            <a:endCxn id="15" idx="1"/>
          </p:cNvCxnSpPr>
          <p:nvPr/>
        </p:nvCxnSpPr>
        <p:spPr>
          <a:xfrm>
            <a:off x="5681857" y="4939493"/>
            <a:ext cx="864096"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BDB62D-945B-7B92-D330-2419E9958290}"/>
              </a:ext>
            </a:extLst>
          </p:cNvPr>
          <p:cNvCxnSpPr>
            <a:cxnSpLocks/>
            <a:stCxn id="15" idx="3"/>
            <a:endCxn id="16" idx="1"/>
          </p:cNvCxnSpPr>
          <p:nvPr/>
        </p:nvCxnSpPr>
        <p:spPr>
          <a:xfrm flipV="1">
            <a:off x="8706193" y="4939493"/>
            <a:ext cx="793576"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0FAC29-4B5E-4F8D-B056-645D40AA9D26}"/>
              </a:ext>
            </a:extLst>
          </p:cNvPr>
          <p:cNvSpPr/>
          <p:nvPr/>
        </p:nvSpPr>
        <p:spPr>
          <a:xfrm>
            <a:off x="930817" y="3032893"/>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service</a:t>
            </a:r>
          </a:p>
        </p:txBody>
      </p:sp>
      <p:cxnSp>
        <p:nvCxnSpPr>
          <p:cNvPr id="20" name="Straight Connector 19">
            <a:extLst>
              <a:ext uri="{FF2B5EF4-FFF2-40B4-BE49-F238E27FC236}">
                <a16:creationId xmlns:a16="http://schemas.microsoft.com/office/drawing/2014/main" id="{9AF0D1F4-C7E4-2D06-7047-62E814CC404E}"/>
              </a:ext>
            </a:extLst>
          </p:cNvPr>
          <p:cNvCxnSpPr>
            <a:cxnSpLocks/>
            <a:stCxn id="15" idx="0"/>
            <a:endCxn id="10" idx="2"/>
          </p:cNvCxnSpPr>
          <p:nvPr/>
        </p:nvCxnSpPr>
        <p:spPr>
          <a:xfrm flipH="1" flipV="1">
            <a:off x="7624585" y="3970609"/>
            <a:ext cx="1488" cy="502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EAC8CE-506C-2124-E27F-1F1C40FB2AF1}"/>
              </a:ext>
            </a:extLst>
          </p:cNvPr>
          <p:cNvCxnSpPr>
            <a:cxnSpLocks/>
            <a:stCxn id="10" idx="0"/>
            <a:endCxn id="5" idx="2"/>
          </p:cNvCxnSpPr>
          <p:nvPr/>
        </p:nvCxnSpPr>
        <p:spPr>
          <a:xfrm flipV="1">
            <a:off x="7624585" y="2458441"/>
            <a:ext cx="0"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0E698A0-A514-CD5F-91F7-631B177E1339}"/>
              </a:ext>
            </a:extLst>
          </p:cNvPr>
          <p:cNvCxnSpPr>
            <a:stCxn id="19" idx="0"/>
            <a:endCxn id="4" idx="1"/>
          </p:cNvCxnSpPr>
          <p:nvPr/>
        </p:nvCxnSpPr>
        <p:spPr>
          <a:xfrm rot="5400000" flipH="1" flipV="1">
            <a:off x="2243475" y="1756239"/>
            <a:ext cx="1044116" cy="1509192"/>
          </a:xfrm>
          <a:prstGeom prst="bentConnector2">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8AFC31BE-0867-A064-EBA0-65AB9635F2C5}"/>
              </a:ext>
            </a:extLst>
          </p:cNvPr>
          <p:cNvCxnSpPr>
            <a:cxnSpLocks/>
            <a:stCxn id="19" idx="2"/>
            <a:endCxn id="14" idx="1"/>
          </p:cNvCxnSpPr>
          <p:nvPr/>
        </p:nvCxnSpPr>
        <p:spPr>
          <a:xfrm rot="16200000" flipH="1">
            <a:off x="2281029" y="3698905"/>
            <a:ext cx="970496" cy="151068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7B6C1B5-425C-12F8-F216-E5F8172B49D0}"/>
              </a:ext>
            </a:extLst>
          </p:cNvPr>
          <p:cNvSpPr/>
          <p:nvPr/>
        </p:nvSpPr>
        <p:spPr>
          <a:xfrm>
            <a:off x="930817" y="3032892"/>
            <a:ext cx="2160240" cy="93610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a:extLst>
              <a:ext uri="{FF2B5EF4-FFF2-40B4-BE49-F238E27FC236}">
                <a16:creationId xmlns:a16="http://schemas.microsoft.com/office/drawing/2014/main" id="{81F0D63F-96EC-3811-4190-8B5E770729CA}"/>
              </a:ext>
            </a:extLst>
          </p:cNvPr>
          <p:cNvSpPr/>
          <p:nvPr/>
        </p:nvSpPr>
        <p:spPr>
          <a:xfrm>
            <a:off x="3520129" y="4471441"/>
            <a:ext cx="2160240" cy="93610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045C23E4-C72E-5425-02D9-91A6DAF255DF}"/>
              </a:ext>
            </a:extLst>
          </p:cNvPr>
          <p:cNvSpPr/>
          <p:nvPr/>
        </p:nvSpPr>
        <p:spPr>
          <a:xfrm>
            <a:off x="6544465" y="4473053"/>
            <a:ext cx="2160240" cy="93610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a:extLst>
              <a:ext uri="{FF2B5EF4-FFF2-40B4-BE49-F238E27FC236}">
                <a16:creationId xmlns:a16="http://schemas.microsoft.com/office/drawing/2014/main" id="{7EAF0622-D62A-A87A-4E5D-15B0E6121FA7}"/>
              </a:ext>
            </a:extLst>
          </p:cNvPr>
          <p:cNvSpPr/>
          <p:nvPr/>
        </p:nvSpPr>
        <p:spPr>
          <a:xfrm>
            <a:off x="6544465" y="3034677"/>
            <a:ext cx="2160240" cy="93610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a:extLst>
              <a:ext uri="{FF2B5EF4-FFF2-40B4-BE49-F238E27FC236}">
                <a16:creationId xmlns:a16="http://schemas.microsoft.com/office/drawing/2014/main" id="{AB30B654-0812-FEA0-6B01-B921170855F8}"/>
              </a:ext>
            </a:extLst>
          </p:cNvPr>
          <p:cNvSpPr/>
          <p:nvPr/>
        </p:nvSpPr>
        <p:spPr>
          <a:xfrm>
            <a:off x="9498281" y="4471441"/>
            <a:ext cx="2160240" cy="93610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9" name="Straight Connector 28">
            <a:extLst>
              <a:ext uri="{FF2B5EF4-FFF2-40B4-BE49-F238E27FC236}">
                <a16:creationId xmlns:a16="http://schemas.microsoft.com/office/drawing/2014/main" id="{070D333B-6A9C-91DA-0D36-9C0910C2ABF9}"/>
              </a:ext>
            </a:extLst>
          </p:cNvPr>
          <p:cNvCxnSpPr>
            <a:cxnSpLocks/>
            <a:endCxn id="24" idx="1"/>
          </p:cNvCxnSpPr>
          <p:nvPr/>
        </p:nvCxnSpPr>
        <p:spPr>
          <a:xfrm>
            <a:off x="19393" y="3498451"/>
            <a:ext cx="911424" cy="2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C4FF361-F3CB-3865-D53C-4C4E9DFC1932}"/>
              </a:ext>
            </a:extLst>
          </p:cNvPr>
          <p:cNvSpPr txBox="1"/>
          <p:nvPr/>
        </p:nvSpPr>
        <p:spPr>
          <a:xfrm>
            <a:off x="3520129" y="5689319"/>
            <a:ext cx="6121730" cy="369332"/>
          </a:xfrm>
          <a:prstGeom prst="rect">
            <a:avLst/>
          </a:prstGeom>
          <a:noFill/>
        </p:spPr>
        <p:txBody>
          <a:bodyPr wrap="square">
            <a:spAutoFit/>
          </a:bodyPr>
          <a:lstStyle/>
          <a:p>
            <a:pPr algn="ctr"/>
            <a:r>
              <a:rPr lang="en-US" dirty="0"/>
              <a:t>HTTP/1.1 500 Internal Server Error</a:t>
            </a:r>
          </a:p>
        </p:txBody>
      </p:sp>
    </p:spTree>
    <p:extLst>
      <p:ext uri="{BB962C8B-B14F-4D97-AF65-F5344CB8AC3E}">
        <p14:creationId xmlns:p14="http://schemas.microsoft.com/office/powerpoint/2010/main" val="340734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80B7-741D-A976-FB63-3574848FE641}"/>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BCA75A61-90F0-F9D7-2499-E3BE4F505402}"/>
              </a:ext>
            </a:extLst>
          </p:cNvPr>
          <p:cNvSpPr>
            <a:spLocks noGrp="1"/>
          </p:cNvSpPr>
          <p:nvPr>
            <p:ph sz="half" idx="1"/>
          </p:nvPr>
        </p:nvSpPr>
        <p:spPr/>
        <p:txBody>
          <a:bodyPr/>
          <a:lstStyle/>
          <a:p>
            <a:pPr marL="0" indent="0">
              <a:buNone/>
            </a:pPr>
            <a:r>
              <a:rPr lang="en-US" dirty="0"/>
              <a:t>What to monitor?</a:t>
            </a:r>
          </a:p>
          <a:p>
            <a:pPr marL="0" indent="0">
              <a:buNone/>
            </a:pPr>
            <a:endParaRPr lang="en-US" dirty="0"/>
          </a:p>
          <a:p>
            <a:pPr marL="0" indent="0">
              <a:buNone/>
            </a:pPr>
            <a:r>
              <a:rPr lang="en-US" dirty="0"/>
              <a:t>Logs</a:t>
            </a:r>
          </a:p>
          <a:p>
            <a:r>
              <a:rPr lang="en-US" dirty="0"/>
              <a:t>Logging</a:t>
            </a:r>
          </a:p>
          <a:p>
            <a:r>
              <a:rPr lang="en-US" dirty="0"/>
              <a:t>Log Aggregation</a:t>
            </a:r>
          </a:p>
          <a:p>
            <a:pPr marL="0" indent="0">
              <a:buNone/>
            </a:pPr>
            <a:br>
              <a:rPr lang="en-US" dirty="0"/>
            </a:br>
            <a:r>
              <a:rPr lang="en-US" dirty="0"/>
              <a:t>Metrics</a:t>
            </a:r>
          </a:p>
          <a:p>
            <a:r>
              <a:rPr lang="en-US" dirty="0"/>
              <a:t>Service Monitoring</a:t>
            </a:r>
          </a:p>
          <a:p>
            <a:r>
              <a:rPr lang="en-US" dirty="0"/>
              <a:t>Infrastructure Monitoring</a:t>
            </a:r>
          </a:p>
          <a:p>
            <a:pPr marL="0" indent="0">
              <a:buNone/>
            </a:pPr>
            <a:endParaRPr lang="en-US" dirty="0"/>
          </a:p>
        </p:txBody>
      </p:sp>
      <p:sp>
        <p:nvSpPr>
          <p:cNvPr id="4" name="Content Placeholder 3">
            <a:extLst>
              <a:ext uri="{FF2B5EF4-FFF2-40B4-BE49-F238E27FC236}">
                <a16:creationId xmlns:a16="http://schemas.microsoft.com/office/drawing/2014/main" id="{19758BE8-A9FC-A523-1518-4741CCC97E11}"/>
              </a:ext>
            </a:extLst>
          </p:cNvPr>
          <p:cNvSpPr>
            <a:spLocks noGrp="1"/>
          </p:cNvSpPr>
          <p:nvPr>
            <p:ph sz="half" idx="2"/>
          </p:nvPr>
        </p:nvSpPr>
        <p:spPr/>
        <p:txBody>
          <a:bodyPr/>
          <a:lstStyle/>
          <a:p>
            <a:pPr marL="0" indent="0">
              <a:buNone/>
            </a:pPr>
            <a:r>
              <a:rPr lang="en-US" dirty="0"/>
              <a:t>How to monitor?</a:t>
            </a:r>
          </a:p>
          <a:p>
            <a:r>
              <a:rPr lang="en-US" dirty="0"/>
              <a:t>Source</a:t>
            </a:r>
          </a:p>
          <a:p>
            <a:r>
              <a:rPr lang="en-US" dirty="0"/>
              <a:t>Collector</a:t>
            </a:r>
          </a:p>
          <a:p>
            <a:r>
              <a:rPr lang="en-US" dirty="0"/>
              <a:t>Processor / Presenter</a:t>
            </a:r>
          </a:p>
          <a:p>
            <a:endParaRPr lang="en-US" dirty="0"/>
          </a:p>
        </p:txBody>
      </p:sp>
      <p:sp>
        <p:nvSpPr>
          <p:cNvPr id="5" name="Slide Number Placeholder 4">
            <a:extLst>
              <a:ext uri="{FF2B5EF4-FFF2-40B4-BE49-F238E27FC236}">
                <a16:creationId xmlns:a16="http://schemas.microsoft.com/office/drawing/2014/main" id="{B1FC31F8-AF41-95B4-E8DB-57D04A21D43A}"/>
              </a:ext>
            </a:extLst>
          </p:cNvPr>
          <p:cNvSpPr>
            <a:spLocks noGrp="1"/>
          </p:cNvSpPr>
          <p:nvPr>
            <p:ph type="sldNum" sz="quarter" idx="12"/>
          </p:nvPr>
        </p:nvSpPr>
        <p:spPr/>
        <p:txBody>
          <a:bodyPr/>
          <a:lstStyle/>
          <a:p>
            <a:fld id="{651B8B48-CD68-422A-981A-F7D1D2E08DD1}" type="slidenum">
              <a:rPr lang="en-US" smtClean="0"/>
              <a:t>15</a:t>
            </a:fld>
            <a:endParaRPr lang="en-US"/>
          </a:p>
        </p:txBody>
      </p:sp>
    </p:spTree>
    <p:extLst>
      <p:ext uri="{BB962C8B-B14F-4D97-AF65-F5344CB8AC3E}">
        <p14:creationId xmlns:p14="http://schemas.microsoft.com/office/powerpoint/2010/main" val="224801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EBC4-33E4-A71C-2DD5-667D99B4A919}"/>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7684618-A26D-D070-06AD-0C26BA68A90B}"/>
              </a:ext>
            </a:extLst>
          </p:cNvPr>
          <p:cNvSpPr>
            <a:spLocks noGrp="1"/>
          </p:cNvSpPr>
          <p:nvPr>
            <p:ph sz="half" idx="1"/>
          </p:nvPr>
        </p:nvSpPr>
        <p:spPr>
          <a:xfrm>
            <a:off x="335360" y="1260583"/>
            <a:ext cx="5699679" cy="2816489"/>
          </a:xfrm>
        </p:spPr>
        <p:txBody>
          <a:bodyPr/>
          <a:lstStyle/>
          <a:p>
            <a:pPr marL="0" indent="0">
              <a:buNone/>
            </a:pPr>
            <a:r>
              <a:rPr lang="en-US" dirty="0"/>
              <a:t>Prometheus</a:t>
            </a:r>
          </a:p>
          <a:p>
            <a:r>
              <a:rPr lang="en-US" dirty="0"/>
              <a:t>Time series</a:t>
            </a:r>
          </a:p>
          <a:p>
            <a:r>
              <a:rPr lang="en-US" dirty="0"/>
              <a:t>Multidimensional data </a:t>
            </a:r>
          </a:p>
          <a:p>
            <a:r>
              <a:rPr lang="en-US" dirty="0"/>
              <a:t>Pull/Push via HTTP</a:t>
            </a:r>
          </a:p>
          <a:p>
            <a:r>
              <a:rPr lang="en-US" dirty="0"/>
              <a:t>Alerts</a:t>
            </a:r>
          </a:p>
          <a:p>
            <a:r>
              <a:rPr lang="en-US" dirty="0"/>
              <a:t>…</a:t>
            </a:r>
          </a:p>
        </p:txBody>
      </p:sp>
      <p:sp>
        <p:nvSpPr>
          <p:cNvPr id="4" name="Content Placeholder 3">
            <a:extLst>
              <a:ext uri="{FF2B5EF4-FFF2-40B4-BE49-F238E27FC236}">
                <a16:creationId xmlns:a16="http://schemas.microsoft.com/office/drawing/2014/main" id="{5A46F081-F648-C475-D89D-7C11F25D2299}"/>
              </a:ext>
            </a:extLst>
          </p:cNvPr>
          <p:cNvSpPr>
            <a:spLocks noGrp="1"/>
          </p:cNvSpPr>
          <p:nvPr>
            <p:ph sz="half" idx="2"/>
          </p:nvPr>
        </p:nvSpPr>
        <p:spPr>
          <a:xfrm>
            <a:off x="6217920" y="1260583"/>
            <a:ext cx="5566712" cy="2816489"/>
          </a:xfrm>
        </p:spPr>
        <p:txBody>
          <a:bodyPr/>
          <a:lstStyle/>
          <a:p>
            <a:pPr marL="0" indent="0">
              <a:buFont typeface="Arial" panose="020B0604020202020204" pitchFamily="34" charset="0"/>
              <a:buNone/>
            </a:pPr>
            <a:r>
              <a:rPr lang="en-US" dirty="0"/>
              <a:t>Grafana</a:t>
            </a:r>
          </a:p>
          <a:p>
            <a:r>
              <a:rPr lang="en-US" dirty="0"/>
              <a:t>Dashboards </a:t>
            </a:r>
          </a:p>
          <a:p>
            <a:r>
              <a:rPr lang="en-US" dirty="0"/>
              <a:t>Monitor, analyze, alert</a:t>
            </a:r>
          </a:p>
          <a:p>
            <a:r>
              <a:rPr lang="en-US" dirty="0"/>
              <a:t>Metrics, logs, traces</a:t>
            </a:r>
          </a:p>
          <a:p>
            <a:r>
              <a:rPr lang="en-US" dirty="0"/>
              <a:t>…</a:t>
            </a:r>
          </a:p>
        </p:txBody>
      </p:sp>
      <p:sp>
        <p:nvSpPr>
          <p:cNvPr id="5" name="Slide Number Placeholder 4">
            <a:extLst>
              <a:ext uri="{FF2B5EF4-FFF2-40B4-BE49-F238E27FC236}">
                <a16:creationId xmlns:a16="http://schemas.microsoft.com/office/drawing/2014/main" id="{153F512B-5764-C742-4BB9-9F8512F04BFD}"/>
              </a:ext>
            </a:extLst>
          </p:cNvPr>
          <p:cNvSpPr>
            <a:spLocks noGrp="1"/>
          </p:cNvSpPr>
          <p:nvPr>
            <p:ph type="sldNum" sz="quarter" idx="12"/>
          </p:nvPr>
        </p:nvSpPr>
        <p:spPr/>
        <p:txBody>
          <a:bodyPr/>
          <a:lstStyle/>
          <a:p>
            <a:fld id="{651B8B48-CD68-422A-981A-F7D1D2E08DD1}" type="slidenum">
              <a:rPr lang="en-US" smtClean="0"/>
              <a:t>16</a:t>
            </a:fld>
            <a:endParaRPr lang="en-US"/>
          </a:p>
        </p:txBody>
      </p:sp>
      <p:pic>
        <p:nvPicPr>
          <p:cNvPr id="6" name="Picture 5">
            <a:extLst>
              <a:ext uri="{FF2B5EF4-FFF2-40B4-BE49-F238E27FC236}">
                <a16:creationId xmlns:a16="http://schemas.microsoft.com/office/drawing/2014/main" id="{F13371D5-DC80-96C5-F9DE-AE0E7AA9CC5F}"/>
              </a:ext>
            </a:extLst>
          </p:cNvPr>
          <p:cNvPicPr>
            <a:picLocks noChangeAspect="1"/>
          </p:cNvPicPr>
          <p:nvPr/>
        </p:nvPicPr>
        <p:blipFill>
          <a:blip r:embed="rId3"/>
          <a:stretch>
            <a:fillRect/>
          </a:stretch>
        </p:blipFill>
        <p:spPr>
          <a:xfrm>
            <a:off x="8472264" y="3429000"/>
            <a:ext cx="3471934" cy="2923339"/>
          </a:xfrm>
          <a:prstGeom prst="rect">
            <a:avLst/>
          </a:prstGeom>
        </p:spPr>
      </p:pic>
      <p:sp>
        <p:nvSpPr>
          <p:cNvPr id="7" name="Rectangle 6">
            <a:extLst>
              <a:ext uri="{FF2B5EF4-FFF2-40B4-BE49-F238E27FC236}">
                <a16:creationId xmlns:a16="http://schemas.microsoft.com/office/drawing/2014/main" id="{176E60E3-FE94-6136-ACCA-DA0B9F5C29A6}"/>
              </a:ext>
            </a:extLst>
          </p:cNvPr>
          <p:cNvSpPr/>
          <p:nvPr/>
        </p:nvSpPr>
        <p:spPr>
          <a:xfrm>
            <a:off x="335360" y="4649920"/>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err="1">
                <a:solidFill>
                  <a:schemeClr val="tx1"/>
                </a:solidFill>
              </a:rPr>
              <a:t>node_exporter</a:t>
            </a:r>
            <a:endParaRPr lang="en-US" dirty="0">
              <a:solidFill>
                <a:schemeClr val="tx1"/>
              </a:solidFill>
            </a:endParaRPr>
          </a:p>
        </p:txBody>
      </p:sp>
      <p:sp>
        <p:nvSpPr>
          <p:cNvPr id="8" name="Rectangle 7">
            <a:extLst>
              <a:ext uri="{FF2B5EF4-FFF2-40B4-BE49-F238E27FC236}">
                <a16:creationId xmlns:a16="http://schemas.microsoft.com/office/drawing/2014/main" id="{9A9E5775-E477-5174-3528-3364342AFBA8}"/>
              </a:ext>
            </a:extLst>
          </p:cNvPr>
          <p:cNvSpPr/>
          <p:nvPr/>
        </p:nvSpPr>
        <p:spPr>
          <a:xfrm>
            <a:off x="3071664" y="4651532"/>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Prometheus</a:t>
            </a:r>
          </a:p>
        </p:txBody>
      </p:sp>
      <p:sp>
        <p:nvSpPr>
          <p:cNvPr id="9" name="Rectangle 8">
            <a:extLst>
              <a:ext uri="{FF2B5EF4-FFF2-40B4-BE49-F238E27FC236}">
                <a16:creationId xmlns:a16="http://schemas.microsoft.com/office/drawing/2014/main" id="{06E56829-EDE8-CC75-67D8-578D4D45A624}"/>
              </a:ext>
            </a:extLst>
          </p:cNvPr>
          <p:cNvSpPr/>
          <p:nvPr/>
        </p:nvSpPr>
        <p:spPr>
          <a:xfrm>
            <a:off x="5735960" y="4649920"/>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Grafana</a:t>
            </a:r>
          </a:p>
        </p:txBody>
      </p:sp>
      <p:cxnSp>
        <p:nvCxnSpPr>
          <p:cNvPr id="10" name="Straight Connector 9">
            <a:extLst>
              <a:ext uri="{FF2B5EF4-FFF2-40B4-BE49-F238E27FC236}">
                <a16:creationId xmlns:a16="http://schemas.microsoft.com/office/drawing/2014/main" id="{89289173-BD3F-952A-32A5-CD933DBBFEA1}"/>
              </a:ext>
            </a:extLst>
          </p:cNvPr>
          <p:cNvCxnSpPr>
            <a:cxnSpLocks/>
            <a:stCxn id="7" idx="3"/>
            <a:endCxn id="8" idx="1"/>
          </p:cNvCxnSpPr>
          <p:nvPr/>
        </p:nvCxnSpPr>
        <p:spPr>
          <a:xfrm>
            <a:off x="2495600" y="5117972"/>
            <a:ext cx="576064"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59B3F2-2C8C-E3F3-A412-0E3ED7386E89}"/>
              </a:ext>
            </a:extLst>
          </p:cNvPr>
          <p:cNvCxnSpPr>
            <a:cxnSpLocks/>
            <a:stCxn id="8" idx="3"/>
            <a:endCxn id="9" idx="1"/>
          </p:cNvCxnSpPr>
          <p:nvPr/>
        </p:nvCxnSpPr>
        <p:spPr>
          <a:xfrm flipV="1">
            <a:off x="5231904" y="5117972"/>
            <a:ext cx="504056"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87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07B603-772F-B99D-D37C-DB7151C48464}"/>
              </a:ext>
            </a:extLst>
          </p:cNvPr>
          <p:cNvSpPr>
            <a:spLocks noGrp="1"/>
          </p:cNvSpPr>
          <p:nvPr>
            <p:ph type="body" sz="quarter" idx="13"/>
          </p:nvPr>
        </p:nvSpPr>
        <p:spPr/>
        <p:txBody>
          <a:bodyPr/>
          <a:lstStyle/>
          <a:p>
            <a:r>
              <a:rPr lang="en-US" dirty="0"/>
              <a:t>Architecture</a:t>
            </a:r>
          </a:p>
        </p:txBody>
      </p:sp>
      <p:sp>
        <p:nvSpPr>
          <p:cNvPr id="3" name="Text Placeholder 2">
            <a:extLst>
              <a:ext uri="{FF2B5EF4-FFF2-40B4-BE49-F238E27FC236}">
                <a16:creationId xmlns:a16="http://schemas.microsoft.com/office/drawing/2014/main" id="{CCD45DBB-BB6E-3FA0-E527-5B18FC12D10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6834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0CEF-E52D-11E9-4AD1-40DDFE1C8DCF}"/>
              </a:ext>
            </a:extLst>
          </p:cNvPr>
          <p:cNvSpPr>
            <a:spLocks noGrp="1"/>
          </p:cNvSpPr>
          <p:nvPr>
            <p:ph type="title"/>
          </p:nvPr>
        </p:nvSpPr>
        <p:spPr/>
        <p:txBody>
          <a:bodyPr/>
          <a:lstStyle/>
          <a:p>
            <a:r>
              <a:rPr lang="en-US" dirty="0"/>
              <a:t>Architecture</a:t>
            </a:r>
          </a:p>
        </p:txBody>
      </p:sp>
      <p:sp>
        <p:nvSpPr>
          <p:cNvPr id="3" name="Content Placeholder 2">
            <a:extLst>
              <a:ext uri="{FF2B5EF4-FFF2-40B4-BE49-F238E27FC236}">
                <a16:creationId xmlns:a16="http://schemas.microsoft.com/office/drawing/2014/main" id="{8674357E-E243-DDAE-91C7-ED35719D9EF9}"/>
              </a:ext>
            </a:extLst>
          </p:cNvPr>
          <p:cNvSpPr>
            <a:spLocks noGrp="1"/>
          </p:cNvSpPr>
          <p:nvPr>
            <p:ph idx="1"/>
          </p:nvPr>
        </p:nvSpPr>
        <p:spPr>
          <a:xfrm>
            <a:off x="335360" y="1268760"/>
            <a:ext cx="5760640" cy="2160240"/>
          </a:xfrm>
        </p:spPr>
        <p:txBody>
          <a:bodyPr/>
          <a:lstStyle/>
          <a:p>
            <a:r>
              <a:rPr lang="en-US" dirty="0"/>
              <a:t>Multiple Components</a:t>
            </a:r>
            <a:br>
              <a:rPr lang="en-US" dirty="0"/>
            </a:br>
            <a:r>
              <a:rPr lang="en-US" dirty="0"/>
              <a:t>Client, Web-Server, Broker, Worker …</a:t>
            </a:r>
          </a:p>
          <a:p>
            <a:r>
              <a:rPr lang="en-US" dirty="0"/>
              <a:t>Quality Attributes</a:t>
            </a:r>
            <a:br>
              <a:rPr lang="en-US" dirty="0"/>
            </a:br>
            <a:r>
              <a:rPr lang="en-US" dirty="0"/>
              <a:t>Modifiability, Testability, Integrability, Performance, Availability, …</a:t>
            </a:r>
          </a:p>
        </p:txBody>
      </p:sp>
      <p:sp>
        <p:nvSpPr>
          <p:cNvPr id="4" name="Slide Number Placeholder 3">
            <a:extLst>
              <a:ext uri="{FF2B5EF4-FFF2-40B4-BE49-F238E27FC236}">
                <a16:creationId xmlns:a16="http://schemas.microsoft.com/office/drawing/2014/main" id="{D7A7F03C-87EC-761E-BBBB-646024AFEBC1}"/>
              </a:ext>
            </a:extLst>
          </p:cNvPr>
          <p:cNvSpPr>
            <a:spLocks noGrp="1"/>
          </p:cNvSpPr>
          <p:nvPr>
            <p:ph type="sldNum" sz="quarter" idx="12"/>
          </p:nvPr>
        </p:nvSpPr>
        <p:spPr/>
        <p:txBody>
          <a:bodyPr/>
          <a:lstStyle/>
          <a:p>
            <a:fld id="{452BA717-4DED-4A38-BDE4-30D0F0A142DB}" type="slidenum">
              <a:rPr lang="cs-CZ" smtClean="0"/>
              <a:pPr/>
              <a:t>18</a:t>
            </a:fld>
            <a:endParaRPr lang="cs-CZ"/>
          </a:p>
        </p:txBody>
      </p:sp>
      <p:sp>
        <p:nvSpPr>
          <p:cNvPr id="6" name="Content Placeholder 2">
            <a:extLst>
              <a:ext uri="{FF2B5EF4-FFF2-40B4-BE49-F238E27FC236}">
                <a16:creationId xmlns:a16="http://schemas.microsoft.com/office/drawing/2014/main" id="{3CC7EDBC-69C0-6028-45F8-965D308E58B3}"/>
              </a:ext>
            </a:extLst>
          </p:cNvPr>
          <p:cNvSpPr txBox="1">
            <a:spLocks/>
          </p:cNvSpPr>
          <p:nvPr/>
        </p:nvSpPr>
        <p:spPr>
          <a:xfrm>
            <a:off x="335360" y="3645024"/>
            <a:ext cx="5760640" cy="2160240"/>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Introduction to Software Engineering - NSWI041</a:t>
            </a:r>
          </a:p>
          <a:p>
            <a:r>
              <a:rPr lang="en-US" dirty="0"/>
              <a:t>…</a:t>
            </a:r>
          </a:p>
        </p:txBody>
      </p:sp>
      <p:grpSp>
        <p:nvGrpSpPr>
          <p:cNvPr id="8" name="Group 7">
            <a:extLst>
              <a:ext uri="{FF2B5EF4-FFF2-40B4-BE49-F238E27FC236}">
                <a16:creationId xmlns:a16="http://schemas.microsoft.com/office/drawing/2014/main" id="{FA3C2471-D356-50F2-A430-06DAAE366208}"/>
              </a:ext>
            </a:extLst>
          </p:cNvPr>
          <p:cNvGrpSpPr/>
          <p:nvPr/>
        </p:nvGrpSpPr>
        <p:grpSpPr>
          <a:xfrm>
            <a:off x="6960096" y="1196752"/>
            <a:ext cx="4708967" cy="5174600"/>
            <a:chOff x="6960096" y="1155213"/>
            <a:chExt cx="4708967" cy="5174600"/>
          </a:xfrm>
        </p:grpSpPr>
        <p:pic>
          <p:nvPicPr>
            <p:cNvPr id="5" name="Picture 2">
              <a:extLst>
                <a:ext uri="{FF2B5EF4-FFF2-40B4-BE49-F238E27FC236}">
                  <a16:creationId xmlns:a16="http://schemas.microsoft.com/office/drawing/2014/main" id="{2ECC64A6-D295-9E3A-9D68-11B506C79B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96" y="1473582"/>
              <a:ext cx="4708967" cy="4856231"/>
            </a:xfrm>
            <a:prstGeom prst="rect">
              <a:avLst/>
            </a:prstGeom>
            <a:solidFill>
              <a:schemeClr val="bg2"/>
            </a:solidFill>
          </p:spPr>
        </p:pic>
        <p:sp>
          <p:nvSpPr>
            <p:cNvPr id="7" name="TextBox 6">
              <a:extLst>
                <a:ext uri="{FF2B5EF4-FFF2-40B4-BE49-F238E27FC236}">
                  <a16:creationId xmlns:a16="http://schemas.microsoft.com/office/drawing/2014/main" id="{14682480-D970-8D94-C629-3C5F582DA08F}"/>
                </a:ext>
              </a:extLst>
            </p:cNvPr>
            <p:cNvSpPr txBox="1"/>
            <p:nvPr/>
          </p:nvSpPr>
          <p:spPr>
            <a:xfrm>
              <a:off x="6960096" y="1155213"/>
              <a:ext cx="2232248" cy="369332"/>
            </a:xfrm>
            <a:prstGeom prst="rect">
              <a:avLst/>
            </a:prstGeom>
            <a:noFill/>
          </p:spPr>
          <p:txBody>
            <a:bodyPr wrap="square" rtlCol="0">
              <a:spAutoFit/>
            </a:bodyPr>
            <a:lstStyle/>
            <a:p>
              <a:r>
                <a:rPr lang="en-US" dirty="0"/>
                <a:t>System design primer</a:t>
              </a:r>
            </a:p>
          </p:txBody>
        </p:sp>
      </p:grpSp>
    </p:spTree>
    <p:extLst>
      <p:ext uri="{BB962C8B-B14F-4D97-AF65-F5344CB8AC3E}">
        <p14:creationId xmlns:p14="http://schemas.microsoft.com/office/powerpoint/2010/main" val="146385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FFF9-5F91-0EE4-AF52-6CA595682CFA}"/>
              </a:ext>
            </a:extLst>
          </p:cNvPr>
          <p:cNvSpPr>
            <a:spLocks noGrp="1"/>
          </p:cNvSpPr>
          <p:nvPr>
            <p:ph type="title"/>
          </p:nvPr>
        </p:nvSpPr>
        <p:spPr/>
        <p:txBody>
          <a:bodyPr/>
          <a:lstStyle/>
          <a:p>
            <a:r>
              <a:rPr lang="en-US" dirty="0"/>
              <a:t>Starting point</a:t>
            </a:r>
          </a:p>
        </p:txBody>
      </p:sp>
      <p:sp>
        <p:nvSpPr>
          <p:cNvPr id="3" name="Slide Number Placeholder 2">
            <a:extLst>
              <a:ext uri="{FF2B5EF4-FFF2-40B4-BE49-F238E27FC236}">
                <a16:creationId xmlns:a16="http://schemas.microsoft.com/office/drawing/2014/main" id="{E0936A71-8F1D-DDDE-F0E5-9FBF81369AC3}"/>
              </a:ext>
            </a:extLst>
          </p:cNvPr>
          <p:cNvSpPr>
            <a:spLocks noGrp="1"/>
          </p:cNvSpPr>
          <p:nvPr>
            <p:ph type="sldNum" sz="quarter" idx="12"/>
          </p:nvPr>
        </p:nvSpPr>
        <p:spPr/>
        <p:txBody>
          <a:bodyPr/>
          <a:lstStyle/>
          <a:p>
            <a:fld id="{651B8B48-CD68-422A-981A-F7D1D2E08DD1}" type="slidenum">
              <a:rPr lang="en-US" smtClean="0"/>
              <a:t>19</a:t>
            </a:fld>
            <a:endParaRPr lang="en-US"/>
          </a:p>
        </p:txBody>
      </p:sp>
      <p:sp>
        <p:nvSpPr>
          <p:cNvPr id="4" name="Rectangle: Rounded Corners 3">
            <a:extLst>
              <a:ext uri="{FF2B5EF4-FFF2-40B4-BE49-F238E27FC236}">
                <a16:creationId xmlns:a16="http://schemas.microsoft.com/office/drawing/2014/main" id="{8A1ECD82-110C-438E-68B0-B0B82D84C09C}"/>
              </a:ext>
            </a:extLst>
          </p:cNvPr>
          <p:cNvSpPr/>
          <p:nvPr/>
        </p:nvSpPr>
        <p:spPr>
          <a:xfrm>
            <a:off x="887339" y="5169916"/>
            <a:ext cx="2160240" cy="792088"/>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&lt;&lt;actor&gt;&gt;</a:t>
            </a:r>
          </a:p>
          <a:p>
            <a:pPr algn="ctr"/>
            <a:r>
              <a:rPr lang="en-US" dirty="0">
                <a:solidFill>
                  <a:schemeClr val="tx1"/>
                </a:solidFill>
              </a:rPr>
              <a:t>browser</a:t>
            </a:r>
          </a:p>
        </p:txBody>
      </p:sp>
      <p:sp>
        <p:nvSpPr>
          <p:cNvPr id="5" name="Rectangle: Rounded Corners 4">
            <a:extLst>
              <a:ext uri="{FF2B5EF4-FFF2-40B4-BE49-F238E27FC236}">
                <a16:creationId xmlns:a16="http://schemas.microsoft.com/office/drawing/2014/main" id="{A84C1914-9608-4DBC-9341-A13284FCE641}"/>
              </a:ext>
            </a:extLst>
          </p:cNvPr>
          <p:cNvSpPr/>
          <p:nvPr/>
        </p:nvSpPr>
        <p:spPr>
          <a:xfrm>
            <a:off x="4919787" y="5169916"/>
            <a:ext cx="2160240" cy="792088"/>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web server</a:t>
            </a:r>
          </a:p>
        </p:txBody>
      </p:sp>
      <p:cxnSp>
        <p:nvCxnSpPr>
          <p:cNvPr id="6" name="Straight Connector 5">
            <a:extLst>
              <a:ext uri="{FF2B5EF4-FFF2-40B4-BE49-F238E27FC236}">
                <a16:creationId xmlns:a16="http://schemas.microsoft.com/office/drawing/2014/main" id="{92D32755-B3A7-E789-39F8-4E4422A95296}"/>
              </a:ext>
            </a:extLst>
          </p:cNvPr>
          <p:cNvCxnSpPr>
            <a:stCxn id="4" idx="3"/>
            <a:endCxn id="5" idx="1"/>
          </p:cNvCxnSpPr>
          <p:nvPr/>
        </p:nvCxnSpPr>
        <p:spPr>
          <a:xfrm>
            <a:off x="3047579" y="5565960"/>
            <a:ext cx="1872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DD138E50-1975-4384-11AE-2D1F109C821D}"/>
              </a:ext>
            </a:extLst>
          </p:cNvPr>
          <p:cNvSpPr/>
          <p:nvPr/>
        </p:nvSpPr>
        <p:spPr>
          <a:xfrm>
            <a:off x="9096251" y="5188172"/>
            <a:ext cx="2160240" cy="792088"/>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8" name="Straight Connector 7">
            <a:extLst>
              <a:ext uri="{FF2B5EF4-FFF2-40B4-BE49-F238E27FC236}">
                <a16:creationId xmlns:a16="http://schemas.microsoft.com/office/drawing/2014/main" id="{722782BB-AF48-D746-1CD9-2441F3DA10D2}"/>
              </a:ext>
            </a:extLst>
          </p:cNvPr>
          <p:cNvCxnSpPr>
            <a:cxnSpLocks/>
            <a:stCxn id="5" idx="3"/>
            <a:endCxn id="7" idx="1"/>
          </p:cNvCxnSpPr>
          <p:nvPr/>
        </p:nvCxnSpPr>
        <p:spPr>
          <a:xfrm>
            <a:off x="7080027" y="5565960"/>
            <a:ext cx="2016224" cy="18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4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1EC4-2EFD-FD39-B312-CC92EF0A146E}"/>
              </a:ext>
            </a:extLst>
          </p:cNvPr>
          <p:cNvSpPr>
            <a:spLocks noGrp="1"/>
          </p:cNvSpPr>
          <p:nvPr>
            <p:ph type="title"/>
          </p:nvPr>
        </p:nvSpPr>
        <p:spPr/>
        <p:txBody>
          <a:bodyPr/>
          <a:lstStyle/>
          <a:p>
            <a:r>
              <a:rPr lang="en-US" dirty="0"/>
              <a:t>Starting point</a:t>
            </a:r>
          </a:p>
        </p:txBody>
      </p:sp>
      <p:sp>
        <p:nvSpPr>
          <p:cNvPr id="3" name="Slide Number Placeholder 2">
            <a:extLst>
              <a:ext uri="{FF2B5EF4-FFF2-40B4-BE49-F238E27FC236}">
                <a16:creationId xmlns:a16="http://schemas.microsoft.com/office/drawing/2014/main" id="{44889A81-BD71-4EFF-5C6B-5CFE96D63C70}"/>
              </a:ext>
            </a:extLst>
          </p:cNvPr>
          <p:cNvSpPr>
            <a:spLocks noGrp="1"/>
          </p:cNvSpPr>
          <p:nvPr>
            <p:ph type="sldNum" sz="quarter" idx="12"/>
          </p:nvPr>
        </p:nvSpPr>
        <p:spPr/>
        <p:txBody>
          <a:bodyPr/>
          <a:lstStyle/>
          <a:p>
            <a:fld id="{651B8B48-CD68-422A-981A-F7D1D2E08DD1}" type="slidenum">
              <a:rPr lang="en-US" smtClean="0"/>
              <a:t>2</a:t>
            </a:fld>
            <a:endParaRPr lang="en-US"/>
          </a:p>
        </p:txBody>
      </p:sp>
      <p:sp>
        <p:nvSpPr>
          <p:cNvPr id="4" name="Rectangle 3">
            <a:extLst>
              <a:ext uri="{FF2B5EF4-FFF2-40B4-BE49-F238E27FC236}">
                <a16:creationId xmlns:a16="http://schemas.microsoft.com/office/drawing/2014/main" id="{465F0AC3-7F06-C808-7A15-71A8AAEECB13}"/>
              </a:ext>
            </a:extLst>
          </p:cNvPr>
          <p:cNvSpPr/>
          <p:nvPr/>
        </p:nvSpPr>
        <p:spPr>
          <a:xfrm>
            <a:off x="741350" y="1438139"/>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client</a:t>
            </a:r>
          </a:p>
        </p:txBody>
      </p:sp>
      <p:sp>
        <p:nvSpPr>
          <p:cNvPr id="5" name="Rectangle 4">
            <a:extLst>
              <a:ext uri="{FF2B5EF4-FFF2-40B4-BE49-F238E27FC236}">
                <a16:creationId xmlns:a16="http://schemas.microsoft.com/office/drawing/2014/main" id="{CB0512D9-A691-FC39-9DE5-376EAD0EAA66}"/>
              </a:ext>
            </a:extLst>
          </p:cNvPr>
          <p:cNvSpPr/>
          <p:nvPr/>
        </p:nvSpPr>
        <p:spPr>
          <a:xfrm>
            <a:off x="8806246" y="1438139"/>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6" name="Straight Connector 5">
            <a:extLst>
              <a:ext uri="{FF2B5EF4-FFF2-40B4-BE49-F238E27FC236}">
                <a16:creationId xmlns:a16="http://schemas.microsoft.com/office/drawing/2014/main" id="{F7CE70A1-1751-260A-7453-A1443EAA1161}"/>
              </a:ext>
            </a:extLst>
          </p:cNvPr>
          <p:cNvCxnSpPr>
            <a:stCxn id="4" idx="2"/>
          </p:cNvCxnSpPr>
          <p:nvPr/>
        </p:nvCxnSpPr>
        <p:spPr>
          <a:xfrm>
            <a:off x="1821470" y="2374243"/>
            <a:ext cx="0" cy="38164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CD108A-EA79-B063-1961-601EC7F72BE5}"/>
              </a:ext>
            </a:extLst>
          </p:cNvPr>
          <p:cNvCxnSpPr>
            <a:cxnSpLocks/>
            <a:stCxn id="5" idx="2"/>
          </p:cNvCxnSpPr>
          <p:nvPr/>
        </p:nvCxnSpPr>
        <p:spPr>
          <a:xfrm>
            <a:off x="9886366" y="2374243"/>
            <a:ext cx="0" cy="38164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CB8AC3C-8716-5E8A-4651-1EC5267E6FCB}"/>
              </a:ext>
            </a:extLst>
          </p:cNvPr>
          <p:cNvCxnSpPr>
            <a:cxnSpLocks/>
          </p:cNvCxnSpPr>
          <p:nvPr/>
        </p:nvCxnSpPr>
        <p:spPr>
          <a:xfrm>
            <a:off x="1821470" y="3083134"/>
            <a:ext cx="4608512"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6EFF2C9-AB39-7320-FD06-81301C133889}"/>
              </a:ext>
            </a:extLst>
          </p:cNvPr>
          <p:cNvCxnSpPr>
            <a:cxnSpLocks/>
          </p:cNvCxnSpPr>
          <p:nvPr/>
        </p:nvCxnSpPr>
        <p:spPr>
          <a:xfrm>
            <a:off x="6456040" y="3543263"/>
            <a:ext cx="345638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92CF200-38E8-9032-B341-A728E905144C}"/>
              </a:ext>
            </a:extLst>
          </p:cNvPr>
          <p:cNvCxnSpPr>
            <a:cxnSpLocks/>
          </p:cNvCxnSpPr>
          <p:nvPr/>
        </p:nvCxnSpPr>
        <p:spPr>
          <a:xfrm>
            <a:off x="1821470" y="5110547"/>
            <a:ext cx="463457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BD4DF42-5D28-B6F0-630E-2370DF006AD3}"/>
              </a:ext>
            </a:extLst>
          </p:cNvPr>
          <p:cNvSpPr txBox="1"/>
          <p:nvPr/>
        </p:nvSpPr>
        <p:spPr>
          <a:xfrm>
            <a:off x="1963939" y="2708920"/>
            <a:ext cx="2233795" cy="400110"/>
          </a:xfrm>
          <a:prstGeom prst="rect">
            <a:avLst/>
          </a:prstGeom>
          <a:noFill/>
        </p:spPr>
        <p:txBody>
          <a:bodyPr wrap="square" rtlCol="0">
            <a:spAutoFit/>
          </a:bodyPr>
          <a:lstStyle/>
          <a:p>
            <a:r>
              <a:rPr lang="en-US" sz="2000" dirty="0"/>
              <a:t>GET /</a:t>
            </a:r>
            <a:r>
              <a:rPr lang="en-US" sz="2000" dirty="0" err="1"/>
              <a:t>api</a:t>
            </a:r>
            <a:r>
              <a:rPr lang="en-US" sz="2000" dirty="0"/>
              <a:t>/v1/users</a:t>
            </a:r>
          </a:p>
        </p:txBody>
      </p:sp>
      <p:sp>
        <p:nvSpPr>
          <p:cNvPr id="12" name="TextBox 11">
            <a:extLst>
              <a:ext uri="{FF2B5EF4-FFF2-40B4-BE49-F238E27FC236}">
                <a16:creationId xmlns:a16="http://schemas.microsoft.com/office/drawing/2014/main" id="{66E002E8-D3CA-D535-E7DA-3DE5C85DB2F7}"/>
              </a:ext>
            </a:extLst>
          </p:cNvPr>
          <p:cNvSpPr txBox="1"/>
          <p:nvPr/>
        </p:nvSpPr>
        <p:spPr>
          <a:xfrm>
            <a:off x="6456041" y="3129779"/>
            <a:ext cx="3168352" cy="400110"/>
          </a:xfrm>
          <a:prstGeom prst="rect">
            <a:avLst/>
          </a:prstGeom>
          <a:noFill/>
        </p:spPr>
        <p:txBody>
          <a:bodyPr wrap="square" rtlCol="0">
            <a:spAutoFit/>
          </a:bodyPr>
          <a:lstStyle/>
          <a:p>
            <a:r>
              <a:rPr lang="en-US" sz="2000" dirty="0"/>
              <a:t>SELECT id FROM users</a:t>
            </a:r>
          </a:p>
        </p:txBody>
      </p:sp>
      <p:sp>
        <p:nvSpPr>
          <p:cNvPr id="13" name="TextBox 12">
            <a:extLst>
              <a:ext uri="{FF2B5EF4-FFF2-40B4-BE49-F238E27FC236}">
                <a16:creationId xmlns:a16="http://schemas.microsoft.com/office/drawing/2014/main" id="{5A0B8EA3-F69D-D0EE-8A9B-9FBF3FA9F028}"/>
              </a:ext>
            </a:extLst>
          </p:cNvPr>
          <p:cNvSpPr txBox="1"/>
          <p:nvPr/>
        </p:nvSpPr>
        <p:spPr>
          <a:xfrm>
            <a:off x="1963939" y="4671168"/>
            <a:ext cx="3168352" cy="400110"/>
          </a:xfrm>
          <a:prstGeom prst="rect">
            <a:avLst/>
          </a:prstGeom>
          <a:noFill/>
        </p:spPr>
        <p:txBody>
          <a:bodyPr wrap="square" rtlCol="0">
            <a:spAutoFit/>
          </a:bodyPr>
          <a:lstStyle/>
          <a:p>
            <a:r>
              <a:rPr lang="en-US" sz="2000" dirty="0"/>
              <a:t>GET /</a:t>
            </a:r>
            <a:r>
              <a:rPr lang="en-US" sz="2000" dirty="0" err="1"/>
              <a:t>api</a:t>
            </a:r>
            <a:r>
              <a:rPr lang="en-US" sz="2000" dirty="0"/>
              <a:t>/v1/users/001</a:t>
            </a:r>
          </a:p>
        </p:txBody>
      </p:sp>
      <p:cxnSp>
        <p:nvCxnSpPr>
          <p:cNvPr id="14" name="Straight Connector 13">
            <a:extLst>
              <a:ext uri="{FF2B5EF4-FFF2-40B4-BE49-F238E27FC236}">
                <a16:creationId xmlns:a16="http://schemas.microsoft.com/office/drawing/2014/main" id="{DE24A257-75EF-EC88-5433-42D618D4DB83}"/>
              </a:ext>
            </a:extLst>
          </p:cNvPr>
          <p:cNvCxnSpPr>
            <a:cxnSpLocks/>
          </p:cNvCxnSpPr>
          <p:nvPr/>
        </p:nvCxnSpPr>
        <p:spPr>
          <a:xfrm>
            <a:off x="6456040" y="2374243"/>
            <a:ext cx="0" cy="381642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C5DCCE4-9B31-14DD-4F6F-1876C247422C}"/>
              </a:ext>
            </a:extLst>
          </p:cNvPr>
          <p:cNvSpPr/>
          <p:nvPr/>
        </p:nvSpPr>
        <p:spPr>
          <a:xfrm>
            <a:off x="5375920" y="1438139"/>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cxnSp>
        <p:nvCxnSpPr>
          <p:cNvPr id="16" name="Straight Arrow Connector 15">
            <a:extLst>
              <a:ext uri="{FF2B5EF4-FFF2-40B4-BE49-F238E27FC236}">
                <a16:creationId xmlns:a16="http://schemas.microsoft.com/office/drawing/2014/main" id="{4D82BBBB-C0EF-2641-AE7B-8F339E690B5F}"/>
              </a:ext>
            </a:extLst>
          </p:cNvPr>
          <p:cNvCxnSpPr>
            <a:cxnSpLocks/>
          </p:cNvCxnSpPr>
          <p:nvPr/>
        </p:nvCxnSpPr>
        <p:spPr>
          <a:xfrm>
            <a:off x="6456040" y="5570676"/>
            <a:ext cx="345638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7E6DB4E-A05F-5F3E-6517-AD44C6C71088}"/>
              </a:ext>
            </a:extLst>
          </p:cNvPr>
          <p:cNvSpPr txBox="1"/>
          <p:nvPr/>
        </p:nvSpPr>
        <p:spPr>
          <a:xfrm>
            <a:off x="6456040" y="5157192"/>
            <a:ext cx="3456384" cy="400110"/>
          </a:xfrm>
          <a:prstGeom prst="rect">
            <a:avLst/>
          </a:prstGeom>
          <a:noFill/>
        </p:spPr>
        <p:txBody>
          <a:bodyPr wrap="square" rtlCol="0">
            <a:spAutoFit/>
          </a:bodyPr>
          <a:lstStyle/>
          <a:p>
            <a:r>
              <a:rPr lang="en-US" sz="2000" dirty="0"/>
              <a:t>SELECT * FROM users WHERE …</a:t>
            </a:r>
          </a:p>
        </p:txBody>
      </p:sp>
      <p:cxnSp>
        <p:nvCxnSpPr>
          <p:cNvPr id="18" name="Straight Arrow Connector 17">
            <a:extLst>
              <a:ext uri="{FF2B5EF4-FFF2-40B4-BE49-F238E27FC236}">
                <a16:creationId xmlns:a16="http://schemas.microsoft.com/office/drawing/2014/main" id="{B992BCC9-306B-16A2-360E-156E443749D7}"/>
              </a:ext>
            </a:extLst>
          </p:cNvPr>
          <p:cNvCxnSpPr>
            <a:cxnSpLocks/>
          </p:cNvCxnSpPr>
          <p:nvPr/>
        </p:nvCxnSpPr>
        <p:spPr>
          <a:xfrm>
            <a:off x="1821470" y="3921867"/>
            <a:ext cx="4608512" cy="0"/>
          </a:xfrm>
          <a:prstGeom prst="straightConnector1">
            <a:avLst/>
          </a:prstGeom>
          <a:ln w="28575">
            <a:solidFill>
              <a:schemeClr val="tx1"/>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F9CFF9B-42EC-6086-2788-B0F9A5DCD885}"/>
              </a:ext>
            </a:extLst>
          </p:cNvPr>
          <p:cNvCxnSpPr>
            <a:cxnSpLocks/>
          </p:cNvCxnSpPr>
          <p:nvPr/>
        </p:nvCxnSpPr>
        <p:spPr>
          <a:xfrm>
            <a:off x="1821470" y="5949280"/>
            <a:ext cx="4608512" cy="0"/>
          </a:xfrm>
          <a:prstGeom prst="straightConnector1">
            <a:avLst/>
          </a:prstGeom>
          <a:ln w="28575">
            <a:solidFill>
              <a:schemeClr val="tx1"/>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3F91A26-FB85-89C4-E7E6-8FB7A49788E2}"/>
              </a:ext>
            </a:extLst>
          </p:cNvPr>
          <p:cNvCxnSpPr/>
          <p:nvPr/>
        </p:nvCxnSpPr>
        <p:spPr>
          <a:xfrm>
            <a:off x="6456040" y="3777851"/>
            <a:ext cx="3456384" cy="0"/>
          </a:xfrm>
          <a:prstGeom prst="straightConnector1">
            <a:avLst/>
          </a:prstGeom>
          <a:ln w="28575">
            <a:solidFill>
              <a:schemeClr val="tx1"/>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819E9DB-494A-BCD3-4AC6-8D113089B5F6}"/>
              </a:ext>
            </a:extLst>
          </p:cNvPr>
          <p:cNvCxnSpPr/>
          <p:nvPr/>
        </p:nvCxnSpPr>
        <p:spPr>
          <a:xfrm>
            <a:off x="6456040" y="5733256"/>
            <a:ext cx="3456384" cy="0"/>
          </a:xfrm>
          <a:prstGeom prst="straightConnector1">
            <a:avLst/>
          </a:prstGeom>
          <a:ln w="28575">
            <a:solidFill>
              <a:schemeClr val="tx1"/>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95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B456-EA8E-38FC-BB8C-16A010BB08B9}"/>
              </a:ext>
            </a:extLst>
          </p:cNvPr>
          <p:cNvSpPr>
            <a:spLocks noGrp="1"/>
          </p:cNvSpPr>
          <p:nvPr>
            <p:ph type="title"/>
          </p:nvPr>
        </p:nvSpPr>
        <p:spPr/>
        <p:txBody>
          <a:bodyPr/>
          <a:lstStyle/>
          <a:p>
            <a:r>
              <a:rPr lang="en-US" dirty="0"/>
              <a:t>Background Jobs</a:t>
            </a:r>
          </a:p>
        </p:txBody>
      </p:sp>
      <p:sp>
        <p:nvSpPr>
          <p:cNvPr id="3" name="Content Placeholder 2">
            <a:extLst>
              <a:ext uri="{FF2B5EF4-FFF2-40B4-BE49-F238E27FC236}">
                <a16:creationId xmlns:a16="http://schemas.microsoft.com/office/drawing/2014/main" id="{1BC3CFC7-3E5F-0952-E927-EC159DC0E044}"/>
              </a:ext>
            </a:extLst>
          </p:cNvPr>
          <p:cNvSpPr>
            <a:spLocks noGrp="1"/>
          </p:cNvSpPr>
          <p:nvPr>
            <p:ph idx="1"/>
          </p:nvPr>
        </p:nvSpPr>
        <p:spPr>
          <a:xfrm>
            <a:off x="335360" y="1268760"/>
            <a:ext cx="11449272" cy="2304256"/>
          </a:xfrm>
        </p:spPr>
        <p:txBody>
          <a:bodyPr/>
          <a:lstStyle/>
          <a:p>
            <a:r>
              <a:rPr lang="en-US" dirty="0"/>
              <a:t>Message queues</a:t>
            </a:r>
            <a:br>
              <a:rPr lang="en-US" dirty="0"/>
            </a:br>
            <a:r>
              <a:rPr lang="en-US" dirty="0"/>
              <a:t>Receive hold and deliver messages</a:t>
            </a:r>
          </a:p>
          <a:p>
            <a:r>
              <a:rPr lang="en-US" dirty="0"/>
              <a:t>(A)synchronous execution</a:t>
            </a:r>
          </a:p>
          <a:p>
            <a:r>
              <a:rPr lang="en-US" dirty="0"/>
              <a:t>Task queues</a:t>
            </a:r>
          </a:p>
          <a:p>
            <a:r>
              <a:rPr lang="en-US" dirty="0"/>
              <a:t>Back pressure</a:t>
            </a:r>
          </a:p>
          <a:p>
            <a:endParaRPr lang="en-US" dirty="0"/>
          </a:p>
        </p:txBody>
      </p:sp>
      <p:sp>
        <p:nvSpPr>
          <p:cNvPr id="4" name="Slide Number Placeholder 3">
            <a:extLst>
              <a:ext uri="{FF2B5EF4-FFF2-40B4-BE49-F238E27FC236}">
                <a16:creationId xmlns:a16="http://schemas.microsoft.com/office/drawing/2014/main" id="{D0FA35F7-52B4-3A08-FF1E-78091ED238E0}"/>
              </a:ext>
            </a:extLst>
          </p:cNvPr>
          <p:cNvSpPr>
            <a:spLocks noGrp="1"/>
          </p:cNvSpPr>
          <p:nvPr>
            <p:ph type="sldNum" sz="quarter" idx="12"/>
          </p:nvPr>
        </p:nvSpPr>
        <p:spPr/>
        <p:txBody>
          <a:bodyPr/>
          <a:lstStyle/>
          <a:p>
            <a:fld id="{452BA717-4DED-4A38-BDE4-30D0F0A142DB}" type="slidenum">
              <a:rPr lang="cs-CZ" smtClean="0"/>
              <a:pPr/>
              <a:t>20</a:t>
            </a:fld>
            <a:endParaRPr lang="cs-CZ"/>
          </a:p>
        </p:txBody>
      </p:sp>
      <p:sp>
        <p:nvSpPr>
          <p:cNvPr id="5" name="Rectangle 4">
            <a:extLst>
              <a:ext uri="{FF2B5EF4-FFF2-40B4-BE49-F238E27FC236}">
                <a16:creationId xmlns:a16="http://schemas.microsoft.com/office/drawing/2014/main" id="{3CE0C060-41CC-1F07-A3DB-D34BA765A60A}"/>
              </a:ext>
            </a:extLst>
          </p:cNvPr>
          <p:cNvSpPr/>
          <p:nvPr/>
        </p:nvSpPr>
        <p:spPr>
          <a:xfrm>
            <a:off x="263352" y="4680482"/>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client</a:t>
            </a:r>
          </a:p>
        </p:txBody>
      </p:sp>
      <p:sp>
        <p:nvSpPr>
          <p:cNvPr id="6" name="Rectangle 5">
            <a:extLst>
              <a:ext uri="{FF2B5EF4-FFF2-40B4-BE49-F238E27FC236}">
                <a16:creationId xmlns:a16="http://schemas.microsoft.com/office/drawing/2014/main" id="{D5AB1739-1DCE-7D12-ACD6-9D52F139BC80}"/>
              </a:ext>
            </a:extLst>
          </p:cNvPr>
          <p:cNvSpPr/>
          <p:nvPr/>
        </p:nvSpPr>
        <p:spPr>
          <a:xfrm>
            <a:off x="3215680" y="4682094"/>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7" name="Rectangle 6">
            <a:extLst>
              <a:ext uri="{FF2B5EF4-FFF2-40B4-BE49-F238E27FC236}">
                <a16:creationId xmlns:a16="http://schemas.microsoft.com/office/drawing/2014/main" id="{6FC14EE6-8014-B082-E3E4-F68DB6FAC294}"/>
              </a:ext>
            </a:extLst>
          </p:cNvPr>
          <p:cNvSpPr/>
          <p:nvPr/>
        </p:nvSpPr>
        <p:spPr>
          <a:xfrm>
            <a:off x="9768408" y="4680482"/>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8" name="Straight Connector 7">
            <a:extLst>
              <a:ext uri="{FF2B5EF4-FFF2-40B4-BE49-F238E27FC236}">
                <a16:creationId xmlns:a16="http://schemas.microsoft.com/office/drawing/2014/main" id="{C285EAEB-E291-585C-E13B-3DDCB00700F9}"/>
              </a:ext>
            </a:extLst>
          </p:cNvPr>
          <p:cNvCxnSpPr>
            <a:cxnSpLocks/>
            <a:stCxn id="5" idx="3"/>
            <a:endCxn id="6" idx="1"/>
          </p:cNvCxnSpPr>
          <p:nvPr/>
        </p:nvCxnSpPr>
        <p:spPr>
          <a:xfrm>
            <a:off x="2423592" y="5148534"/>
            <a:ext cx="792088"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A231C9-3476-8042-E3C0-24CD26496078}"/>
              </a:ext>
            </a:extLst>
          </p:cNvPr>
          <p:cNvCxnSpPr>
            <a:cxnSpLocks/>
            <a:stCxn id="6" idx="3"/>
            <a:endCxn id="7" idx="1"/>
          </p:cNvCxnSpPr>
          <p:nvPr/>
        </p:nvCxnSpPr>
        <p:spPr>
          <a:xfrm flipV="1">
            <a:off x="5375920" y="5148534"/>
            <a:ext cx="4392488"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DE3A795-B88D-1AD2-380E-951DE42979AC}"/>
              </a:ext>
            </a:extLst>
          </p:cNvPr>
          <p:cNvSpPr/>
          <p:nvPr/>
        </p:nvSpPr>
        <p:spPr>
          <a:xfrm>
            <a:off x="6312024" y="3313942"/>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message queue</a:t>
            </a:r>
          </a:p>
        </p:txBody>
      </p:sp>
      <p:sp>
        <p:nvSpPr>
          <p:cNvPr id="11" name="Rectangle 10">
            <a:extLst>
              <a:ext uri="{FF2B5EF4-FFF2-40B4-BE49-F238E27FC236}">
                <a16:creationId xmlns:a16="http://schemas.microsoft.com/office/drawing/2014/main" id="{45E98B16-661E-116E-DBD6-71DB7F8C0BC0}"/>
              </a:ext>
            </a:extLst>
          </p:cNvPr>
          <p:cNvSpPr/>
          <p:nvPr/>
        </p:nvSpPr>
        <p:spPr>
          <a:xfrm>
            <a:off x="9768408" y="3313942"/>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message consumer</a:t>
            </a:r>
          </a:p>
        </p:txBody>
      </p:sp>
      <p:cxnSp>
        <p:nvCxnSpPr>
          <p:cNvPr id="12" name="Straight Connector 11">
            <a:extLst>
              <a:ext uri="{FF2B5EF4-FFF2-40B4-BE49-F238E27FC236}">
                <a16:creationId xmlns:a16="http://schemas.microsoft.com/office/drawing/2014/main" id="{032CAE6F-E99B-A40C-21EB-68FF3D5C8E69}"/>
              </a:ext>
            </a:extLst>
          </p:cNvPr>
          <p:cNvCxnSpPr>
            <a:cxnSpLocks/>
            <a:stCxn id="6" idx="3"/>
            <a:endCxn id="10" idx="1"/>
          </p:cNvCxnSpPr>
          <p:nvPr/>
        </p:nvCxnSpPr>
        <p:spPr>
          <a:xfrm flipV="1">
            <a:off x="5375920" y="3781994"/>
            <a:ext cx="936104"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6AB28A-9B5A-9B9B-D256-C2EBF50E4B68}"/>
              </a:ext>
            </a:extLst>
          </p:cNvPr>
          <p:cNvCxnSpPr>
            <a:cxnSpLocks/>
            <a:stCxn id="10" idx="3"/>
            <a:endCxn id="11" idx="1"/>
          </p:cNvCxnSpPr>
          <p:nvPr/>
        </p:nvCxnSpPr>
        <p:spPr>
          <a:xfrm>
            <a:off x="8472264" y="3781994"/>
            <a:ext cx="1296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853FB43-3CD0-C84E-97E7-BA941F82B4C0}"/>
              </a:ext>
            </a:extLst>
          </p:cNvPr>
          <p:cNvCxnSpPr>
            <a:cxnSpLocks/>
            <a:stCxn id="11" idx="2"/>
            <a:endCxn id="7" idx="0"/>
          </p:cNvCxnSpPr>
          <p:nvPr/>
        </p:nvCxnSpPr>
        <p:spPr>
          <a:xfrm>
            <a:off x="10848528" y="4250046"/>
            <a:ext cx="0" cy="430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1">
            <a:extLst>
              <a:ext uri="{FF2B5EF4-FFF2-40B4-BE49-F238E27FC236}">
                <a16:creationId xmlns:a16="http://schemas.microsoft.com/office/drawing/2014/main" id="{C58876EB-863B-DE0E-91A2-35C48E67EFE6}"/>
              </a:ext>
            </a:extLst>
          </p:cNvPr>
          <p:cNvSpPr txBox="1">
            <a:spLocks/>
          </p:cNvSpPr>
          <p:nvPr/>
        </p:nvSpPr>
        <p:spPr>
          <a:xfrm>
            <a:off x="215349" y="5737474"/>
            <a:ext cx="11713299" cy="45678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t>Example of our solution with Celery. </a:t>
            </a:r>
          </a:p>
        </p:txBody>
      </p:sp>
    </p:spTree>
    <p:extLst>
      <p:ext uri="{BB962C8B-B14F-4D97-AF65-F5344CB8AC3E}">
        <p14:creationId xmlns:p14="http://schemas.microsoft.com/office/powerpoint/2010/main" val="421283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6793-839B-1D99-4B97-5751F9478989}"/>
              </a:ext>
            </a:extLst>
          </p:cNvPr>
          <p:cNvSpPr>
            <a:spLocks noGrp="1"/>
          </p:cNvSpPr>
          <p:nvPr>
            <p:ph type="title"/>
          </p:nvPr>
        </p:nvSpPr>
        <p:spPr/>
        <p:txBody>
          <a:bodyPr/>
          <a:lstStyle/>
          <a:p>
            <a:r>
              <a:rPr lang="en-US" dirty="0"/>
              <a:t>Application state</a:t>
            </a:r>
          </a:p>
        </p:txBody>
      </p:sp>
      <p:sp>
        <p:nvSpPr>
          <p:cNvPr id="3" name="Content Placeholder 2">
            <a:extLst>
              <a:ext uri="{FF2B5EF4-FFF2-40B4-BE49-F238E27FC236}">
                <a16:creationId xmlns:a16="http://schemas.microsoft.com/office/drawing/2014/main" id="{DF223C85-0510-C0E3-9A3B-1E77F55B6FB3}"/>
              </a:ext>
            </a:extLst>
          </p:cNvPr>
          <p:cNvSpPr>
            <a:spLocks noGrp="1"/>
          </p:cNvSpPr>
          <p:nvPr>
            <p:ph idx="1"/>
          </p:nvPr>
        </p:nvSpPr>
        <p:spPr>
          <a:xfrm>
            <a:off x="335360" y="1268760"/>
            <a:ext cx="11449272" cy="1656184"/>
          </a:xfrm>
        </p:spPr>
        <p:txBody>
          <a:bodyPr/>
          <a:lstStyle/>
          <a:p>
            <a:r>
              <a:rPr lang="en-US" dirty="0"/>
              <a:t>Stateful</a:t>
            </a:r>
            <a:br>
              <a:rPr lang="en-US" dirty="0"/>
            </a:br>
            <a:r>
              <a:rPr lang="en-US" dirty="0"/>
              <a:t>Context of previous transaction.</a:t>
            </a:r>
          </a:p>
          <a:p>
            <a:r>
              <a:rPr lang="en-US" dirty="0"/>
              <a:t>Stateless</a:t>
            </a:r>
            <a:br>
              <a:rPr lang="en-US" dirty="0"/>
            </a:br>
            <a:r>
              <a:rPr lang="en-US" dirty="0"/>
              <a:t>No stored information. Every operation is made as if from scratch for the first time.</a:t>
            </a:r>
          </a:p>
          <a:p>
            <a:endParaRPr lang="en-US" dirty="0"/>
          </a:p>
        </p:txBody>
      </p:sp>
      <p:sp>
        <p:nvSpPr>
          <p:cNvPr id="4" name="Slide Number Placeholder 3">
            <a:extLst>
              <a:ext uri="{FF2B5EF4-FFF2-40B4-BE49-F238E27FC236}">
                <a16:creationId xmlns:a16="http://schemas.microsoft.com/office/drawing/2014/main" id="{E50DCE67-1A45-90E0-6762-2492F7D219F4}"/>
              </a:ext>
            </a:extLst>
          </p:cNvPr>
          <p:cNvSpPr>
            <a:spLocks noGrp="1"/>
          </p:cNvSpPr>
          <p:nvPr>
            <p:ph type="sldNum" sz="quarter" idx="12"/>
          </p:nvPr>
        </p:nvSpPr>
        <p:spPr/>
        <p:txBody>
          <a:bodyPr/>
          <a:lstStyle/>
          <a:p>
            <a:fld id="{452BA717-4DED-4A38-BDE4-30D0F0A142DB}" type="slidenum">
              <a:rPr lang="cs-CZ" smtClean="0"/>
              <a:pPr/>
              <a:t>21</a:t>
            </a:fld>
            <a:endParaRPr lang="cs-CZ"/>
          </a:p>
        </p:txBody>
      </p:sp>
      <p:sp>
        <p:nvSpPr>
          <p:cNvPr id="5" name="Rectangle 4">
            <a:extLst>
              <a:ext uri="{FF2B5EF4-FFF2-40B4-BE49-F238E27FC236}">
                <a16:creationId xmlns:a16="http://schemas.microsoft.com/office/drawing/2014/main" id="{F1BD0236-E9B7-3BC6-446C-3D1CA25DB82C}"/>
              </a:ext>
            </a:extLst>
          </p:cNvPr>
          <p:cNvSpPr/>
          <p:nvPr/>
        </p:nvSpPr>
        <p:spPr>
          <a:xfrm>
            <a:off x="5375920" y="4221088"/>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DE85E4CD-3FC7-BD5F-30CA-89759883E6D5}"/>
              </a:ext>
            </a:extLst>
          </p:cNvPr>
          <p:cNvSpPr/>
          <p:nvPr/>
        </p:nvSpPr>
        <p:spPr>
          <a:xfrm>
            <a:off x="5227341" y="4428295"/>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954C6300-029C-1817-8B7E-4CA82C61121A}"/>
              </a:ext>
            </a:extLst>
          </p:cNvPr>
          <p:cNvSpPr/>
          <p:nvPr/>
        </p:nvSpPr>
        <p:spPr>
          <a:xfrm>
            <a:off x="263352" y="4642707"/>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client</a:t>
            </a:r>
          </a:p>
        </p:txBody>
      </p:sp>
      <p:sp>
        <p:nvSpPr>
          <p:cNvPr id="8" name="Rectangle 7">
            <a:extLst>
              <a:ext uri="{FF2B5EF4-FFF2-40B4-BE49-F238E27FC236}">
                <a16:creationId xmlns:a16="http://schemas.microsoft.com/office/drawing/2014/main" id="{64A0C5BA-C972-898C-C117-82AB54A3B7A2}"/>
              </a:ext>
            </a:extLst>
          </p:cNvPr>
          <p:cNvSpPr/>
          <p:nvPr/>
        </p:nvSpPr>
        <p:spPr>
          <a:xfrm>
            <a:off x="5015880" y="4644319"/>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9" name="Rectangle 8">
            <a:extLst>
              <a:ext uri="{FF2B5EF4-FFF2-40B4-BE49-F238E27FC236}">
                <a16:creationId xmlns:a16="http://schemas.microsoft.com/office/drawing/2014/main" id="{6F35705F-C420-A42A-1EDB-4098B2227CBA}"/>
              </a:ext>
            </a:extLst>
          </p:cNvPr>
          <p:cNvSpPr/>
          <p:nvPr/>
        </p:nvSpPr>
        <p:spPr>
          <a:xfrm>
            <a:off x="9768408" y="4642707"/>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10" name="Straight Connector 9">
            <a:extLst>
              <a:ext uri="{FF2B5EF4-FFF2-40B4-BE49-F238E27FC236}">
                <a16:creationId xmlns:a16="http://schemas.microsoft.com/office/drawing/2014/main" id="{2A19DCE3-3B06-354D-0B64-85E8705C9FF7}"/>
              </a:ext>
            </a:extLst>
          </p:cNvPr>
          <p:cNvCxnSpPr>
            <a:cxnSpLocks/>
            <a:stCxn id="7" idx="3"/>
            <a:endCxn id="8" idx="1"/>
          </p:cNvCxnSpPr>
          <p:nvPr/>
        </p:nvCxnSpPr>
        <p:spPr>
          <a:xfrm>
            <a:off x="2423592" y="5110759"/>
            <a:ext cx="2592288"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7CB430-CE34-27EA-1DF9-21430A1C7C75}"/>
              </a:ext>
            </a:extLst>
          </p:cNvPr>
          <p:cNvCxnSpPr>
            <a:cxnSpLocks/>
            <a:stCxn id="8" idx="3"/>
            <a:endCxn id="9" idx="1"/>
          </p:cNvCxnSpPr>
          <p:nvPr/>
        </p:nvCxnSpPr>
        <p:spPr>
          <a:xfrm flipV="1">
            <a:off x="7176120" y="5110759"/>
            <a:ext cx="2592288"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1">
            <a:extLst>
              <a:ext uri="{FF2B5EF4-FFF2-40B4-BE49-F238E27FC236}">
                <a16:creationId xmlns:a16="http://schemas.microsoft.com/office/drawing/2014/main" id="{E250EC0C-167C-64DB-269A-E5F3ECD5D0C9}"/>
              </a:ext>
            </a:extLst>
          </p:cNvPr>
          <p:cNvSpPr txBox="1">
            <a:spLocks/>
          </p:cNvSpPr>
          <p:nvPr/>
        </p:nvSpPr>
        <p:spPr>
          <a:xfrm>
            <a:off x="215349" y="5699699"/>
            <a:ext cx="11713299" cy="45678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t>Application state in the database, servers are stateless.</a:t>
            </a:r>
          </a:p>
        </p:txBody>
      </p:sp>
    </p:spTree>
    <p:extLst>
      <p:ext uri="{BB962C8B-B14F-4D97-AF65-F5344CB8AC3E}">
        <p14:creationId xmlns:p14="http://schemas.microsoft.com/office/powerpoint/2010/main" val="175971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D49D-E2F7-3168-99F4-7567786C56B8}"/>
              </a:ext>
            </a:extLst>
          </p:cNvPr>
          <p:cNvSpPr>
            <a:spLocks noGrp="1"/>
          </p:cNvSpPr>
          <p:nvPr>
            <p:ph type="title"/>
          </p:nvPr>
        </p:nvSpPr>
        <p:spPr/>
        <p:txBody>
          <a:bodyPr/>
          <a:lstStyle/>
          <a:p>
            <a:r>
              <a:rPr lang="en-US" dirty="0"/>
              <a:t>Proxy</a:t>
            </a:r>
          </a:p>
        </p:txBody>
      </p:sp>
      <p:sp>
        <p:nvSpPr>
          <p:cNvPr id="3" name="Content Placeholder 2">
            <a:extLst>
              <a:ext uri="{FF2B5EF4-FFF2-40B4-BE49-F238E27FC236}">
                <a16:creationId xmlns:a16="http://schemas.microsoft.com/office/drawing/2014/main" id="{812EB376-2A7C-DEFE-B1B6-5684EEE78BB0}"/>
              </a:ext>
            </a:extLst>
          </p:cNvPr>
          <p:cNvSpPr>
            <a:spLocks noGrp="1"/>
          </p:cNvSpPr>
          <p:nvPr>
            <p:ph idx="1"/>
          </p:nvPr>
        </p:nvSpPr>
        <p:spPr>
          <a:xfrm>
            <a:off x="335360" y="1268760"/>
            <a:ext cx="11449272" cy="1512168"/>
          </a:xfrm>
        </p:spPr>
        <p:txBody>
          <a:bodyPr/>
          <a:lstStyle/>
          <a:p>
            <a:r>
              <a:rPr lang="en-US" dirty="0"/>
              <a:t>SSL termination, compression, caching, …</a:t>
            </a:r>
          </a:p>
          <a:p>
            <a:r>
              <a:rPr lang="en-US" dirty="0"/>
              <a:t>Static content</a:t>
            </a:r>
          </a:p>
          <a:p>
            <a:r>
              <a:rPr lang="en-US" dirty="0"/>
              <a:t>Multiple locations</a:t>
            </a:r>
          </a:p>
        </p:txBody>
      </p:sp>
      <p:sp>
        <p:nvSpPr>
          <p:cNvPr id="4" name="Slide Number Placeholder 3">
            <a:extLst>
              <a:ext uri="{FF2B5EF4-FFF2-40B4-BE49-F238E27FC236}">
                <a16:creationId xmlns:a16="http://schemas.microsoft.com/office/drawing/2014/main" id="{CEEE66A6-B50B-C171-0C0B-0100E58987D0}"/>
              </a:ext>
            </a:extLst>
          </p:cNvPr>
          <p:cNvSpPr>
            <a:spLocks noGrp="1"/>
          </p:cNvSpPr>
          <p:nvPr>
            <p:ph type="sldNum" sz="quarter" idx="12"/>
          </p:nvPr>
        </p:nvSpPr>
        <p:spPr/>
        <p:txBody>
          <a:bodyPr/>
          <a:lstStyle/>
          <a:p>
            <a:fld id="{452BA717-4DED-4A38-BDE4-30D0F0A142DB}" type="slidenum">
              <a:rPr lang="cs-CZ" smtClean="0"/>
              <a:pPr/>
              <a:t>22</a:t>
            </a:fld>
            <a:endParaRPr lang="cs-CZ"/>
          </a:p>
        </p:txBody>
      </p:sp>
      <p:sp>
        <p:nvSpPr>
          <p:cNvPr id="5" name="Rectangle 4">
            <a:extLst>
              <a:ext uri="{FF2B5EF4-FFF2-40B4-BE49-F238E27FC236}">
                <a16:creationId xmlns:a16="http://schemas.microsoft.com/office/drawing/2014/main" id="{CA3C2949-9EC5-707E-16B6-2660CC4DB808}"/>
              </a:ext>
            </a:extLst>
          </p:cNvPr>
          <p:cNvSpPr/>
          <p:nvPr/>
        </p:nvSpPr>
        <p:spPr>
          <a:xfrm>
            <a:off x="263352" y="5013176"/>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client</a:t>
            </a:r>
          </a:p>
        </p:txBody>
      </p:sp>
      <p:sp>
        <p:nvSpPr>
          <p:cNvPr id="6" name="Rectangle 5">
            <a:extLst>
              <a:ext uri="{FF2B5EF4-FFF2-40B4-BE49-F238E27FC236}">
                <a16:creationId xmlns:a16="http://schemas.microsoft.com/office/drawing/2014/main" id="{32E2191A-F3D6-9AA9-07C0-06D17A994A60}"/>
              </a:ext>
            </a:extLst>
          </p:cNvPr>
          <p:cNvSpPr/>
          <p:nvPr/>
        </p:nvSpPr>
        <p:spPr>
          <a:xfrm>
            <a:off x="6600056" y="5014788"/>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7" name="Rectangle 6">
            <a:extLst>
              <a:ext uri="{FF2B5EF4-FFF2-40B4-BE49-F238E27FC236}">
                <a16:creationId xmlns:a16="http://schemas.microsoft.com/office/drawing/2014/main" id="{44A1E8E2-29CA-6618-837A-D7050159ED10}"/>
              </a:ext>
            </a:extLst>
          </p:cNvPr>
          <p:cNvSpPr/>
          <p:nvPr/>
        </p:nvSpPr>
        <p:spPr>
          <a:xfrm>
            <a:off x="9768408" y="5013176"/>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8" name="Straight Connector 7">
            <a:extLst>
              <a:ext uri="{FF2B5EF4-FFF2-40B4-BE49-F238E27FC236}">
                <a16:creationId xmlns:a16="http://schemas.microsoft.com/office/drawing/2014/main" id="{A3CFE6CB-4464-4AC7-F711-FDE6AF18B8CB}"/>
              </a:ext>
            </a:extLst>
          </p:cNvPr>
          <p:cNvCxnSpPr>
            <a:cxnSpLocks/>
            <a:stCxn id="6" idx="3"/>
            <a:endCxn id="7" idx="1"/>
          </p:cNvCxnSpPr>
          <p:nvPr/>
        </p:nvCxnSpPr>
        <p:spPr>
          <a:xfrm flipV="1">
            <a:off x="8760296" y="5481228"/>
            <a:ext cx="1008112"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9F2C563-92DE-7511-6E11-E0CE4099302F}"/>
              </a:ext>
            </a:extLst>
          </p:cNvPr>
          <p:cNvSpPr/>
          <p:nvPr/>
        </p:nvSpPr>
        <p:spPr>
          <a:xfrm>
            <a:off x="3431704" y="5014788"/>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proxy</a:t>
            </a:r>
          </a:p>
        </p:txBody>
      </p:sp>
      <p:cxnSp>
        <p:nvCxnSpPr>
          <p:cNvPr id="10" name="Straight Connector 9">
            <a:extLst>
              <a:ext uri="{FF2B5EF4-FFF2-40B4-BE49-F238E27FC236}">
                <a16:creationId xmlns:a16="http://schemas.microsoft.com/office/drawing/2014/main" id="{8F83A02C-8E9E-CB3F-93CB-67A11DF4389C}"/>
              </a:ext>
            </a:extLst>
          </p:cNvPr>
          <p:cNvCxnSpPr>
            <a:cxnSpLocks/>
            <a:stCxn id="5" idx="3"/>
            <a:endCxn id="9" idx="1"/>
          </p:cNvCxnSpPr>
          <p:nvPr/>
        </p:nvCxnSpPr>
        <p:spPr>
          <a:xfrm>
            <a:off x="2423592" y="5481228"/>
            <a:ext cx="1008112"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8C349B-CF50-A1BB-D4C3-DA6DA3D2AEFA}"/>
              </a:ext>
            </a:extLst>
          </p:cNvPr>
          <p:cNvCxnSpPr>
            <a:cxnSpLocks/>
            <a:stCxn id="9" idx="3"/>
            <a:endCxn id="6" idx="1"/>
          </p:cNvCxnSpPr>
          <p:nvPr/>
        </p:nvCxnSpPr>
        <p:spPr>
          <a:xfrm>
            <a:off x="5591944" y="5482840"/>
            <a:ext cx="1008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4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1B98-1E0A-63E8-C403-9CB0DD2F3D32}"/>
              </a:ext>
            </a:extLst>
          </p:cNvPr>
          <p:cNvSpPr>
            <a:spLocks noGrp="1"/>
          </p:cNvSpPr>
          <p:nvPr>
            <p:ph type="title"/>
          </p:nvPr>
        </p:nvSpPr>
        <p:spPr/>
        <p:txBody>
          <a:bodyPr/>
          <a:lstStyle/>
          <a:p>
            <a:r>
              <a:rPr lang="en-US" dirty="0"/>
              <a:t>Reverse proxy</a:t>
            </a:r>
          </a:p>
        </p:txBody>
      </p:sp>
      <p:sp>
        <p:nvSpPr>
          <p:cNvPr id="3" name="Content Placeholder 2">
            <a:extLst>
              <a:ext uri="{FF2B5EF4-FFF2-40B4-BE49-F238E27FC236}">
                <a16:creationId xmlns:a16="http://schemas.microsoft.com/office/drawing/2014/main" id="{8DADE854-EF6E-80D0-830A-86A0E5985A73}"/>
              </a:ext>
            </a:extLst>
          </p:cNvPr>
          <p:cNvSpPr>
            <a:spLocks noGrp="1"/>
          </p:cNvSpPr>
          <p:nvPr>
            <p:ph idx="1"/>
          </p:nvPr>
        </p:nvSpPr>
        <p:spPr>
          <a:xfrm>
            <a:off x="335360" y="1268760"/>
            <a:ext cx="11449272" cy="936104"/>
          </a:xfrm>
        </p:spPr>
        <p:txBody>
          <a:bodyPr/>
          <a:lstStyle/>
          <a:p>
            <a:r>
              <a:rPr lang="en-US" dirty="0"/>
              <a:t>Centralize internal services and provide unified interface</a:t>
            </a:r>
          </a:p>
          <a:p>
            <a:r>
              <a:rPr lang="en-US" dirty="0"/>
              <a:t>Hide information about servers (implementation detail)</a:t>
            </a:r>
          </a:p>
        </p:txBody>
      </p:sp>
      <p:sp>
        <p:nvSpPr>
          <p:cNvPr id="4" name="Slide Number Placeholder 3">
            <a:extLst>
              <a:ext uri="{FF2B5EF4-FFF2-40B4-BE49-F238E27FC236}">
                <a16:creationId xmlns:a16="http://schemas.microsoft.com/office/drawing/2014/main" id="{745FBDC0-BA03-59E1-6D2E-0CE2A2612363}"/>
              </a:ext>
            </a:extLst>
          </p:cNvPr>
          <p:cNvSpPr>
            <a:spLocks noGrp="1"/>
          </p:cNvSpPr>
          <p:nvPr>
            <p:ph type="sldNum" sz="quarter" idx="12"/>
          </p:nvPr>
        </p:nvSpPr>
        <p:spPr/>
        <p:txBody>
          <a:bodyPr/>
          <a:lstStyle/>
          <a:p>
            <a:fld id="{452BA717-4DED-4A38-BDE4-30D0F0A142DB}" type="slidenum">
              <a:rPr lang="cs-CZ" smtClean="0"/>
              <a:pPr/>
              <a:t>23</a:t>
            </a:fld>
            <a:endParaRPr lang="cs-CZ"/>
          </a:p>
        </p:txBody>
      </p:sp>
      <p:sp>
        <p:nvSpPr>
          <p:cNvPr id="5" name="Rectangle 4">
            <a:extLst>
              <a:ext uri="{FF2B5EF4-FFF2-40B4-BE49-F238E27FC236}">
                <a16:creationId xmlns:a16="http://schemas.microsoft.com/office/drawing/2014/main" id="{F8FC15B6-E1C7-8C68-8C61-51CDF0361758}"/>
              </a:ext>
            </a:extLst>
          </p:cNvPr>
          <p:cNvSpPr/>
          <p:nvPr/>
        </p:nvSpPr>
        <p:spPr>
          <a:xfrm>
            <a:off x="263352" y="4793642"/>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client</a:t>
            </a:r>
          </a:p>
        </p:txBody>
      </p:sp>
      <p:sp>
        <p:nvSpPr>
          <p:cNvPr id="6" name="Rectangle 5">
            <a:extLst>
              <a:ext uri="{FF2B5EF4-FFF2-40B4-BE49-F238E27FC236}">
                <a16:creationId xmlns:a16="http://schemas.microsoft.com/office/drawing/2014/main" id="{23500151-CDF0-1308-C77A-AAC1C0A51AC7}"/>
              </a:ext>
            </a:extLst>
          </p:cNvPr>
          <p:cNvSpPr/>
          <p:nvPr/>
        </p:nvSpPr>
        <p:spPr>
          <a:xfrm>
            <a:off x="6312024" y="4795254"/>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7" name="Rectangle 6">
            <a:extLst>
              <a:ext uri="{FF2B5EF4-FFF2-40B4-BE49-F238E27FC236}">
                <a16:creationId xmlns:a16="http://schemas.microsoft.com/office/drawing/2014/main" id="{8A4E8BA2-2691-79C0-743E-1A8F050D27B1}"/>
              </a:ext>
            </a:extLst>
          </p:cNvPr>
          <p:cNvSpPr/>
          <p:nvPr/>
        </p:nvSpPr>
        <p:spPr>
          <a:xfrm>
            <a:off x="9768408" y="4793642"/>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8" name="Straight Connector 7">
            <a:extLst>
              <a:ext uri="{FF2B5EF4-FFF2-40B4-BE49-F238E27FC236}">
                <a16:creationId xmlns:a16="http://schemas.microsoft.com/office/drawing/2014/main" id="{A3462824-758D-F569-0286-F5022887E0E4}"/>
              </a:ext>
            </a:extLst>
          </p:cNvPr>
          <p:cNvCxnSpPr>
            <a:cxnSpLocks/>
            <a:stCxn id="6" idx="3"/>
            <a:endCxn id="7" idx="1"/>
          </p:cNvCxnSpPr>
          <p:nvPr/>
        </p:nvCxnSpPr>
        <p:spPr>
          <a:xfrm flipV="1">
            <a:off x="8472264" y="5261694"/>
            <a:ext cx="1296144"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48984577-7C63-6992-EAAA-062738978A9A}"/>
              </a:ext>
            </a:extLst>
          </p:cNvPr>
          <p:cNvSpPr txBox="1">
            <a:spLocks/>
          </p:cNvSpPr>
          <p:nvPr/>
        </p:nvSpPr>
        <p:spPr>
          <a:xfrm>
            <a:off x="201184" y="5875374"/>
            <a:ext cx="11713299" cy="45678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t>The reverse proxy provide a unified API, e.g., /</a:t>
            </a:r>
            <a:r>
              <a:rPr lang="en-US" dirty="0" err="1"/>
              <a:t>api</a:t>
            </a:r>
            <a:r>
              <a:rPr lang="en-US" dirty="0"/>
              <a:t>/v1/users and /</a:t>
            </a:r>
            <a:r>
              <a:rPr lang="en-US" dirty="0" err="1"/>
              <a:t>api</a:t>
            </a:r>
            <a:r>
              <a:rPr lang="en-US" dirty="0"/>
              <a:t>/v1/articles.</a:t>
            </a:r>
          </a:p>
        </p:txBody>
      </p:sp>
      <p:sp>
        <p:nvSpPr>
          <p:cNvPr id="10" name="Rectangle 9">
            <a:extLst>
              <a:ext uri="{FF2B5EF4-FFF2-40B4-BE49-F238E27FC236}">
                <a16:creationId xmlns:a16="http://schemas.microsoft.com/office/drawing/2014/main" id="{E947B418-30AF-038E-1B0E-5BC057C18607}"/>
              </a:ext>
            </a:extLst>
          </p:cNvPr>
          <p:cNvSpPr/>
          <p:nvPr/>
        </p:nvSpPr>
        <p:spPr>
          <a:xfrm>
            <a:off x="6312024" y="3645024"/>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11" name="Rectangle 10">
            <a:extLst>
              <a:ext uri="{FF2B5EF4-FFF2-40B4-BE49-F238E27FC236}">
                <a16:creationId xmlns:a16="http://schemas.microsoft.com/office/drawing/2014/main" id="{E910D21B-EA22-6E94-4B2E-36410D042F92}"/>
              </a:ext>
            </a:extLst>
          </p:cNvPr>
          <p:cNvSpPr/>
          <p:nvPr/>
        </p:nvSpPr>
        <p:spPr>
          <a:xfrm>
            <a:off x="3503712" y="4325590"/>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reverse proxy</a:t>
            </a:r>
          </a:p>
        </p:txBody>
      </p:sp>
      <p:cxnSp>
        <p:nvCxnSpPr>
          <p:cNvPr id="12" name="Straight Connector 11">
            <a:extLst>
              <a:ext uri="{FF2B5EF4-FFF2-40B4-BE49-F238E27FC236}">
                <a16:creationId xmlns:a16="http://schemas.microsoft.com/office/drawing/2014/main" id="{8FF3ED34-6113-7721-C8F7-0A10B6C66356}"/>
              </a:ext>
            </a:extLst>
          </p:cNvPr>
          <p:cNvCxnSpPr>
            <a:cxnSpLocks/>
            <a:stCxn id="5" idx="3"/>
            <a:endCxn id="11" idx="1"/>
          </p:cNvCxnSpPr>
          <p:nvPr/>
        </p:nvCxnSpPr>
        <p:spPr>
          <a:xfrm flipV="1">
            <a:off x="2423592" y="4793642"/>
            <a:ext cx="1080120" cy="468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204E41-EC74-E1BB-AD78-C9ECC8E12D6E}"/>
              </a:ext>
            </a:extLst>
          </p:cNvPr>
          <p:cNvCxnSpPr>
            <a:cxnSpLocks/>
            <a:stCxn id="11" idx="3"/>
            <a:endCxn id="10" idx="1"/>
          </p:cNvCxnSpPr>
          <p:nvPr/>
        </p:nvCxnSpPr>
        <p:spPr>
          <a:xfrm flipV="1">
            <a:off x="5663952" y="4113076"/>
            <a:ext cx="648072" cy="680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732BB0-1A21-FF0C-35F7-5B639F7A2433}"/>
              </a:ext>
            </a:extLst>
          </p:cNvPr>
          <p:cNvCxnSpPr>
            <a:cxnSpLocks/>
            <a:stCxn id="11" idx="3"/>
            <a:endCxn id="6" idx="1"/>
          </p:cNvCxnSpPr>
          <p:nvPr/>
        </p:nvCxnSpPr>
        <p:spPr>
          <a:xfrm>
            <a:off x="5663952" y="4793642"/>
            <a:ext cx="648072" cy="4696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8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6AB2-ADDC-E86D-4297-5E6D37C86B06}"/>
              </a:ext>
            </a:extLst>
          </p:cNvPr>
          <p:cNvSpPr>
            <a:spLocks noGrp="1"/>
          </p:cNvSpPr>
          <p:nvPr>
            <p:ph type="title"/>
          </p:nvPr>
        </p:nvSpPr>
        <p:spPr/>
        <p:txBody>
          <a:bodyPr/>
          <a:lstStyle/>
          <a:p>
            <a:r>
              <a:rPr lang="en-US" dirty="0"/>
              <a:t>Cache</a:t>
            </a:r>
          </a:p>
        </p:txBody>
      </p:sp>
      <p:sp>
        <p:nvSpPr>
          <p:cNvPr id="3" name="Content Placeholder 2">
            <a:extLst>
              <a:ext uri="{FF2B5EF4-FFF2-40B4-BE49-F238E27FC236}">
                <a16:creationId xmlns:a16="http://schemas.microsoft.com/office/drawing/2014/main" id="{E01AF99C-C3C0-CBE3-44A5-923E8CE6D57A}"/>
              </a:ext>
            </a:extLst>
          </p:cNvPr>
          <p:cNvSpPr>
            <a:spLocks noGrp="1"/>
          </p:cNvSpPr>
          <p:nvPr>
            <p:ph idx="1"/>
          </p:nvPr>
        </p:nvSpPr>
        <p:spPr>
          <a:xfrm>
            <a:off x="335360" y="1268760"/>
            <a:ext cx="11449272" cy="1872208"/>
          </a:xfrm>
        </p:spPr>
        <p:txBody>
          <a:bodyPr/>
          <a:lstStyle/>
          <a:p>
            <a:r>
              <a:rPr lang="en-US" dirty="0"/>
              <a:t>Improve loading time, reduce server load</a:t>
            </a:r>
          </a:p>
          <a:p>
            <a:r>
              <a:rPr lang="en-US" dirty="0"/>
              <a:t>Client-side caching</a:t>
            </a:r>
          </a:p>
          <a:p>
            <a:r>
              <a:rPr lang="en-US" dirty="0"/>
              <a:t>Multiple locations (Client, CDN, Web server, Database, Application, …)</a:t>
            </a:r>
          </a:p>
          <a:p>
            <a:r>
              <a:rPr lang="en-US" dirty="0"/>
              <a:t>Cache invalidation</a:t>
            </a:r>
          </a:p>
        </p:txBody>
      </p:sp>
      <p:sp>
        <p:nvSpPr>
          <p:cNvPr id="4" name="Slide Number Placeholder 3">
            <a:extLst>
              <a:ext uri="{FF2B5EF4-FFF2-40B4-BE49-F238E27FC236}">
                <a16:creationId xmlns:a16="http://schemas.microsoft.com/office/drawing/2014/main" id="{AA0A4DC6-CA3E-6F42-E4B7-D7FFCAC2A41B}"/>
              </a:ext>
            </a:extLst>
          </p:cNvPr>
          <p:cNvSpPr>
            <a:spLocks noGrp="1"/>
          </p:cNvSpPr>
          <p:nvPr>
            <p:ph type="sldNum" sz="quarter" idx="12"/>
          </p:nvPr>
        </p:nvSpPr>
        <p:spPr/>
        <p:txBody>
          <a:bodyPr/>
          <a:lstStyle/>
          <a:p>
            <a:fld id="{452BA717-4DED-4A38-BDE4-30D0F0A142DB}" type="slidenum">
              <a:rPr lang="cs-CZ" smtClean="0"/>
              <a:pPr/>
              <a:t>24</a:t>
            </a:fld>
            <a:endParaRPr lang="cs-CZ"/>
          </a:p>
        </p:txBody>
      </p:sp>
      <p:sp>
        <p:nvSpPr>
          <p:cNvPr id="5" name="Rectangle 4">
            <a:extLst>
              <a:ext uri="{FF2B5EF4-FFF2-40B4-BE49-F238E27FC236}">
                <a16:creationId xmlns:a16="http://schemas.microsoft.com/office/drawing/2014/main" id="{05B18C90-E803-C688-33F1-1CC0E8A67CF8}"/>
              </a:ext>
            </a:extLst>
          </p:cNvPr>
          <p:cNvSpPr/>
          <p:nvPr/>
        </p:nvSpPr>
        <p:spPr>
          <a:xfrm>
            <a:off x="263352" y="5011564"/>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client</a:t>
            </a:r>
          </a:p>
        </p:txBody>
      </p:sp>
      <p:sp>
        <p:nvSpPr>
          <p:cNvPr id="6" name="Rectangle 5">
            <a:extLst>
              <a:ext uri="{FF2B5EF4-FFF2-40B4-BE49-F238E27FC236}">
                <a16:creationId xmlns:a16="http://schemas.microsoft.com/office/drawing/2014/main" id="{FFF43ADF-C0E8-7F10-262D-A127D8650665}"/>
              </a:ext>
            </a:extLst>
          </p:cNvPr>
          <p:cNvSpPr/>
          <p:nvPr/>
        </p:nvSpPr>
        <p:spPr>
          <a:xfrm>
            <a:off x="6528048" y="5013176"/>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7" name="Rectangle 6">
            <a:extLst>
              <a:ext uri="{FF2B5EF4-FFF2-40B4-BE49-F238E27FC236}">
                <a16:creationId xmlns:a16="http://schemas.microsoft.com/office/drawing/2014/main" id="{1C392427-7159-85A2-33A8-9AE2E78CA1E9}"/>
              </a:ext>
            </a:extLst>
          </p:cNvPr>
          <p:cNvSpPr/>
          <p:nvPr/>
        </p:nvSpPr>
        <p:spPr>
          <a:xfrm>
            <a:off x="9768408" y="5011564"/>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sp>
        <p:nvSpPr>
          <p:cNvPr id="8" name="Rectangle 7">
            <a:extLst>
              <a:ext uri="{FF2B5EF4-FFF2-40B4-BE49-F238E27FC236}">
                <a16:creationId xmlns:a16="http://schemas.microsoft.com/office/drawing/2014/main" id="{DC2E3214-7149-CD7F-BB57-09AE9A2536ED}"/>
              </a:ext>
            </a:extLst>
          </p:cNvPr>
          <p:cNvSpPr/>
          <p:nvPr/>
        </p:nvSpPr>
        <p:spPr>
          <a:xfrm>
            <a:off x="3431704" y="5013176"/>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cache</a:t>
            </a:r>
          </a:p>
        </p:txBody>
      </p:sp>
      <p:cxnSp>
        <p:nvCxnSpPr>
          <p:cNvPr id="9" name="Straight Connector 8">
            <a:extLst>
              <a:ext uri="{FF2B5EF4-FFF2-40B4-BE49-F238E27FC236}">
                <a16:creationId xmlns:a16="http://schemas.microsoft.com/office/drawing/2014/main" id="{FEB89103-2EA1-7991-7080-1ACCED385CD5}"/>
              </a:ext>
            </a:extLst>
          </p:cNvPr>
          <p:cNvCxnSpPr>
            <a:cxnSpLocks/>
            <a:stCxn id="5" idx="3"/>
            <a:endCxn id="8" idx="1"/>
          </p:cNvCxnSpPr>
          <p:nvPr/>
        </p:nvCxnSpPr>
        <p:spPr>
          <a:xfrm>
            <a:off x="2423592" y="5479616"/>
            <a:ext cx="1008112"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69733D-350A-D67C-C5E9-D039B54B0DD4}"/>
              </a:ext>
            </a:extLst>
          </p:cNvPr>
          <p:cNvCxnSpPr>
            <a:cxnSpLocks/>
            <a:stCxn id="8" idx="3"/>
            <a:endCxn id="6" idx="1"/>
          </p:cNvCxnSpPr>
          <p:nvPr/>
        </p:nvCxnSpPr>
        <p:spPr>
          <a:xfrm>
            <a:off x="5591944" y="5481228"/>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043F20-7412-7CDD-A8A8-D8545D645A1B}"/>
              </a:ext>
            </a:extLst>
          </p:cNvPr>
          <p:cNvCxnSpPr>
            <a:cxnSpLocks/>
            <a:stCxn id="6" idx="3"/>
            <a:endCxn id="13" idx="1"/>
          </p:cNvCxnSpPr>
          <p:nvPr/>
        </p:nvCxnSpPr>
        <p:spPr>
          <a:xfrm flipV="1">
            <a:off x="8688288" y="4113076"/>
            <a:ext cx="108012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05CA7E-AB69-B2F0-CB93-6C2B655E39C6}"/>
              </a:ext>
            </a:extLst>
          </p:cNvPr>
          <p:cNvCxnSpPr>
            <a:cxnSpLocks/>
            <a:stCxn id="6" idx="3"/>
            <a:endCxn id="7" idx="1"/>
          </p:cNvCxnSpPr>
          <p:nvPr/>
        </p:nvCxnSpPr>
        <p:spPr>
          <a:xfrm flipV="1">
            <a:off x="8688288" y="5479616"/>
            <a:ext cx="1080120"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175FB42-9CC0-C492-CECA-9EA4E002E0D9}"/>
              </a:ext>
            </a:extLst>
          </p:cNvPr>
          <p:cNvSpPr/>
          <p:nvPr/>
        </p:nvSpPr>
        <p:spPr>
          <a:xfrm>
            <a:off x="9768408" y="3645024"/>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cache-aside</a:t>
            </a:r>
          </a:p>
        </p:txBody>
      </p:sp>
    </p:spTree>
    <p:extLst>
      <p:ext uri="{BB962C8B-B14F-4D97-AF65-F5344CB8AC3E}">
        <p14:creationId xmlns:p14="http://schemas.microsoft.com/office/powerpoint/2010/main" val="35613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C91A-57A6-08D1-9E40-5985DE46B027}"/>
              </a:ext>
            </a:extLst>
          </p:cNvPr>
          <p:cNvSpPr>
            <a:spLocks noGrp="1"/>
          </p:cNvSpPr>
          <p:nvPr>
            <p:ph type="title"/>
          </p:nvPr>
        </p:nvSpPr>
        <p:spPr/>
        <p:txBody>
          <a:bodyPr/>
          <a:lstStyle/>
          <a:p>
            <a:r>
              <a:rPr lang="en-US" dirty="0"/>
              <a:t>Content delivery network (CDN)</a:t>
            </a:r>
          </a:p>
        </p:txBody>
      </p:sp>
      <p:sp>
        <p:nvSpPr>
          <p:cNvPr id="3" name="Content Placeholder 2">
            <a:extLst>
              <a:ext uri="{FF2B5EF4-FFF2-40B4-BE49-F238E27FC236}">
                <a16:creationId xmlns:a16="http://schemas.microsoft.com/office/drawing/2014/main" id="{867CF8B0-7D1D-F147-CE73-862B314DFE58}"/>
              </a:ext>
            </a:extLst>
          </p:cNvPr>
          <p:cNvSpPr>
            <a:spLocks noGrp="1"/>
          </p:cNvSpPr>
          <p:nvPr>
            <p:ph idx="1"/>
          </p:nvPr>
        </p:nvSpPr>
        <p:spPr>
          <a:xfrm>
            <a:off x="335360" y="1268760"/>
            <a:ext cx="11449272" cy="2016224"/>
          </a:xfrm>
        </p:spPr>
        <p:txBody>
          <a:bodyPr/>
          <a:lstStyle/>
          <a:p>
            <a:r>
              <a:rPr lang="en-US" dirty="0"/>
              <a:t>Distributed network of proxy servers, minimize distance to user  ~ location based</a:t>
            </a:r>
          </a:p>
          <a:p>
            <a:r>
              <a:rPr lang="en-US" dirty="0"/>
              <a:t>Mostly static content like CSS, HTML, JS, …</a:t>
            </a:r>
            <a:br>
              <a:rPr lang="en-US" dirty="0"/>
            </a:br>
            <a:br>
              <a:rPr lang="en-US" dirty="0"/>
            </a:br>
            <a:endParaRPr lang="en-US" dirty="0"/>
          </a:p>
          <a:p>
            <a:r>
              <a:rPr lang="en-US" dirty="0"/>
              <a:t>Edge computing</a:t>
            </a:r>
          </a:p>
        </p:txBody>
      </p:sp>
      <p:sp>
        <p:nvSpPr>
          <p:cNvPr id="4" name="Slide Number Placeholder 3">
            <a:extLst>
              <a:ext uri="{FF2B5EF4-FFF2-40B4-BE49-F238E27FC236}">
                <a16:creationId xmlns:a16="http://schemas.microsoft.com/office/drawing/2014/main" id="{F68FE0FB-A99A-B20A-621D-6362D18D0869}"/>
              </a:ext>
            </a:extLst>
          </p:cNvPr>
          <p:cNvSpPr>
            <a:spLocks noGrp="1"/>
          </p:cNvSpPr>
          <p:nvPr>
            <p:ph type="sldNum" sz="quarter" idx="12"/>
          </p:nvPr>
        </p:nvSpPr>
        <p:spPr/>
        <p:txBody>
          <a:bodyPr/>
          <a:lstStyle/>
          <a:p>
            <a:fld id="{452BA717-4DED-4A38-BDE4-30D0F0A142DB}" type="slidenum">
              <a:rPr lang="cs-CZ" smtClean="0"/>
              <a:pPr/>
              <a:t>25</a:t>
            </a:fld>
            <a:endParaRPr lang="cs-CZ"/>
          </a:p>
        </p:txBody>
      </p:sp>
      <p:sp>
        <p:nvSpPr>
          <p:cNvPr id="5" name="Rectangle 4">
            <a:extLst>
              <a:ext uri="{FF2B5EF4-FFF2-40B4-BE49-F238E27FC236}">
                <a16:creationId xmlns:a16="http://schemas.microsoft.com/office/drawing/2014/main" id="{97A54A2C-9580-AE6E-5798-26416C479753}"/>
              </a:ext>
            </a:extLst>
          </p:cNvPr>
          <p:cNvSpPr/>
          <p:nvPr/>
        </p:nvSpPr>
        <p:spPr>
          <a:xfrm>
            <a:off x="407368" y="2276872"/>
            <a:ext cx="11305256" cy="5040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&lt;link </a:t>
            </a:r>
            <a:r>
              <a:rPr lang="en-US" sz="1600" dirty="0" err="1">
                <a:solidFill>
                  <a:schemeClr val="tx1"/>
                </a:solidFill>
              </a:rPr>
              <a:t>href</a:t>
            </a:r>
            <a:r>
              <a:rPr lang="en-US" sz="1600" dirty="0">
                <a:solidFill>
                  <a:schemeClr val="tx1"/>
                </a:solidFill>
              </a:rPr>
              <a:t>="https://cdn.jsdelivr.net/</a:t>
            </a:r>
            <a:r>
              <a:rPr lang="en-US" sz="1600" dirty="0" err="1">
                <a:solidFill>
                  <a:schemeClr val="tx1"/>
                </a:solidFill>
              </a:rPr>
              <a:t>npm</a:t>
            </a:r>
            <a:r>
              <a:rPr lang="en-US" sz="1600" dirty="0">
                <a:solidFill>
                  <a:schemeClr val="tx1"/>
                </a:solidFill>
              </a:rPr>
              <a:t>/bootstrap@5.1.3/</a:t>
            </a:r>
            <a:r>
              <a:rPr lang="en-US" sz="1600" dirty="0" err="1">
                <a:solidFill>
                  <a:schemeClr val="tx1"/>
                </a:solidFill>
              </a:rPr>
              <a:t>dist</a:t>
            </a:r>
            <a:r>
              <a:rPr lang="en-US" sz="1600" dirty="0">
                <a:solidFill>
                  <a:schemeClr val="tx1"/>
                </a:solidFill>
              </a:rPr>
              <a:t>/</a:t>
            </a:r>
            <a:r>
              <a:rPr lang="en-US" sz="1600" dirty="0" err="1">
                <a:solidFill>
                  <a:schemeClr val="tx1"/>
                </a:solidFill>
              </a:rPr>
              <a:t>css</a:t>
            </a:r>
            <a:r>
              <a:rPr lang="en-US" sz="1600" dirty="0">
                <a:solidFill>
                  <a:schemeClr val="tx1"/>
                </a:solidFill>
              </a:rPr>
              <a:t>/bootstrap.min.css" </a:t>
            </a:r>
            <a:r>
              <a:rPr lang="en-US" sz="1600" dirty="0" err="1">
                <a:solidFill>
                  <a:schemeClr val="tx1"/>
                </a:solidFill>
              </a:rPr>
              <a:t>rel</a:t>
            </a:r>
            <a:r>
              <a:rPr lang="en-US" sz="1600" dirty="0">
                <a:solidFill>
                  <a:schemeClr val="tx1"/>
                </a:solidFill>
              </a:rPr>
              <a:t>="stylesheet“ </a:t>
            </a:r>
            <a:r>
              <a:rPr lang="en-US" sz="1600" dirty="0" err="1">
                <a:solidFill>
                  <a:schemeClr val="tx1"/>
                </a:solidFill>
              </a:rPr>
              <a:t>crossorigin</a:t>
            </a:r>
            <a:r>
              <a:rPr lang="en-US" sz="1600" dirty="0">
                <a:solidFill>
                  <a:schemeClr val="tx1"/>
                </a:solidFill>
              </a:rPr>
              <a:t>="anonymous"&gt;</a:t>
            </a:r>
          </a:p>
        </p:txBody>
      </p:sp>
      <p:sp>
        <p:nvSpPr>
          <p:cNvPr id="6" name="Rectangle 5">
            <a:extLst>
              <a:ext uri="{FF2B5EF4-FFF2-40B4-BE49-F238E27FC236}">
                <a16:creationId xmlns:a16="http://schemas.microsoft.com/office/drawing/2014/main" id="{C1F8AF0C-09E9-7FF5-FFA4-01B016CC7866}"/>
              </a:ext>
            </a:extLst>
          </p:cNvPr>
          <p:cNvSpPr/>
          <p:nvPr/>
        </p:nvSpPr>
        <p:spPr>
          <a:xfrm>
            <a:off x="263352" y="4723532"/>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client</a:t>
            </a:r>
          </a:p>
        </p:txBody>
      </p:sp>
      <p:sp>
        <p:nvSpPr>
          <p:cNvPr id="7" name="Rectangle 6">
            <a:extLst>
              <a:ext uri="{FF2B5EF4-FFF2-40B4-BE49-F238E27FC236}">
                <a16:creationId xmlns:a16="http://schemas.microsoft.com/office/drawing/2014/main" id="{81B37D43-E129-1584-1771-B30AD16DA304}"/>
              </a:ext>
            </a:extLst>
          </p:cNvPr>
          <p:cNvSpPr/>
          <p:nvPr/>
        </p:nvSpPr>
        <p:spPr>
          <a:xfrm>
            <a:off x="5375920" y="4725144"/>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8" name="Rectangle 7">
            <a:extLst>
              <a:ext uri="{FF2B5EF4-FFF2-40B4-BE49-F238E27FC236}">
                <a16:creationId xmlns:a16="http://schemas.microsoft.com/office/drawing/2014/main" id="{9CE08928-6B35-44A2-5774-82DE4C34D680}"/>
              </a:ext>
            </a:extLst>
          </p:cNvPr>
          <p:cNvSpPr/>
          <p:nvPr/>
        </p:nvSpPr>
        <p:spPr>
          <a:xfrm>
            <a:off x="9768408" y="4723532"/>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9" name="Straight Connector 8">
            <a:extLst>
              <a:ext uri="{FF2B5EF4-FFF2-40B4-BE49-F238E27FC236}">
                <a16:creationId xmlns:a16="http://schemas.microsoft.com/office/drawing/2014/main" id="{340CB330-D8DF-695D-BC1B-4E09B1204957}"/>
              </a:ext>
            </a:extLst>
          </p:cNvPr>
          <p:cNvCxnSpPr>
            <a:cxnSpLocks/>
            <a:stCxn id="6" idx="3"/>
            <a:endCxn id="7" idx="1"/>
          </p:cNvCxnSpPr>
          <p:nvPr/>
        </p:nvCxnSpPr>
        <p:spPr>
          <a:xfrm>
            <a:off x="2423592" y="5191584"/>
            <a:ext cx="2952328"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2AEDD5-219E-7E97-FF80-D2A027934C3A}"/>
              </a:ext>
            </a:extLst>
          </p:cNvPr>
          <p:cNvCxnSpPr>
            <a:cxnSpLocks/>
            <a:stCxn id="7" idx="3"/>
            <a:endCxn id="8" idx="1"/>
          </p:cNvCxnSpPr>
          <p:nvPr/>
        </p:nvCxnSpPr>
        <p:spPr>
          <a:xfrm flipV="1">
            <a:off x="7536160" y="5191584"/>
            <a:ext cx="2232248"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3263B77-090D-D852-8A0B-3F6773A10510}"/>
              </a:ext>
            </a:extLst>
          </p:cNvPr>
          <p:cNvSpPr/>
          <p:nvPr/>
        </p:nvSpPr>
        <p:spPr>
          <a:xfrm>
            <a:off x="2927648" y="3717032"/>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CDN</a:t>
            </a:r>
          </a:p>
        </p:txBody>
      </p:sp>
      <p:cxnSp>
        <p:nvCxnSpPr>
          <p:cNvPr id="12" name="Straight Connector 11">
            <a:extLst>
              <a:ext uri="{FF2B5EF4-FFF2-40B4-BE49-F238E27FC236}">
                <a16:creationId xmlns:a16="http://schemas.microsoft.com/office/drawing/2014/main" id="{48495F5D-E47B-121A-B1BB-C784CBD152FA}"/>
              </a:ext>
            </a:extLst>
          </p:cNvPr>
          <p:cNvCxnSpPr>
            <a:cxnSpLocks/>
            <a:stCxn id="6" idx="3"/>
            <a:endCxn id="11" idx="1"/>
          </p:cNvCxnSpPr>
          <p:nvPr/>
        </p:nvCxnSpPr>
        <p:spPr>
          <a:xfrm flipV="1">
            <a:off x="2423592" y="4185084"/>
            <a:ext cx="504056" cy="100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1">
            <a:extLst>
              <a:ext uri="{FF2B5EF4-FFF2-40B4-BE49-F238E27FC236}">
                <a16:creationId xmlns:a16="http://schemas.microsoft.com/office/drawing/2014/main" id="{9AE8138B-15D3-4CEC-B585-B156C0D8C0DC}"/>
              </a:ext>
            </a:extLst>
          </p:cNvPr>
          <p:cNvSpPr txBox="1">
            <a:spLocks/>
          </p:cNvSpPr>
          <p:nvPr/>
        </p:nvSpPr>
        <p:spPr>
          <a:xfrm>
            <a:off x="215349" y="5780524"/>
            <a:ext cx="11713299" cy="45678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t>Static content is served from a CDN. Our servers only deal with dynamic content.</a:t>
            </a:r>
          </a:p>
        </p:txBody>
      </p:sp>
    </p:spTree>
    <p:extLst>
      <p:ext uri="{BB962C8B-B14F-4D97-AF65-F5344CB8AC3E}">
        <p14:creationId xmlns:p14="http://schemas.microsoft.com/office/powerpoint/2010/main" val="2522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395C-8640-7A22-52EC-1D41F0C98917}"/>
              </a:ext>
            </a:extLst>
          </p:cNvPr>
          <p:cNvSpPr>
            <a:spLocks noGrp="1"/>
          </p:cNvSpPr>
          <p:nvPr>
            <p:ph type="title"/>
          </p:nvPr>
        </p:nvSpPr>
        <p:spPr/>
        <p:txBody>
          <a:bodyPr/>
          <a:lstStyle/>
          <a:p>
            <a:r>
              <a:rPr lang="en-US" dirty="0"/>
              <a:t>Load balancer</a:t>
            </a:r>
          </a:p>
        </p:txBody>
      </p:sp>
      <p:sp>
        <p:nvSpPr>
          <p:cNvPr id="3" name="Content Placeholder 2">
            <a:extLst>
              <a:ext uri="{FF2B5EF4-FFF2-40B4-BE49-F238E27FC236}">
                <a16:creationId xmlns:a16="http://schemas.microsoft.com/office/drawing/2014/main" id="{0A19F42B-30A8-172A-31A9-3F4F013DE1D8}"/>
              </a:ext>
            </a:extLst>
          </p:cNvPr>
          <p:cNvSpPr>
            <a:spLocks noGrp="1"/>
          </p:cNvSpPr>
          <p:nvPr>
            <p:ph idx="1"/>
          </p:nvPr>
        </p:nvSpPr>
        <p:spPr>
          <a:xfrm>
            <a:off x="335360" y="1268760"/>
            <a:ext cx="11449272" cy="2160240"/>
          </a:xfrm>
        </p:spPr>
        <p:txBody>
          <a:bodyPr/>
          <a:lstStyle/>
          <a:p>
            <a:r>
              <a:rPr lang="en-US" dirty="0"/>
              <a:t>Distribute requests to computing resources</a:t>
            </a:r>
            <a:br>
              <a:rPr lang="en-US" dirty="0"/>
            </a:br>
            <a:r>
              <a:rPr lang="en-US" dirty="0"/>
              <a:t>Pick a server -&gt; forwards to server -&gt; forwards response to a client</a:t>
            </a:r>
          </a:p>
          <a:p>
            <a:r>
              <a:rPr lang="en-US" dirty="0"/>
              <a:t>SW or HW implementation</a:t>
            </a:r>
          </a:p>
          <a:p>
            <a:r>
              <a:rPr lang="en-US" dirty="0"/>
              <a:t>Horizontal scaling</a:t>
            </a:r>
          </a:p>
          <a:p>
            <a:r>
              <a:rPr lang="en-US" dirty="0"/>
              <a:t>Sticky session</a:t>
            </a:r>
          </a:p>
        </p:txBody>
      </p:sp>
      <p:sp>
        <p:nvSpPr>
          <p:cNvPr id="4" name="Slide Number Placeholder 3">
            <a:extLst>
              <a:ext uri="{FF2B5EF4-FFF2-40B4-BE49-F238E27FC236}">
                <a16:creationId xmlns:a16="http://schemas.microsoft.com/office/drawing/2014/main" id="{7FAE6089-53C9-2D16-6269-1A491F50A1B6}"/>
              </a:ext>
            </a:extLst>
          </p:cNvPr>
          <p:cNvSpPr>
            <a:spLocks noGrp="1"/>
          </p:cNvSpPr>
          <p:nvPr>
            <p:ph type="sldNum" sz="quarter" idx="12"/>
          </p:nvPr>
        </p:nvSpPr>
        <p:spPr/>
        <p:txBody>
          <a:bodyPr/>
          <a:lstStyle/>
          <a:p>
            <a:fld id="{452BA717-4DED-4A38-BDE4-30D0F0A142DB}" type="slidenum">
              <a:rPr lang="cs-CZ" smtClean="0"/>
              <a:pPr/>
              <a:t>26</a:t>
            </a:fld>
            <a:endParaRPr lang="cs-CZ"/>
          </a:p>
        </p:txBody>
      </p:sp>
      <p:sp>
        <p:nvSpPr>
          <p:cNvPr id="5" name="Rectangle 4">
            <a:extLst>
              <a:ext uri="{FF2B5EF4-FFF2-40B4-BE49-F238E27FC236}">
                <a16:creationId xmlns:a16="http://schemas.microsoft.com/office/drawing/2014/main" id="{709FBEA4-FA1D-6CAA-5A7C-0F4210D4364B}"/>
              </a:ext>
            </a:extLst>
          </p:cNvPr>
          <p:cNvSpPr/>
          <p:nvPr/>
        </p:nvSpPr>
        <p:spPr>
          <a:xfrm>
            <a:off x="6600056" y="4293096"/>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90D5FD8E-5C03-060D-5FE8-AC870F39267C}"/>
              </a:ext>
            </a:extLst>
          </p:cNvPr>
          <p:cNvSpPr/>
          <p:nvPr/>
        </p:nvSpPr>
        <p:spPr>
          <a:xfrm>
            <a:off x="6451477" y="4500303"/>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2C6A9721-9778-F9A3-CA61-E7AA0C6DC57F}"/>
              </a:ext>
            </a:extLst>
          </p:cNvPr>
          <p:cNvSpPr/>
          <p:nvPr/>
        </p:nvSpPr>
        <p:spPr>
          <a:xfrm>
            <a:off x="263352" y="4714715"/>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client</a:t>
            </a:r>
          </a:p>
        </p:txBody>
      </p:sp>
      <p:sp>
        <p:nvSpPr>
          <p:cNvPr id="8" name="Rectangle 7">
            <a:extLst>
              <a:ext uri="{FF2B5EF4-FFF2-40B4-BE49-F238E27FC236}">
                <a16:creationId xmlns:a16="http://schemas.microsoft.com/office/drawing/2014/main" id="{7DD1AEF2-8DB3-09BB-EC3E-0379A3C5D5BD}"/>
              </a:ext>
            </a:extLst>
          </p:cNvPr>
          <p:cNvSpPr/>
          <p:nvPr/>
        </p:nvSpPr>
        <p:spPr>
          <a:xfrm>
            <a:off x="6240016" y="4716327"/>
            <a:ext cx="2160240" cy="9361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9" name="Rectangle 8">
            <a:extLst>
              <a:ext uri="{FF2B5EF4-FFF2-40B4-BE49-F238E27FC236}">
                <a16:creationId xmlns:a16="http://schemas.microsoft.com/office/drawing/2014/main" id="{D19A72C9-D868-AC77-E49C-57FD1A43F29B}"/>
              </a:ext>
            </a:extLst>
          </p:cNvPr>
          <p:cNvSpPr/>
          <p:nvPr/>
        </p:nvSpPr>
        <p:spPr>
          <a:xfrm>
            <a:off x="9768408" y="4714715"/>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10" name="Straight Connector 9">
            <a:extLst>
              <a:ext uri="{FF2B5EF4-FFF2-40B4-BE49-F238E27FC236}">
                <a16:creationId xmlns:a16="http://schemas.microsoft.com/office/drawing/2014/main" id="{33BAD418-7D6B-D861-8299-B34A0300CB99}"/>
              </a:ext>
            </a:extLst>
          </p:cNvPr>
          <p:cNvCxnSpPr>
            <a:cxnSpLocks/>
            <a:stCxn id="8" idx="3"/>
            <a:endCxn id="9" idx="1"/>
          </p:cNvCxnSpPr>
          <p:nvPr/>
        </p:nvCxnSpPr>
        <p:spPr>
          <a:xfrm flipV="1">
            <a:off x="8400256" y="5182767"/>
            <a:ext cx="1368152" cy="1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01BBC81-BA16-991D-3C68-A8662362B4F8}"/>
              </a:ext>
            </a:extLst>
          </p:cNvPr>
          <p:cNvSpPr/>
          <p:nvPr/>
        </p:nvSpPr>
        <p:spPr>
          <a:xfrm>
            <a:off x="3283125" y="4711783"/>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load balancer</a:t>
            </a:r>
          </a:p>
        </p:txBody>
      </p:sp>
      <p:cxnSp>
        <p:nvCxnSpPr>
          <p:cNvPr id="12" name="Straight Connector 11">
            <a:extLst>
              <a:ext uri="{FF2B5EF4-FFF2-40B4-BE49-F238E27FC236}">
                <a16:creationId xmlns:a16="http://schemas.microsoft.com/office/drawing/2014/main" id="{7D5E3BC4-C6FA-4D00-DD28-6AC3A57DA0BE}"/>
              </a:ext>
            </a:extLst>
          </p:cNvPr>
          <p:cNvCxnSpPr>
            <a:cxnSpLocks/>
            <a:stCxn id="7" idx="3"/>
            <a:endCxn id="11" idx="1"/>
          </p:cNvCxnSpPr>
          <p:nvPr/>
        </p:nvCxnSpPr>
        <p:spPr>
          <a:xfrm flipV="1">
            <a:off x="2423592" y="5179835"/>
            <a:ext cx="859533" cy="2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578B385-17AC-0BD6-FA3B-E2E24C0057F4}"/>
              </a:ext>
            </a:extLst>
          </p:cNvPr>
          <p:cNvCxnSpPr>
            <a:cxnSpLocks/>
            <a:stCxn id="11" idx="3"/>
            <a:endCxn id="8" idx="1"/>
          </p:cNvCxnSpPr>
          <p:nvPr/>
        </p:nvCxnSpPr>
        <p:spPr>
          <a:xfrm>
            <a:off x="5443365" y="5179835"/>
            <a:ext cx="796651" cy="4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
            <a:extLst>
              <a:ext uri="{FF2B5EF4-FFF2-40B4-BE49-F238E27FC236}">
                <a16:creationId xmlns:a16="http://schemas.microsoft.com/office/drawing/2014/main" id="{A54B330F-7324-713E-5EDC-A88810ADA912}"/>
              </a:ext>
            </a:extLst>
          </p:cNvPr>
          <p:cNvSpPr txBox="1">
            <a:spLocks/>
          </p:cNvSpPr>
          <p:nvPr/>
        </p:nvSpPr>
        <p:spPr>
          <a:xfrm>
            <a:off x="215349" y="5771707"/>
            <a:ext cx="11713299" cy="45678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dirty="0"/>
              <a:t>Load balancer distribute requests to multiple servers.</a:t>
            </a:r>
          </a:p>
        </p:txBody>
      </p:sp>
    </p:spTree>
    <p:extLst>
      <p:ext uri="{BB962C8B-B14F-4D97-AF65-F5344CB8AC3E}">
        <p14:creationId xmlns:p14="http://schemas.microsoft.com/office/powerpoint/2010/main" val="183139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8A24-3909-803A-25C0-E3C21D07D140}"/>
              </a:ext>
            </a:extLst>
          </p:cNvPr>
          <p:cNvSpPr>
            <a:spLocks noGrp="1"/>
          </p:cNvSpPr>
          <p:nvPr>
            <p:ph type="title"/>
          </p:nvPr>
        </p:nvSpPr>
        <p:spPr/>
        <p:txBody>
          <a:bodyPr/>
          <a:lstStyle/>
          <a:p>
            <a:r>
              <a:rPr lang="en-US" dirty="0"/>
              <a:t>Database</a:t>
            </a:r>
          </a:p>
        </p:txBody>
      </p:sp>
      <p:sp>
        <p:nvSpPr>
          <p:cNvPr id="3" name="Content Placeholder 2">
            <a:extLst>
              <a:ext uri="{FF2B5EF4-FFF2-40B4-BE49-F238E27FC236}">
                <a16:creationId xmlns:a16="http://schemas.microsoft.com/office/drawing/2014/main" id="{55204DCF-35AD-EF72-A042-2E78322FBD90}"/>
              </a:ext>
            </a:extLst>
          </p:cNvPr>
          <p:cNvSpPr>
            <a:spLocks noGrp="1"/>
          </p:cNvSpPr>
          <p:nvPr>
            <p:ph idx="1"/>
          </p:nvPr>
        </p:nvSpPr>
        <p:spPr>
          <a:xfrm>
            <a:off x="335360" y="1268760"/>
            <a:ext cx="11449272" cy="1872208"/>
          </a:xfrm>
        </p:spPr>
        <p:txBody>
          <a:bodyPr/>
          <a:lstStyle/>
          <a:p>
            <a:r>
              <a:rPr lang="en-US" dirty="0"/>
              <a:t>Modern Database Concepts - NDBI040</a:t>
            </a:r>
          </a:p>
          <a:p>
            <a:r>
              <a:rPr lang="en-US" dirty="0"/>
              <a:t>Principles of Distributed Systems - NSWI035</a:t>
            </a:r>
          </a:p>
          <a:p>
            <a:r>
              <a:rPr lang="en-US" dirty="0"/>
              <a:t>Database Applications - NDBI026</a:t>
            </a:r>
          </a:p>
          <a:p>
            <a:r>
              <a:rPr lang="en-US" dirty="0"/>
              <a:t>…</a:t>
            </a:r>
          </a:p>
        </p:txBody>
      </p:sp>
      <p:sp>
        <p:nvSpPr>
          <p:cNvPr id="4" name="Slide Number Placeholder 3">
            <a:extLst>
              <a:ext uri="{FF2B5EF4-FFF2-40B4-BE49-F238E27FC236}">
                <a16:creationId xmlns:a16="http://schemas.microsoft.com/office/drawing/2014/main" id="{F4CB003D-61B1-20D8-DF61-0C34B429E940}"/>
              </a:ext>
            </a:extLst>
          </p:cNvPr>
          <p:cNvSpPr>
            <a:spLocks noGrp="1"/>
          </p:cNvSpPr>
          <p:nvPr>
            <p:ph type="sldNum" sz="quarter" idx="12"/>
          </p:nvPr>
        </p:nvSpPr>
        <p:spPr/>
        <p:txBody>
          <a:bodyPr/>
          <a:lstStyle/>
          <a:p>
            <a:fld id="{452BA717-4DED-4A38-BDE4-30D0F0A142DB}" type="slidenum">
              <a:rPr lang="cs-CZ" smtClean="0"/>
              <a:pPr/>
              <a:t>27</a:t>
            </a:fld>
            <a:endParaRPr lang="cs-CZ"/>
          </a:p>
        </p:txBody>
      </p:sp>
      <p:sp>
        <p:nvSpPr>
          <p:cNvPr id="5" name="Rectangle 4">
            <a:extLst>
              <a:ext uri="{FF2B5EF4-FFF2-40B4-BE49-F238E27FC236}">
                <a16:creationId xmlns:a16="http://schemas.microsoft.com/office/drawing/2014/main" id="{83F4AE46-6802-4F31-1840-E43756E3B729}"/>
              </a:ext>
            </a:extLst>
          </p:cNvPr>
          <p:cNvSpPr/>
          <p:nvPr/>
        </p:nvSpPr>
        <p:spPr>
          <a:xfrm>
            <a:off x="3863752" y="2924944"/>
            <a:ext cx="7740862" cy="31790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&lt;&lt;component&gt;&gt;</a:t>
            </a:r>
          </a:p>
          <a:p>
            <a:pPr algn="ctr"/>
            <a:r>
              <a:rPr lang="en-US" sz="4400" dirty="0">
                <a:solidFill>
                  <a:schemeClr val="tx1"/>
                </a:solidFill>
              </a:rPr>
              <a:t>database</a:t>
            </a:r>
          </a:p>
        </p:txBody>
      </p:sp>
      <p:sp>
        <p:nvSpPr>
          <p:cNvPr id="6" name="Rectangle 5">
            <a:extLst>
              <a:ext uri="{FF2B5EF4-FFF2-40B4-BE49-F238E27FC236}">
                <a16:creationId xmlns:a16="http://schemas.microsoft.com/office/drawing/2014/main" id="{2884DCD6-1850-13FF-B522-160ABEB7F615}"/>
              </a:ext>
            </a:extLst>
          </p:cNvPr>
          <p:cNvSpPr/>
          <p:nvPr/>
        </p:nvSpPr>
        <p:spPr>
          <a:xfrm>
            <a:off x="587386" y="4005064"/>
            <a:ext cx="2808312" cy="88697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&lt;&lt;component&gt;&gt;</a:t>
            </a:r>
          </a:p>
          <a:p>
            <a:pPr algn="ctr"/>
            <a:r>
              <a:rPr lang="en-US" sz="2000" dirty="0">
                <a:solidFill>
                  <a:schemeClr val="tx1"/>
                </a:solidFill>
              </a:rPr>
              <a:t>database</a:t>
            </a:r>
          </a:p>
        </p:txBody>
      </p:sp>
    </p:spTree>
    <p:extLst>
      <p:ext uri="{BB962C8B-B14F-4D97-AF65-F5344CB8AC3E}">
        <p14:creationId xmlns:p14="http://schemas.microsoft.com/office/powerpoint/2010/main" val="339905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F2426C-9FBD-86A9-8DDF-3F71D1ECFC02}"/>
              </a:ext>
            </a:extLst>
          </p:cNvPr>
          <p:cNvSpPr>
            <a:spLocks noGrp="1"/>
          </p:cNvSpPr>
          <p:nvPr>
            <p:ph type="title"/>
          </p:nvPr>
        </p:nvSpPr>
        <p:spPr/>
        <p:txBody>
          <a:bodyPr/>
          <a:lstStyle/>
          <a:p>
            <a:r>
              <a:rPr lang="en-US" dirty="0"/>
              <a:t>Example: </a:t>
            </a:r>
            <a:r>
              <a:rPr lang="en-US" dirty="0" err="1"/>
              <a:t>PrankWeb</a:t>
            </a:r>
            <a:endParaRPr lang="en-US" dirty="0"/>
          </a:p>
        </p:txBody>
      </p:sp>
      <p:sp>
        <p:nvSpPr>
          <p:cNvPr id="4" name="Slide Number Placeholder 3">
            <a:extLst>
              <a:ext uri="{FF2B5EF4-FFF2-40B4-BE49-F238E27FC236}">
                <a16:creationId xmlns:a16="http://schemas.microsoft.com/office/drawing/2014/main" id="{F67DAD54-7219-79FD-0265-F94B75C70E12}"/>
              </a:ext>
            </a:extLst>
          </p:cNvPr>
          <p:cNvSpPr>
            <a:spLocks noGrp="1"/>
          </p:cNvSpPr>
          <p:nvPr>
            <p:ph type="sldNum" sz="quarter" idx="12"/>
          </p:nvPr>
        </p:nvSpPr>
        <p:spPr/>
        <p:txBody>
          <a:bodyPr/>
          <a:lstStyle/>
          <a:p>
            <a:fld id="{452BA717-4DED-4A38-BDE4-30D0F0A142DB}" type="slidenum">
              <a:rPr lang="cs-CZ" smtClean="0"/>
              <a:pPr/>
              <a:t>28</a:t>
            </a:fld>
            <a:endParaRPr lang="cs-CZ"/>
          </a:p>
        </p:txBody>
      </p:sp>
      <p:sp>
        <p:nvSpPr>
          <p:cNvPr id="6" name="Rectangle 5">
            <a:extLst>
              <a:ext uri="{FF2B5EF4-FFF2-40B4-BE49-F238E27FC236}">
                <a16:creationId xmlns:a16="http://schemas.microsoft.com/office/drawing/2014/main" id="{EF905189-27AD-6467-6061-CD164CCA3936}"/>
              </a:ext>
            </a:extLst>
          </p:cNvPr>
          <p:cNvSpPr/>
          <p:nvPr/>
        </p:nvSpPr>
        <p:spPr>
          <a:xfrm>
            <a:off x="263352" y="4877355"/>
            <a:ext cx="2160240" cy="11100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client</a:t>
            </a:r>
            <a:br>
              <a:rPr lang="en-US" dirty="0">
                <a:solidFill>
                  <a:schemeClr val="tx1"/>
                </a:solidFill>
              </a:rPr>
            </a:br>
            <a:r>
              <a:rPr lang="en-US" dirty="0">
                <a:solidFill>
                  <a:schemeClr val="tx1"/>
                </a:solidFill>
              </a:rPr>
              <a:t>(browser)</a:t>
            </a:r>
          </a:p>
        </p:txBody>
      </p:sp>
      <p:sp>
        <p:nvSpPr>
          <p:cNvPr id="7" name="Rectangle 6">
            <a:extLst>
              <a:ext uri="{FF2B5EF4-FFF2-40B4-BE49-F238E27FC236}">
                <a16:creationId xmlns:a16="http://schemas.microsoft.com/office/drawing/2014/main" id="{FD6E11DF-2417-4BB2-9591-BF6F4C6BB3DE}"/>
              </a:ext>
            </a:extLst>
          </p:cNvPr>
          <p:cNvSpPr/>
          <p:nvPr/>
        </p:nvSpPr>
        <p:spPr>
          <a:xfrm>
            <a:off x="2855640" y="4826430"/>
            <a:ext cx="2160240" cy="12119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reverse proxy</a:t>
            </a:r>
          </a:p>
          <a:p>
            <a:pPr algn="ctr"/>
            <a:r>
              <a:rPr lang="en-US" dirty="0">
                <a:solidFill>
                  <a:schemeClr val="tx1"/>
                </a:solidFill>
              </a:rPr>
              <a:t>(Nginx)</a:t>
            </a:r>
          </a:p>
        </p:txBody>
      </p:sp>
      <p:sp>
        <p:nvSpPr>
          <p:cNvPr id="8" name="Rectangle 7">
            <a:extLst>
              <a:ext uri="{FF2B5EF4-FFF2-40B4-BE49-F238E27FC236}">
                <a16:creationId xmlns:a16="http://schemas.microsoft.com/office/drawing/2014/main" id="{5507B048-17C4-7FB2-E492-77DCF10EF9E8}"/>
              </a:ext>
            </a:extLst>
          </p:cNvPr>
          <p:cNvSpPr/>
          <p:nvPr/>
        </p:nvSpPr>
        <p:spPr>
          <a:xfrm>
            <a:off x="9768408" y="4898438"/>
            <a:ext cx="2160240" cy="10695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br>
              <a:rPr lang="en-US" dirty="0">
                <a:solidFill>
                  <a:schemeClr val="tx1"/>
                </a:solidFill>
              </a:rPr>
            </a:br>
            <a:r>
              <a:rPr lang="en-US" dirty="0">
                <a:solidFill>
                  <a:schemeClr val="tx1"/>
                </a:solidFill>
              </a:rPr>
              <a:t>(File System)</a:t>
            </a:r>
          </a:p>
        </p:txBody>
      </p:sp>
      <p:cxnSp>
        <p:nvCxnSpPr>
          <p:cNvPr id="9" name="Straight Connector 8">
            <a:extLst>
              <a:ext uri="{FF2B5EF4-FFF2-40B4-BE49-F238E27FC236}">
                <a16:creationId xmlns:a16="http://schemas.microsoft.com/office/drawing/2014/main" id="{2FA9B17F-7DAB-C00A-5A11-69FDE8E50811}"/>
              </a:ext>
            </a:extLst>
          </p:cNvPr>
          <p:cNvCxnSpPr>
            <a:cxnSpLocks/>
            <a:stCxn id="6" idx="3"/>
            <a:endCxn id="7" idx="1"/>
          </p:cNvCxnSpPr>
          <p:nvPr/>
        </p:nvCxnSpPr>
        <p:spPr>
          <a:xfrm>
            <a:off x="2423592" y="5432391"/>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7579CE6-4598-7A97-B310-13BDF94631B6}"/>
              </a:ext>
            </a:extLst>
          </p:cNvPr>
          <p:cNvSpPr/>
          <p:nvPr/>
        </p:nvSpPr>
        <p:spPr>
          <a:xfrm>
            <a:off x="718383" y="2819180"/>
            <a:ext cx="2160240" cy="11701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frontend</a:t>
            </a:r>
          </a:p>
          <a:p>
            <a:pPr algn="ctr"/>
            <a:r>
              <a:rPr lang="en-US" dirty="0">
                <a:solidFill>
                  <a:schemeClr val="tx1"/>
                </a:solidFill>
              </a:rPr>
              <a:t>(React)</a:t>
            </a:r>
          </a:p>
        </p:txBody>
      </p:sp>
      <p:sp>
        <p:nvSpPr>
          <p:cNvPr id="11" name="Rectangle 10">
            <a:extLst>
              <a:ext uri="{FF2B5EF4-FFF2-40B4-BE49-F238E27FC236}">
                <a16:creationId xmlns:a16="http://schemas.microsoft.com/office/drawing/2014/main" id="{78596636-DCDD-0DB3-8232-70D9FF0E0BBB}"/>
              </a:ext>
            </a:extLst>
          </p:cNvPr>
          <p:cNvSpPr/>
          <p:nvPr/>
        </p:nvSpPr>
        <p:spPr>
          <a:xfrm>
            <a:off x="5879976" y="4785877"/>
            <a:ext cx="2160240" cy="12930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web server</a:t>
            </a:r>
            <a:br>
              <a:rPr lang="en-US" dirty="0">
                <a:solidFill>
                  <a:schemeClr val="tx1"/>
                </a:solidFill>
              </a:rPr>
            </a:br>
            <a:r>
              <a:rPr lang="en-US" dirty="0">
                <a:solidFill>
                  <a:schemeClr val="tx1"/>
                </a:solidFill>
              </a:rPr>
              <a:t>(Python)</a:t>
            </a:r>
          </a:p>
        </p:txBody>
      </p:sp>
      <p:sp>
        <p:nvSpPr>
          <p:cNvPr id="12" name="Rectangle 11">
            <a:extLst>
              <a:ext uri="{FF2B5EF4-FFF2-40B4-BE49-F238E27FC236}">
                <a16:creationId xmlns:a16="http://schemas.microsoft.com/office/drawing/2014/main" id="{8478A47D-62AA-64B3-401F-9D0F7C373042}"/>
              </a:ext>
            </a:extLst>
          </p:cNvPr>
          <p:cNvSpPr/>
          <p:nvPr/>
        </p:nvSpPr>
        <p:spPr>
          <a:xfrm>
            <a:off x="5231904" y="3214322"/>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message queue</a:t>
            </a:r>
          </a:p>
          <a:p>
            <a:pPr algn="ctr"/>
            <a:r>
              <a:rPr lang="en-US" dirty="0">
                <a:solidFill>
                  <a:schemeClr val="tx1"/>
                </a:solidFill>
              </a:rPr>
              <a:t>(RabbitMQ)</a:t>
            </a:r>
          </a:p>
        </p:txBody>
      </p:sp>
      <p:cxnSp>
        <p:nvCxnSpPr>
          <p:cNvPr id="13" name="Straight Connector 12">
            <a:extLst>
              <a:ext uri="{FF2B5EF4-FFF2-40B4-BE49-F238E27FC236}">
                <a16:creationId xmlns:a16="http://schemas.microsoft.com/office/drawing/2014/main" id="{13274888-2F1D-B1E2-9C7B-539609DEE6AE}"/>
              </a:ext>
            </a:extLst>
          </p:cNvPr>
          <p:cNvCxnSpPr>
            <a:cxnSpLocks/>
            <a:stCxn id="12" idx="3"/>
            <a:endCxn id="20" idx="1"/>
          </p:cNvCxnSpPr>
          <p:nvPr/>
        </p:nvCxnSpPr>
        <p:spPr>
          <a:xfrm>
            <a:off x="7392144" y="3682374"/>
            <a:ext cx="7087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E3F7CE-C313-2CAA-2DC9-88CED50AAC14}"/>
              </a:ext>
            </a:extLst>
          </p:cNvPr>
          <p:cNvCxnSpPr>
            <a:cxnSpLocks/>
            <a:stCxn id="7" idx="0"/>
            <a:endCxn id="10" idx="2"/>
          </p:cNvCxnSpPr>
          <p:nvPr/>
        </p:nvCxnSpPr>
        <p:spPr>
          <a:xfrm flipH="1" flipV="1">
            <a:off x="1798503" y="3989310"/>
            <a:ext cx="2137257" cy="837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FB311A-D26E-4781-3203-CB78E5E47FF5}"/>
              </a:ext>
            </a:extLst>
          </p:cNvPr>
          <p:cNvCxnSpPr>
            <a:cxnSpLocks/>
            <a:stCxn id="7" idx="3"/>
            <a:endCxn id="11" idx="1"/>
          </p:cNvCxnSpPr>
          <p:nvPr/>
        </p:nvCxnSpPr>
        <p:spPr>
          <a:xfrm>
            <a:off x="5015880" y="5432391"/>
            <a:ext cx="864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676D8FB-D0FA-3B6A-128F-9C93BAD00645}"/>
              </a:ext>
            </a:extLst>
          </p:cNvPr>
          <p:cNvSpPr/>
          <p:nvPr/>
        </p:nvSpPr>
        <p:spPr>
          <a:xfrm>
            <a:off x="5243396" y="1504246"/>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monitoring</a:t>
            </a:r>
          </a:p>
          <a:p>
            <a:pPr algn="ctr"/>
            <a:r>
              <a:rPr lang="en-US" dirty="0">
                <a:solidFill>
                  <a:schemeClr val="tx1"/>
                </a:solidFill>
              </a:rPr>
              <a:t>(Flower)</a:t>
            </a:r>
          </a:p>
        </p:txBody>
      </p:sp>
      <p:cxnSp>
        <p:nvCxnSpPr>
          <p:cNvPr id="17" name="Straight Connector 16">
            <a:extLst>
              <a:ext uri="{FF2B5EF4-FFF2-40B4-BE49-F238E27FC236}">
                <a16:creationId xmlns:a16="http://schemas.microsoft.com/office/drawing/2014/main" id="{E5B244C9-A25E-8B7F-3CB3-EBD7193B91E9}"/>
              </a:ext>
            </a:extLst>
          </p:cNvPr>
          <p:cNvCxnSpPr>
            <a:cxnSpLocks/>
            <a:stCxn id="7" idx="0"/>
            <a:endCxn id="16" idx="1"/>
          </p:cNvCxnSpPr>
          <p:nvPr/>
        </p:nvCxnSpPr>
        <p:spPr>
          <a:xfrm flipV="1">
            <a:off x="3935760" y="1972298"/>
            <a:ext cx="1307636" cy="2854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CF0C28F-7EF0-E80D-C694-0FC4996B775D}"/>
              </a:ext>
            </a:extLst>
          </p:cNvPr>
          <p:cNvCxnSpPr>
            <a:cxnSpLocks/>
            <a:stCxn id="12" idx="2"/>
            <a:endCxn id="11" idx="0"/>
          </p:cNvCxnSpPr>
          <p:nvPr/>
        </p:nvCxnSpPr>
        <p:spPr>
          <a:xfrm>
            <a:off x="6312024" y="4150426"/>
            <a:ext cx="648072" cy="635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DD9D4D-2CDE-8B3E-59C1-1E41855FE144}"/>
              </a:ext>
            </a:extLst>
          </p:cNvPr>
          <p:cNvCxnSpPr>
            <a:cxnSpLocks/>
            <a:stCxn id="16" idx="2"/>
            <a:endCxn id="12" idx="0"/>
          </p:cNvCxnSpPr>
          <p:nvPr/>
        </p:nvCxnSpPr>
        <p:spPr>
          <a:xfrm flipH="1">
            <a:off x="6312024" y="2440350"/>
            <a:ext cx="11492" cy="773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EABE86A-2C32-14A5-80F9-BFB6FE2893F3}"/>
              </a:ext>
            </a:extLst>
          </p:cNvPr>
          <p:cNvSpPr/>
          <p:nvPr/>
        </p:nvSpPr>
        <p:spPr>
          <a:xfrm>
            <a:off x="8100912" y="3035860"/>
            <a:ext cx="2160240" cy="12930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message consumer</a:t>
            </a:r>
          </a:p>
          <a:p>
            <a:pPr algn="ctr"/>
            <a:r>
              <a:rPr lang="en-US" dirty="0">
                <a:solidFill>
                  <a:schemeClr val="tx1"/>
                </a:solidFill>
              </a:rPr>
              <a:t>(Python, Java, …)</a:t>
            </a:r>
          </a:p>
        </p:txBody>
      </p:sp>
      <p:cxnSp>
        <p:nvCxnSpPr>
          <p:cNvPr id="21" name="Straight Connector 20">
            <a:extLst>
              <a:ext uri="{FF2B5EF4-FFF2-40B4-BE49-F238E27FC236}">
                <a16:creationId xmlns:a16="http://schemas.microsoft.com/office/drawing/2014/main" id="{110B4177-451F-0EB6-2D75-C35596D58E5E}"/>
              </a:ext>
            </a:extLst>
          </p:cNvPr>
          <p:cNvCxnSpPr>
            <a:cxnSpLocks/>
            <a:stCxn id="11" idx="3"/>
            <a:endCxn id="8" idx="1"/>
          </p:cNvCxnSpPr>
          <p:nvPr/>
        </p:nvCxnSpPr>
        <p:spPr>
          <a:xfrm>
            <a:off x="8040216" y="5432391"/>
            <a:ext cx="1728192" cy="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62908B-1812-A7F6-626B-A7D4391D160B}"/>
              </a:ext>
            </a:extLst>
          </p:cNvPr>
          <p:cNvCxnSpPr>
            <a:cxnSpLocks/>
            <a:stCxn id="20" idx="2"/>
            <a:endCxn id="8" idx="0"/>
          </p:cNvCxnSpPr>
          <p:nvPr/>
        </p:nvCxnSpPr>
        <p:spPr>
          <a:xfrm>
            <a:off x="9181032" y="4328888"/>
            <a:ext cx="1667496" cy="569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3DB5FBE-AC73-1D6D-FEE6-2BBF7B3114B1}"/>
              </a:ext>
            </a:extLst>
          </p:cNvPr>
          <p:cNvSpPr/>
          <p:nvPr/>
        </p:nvSpPr>
        <p:spPr>
          <a:xfrm>
            <a:off x="2651108" y="1484784"/>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monitoring</a:t>
            </a:r>
          </a:p>
          <a:p>
            <a:pPr algn="ctr"/>
            <a:r>
              <a:rPr lang="en-US" dirty="0">
                <a:solidFill>
                  <a:schemeClr val="tx1"/>
                </a:solidFill>
              </a:rPr>
              <a:t>(</a:t>
            </a:r>
            <a:r>
              <a:rPr lang="en-US" dirty="0" err="1">
                <a:solidFill>
                  <a:schemeClr val="tx1"/>
                </a:solidFill>
              </a:rPr>
              <a:t>NodeJs</a:t>
            </a:r>
            <a:r>
              <a:rPr lang="en-US" dirty="0">
                <a:solidFill>
                  <a:schemeClr val="tx1"/>
                </a:solidFill>
              </a:rPr>
              <a:t>)</a:t>
            </a:r>
          </a:p>
        </p:txBody>
      </p:sp>
      <p:cxnSp>
        <p:nvCxnSpPr>
          <p:cNvPr id="24" name="Straight Connector 23">
            <a:extLst>
              <a:ext uri="{FF2B5EF4-FFF2-40B4-BE49-F238E27FC236}">
                <a16:creationId xmlns:a16="http://schemas.microsoft.com/office/drawing/2014/main" id="{5848F91A-3877-22F8-5EBA-2325DB6E9A57}"/>
              </a:ext>
            </a:extLst>
          </p:cNvPr>
          <p:cNvCxnSpPr>
            <a:cxnSpLocks/>
            <a:stCxn id="23" idx="2"/>
            <a:endCxn id="7" idx="0"/>
          </p:cNvCxnSpPr>
          <p:nvPr/>
        </p:nvCxnSpPr>
        <p:spPr>
          <a:xfrm>
            <a:off x="3731228" y="2420888"/>
            <a:ext cx="204532" cy="2405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DD1B0B3-A2F3-4864-01F4-9EF488C22ECE}"/>
              </a:ext>
            </a:extLst>
          </p:cNvPr>
          <p:cNvSpPr/>
          <p:nvPr/>
        </p:nvSpPr>
        <p:spPr>
          <a:xfrm>
            <a:off x="9739895" y="1480394"/>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administration</a:t>
            </a:r>
          </a:p>
        </p:txBody>
      </p:sp>
      <p:cxnSp>
        <p:nvCxnSpPr>
          <p:cNvPr id="26" name="Straight Connector 25">
            <a:extLst>
              <a:ext uri="{FF2B5EF4-FFF2-40B4-BE49-F238E27FC236}">
                <a16:creationId xmlns:a16="http://schemas.microsoft.com/office/drawing/2014/main" id="{396D0D00-7D4A-5467-13FA-02E2A07B158A}"/>
              </a:ext>
            </a:extLst>
          </p:cNvPr>
          <p:cNvCxnSpPr>
            <a:cxnSpLocks/>
            <a:stCxn id="25" idx="2"/>
            <a:endCxn id="8" idx="0"/>
          </p:cNvCxnSpPr>
          <p:nvPr/>
        </p:nvCxnSpPr>
        <p:spPr>
          <a:xfrm>
            <a:off x="10820015" y="2416498"/>
            <a:ext cx="28513" cy="2481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8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6" grpId="0" animBg="1"/>
      <p:bldP spid="20" grpId="0" animBg="1"/>
      <p:bldP spid="23"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1FFA-0D1E-73F5-5956-902D21ADFD46}"/>
              </a:ext>
            </a:extLst>
          </p:cNvPr>
          <p:cNvSpPr>
            <a:spLocks noGrp="1"/>
          </p:cNvSpPr>
          <p:nvPr>
            <p:ph type="title"/>
          </p:nvPr>
        </p:nvSpPr>
        <p:spPr/>
        <p:txBody>
          <a:bodyPr/>
          <a:lstStyle/>
          <a:p>
            <a:r>
              <a:rPr lang="en-US" dirty="0"/>
              <a:t>Architecture</a:t>
            </a:r>
          </a:p>
        </p:txBody>
      </p:sp>
      <p:sp>
        <p:nvSpPr>
          <p:cNvPr id="3" name="Slide Number Placeholder 2">
            <a:extLst>
              <a:ext uri="{FF2B5EF4-FFF2-40B4-BE49-F238E27FC236}">
                <a16:creationId xmlns:a16="http://schemas.microsoft.com/office/drawing/2014/main" id="{C26D653A-8259-D82D-BBA0-11998B703B25}"/>
              </a:ext>
            </a:extLst>
          </p:cNvPr>
          <p:cNvSpPr>
            <a:spLocks noGrp="1"/>
          </p:cNvSpPr>
          <p:nvPr>
            <p:ph type="sldNum" sz="quarter" idx="12"/>
          </p:nvPr>
        </p:nvSpPr>
        <p:spPr/>
        <p:txBody>
          <a:bodyPr/>
          <a:lstStyle/>
          <a:p>
            <a:fld id="{651B8B48-CD68-422A-981A-F7D1D2E08DD1}" type="slidenum">
              <a:rPr lang="en-US" smtClean="0"/>
              <a:t>29</a:t>
            </a:fld>
            <a:endParaRPr lang="en-US"/>
          </a:p>
        </p:txBody>
      </p:sp>
      <p:sp>
        <p:nvSpPr>
          <p:cNvPr id="4" name="Content Placeholder 1">
            <a:extLst>
              <a:ext uri="{FF2B5EF4-FFF2-40B4-BE49-F238E27FC236}">
                <a16:creationId xmlns:a16="http://schemas.microsoft.com/office/drawing/2014/main" id="{3BE517A4-E5F4-10B1-9A5B-BF45E64EC876}"/>
              </a:ext>
            </a:extLst>
          </p:cNvPr>
          <p:cNvSpPr txBox="1">
            <a:spLocks/>
          </p:cNvSpPr>
          <p:nvPr/>
        </p:nvSpPr>
        <p:spPr>
          <a:xfrm>
            <a:off x="1055440" y="4653136"/>
            <a:ext cx="3480382" cy="821703"/>
          </a:xfrm>
          <a:prstGeom prst="rect">
            <a:avLst/>
          </a:prstGeom>
        </p:spPr>
        <p:txBody>
          <a:bodyPr anchor="ct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a:t>Service Oriented (SOA)</a:t>
            </a:r>
          </a:p>
        </p:txBody>
      </p:sp>
      <p:sp>
        <p:nvSpPr>
          <p:cNvPr id="5" name="Content Placeholder 1">
            <a:extLst>
              <a:ext uri="{FF2B5EF4-FFF2-40B4-BE49-F238E27FC236}">
                <a16:creationId xmlns:a16="http://schemas.microsoft.com/office/drawing/2014/main" id="{A28077C6-D570-8E12-C076-00D52AB14363}"/>
              </a:ext>
            </a:extLst>
          </p:cNvPr>
          <p:cNvSpPr txBox="1">
            <a:spLocks/>
          </p:cNvSpPr>
          <p:nvPr/>
        </p:nvSpPr>
        <p:spPr>
          <a:xfrm>
            <a:off x="2927648" y="2495413"/>
            <a:ext cx="3000331" cy="491280"/>
          </a:xfrm>
          <a:prstGeom prst="rect">
            <a:avLst/>
          </a:prstGeom>
        </p:spPr>
        <p:txBody>
          <a:bodyPr anchor="ct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a:t>Microservices</a:t>
            </a:r>
          </a:p>
        </p:txBody>
      </p:sp>
      <p:sp>
        <p:nvSpPr>
          <p:cNvPr id="6" name="Content Placeholder 1">
            <a:extLst>
              <a:ext uri="{FF2B5EF4-FFF2-40B4-BE49-F238E27FC236}">
                <a16:creationId xmlns:a16="http://schemas.microsoft.com/office/drawing/2014/main" id="{900F8657-0351-4632-942C-F51DA49D8135}"/>
              </a:ext>
            </a:extLst>
          </p:cNvPr>
          <p:cNvSpPr txBox="1">
            <a:spLocks/>
          </p:cNvSpPr>
          <p:nvPr/>
        </p:nvSpPr>
        <p:spPr>
          <a:xfrm>
            <a:off x="5807968" y="3723568"/>
            <a:ext cx="3000331" cy="491280"/>
          </a:xfrm>
          <a:prstGeom prst="rect">
            <a:avLst/>
          </a:prstGeom>
        </p:spPr>
        <p:txBody>
          <a:bodyPr anchor="ct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a:t>Event-driven</a:t>
            </a:r>
          </a:p>
        </p:txBody>
      </p:sp>
      <p:sp>
        <p:nvSpPr>
          <p:cNvPr id="7" name="Content Placeholder 1">
            <a:extLst>
              <a:ext uri="{FF2B5EF4-FFF2-40B4-BE49-F238E27FC236}">
                <a16:creationId xmlns:a16="http://schemas.microsoft.com/office/drawing/2014/main" id="{572F62DD-C039-E972-7032-362BF722A9BA}"/>
              </a:ext>
            </a:extLst>
          </p:cNvPr>
          <p:cNvSpPr txBox="1">
            <a:spLocks/>
          </p:cNvSpPr>
          <p:nvPr/>
        </p:nvSpPr>
        <p:spPr>
          <a:xfrm>
            <a:off x="8256240" y="2225457"/>
            <a:ext cx="2304254" cy="491280"/>
          </a:xfrm>
          <a:prstGeom prst="rect">
            <a:avLst/>
          </a:prstGeom>
        </p:spPr>
        <p:txBody>
          <a:bodyPr anchor="ct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a:t>Data-driven</a:t>
            </a:r>
          </a:p>
        </p:txBody>
      </p:sp>
      <p:sp>
        <p:nvSpPr>
          <p:cNvPr id="8" name="Content Placeholder 1">
            <a:extLst>
              <a:ext uri="{FF2B5EF4-FFF2-40B4-BE49-F238E27FC236}">
                <a16:creationId xmlns:a16="http://schemas.microsoft.com/office/drawing/2014/main" id="{B9F61E1B-17EA-603D-647D-9C9C21142726}"/>
              </a:ext>
            </a:extLst>
          </p:cNvPr>
          <p:cNvSpPr txBox="1">
            <a:spLocks/>
          </p:cNvSpPr>
          <p:nvPr/>
        </p:nvSpPr>
        <p:spPr>
          <a:xfrm>
            <a:off x="7556139" y="5186864"/>
            <a:ext cx="3000331" cy="491280"/>
          </a:xfrm>
          <a:prstGeom prst="rect">
            <a:avLst/>
          </a:prstGeom>
        </p:spPr>
        <p:txBody>
          <a:bodyPr anchor="ct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a:t>…</a:t>
            </a:r>
          </a:p>
        </p:txBody>
      </p:sp>
    </p:spTree>
    <p:extLst>
      <p:ext uri="{BB962C8B-B14F-4D97-AF65-F5344CB8AC3E}">
        <p14:creationId xmlns:p14="http://schemas.microsoft.com/office/powerpoint/2010/main" val="225014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FFF9-5F91-0EE4-AF52-6CA595682CFA}"/>
              </a:ext>
            </a:extLst>
          </p:cNvPr>
          <p:cNvSpPr>
            <a:spLocks noGrp="1"/>
          </p:cNvSpPr>
          <p:nvPr>
            <p:ph type="title"/>
          </p:nvPr>
        </p:nvSpPr>
        <p:spPr/>
        <p:txBody>
          <a:bodyPr/>
          <a:lstStyle/>
          <a:p>
            <a:r>
              <a:rPr lang="en-US" dirty="0"/>
              <a:t>Web application: full-stack developer</a:t>
            </a:r>
          </a:p>
        </p:txBody>
      </p:sp>
      <p:sp>
        <p:nvSpPr>
          <p:cNvPr id="3" name="Slide Number Placeholder 2">
            <a:extLst>
              <a:ext uri="{FF2B5EF4-FFF2-40B4-BE49-F238E27FC236}">
                <a16:creationId xmlns:a16="http://schemas.microsoft.com/office/drawing/2014/main" id="{E0936A71-8F1D-DDDE-F0E5-9FBF81369AC3}"/>
              </a:ext>
            </a:extLst>
          </p:cNvPr>
          <p:cNvSpPr>
            <a:spLocks noGrp="1"/>
          </p:cNvSpPr>
          <p:nvPr>
            <p:ph type="sldNum" sz="quarter" idx="12"/>
          </p:nvPr>
        </p:nvSpPr>
        <p:spPr/>
        <p:txBody>
          <a:bodyPr/>
          <a:lstStyle/>
          <a:p>
            <a:fld id="{651B8B48-CD68-422A-981A-F7D1D2E08DD1}" type="slidenum">
              <a:rPr lang="en-US" smtClean="0"/>
              <a:t>3</a:t>
            </a:fld>
            <a:endParaRPr lang="en-US"/>
          </a:p>
        </p:txBody>
      </p:sp>
      <p:sp>
        <p:nvSpPr>
          <p:cNvPr id="4" name="Rectangle: Rounded Corners 3">
            <a:extLst>
              <a:ext uri="{FF2B5EF4-FFF2-40B4-BE49-F238E27FC236}">
                <a16:creationId xmlns:a16="http://schemas.microsoft.com/office/drawing/2014/main" id="{8A1ECD82-110C-438E-68B0-B0B82D84C09C}"/>
              </a:ext>
            </a:extLst>
          </p:cNvPr>
          <p:cNvSpPr/>
          <p:nvPr/>
        </p:nvSpPr>
        <p:spPr>
          <a:xfrm>
            <a:off x="887339" y="5169916"/>
            <a:ext cx="2160240" cy="792088"/>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&lt;&lt;actor&gt;&gt;</a:t>
            </a:r>
          </a:p>
          <a:p>
            <a:pPr algn="ctr"/>
            <a:r>
              <a:rPr lang="en-US" dirty="0">
                <a:solidFill>
                  <a:schemeClr val="tx1"/>
                </a:solidFill>
              </a:rPr>
              <a:t>browser</a:t>
            </a:r>
          </a:p>
        </p:txBody>
      </p:sp>
      <p:sp>
        <p:nvSpPr>
          <p:cNvPr id="5" name="Rectangle: Rounded Corners 4">
            <a:extLst>
              <a:ext uri="{FF2B5EF4-FFF2-40B4-BE49-F238E27FC236}">
                <a16:creationId xmlns:a16="http://schemas.microsoft.com/office/drawing/2014/main" id="{A84C1914-9608-4DBC-9341-A13284FCE641}"/>
              </a:ext>
            </a:extLst>
          </p:cNvPr>
          <p:cNvSpPr/>
          <p:nvPr/>
        </p:nvSpPr>
        <p:spPr>
          <a:xfrm>
            <a:off x="4919787" y="5169916"/>
            <a:ext cx="2160240" cy="792088"/>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web server</a:t>
            </a:r>
          </a:p>
        </p:txBody>
      </p:sp>
      <p:cxnSp>
        <p:nvCxnSpPr>
          <p:cNvPr id="6" name="Straight Connector 5">
            <a:extLst>
              <a:ext uri="{FF2B5EF4-FFF2-40B4-BE49-F238E27FC236}">
                <a16:creationId xmlns:a16="http://schemas.microsoft.com/office/drawing/2014/main" id="{92D32755-B3A7-E789-39F8-4E4422A95296}"/>
              </a:ext>
            </a:extLst>
          </p:cNvPr>
          <p:cNvCxnSpPr>
            <a:stCxn id="4" idx="3"/>
            <a:endCxn id="5" idx="1"/>
          </p:cNvCxnSpPr>
          <p:nvPr/>
        </p:nvCxnSpPr>
        <p:spPr>
          <a:xfrm>
            <a:off x="3047579" y="5565960"/>
            <a:ext cx="1872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DD138E50-1975-4384-11AE-2D1F109C821D}"/>
              </a:ext>
            </a:extLst>
          </p:cNvPr>
          <p:cNvSpPr/>
          <p:nvPr/>
        </p:nvSpPr>
        <p:spPr>
          <a:xfrm>
            <a:off x="9096251" y="5188172"/>
            <a:ext cx="2160240" cy="792088"/>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database</a:t>
            </a:r>
          </a:p>
        </p:txBody>
      </p:sp>
      <p:cxnSp>
        <p:nvCxnSpPr>
          <p:cNvPr id="8" name="Straight Connector 7">
            <a:extLst>
              <a:ext uri="{FF2B5EF4-FFF2-40B4-BE49-F238E27FC236}">
                <a16:creationId xmlns:a16="http://schemas.microsoft.com/office/drawing/2014/main" id="{722782BB-AF48-D746-1CD9-2441F3DA10D2}"/>
              </a:ext>
            </a:extLst>
          </p:cNvPr>
          <p:cNvCxnSpPr>
            <a:cxnSpLocks/>
            <a:stCxn id="5" idx="3"/>
            <a:endCxn id="7" idx="1"/>
          </p:cNvCxnSpPr>
          <p:nvPr/>
        </p:nvCxnSpPr>
        <p:spPr>
          <a:xfrm>
            <a:off x="7080027" y="5565960"/>
            <a:ext cx="2016224" cy="18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3CC43D38-0057-23A8-8F71-5B33D03BDA69}"/>
              </a:ext>
            </a:extLst>
          </p:cNvPr>
          <p:cNvSpPr txBox="1">
            <a:spLocks/>
          </p:cNvSpPr>
          <p:nvPr/>
        </p:nvSpPr>
        <p:spPr>
          <a:xfrm>
            <a:off x="5026303" y="1340768"/>
            <a:ext cx="2232000" cy="295232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Server Language</a:t>
            </a:r>
          </a:p>
          <a:p>
            <a:r>
              <a:rPr lang="en-US" dirty="0"/>
              <a:t>PHP </a:t>
            </a:r>
          </a:p>
          <a:p>
            <a:r>
              <a:rPr lang="en-US" dirty="0"/>
              <a:t>Python</a:t>
            </a:r>
          </a:p>
          <a:p>
            <a:r>
              <a:rPr lang="en-US" dirty="0"/>
              <a:t>NodeJS</a:t>
            </a:r>
          </a:p>
          <a:p>
            <a:r>
              <a:rPr lang="en-US" dirty="0"/>
              <a:t>Java</a:t>
            </a:r>
          </a:p>
          <a:p>
            <a:endParaRPr lang="en-US" dirty="0"/>
          </a:p>
          <a:p>
            <a:pPr marL="0" indent="0">
              <a:buNone/>
            </a:pPr>
            <a:endParaRPr lang="en-US" dirty="0"/>
          </a:p>
        </p:txBody>
      </p:sp>
      <p:sp>
        <p:nvSpPr>
          <p:cNvPr id="10" name="Content Placeholder 1">
            <a:extLst>
              <a:ext uri="{FF2B5EF4-FFF2-40B4-BE49-F238E27FC236}">
                <a16:creationId xmlns:a16="http://schemas.microsoft.com/office/drawing/2014/main" id="{1F564228-FA40-7E09-39E4-50BCA32D405B}"/>
              </a:ext>
            </a:extLst>
          </p:cNvPr>
          <p:cNvSpPr txBox="1">
            <a:spLocks/>
          </p:cNvSpPr>
          <p:nvPr/>
        </p:nvSpPr>
        <p:spPr>
          <a:xfrm>
            <a:off x="2690651" y="1340768"/>
            <a:ext cx="2232000" cy="295232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UI Framework</a:t>
            </a:r>
          </a:p>
          <a:p>
            <a:r>
              <a:rPr lang="en-US" dirty="0"/>
              <a:t>Angular.js</a:t>
            </a:r>
          </a:p>
          <a:p>
            <a:r>
              <a:rPr lang="en-US" dirty="0"/>
              <a:t>React</a:t>
            </a:r>
          </a:p>
          <a:p>
            <a:r>
              <a:rPr lang="en-US" dirty="0"/>
              <a:t>Vue.js</a:t>
            </a:r>
          </a:p>
          <a:p>
            <a:r>
              <a:rPr lang="en-US" dirty="0"/>
              <a:t>Vanilla JS</a:t>
            </a:r>
          </a:p>
          <a:p>
            <a:r>
              <a:rPr lang="en-US" dirty="0"/>
              <a:t>Redux</a:t>
            </a:r>
          </a:p>
        </p:txBody>
      </p:sp>
      <p:sp>
        <p:nvSpPr>
          <p:cNvPr id="11" name="Content Placeholder 1">
            <a:extLst>
              <a:ext uri="{FF2B5EF4-FFF2-40B4-BE49-F238E27FC236}">
                <a16:creationId xmlns:a16="http://schemas.microsoft.com/office/drawing/2014/main" id="{E8D0BC95-0645-C54A-B77B-2F96E2E1490D}"/>
              </a:ext>
            </a:extLst>
          </p:cNvPr>
          <p:cNvSpPr txBox="1">
            <a:spLocks/>
          </p:cNvSpPr>
          <p:nvPr/>
        </p:nvSpPr>
        <p:spPr>
          <a:xfrm>
            <a:off x="354999" y="1340768"/>
            <a:ext cx="2232000" cy="295232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Visual Framework</a:t>
            </a:r>
          </a:p>
          <a:p>
            <a:r>
              <a:rPr lang="en-US" dirty="0"/>
              <a:t>Angular Material </a:t>
            </a:r>
          </a:p>
          <a:p>
            <a:r>
              <a:rPr lang="en-US" dirty="0" err="1"/>
              <a:t>Reactstrap</a:t>
            </a:r>
            <a:endParaRPr lang="en-US" dirty="0"/>
          </a:p>
          <a:p>
            <a:r>
              <a:rPr lang="en-US" dirty="0"/>
              <a:t>Bootstrap</a:t>
            </a:r>
          </a:p>
          <a:p>
            <a:r>
              <a:rPr lang="en-US" dirty="0" err="1"/>
              <a:t>Vuetify</a:t>
            </a:r>
            <a:endParaRPr lang="en-US" dirty="0"/>
          </a:p>
          <a:p>
            <a:endParaRPr lang="en-US" dirty="0"/>
          </a:p>
        </p:txBody>
      </p:sp>
      <p:sp>
        <p:nvSpPr>
          <p:cNvPr id="12" name="Content Placeholder 1">
            <a:extLst>
              <a:ext uri="{FF2B5EF4-FFF2-40B4-BE49-F238E27FC236}">
                <a16:creationId xmlns:a16="http://schemas.microsoft.com/office/drawing/2014/main" id="{AF3D30C8-81FF-5951-067B-17685BD26F25}"/>
              </a:ext>
            </a:extLst>
          </p:cNvPr>
          <p:cNvSpPr txBox="1">
            <a:spLocks/>
          </p:cNvSpPr>
          <p:nvPr/>
        </p:nvSpPr>
        <p:spPr>
          <a:xfrm>
            <a:off x="7361955" y="1340768"/>
            <a:ext cx="2232000" cy="295232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HTTP Binding</a:t>
            </a:r>
          </a:p>
          <a:p>
            <a:r>
              <a:rPr lang="en-US" dirty="0"/>
              <a:t>Flask</a:t>
            </a:r>
          </a:p>
          <a:p>
            <a:r>
              <a:rPr lang="en-US" dirty="0"/>
              <a:t>Express.js</a:t>
            </a:r>
          </a:p>
          <a:p>
            <a:r>
              <a:rPr lang="en-US" dirty="0"/>
              <a:t>Jetty</a:t>
            </a:r>
          </a:p>
          <a:p>
            <a:r>
              <a:rPr lang="en-US" dirty="0"/>
              <a:t>Tomcat</a:t>
            </a:r>
          </a:p>
          <a:p>
            <a:r>
              <a:rPr lang="en-US" dirty="0"/>
              <a:t>Spring</a:t>
            </a:r>
          </a:p>
        </p:txBody>
      </p:sp>
      <p:sp>
        <p:nvSpPr>
          <p:cNvPr id="13" name="Content Placeholder 1">
            <a:extLst>
              <a:ext uri="{FF2B5EF4-FFF2-40B4-BE49-F238E27FC236}">
                <a16:creationId xmlns:a16="http://schemas.microsoft.com/office/drawing/2014/main" id="{1DE624EC-5D8D-B2BD-2D00-26575AD0F740}"/>
              </a:ext>
            </a:extLst>
          </p:cNvPr>
          <p:cNvSpPr txBox="1">
            <a:spLocks/>
          </p:cNvSpPr>
          <p:nvPr/>
        </p:nvSpPr>
        <p:spPr>
          <a:xfrm>
            <a:off x="9697608" y="1340768"/>
            <a:ext cx="2232000" cy="2952328"/>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a:t>
            </a:r>
          </a:p>
          <a:p>
            <a:r>
              <a:rPr lang="en-US" dirty="0"/>
              <a:t>RabbitMQ</a:t>
            </a:r>
          </a:p>
          <a:p>
            <a:r>
              <a:rPr lang="en-US" dirty="0"/>
              <a:t>Celery</a:t>
            </a:r>
          </a:p>
          <a:p>
            <a:r>
              <a:rPr lang="en-US" dirty="0"/>
              <a:t>CouchDB</a:t>
            </a:r>
          </a:p>
          <a:p>
            <a:r>
              <a:rPr lang="en-US" dirty="0"/>
              <a:t>Nginx</a:t>
            </a:r>
          </a:p>
          <a:p>
            <a:endParaRPr lang="en-US" dirty="0"/>
          </a:p>
        </p:txBody>
      </p:sp>
      <p:grpSp>
        <p:nvGrpSpPr>
          <p:cNvPr id="17" name="Group 16">
            <a:extLst>
              <a:ext uri="{FF2B5EF4-FFF2-40B4-BE49-F238E27FC236}">
                <a16:creationId xmlns:a16="http://schemas.microsoft.com/office/drawing/2014/main" id="{D0FAF7D8-F2D7-DFA6-FAF0-A347FE259F79}"/>
              </a:ext>
            </a:extLst>
          </p:cNvPr>
          <p:cNvGrpSpPr/>
          <p:nvPr/>
        </p:nvGrpSpPr>
        <p:grpSpPr>
          <a:xfrm>
            <a:off x="9593955" y="5720704"/>
            <a:ext cx="1639319" cy="444600"/>
            <a:chOff x="9593955" y="5301208"/>
            <a:chExt cx="1639319" cy="444600"/>
          </a:xfrm>
        </p:grpSpPr>
        <p:sp>
          <p:nvSpPr>
            <p:cNvPr id="14" name="TextBox 13">
              <a:extLst>
                <a:ext uri="{FF2B5EF4-FFF2-40B4-BE49-F238E27FC236}">
                  <a16:creationId xmlns:a16="http://schemas.microsoft.com/office/drawing/2014/main" id="{3BEB4AB9-38C5-7979-ED9B-2656AE041046}"/>
                </a:ext>
              </a:extLst>
            </p:cNvPr>
            <p:cNvSpPr txBox="1"/>
            <p:nvPr/>
          </p:nvSpPr>
          <p:spPr>
            <a:xfrm rot="20760423">
              <a:off x="9719898" y="5375719"/>
              <a:ext cx="1513376" cy="370089"/>
            </a:xfrm>
            <a:prstGeom prst="rect">
              <a:avLst/>
            </a:prstGeom>
            <a:noFill/>
          </p:spPr>
          <p:txBody>
            <a:bodyPr wrap="square" rtlCol="0">
              <a:spAutoFit/>
            </a:bodyPr>
            <a:lstStyle/>
            <a:p>
              <a:pPr algn="ctr"/>
              <a:r>
                <a:rPr lang="en-US" b="1" dirty="0">
                  <a:solidFill>
                    <a:srgbClr val="C00000"/>
                  </a:solidFill>
                </a:rPr>
                <a:t>user-service</a:t>
              </a:r>
            </a:p>
          </p:txBody>
        </p:sp>
        <p:cxnSp>
          <p:nvCxnSpPr>
            <p:cNvPr id="16" name="Straight Connector 15">
              <a:extLst>
                <a:ext uri="{FF2B5EF4-FFF2-40B4-BE49-F238E27FC236}">
                  <a16:creationId xmlns:a16="http://schemas.microsoft.com/office/drawing/2014/main" id="{FA454FEC-AAD7-07BA-108C-051C67B77145}"/>
                </a:ext>
              </a:extLst>
            </p:cNvPr>
            <p:cNvCxnSpPr/>
            <p:nvPr/>
          </p:nvCxnSpPr>
          <p:spPr>
            <a:xfrm>
              <a:off x="9593955" y="5301208"/>
              <a:ext cx="103854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4EF46FB4-063D-B8EF-715E-AF5E2E986DAE}"/>
              </a:ext>
            </a:extLst>
          </p:cNvPr>
          <p:cNvPicPr>
            <a:picLocks noChangeAspect="1"/>
          </p:cNvPicPr>
          <p:nvPr/>
        </p:nvPicPr>
        <p:blipFill>
          <a:blip r:embed="rId3"/>
          <a:stretch>
            <a:fillRect/>
          </a:stretch>
        </p:blipFill>
        <p:spPr>
          <a:xfrm>
            <a:off x="4151784" y="1273080"/>
            <a:ext cx="3888432" cy="4964232"/>
          </a:xfrm>
          <a:prstGeom prst="rect">
            <a:avLst/>
          </a:prstGeom>
        </p:spPr>
      </p:pic>
    </p:spTree>
    <p:extLst>
      <p:ext uri="{BB962C8B-B14F-4D97-AF65-F5344CB8AC3E}">
        <p14:creationId xmlns:p14="http://schemas.microsoft.com/office/powerpoint/2010/main" val="328749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9D7A-804D-0C21-CC1B-EC710178C4AF}"/>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482ACD78-18A8-BB1B-C9C1-0BC6FCDC6705}"/>
              </a:ext>
            </a:extLst>
          </p:cNvPr>
          <p:cNvSpPr>
            <a:spLocks noGrp="1"/>
          </p:cNvSpPr>
          <p:nvPr>
            <p:ph idx="1"/>
          </p:nvPr>
        </p:nvSpPr>
        <p:spPr/>
        <p:txBody>
          <a:bodyPr/>
          <a:lstStyle/>
          <a:p>
            <a:r>
              <a:rPr lang="en-US" dirty="0"/>
              <a:t>There is a JavaScript alternative (more later)</a:t>
            </a:r>
          </a:p>
          <a:p>
            <a:r>
              <a:rPr lang="en-US" dirty="0"/>
              <a:t>Background jobs</a:t>
            </a:r>
          </a:p>
          <a:p>
            <a:r>
              <a:rPr lang="en-US" dirty="0"/>
              <a:t>Stateless services</a:t>
            </a:r>
          </a:p>
          <a:p>
            <a:r>
              <a:rPr lang="en-US" dirty="0"/>
              <a:t>Software architecture</a:t>
            </a:r>
          </a:p>
          <a:p>
            <a:pPr lvl="1"/>
            <a:r>
              <a:rPr lang="en-US" dirty="0"/>
              <a:t>Cache</a:t>
            </a:r>
          </a:p>
          <a:p>
            <a:pPr lvl="1"/>
            <a:r>
              <a:rPr lang="en-US" dirty="0"/>
              <a:t>Proxy</a:t>
            </a:r>
          </a:p>
          <a:p>
            <a:pPr lvl="1"/>
            <a:r>
              <a:rPr lang="en-US" dirty="0"/>
              <a:t>Reverse-Proxy</a:t>
            </a:r>
          </a:p>
          <a:p>
            <a:pPr lvl="1"/>
            <a:r>
              <a:rPr lang="en-US" dirty="0"/>
              <a:t>Load Balancer</a:t>
            </a:r>
          </a:p>
          <a:p>
            <a:pPr lvl="1"/>
            <a:r>
              <a:rPr lang="en-US" dirty="0"/>
              <a:t>…</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A9F3E06B-7B48-638E-12AA-ABF3F108A857}"/>
              </a:ext>
            </a:extLst>
          </p:cNvPr>
          <p:cNvSpPr>
            <a:spLocks noGrp="1"/>
          </p:cNvSpPr>
          <p:nvPr>
            <p:ph type="sldNum" sz="quarter" idx="12"/>
          </p:nvPr>
        </p:nvSpPr>
        <p:spPr/>
        <p:txBody>
          <a:bodyPr/>
          <a:lstStyle/>
          <a:p>
            <a:fld id="{452BA717-4DED-4A38-BDE4-30D0F0A142DB}" type="slidenum">
              <a:rPr lang="cs-CZ" smtClean="0"/>
              <a:pPr/>
              <a:t>30</a:t>
            </a:fld>
            <a:endParaRPr lang="cs-CZ"/>
          </a:p>
        </p:txBody>
      </p:sp>
    </p:spTree>
    <p:extLst>
      <p:ext uri="{BB962C8B-B14F-4D97-AF65-F5344CB8AC3E}">
        <p14:creationId xmlns:p14="http://schemas.microsoft.com/office/powerpoint/2010/main" val="106704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208E-6C31-51F5-7302-7AA1B80BBC6B}"/>
              </a:ext>
            </a:extLst>
          </p:cNvPr>
          <p:cNvSpPr>
            <a:spLocks noGrp="1"/>
          </p:cNvSpPr>
          <p:nvPr>
            <p:ph type="title"/>
          </p:nvPr>
        </p:nvSpPr>
        <p:spPr/>
        <p:txBody>
          <a:bodyPr/>
          <a:lstStyle/>
          <a:p>
            <a:r>
              <a:rPr lang="en-US" dirty="0"/>
              <a:t>Client side</a:t>
            </a:r>
          </a:p>
        </p:txBody>
      </p:sp>
      <p:sp>
        <p:nvSpPr>
          <p:cNvPr id="3" name="Slide Number Placeholder 2">
            <a:extLst>
              <a:ext uri="{FF2B5EF4-FFF2-40B4-BE49-F238E27FC236}">
                <a16:creationId xmlns:a16="http://schemas.microsoft.com/office/drawing/2014/main" id="{4E6C3AF0-D351-8B6C-98FA-DEC33A4DE632}"/>
              </a:ext>
            </a:extLst>
          </p:cNvPr>
          <p:cNvSpPr>
            <a:spLocks noGrp="1"/>
          </p:cNvSpPr>
          <p:nvPr>
            <p:ph type="sldNum" sz="quarter" idx="12"/>
          </p:nvPr>
        </p:nvSpPr>
        <p:spPr/>
        <p:txBody>
          <a:bodyPr/>
          <a:lstStyle/>
          <a:p>
            <a:fld id="{651B8B48-CD68-422A-981A-F7D1D2E08DD1}" type="slidenum">
              <a:rPr lang="en-US" smtClean="0"/>
              <a:t>4</a:t>
            </a:fld>
            <a:endParaRPr lang="en-US"/>
          </a:p>
        </p:txBody>
      </p:sp>
      <p:sp>
        <p:nvSpPr>
          <p:cNvPr id="4" name="Rectangle 3">
            <a:extLst>
              <a:ext uri="{FF2B5EF4-FFF2-40B4-BE49-F238E27FC236}">
                <a16:creationId xmlns:a16="http://schemas.microsoft.com/office/drawing/2014/main" id="{EC21043D-09F1-BDDA-B207-6821CC999C99}"/>
              </a:ext>
            </a:extLst>
          </p:cNvPr>
          <p:cNvSpPr/>
          <p:nvPr/>
        </p:nvSpPr>
        <p:spPr>
          <a:xfrm>
            <a:off x="695400" y="3553413"/>
            <a:ext cx="4009080" cy="4442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TextField</a:t>
            </a:r>
            <a:r>
              <a:rPr lang="en-US" sz="2000" dirty="0">
                <a:solidFill>
                  <a:schemeClr val="tx1"/>
                </a:solidFill>
              </a:rPr>
              <a:t> </a:t>
            </a:r>
            <a:r>
              <a:rPr lang="en-US" sz="2000" dirty="0" err="1">
                <a:solidFill>
                  <a:schemeClr val="tx1"/>
                </a:solidFill>
              </a:rPr>
              <a:t>textField</a:t>
            </a:r>
            <a:r>
              <a:rPr lang="en-US" sz="2000" dirty="0">
                <a:solidFill>
                  <a:schemeClr val="tx1"/>
                </a:solidFill>
              </a:rPr>
              <a:t> = new </a:t>
            </a:r>
            <a:r>
              <a:rPr lang="en-US" sz="2000" dirty="0" err="1">
                <a:solidFill>
                  <a:schemeClr val="tx1"/>
                </a:solidFill>
              </a:rPr>
              <a:t>TextField</a:t>
            </a:r>
            <a:r>
              <a:rPr lang="en-US" sz="2000" dirty="0">
                <a:solidFill>
                  <a:schemeClr val="tx1"/>
                </a:solidFill>
              </a:rPr>
              <a:t>();</a:t>
            </a:r>
          </a:p>
        </p:txBody>
      </p:sp>
      <p:sp>
        <p:nvSpPr>
          <p:cNvPr id="5" name="Rectangle 4">
            <a:extLst>
              <a:ext uri="{FF2B5EF4-FFF2-40B4-BE49-F238E27FC236}">
                <a16:creationId xmlns:a16="http://schemas.microsoft.com/office/drawing/2014/main" id="{C1DDAA60-D1FD-E6BA-60A9-F6F3A0CB687D}"/>
              </a:ext>
            </a:extLst>
          </p:cNvPr>
          <p:cNvSpPr/>
          <p:nvPr/>
        </p:nvSpPr>
        <p:spPr>
          <a:xfrm>
            <a:off x="5591943" y="1513399"/>
            <a:ext cx="5562279" cy="45242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@Route("/home") </a:t>
            </a:r>
          </a:p>
          <a:p>
            <a:r>
              <a:rPr lang="en-US" sz="2000" dirty="0">
                <a:solidFill>
                  <a:schemeClr val="tx1"/>
                </a:solidFill>
              </a:rPr>
              <a:t>public class </a:t>
            </a:r>
            <a:r>
              <a:rPr lang="en-US" sz="2000" dirty="0" err="1">
                <a:solidFill>
                  <a:schemeClr val="tx1"/>
                </a:solidFill>
              </a:rPr>
              <a:t>HomeView</a:t>
            </a:r>
            <a:r>
              <a:rPr lang="en-US" sz="2000" dirty="0">
                <a:solidFill>
                  <a:schemeClr val="tx1"/>
                </a:solidFill>
              </a:rPr>
              <a:t> extends </a:t>
            </a:r>
            <a:r>
              <a:rPr lang="en-US" sz="2000" dirty="0" err="1">
                <a:solidFill>
                  <a:schemeClr val="tx1"/>
                </a:solidFill>
              </a:rPr>
              <a:t>VerticalLayout</a:t>
            </a:r>
            <a:r>
              <a:rPr lang="en-US" sz="2000" dirty="0">
                <a:solidFill>
                  <a:schemeClr val="tx1"/>
                </a:solidFill>
              </a:rPr>
              <a:t> {</a:t>
            </a:r>
          </a:p>
          <a:p>
            <a:endParaRPr lang="en-US" sz="2000" dirty="0">
              <a:solidFill>
                <a:schemeClr val="tx1"/>
              </a:solidFill>
            </a:endParaRPr>
          </a:p>
          <a:p>
            <a:r>
              <a:rPr lang="en-US" sz="2000" dirty="0">
                <a:solidFill>
                  <a:schemeClr val="tx1"/>
                </a:solidFill>
              </a:rPr>
              <a:t>  public </a:t>
            </a:r>
            <a:r>
              <a:rPr lang="en-US" sz="2000" dirty="0" err="1">
                <a:solidFill>
                  <a:schemeClr val="tx1"/>
                </a:solidFill>
              </a:rPr>
              <a:t>HomeView</a:t>
            </a:r>
            <a:r>
              <a:rPr lang="en-US" sz="2000" dirty="0">
                <a:solidFill>
                  <a:schemeClr val="tx1"/>
                </a:solidFill>
              </a:rPr>
              <a:t>() {</a:t>
            </a:r>
          </a:p>
          <a:p>
            <a:r>
              <a:rPr lang="en-US" sz="2000" dirty="0">
                <a:solidFill>
                  <a:schemeClr val="tx1"/>
                </a:solidFill>
              </a:rPr>
              <a:t>    </a:t>
            </a:r>
            <a:r>
              <a:rPr lang="en-US" sz="2000" dirty="0" err="1">
                <a:solidFill>
                  <a:schemeClr val="tx1"/>
                </a:solidFill>
              </a:rPr>
              <a:t>TextField</a:t>
            </a:r>
            <a:r>
              <a:rPr lang="en-US" sz="2000" dirty="0">
                <a:solidFill>
                  <a:schemeClr val="tx1"/>
                </a:solidFill>
              </a:rPr>
              <a:t> </a:t>
            </a:r>
            <a:r>
              <a:rPr lang="en-US" sz="2000" dirty="0" err="1">
                <a:solidFill>
                  <a:schemeClr val="tx1"/>
                </a:solidFill>
              </a:rPr>
              <a:t>textField</a:t>
            </a:r>
            <a:r>
              <a:rPr lang="en-US" sz="2000" dirty="0">
                <a:solidFill>
                  <a:schemeClr val="tx1"/>
                </a:solidFill>
              </a:rPr>
              <a:t> = new </a:t>
            </a:r>
            <a:r>
              <a:rPr lang="en-US" sz="2000" dirty="0" err="1">
                <a:solidFill>
                  <a:schemeClr val="tx1"/>
                </a:solidFill>
              </a:rPr>
              <a:t>TextField</a:t>
            </a:r>
            <a:r>
              <a:rPr lang="en-US" sz="2000" dirty="0">
                <a:solidFill>
                  <a:schemeClr val="tx1"/>
                </a:solidFill>
              </a:rPr>
              <a:t>();</a:t>
            </a:r>
          </a:p>
          <a:p>
            <a:endParaRPr lang="en-US" sz="2000" dirty="0">
              <a:solidFill>
                <a:schemeClr val="tx1"/>
              </a:solidFill>
            </a:endParaRPr>
          </a:p>
          <a:p>
            <a:r>
              <a:rPr lang="en-US" sz="2000" dirty="0">
                <a:solidFill>
                  <a:schemeClr val="tx1"/>
                </a:solidFill>
              </a:rPr>
              <a:t>    Button </a:t>
            </a:r>
            <a:r>
              <a:rPr lang="en-US" sz="2000" dirty="0" err="1">
                <a:solidFill>
                  <a:schemeClr val="tx1"/>
                </a:solidFill>
              </a:rPr>
              <a:t>addButton</a:t>
            </a:r>
            <a:r>
              <a:rPr lang="en-US" sz="2000" dirty="0">
                <a:solidFill>
                  <a:schemeClr val="tx1"/>
                </a:solidFill>
              </a:rPr>
              <a:t> = new Button("Add");</a:t>
            </a:r>
          </a:p>
          <a:p>
            <a:r>
              <a:rPr lang="en-US" sz="2000" dirty="0">
                <a:solidFill>
                  <a:schemeClr val="tx1"/>
                </a:solidFill>
              </a:rPr>
              <a:t>    </a:t>
            </a:r>
            <a:r>
              <a:rPr lang="en-US" sz="2000" dirty="0" err="1">
                <a:solidFill>
                  <a:schemeClr val="tx1"/>
                </a:solidFill>
              </a:rPr>
              <a:t>addButton.addClickListener</a:t>
            </a:r>
            <a:r>
              <a:rPr lang="en-US" sz="2000" dirty="0">
                <a:solidFill>
                  <a:schemeClr val="tx1"/>
                </a:solidFill>
              </a:rPr>
              <a:t>(event -&gt; { </a:t>
            </a:r>
          </a:p>
          <a:p>
            <a:r>
              <a:rPr lang="en-US" sz="2000" dirty="0">
                <a:solidFill>
                  <a:schemeClr val="tx1"/>
                </a:solidFill>
              </a:rPr>
              <a:t>      </a:t>
            </a:r>
            <a:r>
              <a:rPr lang="en-US" sz="2000" dirty="0" err="1">
                <a:solidFill>
                  <a:schemeClr val="tx1"/>
                </a:solidFill>
              </a:rPr>
              <a:t>Notification.show</a:t>
            </a:r>
            <a:r>
              <a:rPr lang="en-US" sz="2000" dirty="0">
                <a:solidFill>
                  <a:schemeClr val="tx1"/>
                </a:solidFill>
              </a:rPr>
              <a:t>(</a:t>
            </a:r>
            <a:r>
              <a:rPr lang="en-US" sz="2000" dirty="0" err="1">
                <a:solidFill>
                  <a:schemeClr val="tx1"/>
                </a:solidFill>
              </a:rPr>
              <a:t>textField.getValue</a:t>
            </a:r>
            <a:r>
              <a:rPr lang="en-US" sz="2000" dirty="0">
                <a:solidFill>
                  <a:schemeClr val="tx1"/>
                </a:solidFill>
              </a:rPr>
              <a:t>());</a:t>
            </a:r>
          </a:p>
          <a:p>
            <a:r>
              <a:rPr lang="en-US" sz="2000" dirty="0">
                <a:solidFill>
                  <a:schemeClr val="tx1"/>
                </a:solidFill>
              </a:rPr>
              <a:t>    });</a:t>
            </a:r>
            <a:br>
              <a:rPr lang="en-US" sz="2000" dirty="0">
                <a:solidFill>
                  <a:schemeClr val="tx1"/>
                </a:solidFill>
              </a:rPr>
            </a:br>
            <a:endParaRPr lang="en-US" sz="2000" dirty="0">
              <a:solidFill>
                <a:schemeClr val="tx1"/>
              </a:solidFill>
            </a:endParaRPr>
          </a:p>
          <a:p>
            <a:r>
              <a:rPr lang="en-US" sz="2000" dirty="0">
                <a:solidFill>
                  <a:schemeClr val="tx1"/>
                </a:solidFill>
              </a:rPr>
              <a:t>    add(</a:t>
            </a:r>
            <a:r>
              <a:rPr lang="en-US" sz="2000" dirty="0" err="1">
                <a:solidFill>
                  <a:schemeClr val="tx1"/>
                </a:solidFill>
              </a:rPr>
              <a:t>textField</a:t>
            </a:r>
            <a:r>
              <a:rPr lang="en-US" sz="2000" dirty="0">
                <a:solidFill>
                  <a:schemeClr val="tx1"/>
                </a:solidFill>
              </a:rPr>
              <a:t>, </a:t>
            </a:r>
            <a:r>
              <a:rPr lang="en-US" sz="2000" dirty="0" err="1">
                <a:solidFill>
                  <a:schemeClr val="tx1"/>
                </a:solidFill>
              </a:rPr>
              <a:t>addButton</a:t>
            </a:r>
            <a:r>
              <a:rPr lang="en-US" sz="2000" dirty="0">
                <a:solidFill>
                  <a:schemeClr val="tx1"/>
                </a:solidFill>
              </a:rPr>
              <a:t>); </a:t>
            </a:r>
          </a:p>
          <a:p>
            <a:r>
              <a:rPr lang="en-US" sz="2000" dirty="0">
                <a:solidFill>
                  <a:schemeClr val="tx1"/>
                </a:solidFill>
              </a:rPr>
              <a:t>  }</a:t>
            </a:r>
          </a:p>
          <a:p>
            <a:r>
              <a:rPr lang="en-US" sz="2000" dirty="0">
                <a:solidFill>
                  <a:schemeClr val="tx1"/>
                </a:solidFill>
              </a:rPr>
              <a:t>}</a:t>
            </a:r>
          </a:p>
        </p:txBody>
      </p:sp>
    </p:spTree>
    <p:extLst>
      <p:ext uri="{BB962C8B-B14F-4D97-AF65-F5344CB8AC3E}">
        <p14:creationId xmlns:p14="http://schemas.microsoft.com/office/powerpoint/2010/main" val="131714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DA17EC-9616-DD72-8C05-810EF5CEF03A}"/>
              </a:ext>
            </a:extLst>
          </p:cNvPr>
          <p:cNvSpPr>
            <a:spLocks noGrp="1"/>
          </p:cNvSpPr>
          <p:nvPr>
            <p:ph type="body" sz="quarter" idx="13"/>
          </p:nvPr>
        </p:nvSpPr>
        <p:spPr/>
        <p:txBody>
          <a:bodyPr/>
          <a:lstStyle/>
          <a:p>
            <a:r>
              <a:rPr lang="en-US" dirty="0"/>
              <a:t>Demo</a:t>
            </a:r>
          </a:p>
        </p:txBody>
      </p:sp>
      <p:sp>
        <p:nvSpPr>
          <p:cNvPr id="6" name="Text Placeholder 5">
            <a:extLst>
              <a:ext uri="{FF2B5EF4-FFF2-40B4-BE49-F238E27FC236}">
                <a16:creationId xmlns:a16="http://schemas.microsoft.com/office/drawing/2014/main" id="{053463F8-54D0-B3BD-D8D1-108278A25978}"/>
              </a:ext>
            </a:extLst>
          </p:cNvPr>
          <p:cNvSpPr>
            <a:spLocks noGrp="1"/>
          </p:cNvSpPr>
          <p:nvPr>
            <p:ph type="body" sz="quarter" idx="14"/>
          </p:nvPr>
        </p:nvSpPr>
        <p:spPr/>
        <p:txBody>
          <a:bodyPr/>
          <a:lstStyle/>
          <a:p>
            <a:r>
              <a:rPr lang="en-US" dirty="0" err="1"/>
              <a:t>Vaadin</a:t>
            </a:r>
            <a:br>
              <a:rPr lang="en-US" dirty="0"/>
            </a:br>
            <a:endParaRPr lang="en-US" dirty="0"/>
          </a:p>
          <a:p>
            <a:r>
              <a:rPr lang="en-US" dirty="0"/>
              <a:t>'Create your UI in Java'</a:t>
            </a:r>
          </a:p>
        </p:txBody>
      </p:sp>
      <p:sp>
        <p:nvSpPr>
          <p:cNvPr id="4" name="Slide Number Placeholder 3">
            <a:extLst>
              <a:ext uri="{FF2B5EF4-FFF2-40B4-BE49-F238E27FC236}">
                <a16:creationId xmlns:a16="http://schemas.microsoft.com/office/drawing/2014/main" id="{2D42F514-FC7F-8E3A-495A-819EE8A89021}"/>
              </a:ext>
            </a:extLst>
          </p:cNvPr>
          <p:cNvSpPr>
            <a:spLocks noGrp="1"/>
          </p:cNvSpPr>
          <p:nvPr>
            <p:ph type="sldNum" sz="quarter" idx="4294967295"/>
          </p:nvPr>
        </p:nvSpPr>
        <p:spPr>
          <a:xfrm>
            <a:off x="10880725" y="6570663"/>
            <a:ext cx="1311275" cy="254000"/>
          </a:xfrm>
        </p:spPr>
        <p:txBody>
          <a:bodyPr/>
          <a:lstStyle/>
          <a:p>
            <a:fld id="{452BA717-4DED-4A38-BDE4-30D0F0A142DB}" type="slidenum">
              <a:rPr lang="cs-CZ" smtClean="0"/>
              <a:pPr/>
              <a:t>5</a:t>
            </a:fld>
            <a:endParaRPr lang="cs-CZ"/>
          </a:p>
        </p:txBody>
      </p:sp>
      <p:sp>
        <p:nvSpPr>
          <p:cNvPr id="7" name="TextBox 6">
            <a:extLst>
              <a:ext uri="{FF2B5EF4-FFF2-40B4-BE49-F238E27FC236}">
                <a16:creationId xmlns:a16="http://schemas.microsoft.com/office/drawing/2014/main" id="{9FBC0E3D-B310-A79C-0EE4-FF7A01D7C405}"/>
              </a:ext>
            </a:extLst>
          </p:cNvPr>
          <p:cNvSpPr txBox="1"/>
          <p:nvPr/>
        </p:nvSpPr>
        <p:spPr>
          <a:xfrm>
            <a:off x="7254062" y="5507940"/>
            <a:ext cx="1080120" cy="369332"/>
          </a:xfrm>
          <a:prstGeom prst="rect">
            <a:avLst/>
          </a:prstGeom>
          <a:noFill/>
        </p:spPr>
        <p:txBody>
          <a:bodyPr wrap="square" rtlCol="0">
            <a:spAutoFit/>
          </a:bodyPr>
          <a:lstStyle/>
          <a:p>
            <a:pPr algn="ctr"/>
            <a:r>
              <a:rPr lang="en-US" dirty="0">
                <a:hlinkClick r:id="rId3"/>
              </a:rPr>
              <a:t>Pricing</a:t>
            </a:r>
            <a:endParaRPr lang="en-US" dirty="0"/>
          </a:p>
        </p:txBody>
      </p:sp>
      <p:sp>
        <p:nvSpPr>
          <p:cNvPr id="8" name="TextBox 7">
            <a:extLst>
              <a:ext uri="{FF2B5EF4-FFF2-40B4-BE49-F238E27FC236}">
                <a16:creationId xmlns:a16="http://schemas.microsoft.com/office/drawing/2014/main" id="{E80EE3AE-A5AE-6588-3F67-E7DD283D6CA8}"/>
              </a:ext>
            </a:extLst>
          </p:cNvPr>
          <p:cNvSpPr txBox="1"/>
          <p:nvPr/>
        </p:nvSpPr>
        <p:spPr>
          <a:xfrm>
            <a:off x="5381854" y="5507940"/>
            <a:ext cx="1728192" cy="369332"/>
          </a:xfrm>
          <a:prstGeom prst="rect">
            <a:avLst/>
          </a:prstGeom>
          <a:noFill/>
        </p:spPr>
        <p:txBody>
          <a:bodyPr wrap="square" rtlCol="0">
            <a:spAutoFit/>
          </a:bodyPr>
          <a:lstStyle/>
          <a:p>
            <a:pPr algn="ctr"/>
            <a:r>
              <a:rPr lang="en-US" dirty="0">
                <a:hlinkClick r:id="rId4"/>
              </a:rPr>
              <a:t>Components</a:t>
            </a:r>
            <a:endParaRPr lang="en-US" dirty="0"/>
          </a:p>
        </p:txBody>
      </p:sp>
      <p:sp>
        <p:nvSpPr>
          <p:cNvPr id="9" name="TextBox 8">
            <a:extLst>
              <a:ext uri="{FF2B5EF4-FFF2-40B4-BE49-F238E27FC236}">
                <a16:creationId xmlns:a16="http://schemas.microsoft.com/office/drawing/2014/main" id="{84C8606F-B0FE-5E64-1D02-371B457C5707}"/>
              </a:ext>
            </a:extLst>
          </p:cNvPr>
          <p:cNvSpPr txBox="1"/>
          <p:nvPr/>
        </p:nvSpPr>
        <p:spPr>
          <a:xfrm>
            <a:off x="2711624" y="5502314"/>
            <a:ext cx="1080122" cy="369332"/>
          </a:xfrm>
          <a:prstGeom prst="rect">
            <a:avLst/>
          </a:prstGeom>
          <a:noFill/>
        </p:spPr>
        <p:txBody>
          <a:bodyPr wrap="square" rtlCol="0">
            <a:spAutoFit/>
          </a:bodyPr>
          <a:lstStyle/>
          <a:p>
            <a:pPr algn="ctr"/>
            <a:r>
              <a:rPr lang="en-US" dirty="0">
                <a:hlinkClick r:id="rId5"/>
              </a:rPr>
              <a:t>Flow</a:t>
            </a:r>
            <a:endParaRPr lang="en-US" dirty="0"/>
          </a:p>
        </p:txBody>
      </p:sp>
      <p:sp>
        <p:nvSpPr>
          <p:cNvPr id="10" name="TextBox 9">
            <a:extLst>
              <a:ext uri="{FF2B5EF4-FFF2-40B4-BE49-F238E27FC236}">
                <a16:creationId xmlns:a16="http://schemas.microsoft.com/office/drawing/2014/main" id="{7963AF6E-E13C-9E3A-BB61-6C45BD33BF17}"/>
              </a:ext>
            </a:extLst>
          </p:cNvPr>
          <p:cNvSpPr txBox="1"/>
          <p:nvPr/>
        </p:nvSpPr>
        <p:spPr>
          <a:xfrm>
            <a:off x="3941692" y="5507940"/>
            <a:ext cx="1296144" cy="369332"/>
          </a:xfrm>
          <a:prstGeom prst="rect">
            <a:avLst/>
          </a:prstGeom>
          <a:noFill/>
        </p:spPr>
        <p:txBody>
          <a:bodyPr wrap="square" rtlCol="0">
            <a:spAutoFit/>
          </a:bodyPr>
          <a:lstStyle/>
          <a:p>
            <a:pPr algn="ctr"/>
            <a:r>
              <a:rPr lang="en-US" dirty="0">
                <a:hlinkClick r:id="rId6"/>
              </a:rPr>
              <a:t>Events</a:t>
            </a:r>
            <a:endParaRPr lang="en-US" dirty="0"/>
          </a:p>
        </p:txBody>
      </p:sp>
      <p:sp>
        <p:nvSpPr>
          <p:cNvPr id="11" name="TextBox 10">
            <a:extLst>
              <a:ext uri="{FF2B5EF4-FFF2-40B4-BE49-F238E27FC236}">
                <a16:creationId xmlns:a16="http://schemas.microsoft.com/office/drawing/2014/main" id="{F96D6055-E936-5CDD-9636-D80A7892DEB9}"/>
              </a:ext>
            </a:extLst>
          </p:cNvPr>
          <p:cNvSpPr txBox="1"/>
          <p:nvPr/>
        </p:nvSpPr>
        <p:spPr>
          <a:xfrm>
            <a:off x="8478198" y="5502314"/>
            <a:ext cx="1080122" cy="369332"/>
          </a:xfrm>
          <a:prstGeom prst="rect">
            <a:avLst/>
          </a:prstGeom>
          <a:noFill/>
        </p:spPr>
        <p:txBody>
          <a:bodyPr wrap="square" rtlCol="0">
            <a:spAutoFit/>
          </a:bodyPr>
          <a:lstStyle/>
          <a:p>
            <a:pPr algn="ctr"/>
            <a:r>
              <a:rPr lang="en-US" dirty="0" err="1">
                <a:hlinkClick r:id="rId7"/>
              </a:rPr>
              <a:t>Hilla</a:t>
            </a:r>
            <a:endParaRPr lang="en-US" dirty="0"/>
          </a:p>
        </p:txBody>
      </p:sp>
    </p:spTree>
    <p:extLst>
      <p:ext uri="{BB962C8B-B14F-4D97-AF65-F5344CB8AC3E}">
        <p14:creationId xmlns:p14="http://schemas.microsoft.com/office/powerpoint/2010/main" val="70674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E512-9800-B815-66EA-0DA0D99EA106}"/>
              </a:ext>
            </a:extLst>
          </p:cNvPr>
          <p:cNvSpPr>
            <a:spLocks noGrp="1"/>
          </p:cNvSpPr>
          <p:nvPr>
            <p:ph type="title"/>
          </p:nvPr>
        </p:nvSpPr>
        <p:spPr/>
        <p:txBody>
          <a:bodyPr/>
          <a:lstStyle/>
          <a:p>
            <a:r>
              <a:rPr lang="en-US" dirty="0"/>
              <a:t>Event handling</a:t>
            </a:r>
          </a:p>
        </p:txBody>
      </p:sp>
      <p:sp>
        <p:nvSpPr>
          <p:cNvPr id="3" name="Content Placeholder 2">
            <a:extLst>
              <a:ext uri="{FF2B5EF4-FFF2-40B4-BE49-F238E27FC236}">
                <a16:creationId xmlns:a16="http://schemas.microsoft.com/office/drawing/2014/main" id="{4EDA5B4D-47AE-4030-EA4F-77FBA63530D8}"/>
              </a:ext>
            </a:extLst>
          </p:cNvPr>
          <p:cNvSpPr>
            <a:spLocks noGrp="1"/>
          </p:cNvSpPr>
          <p:nvPr>
            <p:ph idx="1"/>
          </p:nvPr>
        </p:nvSpPr>
        <p:spPr>
          <a:xfrm>
            <a:off x="335360" y="1268760"/>
            <a:ext cx="11449272" cy="432048"/>
          </a:xfrm>
        </p:spPr>
        <p:txBody>
          <a:bodyPr/>
          <a:lstStyle/>
          <a:p>
            <a:pPr marL="0" indent="0">
              <a:buNone/>
            </a:pPr>
            <a:r>
              <a:rPr lang="en-US" dirty="0"/>
              <a:t>What can go wrong ?</a:t>
            </a:r>
          </a:p>
          <a:p>
            <a:endParaRPr lang="en-US" dirty="0"/>
          </a:p>
        </p:txBody>
      </p:sp>
      <p:sp>
        <p:nvSpPr>
          <p:cNvPr id="4" name="Slide Number Placeholder 3">
            <a:extLst>
              <a:ext uri="{FF2B5EF4-FFF2-40B4-BE49-F238E27FC236}">
                <a16:creationId xmlns:a16="http://schemas.microsoft.com/office/drawing/2014/main" id="{A826A0F3-3A67-353B-449A-04442BA8378A}"/>
              </a:ext>
            </a:extLst>
          </p:cNvPr>
          <p:cNvSpPr>
            <a:spLocks noGrp="1"/>
          </p:cNvSpPr>
          <p:nvPr>
            <p:ph type="sldNum" sz="quarter" idx="12"/>
          </p:nvPr>
        </p:nvSpPr>
        <p:spPr/>
        <p:txBody>
          <a:bodyPr/>
          <a:lstStyle/>
          <a:p>
            <a:fld id="{452BA717-4DED-4A38-BDE4-30D0F0A142DB}" type="slidenum">
              <a:rPr lang="cs-CZ" smtClean="0"/>
              <a:pPr/>
              <a:t>6</a:t>
            </a:fld>
            <a:endParaRPr lang="cs-CZ"/>
          </a:p>
        </p:txBody>
      </p:sp>
      <p:sp>
        <p:nvSpPr>
          <p:cNvPr id="5" name="Rectangle 4">
            <a:extLst>
              <a:ext uri="{FF2B5EF4-FFF2-40B4-BE49-F238E27FC236}">
                <a16:creationId xmlns:a16="http://schemas.microsoft.com/office/drawing/2014/main" id="{7CDC3348-C498-3C86-CD3D-7D893D234793}"/>
              </a:ext>
            </a:extLst>
          </p:cNvPr>
          <p:cNvSpPr/>
          <p:nvPr/>
        </p:nvSpPr>
        <p:spPr>
          <a:xfrm>
            <a:off x="390377" y="3535604"/>
            <a:ext cx="5616624" cy="360040"/>
          </a:xfrm>
          <a:prstGeom prst="rect">
            <a:avLst/>
          </a:prstGeom>
          <a:solidFill>
            <a:srgbClr val="DF2E28">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6" name="Rectangle 5">
            <a:extLst>
              <a:ext uri="{FF2B5EF4-FFF2-40B4-BE49-F238E27FC236}">
                <a16:creationId xmlns:a16="http://schemas.microsoft.com/office/drawing/2014/main" id="{C7ABA8C2-3AB4-3243-0D1E-086FA2BD5B33}"/>
              </a:ext>
            </a:extLst>
          </p:cNvPr>
          <p:cNvSpPr/>
          <p:nvPr/>
        </p:nvSpPr>
        <p:spPr>
          <a:xfrm>
            <a:off x="367344" y="2023436"/>
            <a:ext cx="5639657" cy="33843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dirty="0">
              <a:solidFill>
                <a:schemeClr val="tx1"/>
              </a:solidFill>
            </a:endParaRPr>
          </a:p>
          <a:p>
            <a:r>
              <a:rPr lang="en-US" sz="2000" dirty="0">
                <a:solidFill>
                  <a:schemeClr val="tx1"/>
                </a:solidFill>
              </a:rPr>
              <a:t>var connection = </a:t>
            </a:r>
            <a:r>
              <a:rPr lang="en-US" sz="2000" dirty="0" err="1">
                <a:solidFill>
                  <a:schemeClr val="tx1"/>
                </a:solidFill>
              </a:rPr>
              <a:t>database.connect</a:t>
            </a:r>
            <a:r>
              <a:rPr lang="en-US" sz="2000" dirty="0">
                <a:solidFill>
                  <a:schemeClr val="tx1"/>
                </a:solidFill>
              </a:rPr>
              <a:t>();</a:t>
            </a:r>
          </a:p>
          <a:p>
            <a:endParaRPr lang="en-US" sz="2000" dirty="0">
              <a:solidFill>
                <a:schemeClr val="tx1"/>
              </a:solidFill>
            </a:endParaRPr>
          </a:p>
          <a:p>
            <a:r>
              <a:rPr lang="en-US" sz="2000" dirty="0">
                <a:solidFill>
                  <a:schemeClr val="tx1"/>
                </a:solidFill>
              </a:rPr>
              <a:t>Button </a:t>
            </a:r>
            <a:r>
              <a:rPr lang="en-US" sz="2000" dirty="0" err="1">
                <a:solidFill>
                  <a:schemeClr val="tx1"/>
                </a:solidFill>
              </a:rPr>
              <a:t>addButton</a:t>
            </a:r>
            <a:r>
              <a:rPr lang="en-US" sz="2000" dirty="0">
                <a:solidFill>
                  <a:schemeClr val="tx1"/>
                </a:solidFill>
              </a:rPr>
              <a:t> = new Button("Add");</a:t>
            </a:r>
            <a:br>
              <a:rPr lang="en-US" sz="2000" dirty="0">
                <a:solidFill>
                  <a:schemeClr val="tx1"/>
                </a:solidFill>
              </a:rPr>
            </a:br>
            <a:endParaRPr lang="en-US" sz="2000" dirty="0">
              <a:solidFill>
                <a:schemeClr val="tx1"/>
              </a:solidFill>
            </a:endParaRPr>
          </a:p>
          <a:p>
            <a:r>
              <a:rPr lang="en-US" sz="2000" dirty="0" err="1">
                <a:solidFill>
                  <a:schemeClr val="tx1"/>
                </a:solidFill>
              </a:rPr>
              <a:t>addButton.addClickListener</a:t>
            </a:r>
            <a:r>
              <a:rPr lang="en-US" sz="2000" dirty="0">
                <a:solidFill>
                  <a:schemeClr val="tx1"/>
                </a:solidFill>
              </a:rPr>
              <a:t>(event -&gt; { </a:t>
            </a:r>
          </a:p>
          <a:p>
            <a:r>
              <a:rPr lang="en-US" sz="2000" dirty="0">
                <a:solidFill>
                  <a:schemeClr val="tx1"/>
                </a:solidFill>
              </a:rPr>
              <a:t>  </a:t>
            </a:r>
            <a:r>
              <a:rPr lang="en-US" sz="2000" dirty="0" err="1">
                <a:solidFill>
                  <a:schemeClr val="tx1"/>
                </a:solidFill>
              </a:rPr>
              <a:t>connection.addItem</a:t>
            </a:r>
            <a:r>
              <a:rPr lang="en-US" sz="2000" dirty="0">
                <a:solidFill>
                  <a:schemeClr val="tx1"/>
                </a:solidFill>
              </a:rPr>
              <a:t>(</a:t>
            </a:r>
            <a:r>
              <a:rPr lang="en-US" sz="2000" dirty="0" err="1">
                <a:solidFill>
                  <a:schemeClr val="tx1"/>
                </a:solidFill>
              </a:rPr>
              <a:t>textField.getValue</a:t>
            </a:r>
            <a:r>
              <a:rPr lang="en-US" sz="2000" dirty="0">
                <a:solidFill>
                  <a:schemeClr val="tx1"/>
                </a:solidFill>
              </a:rPr>
              <a:t>());</a:t>
            </a:r>
          </a:p>
          <a:p>
            <a:r>
              <a:rPr lang="en-US" sz="2000" dirty="0">
                <a:solidFill>
                  <a:schemeClr val="tx1"/>
                </a:solidFill>
              </a:rPr>
              <a:t>});</a:t>
            </a:r>
          </a:p>
          <a:p>
            <a:endParaRPr lang="en-US" sz="2000" dirty="0">
              <a:solidFill>
                <a:schemeClr val="tx1"/>
              </a:solidFill>
            </a:endParaRPr>
          </a:p>
          <a:p>
            <a:r>
              <a:rPr lang="en-US" sz="2000" dirty="0" err="1">
                <a:solidFill>
                  <a:schemeClr val="tx1"/>
                </a:solidFill>
              </a:rPr>
              <a:t>connection.close</a:t>
            </a:r>
            <a:r>
              <a:rPr lang="en-US" sz="2000" dirty="0">
                <a:solidFill>
                  <a:schemeClr val="tx1"/>
                </a:solidFill>
              </a:rPr>
              <a:t>();</a:t>
            </a:r>
          </a:p>
        </p:txBody>
      </p:sp>
      <p:sp>
        <p:nvSpPr>
          <p:cNvPr id="7" name="Rectangle 6">
            <a:extLst>
              <a:ext uri="{FF2B5EF4-FFF2-40B4-BE49-F238E27FC236}">
                <a16:creationId xmlns:a16="http://schemas.microsoft.com/office/drawing/2014/main" id="{FBEE5E6A-88AA-FA38-0E9A-56A3DB5532D2}"/>
              </a:ext>
            </a:extLst>
          </p:cNvPr>
          <p:cNvSpPr/>
          <p:nvPr/>
        </p:nvSpPr>
        <p:spPr>
          <a:xfrm>
            <a:off x="6223026" y="2023436"/>
            <a:ext cx="5544616" cy="3384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000" dirty="0">
              <a:solidFill>
                <a:schemeClr val="tx1"/>
              </a:solidFill>
            </a:endParaRPr>
          </a:p>
          <a:p>
            <a:r>
              <a:rPr lang="en-US" sz="2000" dirty="0">
                <a:solidFill>
                  <a:schemeClr val="tx1"/>
                </a:solidFill>
              </a:rPr>
              <a:t>public interface Bank {</a:t>
            </a:r>
          </a:p>
          <a:p>
            <a:endParaRPr lang="en-US" sz="2000" dirty="0">
              <a:solidFill>
                <a:schemeClr val="tx1"/>
              </a:solidFill>
            </a:endParaRPr>
          </a:p>
          <a:p>
            <a:r>
              <a:rPr lang="en-US" sz="2000" dirty="0">
                <a:solidFill>
                  <a:schemeClr val="tx1"/>
                </a:solidFill>
              </a:rPr>
              <a:t>  void transfer(</a:t>
            </a:r>
          </a:p>
          <a:p>
            <a:r>
              <a:rPr lang="en-US" sz="2000" dirty="0">
                <a:solidFill>
                  <a:schemeClr val="tx1"/>
                </a:solidFill>
              </a:rPr>
              <a:t>    String from,</a:t>
            </a:r>
          </a:p>
          <a:p>
            <a:r>
              <a:rPr lang="en-US" sz="2000" dirty="0">
                <a:solidFill>
                  <a:schemeClr val="tx1"/>
                </a:solidFill>
              </a:rPr>
              <a:t>    String to,</a:t>
            </a:r>
          </a:p>
          <a:p>
            <a:r>
              <a:rPr lang="en-US" sz="2000" dirty="0">
                <a:solidFill>
                  <a:schemeClr val="tx1"/>
                </a:solidFill>
              </a:rPr>
              <a:t>    int amount);</a:t>
            </a:r>
          </a:p>
          <a:p>
            <a:endParaRPr lang="en-US" sz="2000" dirty="0">
              <a:solidFill>
                <a:schemeClr val="tx1"/>
              </a:solidFill>
            </a:endParaRPr>
          </a:p>
          <a:p>
            <a:r>
              <a:rPr lang="en-US" sz="2000" dirty="0">
                <a:solidFill>
                  <a:schemeClr val="tx1"/>
                </a:solidFill>
              </a:rPr>
              <a:t>}</a:t>
            </a:r>
          </a:p>
        </p:txBody>
      </p:sp>
    </p:spTree>
    <p:extLst>
      <p:ext uri="{BB962C8B-B14F-4D97-AF65-F5344CB8AC3E}">
        <p14:creationId xmlns:p14="http://schemas.microsoft.com/office/powerpoint/2010/main" val="44228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07B603-772F-B99D-D37C-DB7151C48464}"/>
              </a:ext>
            </a:extLst>
          </p:cNvPr>
          <p:cNvSpPr>
            <a:spLocks noGrp="1"/>
          </p:cNvSpPr>
          <p:nvPr>
            <p:ph type="body" sz="quarter" idx="13"/>
          </p:nvPr>
        </p:nvSpPr>
        <p:spPr/>
        <p:txBody>
          <a:bodyPr/>
          <a:lstStyle/>
          <a:p>
            <a:r>
              <a:rPr lang="en-US" dirty="0"/>
              <a:t>Background jobs</a:t>
            </a:r>
          </a:p>
        </p:txBody>
      </p:sp>
      <p:sp>
        <p:nvSpPr>
          <p:cNvPr id="3" name="Text Placeholder 2">
            <a:extLst>
              <a:ext uri="{FF2B5EF4-FFF2-40B4-BE49-F238E27FC236}">
                <a16:creationId xmlns:a16="http://schemas.microsoft.com/office/drawing/2014/main" id="{CCD45DBB-BB6E-3FA0-E527-5B18FC12D10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7241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C99B-6DBA-4598-9E21-1251CBC6231B}"/>
              </a:ext>
            </a:extLst>
          </p:cNvPr>
          <p:cNvSpPr>
            <a:spLocks noGrp="1"/>
          </p:cNvSpPr>
          <p:nvPr>
            <p:ph type="title"/>
          </p:nvPr>
        </p:nvSpPr>
        <p:spPr/>
        <p:txBody>
          <a:bodyPr/>
          <a:lstStyle/>
          <a:p>
            <a:r>
              <a:rPr lang="en-US" dirty="0"/>
              <a:t>Resource intensive / long running task</a:t>
            </a:r>
          </a:p>
        </p:txBody>
      </p:sp>
      <p:sp>
        <p:nvSpPr>
          <p:cNvPr id="3" name="Slide Number Placeholder 2">
            <a:extLst>
              <a:ext uri="{FF2B5EF4-FFF2-40B4-BE49-F238E27FC236}">
                <a16:creationId xmlns:a16="http://schemas.microsoft.com/office/drawing/2014/main" id="{89E122AE-6E22-B22E-EE3C-00BDFBC98F8E}"/>
              </a:ext>
            </a:extLst>
          </p:cNvPr>
          <p:cNvSpPr>
            <a:spLocks noGrp="1"/>
          </p:cNvSpPr>
          <p:nvPr>
            <p:ph type="sldNum" sz="quarter" idx="12"/>
          </p:nvPr>
        </p:nvSpPr>
        <p:spPr/>
        <p:txBody>
          <a:bodyPr/>
          <a:lstStyle/>
          <a:p>
            <a:fld id="{651B8B48-CD68-422A-981A-F7D1D2E08DD1}" type="slidenum">
              <a:rPr lang="en-US" smtClean="0"/>
              <a:t>8</a:t>
            </a:fld>
            <a:endParaRPr lang="en-US"/>
          </a:p>
        </p:txBody>
      </p:sp>
      <p:sp>
        <p:nvSpPr>
          <p:cNvPr id="4" name="Content Placeholder 1">
            <a:extLst>
              <a:ext uri="{FF2B5EF4-FFF2-40B4-BE49-F238E27FC236}">
                <a16:creationId xmlns:a16="http://schemas.microsoft.com/office/drawing/2014/main" id="{96757B9E-0354-55B0-EED9-CF225A2FF2D2}"/>
              </a:ext>
            </a:extLst>
          </p:cNvPr>
          <p:cNvSpPr txBox="1">
            <a:spLocks/>
          </p:cNvSpPr>
          <p:nvPr/>
        </p:nvSpPr>
        <p:spPr>
          <a:xfrm>
            <a:off x="718901" y="1640410"/>
            <a:ext cx="2160240" cy="38797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a:solidFill>
                  <a:schemeClr val="tx1"/>
                </a:solidFill>
              </a:rPr>
              <a:t>Web workers</a:t>
            </a:r>
            <a:endParaRPr lang="en-US" dirty="0">
              <a:solidFill>
                <a:schemeClr val="tx1"/>
              </a:solidFill>
            </a:endParaRPr>
          </a:p>
        </p:txBody>
      </p:sp>
      <p:sp>
        <p:nvSpPr>
          <p:cNvPr id="5" name="Rectangle 4">
            <a:extLst>
              <a:ext uri="{FF2B5EF4-FFF2-40B4-BE49-F238E27FC236}">
                <a16:creationId xmlns:a16="http://schemas.microsoft.com/office/drawing/2014/main" id="{9DF9C8F9-F836-0462-B528-075D5BB91F81}"/>
              </a:ext>
            </a:extLst>
          </p:cNvPr>
          <p:cNvSpPr/>
          <p:nvPr/>
        </p:nvSpPr>
        <p:spPr>
          <a:xfrm>
            <a:off x="4103277" y="2852936"/>
            <a:ext cx="2160240" cy="2592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6" name="Rectangle 5">
            <a:extLst>
              <a:ext uri="{FF2B5EF4-FFF2-40B4-BE49-F238E27FC236}">
                <a16:creationId xmlns:a16="http://schemas.microsoft.com/office/drawing/2014/main" id="{CC900F90-138C-E3BA-0F07-A38BB4CD4494}"/>
              </a:ext>
            </a:extLst>
          </p:cNvPr>
          <p:cNvSpPr/>
          <p:nvPr/>
        </p:nvSpPr>
        <p:spPr>
          <a:xfrm>
            <a:off x="7114402" y="3512619"/>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7" name="Rectangle 6">
            <a:extLst>
              <a:ext uri="{FF2B5EF4-FFF2-40B4-BE49-F238E27FC236}">
                <a16:creationId xmlns:a16="http://schemas.microsoft.com/office/drawing/2014/main" id="{051E6F5C-B80F-13F4-C01B-B8926D449E1C}"/>
              </a:ext>
            </a:extLst>
          </p:cNvPr>
          <p:cNvSpPr/>
          <p:nvPr/>
        </p:nvSpPr>
        <p:spPr>
          <a:xfrm>
            <a:off x="718901" y="4736754"/>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8" name="Rectangle 7">
            <a:extLst>
              <a:ext uri="{FF2B5EF4-FFF2-40B4-BE49-F238E27FC236}">
                <a16:creationId xmlns:a16="http://schemas.microsoft.com/office/drawing/2014/main" id="{9651F481-5F11-65D1-F192-55B6C3A013C0}"/>
              </a:ext>
            </a:extLst>
          </p:cNvPr>
          <p:cNvSpPr/>
          <p:nvPr/>
        </p:nvSpPr>
        <p:spPr>
          <a:xfrm>
            <a:off x="9647893" y="3512619"/>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server</a:t>
            </a:r>
          </a:p>
        </p:txBody>
      </p:sp>
      <p:sp>
        <p:nvSpPr>
          <p:cNvPr id="9" name="Rectangle 8">
            <a:extLst>
              <a:ext uri="{FF2B5EF4-FFF2-40B4-BE49-F238E27FC236}">
                <a16:creationId xmlns:a16="http://schemas.microsoft.com/office/drawing/2014/main" id="{8BD50859-52A2-95E2-1BC4-5B96522EE7EE}"/>
              </a:ext>
            </a:extLst>
          </p:cNvPr>
          <p:cNvSpPr/>
          <p:nvPr/>
        </p:nvSpPr>
        <p:spPr>
          <a:xfrm>
            <a:off x="718901" y="2077063"/>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client</a:t>
            </a:r>
          </a:p>
        </p:txBody>
      </p:sp>
      <p:sp>
        <p:nvSpPr>
          <p:cNvPr id="10" name="Content Placeholder 1">
            <a:extLst>
              <a:ext uri="{FF2B5EF4-FFF2-40B4-BE49-F238E27FC236}">
                <a16:creationId xmlns:a16="http://schemas.microsoft.com/office/drawing/2014/main" id="{844FE27D-F70D-9C95-FC3A-41A4FBCA6F78}"/>
              </a:ext>
            </a:extLst>
          </p:cNvPr>
          <p:cNvSpPr txBox="1">
            <a:spLocks/>
          </p:cNvSpPr>
          <p:nvPr/>
        </p:nvSpPr>
        <p:spPr>
          <a:xfrm>
            <a:off x="7114401" y="3008562"/>
            <a:ext cx="4693731" cy="464927"/>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dirty="0"/>
              <a:t>Horizontal scaling</a:t>
            </a:r>
          </a:p>
        </p:txBody>
      </p:sp>
      <p:sp>
        <p:nvSpPr>
          <p:cNvPr id="11" name="Content Placeholder 1">
            <a:extLst>
              <a:ext uri="{FF2B5EF4-FFF2-40B4-BE49-F238E27FC236}">
                <a16:creationId xmlns:a16="http://schemas.microsoft.com/office/drawing/2014/main" id="{C7E7A777-E43F-555F-5B69-50657F3FC0BB}"/>
              </a:ext>
            </a:extLst>
          </p:cNvPr>
          <p:cNvSpPr txBox="1">
            <a:spLocks/>
          </p:cNvSpPr>
          <p:nvPr/>
        </p:nvSpPr>
        <p:spPr>
          <a:xfrm>
            <a:off x="4103277" y="2132856"/>
            <a:ext cx="2160240" cy="72008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dirty="0"/>
              <a:t>Vertical scaling</a:t>
            </a:r>
          </a:p>
        </p:txBody>
      </p:sp>
      <p:sp>
        <p:nvSpPr>
          <p:cNvPr id="12" name="Content Placeholder 1">
            <a:extLst>
              <a:ext uri="{FF2B5EF4-FFF2-40B4-BE49-F238E27FC236}">
                <a16:creationId xmlns:a16="http://schemas.microsoft.com/office/drawing/2014/main" id="{09B8A4C6-9445-7E3B-E9BB-0CEE790F12E4}"/>
              </a:ext>
            </a:extLst>
          </p:cNvPr>
          <p:cNvSpPr txBox="1">
            <a:spLocks/>
          </p:cNvSpPr>
          <p:nvPr/>
        </p:nvSpPr>
        <p:spPr>
          <a:xfrm>
            <a:off x="731046" y="4304705"/>
            <a:ext cx="2160240" cy="38797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p>
        </p:txBody>
      </p:sp>
      <p:sp>
        <p:nvSpPr>
          <p:cNvPr id="13" name="Content Placeholder 1">
            <a:extLst>
              <a:ext uri="{FF2B5EF4-FFF2-40B4-BE49-F238E27FC236}">
                <a16:creationId xmlns:a16="http://schemas.microsoft.com/office/drawing/2014/main" id="{A829365B-7BF5-CB3B-FC69-24B378E93B55}"/>
              </a:ext>
            </a:extLst>
          </p:cNvPr>
          <p:cNvSpPr txBox="1">
            <a:spLocks/>
          </p:cNvSpPr>
          <p:nvPr/>
        </p:nvSpPr>
        <p:spPr>
          <a:xfrm>
            <a:off x="7127613" y="4487851"/>
            <a:ext cx="4693731" cy="464927"/>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dirty="0"/>
              <a:t>Stateless vs Stateful</a:t>
            </a:r>
          </a:p>
        </p:txBody>
      </p:sp>
    </p:spTree>
    <p:extLst>
      <p:ext uri="{BB962C8B-B14F-4D97-AF65-F5344CB8AC3E}">
        <p14:creationId xmlns:p14="http://schemas.microsoft.com/office/powerpoint/2010/main" val="172335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animBg="1"/>
      <p:bldP spid="8" grpId="0" animBg="1"/>
      <p:bldP spid="9" grpId="0" animBg="1"/>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4C36-0490-4DB4-4359-A03C74FF84FD}"/>
              </a:ext>
            </a:extLst>
          </p:cNvPr>
          <p:cNvSpPr>
            <a:spLocks noGrp="1"/>
          </p:cNvSpPr>
          <p:nvPr>
            <p:ph type="title"/>
          </p:nvPr>
        </p:nvSpPr>
        <p:spPr/>
        <p:txBody>
          <a:bodyPr/>
          <a:lstStyle/>
          <a:p>
            <a:r>
              <a:rPr lang="en-US" dirty="0"/>
              <a:t>Background jobs / message queues</a:t>
            </a:r>
          </a:p>
        </p:txBody>
      </p:sp>
      <p:sp>
        <p:nvSpPr>
          <p:cNvPr id="3" name="Slide Number Placeholder 2">
            <a:extLst>
              <a:ext uri="{FF2B5EF4-FFF2-40B4-BE49-F238E27FC236}">
                <a16:creationId xmlns:a16="http://schemas.microsoft.com/office/drawing/2014/main" id="{BA0CBA69-D248-1935-1D9F-CA907BB4031D}"/>
              </a:ext>
            </a:extLst>
          </p:cNvPr>
          <p:cNvSpPr>
            <a:spLocks noGrp="1"/>
          </p:cNvSpPr>
          <p:nvPr>
            <p:ph type="sldNum" sz="quarter" idx="12"/>
          </p:nvPr>
        </p:nvSpPr>
        <p:spPr/>
        <p:txBody>
          <a:bodyPr/>
          <a:lstStyle/>
          <a:p>
            <a:fld id="{651B8B48-CD68-422A-981A-F7D1D2E08DD1}" type="slidenum">
              <a:rPr lang="en-US" smtClean="0"/>
              <a:t>9</a:t>
            </a:fld>
            <a:endParaRPr lang="en-US"/>
          </a:p>
        </p:txBody>
      </p:sp>
      <p:sp>
        <p:nvSpPr>
          <p:cNvPr id="4" name="Rectangle 3">
            <a:extLst>
              <a:ext uri="{FF2B5EF4-FFF2-40B4-BE49-F238E27FC236}">
                <a16:creationId xmlns:a16="http://schemas.microsoft.com/office/drawing/2014/main" id="{00478DBA-8DF6-1298-D1E9-A61842A5F8AA}"/>
              </a:ext>
            </a:extLst>
          </p:cNvPr>
          <p:cNvSpPr/>
          <p:nvPr/>
        </p:nvSpPr>
        <p:spPr>
          <a:xfrm>
            <a:off x="8185300" y="1700808"/>
            <a:ext cx="3168352" cy="33212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&lt;&lt;component&gt;&gt;</a:t>
            </a:r>
          </a:p>
          <a:p>
            <a:pPr algn="ctr"/>
            <a:r>
              <a:rPr lang="en-US" dirty="0">
                <a:solidFill>
                  <a:schemeClr val="tx1"/>
                </a:solidFill>
              </a:rPr>
              <a:t>consumer</a:t>
            </a:r>
          </a:p>
        </p:txBody>
      </p:sp>
      <p:sp>
        <p:nvSpPr>
          <p:cNvPr id="5" name="Rectangle 4">
            <a:extLst>
              <a:ext uri="{FF2B5EF4-FFF2-40B4-BE49-F238E27FC236}">
                <a16:creationId xmlns:a16="http://schemas.microsoft.com/office/drawing/2014/main" id="{696F3B96-5981-97FC-5DAB-4110C009123A}"/>
              </a:ext>
            </a:extLst>
          </p:cNvPr>
          <p:cNvSpPr/>
          <p:nvPr/>
        </p:nvSpPr>
        <p:spPr>
          <a:xfrm>
            <a:off x="3216748" y="1700808"/>
            <a:ext cx="3240360" cy="3600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&lt;&lt;component&gt;&gt;</a:t>
            </a:r>
          </a:p>
          <a:p>
            <a:pPr algn="ctr"/>
            <a:r>
              <a:rPr lang="en-US" dirty="0">
                <a:solidFill>
                  <a:schemeClr val="tx1"/>
                </a:solidFill>
              </a:rPr>
              <a:t>broker</a:t>
            </a:r>
          </a:p>
        </p:txBody>
      </p:sp>
      <p:sp>
        <p:nvSpPr>
          <p:cNvPr id="6" name="Rectangle 5">
            <a:extLst>
              <a:ext uri="{FF2B5EF4-FFF2-40B4-BE49-F238E27FC236}">
                <a16:creationId xmlns:a16="http://schemas.microsoft.com/office/drawing/2014/main" id="{65BD8058-2F96-0827-D4D0-3796319AD4CE}"/>
              </a:ext>
            </a:extLst>
          </p:cNvPr>
          <p:cNvSpPr/>
          <p:nvPr/>
        </p:nvSpPr>
        <p:spPr>
          <a:xfrm>
            <a:off x="336428" y="3032956"/>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producer</a:t>
            </a:r>
          </a:p>
        </p:txBody>
      </p:sp>
      <p:cxnSp>
        <p:nvCxnSpPr>
          <p:cNvPr id="7" name="Straight Connector 6">
            <a:extLst>
              <a:ext uri="{FF2B5EF4-FFF2-40B4-BE49-F238E27FC236}">
                <a16:creationId xmlns:a16="http://schemas.microsoft.com/office/drawing/2014/main" id="{05A610E6-686B-0998-2D6B-67232C19985D}"/>
              </a:ext>
            </a:extLst>
          </p:cNvPr>
          <p:cNvCxnSpPr>
            <a:cxnSpLocks/>
            <a:stCxn id="5" idx="1"/>
            <a:endCxn id="6" idx="3"/>
          </p:cNvCxnSpPr>
          <p:nvPr/>
        </p:nvCxnSpPr>
        <p:spPr>
          <a:xfrm flipH="1">
            <a:off x="2496668" y="3501008"/>
            <a:ext cx="720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254ADC5-79A4-3893-9787-C47EBF71122F}"/>
              </a:ext>
            </a:extLst>
          </p:cNvPr>
          <p:cNvSpPr/>
          <p:nvPr/>
        </p:nvSpPr>
        <p:spPr>
          <a:xfrm>
            <a:off x="3756808" y="2708832"/>
            <a:ext cx="2160240" cy="576064"/>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tx1"/>
                </a:solidFill>
              </a:rPr>
              <a:t>Task Queue</a:t>
            </a:r>
          </a:p>
        </p:txBody>
      </p:sp>
      <p:sp>
        <p:nvSpPr>
          <p:cNvPr id="9" name="Rectangle 8">
            <a:extLst>
              <a:ext uri="{FF2B5EF4-FFF2-40B4-BE49-F238E27FC236}">
                <a16:creationId xmlns:a16="http://schemas.microsoft.com/office/drawing/2014/main" id="{AEB8B62A-0776-0569-C2F0-2B8790A63364}"/>
              </a:ext>
            </a:extLst>
          </p:cNvPr>
          <p:cNvSpPr/>
          <p:nvPr/>
        </p:nvSpPr>
        <p:spPr>
          <a:xfrm>
            <a:off x="3756808" y="3501008"/>
            <a:ext cx="2160240" cy="576064"/>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tx1"/>
                </a:solidFill>
              </a:rPr>
              <a:t>Task Queue</a:t>
            </a:r>
          </a:p>
        </p:txBody>
      </p:sp>
      <p:sp>
        <p:nvSpPr>
          <p:cNvPr id="10" name="Rectangle 9">
            <a:extLst>
              <a:ext uri="{FF2B5EF4-FFF2-40B4-BE49-F238E27FC236}">
                <a16:creationId xmlns:a16="http://schemas.microsoft.com/office/drawing/2014/main" id="{E0C8B728-0A9B-4899-DBC2-D9B387C39929}"/>
              </a:ext>
            </a:extLst>
          </p:cNvPr>
          <p:cNvSpPr/>
          <p:nvPr/>
        </p:nvSpPr>
        <p:spPr>
          <a:xfrm>
            <a:off x="3756808" y="4365104"/>
            <a:ext cx="2160240" cy="576064"/>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tx1"/>
                </a:solidFill>
              </a:rPr>
              <a:t>Task Queue</a:t>
            </a:r>
          </a:p>
        </p:txBody>
      </p:sp>
      <p:sp>
        <p:nvSpPr>
          <p:cNvPr id="11" name="Rectangle 10">
            <a:extLst>
              <a:ext uri="{FF2B5EF4-FFF2-40B4-BE49-F238E27FC236}">
                <a16:creationId xmlns:a16="http://schemas.microsoft.com/office/drawing/2014/main" id="{EC4C0AB1-5A49-E625-6F68-8ED00C283395}"/>
              </a:ext>
            </a:extLst>
          </p:cNvPr>
          <p:cNvSpPr/>
          <p:nvPr/>
        </p:nvSpPr>
        <p:spPr>
          <a:xfrm>
            <a:off x="8689356" y="5238080"/>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result backend</a:t>
            </a:r>
          </a:p>
        </p:txBody>
      </p:sp>
      <p:cxnSp>
        <p:nvCxnSpPr>
          <p:cNvPr id="12" name="Straight Connector 11">
            <a:extLst>
              <a:ext uri="{FF2B5EF4-FFF2-40B4-BE49-F238E27FC236}">
                <a16:creationId xmlns:a16="http://schemas.microsoft.com/office/drawing/2014/main" id="{FE9DBE20-9D42-B2CB-D452-8FF799F77F13}"/>
              </a:ext>
            </a:extLst>
          </p:cNvPr>
          <p:cNvCxnSpPr>
            <a:cxnSpLocks/>
            <a:stCxn id="11" idx="0"/>
            <a:endCxn id="4" idx="2"/>
          </p:cNvCxnSpPr>
          <p:nvPr/>
        </p:nvCxnSpPr>
        <p:spPr>
          <a:xfrm flipV="1">
            <a:off x="9769476" y="5022056"/>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B71BEA6-1B2E-41E0-3233-A1FC2A420B99}"/>
              </a:ext>
            </a:extLst>
          </p:cNvPr>
          <p:cNvSpPr/>
          <p:nvPr/>
        </p:nvSpPr>
        <p:spPr>
          <a:xfrm>
            <a:off x="8700716" y="2501776"/>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worker</a:t>
            </a:r>
          </a:p>
        </p:txBody>
      </p:sp>
      <p:sp>
        <p:nvSpPr>
          <p:cNvPr id="14" name="Rectangle 13">
            <a:extLst>
              <a:ext uri="{FF2B5EF4-FFF2-40B4-BE49-F238E27FC236}">
                <a16:creationId xmlns:a16="http://schemas.microsoft.com/office/drawing/2014/main" id="{E4E15E17-2BDF-9B9B-23E0-25655ABE499B}"/>
              </a:ext>
            </a:extLst>
          </p:cNvPr>
          <p:cNvSpPr/>
          <p:nvPr/>
        </p:nvSpPr>
        <p:spPr>
          <a:xfrm>
            <a:off x="8712412" y="3797920"/>
            <a:ext cx="2160240" cy="9361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&lt;&lt;component&gt;&gt;</a:t>
            </a:r>
          </a:p>
          <a:p>
            <a:pPr algn="ctr"/>
            <a:r>
              <a:rPr lang="en-US" dirty="0">
                <a:solidFill>
                  <a:schemeClr val="tx1"/>
                </a:solidFill>
              </a:rPr>
              <a:t>worker</a:t>
            </a:r>
          </a:p>
        </p:txBody>
      </p:sp>
      <p:cxnSp>
        <p:nvCxnSpPr>
          <p:cNvPr id="15" name="Straight Connector 14">
            <a:extLst>
              <a:ext uri="{FF2B5EF4-FFF2-40B4-BE49-F238E27FC236}">
                <a16:creationId xmlns:a16="http://schemas.microsoft.com/office/drawing/2014/main" id="{26B65EB6-8BCB-C0F0-150E-845B8C5BA383}"/>
              </a:ext>
            </a:extLst>
          </p:cNvPr>
          <p:cNvCxnSpPr>
            <a:cxnSpLocks/>
            <a:stCxn id="13" idx="1"/>
            <a:endCxn id="8" idx="3"/>
          </p:cNvCxnSpPr>
          <p:nvPr/>
        </p:nvCxnSpPr>
        <p:spPr>
          <a:xfrm flipH="1">
            <a:off x="5917048" y="2969828"/>
            <a:ext cx="2783668" cy="27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B5C4282B-CB7B-9BB0-68E9-E9AB80946850}"/>
              </a:ext>
            </a:extLst>
          </p:cNvPr>
          <p:cNvCxnSpPr>
            <a:cxnSpLocks/>
            <a:stCxn id="14" idx="1"/>
            <a:endCxn id="9" idx="3"/>
          </p:cNvCxnSpPr>
          <p:nvPr/>
        </p:nvCxnSpPr>
        <p:spPr>
          <a:xfrm rot="10800000">
            <a:off x="5917048" y="3789040"/>
            <a:ext cx="2795364" cy="476932"/>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7C7CB134-1D9D-C60D-885F-C6A3CC4F8504}"/>
              </a:ext>
            </a:extLst>
          </p:cNvPr>
          <p:cNvCxnSpPr>
            <a:cxnSpLocks/>
            <a:stCxn id="14" idx="1"/>
            <a:endCxn id="10" idx="3"/>
          </p:cNvCxnSpPr>
          <p:nvPr/>
        </p:nvCxnSpPr>
        <p:spPr>
          <a:xfrm rot="10800000" flipV="1">
            <a:off x="5917048" y="4265972"/>
            <a:ext cx="2795364" cy="38716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82888"/>
      </p:ext>
    </p:extLst>
  </p:cSld>
  <p:clrMapOvr>
    <a:masterClrMapping/>
  </p:clrMapOvr>
</p:sld>
</file>

<file path=ppt/theme/theme1.xml><?xml version="1.0" encoding="utf-8"?>
<a:theme xmlns:a="http://schemas.openxmlformats.org/drawingml/2006/main" name="2024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4 presentation theme" id="{B11F140C-9B55-4BCA-BFF9-CABB9E915944}" vid="{395D06B6-9D47-4D1E-9828-FD1B18F4067F}"/>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 presentation theme</Template>
  <TotalTime>23142</TotalTime>
  <Words>3382</Words>
  <Application>Microsoft Office PowerPoint</Application>
  <PresentationFormat>Widescreen</PresentationFormat>
  <Paragraphs>616</Paragraphs>
  <Slides>30</Slides>
  <Notes>29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Georgia</vt:lpstr>
      <vt:lpstr>Google Sans</vt:lpstr>
      <vt:lpstr>Open Sans</vt:lpstr>
      <vt:lpstr>2024 presentation theme</vt:lpstr>
      <vt:lpstr>Server</vt:lpstr>
      <vt:lpstr>Starting point</vt:lpstr>
      <vt:lpstr>Web application: full-stack developer</vt:lpstr>
      <vt:lpstr>Client side</vt:lpstr>
      <vt:lpstr>PowerPoint Presentation</vt:lpstr>
      <vt:lpstr>Event handling</vt:lpstr>
      <vt:lpstr>PowerPoint Presentation</vt:lpstr>
      <vt:lpstr>Resource intensive / long running task</vt:lpstr>
      <vt:lpstr>Background jobs / message queues</vt:lpstr>
      <vt:lpstr>Example: Celery</vt:lpstr>
      <vt:lpstr>Example: Redis Queue</vt:lpstr>
      <vt:lpstr>PowerPoint Presentation</vt:lpstr>
      <vt:lpstr>PowerPoint Presentation</vt:lpstr>
      <vt:lpstr>Motivation</vt:lpstr>
      <vt:lpstr>Monitoring</vt:lpstr>
      <vt:lpstr>Example</vt:lpstr>
      <vt:lpstr>PowerPoint Presentation</vt:lpstr>
      <vt:lpstr>Architecture</vt:lpstr>
      <vt:lpstr>Starting point</vt:lpstr>
      <vt:lpstr>Background Jobs</vt:lpstr>
      <vt:lpstr>Application state</vt:lpstr>
      <vt:lpstr>Proxy</vt:lpstr>
      <vt:lpstr>Reverse proxy</vt:lpstr>
      <vt:lpstr>Cache</vt:lpstr>
      <vt:lpstr>Content delivery network (CDN)</vt:lpstr>
      <vt:lpstr>Load balancer</vt:lpstr>
      <vt:lpstr>Database</vt:lpstr>
      <vt:lpstr>Example: PrankWeb</vt:lpstr>
      <vt:lpstr>Architecture</vt:lpstr>
      <vt:lpstr>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379</cp:revision>
  <dcterms:created xsi:type="dcterms:W3CDTF">2011-06-05T13:18:40Z</dcterms:created>
  <dcterms:modified xsi:type="dcterms:W3CDTF">2024-04-23T20:16:07Z</dcterms:modified>
</cp:coreProperties>
</file>