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9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21" r:id="rId11"/>
    <p:sldId id="414" r:id="rId12"/>
    <p:sldId id="416" r:id="rId13"/>
    <p:sldId id="417" r:id="rId14"/>
    <p:sldId id="418" r:id="rId15"/>
    <p:sldId id="419" r:id="rId16"/>
    <p:sldId id="420" r:id="rId17"/>
    <p:sldId id="415" r:id="rId18"/>
    <p:sldId id="4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E28"/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59951" autoAdjust="0"/>
  </p:normalViewPr>
  <p:slideViewPr>
    <p:cSldViewPr>
      <p:cViewPr varScale="1">
        <p:scale>
          <a:sx n="70" d="100"/>
          <a:sy n="70" d="100"/>
        </p:scale>
        <p:origin x="21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https://reactnative.dev/docs/intro-react-native-components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9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Fabric as of 05.2022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Phases can be computed in different threads:</a:t>
            </a:r>
            <a:br>
              <a:rPr lang="en-US" dirty="0"/>
            </a:br>
            <a:r>
              <a:rPr lang="en-US" dirty="0"/>
              <a:t>render – execute JS and get the tree to render, with native components</a:t>
            </a:r>
            <a:br>
              <a:rPr lang="en-US" dirty="0"/>
            </a:br>
            <a:r>
              <a:rPr lang="en-US" dirty="0"/>
              <a:t>commit - layout can be computed (using </a:t>
            </a:r>
            <a:r>
              <a:rPr lang="en-US" b="0" i="0" dirty="0">
                <a:solidFill>
                  <a:srgbClr val="1C1E21"/>
                </a:solidFill>
                <a:effectLst/>
                <a:latin typeface="Optimistic Display"/>
              </a:rPr>
              <a:t>Yoga), </a:t>
            </a:r>
            <a:r>
              <a:rPr lang="en-US" dirty="0"/>
              <a:t>mark tree an “next to be mounted” in next tick of UI thread (or synch if executed in UI thread)</a:t>
            </a:r>
            <a:br>
              <a:rPr lang="en-US" dirty="0"/>
            </a:br>
            <a:r>
              <a:rPr lang="en-US" dirty="0"/>
              <a:t>mount - transform tree and layout into host user-interface. View is flattened, to not created nested views and diff algorithm Is employed.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Flattening - multiple nested views should not be rendered. Views are merged, rather then removed (like merge margins).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Threads – safety using immutable and C++ const</a:t>
            </a:r>
            <a:br>
              <a:rPr lang="en-US" dirty="0"/>
            </a:br>
            <a:r>
              <a:rPr lang="en-US" dirty="0"/>
              <a:t>UI - the main thread, only one who can manipulate the host UI. </a:t>
            </a:r>
            <a:br>
              <a:rPr lang="en-US" dirty="0"/>
            </a:br>
            <a:r>
              <a:rPr lang="en-US" dirty="0"/>
              <a:t>JS - execute JavaScript</a:t>
            </a:r>
            <a:br>
              <a:rPr lang="en-US" dirty="0"/>
            </a:br>
            <a:r>
              <a:rPr lang="en-US" dirty="0"/>
              <a:t>Background – for layout</a:t>
            </a:r>
            <a:br>
              <a:rPr lang="en-US" dirty="0"/>
            </a:br>
            <a:r>
              <a:rPr lang="en-US" dirty="0"/>
              <a:t>Overall, each thread can do multiple things (except host UI) depending on the event priority. For example, UI may execute the whole pipeline.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Fabric share the core, before the core was specific for each platform.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JavaScript may not be source of all the information (like scroll position).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Highlight layout computation – normally handled by the browser. This time handled by Yoga - a portable layout engine.</a:t>
            </a:r>
            <a:br>
              <a:rPr lang="en-US" dirty="0"/>
            </a:br>
            <a:r>
              <a:rPr lang="en-US" dirty="0"/>
              <a:t>Yoga is capable of producing a layout from nodes with CSS styles.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https://reactnative.dev/architecture/overview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https://www.yogalayout.dev/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81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Flutter was described in 2015, release by 2017 by Google.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Deployment may be customized for each platform – part of your project. Designed for this purpose not adopted.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Dart has some JavaScript concepts Future vs Promise. Dart was used in Angular, there was a split for TypeScript in </a:t>
            </a: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2016. It is a strongly typed language, functions are first class citizens (callbacks).</a:t>
            </a:r>
            <a:b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</a:b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Object-oriented (with GC), class based, C-like syntax. Workers with isolated memory to achieve concurrency, communication with messages. We can see example of Dart source code.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core set of Widgets, that need to have native implementation. All is a Widget .. we just compose widgets. Each Widget has specific properties.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have a file with dependencies like </a:t>
            </a:r>
            <a:r>
              <a:rPr lang="en-US" dirty="0" err="1"/>
              <a:t>package.json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MS have Xamarin - not targeting the web.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https://flutter.dev/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5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may a Flutter application look like.</a:t>
            </a:r>
          </a:p>
          <a:p>
            <a:endParaRPr lang="en-US" dirty="0"/>
          </a:p>
          <a:p>
            <a:r>
              <a:rPr lang="en-US" dirty="0"/>
              <a:t>There is nice support for Visual Studio Code. </a:t>
            </a:r>
          </a:p>
          <a:p>
            <a:endParaRPr lang="en-US" dirty="0"/>
          </a:p>
          <a:p>
            <a:r>
              <a:rPr lang="en-US" dirty="0"/>
              <a:t>Right side is content of the build method.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76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Like React, using </a:t>
            </a:r>
            <a:r>
              <a:rPr lang="en-US" dirty="0" err="1"/>
              <a:t>setState</a:t>
            </a:r>
            <a:r>
              <a:rPr lang="en-US" dirty="0"/>
              <a:t> - takes callback to execute. Widgets can be destroyed; state must be in State class.</a:t>
            </a:r>
            <a:br>
              <a:rPr lang="en-US" dirty="0"/>
            </a:br>
            <a:r>
              <a:rPr lang="en-US" dirty="0"/>
              <a:t>State is in a Widget, sharing state is by elevating.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one is a base class we can extend; it can hold the state and we can listen for a change ( .</a:t>
            </a:r>
            <a:r>
              <a:rPr lang="en-US" dirty="0" err="1"/>
              <a:t>notifyListeners</a:t>
            </a:r>
            <a:r>
              <a:rPr lang="en-US" dirty="0"/>
              <a:t>() ). Other methods are like React context.</a:t>
            </a:r>
          </a:p>
          <a:p>
            <a:endParaRPr lang="en-US" dirty="0"/>
          </a:p>
          <a:p>
            <a:r>
              <a:rPr lang="en-US" dirty="0"/>
              <a:t>We see similar shape as we have in React or other frameworks. We deal with state in similar fashion. </a:t>
            </a:r>
          </a:p>
          <a:p>
            <a:r>
              <a:rPr lang="en-US" dirty="0"/>
              <a:t>------ </a:t>
            </a:r>
          </a:p>
          <a:p>
            <a:r>
              <a:rPr lang="en-US" dirty="0"/>
              <a:t>First, we need to define the state. Here we declare a state together with actions, like in Redux or </a:t>
            </a:r>
            <a:r>
              <a:rPr lang="en-US" dirty="0" err="1"/>
              <a:t>Pinia</a:t>
            </a:r>
            <a:r>
              <a:rPr lang="en-US" dirty="0"/>
              <a:t>.</a:t>
            </a:r>
          </a:p>
          <a:p>
            <a:r>
              <a:rPr lang="en-US" dirty="0"/>
              <a:t>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Next, we can ask for the “context” and pass it down.</a:t>
            </a:r>
          </a:p>
          <a:p>
            <a:r>
              <a:rPr lang="en-US" dirty="0"/>
              <a:t>------</a:t>
            </a:r>
          </a:p>
          <a:p>
            <a:r>
              <a:rPr lang="en-US" dirty="0"/>
              <a:t>Last, we can use the state.</a:t>
            </a:r>
          </a:p>
          <a:p>
            <a:endParaRPr lang="en-US" dirty="0"/>
          </a:p>
          <a:p>
            <a:r>
              <a:rPr lang="en-US" dirty="0"/>
              <a:t>Consider show: https://pinia.vuejs.org/introduction.html (state as a properties and functions) or React Context (we need reference to the same variable).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1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used to be asm.js – a subset of JavaScript, designed to be used as a bytecode for other languages. Browsers may provide specific implementations. Deprecated in favor of </a:t>
            </a:r>
            <a:r>
              <a:rPr lang="en-US" dirty="0" err="1"/>
              <a:t>WebAssembly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Defines binary code as well as its text representation.</a:t>
            </a:r>
            <a:br>
              <a:rPr lang="en-US" dirty="0"/>
            </a:br>
            <a:r>
              <a:rPr lang="en-US" dirty="0"/>
              <a:t>Objective is to allow save execution with high performance.</a:t>
            </a:r>
            <a:br>
              <a:rPr lang="en-US" dirty="0"/>
            </a:br>
            <a:r>
              <a:rPr lang="en-US" dirty="0"/>
              <a:t>Bounded to JS interoperability and sandboxing.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Browsers provide API to compile the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 the other hand, we may call JS code from Assembly. Assembly modules like ES2015 modules.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9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C/C++, Rust, C#, F#, Go, Kotlin, Swift, D, Pascal, Zig, Grain – something may be harder to code, like importing a memory object.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C++ with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Inter"/>
              </a:rPr>
              <a:t>Emscripten</a:t>
            </a:r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, given to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Inter"/>
              </a:rPr>
              <a:t>clang+LLVM</a:t>
            </a:r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 may compile to .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Inter"/>
              </a:rPr>
              <a:t>wasm</a:t>
            </a:r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Module: Represents a </a:t>
            </a:r>
            <a:r>
              <a:rPr lang="en-US" dirty="0" err="1"/>
              <a:t>WebAssembly</a:t>
            </a:r>
            <a:r>
              <a:rPr lang="en-US" dirty="0"/>
              <a:t> binary that has been compiled by the browser into executable machine code. Compiled module can be sent to a worker.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Memory: A resizable </a:t>
            </a:r>
            <a:r>
              <a:rPr lang="en-US" dirty="0" err="1"/>
              <a:t>ArrayBuffer</a:t>
            </a:r>
            <a:r>
              <a:rPr lang="en-US" dirty="0"/>
              <a:t> that contains the linear array of bytes read and written by </a:t>
            </a:r>
            <a:r>
              <a:rPr lang="en-US" dirty="0" err="1"/>
              <a:t>WebAssembly's</a:t>
            </a:r>
            <a:r>
              <a:rPr lang="en-US" dirty="0"/>
              <a:t> low-level memory access instructions.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Table: A resizable typed array of references (e.g., to functions) that could not otherwise be stored as raw bytes in Memory (for safety and portability reasons).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Instance: A Module paired with all the state it uses at runtime including a Memory, Table, and set of imported values. An Instance is like an ES2015 module that has been loaded into a particular global with a particular set of imports.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WebAssembly</a:t>
            </a:r>
            <a:r>
              <a:rPr lang="en-US" dirty="0"/>
              <a:t> can not access DOM. Plan is to allow calls of APIs.</a:t>
            </a:r>
          </a:p>
          <a:p>
            <a:endParaRPr lang="en-US" b="0" i="0" dirty="0">
              <a:solidFill>
                <a:srgbClr val="FFFFFF"/>
              </a:solidFill>
              <a:effectLst/>
              <a:latin typeface="Inter"/>
            </a:endParaRP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We can employ with browser, CLI (</a:t>
            </a:r>
            <a:r>
              <a:rPr lang="en-US" dirty="0" err="1"/>
              <a:t>wasmtime</a:t>
            </a:r>
            <a:r>
              <a:rPr lang="en-US" b="0" i="0" dirty="0">
                <a:solidFill>
                  <a:srgbClr val="C9D1D9"/>
                </a:solidFill>
                <a:effectLst/>
                <a:latin typeface="-apple-system"/>
              </a:rPr>
              <a:t>)</a:t>
            </a:r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 or NodeJS (Stability: 1 - Experimental).</a:t>
            </a:r>
          </a:p>
          <a:p>
            <a:endParaRPr lang="en-US" b="0" i="0" dirty="0">
              <a:solidFill>
                <a:srgbClr val="FFFFFF"/>
              </a:solidFill>
              <a:effectLst/>
              <a:latin typeface="Inter"/>
            </a:endParaRP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There is W3C draft proposal for version 2.0. Initial design in 2017 after API was agreed upon by four major browsers.</a:t>
            </a: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Last core spec from 2019.</a:t>
            </a:r>
          </a:p>
          <a:p>
            <a:endParaRPr lang="en-US" b="0" i="0" dirty="0">
              <a:solidFill>
                <a:srgbClr val="FFFFFF"/>
              </a:solidFill>
              <a:effectLst/>
              <a:latin typeface="Inter"/>
            </a:endParaRP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https://developer.mozilla.org/en-US/docs/WebAssembly/Loading_and_running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https://webassembly.org/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https://nodejs.org/api/wasi.html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https://www.w3.org/TR/2019/REC-wasm-core-1-20191205/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https://www.w3.org/TR/wasm-core-2/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https://webassembly.github.io/spec/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https://reneeshah.medium.com/how-webassembly-gets-used-the-18-most-exciting-startups-building-with-wasm-939474e951db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81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We can see that “desktop” developers can now develop and deploy web applications.</a:t>
            </a:r>
          </a:p>
          <a:p>
            <a:endParaRPr lang="en-US" noProof="0" dirty="0"/>
          </a:p>
          <a:p>
            <a:r>
              <a:rPr lang="en-US" noProof="0" dirty="0"/>
              <a:t> 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3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a browser running a web page a native application? What about Python .. </a:t>
            </a:r>
          </a:p>
          <a:p>
            <a:endParaRPr lang="en-US" dirty="0"/>
          </a:p>
          <a:p>
            <a:r>
              <a:rPr lang="en-US" dirty="0"/>
              <a:t>Examples on following slide are from “web” to “native” based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6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https://www.electronforge.io/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17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 – control life cycle</a:t>
            </a:r>
          </a:p>
          <a:p>
            <a:r>
              <a:rPr lang="en-US" b="0" i="0" dirty="0" err="1">
                <a:solidFill>
                  <a:srgbClr val="F8F8F2"/>
                </a:solidFill>
                <a:effectLst/>
                <a:latin typeface="SFMono-Regular"/>
              </a:rPr>
              <a:t>BrowserWindow</a:t>
            </a:r>
            <a:r>
              <a:rPr lang="en-US" b="0" i="0" dirty="0">
                <a:solidFill>
                  <a:srgbClr val="F8F8F2"/>
                </a:solidFill>
                <a:effectLst/>
                <a:latin typeface="SFMono-Regular"/>
              </a:rPr>
              <a:t> – manage application window</a:t>
            </a:r>
          </a:p>
          <a:p>
            <a:endParaRPr lang="en-US" dirty="0"/>
          </a:p>
          <a:p>
            <a:r>
              <a:rPr lang="en-US" dirty="0"/>
              <a:t>As a result, we need to add listen for activate to </a:t>
            </a:r>
            <a:r>
              <a:rPr lang="en-US" dirty="0" err="1"/>
              <a:t>whenReady</a:t>
            </a:r>
            <a:r>
              <a:rPr lang="en-US" dirty="0"/>
              <a:t>. In reaction new window should be open if none is.</a:t>
            </a:r>
          </a:p>
          <a:p>
            <a:endParaRPr lang="en-US" dirty="0"/>
          </a:p>
          <a:p>
            <a:r>
              <a:rPr lang="en-US" dirty="0"/>
              <a:t>We can also employ additional options to </a:t>
            </a:r>
            <a:r>
              <a:rPr lang="en-US" dirty="0" err="1"/>
              <a:t>BrowserWindow</a:t>
            </a:r>
            <a:r>
              <a:rPr lang="en-US" dirty="0"/>
              <a:t> such as </a:t>
            </a:r>
            <a:r>
              <a:rPr lang="en-US" dirty="0" err="1"/>
              <a:t>webReferences</a:t>
            </a:r>
            <a:r>
              <a:rPr lang="en-US" dirty="0"/>
              <a:t>.</a:t>
            </a:r>
            <a:r>
              <a:rPr lang="en-US" b="0" i="0" dirty="0">
                <a:solidFill>
                  <a:srgbClr val="F8F8F2"/>
                </a:solidFill>
                <a:effectLst/>
                <a:latin typeface="SFMono-Regular"/>
              </a:rPr>
              <a:t> preload that execute given </a:t>
            </a:r>
          </a:p>
          <a:p>
            <a:r>
              <a:rPr lang="en-US" b="0" i="0" dirty="0">
                <a:solidFill>
                  <a:srgbClr val="F8F8F2"/>
                </a:solidFill>
                <a:effectLst/>
                <a:latin typeface="SFMono-Regular"/>
              </a:rPr>
              <a:t>script in the browser. It has access to browser Window as well as Node.js API. You can not set anything to the Window</a:t>
            </a:r>
          </a:p>
          <a:p>
            <a:r>
              <a:rPr lang="en-US" b="0" i="0" dirty="0">
                <a:solidFill>
                  <a:srgbClr val="F8F8F2"/>
                </a:solidFill>
                <a:effectLst/>
                <a:latin typeface="SFMono-Regular"/>
              </a:rPr>
              <a:t>object ~ Context Isolation. There are ways to share this (</a:t>
            </a:r>
            <a:r>
              <a:rPr lang="en-US" b="0" i="0" dirty="0" err="1">
                <a:solidFill>
                  <a:srgbClr val="F8F8F2"/>
                </a:solidFill>
                <a:effectLst/>
                <a:latin typeface="SFMono-Regular"/>
              </a:rPr>
              <a:t>contextBridge</a:t>
            </a:r>
            <a:r>
              <a:rPr lang="en-US" b="0" i="0" dirty="0">
                <a:solidFill>
                  <a:srgbClr val="F8F8F2"/>
                </a:solidFill>
                <a:effectLst/>
                <a:latin typeface="SFMono-Regular"/>
              </a:rPr>
              <a:t>). [Example after animation]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window have separate rendering process, Inter-Process Communication. Using Structured Clone Algorithm .</a:t>
            </a:r>
          </a:p>
          <a:p>
            <a:r>
              <a:rPr lang="en-US" dirty="0"/>
              <a:t>In addition, there is single main process managing the application state. It runs in Node.js (see require used for import).</a:t>
            </a:r>
          </a:p>
          <a:p>
            <a:endParaRPr lang="en-US" dirty="0"/>
          </a:p>
          <a:p>
            <a:r>
              <a:rPr lang="en-US" dirty="0"/>
              <a:t>Standard Web Workers for multithreading.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https://www.electronjs.org/docs/latest/tutorial/context-isolation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https://www.electronjs.org/docs/latest/tutorial/ipc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 of a project. We see GraphQL / React with GitHub and RFC. This is next example.</a:t>
            </a:r>
          </a:p>
          <a:p>
            <a:endParaRPr lang="en-US" dirty="0"/>
          </a:p>
          <a:p>
            <a:r>
              <a:rPr lang="en-US" dirty="0"/>
              <a:t>Extension for introduction from previous slide, alternatively this is described in the quick-start.</a:t>
            </a:r>
          </a:p>
          <a:p>
            <a:endParaRPr lang="en-US" dirty="0"/>
          </a:p>
          <a:p>
            <a:r>
              <a:rPr lang="en-US" dirty="0"/>
              <a:t>Show source code example. We can see it is like our SPA, we have index.html. In main.js we have </a:t>
            </a:r>
            <a:r>
              <a:rPr lang="en-US" dirty="0" err="1"/>
              <a:t>createWindow</a:t>
            </a:r>
            <a:r>
              <a:rPr lang="en-US" dirty="0"/>
              <a:t> function, it creates the window and load the page. Yet this can be called only when application is ready, so we need to wait before calling it. </a:t>
            </a:r>
          </a:p>
          <a:p>
            <a:endParaRPr lang="en-US" dirty="0"/>
          </a:p>
          <a:p>
            <a:r>
              <a:rPr lang="en-US" dirty="0"/>
              <a:t>Next, we need to deal with closing the application when all windows are closed. </a:t>
            </a:r>
          </a:p>
          <a:p>
            <a:endParaRPr lang="en-US" dirty="0"/>
          </a:p>
          <a:p>
            <a:r>
              <a:rPr lang="en-US" dirty="0"/>
              <a:t>The ‘activate’ method is for some platforms where the application remain in background (Darwin - macOS). Platform specific here.</a:t>
            </a:r>
          </a:p>
          <a:p>
            <a:endParaRPr lang="en-US" dirty="0"/>
          </a:p>
          <a:p>
            <a:r>
              <a:rPr lang="en-US" dirty="0"/>
              <a:t>We can then add script tag to HTML and just use our JS client code.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0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60C3F"/>
                </a:solidFill>
                <a:effectLst/>
                <a:latin typeface="Raleway" pitchFamily="2" charset="0"/>
              </a:rPr>
              <a:t>WebView – native container running out application, specific per platform.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60C3F"/>
                </a:solidFill>
                <a:effectLst/>
                <a:latin typeface="Raleway" pitchFamily="2" charset="0"/>
              </a:rPr>
              <a:t>Web App – user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60C3F"/>
                </a:solidFill>
                <a:effectLst/>
                <a:latin typeface="Raleway" pitchFamily="2" charset="0"/>
              </a:rPr>
              <a:t>Plugins – provide integration with native API. May be C++/C#/ …, API exposed on Window object.</a:t>
            </a:r>
            <a:endParaRPr lang="en-US" dirty="0"/>
          </a:p>
          <a:p>
            <a:endParaRPr lang="en-US" dirty="0"/>
          </a:p>
          <a:p>
            <a:r>
              <a:rPr lang="en-US" dirty="0"/>
              <a:t>Cordova: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aleway" pitchFamily="2" charset="0"/>
              </a:rPr>
              <a:t>Cordova does not provide any UI widgets or MV* frameworks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aleway" pitchFamily="2" charset="0"/>
              </a:rPr>
              <a:t>Deprecated for Windows, OS 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aleway" pitchFamily="2" charset="0"/>
              </a:rPr>
              <a:t>Ionic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be used with Cordova as well as Capacitor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Components for each platform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https://cordova.apache.org/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https://ionicframework.com/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45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6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rendering, we just wrap the code to render native UI. We employ JavaScript. Closer to Native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employ Native Components created for given platforms. You can not employ your web component libraries. Native components implemented for specific runtime.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Modules are written in platform specific language like C++.</a:t>
            </a:r>
            <a:br>
              <a:rPr lang="en-US" dirty="0"/>
            </a:br>
            <a:r>
              <a:rPr lang="en-US" dirty="0"/>
              <a:t>We have ability to detect platform even in the JavaScript using </a:t>
            </a:r>
            <a:r>
              <a:rPr lang="en-US" dirty="0" err="1"/>
              <a:t>Platform.OS</a:t>
            </a:r>
            <a:r>
              <a:rPr lang="en-US" dirty="0"/>
              <a:t> from react-native import.</a:t>
            </a:r>
            <a:br>
              <a:rPr lang="en-US" dirty="0"/>
            </a:br>
            <a:r>
              <a:rPr lang="en-US" dirty="0"/>
              <a:t>Alternatively, we can have multiple files with different extensions.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default, there was support for Web. There is now.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 used to be Vue Native - now deprecated.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https://reactnativepaper.com/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https://necolas.github.io/react-native-web/docs/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6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24089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3770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9811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4298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5868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2972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0" r:id="rId7"/>
    <p:sldLayoutId id="2147483688" r:id="rId8"/>
    <p:sldLayoutId id="2147483689" r:id="rId9"/>
    <p:sldLayoutId id="2147483729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Assembly/JavaScript_interface/Modu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Assembly/JavaScript_interface/Instance" TargetMode="External"/><Relationship Id="rId5" Type="http://schemas.openxmlformats.org/officeDocument/2006/relationships/hyperlink" Target="https://developer.mozilla.org/en-US/docs/WebAssembly/JavaScript_interface/Table" TargetMode="External"/><Relationship Id="rId4" Type="http://schemas.openxmlformats.org/officeDocument/2006/relationships/hyperlink" Target="https://developer.mozilla.org/en-US/docs/WebAssembly/JavaScript_interface/Memo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losti.gov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script.net/2024.5.2/examples/" TargetMode="External"/><Relationship Id="rId5" Type="http://schemas.openxmlformats.org/officeDocument/2006/relationships/hyperlink" Target="https://pyscript.net/" TargetMode="External"/><Relationship Id="rId4" Type="http://schemas.openxmlformats.org/officeDocument/2006/relationships/hyperlink" Target="https://github.com/datova-kancelaria/znalosti.gov.sk/blob/e2ebdbe5bef97a347e520bc49b90360c2b98a1db/src/main/java/sk/gov/idsk4j/IDSKHeaderWebNav.jav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forge.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js.org/governa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ectronjs.org/docs/late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ova.apach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ionicframewor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nicframework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dova.apache.org/" TargetMode="External"/><Relationship Id="rId5" Type="http://schemas.openxmlformats.org/officeDocument/2006/relationships/hyperlink" Target="https://learn.microsoft.com/en-us/dotnet/desktop/wpf/xaml/?view=netdesktop-7.0" TargetMode="External"/><Relationship Id="rId4" Type="http://schemas.openxmlformats.org/officeDocument/2006/relationships/hyperlink" Target="https://ionicframework.com/docs/layout/structure#tabs-layou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actwg/react-native-new-architecture/blob/main/docs/turbo-modules.m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reactwg/react-native-new-architecture/blob/main/docs/fabric-native-components.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Write once</a:t>
            </a:r>
            <a:br>
              <a:rPr lang="en-US" dirty="0"/>
            </a:br>
            <a:r>
              <a:rPr lang="en-US" dirty="0"/>
              <a:t>Run anywhere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3/2024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9724-7AB7-5572-5965-4F3C92AF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F48B-616F-27CE-F653-073B7554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Selected core components: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46FD8-4CEB-4875-3012-AA643A3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5BD23-BA52-61D0-8FAA-566374E9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682" y="168335"/>
            <a:ext cx="876318" cy="777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5E973-33C2-73E6-91FC-CA322802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93" y="1689143"/>
            <a:ext cx="9774014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6BA1-6DD3-BE94-A37B-7533F585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3F23-3322-CEEE-D4C8-2E8EC516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160240"/>
          </a:xfrm>
        </p:spPr>
        <p:txBody>
          <a:bodyPr/>
          <a:lstStyle/>
          <a:p>
            <a:r>
              <a:rPr lang="en-US" dirty="0"/>
              <a:t>Rendering system (Fabric) implemented in C++</a:t>
            </a:r>
          </a:p>
          <a:p>
            <a:r>
              <a:rPr lang="en-US" dirty="0"/>
              <a:t>Render pipeline: render, commit, mount</a:t>
            </a:r>
          </a:p>
          <a:p>
            <a:r>
              <a:rPr lang="en-US" dirty="0"/>
              <a:t>View Flattening</a:t>
            </a:r>
          </a:p>
          <a:p>
            <a:r>
              <a:rPr lang="en-US" dirty="0"/>
              <a:t>Threads: UI thread, JavaScript, Background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29781-2D94-6D0F-8446-8EF5C42D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Picture 2" descr="React Native renderer Data flow">
            <a:extLst>
              <a:ext uri="{FF2B5EF4-FFF2-40B4-BE49-F238E27FC236}">
                <a16:creationId xmlns:a16="http://schemas.microsoft.com/office/drawing/2014/main" id="{B5620B64-7B9F-AE57-92EA-1253E737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9" y="1740134"/>
            <a:ext cx="4602322" cy="44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ross-platform implementation diagram">
            <a:extLst>
              <a:ext uri="{FF2B5EF4-FFF2-40B4-BE49-F238E27FC236}">
                <a16:creationId xmlns:a16="http://schemas.microsoft.com/office/drawing/2014/main" id="{29CAE6D2-3DB2-BECE-458C-C61FE912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8" y="3257600"/>
            <a:ext cx="4979294" cy="2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2C854-0E81-A3C8-6EB5-2F4FEB396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682" y="168335"/>
            <a:ext cx="876318" cy="7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193B-904F-8699-D18E-7742AAB2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 to native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115D-9186-7752-B151-0BAA53B6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520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Flutter (since 2017)</a:t>
            </a:r>
          </a:p>
          <a:p>
            <a:r>
              <a:rPr lang="en-US" dirty="0"/>
              <a:t>Mobile, Web, Desktop, Embedded</a:t>
            </a:r>
          </a:p>
          <a:p>
            <a:r>
              <a:rPr lang="en-US" dirty="0"/>
              <a:t>Dart compiled to Native Code</a:t>
            </a:r>
          </a:p>
          <a:p>
            <a:r>
              <a:rPr lang="en-US" dirty="0"/>
              <a:t>Widgets: </a:t>
            </a:r>
            <a:r>
              <a:rPr lang="en-US" dirty="0" err="1"/>
              <a:t>AppBar</a:t>
            </a:r>
            <a:r>
              <a:rPr lang="en-US" dirty="0"/>
              <a:t>, Center, Column, Text, Icon …</a:t>
            </a:r>
          </a:p>
          <a:p>
            <a:r>
              <a:rPr lang="en-US" dirty="0" err="1"/>
              <a:t>pubspec.yaml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F5E9-1163-4527-2B1C-45085539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CF690-1CF1-877D-FCFE-81D136A00E23}"/>
              </a:ext>
            </a:extLst>
          </p:cNvPr>
          <p:cNvSpPr/>
          <p:nvPr/>
        </p:nvSpPr>
        <p:spPr>
          <a:xfrm>
            <a:off x="315481" y="4437112"/>
            <a:ext cx="8424936" cy="1004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Future&lt;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http.Response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&gt;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fetchAlbum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return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http.get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Uri.parse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('https://localhost:8080/users/001'));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954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34DF5C7-DD0F-899F-C61F-0D7E112E2BFA}"/>
              </a:ext>
            </a:extLst>
          </p:cNvPr>
          <p:cNvSpPr/>
          <p:nvPr/>
        </p:nvSpPr>
        <p:spPr>
          <a:xfrm>
            <a:off x="9900458" y="180000"/>
            <a:ext cx="2100198" cy="766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4239F-2CA4-C027-54C2-0CECF5D1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00E6-6F82-9C4A-1C7B-C533BCB4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B3EAF-CB0F-8CB0-99DE-B2A897D604F1}"/>
              </a:ext>
            </a:extLst>
          </p:cNvPr>
          <p:cNvSpPr/>
          <p:nvPr/>
        </p:nvSpPr>
        <p:spPr>
          <a:xfrm>
            <a:off x="360000" y="1742541"/>
            <a:ext cx="4463857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import '</a:t>
            </a:r>
            <a:r>
              <a:rPr lang="en-US" sz="2000" dirty="0" err="1">
                <a:solidFill>
                  <a:schemeClr val="tx1"/>
                </a:solidFill>
              </a:rPr>
              <a:t>package:flutter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material.dart</a:t>
            </a:r>
            <a:r>
              <a:rPr lang="en-US" sz="2000" dirty="0">
                <a:solidFill>
                  <a:schemeClr val="tx1"/>
                </a:solidFill>
              </a:rPr>
              <a:t>';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void main() { </a:t>
            </a:r>
            <a:r>
              <a:rPr lang="en-US" sz="2000" dirty="0" err="1">
                <a:solidFill>
                  <a:schemeClr val="tx1"/>
                </a:solidFill>
              </a:rPr>
              <a:t>runApp</a:t>
            </a:r>
            <a:r>
              <a:rPr lang="en-US" sz="2000" dirty="0">
                <a:solidFill>
                  <a:schemeClr val="tx1"/>
                </a:solidFill>
              </a:rPr>
              <a:t>(const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()); }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class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 extends </a:t>
            </a:r>
            <a:r>
              <a:rPr lang="en-US" sz="2000" dirty="0" err="1">
                <a:solidFill>
                  <a:schemeClr val="tx1"/>
                </a:solidFill>
              </a:rPr>
              <a:t>StatelessWidget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const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({</a:t>
            </a:r>
            <a:r>
              <a:rPr lang="en-US" sz="2000" dirty="0" err="1">
                <a:solidFill>
                  <a:schemeClr val="tx1"/>
                </a:solidFill>
              </a:rPr>
              <a:t>super.key</a:t>
            </a:r>
            <a:r>
              <a:rPr lang="en-US" sz="2000" dirty="0">
                <a:solidFill>
                  <a:schemeClr val="tx1"/>
                </a:solidFill>
              </a:rPr>
              <a:t>});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@override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Widget build(</a:t>
            </a:r>
            <a:r>
              <a:rPr lang="en-US" sz="2000" dirty="0" err="1">
                <a:solidFill>
                  <a:schemeClr val="tx1"/>
                </a:solidFill>
              </a:rPr>
              <a:t>BuildContext</a:t>
            </a:r>
            <a:r>
              <a:rPr lang="en-US" sz="2000" dirty="0">
                <a:solidFill>
                  <a:schemeClr val="tx1"/>
                </a:solidFill>
              </a:rPr>
              <a:t> context)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	….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498CD-973B-9E02-FB3B-CD6248A8C41C}"/>
              </a:ext>
            </a:extLst>
          </p:cNvPr>
          <p:cNvSpPr/>
          <p:nvPr/>
        </p:nvSpPr>
        <p:spPr>
          <a:xfrm>
            <a:off x="5039881" y="1382501"/>
            <a:ext cx="6768119" cy="4752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return </a:t>
            </a:r>
            <a:r>
              <a:rPr lang="en-US" sz="2000" dirty="0" err="1">
                <a:solidFill>
                  <a:schemeClr val="tx1"/>
                </a:solidFill>
              </a:rPr>
              <a:t>MaterialApp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title: 'Welcome to Flutter',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home: Scaffold(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appBar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AppBar</a:t>
            </a:r>
            <a:r>
              <a:rPr lang="en-US" sz="2000" dirty="0">
                <a:solidFill>
                  <a:schemeClr val="tx1"/>
                </a:solidFill>
              </a:rPr>
              <a:t>( title: const Text('Welcome to Flutter’)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	body: Column(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children: [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Center( child: Text('Hi!’)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</a:rPr>
              <a:t>ElevatedButton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dirty="0" err="1">
                <a:solidFill>
                  <a:schemeClr val="tx1"/>
                </a:solidFill>
              </a:rPr>
              <a:t>onPressed</a:t>
            </a:r>
            <a:r>
              <a:rPr lang="en-US" sz="2000" dirty="0">
                <a:solidFill>
                  <a:schemeClr val="tx1"/>
                </a:solidFill>
              </a:rPr>
              <a:t>: () { …. },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  child: Text('Next’),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],</a:t>
            </a:r>
          </a:p>
          <a:p>
            <a:r>
              <a:rPr lang="en-US" sz="2000" dirty="0">
                <a:solidFill>
                  <a:schemeClr val="tx1"/>
                </a:solidFill>
              </a:rPr>
              <a:t>	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DF22C-1A2E-3196-4F71-004BBCA5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353516"/>
            <a:ext cx="1466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177D-45CB-44C3-43DC-AE2C2B7F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1C0F-EBF6-E412-52D1-6295C0AC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12168"/>
          </a:xfrm>
        </p:spPr>
        <p:txBody>
          <a:bodyPr/>
          <a:lstStyle/>
          <a:p>
            <a:r>
              <a:rPr lang="en-US" dirty="0"/>
              <a:t>Stateful / Stateless components in the build function.</a:t>
            </a:r>
            <a:br>
              <a:rPr lang="en-US" dirty="0"/>
            </a:br>
            <a:r>
              <a:rPr lang="en-US" dirty="0"/>
              <a:t>State extracted to State class.</a:t>
            </a:r>
          </a:p>
          <a:p>
            <a:r>
              <a:rPr lang="en-US" dirty="0" err="1"/>
              <a:t>ChangeNotifier</a:t>
            </a:r>
            <a:r>
              <a:rPr lang="en-US" dirty="0"/>
              <a:t> / </a:t>
            </a:r>
            <a:r>
              <a:rPr lang="en-US" dirty="0" err="1"/>
              <a:t>ChangeNotifierProvider</a:t>
            </a:r>
            <a:r>
              <a:rPr lang="en-US" dirty="0"/>
              <a:t> / Consumer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F532-E45F-AA65-1D58-F5F2237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CD625-0AEE-2AC8-0E0F-A0D465FCF5ED}"/>
              </a:ext>
            </a:extLst>
          </p:cNvPr>
          <p:cNvSpPr/>
          <p:nvPr/>
        </p:nvSpPr>
        <p:spPr>
          <a:xfrm>
            <a:off x="4629692" y="2839475"/>
            <a:ext cx="1267322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26646-72C1-2556-4D4C-9E1605D1E705}"/>
              </a:ext>
            </a:extLst>
          </p:cNvPr>
          <p:cNvSpPr/>
          <p:nvPr/>
        </p:nvSpPr>
        <p:spPr>
          <a:xfrm>
            <a:off x="4629692" y="4101174"/>
            <a:ext cx="1267322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9CA3-5425-C9DE-B8FF-9ADB86C4C65D}"/>
              </a:ext>
            </a:extLst>
          </p:cNvPr>
          <p:cNvSpPr/>
          <p:nvPr/>
        </p:nvSpPr>
        <p:spPr>
          <a:xfrm>
            <a:off x="3841528" y="5541334"/>
            <a:ext cx="1047374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A4114-1464-9A8C-10AE-C1EAF0795E40}"/>
              </a:ext>
            </a:extLst>
          </p:cNvPr>
          <p:cNvSpPr/>
          <p:nvPr/>
        </p:nvSpPr>
        <p:spPr>
          <a:xfrm>
            <a:off x="5668467" y="5541334"/>
            <a:ext cx="1047374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44DF22-5382-6A8C-3346-7EFE1C0E6D3A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263353" y="3535453"/>
            <a:ext cx="0" cy="5657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CA6A3-78E8-4259-6E38-BCE4DB06CE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263353" y="4797152"/>
            <a:ext cx="928801" cy="744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EC499F-9C29-95B2-FD03-05E18A45D67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365215" y="4797152"/>
            <a:ext cx="898138" cy="744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43B815-1CE7-9172-03A2-9C337BE3A670}"/>
              </a:ext>
            </a:extLst>
          </p:cNvPr>
          <p:cNvCxnSpPr>
            <a:cxnSpLocks/>
          </p:cNvCxnSpPr>
          <p:nvPr/>
        </p:nvCxnSpPr>
        <p:spPr>
          <a:xfrm flipV="1">
            <a:off x="4384846" y="2799988"/>
            <a:ext cx="0" cy="242921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AB54FB-E337-CB68-9C45-9239552B2800}"/>
              </a:ext>
            </a:extLst>
          </p:cNvPr>
          <p:cNvSpPr txBox="1"/>
          <p:nvPr/>
        </p:nvSpPr>
        <p:spPr>
          <a:xfrm>
            <a:off x="2887816" y="4582869"/>
            <a:ext cx="149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Watches &amp; Uses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E8026-D7DB-0B7E-94EF-F2ECBB523912}"/>
              </a:ext>
            </a:extLst>
          </p:cNvPr>
          <p:cNvSpPr/>
          <p:nvPr/>
        </p:nvSpPr>
        <p:spPr>
          <a:xfrm>
            <a:off x="7147888" y="2708920"/>
            <a:ext cx="5013821" cy="1934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class MyState extends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ChangeNotifier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var current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WordPair.random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void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getNext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current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WordPair.random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notifyListeners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} 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7A76A-20D1-787E-E42F-C53219FC3B86}"/>
              </a:ext>
            </a:extLst>
          </p:cNvPr>
          <p:cNvSpPr/>
          <p:nvPr/>
        </p:nvSpPr>
        <p:spPr>
          <a:xfrm>
            <a:off x="7147890" y="4797152"/>
            <a:ext cx="501382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var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context.watch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&lt;MyState&gt;();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Text(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appState.current.asLowerCase</a:t>
            </a:r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appState.getNext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D337DB-C09D-F334-80F1-2C90378C5A8C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6715841" y="5589240"/>
            <a:ext cx="432049" cy="30008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8A299-DF48-D71C-9B46-A6BFCC59840D}"/>
              </a:ext>
            </a:extLst>
          </p:cNvPr>
          <p:cNvSpPr/>
          <p:nvPr/>
        </p:nvSpPr>
        <p:spPr>
          <a:xfrm>
            <a:off x="216188" y="2756642"/>
            <a:ext cx="3808618" cy="1536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ChangeNotifierProvider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  create: (context) =&gt; MyState(),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  child: 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F5354F-FD66-807E-CD9D-5FEE8909F061}"/>
              </a:ext>
            </a:extLst>
          </p:cNvPr>
          <p:cNvCxnSpPr>
            <a:cxnSpLocks/>
            <a:stCxn id="17" idx="3"/>
            <a:endCxn id="5" idx="1"/>
          </p:cNvCxnSpPr>
          <p:nvPr/>
        </p:nvCxnSpPr>
        <p:spPr>
          <a:xfrm flipV="1">
            <a:off x="4024806" y="3187464"/>
            <a:ext cx="604886" cy="33740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AED230C-DC4D-B244-685E-41648057573D}"/>
              </a:ext>
            </a:extLst>
          </p:cNvPr>
          <p:cNvSpPr/>
          <p:nvPr/>
        </p:nvSpPr>
        <p:spPr>
          <a:xfrm>
            <a:off x="9900458" y="180000"/>
            <a:ext cx="2100198" cy="766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2D1188-9381-331B-07FE-FB12ABBC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353516"/>
            <a:ext cx="1466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AC9A-B078-00D3-6E8F-26FC01C5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3A35-A4CA-57F1-AFF4-4B6FCE71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84176"/>
          </a:xfrm>
        </p:spPr>
        <p:txBody>
          <a:bodyPr/>
          <a:lstStyle/>
          <a:p>
            <a:r>
              <a:rPr lang="en-US" dirty="0"/>
              <a:t>Open standard for portable executables</a:t>
            </a:r>
            <a:br>
              <a:rPr lang="en-US" dirty="0"/>
            </a:br>
            <a:r>
              <a:rPr lang="en-US" dirty="0"/>
              <a:t>*.wat (text), *.</a:t>
            </a:r>
            <a:r>
              <a:rPr lang="en-US" dirty="0" err="1"/>
              <a:t>wasm</a:t>
            </a:r>
            <a:r>
              <a:rPr lang="en-US" dirty="0"/>
              <a:t> (binary) </a:t>
            </a:r>
          </a:p>
          <a:p>
            <a:r>
              <a:rPr lang="en-US" dirty="0"/>
              <a:t>Code can be interpreted, but typically uses Ahead-of-Time (AOT) </a:t>
            </a:r>
            <a:br>
              <a:rPr lang="en-US" dirty="0"/>
            </a:br>
            <a:r>
              <a:rPr lang="en-US" dirty="0"/>
              <a:t>or (Just-in-Time) JIT compilation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0FDE-4938-32FA-EE20-EF6B9610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5B3AE-3AD4-B186-D46F-DD183986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9" y="2471709"/>
            <a:ext cx="7419506" cy="37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3C8E-D710-86A6-AFF5-971E3E6F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853F-591F-F2D8-79EA-83999C72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84176"/>
          </a:xfrm>
        </p:spPr>
        <p:txBody>
          <a:bodyPr/>
          <a:lstStyle/>
          <a:p>
            <a:r>
              <a:rPr lang="en-US" dirty="0"/>
              <a:t>C, C++, Rust, etc..</a:t>
            </a:r>
          </a:p>
          <a:p>
            <a:r>
              <a:rPr lang="en-US" dirty="0"/>
              <a:t>Near-native speed across different platforms </a:t>
            </a:r>
          </a:p>
          <a:p>
            <a:r>
              <a:rPr lang="en-US" dirty="0"/>
              <a:t>Concepts (JS Interface): </a:t>
            </a:r>
            <a:r>
              <a:rPr lang="en-US" dirty="0">
                <a:hlinkClick r:id="rId3"/>
              </a:rPr>
              <a:t>Module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Memory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Table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Instance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D5A3-6BDD-C253-8BD7-5BABF769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7ED2A-CFF3-7146-01BA-AC6EFF002887}"/>
              </a:ext>
            </a:extLst>
          </p:cNvPr>
          <p:cNvSpPr/>
          <p:nvPr/>
        </p:nvSpPr>
        <p:spPr>
          <a:xfrm>
            <a:off x="380149" y="2857691"/>
            <a:ext cx="8542285" cy="3182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WebAssembly.instantiateStreaming</a:t>
            </a:r>
            <a:r>
              <a:rPr lang="en-US" sz="2000" dirty="0">
                <a:solidFill>
                  <a:schemeClr val="tx1"/>
                </a:solidFill>
              </a:rPr>
              <a:t>(fetch('</a:t>
            </a:r>
            <a:r>
              <a:rPr lang="en-US" sz="2000" dirty="0" err="1">
                <a:solidFill>
                  <a:schemeClr val="tx1"/>
                </a:solidFill>
              </a:rPr>
              <a:t>myModule.wasm</a:t>
            </a:r>
            <a:r>
              <a:rPr lang="en-US" sz="2000" dirty="0">
                <a:solidFill>
                  <a:schemeClr val="tx1"/>
                </a:solidFill>
              </a:rPr>
              <a:t>'), </a:t>
            </a:r>
            <a:r>
              <a:rPr lang="en-US" sz="2000" dirty="0" err="1">
                <a:solidFill>
                  <a:schemeClr val="tx1"/>
                </a:solidFill>
              </a:rPr>
              <a:t>importObject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.then(obj =&gt;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// Call an exported function: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obj.instance.exports.exported_func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// or access the buffer contents of an exported memory: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var i32 = new Uint32Array(</a:t>
            </a:r>
            <a:r>
              <a:rPr lang="en-US" sz="2000" dirty="0" err="1">
                <a:solidFill>
                  <a:schemeClr val="tx1"/>
                </a:solidFill>
              </a:rPr>
              <a:t>obj.instance.exports.memory.buffer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// or access the elements of an exported table: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var table = </a:t>
            </a:r>
            <a:r>
              <a:rPr lang="en-US" sz="2000" dirty="0" err="1">
                <a:solidFill>
                  <a:schemeClr val="tx1"/>
                </a:solidFill>
              </a:rPr>
              <a:t>obj.instance.exports.table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...</a:t>
            </a:r>
          </a:p>
          <a:p>
            <a:r>
              <a:rPr lang="en-US" sz="2000" dirty="0">
                <a:solidFill>
                  <a:schemeClr val="tx1"/>
                </a:solidFill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5099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415B-F4CE-CF6D-8585-F418203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B4192-BE40-5AA3-F419-9EA10955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Container (Electron, Cordova)</a:t>
            </a:r>
          </a:p>
          <a:p>
            <a:pPr lvl="1"/>
            <a:r>
              <a:rPr lang="en-US" dirty="0"/>
              <a:t>Bridge (React Native)</a:t>
            </a:r>
          </a:p>
          <a:p>
            <a:pPr lvl="1"/>
            <a:r>
              <a:rPr lang="en-US" dirty="0"/>
              <a:t>Compile to Native (Flutter)</a:t>
            </a:r>
          </a:p>
          <a:p>
            <a:pPr lvl="1"/>
            <a:r>
              <a:rPr lang="en-US" dirty="0" err="1"/>
              <a:t>WebAssembly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32E5-7DE4-8246-F6DB-6122E61C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9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383F9-E36A-0A03-82F5-19B7BCCEBEC8}"/>
              </a:ext>
            </a:extLst>
          </p:cNvPr>
          <p:cNvSpPr txBox="1"/>
          <p:nvPr/>
        </p:nvSpPr>
        <p:spPr>
          <a:xfrm>
            <a:off x="0" y="651605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Optional: 2023/2024</a:t>
            </a:r>
          </a:p>
        </p:txBody>
      </p:sp>
    </p:spTree>
    <p:extLst>
      <p:ext uri="{BB962C8B-B14F-4D97-AF65-F5344CB8AC3E}">
        <p14:creationId xmlns:p14="http://schemas.microsoft.com/office/powerpoint/2010/main" val="169890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85C34-F94D-8A45-E602-4624335A9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0FF1-A539-B07F-D033-185E7F2FF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 Java/* taking over web applications?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14746-1DD9-0B47-412C-3A447C2F1E8B}"/>
              </a:ext>
            </a:extLst>
          </p:cNvPr>
          <p:cNvSpPr txBox="1"/>
          <p:nvPr/>
        </p:nvSpPr>
        <p:spPr>
          <a:xfrm>
            <a:off x="911424" y="5445225"/>
            <a:ext cx="3096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https://znalosti.gov.sk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E2C79-26E5-143C-F9F3-EF2574385B9D}"/>
              </a:ext>
            </a:extLst>
          </p:cNvPr>
          <p:cNvSpPr txBox="1"/>
          <p:nvPr/>
        </p:nvSpPr>
        <p:spPr>
          <a:xfrm>
            <a:off x="4295800" y="5445224"/>
            <a:ext cx="3096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4"/>
              </a:rPr>
              <a:t>IDSKHeaderWebNav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7BBA9-D45B-9ABB-0E6C-E35C4F196D82}"/>
              </a:ext>
            </a:extLst>
          </p:cNvPr>
          <p:cNvSpPr txBox="1"/>
          <p:nvPr/>
        </p:nvSpPr>
        <p:spPr>
          <a:xfrm>
            <a:off x="7572166" y="5445223"/>
            <a:ext cx="1692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5"/>
              </a:rPr>
              <a:t>PyScript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7ACFD-C73E-AB8B-4134-AD6BB3DBCF89}"/>
              </a:ext>
            </a:extLst>
          </p:cNvPr>
          <p:cNvSpPr txBox="1"/>
          <p:nvPr/>
        </p:nvSpPr>
        <p:spPr>
          <a:xfrm>
            <a:off x="9394325" y="5445222"/>
            <a:ext cx="1692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6"/>
              </a:rPr>
              <a:t>PyScript</a:t>
            </a:r>
            <a:r>
              <a:rPr lang="cs-CZ" sz="2200" dirty="0">
                <a:hlinkClick r:id="rId6"/>
              </a:rPr>
              <a:t> </a:t>
            </a:r>
            <a:r>
              <a:rPr lang="cs-CZ" sz="2200" dirty="0" err="1">
                <a:hlinkClick r:id="rId6"/>
              </a:rPr>
              <a:t>Example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6371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5723-A63F-5598-5DAB-53D1F66E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4F6E-B45F-533A-DEFE-9DFAED55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iOS, Android, Linux, Windows, Web, …</a:t>
            </a:r>
          </a:p>
          <a:p>
            <a:r>
              <a:rPr lang="en-US" dirty="0"/>
              <a:t>Shared code ~ business logic</a:t>
            </a:r>
          </a:p>
          <a:p>
            <a:r>
              <a:rPr lang="en-US" dirty="0"/>
              <a:t>Unified experience</a:t>
            </a:r>
          </a:p>
          <a:p>
            <a:r>
              <a:rPr lang="en-US" dirty="0"/>
              <a:t>Native applications</a:t>
            </a:r>
            <a:br>
              <a:rPr lang="en-US" dirty="0"/>
            </a:br>
            <a:r>
              <a:rPr lang="en-US" dirty="0"/>
              <a:t>JavaScript, HTML, and CSS ?</a:t>
            </a:r>
          </a:p>
          <a:p>
            <a:r>
              <a:rPr lang="en-US" dirty="0"/>
              <a:t>Experience with native development … optional?</a:t>
            </a:r>
          </a:p>
          <a:p>
            <a:r>
              <a:rPr lang="en-US" dirty="0"/>
              <a:t>Responsive (display) vs Adaptive (inputs)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C062-BC1D-17AF-51CA-8467B4BB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51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7783-8345-D88B-0C56-1B4E46A6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3F3D-A1F4-C222-0217-664DDC74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Electron (since 2013)</a:t>
            </a:r>
          </a:p>
          <a:p>
            <a:r>
              <a:rPr lang="en-US" dirty="0"/>
              <a:t>Electron &amp; Node &amp; Chromium</a:t>
            </a:r>
          </a:p>
          <a:p>
            <a:r>
              <a:rPr lang="en-US" dirty="0"/>
              <a:t>Linux, macOS, Windows</a:t>
            </a:r>
          </a:p>
          <a:p>
            <a:r>
              <a:rPr lang="en-US" dirty="0"/>
              <a:t>Built with Electron</a:t>
            </a:r>
          </a:p>
          <a:p>
            <a:r>
              <a:rPr lang="en-US" dirty="0">
                <a:hlinkClick r:id="rId3"/>
              </a:rPr>
              <a:t>Electron Forge</a:t>
            </a:r>
            <a:r>
              <a:rPr lang="en-US" dirty="0"/>
              <a:t> (full build pipeline)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278D-798B-E7E9-44EF-F76A0692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07581-7BFE-C048-1FD9-2D9360F25DC4}"/>
              </a:ext>
            </a:extLst>
          </p:cNvPr>
          <p:cNvSpPr/>
          <p:nvPr/>
        </p:nvSpPr>
        <p:spPr>
          <a:xfrm>
            <a:off x="407368" y="3933056"/>
            <a:ext cx="5688632" cy="2085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0" i="0" dirty="0" err="1">
                <a:solidFill>
                  <a:schemeClr val="tx1"/>
                </a:solidFill>
                <a:effectLst/>
              </a:rPr>
              <a:t>npm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init</a:t>
            </a:r>
            <a:endParaRPr lang="en-US" sz="2000" b="0" i="0" dirty="0">
              <a:solidFill>
                <a:schemeClr val="tx1"/>
              </a:solidFill>
              <a:effectLst/>
            </a:endParaRPr>
          </a:p>
          <a:p>
            <a:r>
              <a:rPr lang="en-US" sz="2000" b="0" i="0" dirty="0" err="1">
                <a:solidFill>
                  <a:schemeClr val="tx1"/>
                </a:solidFill>
                <a:effectLst/>
              </a:rPr>
              <a:t>npm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install --save-dev electron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en-US" sz="2000" b="0" i="0" dirty="0">
              <a:solidFill>
                <a:schemeClr val="tx1"/>
              </a:solidFill>
              <a:effectLst/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install --save-dev @electron-forge/cli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npx</a:t>
            </a:r>
            <a:r>
              <a:rPr lang="en-US" sz="2000" dirty="0">
                <a:solidFill>
                  <a:schemeClr val="tx1"/>
                </a:solidFill>
              </a:rPr>
              <a:t> electron-forge import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run make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C68C8-0166-694D-E6C8-F70986117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84" y="2046171"/>
            <a:ext cx="2389624" cy="2765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6EEFB-2522-2660-799A-608635718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723" y="2046171"/>
            <a:ext cx="2377494" cy="2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CF3-FC9E-D640-03DB-E9B9102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01EC-5A46-7830-73EC-70482B34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520280"/>
          </a:xfrm>
        </p:spPr>
        <p:txBody>
          <a:bodyPr/>
          <a:lstStyle/>
          <a:p>
            <a:r>
              <a:rPr lang="en-US" dirty="0"/>
              <a:t>Entry point (main.js) is running in Nodejs</a:t>
            </a:r>
          </a:p>
          <a:p>
            <a:r>
              <a:rPr lang="en-US" dirty="0" err="1"/>
              <a:t>webPreferences.preload</a:t>
            </a:r>
            <a:endParaRPr lang="en-US" dirty="0"/>
          </a:p>
          <a:p>
            <a:r>
              <a:rPr lang="en-US" dirty="0"/>
              <a:t>Context Isolation</a:t>
            </a:r>
          </a:p>
          <a:p>
            <a:r>
              <a:rPr lang="en-US" dirty="0"/>
              <a:t>Inter-Process Communication </a:t>
            </a:r>
          </a:p>
          <a:p>
            <a:r>
              <a:rPr lang="en-US" dirty="0"/>
              <a:t>Web 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59956-3BDE-FE15-B884-EC1A2CA4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9C9EF-3399-33B5-1ADF-E8378B0D0AB4}"/>
              </a:ext>
            </a:extLst>
          </p:cNvPr>
          <p:cNvSpPr/>
          <p:nvPr/>
        </p:nvSpPr>
        <p:spPr>
          <a:xfrm>
            <a:off x="6230778" y="1452457"/>
            <a:ext cx="5542406" cy="46805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const { app,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BrowserWindow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} = require('electron')</a:t>
            </a:r>
          </a:p>
          <a:p>
            <a:endParaRPr lang="en-US" sz="2000" b="0" i="0" dirty="0">
              <a:solidFill>
                <a:schemeClr val="tx1"/>
              </a:solidFill>
              <a:effectLst/>
              <a:latin typeface="SFMono-Regular"/>
            </a:endParaRP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const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createWindow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= () =&gt; {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 const win = new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BrowserWindow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	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{ width: 800, height: 600 });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win.loadFile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('index.html’)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}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app.whenReady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().then(() =&gt;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createWindow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});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app.on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('window-all-closed', () =&gt; {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app.quit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});</a:t>
            </a:r>
            <a:br>
              <a:rPr lang="en-US" sz="2000" dirty="0">
                <a:solidFill>
                  <a:schemeClr val="tx1"/>
                </a:solidFill>
                <a:latin typeface="SFMono-Regular"/>
              </a:rPr>
            </a:br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4559E-02C8-5565-EF8A-926AD02E96B5}"/>
              </a:ext>
            </a:extLst>
          </p:cNvPr>
          <p:cNvSpPr/>
          <p:nvPr/>
        </p:nvSpPr>
        <p:spPr>
          <a:xfrm>
            <a:off x="301395" y="3789040"/>
            <a:ext cx="5542406" cy="1647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const {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contextBridge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} = require('electron’);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contextBridge.exposeInMainWorld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('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myAPI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',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doAThing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: () =&gt; {},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});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15714-7311-72DE-B85D-B03F3331F2EE}"/>
              </a:ext>
            </a:extLst>
          </p:cNvPr>
          <p:cNvSpPr/>
          <p:nvPr/>
        </p:nvSpPr>
        <p:spPr>
          <a:xfrm>
            <a:off x="301395" y="5592890"/>
            <a:ext cx="5542406" cy="540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window.myAPI.doAThing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C2F8C-36BC-EFD7-D6E4-FA6BC4BD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44" y="81896"/>
            <a:ext cx="962340" cy="9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4771D-A6A0-2631-FCA2-01D8ECC89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45347-8157-ED72-0227-C7C2EFC44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C22A0-6312-A021-48EA-2BDA33842A63}"/>
              </a:ext>
            </a:extLst>
          </p:cNvPr>
          <p:cNvSpPr txBox="1"/>
          <p:nvPr/>
        </p:nvSpPr>
        <p:spPr>
          <a:xfrm>
            <a:off x="1042134" y="5772792"/>
            <a:ext cx="2114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Governance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A30C8-627E-FF54-57B3-05F5BBE9B5F1}"/>
              </a:ext>
            </a:extLst>
          </p:cNvPr>
          <p:cNvSpPr txBox="1"/>
          <p:nvPr/>
        </p:nvSpPr>
        <p:spPr>
          <a:xfrm>
            <a:off x="3418397" y="5766740"/>
            <a:ext cx="2114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Introduction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973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44B6-3202-BF4B-6F5B-30D778D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6221-7B54-1B27-4AD6-CE30E41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50405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Cordova</a:t>
            </a:r>
            <a:endParaRPr lang="en-US" u="sng" dirty="0"/>
          </a:p>
          <a:p>
            <a:r>
              <a:rPr lang="en-US" dirty="0"/>
              <a:t>Only runtime</a:t>
            </a:r>
          </a:p>
          <a:p>
            <a:r>
              <a:rPr lang="en-US" dirty="0"/>
              <a:t>HTML5, CSS3, JavaScript</a:t>
            </a:r>
          </a:p>
          <a:p>
            <a:r>
              <a:rPr lang="en-US" dirty="0"/>
              <a:t>Android, iOS, (OS X), (Windows), Electron</a:t>
            </a:r>
          </a:p>
          <a:p>
            <a:r>
              <a:rPr lang="en-US" dirty="0"/>
              <a:t>Custom events: pause, </a:t>
            </a:r>
            <a:r>
              <a:rPr lang="en-US" dirty="0" err="1"/>
              <a:t>backbutton</a:t>
            </a:r>
            <a:r>
              <a:rPr lang="en-US" dirty="0"/>
              <a:t>, ..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Ionic</a:t>
            </a:r>
            <a:endParaRPr lang="en-US" dirty="0"/>
          </a:p>
          <a:p>
            <a:r>
              <a:rPr lang="en-US" dirty="0"/>
              <a:t>Framework</a:t>
            </a:r>
          </a:p>
          <a:p>
            <a:r>
              <a:rPr lang="en-US" dirty="0"/>
              <a:t>Custom components</a:t>
            </a:r>
          </a:p>
          <a:p>
            <a:r>
              <a:rPr lang="en-US" dirty="0"/>
              <a:t>Vue, React, Angular</a:t>
            </a:r>
          </a:p>
          <a:p>
            <a:r>
              <a:rPr lang="en-US" dirty="0"/>
              <a:t>Compatible with third-party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A7009-97B8-D557-D75D-00EE62B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C04F7-95DA-9B4D-F54F-8362DD1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01" y="1308388"/>
            <a:ext cx="6320516" cy="5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C1A079B-1EB4-18F2-C1E7-5D859AEE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308388"/>
            <a:ext cx="883929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6E6DE-7EE4-00E1-78B2-422726D53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9AB6C-C849-3AA3-B656-FD38C3F6A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Cordova &amp; Ionic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6FA87-0454-9811-7FA7-C09C95ABB3CB}"/>
              </a:ext>
            </a:extLst>
          </p:cNvPr>
          <p:cNvSpPr txBox="1"/>
          <p:nvPr/>
        </p:nvSpPr>
        <p:spPr>
          <a:xfrm>
            <a:off x="4398169" y="5517233"/>
            <a:ext cx="11937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Ionic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A3D7F-09BE-F9EB-34D1-FBA4A1A6F173}"/>
              </a:ext>
            </a:extLst>
          </p:cNvPr>
          <p:cNvSpPr txBox="1"/>
          <p:nvPr/>
        </p:nvSpPr>
        <p:spPr>
          <a:xfrm>
            <a:off x="5951984" y="5517232"/>
            <a:ext cx="1944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Ionic Tab Layout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B3F72-85A3-E128-274B-ED17656F7016}"/>
              </a:ext>
            </a:extLst>
          </p:cNvPr>
          <p:cNvSpPr txBox="1"/>
          <p:nvPr/>
        </p:nvSpPr>
        <p:spPr>
          <a:xfrm>
            <a:off x="8184232" y="5517233"/>
            <a:ext cx="1944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5"/>
              </a:rPr>
              <a:t>XAML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C409-EF08-3B23-295E-40718C1ABEE2}"/>
              </a:ext>
            </a:extLst>
          </p:cNvPr>
          <p:cNvSpPr txBox="1"/>
          <p:nvPr/>
        </p:nvSpPr>
        <p:spPr>
          <a:xfrm>
            <a:off x="2562869" y="5517233"/>
            <a:ext cx="1588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6"/>
              </a:rPr>
              <a:t>Cordova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154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104C-FE66-826B-4A57-66E2F1D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24030-99EE-EFE7-1780-059BE885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73912" cy="27363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React Native</a:t>
            </a:r>
          </a:p>
          <a:p>
            <a:r>
              <a:rPr lang="en-US" dirty="0"/>
              <a:t>React style rendering, JavaScript</a:t>
            </a:r>
          </a:p>
          <a:p>
            <a:r>
              <a:rPr lang="en-US" dirty="0"/>
              <a:t>React primitives render to native platform UI</a:t>
            </a:r>
          </a:p>
          <a:p>
            <a:r>
              <a:rPr lang="en-US" dirty="0"/>
              <a:t>Native Modules for access to native API</a:t>
            </a:r>
            <a:br>
              <a:rPr lang="en-US" dirty="0"/>
            </a:br>
            <a:r>
              <a:rPr lang="en-US" dirty="0"/>
              <a:t>Part of legacy architecture,  next </a:t>
            </a:r>
            <a:r>
              <a:rPr lang="en-US" dirty="0">
                <a:hlinkClick r:id="rId3"/>
              </a:rPr>
              <a:t>Turbo Native Modules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Fabric Native Components</a:t>
            </a:r>
            <a:r>
              <a:rPr lang="en-US" dirty="0"/>
              <a:t>.</a:t>
            </a:r>
          </a:p>
          <a:p>
            <a:r>
              <a:rPr lang="en-US" dirty="0"/>
              <a:t>React Native for Web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924C-D3E3-6001-1F4C-0EE7C8E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FAF8-5735-5230-1A25-49F1C2BA7082}"/>
              </a:ext>
            </a:extLst>
          </p:cNvPr>
          <p:cNvSpPr/>
          <p:nvPr/>
        </p:nvSpPr>
        <p:spPr>
          <a:xfrm>
            <a:off x="6266866" y="1329956"/>
            <a:ext cx="554240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import React from 'react';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import {Text, View} from 'react-native’;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A7FF2-0083-9873-3D1B-4E54F7879A42}"/>
              </a:ext>
            </a:extLst>
          </p:cNvPr>
          <p:cNvSpPr/>
          <p:nvPr/>
        </p:nvSpPr>
        <p:spPr>
          <a:xfrm>
            <a:off x="367794" y="4327692"/>
            <a:ext cx="11441478" cy="1969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const [text, </a:t>
            </a:r>
            <a:r>
              <a:rPr lang="en-US" sz="2000" dirty="0" err="1">
                <a:solidFill>
                  <a:schemeClr val="tx1"/>
                </a:solidFill>
              </a:rPr>
              <a:t>setText</a:t>
            </a:r>
            <a:r>
              <a:rPr lang="en-US" sz="2000" dirty="0">
                <a:solidFill>
                  <a:schemeClr val="tx1"/>
                </a:solidFill>
              </a:rPr>
              <a:t>] = </a:t>
            </a:r>
            <a:r>
              <a:rPr lang="en-US" sz="2000" dirty="0" err="1">
                <a:solidFill>
                  <a:schemeClr val="tx1"/>
                </a:solidFill>
              </a:rPr>
              <a:t>useState</a:t>
            </a:r>
            <a:r>
              <a:rPr lang="en-US" sz="2000" dirty="0">
                <a:solidFill>
                  <a:schemeClr val="tx1"/>
                </a:solidFill>
              </a:rPr>
              <a:t>("");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return 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&lt;View&gt;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&lt;</a:t>
            </a:r>
            <a:r>
              <a:rPr lang="en-US" sz="2000" dirty="0" err="1">
                <a:solidFill>
                  <a:schemeClr val="tx1"/>
                </a:solidFill>
              </a:rPr>
              <a:t>TextInput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onChangeText</a:t>
            </a:r>
            <a:r>
              <a:rPr lang="en-US" sz="2000" dirty="0">
                <a:solidFill>
                  <a:schemeClr val="tx1"/>
                </a:solidFill>
              </a:rPr>
              <a:t>={value =&gt; </a:t>
            </a:r>
            <a:r>
              <a:rPr lang="en-US" sz="2000" dirty="0" err="1">
                <a:solidFill>
                  <a:schemeClr val="tx1"/>
                </a:solidFill>
              </a:rPr>
              <a:t>setText</a:t>
            </a:r>
            <a:r>
              <a:rPr lang="en-US" sz="2000" dirty="0">
                <a:solidFill>
                  <a:schemeClr val="tx1"/>
                </a:solidFill>
              </a:rPr>
              <a:t>(value)} </a:t>
            </a:r>
            <a:r>
              <a:rPr lang="en-US" sz="2000" dirty="0" err="1">
                <a:solidFill>
                  <a:schemeClr val="tx1"/>
                </a:solidFill>
              </a:rPr>
              <a:t>defaultValue</a:t>
            </a:r>
            <a:r>
              <a:rPr lang="en-US" sz="2000" dirty="0">
                <a:solidFill>
                  <a:schemeClr val="tx1"/>
                </a:solidFill>
              </a:rPr>
              <a:t>={text} /&gt;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&lt;/View&gt;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);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26A3850-9F68-75DE-77AE-C556ABE68E21}"/>
              </a:ext>
            </a:extLst>
          </p:cNvPr>
          <p:cNvSpPr txBox="1">
            <a:spLocks/>
          </p:cNvSpPr>
          <p:nvPr/>
        </p:nvSpPr>
        <p:spPr>
          <a:xfrm>
            <a:off x="2846486" y="5783741"/>
            <a:ext cx="6840760" cy="525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React Developer != React Native Developer</a:t>
            </a:r>
          </a:p>
        </p:txBody>
      </p:sp>
    </p:spTree>
    <p:extLst>
      <p:ext uri="{BB962C8B-B14F-4D97-AF65-F5344CB8AC3E}">
        <p14:creationId xmlns:p14="http://schemas.microsoft.com/office/powerpoint/2010/main" val="19880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24758</TotalTime>
  <Words>2665</Words>
  <Application>Microsoft Office PowerPoint</Application>
  <PresentationFormat>Widescreen</PresentationFormat>
  <Paragraphs>363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Inter</vt:lpstr>
      <vt:lpstr>Optimistic Display</vt:lpstr>
      <vt:lpstr>Raleway</vt:lpstr>
      <vt:lpstr>SFMono-Regular</vt:lpstr>
      <vt:lpstr>2024 presentation theme</vt:lpstr>
      <vt:lpstr>Write once Run anywhere</vt:lpstr>
      <vt:lpstr>PowerPoint Presentation</vt:lpstr>
      <vt:lpstr>Multiplatform</vt:lpstr>
      <vt:lpstr>Container</vt:lpstr>
      <vt:lpstr>Electron</vt:lpstr>
      <vt:lpstr>PowerPoint Presentation</vt:lpstr>
      <vt:lpstr>Container</vt:lpstr>
      <vt:lpstr>PowerPoint Presentation</vt:lpstr>
      <vt:lpstr>JavaScript bridge</vt:lpstr>
      <vt:lpstr>React Native</vt:lpstr>
      <vt:lpstr>React Native</vt:lpstr>
      <vt:lpstr>Compile to native code</vt:lpstr>
      <vt:lpstr>Flutter</vt:lpstr>
      <vt:lpstr>Flutter</vt:lpstr>
      <vt:lpstr>WebAssembly</vt:lpstr>
      <vt:lpstr>WebAssembly</vt:lpstr>
      <vt:lpstr>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422</cp:revision>
  <dcterms:created xsi:type="dcterms:W3CDTF">2011-06-05T13:18:40Z</dcterms:created>
  <dcterms:modified xsi:type="dcterms:W3CDTF">2024-05-14T19:05:57Z</dcterms:modified>
</cp:coreProperties>
</file>