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handoutMasterIdLst>
    <p:handoutMasterId r:id="rId13"/>
  </p:handoutMasterIdLst>
  <p:sldIdLst>
    <p:sldId id="259" r:id="rId2"/>
    <p:sldId id="404" r:id="rId3"/>
    <p:sldId id="405" r:id="rId4"/>
    <p:sldId id="403" r:id="rId5"/>
    <p:sldId id="406" r:id="rId6"/>
    <p:sldId id="407" r:id="rId7"/>
    <p:sldId id="408" r:id="rId8"/>
    <p:sldId id="409" r:id="rId9"/>
    <p:sldId id="410" r:id="rId10"/>
    <p:sldId id="41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2E28"/>
    <a:srgbClr val="78B832"/>
    <a:srgbClr val="83C937"/>
    <a:srgbClr val="E69400"/>
    <a:srgbClr val="934757"/>
    <a:srgbClr val="823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68160" autoAdjust="0"/>
  </p:normalViewPr>
  <p:slideViewPr>
    <p:cSldViewPr>
      <p:cViewPr varScale="1">
        <p:scale>
          <a:sx n="79" d="100"/>
          <a:sy n="79" d="100"/>
        </p:scale>
        <p:origin x="1104" y="78"/>
      </p:cViewPr>
      <p:guideLst>
        <p:guide orient="horz" pos="2160"/>
        <p:guide pos="3840"/>
      </p:guideLst>
    </p:cSldViewPr>
  </p:slideViewPr>
  <p:notesTextViewPr>
    <p:cViewPr>
      <p:scale>
        <a:sx n="1" d="1"/>
        <a:sy n="1" d="1"/>
      </p:scale>
      <p:origin x="0" y="0"/>
    </p:cViewPr>
  </p:notesText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D51BE-CF1C-4F11-AAD2-453C1B638B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787A43-62AF-46D8-B926-E9D562EE48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16FAD5-DDCA-4654-93B6-DBD29433097C}" type="datetimeFigureOut">
              <a:rPr lang="en-US" smtClean="0"/>
              <a:t>5/21/2024</a:t>
            </a:fld>
            <a:endParaRPr lang="en-US"/>
          </a:p>
        </p:txBody>
      </p:sp>
      <p:sp>
        <p:nvSpPr>
          <p:cNvPr id="4" name="Footer Placeholder 3">
            <a:extLst>
              <a:ext uri="{FF2B5EF4-FFF2-40B4-BE49-F238E27FC236}">
                <a16:creationId xmlns:a16="http://schemas.microsoft.com/office/drawing/2014/main" id="{353DF6F5-1C99-4B6A-AC45-DDD6F7377C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76ECF2A-32D0-4276-8956-589BA2824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295301-4204-4F3F-ACA4-B38DAA633788}" type="slidenum">
              <a:rPr lang="en-US" smtClean="0"/>
              <a:t>‹#›</a:t>
            </a:fld>
            <a:endParaRPr lang="en-US"/>
          </a:p>
        </p:txBody>
      </p:sp>
    </p:spTree>
    <p:extLst>
      <p:ext uri="{BB962C8B-B14F-4D97-AF65-F5344CB8AC3E}">
        <p14:creationId xmlns:p14="http://schemas.microsoft.com/office/powerpoint/2010/main" val="885065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62FB9-24EC-482A-A27C-5C03C0816037}" type="datetimeFigureOut">
              <a:rPr lang="cs-CZ" smtClean="0"/>
              <a:t>21.05.2024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869DF-6110-41A2-A008-13AD35443CEC}" type="slidenum">
              <a:rPr lang="cs-CZ" smtClean="0"/>
              <a:t>‹#›</a:t>
            </a:fld>
            <a:endParaRPr lang="cs-CZ"/>
          </a:p>
        </p:txBody>
      </p:sp>
    </p:spTree>
    <p:extLst>
      <p:ext uri="{BB962C8B-B14F-4D97-AF65-F5344CB8AC3E}">
        <p14:creationId xmlns:p14="http://schemas.microsoft.com/office/powerpoint/2010/main" val="27034657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a:t>
            </a:fld>
            <a:endParaRPr lang="cs-CZ"/>
          </a:p>
        </p:txBody>
      </p:sp>
    </p:spTree>
    <p:extLst>
      <p:ext uri="{BB962C8B-B14F-4D97-AF65-F5344CB8AC3E}">
        <p14:creationId xmlns:p14="http://schemas.microsoft.com/office/powerpoint/2010/main" val="379210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DAPP.</a:t>
            </a:r>
          </a:p>
          <a:p>
            <a:endParaRPr lang="en-US" dirty="0"/>
          </a:p>
          <a:p>
            <a:r>
              <a:rPr lang="en-US" dirty="0"/>
              <a:t>Use-case:</a:t>
            </a:r>
          </a:p>
          <a:p>
            <a:pPr marL="171450" indent="-171450">
              <a:buFont typeface="Arial" panose="020B0604020202020204" pitchFamily="34" charset="0"/>
              <a:buChar char="•"/>
            </a:pPr>
            <a:r>
              <a:rPr lang="en-US" dirty="0"/>
              <a:t>Custom coin, Flash loans, stable coins</a:t>
            </a:r>
          </a:p>
          <a:p>
            <a:pPr marL="171450" indent="-171450">
              <a:buFont typeface="Arial" panose="020B0604020202020204" pitchFamily="34" charset="0"/>
              <a:buChar char="•"/>
            </a:pPr>
            <a:r>
              <a:rPr lang="en-US" dirty="0"/>
              <a:t>NFT - chain can force scarcity, no more token can be created. Images lives at IPFS. </a:t>
            </a:r>
            <a:br>
              <a:rPr lang="en-US" dirty="0"/>
            </a:br>
            <a:r>
              <a:rPr lang="en-US" dirty="0"/>
              <a:t>Idea is to promote a “drop” (like IPO) and people come to website to </a:t>
            </a:r>
            <a:r>
              <a:rPr lang="en-US" dirty="0" err="1"/>
              <a:t>byu</a:t>
            </a:r>
            <a:r>
              <a:rPr lang="en-US" dirty="0"/>
              <a:t> this …</a:t>
            </a:r>
          </a:p>
          <a:p>
            <a:pPr marL="171450" indent="-171450">
              <a:buFont typeface="Arial" panose="020B0604020202020204" pitchFamily="34" charset="0"/>
              <a:buChar char="•"/>
            </a:pPr>
            <a:r>
              <a:rPr lang="en-US" dirty="0"/>
              <a:t>Gaming - earn something in a game and export it out of the game</a:t>
            </a:r>
          </a:p>
          <a:p>
            <a:pPr marL="0" indent="0">
              <a:buFont typeface="Arial" panose="020B0604020202020204" pitchFamily="34" charset="0"/>
              <a:buNone/>
            </a:pPr>
            <a:endParaRPr lang="en-US" dirty="0"/>
          </a:p>
          <a:p>
            <a:endParaRPr lang="en-US" dirty="0"/>
          </a:p>
          <a:p>
            <a:r>
              <a:rPr lang="en-US" dirty="0"/>
              <a:t>Why</a:t>
            </a:r>
          </a:p>
          <a:p>
            <a:pPr marL="171450" indent="-171450">
              <a:buFont typeface="Arial" panose="020B0604020202020204" pitchFamily="34" charset="0"/>
              <a:buChar char="•"/>
            </a:pPr>
            <a:r>
              <a:rPr lang="en-US" dirty="0"/>
              <a:t>Decentralization - word wide computer.</a:t>
            </a:r>
          </a:p>
          <a:p>
            <a:pPr marL="171450" indent="-171450">
              <a:buFont typeface="Arial" panose="020B0604020202020204" pitchFamily="34" charset="0"/>
              <a:buChar char="•"/>
            </a:pPr>
            <a:r>
              <a:rPr lang="en-US" dirty="0"/>
              <a:t>Censorship - once something is on the chain, it can not be removed. Data are immutable.</a:t>
            </a:r>
          </a:p>
          <a:p>
            <a:pPr marL="171450" indent="-171450">
              <a:buFont typeface="Arial" panose="020B0604020202020204" pitchFamily="34" charset="0"/>
              <a:buChar char="•"/>
            </a:pPr>
            <a:r>
              <a:rPr lang="en-US" dirty="0"/>
              <a:t>Trust - We can see sources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Benefit: One bad actor can not change your balance.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Application:</a:t>
            </a:r>
          </a:p>
          <a:p>
            <a:pPr marL="171450" indent="-171450">
              <a:buFont typeface="Arial" panose="020B0604020202020204" pitchFamily="34" charset="0"/>
              <a:buChar char="•"/>
            </a:pPr>
            <a:r>
              <a:rPr lang="en-US" dirty="0"/>
              <a:t>httsp://uniswap.org</a:t>
            </a:r>
          </a:p>
          <a:p>
            <a:pPr marL="171450" indent="-171450">
              <a:buFont typeface="Arial" panose="020B0604020202020204" pitchFamily="34" charset="0"/>
              <a:buChar char="•"/>
            </a:pPr>
            <a:r>
              <a:rPr lang="en-US" dirty="0"/>
              <a:t>https://github.com/Uniswap</a:t>
            </a:r>
          </a:p>
          <a:p>
            <a:pPr marL="171450" indent="-171450">
              <a:buFont typeface="Arial" panose="020B0604020202020204" pitchFamily="34" charset="0"/>
              <a:buChar char="•"/>
            </a:pPr>
            <a:r>
              <a:rPr lang="en-US" dirty="0"/>
              <a:t>https://etherscan.io/ - we can see contracts for given coins there</a:t>
            </a:r>
          </a:p>
          <a:p>
            <a:pPr marL="171450" indent="-171450">
              <a:buFont typeface="Arial" panose="020B0604020202020204" pitchFamily="34" charset="0"/>
              <a:buChar char="•"/>
            </a:pPr>
            <a:r>
              <a:rPr lang="en-US" dirty="0"/>
              <a:t>https://www.openzeppelin.com/</a:t>
            </a:r>
          </a:p>
          <a:p>
            <a:pPr marL="171450" indent="-171450">
              <a:buFont typeface="Arial" panose="020B0604020202020204" pitchFamily="34" charset="0"/>
              <a:buChar char="•"/>
            </a:pPr>
            <a:r>
              <a:rPr lang="en-US" dirty="0"/>
              <a:t>https://www.argent.xyz/ - Best application for block chain is a wallet …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Developer:</a:t>
            </a:r>
          </a:p>
          <a:p>
            <a:pPr marL="171450" indent="-171450">
              <a:buFont typeface="Arial" panose="020B0604020202020204" pitchFamily="34" charset="0"/>
              <a:buChar char="•"/>
            </a:pPr>
            <a:r>
              <a:rPr lang="en-US" dirty="0"/>
              <a:t>https://hardhat.org/ - Framework</a:t>
            </a:r>
          </a:p>
          <a:p>
            <a:pPr marL="171450" indent="-171450">
              <a:buFont typeface="Arial" panose="020B0604020202020204" pitchFamily="34" charset="0"/>
              <a:buChar char="•"/>
            </a:pPr>
            <a:r>
              <a:rPr lang="en-US" dirty="0"/>
              <a:t>https://trufflesuite.com/ -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https://web3js.org/#/ - Library for communicating with Smart contracts</a:t>
            </a:r>
          </a:p>
          <a:p>
            <a:pPr marL="171450" indent="-171450">
              <a:buFont typeface="Arial" panose="020B0604020202020204" pitchFamily="34" charset="0"/>
              <a:buChar char="•"/>
            </a:pPr>
            <a:r>
              <a:rPr lang="en-US" dirty="0"/>
              <a:t>https://github.com/ethers-io/ethers.js - Library for communicating with Smart contracts</a:t>
            </a:r>
          </a:p>
          <a:p>
            <a:pPr marL="171450" indent="-171450">
              <a:buFont typeface="Arial" panose="020B0604020202020204" pitchFamily="34" charset="0"/>
              <a:buChar char="•"/>
            </a:pPr>
            <a:r>
              <a:rPr lang="en-US" dirty="0"/>
              <a:t>https://trufflesuite.com/ganache/ - Your local bock chain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10</a:t>
            </a:fld>
            <a:endParaRPr lang="cs-CZ"/>
          </a:p>
        </p:txBody>
      </p:sp>
    </p:spTree>
    <p:extLst>
      <p:ext uri="{BB962C8B-B14F-4D97-AF65-F5344CB8AC3E}">
        <p14:creationId xmlns:p14="http://schemas.microsoft.com/office/powerpoint/2010/main" val="153639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ACTIVITY?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IaaS - only hardware</a:t>
            </a:r>
          </a:p>
          <a:p>
            <a:pPr marL="171450" indent="-171450">
              <a:buFont typeface="Arial" panose="020B0604020202020204" pitchFamily="34" charset="0"/>
              <a:buChar char="•"/>
            </a:pPr>
            <a:r>
              <a:rPr lang="en-US" dirty="0"/>
              <a:t>PaaS - with middleware, for example Azure MSQL up to data database with backups, monitoring, …</a:t>
            </a:r>
          </a:p>
          <a:p>
            <a:pPr marL="171450" indent="-171450">
              <a:buFont typeface="Arial" panose="020B0604020202020204" pitchFamily="34" charset="0"/>
              <a:buChar char="•"/>
            </a:pPr>
            <a:r>
              <a:rPr lang="en-US" dirty="0"/>
              <a:t>SaaS -  software as a service</a:t>
            </a:r>
          </a:p>
          <a:p>
            <a:pPr marL="171450" indent="-171450">
              <a:buFont typeface="Arial" panose="020B0604020202020204" pitchFamily="34" charset="0"/>
              <a:buChar char="•"/>
            </a:pPr>
            <a:r>
              <a:rPr lang="en-US" dirty="0"/>
              <a:t>DBaaS - </a:t>
            </a:r>
            <a:r>
              <a:rPr lang="en-US" dirty="0" err="1"/>
              <a:t>DataBase</a:t>
            </a:r>
            <a:r>
              <a:rPr lang="en-US" dirty="0"/>
              <a:t> as a service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Ripple effect for changes in the architecture.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Sources:</a:t>
            </a:r>
          </a:p>
          <a:p>
            <a:pPr marL="171450" indent="-171450">
              <a:buFont typeface="Arial" panose="020B0604020202020204" pitchFamily="34" charset="0"/>
              <a:buChar char="•"/>
            </a:pPr>
            <a:r>
              <a:rPr lang="en-US" dirty="0"/>
              <a:t>https://docs.microsoft.com/en-us/azure/azure-sql/database/sql-database-paas-overview?view=azuresql</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2</a:t>
            </a:fld>
            <a:endParaRPr lang="cs-CZ"/>
          </a:p>
        </p:txBody>
      </p:sp>
    </p:spTree>
    <p:extLst>
      <p:ext uri="{BB962C8B-B14F-4D97-AF65-F5344CB8AC3E}">
        <p14:creationId xmlns:p14="http://schemas.microsoft.com/office/powerpoint/2010/main" val="38184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a:t>
            </a:r>
          </a:p>
          <a:p>
            <a:pPr marL="171450" indent="-171450">
              <a:buFont typeface="Arial" panose="020B0604020202020204" pitchFamily="34" charset="0"/>
              <a:buChar char="•"/>
            </a:pPr>
            <a:r>
              <a:rPr lang="en-US" dirty="0" err="1"/>
              <a:t>Solr</a:t>
            </a:r>
            <a:r>
              <a:rPr lang="en-US" dirty="0"/>
              <a:t> is </a:t>
            </a:r>
            <a:r>
              <a:rPr lang="en-US" dirty="0">
                <a:solidFill>
                  <a:schemeClr val="accent3"/>
                </a:solidFill>
              </a:rPr>
              <a:t>highly reliable</a:t>
            </a:r>
            <a:r>
              <a:rPr lang="en-US" dirty="0"/>
              <a:t>, </a:t>
            </a:r>
            <a:r>
              <a:rPr lang="en-US" dirty="0">
                <a:solidFill>
                  <a:schemeClr val="accent3"/>
                </a:solidFill>
              </a:rPr>
              <a:t>scalable</a:t>
            </a:r>
            <a:r>
              <a:rPr lang="en-US" dirty="0"/>
              <a:t> and </a:t>
            </a:r>
            <a:r>
              <a:rPr lang="en-US" dirty="0">
                <a:solidFill>
                  <a:schemeClr val="accent3"/>
                </a:solidFill>
              </a:rPr>
              <a:t>fault tolerant</a:t>
            </a:r>
            <a:r>
              <a:rPr lang="en-US" dirty="0"/>
              <a:t>, providing </a:t>
            </a:r>
            <a:r>
              <a:rPr lang="en-US" dirty="0">
                <a:solidFill>
                  <a:schemeClr val="accent3"/>
                </a:solidFill>
              </a:rPr>
              <a:t>distributed</a:t>
            </a:r>
            <a:r>
              <a:rPr lang="en-US" dirty="0"/>
              <a:t> </a:t>
            </a:r>
            <a:r>
              <a:rPr lang="en-US" dirty="0">
                <a:solidFill>
                  <a:schemeClr val="accent3"/>
                </a:solidFill>
              </a:rPr>
              <a:t>indexing</a:t>
            </a:r>
            <a:r>
              <a:rPr lang="en-US" dirty="0"/>
              <a:t>, </a:t>
            </a:r>
            <a:r>
              <a:rPr lang="en-US" dirty="0">
                <a:solidFill>
                  <a:schemeClr val="accent3"/>
                </a:solidFill>
              </a:rPr>
              <a:t>replication</a:t>
            </a:r>
            <a:r>
              <a:rPr lang="en-US" dirty="0"/>
              <a:t> and </a:t>
            </a:r>
            <a:r>
              <a:rPr lang="en-US" dirty="0">
                <a:solidFill>
                  <a:schemeClr val="accent3"/>
                </a:solidFill>
              </a:rPr>
              <a:t>load-balanced</a:t>
            </a:r>
            <a:r>
              <a:rPr lang="en-US" dirty="0"/>
              <a:t> querying, automated failover and </a:t>
            </a:r>
            <a:r>
              <a:rPr lang="en-US" dirty="0">
                <a:solidFill>
                  <a:schemeClr val="accent3"/>
                </a:solidFill>
              </a:rPr>
              <a:t>recovery</a:t>
            </a:r>
            <a:r>
              <a:rPr lang="en-US" dirty="0"/>
              <a:t>, centralized configuration and more.</a:t>
            </a:r>
          </a:p>
          <a:p>
            <a:pPr marL="171450" indent="-171450">
              <a:buFont typeface="Arial" panose="020B0604020202020204" pitchFamily="34" charset="0"/>
              <a:buChar char="•"/>
            </a:pPr>
            <a:r>
              <a:rPr lang="en-US" dirty="0"/>
              <a:t>CouchDB has HTTP/JSON API.</a:t>
            </a:r>
          </a:p>
          <a:p>
            <a:endParaRPr lang="en-US" dirty="0"/>
          </a:p>
          <a:p>
            <a:r>
              <a:rPr lang="en-US" dirty="0"/>
              <a:t>We have data and we expose them using API.</a:t>
            </a:r>
          </a:p>
          <a:p>
            <a:endParaRPr lang="en-US" dirty="0"/>
          </a:p>
          <a:p>
            <a:r>
              <a:rPr lang="en-US" dirty="0"/>
              <a:t>Source:</a:t>
            </a:r>
          </a:p>
          <a:p>
            <a:pPr marL="171450" indent="-171450">
              <a:buFont typeface="Arial" panose="020B0604020202020204" pitchFamily="34" charset="0"/>
              <a:buChar char="•"/>
            </a:pPr>
            <a:r>
              <a:rPr lang="en-US" dirty="0"/>
              <a:t>https://data.gov.cz/</a:t>
            </a:r>
            <a:r>
              <a:rPr lang="en-US" dirty="0" err="1"/>
              <a:t>datové-sady</a:t>
            </a:r>
            <a:endParaRPr lang="en-US" dirty="0"/>
          </a:p>
          <a:p>
            <a:pPr marL="171450" indent="-171450">
              <a:buFont typeface="Arial" panose="020B0604020202020204" pitchFamily="34" charset="0"/>
              <a:buChar char="•"/>
            </a:pPr>
            <a:r>
              <a:rPr lang="en-US" dirty="0"/>
              <a:t>https://solr.apache.org/</a:t>
            </a:r>
          </a:p>
          <a:p>
            <a:pPr marL="171450" indent="-171450">
              <a:buFont typeface="Arial" panose="020B0604020202020204" pitchFamily="34" charset="0"/>
              <a:buChar char="•"/>
            </a:pPr>
            <a:r>
              <a:rPr lang="en-US" dirty="0"/>
              <a:t>https://couchdb.apache.org/</a:t>
            </a:r>
          </a:p>
          <a:p>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3</a:t>
            </a:fld>
            <a:endParaRPr lang="cs-CZ"/>
          </a:p>
        </p:txBody>
      </p:sp>
    </p:spTree>
    <p:extLst>
      <p:ext uri="{BB962C8B-B14F-4D97-AF65-F5344CB8AC3E}">
        <p14:creationId xmlns:p14="http://schemas.microsoft.com/office/powerpoint/2010/main" val="282981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Sources:</a:t>
            </a:r>
          </a:p>
          <a:p>
            <a:pPr marL="171450" indent="-171450">
              <a:buFont typeface="Arial" panose="020B0604020202020204" pitchFamily="34" charset="0"/>
              <a:buChar char="•"/>
            </a:pPr>
            <a:r>
              <a:rPr lang="en-US" dirty="0"/>
              <a:t>https://www.w3.org/2010/Talks/0303-socialcloud-tbl/#(2)</a:t>
            </a:r>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4</a:t>
            </a:fld>
            <a:endParaRPr lang="cs-CZ"/>
          </a:p>
        </p:txBody>
      </p:sp>
    </p:spTree>
    <p:extLst>
      <p:ext uri="{BB962C8B-B14F-4D97-AF65-F5344CB8AC3E}">
        <p14:creationId xmlns:p14="http://schemas.microsoft.com/office/powerpoint/2010/main" val="322249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how user search for vacations. Can you just ask what you need? To certain extend yes, but that is by work of indexing services and providers.</a:t>
            </a:r>
          </a:p>
          <a:p>
            <a:endParaRPr lang="en-US" dirty="0"/>
          </a:p>
          <a:p>
            <a:r>
              <a:rPr lang="en-US" b="0" i="0" dirty="0">
                <a:solidFill>
                  <a:srgbClr val="202122"/>
                </a:solidFill>
                <a:effectLst/>
                <a:latin typeface="Arial" panose="020B0604020202020204" pitchFamily="34" charset="0"/>
              </a:rPr>
              <a:t>Berners-Lee originally expressed his vision of the Semantic Web in 1999:</a:t>
            </a:r>
            <a:endParaRPr lang="en-US" dirty="0"/>
          </a:p>
          <a:p>
            <a:r>
              <a:rPr lang="en-US" b="0" i="0" dirty="0">
                <a:solidFill>
                  <a:srgbClr val="202122"/>
                </a:solidFill>
                <a:effectLst/>
                <a:latin typeface="Arial" panose="020B0604020202020204" pitchFamily="34" charset="0"/>
              </a:rPr>
              <a:t>I have a dream for the Web [in which computers] become capable of analyzing all the data on the Web – the content, links, and transactions between people and computers. A "Semantic Web“ …</a:t>
            </a:r>
            <a:endParaRPr lang="en-US" dirty="0"/>
          </a:p>
          <a:p>
            <a:endParaRPr lang="en-US" dirty="0"/>
          </a:p>
          <a:p>
            <a:r>
              <a:rPr lang="en-US" dirty="0"/>
              <a:t>Additional information is often harvested by search engines and can improve search results, Search-Engine-Optimization (SEO).</a:t>
            </a:r>
          </a:p>
          <a:p>
            <a:endParaRPr lang="en-US" dirty="0"/>
          </a:p>
          <a:p>
            <a:r>
              <a:rPr lang="en-US" dirty="0"/>
              <a:t>Source:</a:t>
            </a:r>
          </a:p>
          <a:p>
            <a:pPr marL="171450" indent="-171450">
              <a:buFont typeface="Arial" panose="020B0604020202020204" pitchFamily="34" charset="0"/>
              <a:buChar char="•"/>
            </a:pPr>
            <a:r>
              <a:rPr lang="en-US" dirty="0"/>
              <a:t>https://en.wikipedia.org/wiki/Semantic_Web</a:t>
            </a:r>
          </a:p>
          <a:p>
            <a:pPr marL="171450" indent="-171450">
              <a:buFont typeface="Arial" panose="020B0604020202020204" pitchFamily="34" charset="0"/>
              <a:buChar char="•"/>
            </a:pPr>
            <a:r>
              <a:rPr lang="en-US" dirty="0"/>
              <a:t>https://schema.org/</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5</a:t>
            </a:fld>
            <a:endParaRPr lang="cs-CZ"/>
          </a:p>
        </p:txBody>
      </p:sp>
    </p:spTree>
    <p:extLst>
      <p:ext uri="{BB962C8B-B14F-4D97-AF65-F5344CB8AC3E}">
        <p14:creationId xmlns:p14="http://schemas.microsoft.com/office/powerpoint/2010/main" val="192288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the authority here? If user can save any data, where is the business logic.</a:t>
            </a:r>
          </a:p>
          <a:p>
            <a:endParaRPr lang="en-US" dirty="0"/>
          </a:p>
          <a:p>
            <a:r>
              <a:rPr lang="en-US" dirty="0"/>
              <a:t>Sources:</a:t>
            </a:r>
          </a:p>
          <a:p>
            <a:pPr marL="171450" indent="-171450">
              <a:buFont typeface="Arial" panose="020B0604020202020204" pitchFamily="34" charset="0"/>
              <a:buChar char="•"/>
            </a:pPr>
            <a:r>
              <a:rPr lang="en-US" dirty="0"/>
              <a:t>https://cryptography.fandom.com/wiki/Web_of_trust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6</a:t>
            </a:fld>
            <a:endParaRPr lang="cs-CZ"/>
          </a:p>
        </p:txBody>
      </p:sp>
    </p:spTree>
    <p:extLst>
      <p:ext uri="{BB962C8B-B14F-4D97-AF65-F5344CB8AC3E}">
        <p14:creationId xmlns:p14="http://schemas.microsoft.com/office/powerpoint/2010/main" val="1822959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SOcial</a:t>
            </a:r>
            <a:r>
              <a:rPr lang="en-US" dirty="0"/>
              <a:t> </a:t>
            </a:r>
            <a:r>
              <a:rPr lang="en-US" dirty="0" err="1"/>
              <a:t>LInked</a:t>
            </a:r>
            <a:r>
              <a:rPr lang="en-US" dirty="0"/>
              <a:t> Data</a:t>
            </a:r>
          </a:p>
          <a:p>
            <a:pPr marL="171450" indent="-171450">
              <a:buFont typeface="Arial" panose="020B0604020202020204" pitchFamily="34" charset="0"/>
              <a:buChar char="•"/>
            </a:pPr>
            <a:r>
              <a:rPr lang="en-US" dirty="0"/>
              <a:t>User can select who have access to the data and where the data are stored</a:t>
            </a:r>
            <a:br>
              <a:rPr lang="en-US" dirty="0"/>
            </a:br>
            <a:r>
              <a:rPr lang="en-US" b="0" i="0" dirty="0">
                <a:solidFill>
                  <a:srgbClr val="202542"/>
                </a:solidFill>
                <a:effectLst/>
                <a:latin typeface="Lato" panose="020F0502020204030203" pitchFamily="34" charset="0"/>
              </a:rPr>
              <a:t>Pods are like secure personal web servers for data.</a:t>
            </a:r>
            <a:endParaRPr lang="en-US" dirty="0"/>
          </a:p>
          <a:p>
            <a:pPr marL="171450" indent="-171450">
              <a:buFont typeface="Arial" panose="020B0604020202020204" pitchFamily="34" charset="0"/>
              <a:buChar char="•"/>
            </a:pPr>
            <a:r>
              <a:rPr lang="en-US" dirty="0" err="1"/>
              <a:t>WebID</a:t>
            </a:r>
            <a:r>
              <a:rPr lang="en-US" dirty="0"/>
              <a:t>-TLS or </a:t>
            </a:r>
            <a:r>
              <a:rPr lang="en-US" dirty="0" err="1"/>
              <a:t>WebID</a:t>
            </a:r>
            <a:r>
              <a:rPr lang="en-US" dirty="0"/>
              <a:t>-OIDC authentication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Complicated yet there are some interesting pieces of technology, that may be helpful (</a:t>
            </a:r>
            <a:r>
              <a:rPr lang="en-US" dirty="0" err="1"/>
              <a:t>WebID</a:t>
            </a:r>
            <a:r>
              <a:rPr lang="en-US" dirty="0"/>
              <a:t>, LPD, .. ). Yet now we are talking architecture.</a:t>
            </a:r>
          </a:p>
          <a:p>
            <a:endParaRPr lang="en-US" dirty="0"/>
          </a:p>
          <a:p>
            <a:r>
              <a:rPr lang="en-US" dirty="0"/>
              <a:t>Sources:</a:t>
            </a:r>
          </a:p>
          <a:p>
            <a:pPr marL="171450" indent="-171450">
              <a:buFont typeface="Arial" panose="020B0604020202020204" pitchFamily="34" charset="0"/>
              <a:buChar char="•"/>
            </a:pPr>
            <a:r>
              <a:rPr lang="en-US" dirty="0"/>
              <a:t>https://solidproject.org/</a:t>
            </a:r>
          </a:p>
          <a:p>
            <a:pPr marL="171450" indent="-171450">
              <a:buFont typeface="Arial" panose="020B0604020202020204" pitchFamily="34" charset="0"/>
              <a:buChar char="•"/>
            </a:pPr>
            <a:r>
              <a:rPr lang="en-US" dirty="0"/>
              <a:t>https://rawgit.com/solid/solid/master/diagrams/solid-architecture.svg</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7</a:t>
            </a:fld>
            <a:endParaRPr lang="cs-CZ"/>
          </a:p>
        </p:txBody>
      </p:sp>
    </p:spTree>
    <p:extLst>
      <p:ext uri="{BB962C8B-B14F-4D97-AF65-F5344CB8AC3E}">
        <p14:creationId xmlns:p14="http://schemas.microsoft.com/office/powerpoint/2010/main" val="238751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InterPlanetary</a:t>
            </a:r>
            <a:r>
              <a:rPr lang="en-US" dirty="0"/>
              <a:t> File System (IPFS) is a distributed system for storing and accessing files, websites, applications, and data. Focus on peer-to-peer. Designed in 2015 with objective to revolutionize the internet. Stanford Seminar 2016.</a:t>
            </a:r>
          </a:p>
          <a:p>
            <a:pPr marL="171450" indent="-171450">
              <a:buFont typeface="Arial" panose="020B0604020202020204" pitchFamily="34" charset="0"/>
              <a:buChar char="•"/>
            </a:pPr>
            <a:r>
              <a:rPr lang="en-US" dirty="0"/>
              <a:t>When you add a file to IPFS, your file is split into smaller chunks, cryptographically hashed, and given a unique fingerprint called a content identifier (CID). New version is given new CID as it has a new hash.</a:t>
            </a:r>
          </a:p>
          <a:p>
            <a:pPr marL="171450" indent="-171450">
              <a:buFont typeface="Arial" panose="020B0604020202020204" pitchFamily="34" charset="0"/>
              <a:buChar char="•"/>
            </a:pPr>
            <a:r>
              <a:rPr lang="en-US" dirty="0"/>
              <a:t>URL is based on location, when the file may move around, we can not employ that (sorry RDF). Instead, the identifier is a cryptographic hash of the content at that address. Content can be a single file, piece of file or metadata (in theory even snapshot of a file system). This also serve as a protection, as it is hard to modify the content provided. We need to be able to address the parts, that is outside of scope of this slides.</a:t>
            </a:r>
          </a:p>
          <a:p>
            <a:pPr marL="171450" indent="-171450">
              <a:buFont typeface="Arial" panose="020B0604020202020204" pitchFamily="34" charset="0"/>
              <a:buChar char="•"/>
            </a:pPr>
            <a:r>
              <a:rPr lang="en-US" dirty="0" err="1"/>
              <a:t>DNSLink</a:t>
            </a:r>
            <a:r>
              <a:rPr lang="en-US" dirty="0"/>
              <a:t> – alternative to IPNS, just using </a:t>
            </a:r>
            <a:r>
              <a:rPr lang="en-US" b="0" i="0" dirty="0">
                <a:effectLst/>
                <a:latin typeface="source-code-pro"/>
              </a:rPr>
              <a:t>TXT in DNS to specify the current CID</a:t>
            </a:r>
          </a:p>
          <a:p>
            <a:pPr marL="171450" indent="-171450">
              <a:buFont typeface="Arial" panose="020B0604020202020204" pitchFamily="34" charset="0"/>
              <a:buChar char="•"/>
            </a:pPr>
            <a:r>
              <a:rPr lang="en-US" b="0" i="0" dirty="0">
                <a:effectLst/>
                <a:latin typeface="source-code-pro"/>
              </a:rPr>
              <a:t>IPNS - based on public key of the hash</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Requires adoption to work, it need users. IPFS is used by </a:t>
            </a:r>
            <a:r>
              <a:rPr lang="en-US" b="0" i="0" dirty="0">
                <a:effectLst/>
                <a:latin typeface="Roboto" panose="02000000000000000000" pitchFamily="2" charset="0"/>
              </a:rPr>
              <a:t>Pinata a Web 3 startup, NFT data stored in IPFS.</a:t>
            </a:r>
            <a:endParaRPr lang="en-US" dirty="0"/>
          </a:p>
          <a:p>
            <a:endParaRPr lang="en-US" dirty="0"/>
          </a:p>
          <a:p>
            <a:r>
              <a:rPr lang="en-US" dirty="0"/>
              <a:t>Sources:</a:t>
            </a:r>
          </a:p>
          <a:p>
            <a:pPr marL="171450" indent="-171450">
              <a:buFont typeface="Arial" panose="020B0604020202020204" pitchFamily="34" charset="0"/>
              <a:buChar char="•"/>
            </a:pPr>
            <a:r>
              <a:rPr lang="en-US" dirty="0"/>
              <a:t>https://ipfs.io/</a:t>
            </a:r>
          </a:p>
          <a:p>
            <a:pPr marL="171450" indent="-171450">
              <a:buFont typeface="Arial" panose="020B0604020202020204" pitchFamily="34" charset="0"/>
              <a:buChar char="•"/>
            </a:pPr>
            <a:r>
              <a:rPr lang="en-US" dirty="0"/>
              <a:t>https://filecoin.io/blog/posts/introducing-web3-storage/</a:t>
            </a:r>
          </a:p>
          <a:p>
            <a:pPr marL="171450" indent="-171450">
              <a:buFont typeface="Arial" panose="020B0604020202020204" pitchFamily="34" charset="0"/>
              <a:buChar char="•"/>
            </a:pPr>
            <a:r>
              <a:rPr lang="en-US" dirty="0"/>
              <a:t>https://www.youtube.com/watch?v=94HH5D23WWI</a:t>
            </a:r>
          </a:p>
          <a:p>
            <a:pPr marL="171450" indent="-171450">
              <a:buFont typeface="Arial" panose="020B0604020202020204" pitchFamily="34" charset="0"/>
              <a:buChar char="•"/>
            </a:pPr>
            <a:r>
              <a:rPr lang="en-US" dirty="0"/>
              <a:t>https://www.pinata.cloud/</a:t>
            </a:r>
          </a:p>
          <a:p>
            <a:pPr marL="171450" indent="-171450">
              <a:buFont typeface="Arial" panose="020B0604020202020204" pitchFamily="34" charset="0"/>
              <a:buChar char="•"/>
            </a:pPr>
            <a:r>
              <a:rPr lang="en-US" dirty="0"/>
              <a:t>https://github.com/orbitdb/orbit-db</a:t>
            </a:r>
          </a:p>
          <a:p>
            <a:pPr marL="171450" indent="-171450">
              <a:buFont typeface="Arial" panose="020B0604020202020204" pitchFamily="34" charset="0"/>
              <a:buChar char="•"/>
            </a:pPr>
            <a:r>
              <a:rPr lang="en-US" dirty="0"/>
              <a:t>https://docs.textile.io/threads/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8</a:t>
            </a:fld>
            <a:endParaRPr lang="cs-CZ"/>
          </a:p>
        </p:txBody>
      </p:sp>
    </p:spTree>
    <p:extLst>
      <p:ext uri="{BB962C8B-B14F-4D97-AF65-F5344CB8AC3E}">
        <p14:creationId xmlns:p14="http://schemas.microsoft.com/office/powerpoint/2010/main" val="362126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 coined by Nick Szabo, two publications 1994 and 1996. For contract we need trusted parties, here the network execute the contract when criteria are met. In addition, human contracts are interpreted by layers a judges, here the outcome is strictly predefined.</a:t>
            </a:r>
          </a:p>
          <a:p>
            <a:endParaRPr lang="en-US" dirty="0"/>
          </a:p>
          <a:p>
            <a:r>
              <a:rPr lang="en-US" dirty="0"/>
              <a:t>Specific type or account which have balance and can send transactions over the network, yet they are deployed to the network. Users can interact by submitting transactions to the smart contracts. Blockchain is a distributed database of transactions.</a:t>
            </a:r>
          </a:p>
          <a:p>
            <a:endParaRPr lang="en-US" dirty="0"/>
          </a:p>
          <a:p>
            <a:r>
              <a:rPr lang="en-US" dirty="0"/>
              <a:t>Deployment of code in smart contract language, is paid by Ether (gas) or Wei (1 ETH = 10**18 Wei).</a:t>
            </a:r>
          </a:p>
          <a:p>
            <a:endParaRPr lang="en-US" dirty="0"/>
          </a:p>
          <a:p>
            <a:r>
              <a:rPr lang="en-US" dirty="0"/>
              <a:t>Solidity (static types, C-like, object oriented), </a:t>
            </a:r>
            <a:r>
              <a:rPr lang="en-US" dirty="0" err="1"/>
              <a:t>Vyper</a:t>
            </a:r>
            <a:r>
              <a:rPr lang="en-US" dirty="0"/>
              <a:t> (inspired by Python), </a:t>
            </a:r>
          </a:p>
          <a:p>
            <a:endParaRPr lang="en-US" dirty="0"/>
          </a:p>
          <a:p>
            <a:r>
              <a:rPr lang="en-US" dirty="0"/>
              <a:t>DAPP are build using smart contracts as backends with Java Script for frontend.</a:t>
            </a:r>
          </a:p>
          <a:p>
            <a:endParaRPr lang="en-US" dirty="0"/>
          </a:p>
          <a:p>
            <a:r>
              <a:rPr lang="en-US" dirty="0"/>
              <a:t>Example (right):</a:t>
            </a:r>
          </a:p>
          <a:p>
            <a:r>
              <a:rPr lang="en-US" dirty="0"/>
              <a:t>constructor is evaluated upon contract is created. We store the author, later only the author can mint new coins. We can declare events and errors and emit them. ‘address’ is a type. The ‘public’ create function that allow others to read the state. The send function (missing) can be used by anyone who already have some coins.</a:t>
            </a:r>
          </a:p>
          <a:p>
            <a:endParaRPr lang="en-US" dirty="0"/>
          </a:p>
          <a:p>
            <a:r>
              <a:rPr lang="en-US" dirty="0"/>
              <a:t>Example (left):</a:t>
            </a:r>
          </a:p>
          <a:p>
            <a:r>
              <a:rPr lang="en-US" dirty="0"/>
              <a:t>We should check for an error. We can listen for an event, and we can read data from the network.</a:t>
            </a:r>
          </a:p>
          <a:p>
            <a:endParaRPr lang="en-US" dirty="0"/>
          </a:p>
          <a:p>
            <a:endParaRPr lang="en-US" dirty="0"/>
          </a:p>
          <a:p>
            <a:r>
              <a:rPr lang="en-US" dirty="0"/>
              <a:t>Sources:</a:t>
            </a:r>
          </a:p>
          <a:p>
            <a:pPr marL="171450" indent="-171450">
              <a:buFont typeface="Arial" panose="020B0604020202020204" pitchFamily="34" charset="0"/>
              <a:buChar char="•"/>
            </a:pPr>
            <a:r>
              <a:rPr lang="en-US" dirty="0"/>
              <a:t>https://ethereum.org/en/smart-contracts/</a:t>
            </a:r>
          </a:p>
          <a:p>
            <a:pPr marL="171450" indent="-171450">
              <a:buFont typeface="Arial" panose="020B0604020202020204" pitchFamily="34" charset="0"/>
              <a:buChar char="•"/>
            </a:pPr>
            <a:r>
              <a:rPr lang="en-US" dirty="0"/>
              <a:t>https://ethereum.org/en/developers/docs/smart-contracts/</a:t>
            </a:r>
          </a:p>
          <a:p>
            <a:pPr marL="171450" indent="-171450">
              <a:buFont typeface="Arial" panose="020B0604020202020204" pitchFamily="34" charset="0"/>
              <a:buChar char="•"/>
            </a:pPr>
            <a:r>
              <a:rPr lang="en-US" dirty="0"/>
              <a:t>https://docs.soliditylang.org/en/latest/introduction-to-smart-contracts.html</a:t>
            </a:r>
          </a:p>
          <a:p>
            <a:pPr marL="171450" indent="-171450">
              <a:buFont typeface="Arial" panose="020B0604020202020204" pitchFamily="34" charset="0"/>
              <a:buChar char="•"/>
            </a:pPr>
            <a:r>
              <a:rPr lang="en-US" dirty="0"/>
              <a:t>https://github.com/ChainSafe/web3.js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FEC869DF-6110-41A2-A008-13AD35443CEC}" type="slidenum">
              <a:rPr lang="cs-CZ" smtClean="0"/>
              <a:t>9</a:t>
            </a:fld>
            <a:endParaRPr lang="cs-CZ"/>
          </a:p>
        </p:txBody>
      </p:sp>
    </p:spTree>
    <p:extLst>
      <p:ext uri="{BB962C8B-B14F-4D97-AF65-F5344CB8AC3E}">
        <p14:creationId xmlns:p14="http://schemas.microsoft.com/office/powerpoint/2010/main" val="3341061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024: 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CB01-0606-AD8B-8CDE-0F8FFB8E3C47}"/>
              </a:ext>
            </a:extLst>
          </p:cNvPr>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15635"/>
          </a:xfrm>
        </p:spPr>
        <p:txBody>
          <a:bodyPr anchor="b">
            <a:no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100051" y="4455620"/>
            <a:ext cx="7948277" cy="439653"/>
          </a:xfrm>
        </p:spPr>
        <p:txBody>
          <a:bodyPr wrap="none" lIns="91440" rIns="91440" anchor="ctr" anchorCtr="0">
            <a:noAutofit/>
          </a:bodyPr>
          <a:lstStyle>
            <a:lvl1pPr marL="0" indent="0" algn="l">
              <a:buNone/>
              <a:defRPr sz="2400" b="1"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Presentation group</a:t>
            </a:r>
          </a:p>
        </p:txBody>
      </p:sp>
      <p:cxnSp>
        <p:nvCxnSpPr>
          <p:cNvPr id="9" name="Straight Connector 8"/>
          <p:cNvCxnSpPr/>
          <p:nvPr/>
        </p:nvCxnSpPr>
        <p:spPr>
          <a:xfrm>
            <a:off x="1207658" y="436510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65665A35-B15A-1F1B-E7BB-06D54184D5F9}"/>
              </a:ext>
            </a:extLst>
          </p:cNvPr>
          <p:cNvSpPr>
            <a:spLocks noGrp="1"/>
          </p:cNvSpPr>
          <p:nvPr>
            <p:ph type="body" sz="quarter" idx="12" hasCustomPrompt="1"/>
          </p:nvPr>
        </p:nvSpPr>
        <p:spPr>
          <a:xfrm>
            <a:off x="9264650" y="4456113"/>
            <a:ext cx="1891030" cy="503237"/>
          </a:xfrm>
        </p:spPr>
        <p:txBody>
          <a:bodyPr rIns="90000" anchor="ctr" anchorCtr="0"/>
          <a:lstStyle>
            <a:lvl1pPr marL="0" indent="0" algn="r">
              <a:buNone/>
              <a:defRPr lang="en-US" sz="2400" b="1" kern="1200" cap="none" spc="200" baseline="0" dirty="0">
                <a:solidFill>
                  <a:schemeClr val="tx2"/>
                </a:solidFill>
                <a:latin typeface="+mj-lt"/>
                <a:ea typeface="+mn-ea"/>
                <a:cs typeface="+mn-cs"/>
              </a:defRPr>
            </a:lvl1pPr>
          </a:lstStyle>
          <a:p>
            <a:pPr lvl="0"/>
            <a:r>
              <a:rPr lang="en-US" dirty="0"/>
              <a:t>Year</a:t>
            </a:r>
          </a:p>
        </p:txBody>
      </p:sp>
      <p:sp>
        <p:nvSpPr>
          <p:cNvPr id="12" name="Text Placeholder 11">
            <a:extLst>
              <a:ext uri="{FF2B5EF4-FFF2-40B4-BE49-F238E27FC236}">
                <a16:creationId xmlns:a16="http://schemas.microsoft.com/office/drawing/2014/main" id="{FE211867-31A4-8500-D606-C5CD767A2639}"/>
              </a:ext>
            </a:extLst>
          </p:cNvPr>
          <p:cNvSpPr>
            <a:spLocks noGrp="1"/>
          </p:cNvSpPr>
          <p:nvPr>
            <p:ph type="body" sz="quarter" idx="13" hasCustomPrompt="1"/>
          </p:nvPr>
        </p:nvSpPr>
        <p:spPr>
          <a:xfrm>
            <a:off x="1097814" y="4942294"/>
            <a:ext cx="7948277" cy="437358"/>
          </a:xfrm>
        </p:spPr>
        <p:txBody>
          <a:bodyPr wrap="none" lIns="90000" rIns="90000" anchor="ctr" anchorCtr="0"/>
          <a:lstStyle>
            <a:lvl1pPr marL="0" indent="0" algn="l">
              <a:buNone/>
              <a:defRPr lang="en-US" sz="2400" b="1" kern="1200" cap="none" spc="200" baseline="0" dirty="0">
                <a:solidFill>
                  <a:schemeClr val="tx2"/>
                </a:solidFill>
                <a:latin typeface="+mj-lt"/>
                <a:ea typeface="+mn-ea"/>
                <a:cs typeface="+mn-cs"/>
              </a:defRPr>
            </a:lvl1pPr>
          </a:lstStyle>
          <a:p>
            <a:pPr lvl="0"/>
            <a:r>
              <a:rPr lang="en-US" dirty="0"/>
              <a:t>Presenting person</a:t>
            </a:r>
          </a:p>
        </p:txBody>
      </p:sp>
      <p:sp>
        <p:nvSpPr>
          <p:cNvPr id="13" name="Text Placeholder 11">
            <a:extLst>
              <a:ext uri="{FF2B5EF4-FFF2-40B4-BE49-F238E27FC236}">
                <a16:creationId xmlns:a16="http://schemas.microsoft.com/office/drawing/2014/main" id="{3EE7B3D2-877F-B924-8BD1-76C44B2778D5}"/>
              </a:ext>
            </a:extLst>
          </p:cNvPr>
          <p:cNvSpPr>
            <a:spLocks noGrp="1"/>
          </p:cNvSpPr>
          <p:nvPr>
            <p:ph type="body" sz="quarter" idx="14" hasCustomPrompt="1"/>
          </p:nvPr>
        </p:nvSpPr>
        <p:spPr>
          <a:xfrm>
            <a:off x="1097279" y="5592755"/>
            <a:ext cx="7948277" cy="809511"/>
          </a:xfrm>
        </p:spPr>
        <p:txBody>
          <a:bodyPr wrap="none" lIns="90000" rIns="90000"/>
          <a:lstStyle>
            <a:lvl1pPr marL="0" indent="0" algn="l">
              <a:buNone/>
              <a:defRPr lang="en-US" sz="1800" b="1" kern="1200" cap="none" spc="200" baseline="0" dirty="0">
                <a:solidFill>
                  <a:schemeClr val="tx2"/>
                </a:solidFill>
                <a:latin typeface="+mj-lt"/>
                <a:ea typeface="+mn-ea"/>
                <a:cs typeface="+mn-cs"/>
              </a:defRPr>
            </a:lvl1pPr>
          </a:lstStyle>
          <a:p>
            <a:pPr lvl="0"/>
            <a:r>
              <a:rPr lang="en-US" dirty="0"/>
              <a:t>Links</a:t>
            </a:r>
          </a:p>
        </p:txBody>
      </p:sp>
      <p:pic>
        <p:nvPicPr>
          <p:cNvPr id="1026" name="Picture 2">
            <a:extLst>
              <a:ext uri="{FF2B5EF4-FFF2-40B4-BE49-F238E27FC236}">
                <a16:creationId xmlns:a16="http://schemas.microsoft.com/office/drawing/2014/main" id="{1A90CBFD-96D4-7287-CE2C-B361F455B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486" y="6503336"/>
            <a:ext cx="983432" cy="346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15EABA8-3BA1-5923-66BA-C39DF4CA777F}"/>
              </a:ext>
            </a:extLst>
          </p:cNvPr>
          <p:cNvSpPr txBox="1"/>
          <p:nvPr/>
        </p:nvSpPr>
        <p:spPr>
          <a:xfrm>
            <a:off x="2035126" y="6513154"/>
            <a:ext cx="8165330" cy="369332"/>
          </a:xfrm>
          <a:prstGeom prst="rect">
            <a:avLst/>
          </a:prstGeom>
          <a:noFill/>
        </p:spPr>
        <p:txBody>
          <a:bodyPr wrap="square">
            <a:spAutoFit/>
          </a:bodyPr>
          <a:lstStyle/>
          <a:p>
            <a:r>
              <a:rPr lang="en-US" dirty="0">
                <a:solidFill>
                  <a:schemeClr val="bg1"/>
                </a:solidFill>
              </a:rPr>
              <a:t>This work is licensed under a </a:t>
            </a:r>
            <a:r>
              <a:rPr lang="en-US" dirty="0">
                <a:solidFill>
                  <a:schemeClr val="bg1"/>
                </a:solidFill>
                <a:hlinkClick r:id="rId3">
                  <a:extLst>
                    <a:ext uri="{A12FA001-AC4F-418D-AE19-62706E023703}">
                      <ahyp:hlinkClr xmlns:ahyp="http://schemas.microsoft.com/office/drawing/2018/hyperlinkcolor" val="tx"/>
                    </a:ext>
                  </a:extLst>
                </a:hlinkClick>
              </a:rPr>
              <a:t>Creative Commons Attribution 4.0 International License</a:t>
            </a:r>
            <a:r>
              <a:rPr lang="en-US" dirty="0">
                <a:solidFill>
                  <a:schemeClr val="bg1"/>
                </a:solidFill>
              </a:rPr>
              <a:t>.</a:t>
            </a:r>
          </a:p>
        </p:txBody>
      </p:sp>
    </p:spTree>
    <p:extLst>
      <p:ext uri="{BB962C8B-B14F-4D97-AF65-F5344CB8AC3E}">
        <p14:creationId xmlns:p14="http://schemas.microsoft.com/office/powerpoint/2010/main" val="781184429"/>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24: Sub-headin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9535DF1-3CEE-4FC7-9E2D-6DF64CF0951A}"/>
              </a:ext>
            </a:extLst>
          </p:cNvPr>
          <p:cNvSpPr>
            <a:spLocks noGrp="1"/>
          </p:cNvSpPr>
          <p:nvPr>
            <p:ph type="body" sz="quarter" idx="13" hasCustomPrompt="1"/>
          </p:nvPr>
        </p:nvSpPr>
        <p:spPr>
          <a:xfrm>
            <a:off x="2279650" y="1980093"/>
            <a:ext cx="7561263" cy="863352"/>
          </a:xfrm>
          <a:prstGeom prst="rect">
            <a:avLst/>
          </a:prstGeom>
        </p:spPr>
        <p:txBody>
          <a:bodyPr anchor="ctr"/>
          <a:lstStyle>
            <a:lvl1pPr marL="0" indent="0" algn="ctr">
              <a:buNone/>
              <a:defRPr sz="3600" cap="none" baseline="0">
                <a:latin typeface="+mj-lt"/>
              </a:defRPr>
            </a:lvl1pPr>
          </a:lstStyle>
          <a:p>
            <a:pPr lvl="0"/>
            <a:r>
              <a:rPr lang="en-US" dirty="0"/>
              <a:t>Click to edit heading</a:t>
            </a:r>
          </a:p>
        </p:txBody>
      </p:sp>
      <p:sp>
        <p:nvSpPr>
          <p:cNvPr id="11" name="Text Placeholder 9">
            <a:extLst>
              <a:ext uri="{FF2B5EF4-FFF2-40B4-BE49-F238E27FC236}">
                <a16:creationId xmlns:a16="http://schemas.microsoft.com/office/drawing/2014/main" id="{5999B4DE-4528-497E-83DE-B439F1DB28BA}"/>
              </a:ext>
            </a:extLst>
          </p:cNvPr>
          <p:cNvSpPr>
            <a:spLocks noGrp="1"/>
          </p:cNvSpPr>
          <p:nvPr>
            <p:ph type="body" sz="quarter" idx="14" hasCustomPrompt="1"/>
          </p:nvPr>
        </p:nvSpPr>
        <p:spPr>
          <a:xfrm>
            <a:off x="1415480" y="3140968"/>
            <a:ext cx="9217023" cy="1872208"/>
          </a:xfrm>
          <a:prstGeom prst="rect">
            <a:avLst/>
          </a:prstGeom>
        </p:spPr>
        <p:txBody>
          <a:bodyPr anchor="t"/>
          <a:lstStyle>
            <a:lvl1pPr marL="0" indent="0" algn="ctr">
              <a:buNone/>
              <a:defRPr sz="3600">
                <a:latin typeface="+mj-lt"/>
              </a:defRPr>
            </a:lvl1pPr>
          </a:lstStyle>
          <a:p>
            <a:pPr lvl="0"/>
            <a:r>
              <a:rPr lang="en-US" dirty="0"/>
              <a:t>Click to edit sub heading</a:t>
            </a:r>
          </a:p>
        </p:txBody>
      </p:sp>
      <p:cxnSp>
        <p:nvCxnSpPr>
          <p:cNvPr id="2" name="Straight Connector 1">
            <a:extLst>
              <a:ext uri="{FF2B5EF4-FFF2-40B4-BE49-F238E27FC236}">
                <a16:creationId xmlns:a16="http://schemas.microsoft.com/office/drawing/2014/main" id="{9B46B549-2DF5-2605-A7E2-507EC6741B81}"/>
              </a:ext>
            </a:extLst>
          </p:cNvPr>
          <p:cNvCxnSpPr>
            <a:cxnSpLocks/>
          </p:cNvCxnSpPr>
          <p:nvPr/>
        </p:nvCxnSpPr>
        <p:spPr>
          <a:xfrm>
            <a:off x="335360" y="2996952"/>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31125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024: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9272" cy="766132"/>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335360" y="1268760"/>
            <a:ext cx="11449272" cy="504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52BA717-4DED-4A38-BDE4-30D0F0A142DB}" type="slidenum">
              <a:rPr lang="cs-CZ" smtClean="0"/>
              <a:pPr/>
              <a:t>‹#›</a:t>
            </a:fld>
            <a:endParaRPr lang="cs-CZ"/>
          </a:p>
        </p:txBody>
      </p:sp>
      <p:cxnSp>
        <p:nvCxnSpPr>
          <p:cNvPr id="7" name="Straight Connector 6">
            <a:extLst>
              <a:ext uri="{FF2B5EF4-FFF2-40B4-BE49-F238E27FC236}">
                <a16:creationId xmlns:a16="http://schemas.microsoft.com/office/drawing/2014/main" id="{6D7F9E1D-3FFE-E5D5-8168-CE30DC4521EC}"/>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55653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024: 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60000" y="180000"/>
            <a:ext cx="11448000" cy="7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35360" y="1260583"/>
            <a:ext cx="5699679"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60583"/>
            <a:ext cx="5566712" cy="5048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1B8B48-CD68-422A-981A-F7D1D2E08DD1}" type="slidenum">
              <a:rPr lang="en-US" smtClean="0"/>
              <a:t>‹#›</a:t>
            </a:fld>
            <a:endParaRPr lang="en-US"/>
          </a:p>
        </p:txBody>
      </p:sp>
      <p:cxnSp>
        <p:nvCxnSpPr>
          <p:cNvPr id="2" name="Straight Connector 1">
            <a:extLst>
              <a:ext uri="{FF2B5EF4-FFF2-40B4-BE49-F238E27FC236}">
                <a16:creationId xmlns:a16="http://schemas.microsoft.com/office/drawing/2014/main" id="{2EC59EFB-1B84-A66B-9566-F2885C8BF9CA}"/>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67558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024: Title">
    <p:spTree>
      <p:nvGrpSpPr>
        <p:cNvPr id="1" name=""/>
        <p:cNvGrpSpPr/>
        <p:nvPr/>
      </p:nvGrpSpPr>
      <p:grpSpPr>
        <a:xfrm>
          <a:off x="0" y="0"/>
          <a:ext cx="0" cy="0"/>
          <a:chOff x="0" y="0"/>
          <a:chExt cx="0" cy="0"/>
        </a:xfrm>
      </p:grpSpPr>
      <p:sp>
        <p:nvSpPr>
          <p:cNvPr id="2" name="Title 1"/>
          <p:cNvSpPr>
            <a:spLocks noGrp="1"/>
          </p:cNvSpPr>
          <p:nvPr>
            <p:ph type="title"/>
          </p:nvPr>
        </p:nvSpPr>
        <p:spPr>
          <a:xfrm>
            <a:off x="360000" y="180000"/>
            <a:ext cx="11448000" cy="766132"/>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51B8B48-CD68-422A-981A-F7D1D2E08DD1}" type="slidenum">
              <a:rPr lang="en-US" smtClean="0"/>
              <a:t>‹#›</a:t>
            </a:fld>
            <a:endParaRPr lang="en-US"/>
          </a:p>
        </p:txBody>
      </p:sp>
      <p:cxnSp>
        <p:nvCxnSpPr>
          <p:cNvPr id="6" name="Straight Connector 5">
            <a:extLst>
              <a:ext uri="{FF2B5EF4-FFF2-40B4-BE49-F238E27FC236}">
                <a16:creationId xmlns:a16="http://schemas.microsoft.com/office/drawing/2014/main" id="{AF6BAB6C-A9D1-4572-ED9D-D7E9722E3C65}"/>
              </a:ext>
            </a:extLst>
          </p:cNvPr>
          <p:cNvCxnSpPr>
            <a:cxnSpLocks/>
          </p:cNvCxnSpPr>
          <p:nvPr/>
        </p:nvCxnSpPr>
        <p:spPr>
          <a:xfrm>
            <a:off x="335360" y="1124744"/>
            <a:ext cx="114492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17505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024: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637906"/>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263352" y="1159182"/>
            <a:ext cx="11521280" cy="1825096"/>
          </a:xfrm>
          <a:prstGeom prst="rect">
            <a:avLst/>
          </a:prstGeom>
        </p:spPr>
        <p:txBody>
          <a:bodyPr anchor="t">
            <a:noAutofit/>
          </a:bodyPr>
          <a:lstStyle>
            <a:lvl1pPr algn="l">
              <a:defRPr sz="5400"/>
            </a:lvl1pPr>
          </a:lstStyle>
          <a:p>
            <a:r>
              <a:rPr lang="en-US" dirty="0"/>
              <a:t>Click to edit Master title style</a:t>
            </a:r>
          </a:p>
        </p:txBody>
      </p:sp>
      <p:pic>
        <p:nvPicPr>
          <p:cNvPr id="8" name="Picture 7" descr="C0-HD-TOP.png">
            <a:extLst>
              <a:ext uri="{FF2B5EF4-FFF2-40B4-BE49-F238E27FC236}">
                <a16:creationId xmlns:a16="http://schemas.microsoft.com/office/drawing/2014/main" id="{3B485478-7769-44A4-A391-52F617AC1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1081088"/>
          </a:xfrm>
          <a:prstGeom prst="rect">
            <a:avLst/>
          </a:prstGeom>
        </p:spPr>
      </p:pic>
    </p:spTree>
    <p:extLst>
      <p:ext uri="{BB962C8B-B14F-4D97-AF65-F5344CB8AC3E}">
        <p14:creationId xmlns:p14="http://schemas.microsoft.com/office/powerpoint/2010/main" val="229844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C0B12E-FDCA-4F98-8B47-5C783F99B882}"/>
              </a:ext>
            </a:extLst>
          </p:cNvPr>
          <p:cNvSpPr>
            <a:spLocks noGrp="1"/>
          </p:cNvSpPr>
          <p:nvPr>
            <p:ph type="title"/>
          </p:nvPr>
        </p:nvSpPr>
        <p:spPr>
          <a:xfrm>
            <a:off x="239352" y="416878"/>
            <a:ext cx="11713299" cy="1293028"/>
          </a:xfrm>
          <a:prstGeom prst="rect">
            <a:avLst/>
          </a:prstGeom>
        </p:spPr>
        <p:txBody>
          <a:bodyPr/>
          <a:lstStyle/>
          <a:p>
            <a:r>
              <a:rPr lang="en-US" dirty="0"/>
              <a:t>Click to edit Master title style</a:t>
            </a:r>
          </a:p>
        </p:txBody>
      </p:sp>
      <p:sp>
        <p:nvSpPr>
          <p:cNvPr id="3" name="Slide Number Placeholder 5">
            <a:extLst>
              <a:ext uri="{FF2B5EF4-FFF2-40B4-BE49-F238E27FC236}">
                <a16:creationId xmlns:a16="http://schemas.microsoft.com/office/drawing/2014/main" id="{281A53B8-589A-48E4-A9D3-A151BE7BDFFB}"/>
              </a:ext>
            </a:extLst>
          </p:cNvPr>
          <p:cNvSpPr>
            <a:spLocks noGrp="1"/>
          </p:cNvSpPr>
          <p:nvPr>
            <p:ph type="sldNum" sz="quarter" idx="12"/>
          </p:nvPr>
        </p:nvSpPr>
        <p:spPr>
          <a:xfrm>
            <a:off x="9555480" y="3"/>
            <a:ext cx="2636520" cy="365125"/>
          </a:xfrm>
          <a:prstGeom prst="rect">
            <a:avLst/>
          </a:prstGeom>
        </p:spPr>
        <p:txBody>
          <a:bodyPr/>
          <a:lstStyle>
            <a:lvl1pPr algn="r">
              <a:defRPr/>
            </a:lvl1pPr>
          </a:lstStyle>
          <a:p>
            <a:fld id="{452BA717-4DED-4A38-BDE4-30D0F0A142DB}" type="slidenum">
              <a:rPr lang="cs-CZ" smtClean="0"/>
              <a:pPr/>
              <a:t>‹#›</a:t>
            </a:fld>
            <a:endParaRPr lang="cs-CZ"/>
          </a:p>
        </p:txBody>
      </p:sp>
    </p:spTree>
    <p:extLst>
      <p:ext uri="{BB962C8B-B14F-4D97-AF65-F5344CB8AC3E}">
        <p14:creationId xmlns:p14="http://schemas.microsoft.com/office/powerpoint/2010/main" val="298315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43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492784"/>
            <a:ext cx="12192001" cy="36512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66800" y="199277"/>
            <a:ext cx="10058400" cy="76613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35360" y="1268759"/>
            <a:ext cx="11449272" cy="5152007"/>
          </a:xfrm>
          <a:prstGeom prst="rect">
            <a:avLst/>
          </a:prstGeom>
        </p:spPr>
        <p:txBody>
          <a:bodyPr vert="horz" lIns="0" tIns="36000" rIns="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900458" y="6571397"/>
            <a:ext cx="1312025" cy="253513"/>
          </a:xfrm>
          <a:prstGeom prst="rect">
            <a:avLst/>
          </a:prstGeom>
        </p:spPr>
        <p:txBody>
          <a:bodyPr vert="horz" lIns="91440" tIns="45720" rIns="91440" bIns="45720" rtlCol="0" anchor="ctr"/>
          <a:lstStyle>
            <a:lvl1pPr algn="r">
              <a:defRPr sz="1050">
                <a:solidFill>
                  <a:srgbClr val="FFFFFF"/>
                </a:solidFill>
              </a:defRPr>
            </a:lvl1pPr>
          </a:lstStyle>
          <a:p>
            <a:fld id="{651B8B48-CD68-422A-981A-F7D1D2E08DD1}" type="slidenum">
              <a:rPr lang="en-US" smtClean="0"/>
              <a:t>‹#›</a:t>
            </a:fld>
            <a:endParaRPr lang="en-US"/>
          </a:p>
        </p:txBody>
      </p:sp>
    </p:spTree>
    <p:extLst>
      <p:ext uri="{BB962C8B-B14F-4D97-AF65-F5344CB8AC3E}">
        <p14:creationId xmlns:p14="http://schemas.microsoft.com/office/powerpoint/2010/main" val="4085302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0" r:id="rId7"/>
    <p:sldLayoutId id="2147483689" r:id="rId8"/>
    <p:sldLayoutId id="2147483729" r:id="rId9"/>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SzPct val="80000"/>
        <a:buFont typeface="Arial" panose="020B0604020202020204" pitchFamily="34" charset="0"/>
        <a:buChar char="•"/>
        <a:defRPr sz="2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Schem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json-ld.org/playground/" TargetMode="External"/><Relationship Id="rId4" Type="http://schemas.openxmlformats.org/officeDocument/2006/relationships/hyperlink" Target="https://developer.mozilla.org/en-US/docs/Web/HTML/Microdata#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C452-C885-7317-E131-0BDB4C1BDA72}"/>
              </a:ext>
            </a:extLst>
          </p:cNvPr>
          <p:cNvSpPr>
            <a:spLocks noGrp="1"/>
          </p:cNvSpPr>
          <p:nvPr>
            <p:ph type="ctrTitle"/>
          </p:nvPr>
        </p:nvSpPr>
        <p:spPr/>
        <p:txBody>
          <a:bodyPr/>
          <a:lstStyle/>
          <a:p>
            <a:pPr algn="ctr"/>
            <a:r>
              <a:rPr lang="en-US" dirty="0"/>
              <a:t>Data</a:t>
            </a:r>
            <a:endParaRPr lang="en-US" sz="8000" dirty="0"/>
          </a:p>
        </p:txBody>
      </p:sp>
      <p:sp>
        <p:nvSpPr>
          <p:cNvPr id="3" name="Subtitle 2">
            <a:extLst>
              <a:ext uri="{FF2B5EF4-FFF2-40B4-BE49-F238E27FC236}">
                <a16:creationId xmlns:a16="http://schemas.microsoft.com/office/drawing/2014/main" id="{9E35C64A-9086-C8A2-A885-C195BB063508}"/>
              </a:ext>
            </a:extLst>
          </p:cNvPr>
          <p:cNvSpPr>
            <a:spLocks noGrp="1"/>
          </p:cNvSpPr>
          <p:nvPr>
            <p:ph type="subTitle" idx="1"/>
          </p:nvPr>
        </p:nvSpPr>
        <p:spPr>
          <a:xfrm>
            <a:off x="1100051" y="4455620"/>
            <a:ext cx="8164599" cy="439653"/>
          </a:xfrm>
        </p:spPr>
        <p:txBody>
          <a:bodyPr/>
          <a:lstStyle/>
          <a:p>
            <a:r>
              <a:rPr lang="en-US" dirty="0"/>
              <a:t>NSWI153 - </a:t>
            </a:r>
            <a:r>
              <a:rPr lang="en-US" dirty="0">
                <a:solidFill>
                  <a:schemeClr val="accent2"/>
                </a:solidFill>
              </a:rPr>
              <a:t>Advanced</a:t>
            </a:r>
            <a:r>
              <a:rPr lang="en-US" dirty="0"/>
              <a:t> Programming of Web Applications </a:t>
            </a:r>
          </a:p>
        </p:txBody>
      </p:sp>
      <p:sp>
        <p:nvSpPr>
          <p:cNvPr id="4" name="Text Placeholder 3">
            <a:extLst>
              <a:ext uri="{FF2B5EF4-FFF2-40B4-BE49-F238E27FC236}">
                <a16:creationId xmlns:a16="http://schemas.microsoft.com/office/drawing/2014/main" id="{83D77CA2-8171-135B-E44F-1C7F469B2EE4}"/>
              </a:ext>
            </a:extLst>
          </p:cNvPr>
          <p:cNvSpPr>
            <a:spLocks noGrp="1"/>
          </p:cNvSpPr>
          <p:nvPr>
            <p:ph type="body" sz="quarter" idx="12"/>
          </p:nvPr>
        </p:nvSpPr>
        <p:spPr/>
        <p:txBody>
          <a:bodyPr/>
          <a:lstStyle/>
          <a:p>
            <a:r>
              <a:rPr lang="cs-CZ" dirty="0"/>
              <a:t>202</a:t>
            </a:r>
            <a:r>
              <a:rPr lang="en-US" dirty="0"/>
              <a:t>3/2024</a:t>
            </a:r>
          </a:p>
        </p:txBody>
      </p:sp>
      <p:sp>
        <p:nvSpPr>
          <p:cNvPr id="5" name="Text Placeholder 4">
            <a:extLst>
              <a:ext uri="{FF2B5EF4-FFF2-40B4-BE49-F238E27FC236}">
                <a16:creationId xmlns:a16="http://schemas.microsoft.com/office/drawing/2014/main" id="{B38A3DCA-7A4A-597B-3B42-628A19DFF7AD}"/>
              </a:ext>
            </a:extLst>
          </p:cNvPr>
          <p:cNvSpPr>
            <a:spLocks noGrp="1"/>
          </p:cNvSpPr>
          <p:nvPr>
            <p:ph type="body" sz="quarter" idx="13"/>
          </p:nvPr>
        </p:nvSpPr>
        <p:spPr/>
        <p:txBody>
          <a:bodyPr/>
          <a:lstStyle/>
          <a:p>
            <a:r>
              <a:rPr lang="en-US" dirty="0"/>
              <a:t>Petr </a:t>
            </a:r>
            <a:r>
              <a:rPr lang="cs-CZ" dirty="0"/>
              <a:t>Škoda</a:t>
            </a:r>
            <a:endParaRPr lang="en-US" dirty="0"/>
          </a:p>
        </p:txBody>
      </p:sp>
      <p:sp>
        <p:nvSpPr>
          <p:cNvPr id="6" name="Text Placeholder 5">
            <a:extLst>
              <a:ext uri="{FF2B5EF4-FFF2-40B4-BE49-F238E27FC236}">
                <a16:creationId xmlns:a16="http://schemas.microsoft.com/office/drawing/2014/main" id="{7FCF41A0-7ACE-A6B3-D30D-C368EAC69EDB}"/>
              </a:ext>
            </a:extLst>
          </p:cNvPr>
          <p:cNvSpPr>
            <a:spLocks noGrp="1"/>
          </p:cNvSpPr>
          <p:nvPr>
            <p:ph type="body" sz="quarter" idx="14"/>
          </p:nvPr>
        </p:nvSpPr>
        <p:spPr/>
        <p:txBody>
          <a:bodyPr/>
          <a:lstStyle/>
          <a:p>
            <a:pPr lvl="0"/>
            <a:r>
              <a:rPr lang="en-US" dirty="0"/>
              <a:t>https://github.com/skodapetr</a:t>
            </a:r>
          </a:p>
          <a:p>
            <a:r>
              <a:rPr lang="en-US" dirty="0"/>
              <a:t>https://www.ksi.mff.cuni.cz</a:t>
            </a:r>
            <a:endParaRPr lang="cs-CZ" dirty="0"/>
          </a:p>
        </p:txBody>
      </p:sp>
    </p:spTree>
    <p:extLst>
      <p:ext uri="{BB962C8B-B14F-4D97-AF65-F5344CB8AC3E}">
        <p14:creationId xmlns:p14="http://schemas.microsoft.com/office/powerpoint/2010/main" val="213959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DE359-D47C-F6DA-3676-4853BECAA951}"/>
              </a:ext>
            </a:extLst>
          </p:cNvPr>
          <p:cNvSpPr>
            <a:spLocks noGrp="1"/>
          </p:cNvSpPr>
          <p:nvPr>
            <p:ph type="title"/>
          </p:nvPr>
        </p:nvSpPr>
        <p:spPr/>
        <p:txBody>
          <a:bodyPr/>
          <a:lstStyle/>
          <a:p>
            <a:r>
              <a:rPr lang="en-US" dirty="0"/>
              <a:t>Decentralized application (DAPP)</a:t>
            </a:r>
          </a:p>
        </p:txBody>
      </p:sp>
      <p:sp>
        <p:nvSpPr>
          <p:cNvPr id="6" name="Content Placeholder 5">
            <a:extLst>
              <a:ext uri="{FF2B5EF4-FFF2-40B4-BE49-F238E27FC236}">
                <a16:creationId xmlns:a16="http://schemas.microsoft.com/office/drawing/2014/main" id="{8D834B37-3428-39AC-2ADF-8B02F845E0DA}"/>
              </a:ext>
            </a:extLst>
          </p:cNvPr>
          <p:cNvSpPr>
            <a:spLocks noGrp="1"/>
          </p:cNvSpPr>
          <p:nvPr>
            <p:ph sz="half" idx="1"/>
          </p:nvPr>
        </p:nvSpPr>
        <p:spPr/>
        <p:txBody>
          <a:bodyPr/>
          <a:lstStyle/>
          <a:p>
            <a:pPr marL="0" indent="0">
              <a:buNone/>
            </a:pPr>
            <a:r>
              <a:rPr lang="en-US" dirty="0"/>
              <a:t>Use cases:</a:t>
            </a:r>
          </a:p>
          <a:p>
            <a:r>
              <a:rPr lang="en-US" dirty="0" err="1"/>
              <a:t>DEcentralized</a:t>
            </a:r>
            <a:r>
              <a:rPr lang="en-US" dirty="0"/>
              <a:t> Finance</a:t>
            </a:r>
          </a:p>
          <a:p>
            <a:r>
              <a:rPr lang="en-US" dirty="0"/>
              <a:t>NFTs</a:t>
            </a:r>
          </a:p>
          <a:p>
            <a:r>
              <a:rPr lang="en-US" dirty="0"/>
              <a:t>Gaming</a:t>
            </a:r>
          </a:p>
          <a:p>
            <a:r>
              <a:rPr lang="en-US" dirty="0"/>
              <a:t>Web 3.0</a:t>
            </a:r>
            <a:br>
              <a:rPr lang="en-US" dirty="0"/>
            </a:br>
            <a:endParaRPr lang="en-US" dirty="0"/>
          </a:p>
          <a:p>
            <a:pPr marL="0" indent="0">
              <a:buNone/>
            </a:pPr>
            <a:r>
              <a:rPr lang="en-US" dirty="0"/>
              <a:t>Why</a:t>
            </a:r>
          </a:p>
          <a:p>
            <a:r>
              <a:rPr lang="en-US" dirty="0"/>
              <a:t>Decentralization</a:t>
            </a:r>
          </a:p>
          <a:p>
            <a:r>
              <a:rPr lang="en-US" dirty="0"/>
              <a:t>Censorship resistant</a:t>
            </a:r>
          </a:p>
          <a:p>
            <a:r>
              <a:rPr lang="en-US" dirty="0"/>
              <a:t>Trustless</a:t>
            </a:r>
          </a:p>
          <a:p>
            <a:r>
              <a:rPr lang="en-US" dirty="0"/>
              <a:t>Transparency</a:t>
            </a:r>
          </a:p>
          <a:p>
            <a:endParaRPr lang="en-US" dirty="0"/>
          </a:p>
        </p:txBody>
      </p:sp>
      <p:sp>
        <p:nvSpPr>
          <p:cNvPr id="7" name="Content Placeholder 6">
            <a:extLst>
              <a:ext uri="{FF2B5EF4-FFF2-40B4-BE49-F238E27FC236}">
                <a16:creationId xmlns:a16="http://schemas.microsoft.com/office/drawing/2014/main" id="{455BAB9F-DCC6-9CE5-8C9A-73EBE0165644}"/>
              </a:ext>
            </a:extLst>
          </p:cNvPr>
          <p:cNvSpPr>
            <a:spLocks noGrp="1"/>
          </p:cNvSpPr>
          <p:nvPr>
            <p:ph sz="half" idx="2"/>
          </p:nvPr>
        </p:nvSpPr>
        <p:spPr/>
        <p:txBody>
          <a:bodyPr/>
          <a:lstStyle/>
          <a:p>
            <a:pPr marL="0" indent="0">
              <a:buNone/>
            </a:pPr>
            <a:r>
              <a:rPr lang="en-US" dirty="0"/>
              <a:t>ERC-20 Tokens build on Smart contracts</a:t>
            </a:r>
            <a:br>
              <a:rPr lang="en-US" dirty="0"/>
            </a:br>
            <a:r>
              <a:rPr lang="en-US" dirty="0"/>
              <a:t>often Ether.</a:t>
            </a:r>
          </a:p>
          <a:p>
            <a:pPr marL="0" indent="0">
              <a:buNone/>
            </a:pPr>
            <a:endParaRPr lang="en-US" dirty="0"/>
          </a:p>
          <a:p>
            <a:pPr marL="0" indent="0">
              <a:buNone/>
            </a:pPr>
            <a:r>
              <a:rPr lang="en-US" dirty="0"/>
              <a:t>Application</a:t>
            </a:r>
          </a:p>
          <a:p>
            <a:r>
              <a:rPr lang="en-US" dirty="0"/>
              <a:t>Backend - Smart Contracts</a:t>
            </a:r>
            <a:br>
              <a:rPr lang="en-US" dirty="0"/>
            </a:br>
            <a:r>
              <a:rPr lang="en-US" dirty="0"/>
              <a:t>(hardhat, ..)</a:t>
            </a:r>
          </a:p>
          <a:p>
            <a:r>
              <a:rPr lang="en-US" dirty="0"/>
              <a:t>Frontend - JS, CSS, HTML, ..</a:t>
            </a:r>
            <a:br>
              <a:rPr lang="en-US" dirty="0"/>
            </a:br>
            <a:r>
              <a:rPr lang="en-US" dirty="0"/>
              <a:t>(web3.js)</a:t>
            </a:r>
          </a:p>
          <a:p>
            <a:pPr lvl="1"/>
            <a:endParaRPr lang="en-US" dirty="0"/>
          </a:p>
          <a:p>
            <a:endParaRPr lang="en-US" dirty="0"/>
          </a:p>
        </p:txBody>
      </p:sp>
      <p:sp>
        <p:nvSpPr>
          <p:cNvPr id="4" name="Slide Number Placeholder 3">
            <a:extLst>
              <a:ext uri="{FF2B5EF4-FFF2-40B4-BE49-F238E27FC236}">
                <a16:creationId xmlns:a16="http://schemas.microsoft.com/office/drawing/2014/main" id="{5444033F-B194-E0EB-FF28-17D201B5BEA2}"/>
              </a:ext>
            </a:extLst>
          </p:cNvPr>
          <p:cNvSpPr>
            <a:spLocks noGrp="1"/>
          </p:cNvSpPr>
          <p:nvPr>
            <p:ph type="sldNum" sz="quarter" idx="12"/>
          </p:nvPr>
        </p:nvSpPr>
        <p:spPr/>
        <p:txBody>
          <a:bodyPr/>
          <a:lstStyle/>
          <a:p>
            <a:fld id="{452BA717-4DED-4A38-BDE4-30D0F0A142DB}" type="slidenum">
              <a:rPr lang="cs-CZ" smtClean="0"/>
              <a:pPr/>
              <a:t>10</a:t>
            </a:fld>
            <a:endParaRPr lang="cs-CZ"/>
          </a:p>
        </p:txBody>
      </p:sp>
      <p:sp>
        <p:nvSpPr>
          <p:cNvPr id="5" name="TextBox 4">
            <a:extLst>
              <a:ext uri="{FF2B5EF4-FFF2-40B4-BE49-F238E27FC236}">
                <a16:creationId xmlns:a16="http://schemas.microsoft.com/office/drawing/2014/main" id="{2F96EA01-6C31-8C86-383D-65F08202EBD4}"/>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75129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BA86-F535-9F16-D612-6BB1EFC407A6}"/>
              </a:ext>
            </a:extLst>
          </p:cNvPr>
          <p:cNvSpPr>
            <a:spLocks noGrp="1"/>
          </p:cNvSpPr>
          <p:nvPr>
            <p:ph type="title"/>
          </p:nvPr>
        </p:nvSpPr>
        <p:spPr/>
        <p:txBody>
          <a:bodyPr/>
          <a:lstStyle/>
          <a:p>
            <a:r>
              <a:rPr lang="en-US" dirty="0"/>
              <a:t>Data storage</a:t>
            </a:r>
          </a:p>
        </p:txBody>
      </p:sp>
      <p:sp>
        <p:nvSpPr>
          <p:cNvPr id="3" name="Content Placeholder 2">
            <a:extLst>
              <a:ext uri="{FF2B5EF4-FFF2-40B4-BE49-F238E27FC236}">
                <a16:creationId xmlns:a16="http://schemas.microsoft.com/office/drawing/2014/main" id="{0AFB22A4-66C9-FF01-CDB5-83691A1F30C1}"/>
              </a:ext>
            </a:extLst>
          </p:cNvPr>
          <p:cNvSpPr>
            <a:spLocks noGrp="1"/>
          </p:cNvSpPr>
          <p:nvPr>
            <p:ph idx="1"/>
          </p:nvPr>
        </p:nvSpPr>
        <p:spPr>
          <a:xfrm>
            <a:off x="335360" y="1268760"/>
            <a:ext cx="11449272" cy="576064"/>
          </a:xfrm>
        </p:spPr>
        <p:txBody>
          <a:bodyPr/>
          <a:lstStyle/>
          <a:p>
            <a:pPr marL="0" indent="0">
              <a:buNone/>
            </a:pPr>
            <a:r>
              <a:rPr lang="en-US" dirty="0"/>
              <a:t>Where can / should you store application data?</a:t>
            </a:r>
          </a:p>
        </p:txBody>
      </p:sp>
      <p:sp>
        <p:nvSpPr>
          <p:cNvPr id="4" name="Slide Number Placeholder 3">
            <a:extLst>
              <a:ext uri="{FF2B5EF4-FFF2-40B4-BE49-F238E27FC236}">
                <a16:creationId xmlns:a16="http://schemas.microsoft.com/office/drawing/2014/main" id="{FA82B025-BF24-E70A-D9D9-02087FAD4864}"/>
              </a:ext>
            </a:extLst>
          </p:cNvPr>
          <p:cNvSpPr>
            <a:spLocks noGrp="1"/>
          </p:cNvSpPr>
          <p:nvPr>
            <p:ph type="sldNum" sz="quarter" idx="12"/>
          </p:nvPr>
        </p:nvSpPr>
        <p:spPr/>
        <p:txBody>
          <a:bodyPr/>
          <a:lstStyle/>
          <a:p>
            <a:fld id="{452BA717-4DED-4A38-BDE4-30D0F0A142DB}" type="slidenum">
              <a:rPr lang="cs-CZ" smtClean="0"/>
              <a:pPr/>
              <a:t>2</a:t>
            </a:fld>
            <a:endParaRPr lang="cs-CZ"/>
          </a:p>
        </p:txBody>
      </p:sp>
      <p:sp>
        <p:nvSpPr>
          <p:cNvPr id="5" name="Content Placeholder 1">
            <a:extLst>
              <a:ext uri="{FF2B5EF4-FFF2-40B4-BE49-F238E27FC236}">
                <a16:creationId xmlns:a16="http://schemas.microsoft.com/office/drawing/2014/main" id="{FFFE8FD0-03E2-0C7B-20F4-D31EF27025AB}"/>
              </a:ext>
            </a:extLst>
          </p:cNvPr>
          <p:cNvSpPr txBox="1">
            <a:spLocks/>
          </p:cNvSpPr>
          <p:nvPr/>
        </p:nvSpPr>
        <p:spPr>
          <a:xfrm>
            <a:off x="239350" y="1848644"/>
            <a:ext cx="4200468" cy="504057"/>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MSSQL / MySQL / Oracle / …</a:t>
            </a:r>
          </a:p>
        </p:txBody>
      </p:sp>
      <p:sp>
        <p:nvSpPr>
          <p:cNvPr id="6" name="Content Placeholder 1">
            <a:extLst>
              <a:ext uri="{FF2B5EF4-FFF2-40B4-BE49-F238E27FC236}">
                <a16:creationId xmlns:a16="http://schemas.microsoft.com/office/drawing/2014/main" id="{2D48B2E4-6B70-E9F5-E524-B9475B316BAC}"/>
              </a:ext>
            </a:extLst>
          </p:cNvPr>
          <p:cNvSpPr txBox="1">
            <a:spLocks/>
          </p:cNvSpPr>
          <p:nvPr/>
        </p:nvSpPr>
        <p:spPr>
          <a:xfrm>
            <a:off x="239349" y="2703642"/>
            <a:ext cx="4200468" cy="937932"/>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Relational database</a:t>
            </a:r>
          </a:p>
          <a:p>
            <a:r>
              <a:rPr lang="en-US" dirty="0"/>
              <a:t>NoSQL database</a:t>
            </a:r>
          </a:p>
        </p:txBody>
      </p:sp>
      <p:sp>
        <p:nvSpPr>
          <p:cNvPr id="7" name="Content Placeholder 1">
            <a:extLst>
              <a:ext uri="{FF2B5EF4-FFF2-40B4-BE49-F238E27FC236}">
                <a16:creationId xmlns:a16="http://schemas.microsoft.com/office/drawing/2014/main" id="{1445CB45-5697-D8F0-BC7B-548300C5B106}"/>
              </a:ext>
            </a:extLst>
          </p:cNvPr>
          <p:cNvSpPr txBox="1">
            <a:spLocks/>
          </p:cNvSpPr>
          <p:nvPr/>
        </p:nvSpPr>
        <p:spPr>
          <a:xfrm>
            <a:off x="239349" y="3992515"/>
            <a:ext cx="4200468" cy="937932"/>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dirty="0"/>
              <a:t>On-premise</a:t>
            </a:r>
          </a:p>
          <a:p>
            <a:r>
              <a:rPr lang="en-US" dirty="0"/>
              <a:t>Cloud (IaaS, PaaS, SaaS, DBaaS) </a:t>
            </a:r>
          </a:p>
        </p:txBody>
      </p:sp>
      <p:sp>
        <p:nvSpPr>
          <p:cNvPr id="8" name="Content Placeholder 1">
            <a:extLst>
              <a:ext uri="{FF2B5EF4-FFF2-40B4-BE49-F238E27FC236}">
                <a16:creationId xmlns:a16="http://schemas.microsoft.com/office/drawing/2014/main" id="{CF74198C-60E5-CCA7-DAFA-83B1E67E71A9}"/>
              </a:ext>
            </a:extLst>
          </p:cNvPr>
          <p:cNvSpPr txBox="1">
            <a:spLocks/>
          </p:cNvSpPr>
          <p:nvPr/>
        </p:nvSpPr>
        <p:spPr>
          <a:xfrm>
            <a:off x="335360" y="5005864"/>
            <a:ext cx="6408713" cy="1373118"/>
          </a:xfrm>
          <a:prstGeom prst="rect">
            <a:avLst/>
          </a:prstGeom>
        </p:spPr>
        <p:txBody>
          <a:bodyPr anchor="ct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4000" dirty="0"/>
              <a:t>architecture / design / …</a:t>
            </a:r>
          </a:p>
        </p:txBody>
      </p:sp>
    </p:spTree>
    <p:extLst>
      <p:ext uri="{BB962C8B-B14F-4D97-AF65-F5344CB8AC3E}">
        <p14:creationId xmlns:p14="http://schemas.microsoft.com/office/powerpoint/2010/main" val="9169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1BDC-6654-3062-4D96-DF4D7A44CBC4}"/>
              </a:ext>
            </a:extLst>
          </p:cNvPr>
          <p:cNvSpPr>
            <a:spLocks noGrp="1"/>
          </p:cNvSpPr>
          <p:nvPr>
            <p:ph type="title"/>
          </p:nvPr>
        </p:nvSpPr>
        <p:spPr/>
        <p:txBody>
          <a:bodyPr/>
          <a:lstStyle/>
          <a:p>
            <a:r>
              <a:rPr lang="en-US" dirty="0"/>
              <a:t>Case-study: Open data portal catalog</a:t>
            </a:r>
          </a:p>
        </p:txBody>
      </p:sp>
      <p:sp>
        <p:nvSpPr>
          <p:cNvPr id="4" name="Slide Number Placeholder 3">
            <a:extLst>
              <a:ext uri="{FF2B5EF4-FFF2-40B4-BE49-F238E27FC236}">
                <a16:creationId xmlns:a16="http://schemas.microsoft.com/office/drawing/2014/main" id="{2D9FD31F-9C93-92A6-63A9-14EA3C05F64C}"/>
              </a:ext>
            </a:extLst>
          </p:cNvPr>
          <p:cNvSpPr>
            <a:spLocks noGrp="1"/>
          </p:cNvSpPr>
          <p:nvPr>
            <p:ph type="sldNum" sz="quarter" idx="12"/>
          </p:nvPr>
        </p:nvSpPr>
        <p:spPr/>
        <p:txBody>
          <a:bodyPr/>
          <a:lstStyle/>
          <a:p>
            <a:fld id="{452BA717-4DED-4A38-BDE4-30D0F0A142DB}" type="slidenum">
              <a:rPr lang="cs-CZ" smtClean="0"/>
              <a:pPr/>
              <a:t>3</a:t>
            </a:fld>
            <a:endParaRPr lang="cs-CZ"/>
          </a:p>
        </p:txBody>
      </p:sp>
      <p:sp>
        <p:nvSpPr>
          <p:cNvPr id="5" name="Rectangle 4">
            <a:extLst>
              <a:ext uri="{FF2B5EF4-FFF2-40B4-BE49-F238E27FC236}">
                <a16:creationId xmlns:a16="http://schemas.microsoft.com/office/drawing/2014/main" id="{18AB16B0-3D6B-D460-14B4-25DF613660C7}"/>
              </a:ext>
            </a:extLst>
          </p:cNvPr>
          <p:cNvSpPr/>
          <p:nvPr/>
        </p:nvSpPr>
        <p:spPr>
          <a:xfrm>
            <a:off x="911424" y="2620516"/>
            <a:ext cx="2736304"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Apache </a:t>
            </a:r>
            <a:r>
              <a:rPr lang="en-US" sz="2400" dirty="0" err="1"/>
              <a:t>Solr</a:t>
            </a:r>
            <a:endParaRPr lang="en-US" sz="2400" dirty="0"/>
          </a:p>
        </p:txBody>
      </p:sp>
      <p:sp>
        <p:nvSpPr>
          <p:cNvPr id="6" name="Rectangle 5">
            <a:extLst>
              <a:ext uri="{FF2B5EF4-FFF2-40B4-BE49-F238E27FC236}">
                <a16:creationId xmlns:a16="http://schemas.microsoft.com/office/drawing/2014/main" id="{1752AE2B-2EDE-75EA-33EE-CC73173AF792}"/>
              </a:ext>
            </a:extLst>
          </p:cNvPr>
          <p:cNvSpPr/>
          <p:nvPr/>
        </p:nvSpPr>
        <p:spPr>
          <a:xfrm>
            <a:off x="4151784" y="2620516"/>
            <a:ext cx="2736304"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CouchDB</a:t>
            </a:r>
          </a:p>
        </p:txBody>
      </p:sp>
      <p:sp>
        <p:nvSpPr>
          <p:cNvPr id="7" name="Rectangle 6">
            <a:extLst>
              <a:ext uri="{FF2B5EF4-FFF2-40B4-BE49-F238E27FC236}">
                <a16:creationId xmlns:a16="http://schemas.microsoft.com/office/drawing/2014/main" id="{70DAE95E-F98C-5221-CBD6-C01C09F88A10}"/>
              </a:ext>
            </a:extLst>
          </p:cNvPr>
          <p:cNvSpPr/>
          <p:nvPr/>
        </p:nvSpPr>
        <p:spPr>
          <a:xfrm>
            <a:off x="7392144" y="2620516"/>
            <a:ext cx="2736304"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Memory</a:t>
            </a:r>
          </a:p>
        </p:txBody>
      </p:sp>
      <p:sp>
        <p:nvSpPr>
          <p:cNvPr id="8" name="Rectangle 7">
            <a:extLst>
              <a:ext uri="{FF2B5EF4-FFF2-40B4-BE49-F238E27FC236}">
                <a16:creationId xmlns:a16="http://schemas.microsoft.com/office/drawing/2014/main" id="{3C699872-AE26-1C88-8C77-AF4339315383}"/>
              </a:ext>
            </a:extLst>
          </p:cNvPr>
          <p:cNvSpPr/>
          <p:nvPr/>
        </p:nvSpPr>
        <p:spPr>
          <a:xfrm>
            <a:off x="5807968" y="1494343"/>
            <a:ext cx="2736304"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Virtuoso (SPARQL)</a:t>
            </a:r>
          </a:p>
        </p:txBody>
      </p:sp>
      <p:cxnSp>
        <p:nvCxnSpPr>
          <p:cNvPr id="10" name="Straight Connector 9">
            <a:extLst>
              <a:ext uri="{FF2B5EF4-FFF2-40B4-BE49-F238E27FC236}">
                <a16:creationId xmlns:a16="http://schemas.microsoft.com/office/drawing/2014/main" id="{373E79F7-D909-2F8B-8CCA-890E021CD697}"/>
              </a:ext>
            </a:extLst>
          </p:cNvPr>
          <p:cNvCxnSpPr/>
          <p:nvPr/>
        </p:nvCxnSpPr>
        <p:spPr>
          <a:xfrm>
            <a:off x="360000" y="3860099"/>
            <a:ext cx="11352624" cy="0"/>
          </a:xfrm>
          <a:prstGeom prst="line">
            <a:avLst/>
          </a:prstGeom>
          <a:ln w="57150"/>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E0CC1D03-C37C-2284-6FCD-385E4A8BB360}"/>
              </a:ext>
            </a:extLst>
          </p:cNvPr>
          <p:cNvSpPr/>
          <p:nvPr/>
        </p:nvSpPr>
        <p:spPr>
          <a:xfrm>
            <a:off x="5385252" y="3571119"/>
            <a:ext cx="845432" cy="5779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API</a:t>
            </a:r>
          </a:p>
        </p:txBody>
      </p:sp>
      <p:sp>
        <p:nvSpPr>
          <p:cNvPr id="13" name="Smiley Face 12">
            <a:extLst>
              <a:ext uri="{FF2B5EF4-FFF2-40B4-BE49-F238E27FC236}">
                <a16:creationId xmlns:a16="http://schemas.microsoft.com/office/drawing/2014/main" id="{E86E5087-9201-A4FA-41B8-A003CB86B4FF}"/>
              </a:ext>
            </a:extLst>
          </p:cNvPr>
          <p:cNvSpPr/>
          <p:nvPr/>
        </p:nvSpPr>
        <p:spPr>
          <a:xfrm>
            <a:off x="2279576" y="4437112"/>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Smiley Face 13">
            <a:extLst>
              <a:ext uri="{FF2B5EF4-FFF2-40B4-BE49-F238E27FC236}">
                <a16:creationId xmlns:a16="http://schemas.microsoft.com/office/drawing/2014/main" id="{6B6768AF-D1E8-511C-E99D-B0FB88A05ED2}"/>
              </a:ext>
            </a:extLst>
          </p:cNvPr>
          <p:cNvSpPr/>
          <p:nvPr/>
        </p:nvSpPr>
        <p:spPr>
          <a:xfrm>
            <a:off x="3863752" y="4372208"/>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Smiley Face 14">
            <a:extLst>
              <a:ext uri="{FF2B5EF4-FFF2-40B4-BE49-F238E27FC236}">
                <a16:creationId xmlns:a16="http://schemas.microsoft.com/office/drawing/2014/main" id="{F1E485D7-5B59-E302-DDF5-28A3FB52C691}"/>
              </a:ext>
            </a:extLst>
          </p:cNvPr>
          <p:cNvSpPr/>
          <p:nvPr/>
        </p:nvSpPr>
        <p:spPr>
          <a:xfrm>
            <a:off x="3408888" y="5534483"/>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Smiley Face 15">
            <a:extLst>
              <a:ext uri="{FF2B5EF4-FFF2-40B4-BE49-F238E27FC236}">
                <a16:creationId xmlns:a16="http://schemas.microsoft.com/office/drawing/2014/main" id="{D4EF51FA-6347-9948-2439-F23728685F39}"/>
              </a:ext>
            </a:extLst>
          </p:cNvPr>
          <p:cNvSpPr/>
          <p:nvPr/>
        </p:nvSpPr>
        <p:spPr>
          <a:xfrm>
            <a:off x="5519216" y="5216454"/>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Smiley Face 16">
            <a:extLst>
              <a:ext uri="{FF2B5EF4-FFF2-40B4-BE49-F238E27FC236}">
                <a16:creationId xmlns:a16="http://schemas.microsoft.com/office/drawing/2014/main" id="{9C4AB0F3-8245-837B-D667-CBA971FFD4B5}"/>
              </a:ext>
            </a:extLst>
          </p:cNvPr>
          <p:cNvSpPr/>
          <p:nvPr/>
        </p:nvSpPr>
        <p:spPr>
          <a:xfrm>
            <a:off x="6744072" y="4355808"/>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Smiley Face 17">
            <a:extLst>
              <a:ext uri="{FF2B5EF4-FFF2-40B4-BE49-F238E27FC236}">
                <a16:creationId xmlns:a16="http://schemas.microsoft.com/office/drawing/2014/main" id="{8E74D7F7-8769-2664-A7C8-99291AD0B998}"/>
              </a:ext>
            </a:extLst>
          </p:cNvPr>
          <p:cNvSpPr/>
          <p:nvPr/>
        </p:nvSpPr>
        <p:spPr>
          <a:xfrm>
            <a:off x="8400256" y="5147896"/>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Smiley Face 18">
            <a:extLst>
              <a:ext uri="{FF2B5EF4-FFF2-40B4-BE49-F238E27FC236}">
                <a16:creationId xmlns:a16="http://schemas.microsoft.com/office/drawing/2014/main" id="{37A36820-3EED-0B86-78D8-E9CF4E109CF3}"/>
              </a:ext>
            </a:extLst>
          </p:cNvPr>
          <p:cNvSpPr/>
          <p:nvPr/>
        </p:nvSpPr>
        <p:spPr>
          <a:xfrm>
            <a:off x="8263528" y="4041068"/>
            <a:ext cx="864096" cy="792088"/>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79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BA58-BFCC-27E7-98C7-18E467C52649}"/>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13366B11-D968-39DE-40A5-C5047CB11EBD}"/>
              </a:ext>
            </a:extLst>
          </p:cNvPr>
          <p:cNvSpPr>
            <a:spLocks noGrp="1"/>
          </p:cNvSpPr>
          <p:nvPr>
            <p:ph idx="1"/>
          </p:nvPr>
        </p:nvSpPr>
        <p:spPr>
          <a:xfrm>
            <a:off x="335360" y="1268760"/>
            <a:ext cx="5760640" cy="2016224"/>
          </a:xfrm>
        </p:spPr>
        <p:txBody>
          <a:bodyPr/>
          <a:lstStyle/>
          <a:p>
            <a:r>
              <a:rPr lang="en-US" dirty="0"/>
              <a:t>Data coupled with applications</a:t>
            </a:r>
          </a:p>
          <a:p>
            <a:r>
              <a:rPr lang="en-US" dirty="0"/>
              <a:t>Data silos</a:t>
            </a:r>
          </a:p>
          <a:p>
            <a:r>
              <a:rPr lang="en-US" dirty="0"/>
              <a:t>Glory of REST</a:t>
            </a:r>
          </a:p>
          <a:p>
            <a:r>
              <a:rPr lang="en-US" dirty="0"/>
              <a:t>NSWI144 - Data on the Web</a:t>
            </a:r>
          </a:p>
        </p:txBody>
      </p:sp>
      <p:sp>
        <p:nvSpPr>
          <p:cNvPr id="4" name="Slide Number Placeholder 3">
            <a:extLst>
              <a:ext uri="{FF2B5EF4-FFF2-40B4-BE49-F238E27FC236}">
                <a16:creationId xmlns:a16="http://schemas.microsoft.com/office/drawing/2014/main" id="{701A4564-FCCA-6D6B-BA0D-0FE08FF5226D}"/>
              </a:ext>
            </a:extLst>
          </p:cNvPr>
          <p:cNvSpPr>
            <a:spLocks noGrp="1"/>
          </p:cNvSpPr>
          <p:nvPr>
            <p:ph type="sldNum" sz="quarter" idx="12"/>
          </p:nvPr>
        </p:nvSpPr>
        <p:spPr/>
        <p:txBody>
          <a:bodyPr/>
          <a:lstStyle/>
          <a:p>
            <a:fld id="{452BA717-4DED-4A38-BDE4-30D0F0A142DB}" type="slidenum">
              <a:rPr lang="cs-CZ" smtClean="0"/>
              <a:pPr/>
              <a:t>4</a:t>
            </a:fld>
            <a:endParaRPr lang="cs-CZ"/>
          </a:p>
        </p:txBody>
      </p:sp>
      <p:pic>
        <p:nvPicPr>
          <p:cNvPr id="5" name="Picture 4" descr="Silos - people trying to communcate despite them">
            <a:extLst>
              <a:ext uri="{FF2B5EF4-FFF2-40B4-BE49-F238E27FC236}">
                <a16:creationId xmlns:a16="http://schemas.microsoft.com/office/drawing/2014/main" id="{0566E014-27E1-7B48-2E0C-AB5A8E5B4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1109" y="1388130"/>
            <a:ext cx="4948163" cy="40817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a:extLst>
              <a:ext uri="{FF2B5EF4-FFF2-40B4-BE49-F238E27FC236}">
                <a16:creationId xmlns:a16="http://schemas.microsoft.com/office/drawing/2014/main" id="{48B239EC-0961-52A8-FD9B-E7276D5D8B0B}"/>
              </a:ext>
            </a:extLst>
          </p:cNvPr>
          <p:cNvSpPr txBox="1">
            <a:spLocks/>
          </p:cNvSpPr>
          <p:nvPr/>
        </p:nvSpPr>
        <p:spPr>
          <a:xfrm>
            <a:off x="335360" y="3573017"/>
            <a:ext cx="5856649" cy="2160240"/>
          </a:xfrm>
          <a:prstGeom prst="rect">
            <a:avLst/>
          </a:prstGeom>
        </p:spPr>
        <p:txBody>
          <a:bodyPr/>
          <a:lst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Who is in charge?</a:t>
            </a:r>
          </a:p>
          <a:p>
            <a:r>
              <a:rPr lang="en-US" dirty="0"/>
              <a:t>Programmer </a:t>
            </a:r>
          </a:p>
          <a:p>
            <a:r>
              <a:rPr lang="en-US" dirty="0"/>
              <a:t>Developer</a:t>
            </a:r>
          </a:p>
          <a:p>
            <a:r>
              <a:rPr lang="en-US" dirty="0"/>
              <a:t>Software Engineer</a:t>
            </a:r>
          </a:p>
          <a:p>
            <a:r>
              <a:rPr lang="en-US" dirty="0"/>
              <a:t>Data Engineer</a:t>
            </a:r>
          </a:p>
        </p:txBody>
      </p:sp>
    </p:spTree>
    <p:extLst>
      <p:ext uri="{BB962C8B-B14F-4D97-AF65-F5344CB8AC3E}">
        <p14:creationId xmlns:p14="http://schemas.microsoft.com/office/powerpoint/2010/main" val="62421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82C9-A103-A2E6-4AC5-286D3EA829DD}"/>
              </a:ext>
            </a:extLst>
          </p:cNvPr>
          <p:cNvSpPr>
            <a:spLocks noGrp="1"/>
          </p:cNvSpPr>
          <p:nvPr>
            <p:ph type="title"/>
          </p:nvPr>
        </p:nvSpPr>
        <p:spPr/>
        <p:txBody>
          <a:bodyPr/>
          <a:lstStyle/>
          <a:p>
            <a:r>
              <a:rPr lang="en-US" dirty="0"/>
              <a:t>Semantic web</a:t>
            </a:r>
          </a:p>
        </p:txBody>
      </p:sp>
      <p:sp>
        <p:nvSpPr>
          <p:cNvPr id="3" name="Content Placeholder 2">
            <a:extLst>
              <a:ext uri="{FF2B5EF4-FFF2-40B4-BE49-F238E27FC236}">
                <a16:creationId xmlns:a16="http://schemas.microsoft.com/office/drawing/2014/main" id="{B40385B5-596B-F547-8812-928C7BED0A8C}"/>
              </a:ext>
            </a:extLst>
          </p:cNvPr>
          <p:cNvSpPr>
            <a:spLocks noGrp="1"/>
          </p:cNvSpPr>
          <p:nvPr>
            <p:ph idx="1"/>
          </p:nvPr>
        </p:nvSpPr>
        <p:spPr>
          <a:xfrm>
            <a:off x="335360" y="1268760"/>
            <a:ext cx="11449272" cy="4896544"/>
          </a:xfrm>
        </p:spPr>
        <p:txBody>
          <a:bodyPr/>
          <a:lstStyle/>
          <a:p>
            <a:r>
              <a:rPr lang="en-US" dirty="0"/>
              <a:t>The Semantic Web, sometimes known as </a:t>
            </a:r>
            <a:r>
              <a:rPr lang="en-US" dirty="0">
                <a:solidFill>
                  <a:schemeClr val="accent1"/>
                </a:solidFill>
              </a:rPr>
              <a:t>Web 3.0</a:t>
            </a:r>
            <a:r>
              <a:rPr lang="en-US" dirty="0"/>
              <a:t>, is an extension of the World Wide Web through standards set by the World Wide Web Consortium (W3C). </a:t>
            </a:r>
          </a:p>
          <a:p>
            <a:r>
              <a:rPr lang="en-US" dirty="0"/>
              <a:t>The goal of the Semantic Web is to </a:t>
            </a:r>
            <a:r>
              <a:rPr lang="en-US" dirty="0">
                <a:solidFill>
                  <a:schemeClr val="accent1"/>
                </a:solidFill>
              </a:rPr>
              <a:t>make Internet data machine-readable</a:t>
            </a:r>
            <a:r>
              <a:rPr lang="en-US" dirty="0"/>
              <a:t>.</a:t>
            </a:r>
          </a:p>
          <a:p>
            <a:r>
              <a:rPr lang="en-US" dirty="0">
                <a:hlinkClick r:id="rId3" action="ppaction://hlinkfile"/>
              </a:rPr>
              <a:t>Schema.org</a:t>
            </a:r>
            <a:br>
              <a:rPr lang="en-US" dirty="0"/>
            </a:br>
            <a:r>
              <a:rPr lang="en-US" dirty="0"/>
              <a:t>Schema.org is a collaborative, community activity with a mission to create, maintain, and promote </a:t>
            </a:r>
            <a:r>
              <a:rPr lang="en-US" dirty="0">
                <a:solidFill>
                  <a:schemeClr val="accent1"/>
                </a:solidFill>
              </a:rPr>
              <a:t>schemas for structured data on the Internet</a:t>
            </a:r>
            <a:r>
              <a:rPr lang="en-US" dirty="0"/>
              <a:t>, on web pages, in email messages, and beyond.</a:t>
            </a:r>
          </a:p>
          <a:p>
            <a:r>
              <a:rPr lang="en-US" dirty="0"/>
              <a:t>We can store data in a webpage using </a:t>
            </a:r>
            <a:r>
              <a:rPr lang="en-US" dirty="0">
                <a:hlinkClick r:id="rId4"/>
              </a:rPr>
              <a:t>Microdata</a:t>
            </a:r>
            <a:r>
              <a:rPr lang="en-US" dirty="0"/>
              <a:t> or </a:t>
            </a:r>
            <a:r>
              <a:rPr lang="en-US" dirty="0">
                <a:hlinkClick r:id="rId5"/>
              </a:rPr>
              <a:t>JSON-LD</a:t>
            </a:r>
            <a:r>
              <a:rPr lang="en-US" dirty="0"/>
              <a:t>.</a:t>
            </a:r>
          </a:p>
          <a:p>
            <a:r>
              <a:rPr lang="en-US" dirty="0"/>
              <a:t>Employ URL for resources instead of  documents (RDF).</a:t>
            </a:r>
          </a:p>
          <a:p>
            <a:pPr marL="0" indent="0">
              <a:buNone/>
            </a:pPr>
            <a:endParaRPr lang="en-US" dirty="0"/>
          </a:p>
        </p:txBody>
      </p:sp>
      <p:sp>
        <p:nvSpPr>
          <p:cNvPr id="4" name="Slide Number Placeholder 3">
            <a:extLst>
              <a:ext uri="{FF2B5EF4-FFF2-40B4-BE49-F238E27FC236}">
                <a16:creationId xmlns:a16="http://schemas.microsoft.com/office/drawing/2014/main" id="{877504C5-4297-1BAE-E37D-90C83D5521C3}"/>
              </a:ext>
            </a:extLst>
          </p:cNvPr>
          <p:cNvSpPr>
            <a:spLocks noGrp="1"/>
          </p:cNvSpPr>
          <p:nvPr>
            <p:ph type="sldNum" sz="quarter" idx="12"/>
          </p:nvPr>
        </p:nvSpPr>
        <p:spPr/>
        <p:txBody>
          <a:bodyPr/>
          <a:lstStyle/>
          <a:p>
            <a:fld id="{452BA717-4DED-4A38-BDE4-30D0F0A142DB}" type="slidenum">
              <a:rPr lang="cs-CZ" smtClean="0"/>
              <a:pPr/>
              <a:t>5</a:t>
            </a:fld>
            <a:endParaRPr lang="cs-CZ"/>
          </a:p>
        </p:txBody>
      </p:sp>
    </p:spTree>
    <p:extLst>
      <p:ext uri="{BB962C8B-B14F-4D97-AF65-F5344CB8AC3E}">
        <p14:creationId xmlns:p14="http://schemas.microsoft.com/office/powerpoint/2010/main" val="372040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391CE-EC45-C764-0FB2-D0BE4C823BCC}"/>
              </a:ext>
            </a:extLst>
          </p:cNvPr>
          <p:cNvSpPr>
            <a:spLocks noGrp="1"/>
          </p:cNvSpPr>
          <p:nvPr>
            <p:ph type="title"/>
          </p:nvPr>
        </p:nvSpPr>
        <p:spPr/>
        <p:txBody>
          <a:bodyPr/>
          <a:lstStyle/>
          <a:p>
            <a:r>
              <a:rPr lang="en-US" dirty="0"/>
              <a:t>Decentralization</a:t>
            </a:r>
          </a:p>
        </p:txBody>
      </p:sp>
      <p:sp>
        <p:nvSpPr>
          <p:cNvPr id="3" name="Content Placeholder 2">
            <a:extLst>
              <a:ext uri="{FF2B5EF4-FFF2-40B4-BE49-F238E27FC236}">
                <a16:creationId xmlns:a16="http://schemas.microsoft.com/office/drawing/2014/main" id="{85F16662-0435-F9D7-3F66-9093228DBCE4}"/>
              </a:ext>
            </a:extLst>
          </p:cNvPr>
          <p:cNvSpPr>
            <a:spLocks noGrp="1"/>
          </p:cNvSpPr>
          <p:nvPr>
            <p:ph idx="1"/>
          </p:nvPr>
        </p:nvSpPr>
        <p:spPr>
          <a:xfrm>
            <a:off x="335360" y="1268760"/>
            <a:ext cx="5400600" cy="5040560"/>
          </a:xfrm>
        </p:spPr>
        <p:txBody>
          <a:bodyPr/>
          <a:lstStyle/>
          <a:p>
            <a:r>
              <a:rPr lang="en-US" dirty="0"/>
              <a:t>Centralized Internet </a:t>
            </a:r>
          </a:p>
          <a:p>
            <a:r>
              <a:rPr lang="en-US" dirty="0"/>
              <a:t>SOLID (Tim Berners-Lee)</a:t>
            </a:r>
          </a:p>
          <a:p>
            <a:r>
              <a:rPr lang="en-US" dirty="0"/>
              <a:t>Web 3.0 / 2.5 / ..</a:t>
            </a:r>
          </a:p>
          <a:p>
            <a:r>
              <a:rPr lang="en-US" dirty="0"/>
              <a:t>OpenPGP (web of trust)</a:t>
            </a:r>
          </a:p>
          <a:p>
            <a:r>
              <a:rPr lang="en-US" dirty="0"/>
              <a:t>Resource Description Framework(RDF)</a:t>
            </a:r>
            <a:br>
              <a:rPr lang="en-US" dirty="0"/>
            </a:br>
            <a:r>
              <a:rPr lang="en-US" dirty="0"/>
              <a:t>URL as a data identifier</a:t>
            </a:r>
          </a:p>
          <a:p>
            <a:r>
              <a:rPr lang="en-US" dirty="0"/>
              <a:t>Blockchain</a:t>
            </a:r>
          </a:p>
          <a:p>
            <a:endParaRPr lang="en-US" dirty="0"/>
          </a:p>
        </p:txBody>
      </p:sp>
      <p:sp>
        <p:nvSpPr>
          <p:cNvPr id="4" name="Slide Number Placeholder 3">
            <a:extLst>
              <a:ext uri="{FF2B5EF4-FFF2-40B4-BE49-F238E27FC236}">
                <a16:creationId xmlns:a16="http://schemas.microsoft.com/office/drawing/2014/main" id="{18E75BB3-6AA2-2273-EB1C-B26EB00D1837}"/>
              </a:ext>
            </a:extLst>
          </p:cNvPr>
          <p:cNvSpPr>
            <a:spLocks noGrp="1"/>
          </p:cNvSpPr>
          <p:nvPr>
            <p:ph type="sldNum" sz="quarter" idx="12"/>
          </p:nvPr>
        </p:nvSpPr>
        <p:spPr/>
        <p:txBody>
          <a:bodyPr/>
          <a:lstStyle/>
          <a:p>
            <a:fld id="{452BA717-4DED-4A38-BDE4-30D0F0A142DB}" type="slidenum">
              <a:rPr lang="cs-CZ" smtClean="0"/>
              <a:pPr/>
              <a:t>6</a:t>
            </a:fld>
            <a:endParaRPr lang="cs-CZ"/>
          </a:p>
        </p:txBody>
      </p:sp>
      <p:pic>
        <p:nvPicPr>
          <p:cNvPr id="5" name="Picture 4">
            <a:extLst>
              <a:ext uri="{FF2B5EF4-FFF2-40B4-BE49-F238E27FC236}">
                <a16:creationId xmlns:a16="http://schemas.microsoft.com/office/drawing/2014/main" id="{D3A9F661-EFA5-EC0D-69FF-53200C99504B}"/>
              </a:ext>
            </a:extLst>
          </p:cNvPr>
          <p:cNvPicPr>
            <a:picLocks noChangeAspect="1"/>
          </p:cNvPicPr>
          <p:nvPr/>
        </p:nvPicPr>
        <p:blipFill>
          <a:blip r:embed="rId3"/>
          <a:stretch>
            <a:fillRect/>
          </a:stretch>
        </p:blipFill>
        <p:spPr>
          <a:xfrm>
            <a:off x="2902968" y="3933056"/>
            <a:ext cx="9289032" cy="2525216"/>
          </a:xfrm>
          <a:prstGeom prst="rect">
            <a:avLst/>
          </a:prstGeom>
        </p:spPr>
      </p:pic>
      <p:sp>
        <p:nvSpPr>
          <p:cNvPr id="6" name="TextBox 5">
            <a:extLst>
              <a:ext uri="{FF2B5EF4-FFF2-40B4-BE49-F238E27FC236}">
                <a16:creationId xmlns:a16="http://schemas.microsoft.com/office/drawing/2014/main" id="{3CEA4B62-616C-79E9-7206-9BD2E658077D}"/>
              </a:ext>
            </a:extLst>
          </p:cNvPr>
          <p:cNvSpPr txBox="1"/>
          <p:nvPr/>
        </p:nvSpPr>
        <p:spPr>
          <a:xfrm>
            <a:off x="8735616" y="6158839"/>
            <a:ext cx="3456384" cy="307777"/>
          </a:xfrm>
          <a:prstGeom prst="rect">
            <a:avLst/>
          </a:prstGeom>
          <a:noFill/>
        </p:spPr>
        <p:txBody>
          <a:bodyPr wrap="square" rtlCol="0">
            <a:spAutoFit/>
          </a:bodyPr>
          <a:lstStyle/>
          <a:p>
            <a:r>
              <a:rPr lang="en-US" sz="1400" dirty="0"/>
              <a:t>This is not an investment recommendation!</a:t>
            </a:r>
          </a:p>
        </p:txBody>
      </p:sp>
    </p:spTree>
    <p:extLst>
      <p:ext uri="{BB962C8B-B14F-4D97-AF65-F5344CB8AC3E}">
        <p14:creationId xmlns:p14="http://schemas.microsoft.com/office/powerpoint/2010/main" val="636701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7A1F8-21F7-0375-EDCE-B5A9BB385F07}"/>
              </a:ext>
            </a:extLst>
          </p:cNvPr>
          <p:cNvSpPr>
            <a:spLocks noGrp="1"/>
          </p:cNvSpPr>
          <p:nvPr>
            <p:ph type="title"/>
          </p:nvPr>
        </p:nvSpPr>
        <p:spPr/>
        <p:txBody>
          <a:bodyPr/>
          <a:lstStyle/>
          <a:p>
            <a:r>
              <a:rPr lang="en-US" dirty="0"/>
              <a:t>Data/Document storage</a:t>
            </a:r>
          </a:p>
        </p:txBody>
      </p:sp>
      <p:sp>
        <p:nvSpPr>
          <p:cNvPr id="3" name="Content Placeholder 2">
            <a:extLst>
              <a:ext uri="{FF2B5EF4-FFF2-40B4-BE49-F238E27FC236}">
                <a16:creationId xmlns:a16="http://schemas.microsoft.com/office/drawing/2014/main" id="{30536215-4FF0-0B21-A73F-7D303FA0130A}"/>
              </a:ext>
            </a:extLst>
          </p:cNvPr>
          <p:cNvSpPr>
            <a:spLocks noGrp="1"/>
          </p:cNvSpPr>
          <p:nvPr>
            <p:ph idx="1"/>
          </p:nvPr>
        </p:nvSpPr>
        <p:spPr>
          <a:xfrm>
            <a:off x="335360" y="1268760"/>
            <a:ext cx="5256584" cy="5040560"/>
          </a:xfrm>
        </p:spPr>
        <p:txBody>
          <a:bodyPr/>
          <a:lstStyle/>
          <a:p>
            <a:pPr marL="0" indent="0">
              <a:buNone/>
            </a:pPr>
            <a:r>
              <a:rPr lang="en-US" dirty="0">
                <a:solidFill>
                  <a:schemeClr val="tx1"/>
                </a:solidFill>
              </a:rPr>
              <a:t>SOLID</a:t>
            </a:r>
          </a:p>
          <a:p>
            <a:r>
              <a:rPr lang="en-US" dirty="0">
                <a:solidFill>
                  <a:schemeClr val="tx1"/>
                </a:solidFill>
              </a:rPr>
              <a:t>Set of conventions and tools</a:t>
            </a:r>
          </a:p>
          <a:p>
            <a:r>
              <a:rPr lang="en-US" b="1" dirty="0">
                <a:solidFill>
                  <a:schemeClr val="tx1"/>
                </a:solidFill>
              </a:rPr>
              <a:t>Decoupling</a:t>
            </a:r>
            <a:r>
              <a:rPr lang="en-US" dirty="0">
                <a:solidFill>
                  <a:schemeClr val="tx1"/>
                </a:solidFill>
              </a:rPr>
              <a:t> of data from applications</a:t>
            </a:r>
          </a:p>
          <a:p>
            <a:r>
              <a:rPr lang="en-US" b="1" dirty="0">
                <a:solidFill>
                  <a:schemeClr val="tx1"/>
                </a:solidFill>
              </a:rPr>
              <a:t>User choice</a:t>
            </a:r>
            <a:r>
              <a:rPr lang="en-US" dirty="0">
                <a:solidFill>
                  <a:schemeClr val="tx1"/>
                </a:solidFill>
              </a:rPr>
              <a:t> (Pods)</a:t>
            </a:r>
          </a:p>
          <a:p>
            <a:r>
              <a:rPr lang="en-US" dirty="0">
                <a:solidFill>
                  <a:schemeClr val="tx1"/>
                </a:solidFill>
              </a:rPr>
              <a:t>Dereferenceable, REST API, SPARQL</a:t>
            </a:r>
          </a:p>
          <a:p>
            <a:r>
              <a:rPr lang="en-US" dirty="0">
                <a:solidFill>
                  <a:schemeClr val="tx1"/>
                </a:solidFill>
              </a:rPr>
              <a:t>Application profiles</a:t>
            </a:r>
          </a:p>
          <a:p>
            <a:pPr marL="0" indent="0">
              <a:buNone/>
            </a:pPr>
            <a:r>
              <a:rPr lang="en-US" dirty="0">
                <a:solidFill>
                  <a:schemeClr val="tx1"/>
                </a:solidFill>
              </a:rPr>
              <a:t>Technology</a:t>
            </a:r>
          </a:p>
          <a:p>
            <a:pPr marL="0" indent="0">
              <a:buNone/>
            </a:pPr>
            <a:r>
              <a:rPr lang="en-US" dirty="0">
                <a:solidFill>
                  <a:schemeClr val="tx1"/>
                </a:solidFill>
              </a:rPr>
              <a:t>RDF, SPARQL, Linked Data Platform, Linked Data Notifications, </a:t>
            </a:r>
            <a:r>
              <a:rPr lang="en-US" dirty="0" err="1">
                <a:solidFill>
                  <a:schemeClr val="tx1"/>
                </a:solidFill>
              </a:rPr>
              <a:t>WebID</a:t>
            </a:r>
            <a:r>
              <a:rPr lang="en-US" dirty="0">
                <a:solidFill>
                  <a:schemeClr val="tx1"/>
                </a:solidFill>
              </a:rPr>
              <a:t>, </a:t>
            </a:r>
            <a:r>
              <a:rPr lang="en-US" dirty="0" err="1">
                <a:solidFill>
                  <a:schemeClr val="tx1"/>
                </a:solidFill>
              </a:rPr>
              <a:t>WebID</a:t>
            </a:r>
            <a:r>
              <a:rPr lang="en-US" dirty="0">
                <a:solidFill>
                  <a:schemeClr val="tx1"/>
                </a:solidFill>
              </a:rPr>
              <a:t> ACLs, </a:t>
            </a:r>
            <a:r>
              <a:rPr lang="en-US" dirty="0" err="1">
                <a:solidFill>
                  <a:schemeClr val="tx1"/>
                </a:solidFill>
              </a:rPr>
              <a:t>WebID</a:t>
            </a:r>
            <a:r>
              <a:rPr lang="en-US" dirty="0">
                <a:solidFill>
                  <a:schemeClr val="tx1"/>
                </a:solidFill>
              </a:rPr>
              <a:t>-TLS, </a:t>
            </a:r>
            <a:r>
              <a:rPr lang="en-US" dirty="0" err="1">
                <a:solidFill>
                  <a:schemeClr val="tx1"/>
                </a:solidFill>
              </a:rPr>
              <a:t>WebID</a:t>
            </a:r>
            <a:r>
              <a:rPr lang="en-US" dirty="0">
                <a:solidFill>
                  <a:schemeClr val="tx1"/>
                </a:solidFill>
              </a:rPr>
              <a:t>-OIDC, FOAF, Schema.org,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81DEBE92-802B-6306-8458-2709ECAF3816}"/>
              </a:ext>
            </a:extLst>
          </p:cNvPr>
          <p:cNvSpPr>
            <a:spLocks noGrp="1"/>
          </p:cNvSpPr>
          <p:nvPr>
            <p:ph type="sldNum" sz="quarter" idx="12"/>
          </p:nvPr>
        </p:nvSpPr>
        <p:spPr/>
        <p:txBody>
          <a:bodyPr/>
          <a:lstStyle/>
          <a:p>
            <a:fld id="{452BA717-4DED-4A38-BDE4-30D0F0A142DB}" type="slidenum">
              <a:rPr lang="cs-CZ" smtClean="0"/>
              <a:pPr/>
              <a:t>7</a:t>
            </a:fld>
            <a:endParaRPr lang="cs-CZ"/>
          </a:p>
        </p:txBody>
      </p:sp>
      <p:pic>
        <p:nvPicPr>
          <p:cNvPr id="5" name="Picture 4">
            <a:extLst>
              <a:ext uri="{FF2B5EF4-FFF2-40B4-BE49-F238E27FC236}">
                <a16:creationId xmlns:a16="http://schemas.microsoft.com/office/drawing/2014/main" id="{42B57196-3001-8A1E-137A-DAD66260BF8A}"/>
              </a:ext>
            </a:extLst>
          </p:cNvPr>
          <p:cNvPicPr>
            <a:picLocks noChangeAspect="1"/>
          </p:cNvPicPr>
          <p:nvPr/>
        </p:nvPicPr>
        <p:blipFill>
          <a:blip r:embed="rId3"/>
          <a:stretch>
            <a:fillRect/>
          </a:stretch>
        </p:blipFill>
        <p:spPr>
          <a:xfrm>
            <a:off x="6096000" y="1340768"/>
            <a:ext cx="5583099" cy="4862874"/>
          </a:xfrm>
          <a:prstGeom prst="rect">
            <a:avLst/>
          </a:prstGeom>
        </p:spPr>
      </p:pic>
      <p:pic>
        <p:nvPicPr>
          <p:cNvPr id="6" name="Picture 5">
            <a:extLst>
              <a:ext uri="{FF2B5EF4-FFF2-40B4-BE49-F238E27FC236}">
                <a16:creationId xmlns:a16="http://schemas.microsoft.com/office/drawing/2014/main" id="{3C5575E4-053F-8F27-DBCC-C8BC1BFBEEB7}"/>
              </a:ext>
            </a:extLst>
          </p:cNvPr>
          <p:cNvPicPr>
            <a:picLocks noChangeAspect="1"/>
          </p:cNvPicPr>
          <p:nvPr/>
        </p:nvPicPr>
        <p:blipFill>
          <a:blip r:embed="rId4"/>
          <a:stretch>
            <a:fillRect/>
          </a:stretch>
        </p:blipFill>
        <p:spPr>
          <a:xfrm>
            <a:off x="10760437" y="8714"/>
            <a:ext cx="1071563" cy="1071563"/>
          </a:xfrm>
          <a:prstGeom prst="rect">
            <a:avLst/>
          </a:prstGeom>
        </p:spPr>
      </p:pic>
    </p:spTree>
    <p:extLst>
      <p:ext uri="{BB962C8B-B14F-4D97-AF65-F5344CB8AC3E}">
        <p14:creationId xmlns:p14="http://schemas.microsoft.com/office/powerpoint/2010/main" val="287550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A55F-9956-B4C7-C1DC-5F551D487EC1}"/>
              </a:ext>
            </a:extLst>
          </p:cNvPr>
          <p:cNvSpPr>
            <a:spLocks noGrp="1"/>
          </p:cNvSpPr>
          <p:nvPr>
            <p:ph type="title"/>
          </p:nvPr>
        </p:nvSpPr>
        <p:spPr/>
        <p:txBody>
          <a:bodyPr/>
          <a:lstStyle/>
          <a:p>
            <a:r>
              <a:rPr lang="en-US" dirty="0"/>
              <a:t>File System</a:t>
            </a:r>
          </a:p>
        </p:txBody>
      </p:sp>
      <p:sp>
        <p:nvSpPr>
          <p:cNvPr id="3" name="Content Placeholder 2">
            <a:extLst>
              <a:ext uri="{FF2B5EF4-FFF2-40B4-BE49-F238E27FC236}">
                <a16:creationId xmlns:a16="http://schemas.microsoft.com/office/drawing/2014/main" id="{18BFD49A-A0B1-28AB-0879-44953EE53F83}"/>
              </a:ext>
            </a:extLst>
          </p:cNvPr>
          <p:cNvSpPr>
            <a:spLocks noGrp="1"/>
          </p:cNvSpPr>
          <p:nvPr>
            <p:ph idx="1"/>
          </p:nvPr>
        </p:nvSpPr>
        <p:spPr>
          <a:xfrm>
            <a:off x="335360" y="1268760"/>
            <a:ext cx="5760640" cy="2808312"/>
          </a:xfrm>
        </p:spPr>
        <p:txBody>
          <a:bodyPr/>
          <a:lstStyle/>
          <a:p>
            <a:pPr marL="0" indent="0">
              <a:buNone/>
            </a:pPr>
            <a:r>
              <a:rPr lang="en-US" dirty="0" err="1"/>
              <a:t>InterPlanetary</a:t>
            </a:r>
            <a:r>
              <a:rPr lang="en-US" dirty="0"/>
              <a:t> File System (IPFS)</a:t>
            </a:r>
          </a:p>
          <a:p>
            <a:r>
              <a:rPr lang="en-US" dirty="0"/>
              <a:t>Location-based vs Content-based addressing</a:t>
            </a:r>
            <a:br>
              <a:rPr lang="en-US" dirty="0"/>
            </a:br>
            <a:r>
              <a:rPr lang="en-US" dirty="0"/>
              <a:t>Cryptographic hash of the content.</a:t>
            </a:r>
          </a:p>
          <a:p>
            <a:r>
              <a:rPr lang="en-US" dirty="0" err="1"/>
              <a:t>DNSLink</a:t>
            </a:r>
            <a:endParaRPr lang="en-US" dirty="0"/>
          </a:p>
          <a:p>
            <a:r>
              <a:rPr lang="en-US" dirty="0" err="1"/>
              <a:t>InterPlanetary</a:t>
            </a:r>
            <a:r>
              <a:rPr lang="en-US" dirty="0"/>
              <a:t> Name System (IPNS)</a:t>
            </a:r>
          </a:p>
          <a:p>
            <a:r>
              <a:rPr lang="en-US" dirty="0"/>
              <a:t>Database</a:t>
            </a:r>
          </a:p>
        </p:txBody>
      </p:sp>
      <p:sp>
        <p:nvSpPr>
          <p:cNvPr id="4" name="Slide Number Placeholder 3">
            <a:extLst>
              <a:ext uri="{FF2B5EF4-FFF2-40B4-BE49-F238E27FC236}">
                <a16:creationId xmlns:a16="http://schemas.microsoft.com/office/drawing/2014/main" id="{710B3681-05E1-9781-BC92-C49B1F5E3F10}"/>
              </a:ext>
            </a:extLst>
          </p:cNvPr>
          <p:cNvSpPr>
            <a:spLocks noGrp="1"/>
          </p:cNvSpPr>
          <p:nvPr>
            <p:ph type="sldNum" sz="quarter" idx="12"/>
          </p:nvPr>
        </p:nvSpPr>
        <p:spPr/>
        <p:txBody>
          <a:bodyPr/>
          <a:lstStyle/>
          <a:p>
            <a:fld id="{452BA717-4DED-4A38-BDE4-30D0F0A142DB}" type="slidenum">
              <a:rPr lang="cs-CZ" smtClean="0"/>
              <a:pPr/>
              <a:t>8</a:t>
            </a:fld>
            <a:endParaRPr lang="cs-CZ"/>
          </a:p>
        </p:txBody>
      </p:sp>
      <p:sp>
        <p:nvSpPr>
          <p:cNvPr id="5" name="Rectangle 4">
            <a:extLst>
              <a:ext uri="{FF2B5EF4-FFF2-40B4-BE49-F238E27FC236}">
                <a16:creationId xmlns:a16="http://schemas.microsoft.com/office/drawing/2014/main" id="{FB18334B-8A03-36A7-181E-0F56F7D5ECE9}"/>
              </a:ext>
            </a:extLst>
          </p:cNvPr>
          <p:cNvSpPr/>
          <p:nvPr/>
        </p:nvSpPr>
        <p:spPr>
          <a:xfrm>
            <a:off x="287355" y="4077072"/>
            <a:ext cx="5856649"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accent1"/>
                </a:solidFill>
              </a:rPr>
              <a:t>const</a:t>
            </a:r>
            <a:r>
              <a:rPr lang="en-US" dirty="0">
                <a:solidFill>
                  <a:schemeClr val="tx1"/>
                </a:solidFill>
              </a:rPr>
              <a:t> </a:t>
            </a:r>
            <a:r>
              <a:rPr lang="en-US" dirty="0" err="1">
                <a:solidFill>
                  <a:schemeClr val="tx1"/>
                </a:solidFill>
              </a:rPr>
              <a:t>ipfs</a:t>
            </a:r>
            <a:r>
              <a:rPr lang="en-US" dirty="0">
                <a:solidFill>
                  <a:schemeClr val="tx1"/>
                </a:solidFill>
              </a:rPr>
              <a:t> = </a:t>
            </a:r>
            <a:r>
              <a:rPr lang="en-US" dirty="0">
                <a:solidFill>
                  <a:schemeClr val="accent1"/>
                </a:solidFill>
              </a:rPr>
              <a:t>await</a:t>
            </a:r>
            <a:r>
              <a:rPr lang="en-US" dirty="0">
                <a:solidFill>
                  <a:schemeClr val="tx1"/>
                </a:solidFill>
              </a:rPr>
              <a:t> </a:t>
            </a:r>
            <a:r>
              <a:rPr lang="en-US" dirty="0" err="1">
                <a:solidFill>
                  <a:schemeClr val="tx1"/>
                </a:solidFill>
              </a:rPr>
              <a:t>IPFS.create</a:t>
            </a:r>
            <a:r>
              <a:rPr lang="en-US" dirty="0">
                <a:solidFill>
                  <a:schemeClr val="tx1"/>
                </a:solidFill>
              </a:rPr>
              <a:t>()</a:t>
            </a:r>
          </a:p>
          <a:p>
            <a:r>
              <a:rPr lang="en-US" dirty="0">
                <a:solidFill>
                  <a:schemeClr val="accent1"/>
                </a:solidFill>
              </a:rPr>
              <a:t>const</a:t>
            </a:r>
            <a:r>
              <a:rPr lang="en-US" dirty="0">
                <a:solidFill>
                  <a:schemeClr val="tx1"/>
                </a:solidFill>
              </a:rPr>
              <a:t> </a:t>
            </a:r>
            <a:r>
              <a:rPr lang="en-US" dirty="0" err="1">
                <a:solidFill>
                  <a:schemeClr val="tx1"/>
                </a:solidFill>
              </a:rPr>
              <a:t>orbitdb</a:t>
            </a:r>
            <a:r>
              <a:rPr lang="en-US" dirty="0">
                <a:solidFill>
                  <a:schemeClr val="tx1"/>
                </a:solidFill>
              </a:rPr>
              <a:t> = </a:t>
            </a:r>
            <a:r>
              <a:rPr lang="en-US" dirty="0">
                <a:solidFill>
                  <a:schemeClr val="accent1"/>
                </a:solidFill>
              </a:rPr>
              <a:t>await</a:t>
            </a:r>
            <a:r>
              <a:rPr lang="en-US" dirty="0">
                <a:solidFill>
                  <a:schemeClr val="tx1"/>
                </a:solidFill>
              </a:rPr>
              <a:t> </a:t>
            </a:r>
            <a:r>
              <a:rPr lang="en-US" dirty="0" err="1">
                <a:solidFill>
                  <a:schemeClr val="tx1"/>
                </a:solidFill>
              </a:rPr>
              <a:t>OrbitDB.createInstance</a:t>
            </a:r>
            <a:r>
              <a:rPr lang="en-US" dirty="0">
                <a:solidFill>
                  <a:schemeClr val="tx1"/>
                </a:solidFill>
              </a:rPr>
              <a:t>(</a:t>
            </a:r>
            <a:r>
              <a:rPr lang="en-US" dirty="0" err="1">
                <a:solidFill>
                  <a:schemeClr val="tx1"/>
                </a:solidFill>
              </a:rPr>
              <a:t>ipfs</a:t>
            </a:r>
            <a:r>
              <a:rPr lang="en-US" dirty="0">
                <a:solidFill>
                  <a:schemeClr val="tx1"/>
                </a:solidFill>
              </a:rPr>
              <a:t>)</a:t>
            </a:r>
          </a:p>
          <a:p>
            <a:endParaRPr lang="en-US" dirty="0">
              <a:solidFill>
                <a:schemeClr val="tx1"/>
              </a:solidFill>
            </a:endParaRPr>
          </a:p>
          <a:p>
            <a:r>
              <a:rPr lang="en-US" dirty="0">
                <a:solidFill>
                  <a:schemeClr val="accent6"/>
                </a:solidFill>
              </a:rPr>
              <a:t>// Create / Open a database</a:t>
            </a:r>
          </a:p>
          <a:p>
            <a:r>
              <a:rPr lang="en-US" dirty="0">
                <a:solidFill>
                  <a:schemeClr val="accent1"/>
                </a:solidFill>
              </a:rPr>
              <a:t>const</a:t>
            </a:r>
            <a:r>
              <a:rPr lang="en-US" dirty="0">
                <a:solidFill>
                  <a:schemeClr val="tx1"/>
                </a:solidFill>
              </a:rPr>
              <a:t> </a:t>
            </a:r>
            <a:r>
              <a:rPr lang="en-US" dirty="0" err="1">
                <a:solidFill>
                  <a:schemeClr val="tx1"/>
                </a:solidFill>
              </a:rPr>
              <a:t>db</a:t>
            </a:r>
            <a:r>
              <a:rPr lang="en-US" dirty="0">
                <a:solidFill>
                  <a:schemeClr val="tx1"/>
                </a:solidFill>
              </a:rPr>
              <a:t> = await orbitdb.log("hello")</a:t>
            </a:r>
          </a:p>
          <a:p>
            <a:r>
              <a:rPr lang="en-US" dirty="0">
                <a:solidFill>
                  <a:schemeClr val="tx1"/>
                </a:solidFill>
              </a:rPr>
              <a:t>await </a:t>
            </a:r>
            <a:r>
              <a:rPr lang="en-US" dirty="0" err="1">
                <a:solidFill>
                  <a:schemeClr val="tx1"/>
                </a:solidFill>
              </a:rPr>
              <a:t>db.load</a:t>
            </a:r>
            <a:r>
              <a:rPr lang="en-US" dirty="0">
                <a:solidFill>
                  <a:schemeClr val="tx1"/>
                </a:solidFill>
              </a:rPr>
              <a:t>()</a:t>
            </a:r>
          </a:p>
        </p:txBody>
      </p:sp>
      <p:sp>
        <p:nvSpPr>
          <p:cNvPr id="6" name="Rectangle 5">
            <a:extLst>
              <a:ext uri="{FF2B5EF4-FFF2-40B4-BE49-F238E27FC236}">
                <a16:creationId xmlns:a16="http://schemas.microsoft.com/office/drawing/2014/main" id="{36B63989-0FB4-BC34-1EED-F191383D05C7}"/>
              </a:ext>
            </a:extLst>
          </p:cNvPr>
          <p:cNvSpPr/>
          <p:nvPr/>
        </p:nvSpPr>
        <p:spPr>
          <a:xfrm>
            <a:off x="6624696" y="1412776"/>
            <a:ext cx="5184576" cy="38164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accent6"/>
                </a:solidFill>
              </a:rPr>
              <a:t>// Listen for updates from peers</a:t>
            </a:r>
          </a:p>
          <a:p>
            <a:r>
              <a:rPr lang="en-US" dirty="0" err="1">
                <a:solidFill>
                  <a:schemeClr val="tx1"/>
                </a:solidFill>
              </a:rPr>
              <a:t>db.events.on</a:t>
            </a:r>
            <a:r>
              <a:rPr lang="en-US" dirty="0">
                <a:solidFill>
                  <a:schemeClr val="tx1"/>
                </a:solidFill>
              </a:rPr>
              <a:t>("replicated", address =&gt; {</a:t>
            </a:r>
          </a:p>
          <a:p>
            <a:r>
              <a:rPr lang="en-US" dirty="0">
                <a:solidFill>
                  <a:schemeClr val="tx1"/>
                </a:solidFill>
              </a:rPr>
              <a:t>    console.log(</a:t>
            </a:r>
            <a:r>
              <a:rPr lang="en-US" dirty="0" err="1">
                <a:solidFill>
                  <a:schemeClr val="tx1"/>
                </a:solidFill>
              </a:rPr>
              <a:t>db.iterator</a:t>
            </a:r>
            <a:r>
              <a:rPr lang="en-US" dirty="0">
                <a:solidFill>
                  <a:schemeClr val="tx1"/>
                </a:solidFill>
              </a:rPr>
              <a:t>({ limit: -1 }).collect())</a:t>
            </a:r>
          </a:p>
          <a:p>
            <a:r>
              <a:rPr lang="en-US" dirty="0">
                <a:solidFill>
                  <a:schemeClr val="tx1"/>
                </a:solidFill>
              </a:rPr>
              <a:t>})</a:t>
            </a:r>
          </a:p>
          <a:p>
            <a:endParaRPr lang="en-US" dirty="0">
              <a:solidFill>
                <a:schemeClr val="tx1"/>
              </a:solidFill>
            </a:endParaRPr>
          </a:p>
          <a:p>
            <a:r>
              <a:rPr lang="en-US" dirty="0">
                <a:solidFill>
                  <a:schemeClr val="accent6"/>
                </a:solidFill>
              </a:rPr>
              <a:t>// Add an entry</a:t>
            </a:r>
          </a:p>
          <a:p>
            <a:r>
              <a:rPr lang="en-US" dirty="0">
                <a:solidFill>
                  <a:schemeClr val="accent1"/>
                </a:solidFill>
              </a:rPr>
              <a:t>const</a:t>
            </a:r>
            <a:r>
              <a:rPr lang="en-US" dirty="0">
                <a:solidFill>
                  <a:schemeClr val="tx1"/>
                </a:solidFill>
              </a:rPr>
              <a:t> hash = </a:t>
            </a:r>
            <a:r>
              <a:rPr lang="en-US" dirty="0">
                <a:solidFill>
                  <a:schemeClr val="accent1"/>
                </a:solidFill>
              </a:rPr>
              <a:t>await</a:t>
            </a:r>
            <a:r>
              <a:rPr lang="en-US" dirty="0">
                <a:solidFill>
                  <a:schemeClr val="tx1"/>
                </a:solidFill>
              </a:rPr>
              <a:t> </a:t>
            </a:r>
            <a:r>
              <a:rPr lang="en-US" dirty="0" err="1">
                <a:solidFill>
                  <a:schemeClr val="tx1"/>
                </a:solidFill>
              </a:rPr>
              <a:t>db.add</a:t>
            </a:r>
            <a:r>
              <a:rPr lang="en-US" dirty="0">
                <a:solidFill>
                  <a:schemeClr val="tx1"/>
                </a:solidFill>
              </a:rPr>
              <a:t>("world")</a:t>
            </a:r>
          </a:p>
          <a:p>
            <a:r>
              <a:rPr lang="en-US" dirty="0">
                <a:solidFill>
                  <a:schemeClr val="tx1"/>
                </a:solidFill>
              </a:rPr>
              <a:t>console.log(hash)</a:t>
            </a:r>
          </a:p>
          <a:p>
            <a:endParaRPr lang="en-US" dirty="0">
              <a:solidFill>
                <a:schemeClr val="tx1"/>
              </a:solidFill>
            </a:endParaRPr>
          </a:p>
          <a:p>
            <a:r>
              <a:rPr lang="en-US" dirty="0">
                <a:solidFill>
                  <a:schemeClr val="accent6"/>
                </a:solidFill>
              </a:rPr>
              <a:t>// Query</a:t>
            </a:r>
          </a:p>
          <a:p>
            <a:r>
              <a:rPr lang="en-US" dirty="0">
                <a:solidFill>
                  <a:schemeClr val="accent1"/>
                </a:solidFill>
              </a:rPr>
              <a:t>const</a:t>
            </a:r>
            <a:r>
              <a:rPr lang="en-US" dirty="0">
                <a:solidFill>
                  <a:schemeClr val="tx1"/>
                </a:solidFill>
              </a:rPr>
              <a:t> result = </a:t>
            </a:r>
            <a:r>
              <a:rPr lang="en-US" dirty="0" err="1">
                <a:solidFill>
                  <a:schemeClr val="tx1"/>
                </a:solidFill>
              </a:rPr>
              <a:t>db.iterator</a:t>
            </a:r>
            <a:r>
              <a:rPr lang="en-US" dirty="0">
                <a:solidFill>
                  <a:schemeClr val="tx1"/>
                </a:solidFill>
              </a:rPr>
              <a:t>({ limit: -1 }).collect()</a:t>
            </a:r>
          </a:p>
          <a:p>
            <a:r>
              <a:rPr lang="en-US" dirty="0">
                <a:solidFill>
                  <a:schemeClr val="tx1"/>
                </a:solidFill>
              </a:rPr>
              <a:t>console.log(</a:t>
            </a:r>
            <a:r>
              <a:rPr lang="en-US" dirty="0" err="1">
                <a:solidFill>
                  <a:schemeClr val="tx1"/>
                </a:solidFill>
              </a:rPr>
              <a:t>JSON.stringify</a:t>
            </a:r>
            <a:r>
              <a:rPr lang="en-US" dirty="0">
                <a:solidFill>
                  <a:schemeClr val="tx1"/>
                </a:solidFill>
              </a:rPr>
              <a:t>(result, null, 2))</a:t>
            </a:r>
          </a:p>
          <a:p>
            <a:endParaRPr lang="en-US" dirty="0">
              <a:solidFill>
                <a:schemeClr val="tx1"/>
              </a:solidFill>
            </a:endParaRPr>
          </a:p>
        </p:txBody>
      </p:sp>
      <p:sp>
        <p:nvSpPr>
          <p:cNvPr id="8" name="TextBox 7">
            <a:extLst>
              <a:ext uri="{FF2B5EF4-FFF2-40B4-BE49-F238E27FC236}">
                <a16:creationId xmlns:a16="http://schemas.microsoft.com/office/drawing/2014/main" id="{B4C9BD9E-FCD9-7791-4D6B-DDF541491A4A}"/>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Tree>
    <p:extLst>
      <p:ext uri="{BB962C8B-B14F-4D97-AF65-F5344CB8AC3E}">
        <p14:creationId xmlns:p14="http://schemas.microsoft.com/office/powerpoint/2010/main" val="427830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7D32-75AF-17CB-519C-F92907D62400}"/>
              </a:ext>
            </a:extLst>
          </p:cNvPr>
          <p:cNvSpPr>
            <a:spLocks noGrp="1"/>
          </p:cNvSpPr>
          <p:nvPr>
            <p:ph type="title"/>
          </p:nvPr>
        </p:nvSpPr>
        <p:spPr/>
        <p:txBody>
          <a:bodyPr>
            <a:normAutofit/>
          </a:bodyPr>
          <a:lstStyle/>
          <a:p>
            <a:r>
              <a:rPr lang="en-US" dirty="0"/>
              <a:t>Decentralized application (DAPP)</a:t>
            </a:r>
          </a:p>
        </p:txBody>
      </p:sp>
      <p:sp>
        <p:nvSpPr>
          <p:cNvPr id="3" name="Content Placeholder 2">
            <a:extLst>
              <a:ext uri="{FF2B5EF4-FFF2-40B4-BE49-F238E27FC236}">
                <a16:creationId xmlns:a16="http://schemas.microsoft.com/office/drawing/2014/main" id="{135FBF1A-61A7-1F96-CE7E-7C558355C8C5}"/>
              </a:ext>
            </a:extLst>
          </p:cNvPr>
          <p:cNvSpPr>
            <a:spLocks noGrp="1"/>
          </p:cNvSpPr>
          <p:nvPr>
            <p:ph idx="1"/>
          </p:nvPr>
        </p:nvSpPr>
        <p:spPr>
          <a:xfrm>
            <a:off x="335360" y="1268760"/>
            <a:ext cx="5760640" cy="2088232"/>
          </a:xfrm>
        </p:spPr>
        <p:txBody>
          <a:bodyPr/>
          <a:lstStyle/>
          <a:p>
            <a:pPr marL="0" indent="0">
              <a:buNone/>
            </a:pPr>
            <a:r>
              <a:rPr lang="en-US" dirty="0"/>
              <a:t>Smart Contracts</a:t>
            </a:r>
          </a:p>
          <a:p>
            <a:r>
              <a:rPr lang="en-US" dirty="0"/>
              <a:t>Runs on Ethereum blockchain</a:t>
            </a:r>
          </a:p>
          <a:p>
            <a:r>
              <a:rPr lang="en-US" dirty="0"/>
              <a:t>Solidity / </a:t>
            </a:r>
            <a:r>
              <a:rPr lang="en-US" dirty="0" err="1"/>
              <a:t>Vyper</a:t>
            </a:r>
            <a:r>
              <a:rPr lang="en-US" dirty="0"/>
              <a:t> / …</a:t>
            </a:r>
          </a:p>
          <a:p>
            <a:r>
              <a:rPr lang="en-US" dirty="0"/>
              <a:t>Accessible and transparent </a:t>
            </a:r>
          </a:p>
          <a:p>
            <a:endParaRPr lang="en-US" dirty="0"/>
          </a:p>
          <a:p>
            <a:endParaRPr lang="en-US" dirty="0"/>
          </a:p>
        </p:txBody>
      </p:sp>
      <p:sp>
        <p:nvSpPr>
          <p:cNvPr id="4" name="Slide Number Placeholder 3">
            <a:extLst>
              <a:ext uri="{FF2B5EF4-FFF2-40B4-BE49-F238E27FC236}">
                <a16:creationId xmlns:a16="http://schemas.microsoft.com/office/drawing/2014/main" id="{088DB3AF-70A5-97C6-1AE1-B69EEB12FE08}"/>
              </a:ext>
            </a:extLst>
          </p:cNvPr>
          <p:cNvSpPr>
            <a:spLocks noGrp="1"/>
          </p:cNvSpPr>
          <p:nvPr>
            <p:ph type="sldNum" sz="quarter" idx="12"/>
          </p:nvPr>
        </p:nvSpPr>
        <p:spPr/>
        <p:txBody>
          <a:bodyPr/>
          <a:lstStyle/>
          <a:p>
            <a:fld id="{452BA717-4DED-4A38-BDE4-30D0F0A142DB}" type="slidenum">
              <a:rPr lang="cs-CZ" smtClean="0"/>
              <a:pPr/>
              <a:t>9</a:t>
            </a:fld>
            <a:endParaRPr lang="cs-CZ"/>
          </a:p>
        </p:txBody>
      </p:sp>
      <p:sp>
        <p:nvSpPr>
          <p:cNvPr id="5" name="TextBox 4">
            <a:extLst>
              <a:ext uri="{FF2B5EF4-FFF2-40B4-BE49-F238E27FC236}">
                <a16:creationId xmlns:a16="http://schemas.microsoft.com/office/drawing/2014/main" id="{9CDF5CA4-9101-000B-950B-8C7AD402904D}"/>
              </a:ext>
            </a:extLst>
          </p:cNvPr>
          <p:cNvSpPr txBox="1"/>
          <p:nvPr/>
        </p:nvSpPr>
        <p:spPr>
          <a:xfrm>
            <a:off x="0" y="6516052"/>
            <a:ext cx="6096000" cy="369332"/>
          </a:xfrm>
          <a:prstGeom prst="rect">
            <a:avLst/>
          </a:prstGeom>
          <a:noFill/>
        </p:spPr>
        <p:txBody>
          <a:bodyPr wrap="square" rtlCol="0">
            <a:spAutoFit/>
          </a:bodyPr>
          <a:lstStyle/>
          <a:p>
            <a:r>
              <a:rPr lang="en-US" dirty="0">
                <a:solidFill>
                  <a:schemeClr val="bg1"/>
                </a:solidFill>
              </a:rPr>
              <a:t>Optional: 2023/2024</a:t>
            </a:r>
          </a:p>
        </p:txBody>
      </p:sp>
      <p:sp>
        <p:nvSpPr>
          <p:cNvPr id="6" name="Rectangle 5">
            <a:extLst>
              <a:ext uri="{FF2B5EF4-FFF2-40B4-BE49-F238E27FC236}">
                <a16:creationId xmlns:a16="http://schemas.microsoft.com/office/drawing/2014/main" id="{8038F8C1-08D5-87B0-FA0C-3662CC60C4F6}"/>
              </a:ext>
            </a:extLst>
          </p:cNvPr>
          <p:cNvSpPr/>
          <p:nvPr/>
        </p:nvSpPr>
        <p:spPr>
          <a:xfrm>
            <a:off x="5728696" y="1268760"/>
            <a:ext cx="6144680" cy="49077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contract Coin {</a:t>
            </a:r>
          </a:p>
          <a:p>
            <a:endParaRPr lang="en-US" dirty="0">
              <a:solidFill>
                <a:schemeClr val="tx1"/>
              </a:solidFill>
            </a:endParaRPr>
          </a:p>
          <a:p>
            <a:r>
              <a:rPr lang="en-US" dirty="0">
                <a:solidFill>
                  <a:schemeClr val="tx1"/>
                </a:solidFill>
              </a:rPr>
              <a:t>  address public minter;</a:t>
            </a:r>
          </a:p>
          <a:p>
            <a:r>
              <a:rPr lang="en-US" dirty="0">
                <a:solidFill>
                  <a:schemeClr val="tx1"/>
                </a:solidFill>
              </a:rPr>
              <a:t>  </a:t>
            </a:r>
          </a:p>
          <a:p>
            <a:r>
              <a:rPr lang="en-US" dirty="0">
                <a:solidFill>
                  <a:schemeClr val="tx1"/>
                </a:solidFill>
              </a:rPr>
              <a:t>  mapping (address =&gt; </a:t>
            </a:r>
            <a:r>
              <a:rPr lang="en-US" dirty="0" err="1">
                <a:solidFill>
                  <a:schemeClr val="tx1"/>
                </a:solidFill>
              </a:rPr>
              <a:t>uint</a:t>
            </a:r>
            <a:r>
              <a:rPr lang="en-US" dirty="0">
                <a:solidFill>
                  <a:schemeClr val="tx1"/>
                </a:solidFill>
              </a:rPr>
              <a:t>) public balances;</a:t>
            </a:r>
          </a:p>
          <a:p>
            <a:endParaRPr lang="en-US" dirty="0">
              <a:solidFill>
                <a:schemeClr val="tx1"/>
              </a:solidFill>
            </a:endParaRPr>
          </a:p>
          <a:p>
            <a:r>
              <a:rPr lang="en-US" dirty="0">
                <a:solidFill>
                  <a:schemeClr val="tx1"/>
                </a:solidFill>
              </a:rPr>
              <a:t>  constructor() { minter = </a:t>
            </a:r>
            <a:r>
              <a:rPr lang="en-US" dirty="0" err="1">
                <a:solidFill>
                  <a:schemeClr val="tx1"/>
                </a:solidFill>
              </a:rPr>
              <a:t>msg.sender</a:t>
            </a:r>
            <a:r>
              <a:rPr lang="en-US" dirty="0">
                <a:solidFill>
                  <a:schemeClr val="tx1"/>
                </a:solidFill>
              </a:rPr>
              <a:t>;  }</a:t>
            </a:r>
          </a:p>
          <a:p>
            <a:endParaRPr lang="en-US" dirty="0">
              <a:solidFill>
                <a:schemeClr val="tx1"/>
              </a:solidFill>
            </a:endParaRPr>
          </a:p>
          <a:p>
            <a:r>
              <a:rPr lang="en-US" dirty="0">
                <a:solidFill>
                  <a:schemeClr val="tx1"/>
                </a:solidFill>
              </a:rPr>
              <a:t>  function mint(address receiver, </a:t>
            </a:r>
            <a:r>
              <a:rPr lang="en-US" dirty="0" err="1">
                <a:solidFill>
                  <a:schemeClr val="tx1"/>
                </a:solidFill>
              </a:rPr>
              <a:t>uint</a:t>
            </a:r>
            <a:r>
              <a:rPr lang="en-US" dirty="0">
                <a:solidFill>
                  <a:schemeClr val="tx1"/>
                </a:solidFill>
              </a:rPr>
              <a:t> amount) public {</a:t>
            </a:r>
          </a:p>
          <a:p>
            <a:r>
              <a:rPr lang="en-US" dirty="0">
                <a:solidFill>
                  <a:schemeClr val="tx1"/>
                </a:solidFill>
              </a:rPr>
              <a:t>    require(</a:t>
            </a:r>
            <a:r>
              <a:rPr lang="en-US" dirty="0" err="1">
                <a:solidFill>
                  <a:schemeClr val="tx1"/>
                </a:solidFill>
              </a:rPr>
              <a:t>msg.sender</a:t>
            </a:r>
            <a:r>
              <a:rPr lang="en-US" dirty="0">
                <a:solidFill>
                  <a:schemeClr val="tx1"/>
                </a:solidFill>
              </a:rPr>
              <a:t> == minter);</a:t>
            </a:r>
          </a:p>
          <a:p>
            <a:r>
              <a:rPr lang="en-US" dirty="0">
                <a:solidFill>
                  <a:schemeClr val="tx1"/>
                </a:solidFill>
              </a:rPr>
              <a:t>    balances[receiver] += amount;</a:t>
            </a:r>
          </a:p>
          <a:p>
            <a:r>
              <a:rPr lang="en-US" dirty="0">
                <a:solidFill>
                  <a:schemeClr val="tx1"/>
                </a:solidFill>
              </a:rPr>
              <a:t>  }</a:t>
            </a:r>
          </a:p>
          <a:p>
            <a:endParaRPr lang="en-US" dirty="0">
              <a:solidFill>
                <a:schemeClr val="tx1"/>
              </a:solidFill>
            </a:endParaRPr>
          </a:p>
          <a:p>
            <a:r>
              <a:rPr lang="en-US" dirty="0">
                <a:solidFill>
                  <a:schemeClr val="tx1"/>
                </a:solidFill>
              </a:rPr>
              <a:t>  ...</a:t>
            </a:r>
          </a:p>
          <a:p>
            <a:r>
              <a:rPr lang="en-US" dirty="0">
                <a:solidFill>
                  <a:schemeClr val="tx1"/>
                </a:solidFill>
              </a:rPr>
              <a:t>  emit Sent(</a:t>
            </a:r>
            <a:r>
              <a:rPr lang="en-US" dirty="0" err="1">
                <a:solidFill>
                  <a:schemeClr val="tx1"/>
                </a:solidFill>
              </a:rPr>
              <a:t>msg.sender</a:t>
            </a:r>
            <a:r>
              <a:rPr lang="en-US" dirty="0">
                <a:solidFill>
                  <a:schemeClr val="tx1"/>
                </a:solidFill>
              </a:rPr>
              <a:t>, receiver, amount);</a:t>
            </a:r>
          </a:p>
          <a:p>
            <a:r>
              <a:rPr lang="en-US" dirty="0">
                <a:solidFill>
                  <a:schemeClr val="tx1"/>
                </a:solidFill>
              </a:rPr>
              <a:t>  …</a:t>
            </a:r>
          </a:p>
          <a:p>
            <a:r>
              <a:rPr lang="en-US" dirty="0">
                <a:solidFill>
                  <a:schemeClr val="tx1"/>
                </a:solidFill>
              </a:rPr>
              <a:t>}</a:t>
            </a:r>
          </a:p>
        </p:txBody>
      </p:sp>
      <p:sp>
        <p:nvSpPr>
          <p:cNvPr id="7" name="Rectangle 6">
            <a:extLst>
              <a:ext uri="{FF2B5EF4-FFF2-40B4-BE49-F238E27FC236}">
                <a16:creationId xmlns:a16="http://schemas.microsoft.com/office/drawing/2014/main" id="{AF6F1D0E-B645-A31C-C693-CEB676DB7618}"/>
              </a:ext>
            </a:extLst>
          </p:cNvPr>
          <p:cNvSpPr/>
          <p:nvPr/>
        </p:nvSpPr>
        <p:spPr>
          <a:xfrm>
            <a:off x="127086" y="4016224"/>
            <a:ext cx="5400600"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err="1">
                <a:solidFill>
                  <a:schemeClr val="tx1"/>
                </a:solidFill>
              </a:rPr>
              <a:t>Coin.Sent</a:t>
            </a:r>
            <a:r>
              <a:rPr lang="en-US" dirty="0">
                <a:solidFill>
                  <a:schemeClr val="tx1"/>
                </a:solidFill>
              </a:rPr>
              <a:t>().watch({}, '', function(error, {</a:t>
            </a:r>
            <a:r>
              <a:rPr lang="en-US" dirty="0" err="1">
                <a:solidFill>
                  <a:schemeClr val="tx1"/>
                </a:solidFill>
              </a:rPr>
              <a:t>args</a:t>
            </a:r>
            <a:r>
              <a:rPr lang="en-US" dirty="0">
                <a:solidFill>
                  <a:schemeClr val="tx1"/>
                </a:solidFill>
              </a:rPr>
              <a:t>}) {</a:t>
            </a:r>
          </a:p>
          <a:p>
            <a:r>
              <a:rPr lang="en-US" dirty="0">
                <a:solidFill>
                  <a:schemeClr val="tx1"/>
                </a:solidFill>
              </a:rPr>
              <a:t>  console.log("Coin transfer " + </a:t>
            </a:r>
          </a:p>
          <a:p>
            <a:r>
              <a:rPr lang="en-US" dirty="0">
                <a:solidFill>
                  <a:schemeClr val="tx1"/>
                </a:solidFill>
              </a:rPr>
              <a:t>    </a:t>
            </a:r>
            <a:r>
              <a:rPr lang="en-US" dirty="0" err="1">
                <a:solidFill>
                  <a:schemeClr val="tx1"/>
                </a:solidFill>
              </a:rPr>
              <a:t>args.from</a:t>
            </a:r>
            <a:r>
              <a:rPr lang="en-US" dirty="0">
                <a:solidFill>
                  <a:schemeClr val="tx1"/>
                </a:solidFill>
              </a:rPr>
              <a:t> + " -&gt; " +args.to);</a:t>
            </a:r>
          </a:p>
          <a:p>
            <a:r>
              <a:rPr lang="en-US" dirty="0">
                <a:solidFill>
                  <a:schemeClr val="tx1"/>
                </a:solidFill>
              </a:rPr>
              <a:t>  console.log("Balances now:\n" +</a:t>
            </a:r>
          </a:p>
          <a:p>
            <a:r>
              <a:rPr lang="en-US" dirty="0">
                <a:solidFill>
                  <a:schemeClr val="tx1"/>
                </a:solidFill>
              </a:rPr>
              <a:t>   "Sender: " + </a:t>
            </a:r>
            <a:r>
              <a:rPr lang="en-US" dirty="0" err="1">
                <a:solidFill>
                  <a:schemeClr val="tx1"/>
                </a:solidFill>
              </a:rPr>
              <a:t>Coin.balances.call</a:t>
            </a:r>
            <a:r>
              <a:rPr lang="en-US" dirty="0">
                <a:solidFill>
                  <a:schemeClr val="tx1"/>
                </a:solidFill>
              </a:rPr>
              <a:t>(</a:t>
            </a:r>
            <a:r>
              <a:rPr lang="en-US" dirty="0" err="1">
                <a:solidFill>
                  <a:schemeClr val="tx1"/>
                </a:solidFill>
              </a:rPr>
              <a:t>args.from</a:t>
            </a:r>
            <a:r>
              <a:rPr lang="en-US" dirty="0">
                <a:solidFill>
                  <a:schemeClr val="tx1"/>
                </a:solidFill>
              </a:rPr>
              <a:t>) +</a:t>
            </a:r>
          </a:p>
          <a:p>
            <a:r>
              <a:rPr lang="en-US" dirty="0">
                <a:solidFill>
                  <a:schemeClr val="tx1"/>
                </a:solidFill>
              </a:rPr>
              <a:t>   "Receiver: " + </a:t>
            </a:r>
            <a:r>
              <a:rPr lang="en-US" dirty="0" err="1">
                <a:solidFill>
                  <a:schemeClr val="tx1"/>
                </a:solidFill>
              </a:rPr>
              <a:t>Coin.balances.call</a:t>
            </a:r>
            <a:r>
              <a:rPr lang="en-US" dirty="0">
                <a:solidFill>
                  <a:schemeClr val="tx1"/>
                </a:solidFill>
              </a:rPr>
              <a:t>(args.to));</a:t>
            </a:r>
          </a:p>
          <a:p>
            <a:r>
              <a:rPr lang="en-US" dirty="0">
                <a:solidFill>
                  <a:schemeClr val="tx1"/>
                </a:solidFill>
              </a:rPr>
              <a:t>});</a:t>
            </a:r>
          </a:p>
        </p:txBody>
      </p:sp>
    </p:spTree>
    <p:extLst>
      <p:ext uri="{BB962C8B-B14F-4D97-AF65-F5344CB8AC3E}">
        <p14:creationId xmlns:p14="http://schemas.microsoft.com/office/powerpoint/2010/main" val="31236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2024 presentation theme">
  <a:themeElements>
    <a:clrScheme name="Research Grou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2024 presentation theme" id="{B11F140C-9B55-4BCA-BFF9-CABB9E915944}" vid="{395D06B6-9D47-4D1E-9828-FD1B18F4067F}"/>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 presentation theme</Template>
  <TotalTime>24768</TotalTime>
  <Words>1956</Words>
  <Application>Microsoft Office PowerPoint</Application>
  <PresentationFormat>Widescreen</PresentationFormat>
  <Paragraphs>262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Lato</vt:lpstr>
      <vt:lpstr>Roboto</vt:lpstr>
      <vt:lpstr>source-code-pro</vt:lpstr>
      <vt:lpstr>2024 presentation theme</vt:lpstr>
      <vt:lpstr>Data</vt:lpstr>
      <vt:lpstr>Data storage</vt:lpstr>
      <vt:lpstr>Case-study: Open data portal catalog</vt:lpstr>
      <vt:lpstr>Motivation</vt:lpstr>
      <vt:lpstr>Semantic web</vt:lpstr>
      <vt:lpstr>Decentralization</vt:lpstr>
      <vt:lpstr>Data/Document storage</vt:lpstr>
      <vt:lpstr>File System</vt:lpstr>
      <vt:lpstr>Decentralized application (DAPP)</vt:lpstr>
      <vt:lpstr>Decentralized application (DAPP)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Beaver</dc:creator>
  <cp:lastModifiedBy>Petr Škoda</cp:lastModifiedBy>
  <cp:revision>427</cp:revision>
  <dcterms:created xsi:type="dcterms:W3CDTF">2011-06-05T13:18:40Z</dcterms:created>
  <dcterms:modified xsi:type="dcterms:W3CDTF">2024-05-21T11:04:28Z</dcterms:modified>
</cp:coreProperties>
</file>